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2"/>
  </p:notesMasterIdLst>
  <p:sldIdLst>
    <p:sldId id="256" r:id="rId2"/>
    <p:sldId id="265" r:id="rId3"/>
    <p:sldId id="266" r:id="rId4"/>
    <p:sldId id="281" r:id="rId5"/>
    <p:sldId id="258" r:id="rId6"/>
    <p:sldId id="259" r:id="rId7"/>
    <p:sldId id="260" r:id="rId8"/>
    <p:sldId id="278" r:id="rId9"/>
    <p:sldId id="279" r:id="rId10"/>
    <p:sldId id="280" r:id="rId11"/>
    <p:sldId id="282" r:id="rId12"/>
    <p:sldId id="283" r:id="rId13"/>
    <p:sldId id="284" r:id="rId14"/>
    <p:sldId id="285" r:id="rId15"/>
    <p:sldId id="286" r:id="rId16"/>
    <p:sldId id="288" r:id="rId17"/>
    <p:sldId id="356" r:id="rId18"/>
    <p:sldId id="294" r:id="rId19"/>
    <p:sldId id="295" r:id="rId20"/>
    <p:sldId id="296" r:id="rId21"/>
    <p:sldId id="297" r:id="rId22"/>
    <p:sldId id="298" r:id="rId23"/>
    <p:sldId id="299" r:id="rId24"/>
    <p:sldId id="311" r:id="rId25"/>
    <p:sldId id="300" r:id="rId26"/>
    <p:sldId id="302" r:id="rId27"/>
    <p:sldId id="303" r:id="rId28"/>
    <p:sldId id="304" r:id="rId29"/>
    <p:sldId id="305" r:id="rId30"/>
    <p:sldId id="306" r:id="rId31"/>
    <p:sldId id="307" r:id="rId32"/>
    <p:sldId id="308" r:id="rId33"/>
    <p:sldId id="309" r:id="rId34"/>
    <p:sldId id="310" r:id="rId35"/>
    <p:sldId id="312" r:id="rId36"/>
    <p:sldId id="313" r:id="rId37"/>
    <p:sldId id="359" r:id="rId38"/>
    <p:sldId id="314" r:id="rId39"/>
    <p:sldId id="315" r:id="rId40"/>
    <p:sldId id="316" r:id="rId41"/>
    <p:sldId id="317" r:id="rId42"/>
    <p:sldId id="319" r:id="rId43"/>
    <p:sldId id="320" r:id="rId44"/>
    <p:sldId id="322" r:id="rId45"/>
    <p:sldId id="324" r:id="rId46"/>
    <p:sldId id="361" r:id="rId47"/>
    <p:sldId id="326" r:id="rId48"/>
    <p:sldId id="357" r:id="rId49"/>
    <p:sldId id="358" r:id="rId50"/>
    <p:sldId id="353" r:id="rId51"/>
    <p:sldId id="327" r:id="rId52"/>
    <p:sldId id="329" r:id="rId53"/>
    <p:sldId id="330" r:id="rId54"/>
    <p:sldId id="331" r:id="rId55"/>
    <p:sldId id="360" r:id="rId56"/>
    <p:sldId id="332" r:id="rId57"/>
    <p:sldId id="333" r:id="rId58"/>
    <p:sldId id="334" r:id="rId59"/>
    <p:sldId id="335" r:id="rId60"/>
    <p:sldId id="336" r:id="rId61"/>
    <p:sldId id="337" r:id="rId62"/>
    <p:sldId id="338" r:id="rId63"/>
    <p:sldId id="354" r:id="rId64"/>
    <p:sldId id="339" r:id="rId65"/>
    <p:sldId id="340" r:id="rId66"/>
    <p:sldId id="341" r:id="rId67"/>
    <p:sldId id="362" r:id="rId68"/>
    <p:sldId id="342" r:id="rId69"/>
    <p:sldId id="350" r:id="rId70"/>
    <p:sldId id="35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21" autoAdjust="0"/>
  </p:normalViewPr>
  <p:slideViewPr>
    <p:cSldViewPr>
      <p:cViewPr varScale="1">
        <p:scale>
          <a:sx n="91" d="100"/>
          <a:sy n="91" d="100"/>
        </p:scale>
        <p:origin x="121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1" Type="http://schemas.openxmlformats.org/officeDocument/2006/relationships/oleObject" Target="file:///\\nasr200\ldibiase$\Presentations\exampleworkbookLT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asr200\ldibiase$\Presentations\exampleworkbookLT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asr200\ldibiase$\Presentations\exampleworkbookLT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Frequency</a:t>
            </a:r>
            <a:r>
              <a:rPr lang="en-US" baseline="0" dirty="0"/>
              <a:t> Distribution of Hand Hygiene Compliance</a:t>
            </a:r>
            <a:endParaRPr lang="en-US" dirty="0"/>
          </a:p>
        </c:rich>
      </c:tx>
      <c:overlay val="1"/>
    </c:title>
    <c:autoTitleDeleted val="0"/>
    <c:plotArea>
      <c:layout>
        <c:manualLayout>
          <c:layoutTarget val="inner"/>
          <c:xMode val="edge"/>
          <c:yMode val="edge"/>
          <c:x val="4.1103030910945047E-2"/>
          <c:y val="9.8279072837355305E-2"/>
          <c:w val="0.9160205633926366"/>
          <c:h val="0.81453607546538653"/>
        </c:manualLayout>
      </c:layout>
      <c:barChart>
        <c:barDir val="col"/>
        <c:grouping val="clustered"/>
        <c:varyColors val="0"/>
        <c:ser>
          <c:idx val="0"/>
          <c:order val="0"/>
          <c:invertIfNegative val="0"/>
          <c:cat>
            <c:strRef>
              <c:f>Sheet1!$A$2:$A$52</c:f>
              <c:strCache>
                <c:ptCount val="51"/>
                <c:pt idx="0">
                  <c:v>….</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strCache>
            </c:strRef>
          </c:cat>
          <c:val>
            <c:numRef>
              <c:f>Sheet1!$B$2:$B$52</c:f>
              <c:numCache>
                <c:formatCode>General</c:formatCode>
                <c:ptCount val="51"/>
                <c:pt idx="5">
                  <c:v>1</c:v>
                </c:pt>
                <c:pt idx="29">
                  <c:v>1</c:v>
                </c:pt>
                <c:pt idx="36">
                  <c:v>1</c:v>
                </c:pt>
                <c:pt idx="37">
                  <c:v>1</c:v>
                </c:pt>
                <c:pt idx="38">
                  <c:v>1</c:v>
                </c:pt>
                <c:pt idx="39">
                  <c:v>1</c:v>
                </c:pt>
                <c:pt idx="40">
                  <c:v>1</c:v>
                </c:pt>
                <c:pt idx="41">
                  <c:v>1</c:v>
                </c:pt>
                <c:pt idx="42">
                  <c:v>2</c:v>
                </c:pt>
                <c:pt idx="43">
                  <c:v>1</c:v>
                </c:pt>
                <c:pt idx="44">
                  <c:v>1</c:v>
                </c:pt>
              </c:numCache>
            </c:numRef>
          </c:val>
          <c:extLst>
            <c:ext xmlns:c16="http://schemas.microsoft.com/office/drawing/2014/chart" uri="{C3380CC4-5D6E-409C-BE32-E72D297353CC}">
              <c16:uniqueId val="{00000000-BE1E-4817-9C59-130662DCAEF1}"/>
            </c:ext>
          </c:extLst>
        </c:ser>
        <c:dLbls>
          <c:showLegendKey val="0"/>
          <c:showVal val="0"/>
          <c:showCatName val="0"/>
          <c:showSerName val="0"/>
          <c:showPercent val="0"/>
          <c:showBubbleSize val="0"/>
        </c:dLbls>
        <c:gapWidth val="150"/>
        <c:axId val="41676160"/>
        <c:axId val="71435776"/>
      </c:barChart>
      <c:catAx>
        <c:axId val="41676160"/>
        <c:scaling>
          <c:orientation val="minMax"/>
        </c:scaling>
        <c:delete val="0"/>
        <c:axPos val="b"/>
        <c:title>
          <c:tx>
            <c:rich>
              <a:bodyPr/>
              <a:lstStyle/>
              <a:p>
                <a:pPr>
                  <a:defRPr/>
                </a:pPr>
                <a:r>
                  <a:rPr lang="en-US" baseline="0" dirty="0"/>
                  <a:t> Hand Hygiene Compliance (% of hand hygiene observations done correctly)</a:t>
                </a:r>
                <a:endParaRPr lang="en-US" dirty="0"/>
              </a:p>
            </c:rich>
          </c:tx>
          <c:layout>
            <c:manualLayout>
              <c:xMode val="edge"/>
              <c:yMode val="edge"/>
              <c:x val="0.26622109001080746"/>
              <c:y val="0.96192792519968207"/>
            </c:manualLayout>
          </c:layout>
          <c:overlay val="0"/>
        </c:title>
        <c:numFmt formatCode="General" sourceLinked="1"/>
        <c:majorTickMark val="out"/>
        <c:minorTickMark val="none"/>
        <c:tickLblPos val="nextTo"/>
        <c:crossAx val="71435776"/>
        <c:crosses val="autoZero"/>
        <c:auto val="1"/>
        <c:lblAlgn val="ctr"/>
        <c:lblOffset val="100"/>
        <c:tickLblSkip val="2"/>
        <c:tickMarkSkip val="2"/>
        <c:noMultiLvlLbl val="0"/>
      </c:catAx>
      <c:valAx>
        <c:axId val="71435776"/>
        <c:scaling>
          <c:orientation val="minMax"/>
          <c:max val="3"/>
        </c:scaling>
        <c:delete val="0"/>
        <c:axPos val="l"/>
        <c:majorGridlines/>
        <c:title>
          <c:tx>
            <c:rich>
              <a:bodyPr rot="-5400000" vert="horz"/>
              <a:lstStyle/>
              <a:p>
                <a:pPr>
                  <a:defRPr/>
                </a:pPr>
                <a:r>
                  <a:rPr lang="en-US" dirty="0"/>
                  <a:t>Frequency</a:t>
                </a:r>
              </a:p>
            </c:rich>
          </c:tx>
          <c:overlay val="0"/>
        </c:title>
        <c:numFmt formatCode="General" sourceLinked="1"/>
        <c:majorTickMark val="out"/>
        <c:minorTickMark val="none"/>
        <c:tickLblPos val="nextTo"/>
        <c:crossAx val="41676160"/>
        <c:crosses val="autoZero"/>
        <c:crossBetween val="between"/>
        <c:majorUnit val="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Frequency</a:t>
            </a:r>
            <a:r>
              <a:rPr lang="en-US" baseline="0" dirty="0"/>
              <a:t> Distribution of Hand Hygiene Compliance</a:t>
            </a:r>
            <a:endParaRPr lang="en-US" dirty="0"/>
          </a:p>
        </c:rich>
      </c:tx>
      <c:overlay val="1"/>
    </c:title>
    <c:autoTitleDeleted val="0"/>
    <c:plotArea>
      <c:layout>
        <c:manualLayout>
          <c:layoutTarget val="inner"/>
          <c:xMode val="edge"/>
          <c:yMode val="edge"/>
          <c:x val="4.1103030910945047E-2"/>
          <c:y val="9.8279072837355305E-2"/>
          <c:w val="0.9160205633926366"/>
          <c:h val="0.81453607546538653"/>
        </c:manualLayout>
      </c:layout>
      <c:barChart>
        <c:barDir val="col"/>
        <c:grouping val="clustered"/>
        <c:varyColors val="0"/>
        <c:ser>
          <c:idx val="0"/>
          <c:order val="0"/>
          <c:invertIfNegative val="0"/>
          <c:cat>
            <c:strRef>
              <c:f>Sheet1!$A$2:$A$52</c:f>
              <c:strCache>
                <c:ptCount val="51"/>
                <c:pt idx="0">
                  <c:v>….</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strCache>
            </c:strRef>
          </c:cat>
          <c:val>
            <c:numRef>
              <c:f>Sheet1!$B$2:$B$52</c:f>
              <c:numCache>
                <c:formatCode>General</c:formatCode>
                <c:ptCount val="51"/>
                <c:pt idx="5">
                  <c:v>1</c:v>
                </c:pt>
                <c:pt idx="29">
                  <c:v>1</c:v>
                </c:pt>
                <c:pt idx="36">
                  <c:v>1</c:v>
                </c:pt>
                <c:pt idx="37">
                  <c:v>1</c:v>
                </c:pt>
                <c:pt idx="38">
                  <c:v>1</c:v>
                </c:pt>
                <c:pt idx="39">
                  <c:v>1</c:v>
                </c:pt>
                <c:pt idx="40">
                  <c:v>1</c:v>
                </c:pt>
                <c:pt idx="41">
                  <c:v>1</c:v>
                </c:pt>
                <c:pt idx="42">
                  <c:v>2</c:v>
                </c:pt>
                <c:pt idx="43">
                  <c:v>1</c:v>
                </c:pt>
                <c:pt idx="44">
                  <c:v>1</c:v>
                </c:pt>
              </c:numCache>
            </c:numRef>
          </c:val>
          <c:extLst>
            <c:ext xmlns:c16="http://schemas.microsoft.com/office/drawing/2014/chart" uri="{C3380CC4-5D6E-409C-BE32-E72D297353CC}">
              <c16:uniqueId val="{00000000-69CA-4F35-AB47-89725766F8DB}"/>
            </c:ext>
          </c:extLst>
        </c:ser>
        <c:dLbls>
          <c:showLegendKey val="0"/>
          <c:showVal val="0"/>
          <c:showCatName val="0"/>
          <c:showSerName val="0"/>
          <c:showPercent val="0"/>
          <c:showBubbleSize val="0"/>
        </c:dLbls>
        <c:gapWidth val="150"/>
        <c:axId val="72722304"/>
        <c:axId val="72724480"/>
      </c:barChart>
      <c:catAx>
        <c:axId val="72722304"/>
        <c:scaling>
          <c:orientation val="minMax"/>
        </c:scaling>
        <c:delete val="0"/>
        <c:axPos val="b"/>
        <c:title>
          <c:tx>
            <c:rich>
              <a:bodyPr/>
              <a:lstStyle/>
              <a:p>
                <a:pPr>
                  <a:defRPr/>
                </a:pPr>
                <a:r>
                  <a:rPr lang="en-US" baseline="0" dirty="0"/>
                  <a:t> Hand Hygiene Compliance (% of hand hygiene observations done correctly)</a:t>
                </a:r>
                <a:endParaRPr lang="en-US" dirty="0"/>
              </a:p>
            </c:rich>
          </c:tx>
          <c:layout>
            <c:manualLayout>
              <c:xMode val="edge"/>
              <c:yMode val="edge"/>
              <c:x val="0.26622109001080746"/>
              <c:y val="0.96192792519968207"/>
            </c:manualLayout>
          </c:layout>
          <c:overlay val="0"/>
        </c:title>
        <c:numFmt formatCode="General" sourceLinked="1"/>
        <c:majorTickMark val="out"/>
        <c:minorTickMark val="none"/>
        <c:tickLblPos val="nextTo"/>
        <c:crossAx val="72724480"/>
        <c:crosses val="autoZero"/>
        <c:auto val="1"/>
        <c:lblAlgn val="ctr"/>
        <c:lblOffset val="100"/>
        <c:tickLblSkip val="2"/>
        <c:tickMarkSkip val="2"/>
        <c:noMultiLvlLbl val="0"/>
      </c:catAx>
      <c:valAx>
        <c:axId val="72724480"/>
        <c:scaling>
          <c:orientation val="minMax"/>
          <c:max val="3"/>
        </c:scaling>
        <c:delete val="0"/>
        <c:axPos val="l"/>
        <c:majorGridlines/>
        <c:title>
          <c:tx>
            <c:rich>
              <a:bodyPr rot="-5400000" vert="horz"/>
              <a:lstStyle/>
              <a:p>
                <a:pPr>
                  <a:defRPr/>
                </a:pPr>
                <a:r>
                  <a:rPr lang="en-US" dirty="0"/>
                  <a:t>Frequency</a:t>
                </a:r>
              </a:p>
            </c:rich>
          </c:tx>
          <c:overlay val="0"/>
        </c:title>
        <c:numFmt formatCode="General" sourceLinked="1"/>
        <c:majorTickMark val="out"/>
        <c:minorTickMark val="none"/>
        <c:tickLblPos val="nextTo"/>
        <c:crossAx val="72722304"/>
        <c:crosses val="autoZero"/>
        <c:crossBetween val="between"/>
        <c:majorUnit val="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Frequency</a:t>
            </a:r>
            <a:r>
              <a:rPr lang="en-US" baseline="0" dirty="0"/>
              <a:t> Distribution of Hand Hygiene Compliance</a:t>
            </a:r>
            <a:endParaRPr lang="en-US" dirty="0"/>
          </a:p>
        </c:rich>
      </c:tx>
      <c:overlay val="1"/>
    </c:title>
    <c:autoTitleDeleted val="0"/>
    <c:plotArea>
      <c:layout>
        <c:manualLayout>
          <c:layoutTarget val="inner"/>
          <c:xMode val="edge"/>
          <c:yMode val="edge"/>
          <c:x val="4.1102990536084856E-2"/>
          <c:y val="8.0751741302948848E-2"/>
          <c:w val="0.9160205633926366"/>
          <c:h val="0.81453607546538653"/>
        </c:manualLayout>
      </c:layout>
      <c:barChart>
        <c:barDir val="col"/>
        <c:grouping val="clustered"/>
        <c:varyColors val="0"/>
        <c:ser>
          <c:idx val="0"/>
          <c:order val="0"/>
          <c:invertIfNegative val="0"/>
          <c:cat>
            <c:strRef>
              <c:f>Sheet1!$A$2:$A$52</c:f>
              <c:strCache>
                <c:ptCount val="51"/>
                <c:pt idx="0">
                  <c:v>….</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strCache>
            </c:strRef>
          </c:cat>
          <c:val>
            <c:numRef>
              <c:f>Sheet1!$B$2:$B$52</c:f>
              <c:numCache>
                <c:formatCode>General</c:formatCode>
                <c:ptCount val="51"/>
                <c:pt idx="5">
                  <c:v>1</c:v>
                </c:pt>
                <c:pt idx="29">
                  <c:v>1</c:v>
                </c:pt>
                <c:pt idx="36">
                  <c:v>1</c:v>
                </c:pt>
                <c:pt idx="37">
                  <c:v>1</c:v>
                </c:pt>
                <c:pt idx="38">
                  <c:v>1</c:v>
                </c:pt>
                <c:pt idx="39">
                  <c:v>1</c:v>
                </c:pt>
                <c:pt idx="40">
                  <c:v>1</c:v>
                </c:pt>
                <c:pt idx="41">
                  <c:v>1</c:v>
                </c:pt>
                <c:pt idx="42">
                  <c:v>2</c:v>
                </c:pt>
                <c:pt idx="43">
                  <c:v>1</c:v>
                </c:pt>
                <c:pt idx="44">
                  <c:v>1</c:v>
                </c:pt>
              </c:numCache>
            </c:numRef>
          </c:val>
          <c:extLst>
            <c:ext xmlns:c16="http://schemas.microsoft.com/office/drawing/2014/chart" uri="{C3380CC4-5D6E-409C-BE32-E72D297353CC}">
              <c16:uniqueId val="{00000000-1F79-4B36-B065-689429E17BD1}"/>
            </c:ext>
          </c:extLst>
        </c:ser>
        <c:dLbls>
          <c:showLegendKey val="0"/>
          <c:showVal val="0"/>
          <c:showCatName val="0"/>
          <c:showSerName val="0"/>
          <c:showPercent val="0"/>
          <c:showBubbleSize val="0"/>
        </c:dLbls>
        <c:gapWidth val="150"/>
        <c:axId val="72800896"/>
        <c:axId val="72889088"/>
      </c:barChart>
      <c:catAx>
        <c:axId val="72800896"/>
        <c:scaling>
          <c:orientation val="minMax"/>
        </c:scaling>
        <c:delete val="0"/>
        <c:axPos val="b"/>
        <c:title>
          <c:tx>
            <c:rich>
              <a:bodyPr/>
              <a:lstStyle/>
              <a:p>
                <a:pPr>
                  <a:defRPr/>
                </a:pPr>
                <a:r>
                  <a:rPr lang="en-US" baseline="0" dirty="0"/>
                  <a:t> Hand Hygiene Compliance (% of hand hygiene observations done correctly)</a:t>
                </a:r>
                <a:endParaRPr lang="en-US" dirty="0"/>
              </a:p>
            </c:rich>
          </c:tx>
          <c:layout>
            <c:manualLayout>
              <c:xMode val="edge"/>
              <c:yMode val="edge"/>
              <c:x val="0.26622109001080746"/>
              <c:y val="0.96192792519968207"/>
            </c:manualLayout>
          </c:layout>
          <c:overlay val="0"/>
        </c:title>
        <c:numFmt formatCode="General" sourceLinked="1"/>
        <c:majorTickMark val="out"/>
        <c:minorTickMark val="none"/>
        <c:tickLblPos val="nextTo"/>
        <c:crossAx val="72889088"/>
        <c:crosses val="autoZero"/>
        <c:auto val="1"/>
        <c:lblAlgn val="ctr"/>
        <c:lblOffset val="100"/>
        <c:tickLblSkip val="2"/>
        <c:tickMarkSkip val="2"/>
        <c:noMultiLvlLbl val="0"/>
      </c:catAx>
      <c:valAx>
        <c:axId val="72889088"/>
        <c:scaling>
          <c:orientation val="minMax"/>
          <c:max val="3"/>
        </c:scaling>
        <c:delete val="0"/>
        <c:axPos val="l"/>
        <c:majorGridlines/>
        <c:title>
          <c:tx>
            <c:rich>
              <a:bodyPr rot="-5400000" vert="horz"/>
              <a:lstStyle/>
              <a:p>
                <a:pPr>
                  <a:defRPr/>
                </a:pPr>
                <a:r>
                  <a:rPr lang="en-US" dirty="0"/>
                  <a:t>Frequency</a:t>
                </a:r>
              </a:p>
            </c:rich>
          </c:tx>
          <c:overlay val="0"/>
        </c:title>
        <c:numFmt formatCode="General" sourceLinked="1"/>
        <c:majorTickMark val="out"/>
        <c:minorTickMark val="none"/>
        <c:tickLblPos val="nextTo"/>
        <c:crossAx val="72800896"/>
        <c:crosses val="autoZero"/>
        <c:crossBetween val="between"/>
        <c:majorUnit val="1"/>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BCE0D-D2A4-49F5-B9BF-F6C9F1684957}" type="datetimeFigureOut">
              <a:rPr lang="en-US" smtClean="0"/>
              <a:t>8/23/2017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5197B-12EF-4B27-842F-FD8438991B77}" type="slidenum">
              <a:rPr lang="en-US" smtClean="0"/>
              <a:t>‹#›</a:t>
            </a:fld>
            <a:endParaRPr lang="en-US" dirty="0"/>
          </a:p>
        </p:txBody>
      </p:sp>
    </p:spTree>
    <p:extLst>
      <p:ext uri="{BB962C8B-B14F-4D97-AF65-F5344CB8AC3E}">
        <p14:creationId xmlns:p14="http://schemas.microsoft.com/office/powerpoint/2010/main" val="185466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1</a:t>
            </a:fld>
            <a:endParaRPr lang="en-US" dirty="0"/>
          </a:p>
        </p:txBody>
      </p:sp>
    </p:spTree>
    <p:extLst>
      <p:ext uri="{BB962C8B-B14F-4D97-AF65-F5344CB8AC3E}">
        <p14:creationId xmlns:p14="http://schemas.microsoft.com/office/powerpoint/2010/main" val="116546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DEA48C8-41DB-4AB0-BB3D-4B202C56E73B}" type="slidenum">
              <a:rPr lang="en-US" altLang="en-US" smtClean="0"/>
              <a:pPr eaLnBrk="1" hangingPunct="1">
                <a:spcBef>
                  <a:spcPct val="0"/>
                </a:spcBef>
              </a:pPr>
              <a:t>16</a:t>
            </a:fld>
            <a:endParaRPr lang="en-US" alt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B775F66-A175-4C2D-883D-78C37B853811}" type="slidenum">
              <a:rPr lang="en-US" altLang="en-US" smtClean="0"/>
              <a:pPr eaLnBrk="1" hangingPunct="1">
                <a:spcBef>
                  <a:spcPct val="0"/>
                </a:spcBef>
              </a:pPr>
              <a:t>17</a:t>
            </a:fld>
            <a:endParaRPr lang="en-US" altLang="en-US" dirty="0"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18</a:t>
            </a:fld>
            <a:endParaRPr lang="en-US" dirty="0"/>
          </a:p>
        </p:txBody>
      </p:sp>
    </p:spTree>
    <p:extLst>
      <p:ext uri="{BB962C8B-B14F-4D97-AF65-F5344CB8AC3E}">
        <p14:creationId xmlns:p14="http://schemas.microsoft.com/office/powerpoint/2010/main" val="115236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622271-C1E8-477F-860F-AC59772CE865}" type="slidenum">
              <a:rPr lang="en-US" altLang="en-US" smtClean="0"/>
              <a:pPr eaLnBrk="1" hangingPunct="1">
                <a:spcBef>
                  <a:spcPct val="0"/>
                </a:spcBef>
              </a:pPr>
              <a:t>19</a:t>
            </a:fld>
            <a:endParaRPr lang="en-US" alt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B775F66-A175-4C2D-883D-78C37B853811}" type="slidenum">
              <a:rPr lang="en-US" altLang="en-US" smtClean="0"/>
              <a:pPr eaLnBrk="1" hangingPunct="1">
                <a:spcBef>
                  <a:spcPct val="0"/>
                </a:spcBef>
              </a:pPr>
              <a:t>20</a:t>
            </a:fld>
            <a:endParaRPr lang="en-US" altLang="en-US" dirty="0"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622271-C1E8-477F-860F-AC59772CE865}" type="slidenum">
              <a:rPr lang="en-US" altLang="en-US" smtClean="0"/>
              <a:pPr eaLnBrk="1" hangingPunct="1">
                <a:spcBef>
                  <a:spcPct val="0"/>
                </a:spcBef>
              </a:pPr>
              <a:t>22</a:t>
            </a:fld>
            <a:endParaRPr lang="en-US" alt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B775F66-A175-4C2D-883D-78C37B853811}" type="slidenum">
              <a:rPr lang="en-US" altLang="en-US" smtClean="0"/>
              <a:pPr eaLnBrk="1" hangingPunct="1">
                <a:spcBef>
                  <a:spcPct val="0"/>
                </a:spcBef>
              </a:pPr>
              <a:t>23</a:t>
            </a:fld>
            <a:endParaRPr lang="en-US" altLang="en-US" dirty="0"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Mean: </a:t>
            </a:r>
            <a:r>
              <a:rPr lang="en-US" sz="1200" b="0" i="0" u="none" strike="noStrike" kern="1200" baseline="0" dirty="0" smtClean="0">
                <a:solidFill>
                  <a:schemeClr val="tx1"/>
                </a:solidFill>
                <a:latin typeface="+mn-lt"/>
                <a:ea typeface="+mn-ea"/>
                <a:cs typeface="+mn-cs"/>
              </a:rPr>
              <a:t>the average value</a:t>
            </a:r>
          </a:p>
          <a:p>
            <a:r>
              <a:rPr lang="en-US" sz="1200" b="0" i="0" u="none" strike="noStrike" kern="1200" baseline="0" dirty="0" smtClean="0">
                <a:solidFill>
                  <a:schemeClr val="tx1"/>
                </a:solidFill>
                <a:latin typeface="+mn-lt"/>
                <a:ea typeface="+mn-ea"/>
                <a:cs typeface="+mn-cs"/>
              </a:rPr>
              <a:t>– Useful for descriptive &amp; inferential stats</a:t>
            </a:r>
          </a:p>
          <a:p>
            <a:r>
              <a:rPr lang="en-US" sz="1200" b="0" i="0" u="none" strike="noStrike" kern="1200" baseline="0" dirty="0" smtClean="0">
                <a:solidFill>
                  <a:schemeClr val="tx1"/>
                </a:solidFill>
                <a:latin typeface="+mn-lt"/>
                <a:ea typeface="+mn-ea"/>
                <a:cs typeface="+mn-cs"/>
              </a:rPr>
              <a:t>– Measure of choice if data are normally distributed</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Median: </a:t>
            </a:r>
            <a:r>
              <a:rPr lang="en-US" sz="1200" b="0" i="0" u="none" strike="noStrike" kern="1200" baseline="0" dirty="0" smtClean="0">
                <a:solidFill>
                  <a:schemeClr val="tx1"/>
                </a:solidFill>
                <a:latin typeface="+mn-lt"/>
                <a:ea typeface="+mn-ea"/>
                <a:cs typeface="+mn-cs"/>
              </a:rPr>
              <a:t>the middle value; 50th percentile</a:t>
            </a:r>
          </a:p>
          <a:p>
            <a:r>
              <a:rPr lang="en-US" sz="1200" b="0" i="0" u="none" strike="noStrike" kern="1200" baseline="0" dirty="0" smtClean="0">
                <a:solidFill>
                  <a:schemeClr val="tx1"/>
                </a:solidFill>
                <a:latin typeface="+mn-lt"/>
                <a:ea typeface="+mn-ea"/>
                <a:cs typeface="+mn-cs"/>
              </a:rPr>
              <a:t>– Useful for descriptive stats</a:t>
            </a:r>
          </a:p>
          <a:p>
            <a:r>
              <a:rPr lang="en-US" sz="1200" b="0" i="0" u="none" strike="noStrike" kern="1200" baseline="0" dirty="0" smtClean="0">
                <a:solidFill>
                  <a:schemeClr val="tx1"/>
                </a:solidFill>
                <a:latin typeface="+mn-lt"/>
                <a:ea typeface="+mn-ea"/>
                <a:cs typeface="+mn-cs"/>
              </a:rPr>
              <a:t>– Measure of choice if data are skewed</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Mode: </a:t>
            </a:r>
            <a:r>
              <a:rPr lang="en-US" sz="1200" b="0" i="0" u="none" strike="noStrike" kern="1200" baseline="0" dirty="0" smtClean="0">
                <a:solidFill>
                  <a:schemeClr val="tx1"/>
                </a:solidFill>
                <a:latin typeface="+mn-lt"/>
                <a:ea typeface="+mn-ea"/>
                <a:cs typeface="+mn-cs"/>
              </a:rPr>
              <a:t>the most frequently occurring value</a:t>
            </a:r>
          </a:p>
          <a:p>
            <a:r>
              <a:rPr lang="en-US" sz="1200" b="0" i="0" u="none" strike="noStrike" kern="1200" baseline="0" dirty="0" smtClean="0">
                <a:solidFill>
                  <a:schemeClr val="tx1"/>
                </a:solidFill>
                <a:latin typeface="+mn-lt"/>
                <a:ea typeface="+mn-ea"/>
                <a:cs typeface="+mn-cs"/>
              </a:rPr>
              <a:t>– Useful for descriptive stats</a:t>
            </a:r>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25</a:t>
            </a:fld>
            <a:endParaRPr lang="en-US" dirty="0"/>
          </a:p>
        </p:txBody>
      </p:sp>
    </p:spTree>
    <p:extLst>
      <p:ext uri="{BB962C8B-B14F-4D97-AF65-F5344CB8AC3E}">
        <p14:creationId xmlns:p14="http://schemas.microsoft.com/office/powerpoint/2010/main" val="317244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342E4F7-3B10-4A4B-AF5E-C25D2FD4721A}" type="slidenum">
              <a:rPr lang="en-US" altLang="en-US" smtClean="0"/>
              <a:pPr eaLnBrk="1" hangingPunct="1">
                <a:spcBef>
                  <a:spcPct val="0"/>
                </a:spcBef>
              </a:pPr>
              <a:t>26</a:t>
            </a:fld>
            <a:endParaRPr lang="en-US" alt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Standard deviation: square root of the sum of the differences between each value and the mean of the data set divided by the number of values in the data set minus 1</a:t>
            </a:r>
          </a:p>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27</a:t>
            </a:fld>
            <a:endParaRPr lang="en-US" dirty="0"/>
          </a:p>
        </p:txBody>
      </p:sp>
    </p:spTree>
    <p:extLst>
      <p:ext uri="{BB962C8B-B14F-4D97-AF65-F5344CB8AC3E}">
        <p14:creationId xmlns:p14="http://schemas.microsoft.com/office/powerpoint/2010/main" val="768813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Science of public health rests heavily on statistics to drive evidence-based health programs </a:t>
            </a:r>
          </a:p>
          <a:p>
            <a:endParaRPr lang="en-US" dirty="0"/>
          </a:p>
        </p:txBody>
      </p:sp>
      <p:sp>
        <p:nvSpPr>
          <p:cNvPr id="4" name="Slide Number Placeholder 3"/>
          <p:cNvSpPr>
            <a:spLocks noGrp="1"/>
          </p:cNvSpPr>
          <p:nvPr>
            <p:ph type="sldNum" sz="quarter" idx="10"/>
          </p:nvPr>
        </p:nvSpPr>
        <p:spPr/>
        <p:txBody>
          <a:bodyPr/>
          <a:lstStyle/>
          <a:p>
            <a:fld id="{DDE22596-143C-456F-926D-D8B6340E2E25}" type="slidenum">
              <a:rPr lang="en-US" smtClean="0"/>
              <a:pPr/>
              <a:t>2</a:t>
            </a:fld>
            <a:endParaRPr lang="en-US" dirty="0"/>
          </a:p>
        </p:txBody>
      </p:sp>
    </p:spTree>
    <p:extLst>
      <p:ext uri="{BB962C8B-B14F-4D97-AF65-F5344CB8AC3E}">
        <p14:creationId xmlns:p14="http://schemas.microsoft.com/office/powerpoint/2010/main" val="2713828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28</a:t>
            </a:fld>
            <a:endParaRPr lang="en-US" dirty="0"/>
          </a:p>
        </p:txBody>
      </p:sp>
    </p:spTree>
    <p:extLst>
      <p:ext uri="{BB962C8B-B14F-4D97-AF65-F5344CB8AC3E}">
        <p14:creationId xmlns:p14="http://schemas.microsoft.com/office/powerpoint/2010/main" val="1536855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29</a:t>
            </a:fld>
            <a:endParaRPr lang="en-US" dirty="0"/>
          </a:p>
        </p:txBody>
      </p:sp>
    </p:spTree>
    <p:extLst>
      <p:ext uri="{BB962C8B-B14F-4D97-AF65-F5344CB8AC3E}">
        <p14:creationId xmlns:p14="http://schemas.microsoft.com/office/powerpoint/2010/main" val="9232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7F8CF1F-D8D6-4DC6-A894-88B8D5CA89D3}" type="slidenum">
              <a:rPr lang="en-US" altLang="en-US" smtClean="0"/>
              <a:pPr eaLnBrk="1" hangingPunct="1">
                <a:spcBef>
                  <a:spcPct val="0"/>
                </a:spcBef>
              </a:pPr>
              <a:t>30</a:t>
            </a:fld>
            <a:endParaRPr lang="en-US" alt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Mean: (sum/12)=(1036/12)=86.3% </a:t>
            </a:r>
          </a:p>
          <a:p>
            <a:pPr eaLnBrk="1" hangingPunct="1"/>
            <a:r>
              <a:rPr lang="en-US" altLang="en-US" dirty="0" smtClean="0"/>
              <a:t>Median: middle number when sorted by rank=89.5%</a:t>
            </a:r>
          </a:p>
          <a:p>
            <a:pPr eaLnBrk="1" hangingPunct="1"/>
            <a:r>
              <a:rPr lang="en-US" altLang="en-US" dirty="0" smtClean="0"/>
              <a:t>Mode: most frequent number = 92%</a:t>
            </a:r>
          </a:p>
          <a:p>
            <a:pPr eaLnBrk="1" hangingPunct="1"/>
            <a:r>
              <a:rPr lang="en-US" altLang="en-US" dirty="0" smtClean="0"/>
              <a:t>Range: minimum to maximum: 55%-94%</a:t>
            </a:r>
            <a:r>
              <a:rPr lang="en-US" altLang="en-US" baseline="0" dirty="0" smtClean="0"/>
              <a:t> (39%)</a:t>
            </a:r>
            <a:endParaRPr lang="en-US" altLang="en-US" dirty="0" smtClean="0"/>
          </a:p>
          <a:p>
            <a:pPr eaLnBrk="1" hangingPunct="1"/>
            <a:r>
              <a:rPr lang="en-US" altLang="en-US" dirty="0" smtClean="0"/>
              <a:t>Stdev=10.2</a:t>
            </a:r>
          </a:p>
          <a:p>
            <a:pPr eaLnBrk="1" hangingPunct="1"/>
            <a:r>
              <a:rPr lang="en-US" altLang="en-US" dirty="0" smtClean="0"/>
              <a:t>Outlier=55%</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6D5C60-4439-4B63-BC96-4471A4CBF463}" type="slidenum">
              <a:rPr lang="en-US" altLang="en-US" smtClean="0"/>
              <a:pPr eaLnBrk="1" hangingPunct="1">
                <a:spcBef>
                  <a:spcPct val="0"/>
                </a:spcBef>
              </a:pPr>
              <a:t>31</a:t>
            </a:fld>
            <a:endParaRPr lang="en-US" altLang="en-US" dirty="0" smtClean="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t>Mean: (sum/12)=(1036/12)=86.3% </a:t>
            </a:r>
          </a:p>
          <a:p>
            <a:pPr eaLnBrk="1" hangingPunct="1"/>
            <a:r>
              <a:rPr lang="en-US" altLang="en-US" dirty="0" smtClean="0"/>
              <a:t>Median: middle number when sorted by rank=89.5%</a:t>
            </a:r>
          </a:p>
          <a:p>
            <a:pPr eaLnBrk="1" hangingPunct="1"/>
            <a:r>
              <a:rPr lang="en-US" altLang="en-US" dirty="0" smtClean="0"/>
              <a:t>Mode: most frequent number = 92%</a:t>
            </a:r>
          </a:p>
          <a:p>
            <a:pPr eaLnBrk="1" hangingPunct="1"/>
            <a:r>
              <a:rPr lang="en-US" altLang="en-US" dirty="0" smtClean="0"/>
              <a:t>Range: minimum to maximum: 55%-94%</a:t>
            </a:r>
            <a:r>
              <a:rPr lang="en-US" altLang="en-US" baseline="0" dirty="0" smtClean="0"/>
              <a:t> (39%)</a:t>
            </a:r>
            <a:endParaRPr lang="en-US" altLang="en-US" dirty="0" smtClean="0"/>
          </a:p>
          <a:p>
            <a:pPr eaLnBrk="1" hangingPunct="1"/>
            <a:r>
              <a:rPr lang="en-US" altLang="en-US" dirty="0" smtClean="0"/>
              <a:t>Stdev=10.2</a:t>
            </a:r>
          </a:p>
          <a:p>
            <a:pPr eaLnBrk="1" hangingPunct="1"/>
            <a:r>
              <a:rPr lang="en-US" altLang="en-US" dirty="0" smtClean="0"/>
              <a:t>Outlier=55%</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32</a:t>
            </a:fld>
            <a:endParaRPr lang="en-US" dirty="0"/>
          </a:p>
        </p:txBody>
      </p:sp>
    </p:spTree>
    <p:extLst>
      <p:ext uri="{BB962C8B-B14F-4D97-AF65-F5344CB8AC3E}">
        <p14:creationId xmlns:p14="http://schemas.microsoft.com/office/powerpoint/2010/main" val="1092140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1ADA194-F3F7-424B-81FF-82E1DD39A6EA}" type="slidenum">
              <a:rPr lang="en-US" altLang="en-US" smtClean="0"/>
              <a:pPr eaLnBrk="1" hangingPunct="1">
                <a:spcBef>
                  <a:spcPct val="0"/>
                </a:spcBef>
              </a:pPr>
              <a:t>34</a:t>
            </a:fld>
            <a:endParaRPr lang="en-US" alt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dirty="0" smtClean="0"/>
              <a:t>New Means and Std Dev (Minus outlier)</a:t>
            </a:r>
            <a:endParaRPr lang="en-US" altLang="en-US" dirty="0" smtClean="0"/>
          </a:p>
          <a:p>
            <a:pPr eaLnBrk="1" hangingPunct="1"/>
            <a:r>
              <a:rPr lang="en-US" altLang="en-US" dirty="0" smtClean="0"/>
              <a:t>Mean=86.3% (Mean without outlier=89.2%)</a:t>
            </a:r>
          </a:p>
          <a:p>
            <a:pPr eaLnBrk="1" hangingPunct="1"/>
            <a:r>
              <a:rPr lang="en-US" altLang="en-US" dirty="0" smtClean="0"/>
              <a:t>Stdev=10.2% (Stdev without outlier=4.0%)</a:t>
            </a: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35</a:t>
            </a:fld>
            <a:endParaRPr lang="en-US" dirty="0"/>
          </a:p>
        </p:txBody>
      </p:sp>
    </p:spTree>
    <p:extLst>
      <p:ext uri="{BB962C8B-B14F-4D97-AF65-F5344CB8AC3E}">
        <p14:creationId xmlns:p14="http://schemas.microsoft.com/office/powerpoint/2010/main" val="362296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425FF17-55C8-468C-9E3C-4E38EDC48EC4}" type="slidenum">
              <a:rPr lang="en-US" altLang="en-US" smtClean="0"/>
              <a:pPr eaLnBrk="1" hangingPunct="1">
                <a:spcBef>
                  <a:spcPct val="0"/>
                </a:spcBef>
              </a:pPr>
              <a:t>36</a:t>
            </a:fld>
            <a:endParaRPr lang="en-US" altLang="en-US" dirty="0" smtClean="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Graphical representation of data in a line list/frequency table helpful when presenting data to committees,</a:t>
            </a:r>
            <a:r>
              <a:rPr lang="en-US" altLang="en-US" baseline="0" dirty="0" smtClean="0"/>
              <a:t> nurses, external stakeholders</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37</a:t>
            </a:fld>
            <a:endParaRPr lang="en-US" dirty="0"/>
          </a:p>
        </p:txBody>
      </p:sp>
    </p:spTree>
    <p:extLst>
      <p:ext uri="{BB962C8B-B14F-4D97-AF65-F5344CB8AC3E}">
        <p14:creationId xmlns:p14="http://schemas.microsoft.com/office/powerpoint/2010/main" val="1352487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38</a:t>
            </a:fld>
            <a:endParaRPr lang="en-US" dirty="0"/>
          </a:p>
        </p:txBody>
      </p:sp>
    </p:spTree>
    <p:extLst>
      <p:ext uri="{BB962C8B-B14F-4D97-AF65-F5344CB8AC3E}">
        <p14:creationId xmlns:p14="http://schemas.microsoft.com/office/powerpoint/2010/main" val="359918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a:noFill/>
          <a:ln/>
        </p:spPr>
        <p:txBody>
          <a:bodyPr/>
          <a:lstStyle/>
          <a:p>
            <a:pPr eaLnBrk="1" hangingPunct="1">
              <a:spcBef>
                <a:spcPct val="0"/>
              </a:spcBef>
            </a:pPr>
            <a:r>
              <a:rPr lang="en-US" sz="1100" dirty="0">
                <a:ea typeface="ＭＳ Ｐゴシック" pitchFamily="34" charset="-128"/>
              </a:rPr>
              <a:t>Absolute measures are the simplest type of measurement and they are also known as counts or frequencies.  If you are measuring disease, then the number of cases would be an absolute measure of the amount of disease. </a:t>
            </a:r>
          </a:p>
        </p:txBody>
      </p:sp>
      <p:sp>
        <p:nvSpPr>
          <p:cNvPr id="82948" name="Slide Number Placeholder 3"/>
          <p:cNvSpPr>
            <a:spLocks noGrp="1"/>
          </p:cNvSpPr>
          <p:nvPr>
            <p:ph type="sldNum" sz="quarter" idx="5"/>
          </p:nvPr>
        </p:nvSpPr>
        <p:spPr>
          <a:noFill/>
        </p:spPr>
        <p:txBody>
          <a:bodyPr/>
          <a:lstStyle/>
          <a:p>
            <a:fld id="{A933B650-CDD1-4AFF-B2BC-2176FDC2E411}" type="slidenum">
              <a:rPr lang="en-US" smtClean="0"/>
              <a:pPr/>
              <a:t>5</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B970BD-452C-4710-8C3D-3A5D0977B2B2}" type="slidenum">
              <a:rPr lang="en-US" altLang="en-US" smtClean="0"/>
              <a:pPr eaLnBrk="1" hangingPunct="1">
                <a:spcBef>
                  <a:spcPct val="0"/>
                </a:spcBef>
              </a:pPr>
              <a:t>39</a:t>
            </a:fld>
            <a:endParaRPr lang="en-US" altLang="en-US" dirty="0" smtClean="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DC310-AFCB-4E11-B246-3825653AA2B6}" type="slidenum">
              <a:rPr lang="en-US" altLang="en-US" smtClean="0"/>
              <a:pPr eaLnBrk="1" hangingPunct="1">
                <a:spcBef>
                  <a:spcPct val="0"/>
                </a:spcBef>
              </a:pPr>
              <a:t>40</a:t>
            </a:fld>
            <a:endParaRPr lang="en-US" altLang="en-US" dirty="0" smtClean="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b="1" kern="1200" dirty="0" smtClean="0">
                <a:solidFill>
                  <a:schemeClr val="tx1"/>
                </a:solidFill>
                <a:effectLst/>
                <a:latin typeface="+mn-lt"/>
                <a:ea typeface="+mn-ea"/>
                <a:cs typeface="+mn-cs"/>
              </a:rPr>
              <a:t>Bar graphs </a:t>
            </a:r>
            <a:r>
              <a:rPr lang="en-US" sz="1200" b="0" kern="1200" dirty="0" smtClean="0">
                <a:solidFill>
                  <a:schemeClr val="tx1"/>
                </a:solidFill>
                <a:effectLst/>
                <a:latin typeface="+mn-lt"/>
                <a:ea typeface="+mn-ea"/>
                <a:cs typeface="+mn-cs"/>
              </a:rPr>
              <a:t>are used to compare facts. The bars provide a visual display for comparing quantities in different categories or groups. Bar graphs help us to see relationships quickly. However, bar graphs can be difficult to read accurately. A change in the scale in a bar graph may alter one's visual perception of the data</a:t>
            </a:r>
          </a:p>
          <a:p>
            <a:pPr eaLnBrk="1" hangingPunct="1"/>
            <a:endParaRPr lang="en-US" sz="1200" b="0" kern="1200" dirty="0" smtClean="0">
              <a:solidFill>
                <a:schemeClr val="tx1"/>
              </a:solidFill>
              <a:effectLst/>
              <a:latin typeface="+mn-lt"/>
              <a:ea typeface="+mn-ea"/>
              <a:cs typeface="+mn-cs"/>
            </a:endParaRPr>
          </a:p>
          <a:p>
            <a:pPr eaLnBrk="1" hangingPunct="1"/>
            <a:r>
              <a:rPr lang="en-US" sz="1200" b="1" kern="1200" dirty="0" smtClean="0">
                <a:solidFill>
                  <a:schemeClr val="tx1"/>
                </a:solidFill>
                <a:effectLst/>
                <a:latin typeface="+mn-lt"/>
                <a:ea typeface="+mn-ea"/>
                <a:cs typeface="+mn-cs"/>
              </a:rPr>
              <a:t>Line graphs</a:t>
            </a:r>
            <a:r>
              <a:rPr lang="en-US" sz="1200" b="0" kern="1200" dirty="0" smtClean="0">
                <a:solidFill>
                  <a:schemeClr val="tx1"/>
                </a:solidFill>
                <a:effectLst/>
                <a:latin typeface="+mn-lt"/>
                <a:ea typeface="+mn-ea"/>
                <a:cs typeface="+mn-cs"/>
              </a:rPr>
              <a:t> are used to display data or information that changes continuously over time. Line graphs allow us to see overall trends such as an increase or decrease in data over time.</a:t>
            </a:r>
          </a:p>
          <a:p>
            <a:pPr eaLnBrk="1" hangingPunct="1"/>
            <a:endParaRPr lang="en-US" sz="1200" b="0" kern="1200" dirty="0" smtClean="0">
              <a:solidFill>
                <a:schemeClr val="tx1"/>
              </a:solidFill>
              <a:effectLst/>
              <a:latin typeface="+mn-lt"/>
              <a:ea typeface="+mn-ea"/>
              <a:cs typeface="+mn-cs"/>
            </a:endParaRPr>
          </a:p>
          <a:p>
            <a:pPr eaLnBrk="1" hangingPunct="1"/>
            <a:r>
              <a:rPr lang="en-US" sz="1200" b="1" kern="1200" dirty="0" smtClean="0">
                <a:solidFill>
                  <a:schemeClr val="tx1"/>
                </a:solidFill>
                <a:effectLst/>
                <a:latin typeface="+mn-lt"/>
                <a:ea typeface="+mn-ea"/>
                <a:cs typeface="+mn-cs"/>
              </a:rPr>
              <a:t>Circle Graphs</a:t>
            </a:r>
            <a:r>
              <a:rPr lang="en-US" sz="1200" b="0" kern="1200" dirty="0" smtClean="0">
                <a:solidFill>
                  <a:schemeClr val="tx1"/>
                </a:solidFill>
                <a:effectLst/>
                <a:latin typeface="+mn-lt"/>
                <a:ea typeface="+mn-ea"/>
                <a:cs typeface="+mn-cs"/>
              </a:rPr>
              <a:t> are used to compare the parts of a whole. Circle graphs represent data visually in the same proportion as the numerical data in a table: The area of each sector in a circle graph is in the same proportion to the whole circle as each item is to the total value in the table. Constructing an accurate circle graph is difficult to do without a computer. This is because you must first find each part of the whole through several elaborate calculations and then use a protractor to draw each angle. This leaves a lot of room for human error. Circle graphs are best used for displaying data when there are no more than five or six sectors, and when the values of each sector are different. Otherwise they can be difficult to read and understand.</a:t>
            </a:r>
            <a:endParaRPr lang="en-US" altLang="en-US" b="1"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E2BF443-7557-4F7C-9C69-A4BCD56C0793}" type="slidenum">
              <a:rPr lang="en-US" altLang="en-US" smtClean="0"/>
              <a:pPr eaLnBrk="1" hangingPunct="1">
                <a:spcBef>
                  <a:spcPct val="0"/>
                </a:spcBef>
              </a:pPr>
              <a:t>41</a:t>
            </a:fld>
            <a:endParaRPr lang="en-US" alt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Graph compares the</a:t>
            </a:r>
            <a:r>
              <a:rPr lang="en-US" altLang="en-US" baseline="0" dirty="0" smtClean="0"/>
              <a:t> MRSA rate in different areas of the facility by surveillance quarter</a:t>
            </a:r>
          </a:p>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2E7BC3B-9BCE-4DFD-8F76-06B57FA33F61}" type="slidenum">
              <a:rPr lang="en-US" altLang="en-US" smtClean="0"/>
              <a:pPr eaLnBrk="1" hangingPunct="1">
                <a:spcBef>
                  <a:spcPct val="0"/>
                </a:spcBef>
              </a:pPr>
              <a:t>42</a:t>
            </a:fld>
            <a:endParaRPr lang="en-US" alt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Epi-curve is a type of bar graph that shows the number of new cases (Incident) over a period of time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44</a:t>
            </a:fld>
            <a:endParaRPr lang="en-US" dirty="0"/>
          </a:p>
        </p:txBody>
      </p:sp>
    </p:spTree>
    <p:extLst>
      <p:ext uri="{BB962C8B-B14F-4D97-AF65-F5344CB8AC3E}">
        <p14:creationId xmlns:p14="http://schemas.microsoft.com/office/powerpoint/2010/main" val="4206397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Now</a:t>
            </a:r>
            <a:r>
              <a:rPr lang="en-US" baseline="0" dirty="0" smtClean="0">
                <a:ea typeface="ＭＳ Ｐゴシック" pitchFamily="34" charset="-128"/>
              </a:rPr>
              <a:t> let’s talk about constructing tables.  </a:t>
            </a:r>
            <a:r>
              <a:rPr lang="en-US" dirty="0" smtClean="0">
                <a:ea typeface="ＭＳ Ｐゴシック" pitchFamily="34" charset="-128"/>
              </a:rPr>
              <a:t>In the very simplest terms, a table is a set of data that are organized into rows and columns. Tables are very useful for organizing and displaying quantitative data, demonstrating patterns, exceptions, differences, and a whole host of other relationships. Every row and column in a table should have corresponding labels that are clear and concise, including specific units of measures.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45</a:t>
            </a:fld>
            <a:endParaRPr lang="en-US" dirty="0"/>
          </a:p>
        </p:txBody>
      </p:sp>
    </p:spTree>
    <p:extLst>
      <p:ext uri="{BB962C8B-B14F-4D97-AF65-F5344CB8AC3E}">
        <p14:creationId xmlns:p14="http://schemas.microsoft.com/office/powerpoint/2010/main" val="2990680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46</a:t>
            </a:fld>
            <a:endParaRPr lang="en-US" dirty="0"/>
          </a:p>
        </p:txBody>
      </p:sp>
    </p:spTree>
    <p:extLst>
      <p:ext uri="{BB962C8B-B14F-4D97-AF65-F5344CB8AC3E}">
        <p14:creationId xmlns:p14="http://schemas.microsoft.com/office/powerpoint/2010/main" val="2436088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49</a:t>
            </a:fld>
            <a:endParaRPr lang="en-US" dirty="0"/>
          </a:p>
        </p:txBody>
      </p:sp>
    </p:spTree>
    <p:extLst>
      <p:ext uri="{BB962C8B-B14F-4D97-AF65-F5344CB8AC3E}">
        <p14:creationId xmlns:p14="http://schemas.microsoft.com/office/powerpoint/2010/main" val="2480470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a:noFill/>
          <a:ln/>
        </p:spPr>
        <p:txBody>
          <a:bodyPr/>
          <a:lstStyle/>
          <a:p>
            <a:r>
              <a:rPr lang="en-US" dirty="0" smtClean="0">
                <a:ea typeface="ＭＳ Ｐゴシック" pitchFamily="34" charset="-128"/>
              </a:rPr>
              <a:t>When interpreting data, it is important to do the following:</a:t>
            </a:r>
          </a:p>
          <a:p>
            <a:pPr>
              <a:buFontTx/>
              <a:buChar char="•"/>
            </a:pPr>
            <a:r>
              <a:rPr lang="en-US" dirty="0" smtClean="0">
                <a:ea typeface="ＭＳ Ｐゴシック" pitchFamily="34" charset="-128"/>
              </a:rPr>
              <a:t>Examine trends over time</a:t>
            </a:r>
          </a:p>
          <a:p>
            <a:pPr>
              <a:buFontTx/>
              <a:buChar char="•"/>
            </a:pPr>
            <a:r>
              <a:rPr lang="en-US" dirty="0" smtClean="0">
                <a:ea typeface="ＭＳ Ｐゴシック" pitchFamily="34" charset="-128"/>
              </a:rPr>
              <a:t>Assess which risk groups are being most affected</a:t>
            </a:r>
          </a:p>
          <a:p>
            <a:pPr>
              <a:buFontTx/>
              <a:buChar char="•"/>
            </a:pPr>
            <a:r>
              <a:rPr lang="en-US" dirty="0" smtClean="0">
                <a:ea typeface="ＭＳ Ｐゴシック" pitchFamily="34" charset="-128"/>
              </a:rPr>
              <a:t>Assess patterns to determine temporality and</a:t>
            </a:r>
          </a:p>
          <a:p>
            <a:pPr>
              <a:buFontTx/>
              <a:buChar char="•"/>
            </a:pPr>
            <a:r>
              <a:rPr lang="en-US" dirty="0" smtClean="0">
                <a:ea typeface="ＭＳ Ｐゴシック" pitchFamily="34" charset="-128"/>
              </a:rPr>
              <a:t>Identify acute or unusual events which require immediate follow-up</a:t>
            </a:r>
          </a:p>
          <a:p>
            <a:endParaRPr lang="en-US" dirty="0" smtClean="0">
              <a:ea typeface="ＭＳ Ｐゴシック" pitchFamily="34" charset="-128"/>
            </a:endParaRPr>
          </a:p>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BEAD6F0E-9090-46DA-846F-DD9423D3C3F5}" type="slidenum">
              <a:rPr lang="en-US" smtClean="0"/>
              <a:pPr>
                <a:defRPr/>
              </a:pPr>
              <a:t>50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E98EDF-3AC3-466A-B3C6-5003B93CCD63}" type="slidenum">
              <a:rPr lang="en-US" altLang="en-US" smtClean="0"/>
              <a:pPr eaLnBrk="1" hangingPunct="1">
                <a:spcBef>
                  <a:spcPct val="0"/>
                </a:spcBef>
              </a:pPr>
              <a:t>51</a:t>
            </a:fld>
            <a:endParaRPr lang="en-US" alt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noFill/>
          <a:ln/>
        </p:spPr>
        <p:txBody>
          <a:bodyPr/>
          <a:lstStyle/>
          <a:p>
            <a:pPr eaLnBrk="1" hangingPunct="1">
              <a:spcBef>
                <a:spcPct val="0"/>
              </a:spcBef>
            </a:pPr>
            <a:r>
              <a:rPr lang="en-US" dirty="0" smtClean="0">
                <a:ea typeface="ＭＳ Ｐゴシック" pitchFamily="34" charset="-128"/>
              </a:rPr>
              <a:t>Relative measures are absolute measures which are relative to some defined population.  All relative measures have both a numerator, which is usually the absolute measure, and a denominator. Think of the denominator as the whole group – such as the whole population being studied or the whole group of samples tested.  As we will see in a moment, relative measures are more useful for making comparisons than absolute measures. </a:t>
            </a:r>
          </a:p>
        </p:txBody>
      </p:sp>
      <p:sp>
        <p:nvSpPr>
          <p:cNvPr id="83972" name="Slide Number Placeholder 3"/>
          <p:cNvSpPr>
            <a:spLocks noGrp="1"/>
          </p:cNvSpPr>
          <p:nvPr>
            <p:ph type="sldNum" sz="quarter" idx="5"/>
          </p:nvPr>
        </p:nvSpPr>
        <p:spPr>
          <a:noFill/>
        </p:spPr>
        <p:txBody>
          <a:bodyPr/>
          <a:lstStyle/>
          <a:p>
            <a:fld id="{53B77CCD-3255-41BE-A83A-6135D5481471}" type="slidenum">
              <a:rPr lang="en-US" smtClean="0"/>
              <a:pPr/>
              <a:t>6</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52</a:t>
            </a:fld>
            <a:endParaRPr lang="en-US" dirty="0"/>
          </a:p>
        </p:txBody>
      </p:sp>
    </p:spTree>
    <p:extLst>
      <p:ext uri="{BB962C8B-B14F-4D97-AF65-F5344CB8AC3E}">
        <p14:creationId xmlns:p14="http://schemas.microsoft.com/office/powerpoint/2010/main" val="2916308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53</a:t>
            </a:fld>
            <a:endParaRPr lang="en-US" dirty="0"/>
          </a:p>
        </p:txBody>
      </p:sp>
    </p:spTree>
    <p:extLst>
      <p:ext uri="{BB962C8B-B14F-4D97-AF65-F5344CB8AC3E}">
        <p14:creationId xmlns:p14="http://schemas.microsoft.com/office/powerpoint/2010/main" val="3647332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significance is mathematical - it comes from the data (sample size) and from your confidence (how confident you want to be in your results). Practical significance is more subjective and is based on other factors like cost, requirements, program goals, etc. </a:t>
            </a:r>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54</a:t>
            </a:fld>
            <a:endParaRPr lang="en-US" dirty="0"/>
          </a:p>
        </p:txBody>
      </p:sp>
    </p:spTree>
    <p:extLst>
      <p:ext uri="{BB962C8B-B14F-4D97-AF65-F5344CB8AC3E}">
        <p14:creationId xmlns:p14="http://schemas.microsoft.com/office/powerpoint/2010/main" val="885060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56</a:t>
            </a:fld>
            <a:endParaRPr lang="en-US" dirty="0"/>
          </a:p>
        </p:txBody>
      </p:sp>
    </p:spTree>
    <p:extLst>
      <p:ext uri="{BB962C8B-B14F-4D97-AF65-F5344CB8AC3E}">
        <p14:creationId xmlns:p14="http://schemas.microsoft.com/office/powerpoint/2010/main" val="978894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58</a:t>
            </a:fld>
            <a:endParaRPr lang="en-US" dirty="0"/>
          </a:p>
        </p:txBody>
      </p:sp>
    </p:spTree>
    <p:extLst>
      <p:ext uri="{BB962C8B-B14F-4D97-AF65-F5344CB8AC3E}">
        <p14:creationId xmlns:p14="http://schemas.microsoft.com/office/powerpoint/2010/main" val="3351995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59</a:t>
            </a:fld>
            <a:endParaRPr lang="en-US" dirty="0"/>
          </a:p>
        </p:txBody>
      </p:sp>
    </p:spTree>
    <p:extLst>
      <p:ext uri="{BB962C8B-B14F-4D97-AF65-F5344CB8AC3E}">
        <p14:creationId xmlns:p14="http://schemas.microsoft.com/office/powerpoint/2010/main" val="2992756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60</a:t>
            </a:fld>
            <a:endParaRPr lang="en-US" dirty="0"/>
          </a:p>
        </p:txBody>
      </p:sp>
    </p:spTree>
    <p:extLst>
      <p:ext uri="{BB962C8B-B14F-4D97-AF65-F5344CB8AC3E}">
        <p14:creationId xmlns:p14="http://schemas.microsoft.com/office/powerpoint/2010/main" val="3403835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F56A46F-6C5A-458A-82F2-96347D237683}" type="slidenum">
              <a:rPr lang="en-US" altLang="en-US" smtClean="0"/>
              <a:pPr eaLnBrk="1" hangingPunct="1">
                <a:spcBef>
                  <a:spcPct val="0"/>
                </a:spcBef>
              </a:pPr>
              <a:t>61</a:t>
            </a:fld>
            <a:endParaRPr lang="en-US" alt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Now, you can focus your investigation on week 12 for the increased rate of bloodstream infections.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D3062F8-C62C-4F2E-87E2-7F1E07CEF8C2}" type="slidenum">
              <a:rPr lang="en-US" altLang="en-US" smtClean="0"/>
              <a:pPr eaLnBrk="1" hangingPunct="1">
                <a:spcBef>
                  <a:spcPct val="0"/>
                </a:spcBef>
              </a:pPr>
              <a:t>64</a:t>
            </a:fld>
            <a:endParaRPr lang="en-US" alt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Helvetica" pitchFamily="34" charset="0"/>
              </a:rPr>
              <a:t>The probability value (p-value) of a statistical hypothesis test is the probability of getting a value of the test statistic as extreme as or more extreme than that observed by chance alone, if the null hypothesis H0, is true.</a:t>
            </a:r>
          </a:p>
          <a:p>
            <a:pPr eaLnBrk="1" hangingPunct="1"/>
            <a:r>
              <a:rPr lang="en-US" altLang="en-US" dirty="0" smtClean="0">
                <a:latin typeface="Helvetica" pitchFamily="34" charset="0"/>
              </a:rPr>
              <a:t>The</a:t>
            </a:r>
            <a:r>
              <a:rPr lang="en-US" altLang="en-US" baseline="0" dirty="0" smtClean="0">
                <a:latin typeface="Helvetica" pitchFamily="34" charset="0"/>
              </a:rPr>
              <a:t> p-value helps determine rarity – how rare is this outcome that it could not have happened by chance alone</a:t>
            </a:r>
            <a:endParaRPr lang="en-US" altLang="en-US" dirty="0" smtClean="0">
              <a:latin typeface="Helvetica" pitchFamily="34" charset="0"/>
            </a:endParaRPr>
          </a:p>
          <a:p>
            <a:pPr eaLnBrk="1" hangingPunct="1"/>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56CCD71-4DE0-46A3-BD80-39D70C0C1C54}" type="slidenum">
              <a:rPr lang="en-US" altLang="en-US" smtClean="0"/>
              <a:pPr eaLnBrk="1" hangingPunct="1">
                <a:spcBef>
                  <a:spcPct val="0"/>
                </a:spcBef>
              </a:pPr>
              <a:t>65</a:t>
            </a:fld>
            <a:endParaRPr lang="en-US" altLang="en-US" dirty="0" smtClean="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p&lt;0.05 is a </a:t>
            </a:r>
            <a:r>
              <a:rPr lang="en-US" sz="1200" b="0" i="1" u="none" strike="noStrike" kern="1200" baseline="0" dirty="0" smtClean="0">
                <a:solidFill>
                  <a:schemeClr val="tx1"/>
                </a:solidFill>
                <a:latin typeface="+mn-lt"/>
                <a:ea typeface="+mn-ea"/>
                <a:cs typeface="+mn-cs"/>
              </a:rPr>
              <a:t>convenient </a:t>
            </a:r>
            <a:r>
              <a:rPr lang="en-US" sz="1200" b="0" i="0" u="none" strike="noStrike" kern="1200" baseline="0" dirty="0" smtClean="0">
                <a:solidFill>
                  <a:schemeClr val="tx1"/>
                </a:solidFill>
                <a:latin typeface="+mn-lt"/>
                <a:ea typeface="+mn-ea"/>
                <a:cs typeface="+mn-cs"/>
              </a:rPr>
              <a:t>cut-point that is widely accepted</a:t>
            </a:r>
          </a:p>
          <a:p>
            <a:pPr eaLnBrk="1" hangingPunct="1"/>
            <a:endParaRPr lang="en-US" altLang="en-US" dirty="0" smtClean="0">
              <a:latin typeface="Helvetica" pitchFamily="34" charset="0"/>
            </a:endParaRPr>
          </a:p>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noFill/>
          <a:ln/>
        </p:spPr>
        <p:txBody>
          <a:bodyPr/>
          <a:lstStyle/>
          <a:p>
            <a:pPr eaLnBrk="1" hangingPunct="1"/>
            <a:endParaRPr lang="en-US" dirty="0" smtClean="0">
              <a:ea typeface="ＭＳ Ｐゴシック" pitchFamily="34" charset="-128"/>
            </a:endParaRPr>
          </a:p>
        </p:txBody>
      </p:sp>
      <p:sp>
        <p:nvSpPr>
          <p:cNvPr id="84996" name="Slide Number Placeholder 3"/>
          <p:cNvSpPr>
            <a:spLocks noGrp="1"/>
          </p:cNvSpPr>
          <p:nvPr>
            <p:ph type="sldNum" sz="quarter" idx="5"/>
          </p:nvPr>
        </p:nvSpPr>
        <p:spPr>
          <a:noFill/>
        </p:spPr>
        <p:txBody>
          <a:bodyPr/>
          <a:lstStyle/>
          <a:p>
            <a:fld id="{729F016B-705C-4BA5-B4FA-CDC34446C315}" type="slidenum">
              <a:rPr lang="en-US" smtClean="0"/>
              <a:pPr/>
              <a:t>7</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66</a:t>
            </a:fld>
            <a:endParaRPr lang="en-US" dirty="0"/>
          </a:p>
        </p:txBody>
      </p:sp>
    </p:spTree>
    <p:extLst>
      <p:ext uri="{BB962C8B-B14F-4D97-AF65-F5344CB8AC3E}">
        <p14:creationId xmlns:p14="http://schemas.microsoft.com/office/powerpoint/2010/main" val="370650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2D8E0DA-F7BD-49A7-AB31-A6E7AE51D6A6}" type="slidenum">
              <a:rPr lang="en-US" altLang="en-US" smtClean="0"/>
              <a:pPr eaLnBrk="1" hangingPunct="1">
                <a:spcBef>
                  <a:spcPct val="0"/>
                </a:spcBef>
              </a:pPr>
              <a:t>11</a:t>
            </a:fld>
            <a:endParaRPr lang="en-US" alt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Examples for each 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C51DAD6-FBD2-4EB4-B417-5BC6D936C612}" type="slidenum">
              <a:rPr lang="en-US" altLang="en-US" smtClean="0"/>
              <a:pPr eaLnBrk="1" hangingPunct="1">
                <a:spcBef>
                  <a:spcPct val="0"/>
                </a:spcBef>
              </a:pPr>
              <a:t>12</a:t>
            </a:fld>
            <a:endParaRPr lang="en-US" altLang="en-US"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Number of people at risk—number of admissions or discharges to a unit during at time period.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E5B352E-F172-4AF4-9B03-5638B01A9DBC}" type="slidenum">
              <a:rPr lang="en-US" altLang="en-US" smtClean="0"/>
              <a:pPr eaLnBrk="1" hangingPunct="1">
                <a:spcBef>
                  <a:spcPct val="0"/>
                </a:spcBef>
              </a:pPr>
              <a:t>13</a:t>
            </a:fld>
            <a:endParaRPr lang="en-US" altLang="en-US"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1" i="0" kern="1200" dirty="0" smtClean="0">
                <a:solidFill>
                  <a:schemeClr val="tx1"/>
                </a:solidFill>
                <a:effectLst/>
                <a:latin typeface="+mn-lt"/>
                <a:ea typeface="+mn-ea"/>
                <a:cs typeface="+mn-cs"/>
              </a:rPr>
              <a:t>Incidence</a:t>
            </a:r>
            <a:r>
              <a:rPr lang="en-US" sz="1200" b="0" i="0" kern="1200" dirty="0" smtClean="0">
                <a:solidFill>
                  <a:schemeClr val="tx1"/>
                </a:solidFill>
                <a:effectLst/>
                <a:latin typeface="+mn-lt"/>
                <a:ea typeface="+mn-ea"/>
                <a:cs typeface="+mn-cs"/>
              </a:rPr>
              <a:t> should not be confused with </a:t>
            </a:r>
            <a:r>
              <a:rPr lang="en-US" sz="1200" b="1" i="0" kern="1200" dirty="0" smtClean="0">
                <a:solidFill>
                  <a:schemeClr val="tx1"/>
                </a:solidFill>
                <a:effectLst/>
                <a:latin typeface="+mn-lt"/>
                <a:ea typeface="+mn-ea"/>
                <a:cs typeface="+mn-cs"/>
              </a:rPr>
              <a:t>prevalence</a:t>
            </a:r>
            <a:r>
              <a:rPr lang="en-US" sz="1200" b="0" i="0" kern="1200" dirty="0" smtClean="0">
                <a:solidFill>
                  <a:schemeClr val="tx1"/>
                </a:solidFill>
                <a:effectLst/>
                <a:latin typeface="+mn-lt"/>
                <a:ea typeface="+mn-ea"/>
                <a:cs typeface="+mn-cs"/>
              </a:rPr>
              <a:t>, which is the proportion of cases in the population at a given time rather than rate of occurrence of new cases. Thus, </a:t>
            </a:r>
            <a:r>
              <a:rPr lang="en-US" sz="1200" b="1" i="0" kern="1200" dirty="0" smtClean="0">
                <a:solidFill>
                  <a:schemeClr val="tx1"/>
                </a:solidFill>
                <a:effectLst/>
                <a:latin typeface="+mn-lt"/>
                <a:ea typeface="+mn-ea"/>
                <a:cs typeface="+mn-cs"/>
              </a:rPr>
              <a:t>incidence </a:t>
            </a:r>
            <a:r>
              <a:rPr lang="en-US" sz="1200" b="0" i="0" kern="1200" dirty="0" smtClean="0">
                <a:solidFill>
                  <a:schemeClr val="tx1"/>
                </a:solidFill>
                <a:effectLst/>
                <a:latin typeface="+mn-lt"/>
                <a:ea typeface="+mn-ea"/>
                <a:cs typeface="+mn-cs"/>
              </a:rPr>
              <a:t>conveys information about the risk of contracting the disease, whereas </a:t>
            </a:r>
            <a:r>
              <a:rPr lang="en-US" sz="1200" b="1" i="0" kern="1200" dirty="0" smtClean="0">
                <a:solidFill>
                  <a:schemeClr val="tx1"/>
                </a:solidFill>
                <a:effectLst/>
                <a:latin typeface="+mn-lt"/>
                <a:ea typeface="+mn-ea"/>
                <a:cs typeface="+mn-cs"/>
              </a:rPr>
              <a:t>prevalence </a:t>
            </a:r>
            <a:r>
              <a:rPr lang="en-US" sz="1200" b="0" i="0" kern="1200" dirty="0" smtClean="0">
                <a:solidFill>
                  <a:schemeClr val="tx1"/>
                </a:solidFill>
                <a:effectLst/>
                <a:latin typeface="+mn-lt"/>
                <a:ea typeface="+mn-ea"/>
                <a:cs typeface="+mn-cs"/>
              </a:rPr>
              <a:t>indicates how widespread the disease is.</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5197B-12EF-4B27-842F-FD8438991B77}" type="slidenum">
              <a:rPr lang="en-US" smtClean="0"/>
              <a:t>14</a:t>
            </a:fld>
            <a:endParaRPr lang="en-US" dirty="0"/>
          </a:p>
        </p:txBody>
      </p:sp>
    </p:spTree>
    <p:extLst>
      <p:ext uri="{BB962C8B-B14F-4D97-AF65-F5344CB8AC3E}">
        <p14:creationId xmlns:p14="http://schemas.microsoft.com/office/powerpoint/2010/main" val="85794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7D34D1F-819F-4D56-9304-EDBA596184E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34D1F-819F-4D56-9304-EDBA596184E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34D1F-819F-4D56-9304-EDBA596184E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dirty="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7E21367-E6AE-43FC-B2DF-C39EB90166A2}" type="slidenum">
              <a:rPr lang="en-US"/>
              <a:pPr>
                <a:defRPr/>
              </a:pPr>
              <a:t>‹#›</a:t>
            </a:fld>
            <a:endParaRPr lang="en-US" dirty="0"/>
          </a:p>
        </p:txBody>
      </p:sp>
    </p:spTree>
    <p:extLst>
      <p:ext uri="{BB962C8B-B14F-4D97-AF65-F5344CB8AC3E}">
        <p14:creationId xmlns:p14="http://schemas.microsoft.com/office/powerpoint/2010/main" val="2543711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20574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087836A-F72A-4B15-82CC-D0F73EA22B8C}" type="slidenum">
              <a:rPr lang="en-US"/>
              <a:pPr>
                <a:defRPr/>
              </a:pPr>
              <a:t>‹#›</a:t>
            </a:fld>
            <a:endParaRPr lang="en-US" dirty="0"/>
          </a:p>
        </p:txBody>
      </p:sp>
    </p:spTree>
    <p:extLst>
      <p:ext uri="{BB962C8B-B14F-4D97-AF65-F5344CB8AC3E}">
        <p14:creationId xmlns:p14="http://schemas.microsoft.com/office/powerpoint/2010/main" val="149105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34D1F-819F-4D56-9304-EDBA596184E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34D1F-819F-4D56-9304-EDBA596184E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D34D1F-819F-4D56-9304-EDBA596184E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D34D1F-819F-4D56-9304-EDBA596184E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D34D1F-819F-4D56-9304-EDBA596184E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D34D1F-819F-4D56-9304-EDBA596184E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D34D1F-819F-4D56-9304-EDBA596184E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0DB850-92EA-424F-9F17-7724EF2B8FC9}" type="datetimeFigureOut">
              <a:rPr lang="en-US" smtClean="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17D34D1F-819F-4D56-9304-EDBA596184EE}"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70DB850-92EA-424F-9F17-7724EF2B8FC9}" type="datetimeFigureOut">
              <a:rPr lang="en-US" smtClean="0"/>
              <a:t>8/23/2017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D34D1F-819F-4D56-9304-EDBA596184EE}"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Statistics for Surveillance</a:t>
            </a:r>
            <a:endParaRPr lang="en-US" dirty="0"/>
          </a:p>
        </p:txBody>
      </p:sp>
      <p:sp>
        <p:nvSpPr>
          <p:cNvPr id="3" name="Subtitle 2"/>
          <p:cNvSpPr>
            <a:spLocks noGrp="1"/>
          </p:cNvSpPr>
          <p:nvPr>
            <p:ph type="subTitle" idx="1"/>
          </p:nvPr>
        </p:nvSpPr>
        <p:spPr>
          <a:xfrm>
            <a:off x="685800" y="3962400"/>
            <a:ext cx="7854696" cy="1752600"/>
          </a:xfrm>
        </p:spPr>
        <p:txBody>
          <a:bodyPr>
            <a:normAutofit fontScale="85000" lnSpcReduction="20000"/>
          </a:bodyPr>
          <a:lstStyle/>
          <a:p>
            <a:r>
              <a:rPr lang="en-US" dirty="0" smtClean="0"/>
              <a:t>Lauren DiBiase, MS, CIC</a:t>
            </a:r>
          </a:p>
          <a:p>
            <a:r>
              <a:rPr lang="en-US" dirty="0" smtClean="0"/>
              <a:t>Associate Director</a:t>
            </a:r>
          </a:p>
          <a:p>
            <a:r>
              <a:rPr lang="en-US" dirty="0" smtClean="0"/>
              <a:t>Public Health Epidemiologist</a:t>
            </a:r>
          </a:p>
          <a:p>
            <a:r>
              <a:rPr lang="en-US" dirty="0" smtClean="0"/>
              <a:t>Hospital Epidemiology</a:t>
            </a:r>
          </a:p>
          <a:p>
            <a:r>
              <a:rPr lang="en-US" dirty="0" smtClean="0"/>
              <a:t>UNC Health Care</a:t>
            </a:r>
            <a:endParaRPr lang="en-US" dirty="0"/>
          </a:p>
        </p:txBody>
      </p:sp>
    </p:spTree>
    <p:extLst>
      <p:ext uri="{BB962C8B-B14F-4D97-AF65-F5344CB8AC3E}">
        <p14:creationId xmlns:p14="http://schemas.microsoft.com/office/powerpoint/2010/main" val="3852646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074"/>
          <p:cNvSpPr>
            <a:spLocks noGrp="1" noChangeArrowheads="1"/>
          </p:cNvSpPr>
          <p:nvPr>
            <p:ph type="title"/>
          </p:nvPr>
        </p:nvSpPr>
        <p:spPr/>
        <p:txBody>
          <a:bodyPr/>
          <a:lstStyle/>
          <a:p>
            <a:pPr eaLnBrk="1" hangingPunct="1"/>
            <a:r>
              <a:rPr lang="en-US" altLang="en-US" dirty="0" smtClean="0"/>
              <a:t>What is a Resident/Device-Day?</a:t>
            </a:r>
          </a:p>
        </p:txBody>
      </p:sp>
      <p:grpSp>
        <p:nvGrpSpPr>
          <p:cNvPr id="9219" name="Group 3190"/>
          <p:cNvGrpSpPr>
            <a:grpSpLocks/>
          </p:cNvGrpSpPr>
          <p:nvPr/>
        </p:nvGrpSpPr>
        <p:grpSpPr bwMode="auto">
          <a:xfrm>
            <a:off x="3657600" y="3505200"/>
            <a:ext cx="4114800" cy="304800"/>
            <a:chOff x="2496" y="2352"/>
            <a:chExt cx="2592" cy="192"/>
          </a:xfrm>
        </p:grpSpPr>
        <p:cxnSp>
          <p:nvCxnSpPr>
            <p:cNvPr id="9262" name="AutoShape 3080"/>
            <p:cNvCxnSpPr>
              <a:cxnSpLocks noChangeShapeType="1"/>
            </p:cNvCxnSpPr>
            <p:nvPr/>
          </p:nvCxnSpPr>
          <p:spPr bwMode="auto">
            <a:xfrm>
              <a:off x="2496" y="2448"/>
              <a:ext cx="2592" cy="0"/>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63" name="AutoShape 3086"/>
            <p:cNvCxnSpPr>
              <a:cxnSpLocks noChangeShapeType="1"/>
            </p:cNvCxnSpPr>
            <p:nvPr/>
          </p:nvCxnSpPr>
          <p:spPr bwMode="auto">
            <a:xfrm>
              <a:off x="3216"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64" name="AutoShape 3089"/>
            <p:cNvCxnSpPr>
              <a:cxnSpLocks noChangeShapeType="1"/>
            </p:cNvCxnSpPr>
            <p:nvPr/>
          </p:nvCxnSpPr>
          <p:spPr bwMode="auto">
            <a:xfrm>
              <a:off x="2928"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65" name="AutoShape 3090"/>
            <p:cNvCxnSpPr>
              <a:cxnSpLocks noChangeShapeType="1"/>
            </p:cNvCxnSpPr>
            <p:nvPr/>
          </p:nvCxnSpPr>
          <p:spPr bwMode="auto">
            <a:xfrm>
              <a:off x="2784"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66" name="AutoShape 3091"/>
            <p:cNvCxnSpPr>
              <a:cxnSpLocks noChangeShapeType="1"/>
            </p:cNvCxnSpPr>
            <p:nvPr/>
          </p:nvCxnSpPr>
          <p:spPr bwMode="auto">
            <a:xfrm>
              <a:off x="2640"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67" name="AutoShape 3092"/>
            <p:cNvCxnSpPr>
              <a:cxnSpLocks noChangeShapeType="1"/>
            </p:cNvCxnSpPr>
            <p:nvPr/>
          </p:nvCxnSpPr>
          <p:spPr bwMode="auto">
            <a:xfrm>
              <a:off x="3072"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68" name="AutoShape 3093"/>
            <p:cNvCxnSpPr>
              <a:cxnSpLocks noChangeShapeType="1"/>
            </p:cNvCxnSpPr>
            <p:nvPr/>
          </p:nvCxnSpPr>
          <p:spPr bwMode="auto">
            <a:xfrm>
              <a:off x="2496"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69" name="AutoShape 3095"/>
            <p:cNvCxnSpPr>
              <a:cxnSpLocks noChangeShapeType="1"/>
            </p:cNvCxnSpPr>
            <p:nvPr/>
          </p:nvCxnSpPr>
          <p:spPr bwMode="auto">
            <a:xfrm>
              <a:off x="3360"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0" name="AutoShape 3096"/>
            <p:cNvCxnSpPr>
              <a:cxnSpLocks noChangeShapeType="1"/>
            </p:cNvCxnSpPr>
            <p:nvPr/>
          </p:nvCxnSpPr>
          <p:spPr bwMode="auto">
            <a:xfrm>
              <a:off x="3504"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1" name="AutoShape 3097"/>
            <p:cNvCxnSpPr>
              <a:cxnSpLocks noChangeShapeType="1"/>
            </p:cNvCxnSpPr>
            <p:nvPr/>
          </p:nvCxnSpPr>
          <p:spPr bwMode="auto">
            <a:xfrm>
              <a:off x="3648"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2" name="AutoShape 3098"/>
            <p:cNvCxnSpPr>
              <a:cxnSpLocks noChangeShapeType="1"/>
            </p:cNvCxnSpPr>
            <p:nvPr/>
          </p:nvCxnSpPr>
          <p:spPr bwMode="auto">
            <a:xfrm>
              <a:off x="3792"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3" name="AutoShape 3099"/>
            <p:cNvCxnSpPr>
              <a:cxnSpLocks noChangeShapeType="1"/>
            </p:cNvCxnSpPr>
            <p:nvPr/>
          </p:nvCxnSpPr>
          <p:spPr bwMode="auto">
            <a:xfrm>
              <a:off x="3936"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4" name="AutoShape 3100"/>
            <p:cNvCxnSpPr>
              <a:cxnSpLocks noChangeShapeType="1"/>
            </p:cNvCxnSpPr>
            <p:nvPr/>
          </p:nvCxnSpPr>
          <p:spPr bwMode="auto">
            <a:xfrm>
              <a:off x="4080"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5" name="AutoShape 3101"/>
            <p:cNvCxnSpPr>
              <a:cxnSpLocks noChangeShapeType="1"/>
            </p:cNvCxnSpPr>
            <p:nvPr/>
          </p:nvCxnSpPr>
          <p:spPr bwMode="auto">
            <a:xfrm>
              <a:off x="4224"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6" name="AutoShape 3102"/>
            <p:cNvCxnSpPr>
              <a:cxnSpLocks noChangeShapeType="1"/>
            </p:cNvCxnSpPr>
            <p:nvPr/>
          </p:nvCxnSpPr>
          <p:spPr bwMode="auto">
            <a:xfrm>
              <a:off x="4368"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7" name="AutoShape 3103"/>
            <p:cNvCxnSpPr>
              <a:cxnSpLocks noChangeShapeType="1"/>
            </p:cNvCxnSpPr>
            <p:nvPr/>
          </p:nvCxnSpPr>
          <p:spPr bwMode="auto">
            <a:xfrm>
              <a:off x="4512"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8" name="AutoShape 3104"/>
            <p:cNvCxnSpPr>
              <a:cxnSpLocks noChangeShapeType="1"/>
            </p:cNvCxnSpPr>
            <p:nvPr/>
          </p:nvCxnSpPr>
          <p:spPr bwMode="auto">
            <a:xfrm>
              <a:off x="4656"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9" name="AutoShape 3105"/>
            <p:cNvCxnSpPr>
              <a:cxnSpLocks noChangeShapeType="1"/>
            </p:cNvCxnSpPr>
            <p:nvPr/>
          </p:nvCxnSpPr>
          <p:spPr bwMode="auto">
            <a:xfrm>
              <a:off x="4800"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80" name="AutoShape 3106"/>
            <p:cNvCxnSpPr>
              <a:cxnSpLocks noChangeShapeType="1"/>
            </p:cNvCxnSpPr>
            <p:nvPr/>
          </p:nvCxnSpPr>
          <p:spPr bwMode="auto">
            <a:xfrm>
              <a:off x="4944"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81" name="AutoShape 3107"/>
            <p:cNvCxnSpPr>
              <a:cxnSpLocks noChangeShapeType="1"/>
            </p:cNvCxnSpPr>
            <p:nvPr/>
          </p:nvCxnSpPr>
          <p:spPr bwMode="auto">
            <a:xfrm>
              <a:off x="5088" y="235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9220" name="Group 3254"/>
          <p:cNvGrpSpPr>
            <a:grpSpLocks/>
          </p:cNvGrpSpPr>
          <p:nvPr/>
        </p:nvGrpSpPr>
        <p:grpSpPr bwMode="auto">
          <a:xfrm>
            <a:off x="2286000" y="2895600"/>
            <a:ext cx="3657600" cy="304800"/>
            <a:chOff x="912" y="1824"/>
            <a:chExt cx="2304" cy="192"/>
          </a:xfrm>
        </p:grpSpPr>
        <p:cxnSp>
          <p:nvCxnSpPr>
            <p:cNvPr id="9244" name="AutoShape 3192"/>
            <p:cNvCxnSpPr>
              <a:cxnSpLocks noChangeShapeType="1"/>
            </p:cNvCxnSpPr>
            <p:nvPr/>
          </p:nvCxnSpPr>
          <p:spPr bwMode="auto">
            <a:xfrm>
              <a:off x="912" y="1920"/>
              <a:ext cx="2304" cy="0"/>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45" name="AutoShape 3193"/>
            <p:cNvCxnSpPr>
              <a:cxnSpLocks noChangeShapeType="1"/>
            </p:cNvCxnSpPr>
            <p:nvPr/>
          </p:nvCxnSpPr>
          <p:spPr bwMode="auto">
            <a:xfrm>
              <a:off x="1632"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46" name="AutoShape 3194"/>
            <p:cNvCxnSpPr>
              <a:cxnSpLocks noChangeShapeType="1"/>
            </p:cNvCxnSpPr>
            <p:nvPr/>
          </p:nvCxnSpPr>
          <p:spPr bwMode="auto">
            <a:xfrm>
              <a:off x="1344"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47" name="AutoShape 3195"/>
            <p:cNvCxnSpPr>
              <a:cxnSpLocks noChangeShapeType="1"/>
            </p:cNvCxnSpPr>
            <p:nvPr/>
          </p:nvCxnSpPr>
          <p:spPr bwMode="auto">
            <a:xfrm>
              <a:off x="1200"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48" name="AutoShape 3196"/>
            <p:cNvCxnSpPr>
              <a:cxnSpLocks noChangeShapeType="1"/>
            </p:cNvCxnSpPr>
            <p:nvPr/>
          </p:nvCxnSpPr>
          <p:spPr bwMode="auto">
            <a:xfrm>
              <a:off x="1056"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49" name="AutoShape 3197"/>
            <p:cNvCxnSpPr>
              <a:cxnSpLocks noChangeShapeType="1"/>
            </p:cNvCxnSpPr>
            <p:nvPr/>
          </p:nvCxnSpPr>
          <p:spPr bwMode="auto">
            <a:xfrm>
              <a:off x="1488"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0" name="AutoShape 3198"/>
            <p:cNvCxnSpPr>
              <a:cxnSpLocks noChangeShapeType="1"/>
            </p:cNvCxnSpPr>
            <p:nvPr/>
          </p:nvCxnSpPr>
          <p:spPr bwMode="auto">
            <a:xfrm>
              <a:off x="912"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1" name="AutoShape 3199"/>
            <p:cNvCxnSpPr>
              <a:cxnSpLocks noChangeShapeType="1"/>
            </p:cNvCxnSpPr>
            <p:nvPr/>
          </p:nvCxnSpPr>
          <p:spPr bwMode="auto">
            <a:xfrm>
              <a:off x="1776"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2" name="AutoShape 3200"/>
            <p:cNvCxnSpPr>
              <a:cxnSpLocks noChangeShapeType="1"/>
            </p:cNvCxnSpPr>
            <p:nvPr/>
          </p:nvCxnSpPr>
          <p:spPr bwMode="auto">
            <a:xfrm>
              <a:off x="1920"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3" name="AutoShape 3201"/>
            <p:cNvCxnSpPr>
              <a:cxnSpLocks noChangeShapeType="1"/>
            </p:cNvCxnSpPr>
            <p:nvPr/>
          </p:nvCxnSpPr>
          <p:spPr bwMode="auto">
            <a:xfrm>
              <a:off x="2064"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4" name="AutoShape 3202"/>
            <p:cNvCxnSpPr>
              <a:cxnSpLocks noChangeShapeType="1"/>
            </p:cNvCxnSpPr>
            <p:nvPr/>
          </p:nvCxnSpPr>
          <p:spPr bwMode="auto">
            <a:xfrm>
              <a:off x="2208"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5" name="AutoShape 3203"/>
            <p:cNvCxnSpPr>
              <a:cxnSpLocks noChangeShapeType="1"/>
            </p:cNvCxnSpPr>
            <p:nvPr/>
          </p:nvCxnSpPr>
          <p:spPr bwMode="auto">
            <a:xfrm>
              <a:off x="2352"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6" name="AutoShape 3204"/>
            <p:cNvCxnSpPr>
              <a:cxnSpLocks noChangeShapeType="1"/>
            </p:cNvCxnSpPr>
            <p:nvPr/>
          </p:nvCxnSpPr>
          <p:spPr bwMode="auto">
            <a:xfrm>
              <a:off x="2496"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7" name="AutoShape 3205"/>
            <p:cNvCxnSpPr>
              <a:cxnSpLocks noChangeShapeType="1"/>
            </p:cNvCxnSpPr>
            <p:nvPr/>
          </p:nvCxnSpPr>
          <p:spPr bwMode="auto">
            <a:xfrm>
              <a:off x="2640"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8" name="AutoShape 3206"/>
            <p:cNvCxnSpPr>
              <a:cxnSpLocks noChangeShapeType="1"/>
            </p:cNvCxnSpPr>
            <p:nvPr/>
          </p:nvCxnSpPr>
          <p:spPr bwMode="auto">
            <a:xfrm>
              <a:off x="2784"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9" name="AutoShape 3207"/>
            <p:cNvCxnSpPr>
              <a:cxnSpLocks noChangeShapeType="1"/>
            </p:cNvCxnSpPr>
            <p:nvPr/>
          </p:nvCxnSpPr>
          <p:spPr bwMode="auto">
            <a:xfrm>
              <a:off x="2928"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60" name="AutoShape 3208"/>
            <p:cNvCxnSpPr>
              <a:cxnSpLocks noChangeShapeType="1"/>
            </p:cNvCxnSpPr>
            <p:nvPr/>
          </p:nvCxnSpPr>
          <p:spPr bwMode="auto">
            <a:xfrm>
              <a:off x="3072"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61" name="AutoShape 3209"/>
            <p:cNvCxnSpPr>
              <a:cxnSpLocks noChangeShapeType="1"/>
            </p:cNvCxnSpPr>
            <p:nvPr/>
          </p:nvCxnSpPr>
          <p:spPr bwMode="auto">
            <a:xfrm>
              <a:off x="3216" y="1824"/>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9221" name="Group 3255"/>
          <p:cNvGrpSpPr>
            <a:grpSpLocks/>
          </p:cNvGrpSpPr>
          <p:nvPr/>
        </p:nvGrpSpPr>
        <p:grpSpPr bwMode="auto">
          <a:xfrm>
            <a:off x="2971800" y="4267200"/>
            <a:ext cx="2743200" cy="304800"/>
            <a:chOff x="1296" y="2592"/>
            <a:chExt cx="1728" cy="192"/>
          </a:xfrm>
        </p:grpSpPr>
        <p:cxnSp>
          <p:nvCxnSpPr>
            <p:cNvPr id="9230" name="AutoShape 3234"/>
            <p:cNvCxnSpPr>
              <a:cxnSpLocks noChangeShapeType="1"/>
            </p:cNvCxnSpPr>
            <p:nvPr/>
          </p:nvCxnSpPr>
          <p:spPr bwMode="auto">
            <a:xfrm>
              <a:off x="1296" y="2688"/>
              <a:ext cx="1728" cy="0"/>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1" name="AutoShape 3235"/>
            <p:cNvCxnSpPr>
              <a:cxnSpLocks noChangeShapeType="1"/>
            </p:cNvCxnSpPr>
            <p:nvPr/>
          </p:nvCxnSpPr>
          <p:spPr bwMode="auto">
            <a:xfrm>
              <a:off x="2016"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2" name="AutoShape 3236"/>
            <p:cNvCxnSpPr>
              <a:cxnSpLocks noChangeShapeType="1"/>
            </p:cNvCxnSpPr>
            <p:nvPr/>
          </p:nvCxnSpPr>
          <p:spPr bwMode="auto">
            <a:xfrm>
              <a:off x="1728"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3" name="AutoShape 3237"/>
            <p:cNvCxnSpPr>
              <a:cxnSpLocks noChangeShapeType="1"/>
            </p:cNvCxnSpPr>
            <p:nvPr/>
          </p:nvCxnSpPr>
          <p:spPr bwMode="auto">
            <a:xfrm>
              <a:off x="1584"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4" name="AutoShape 3238"/>
            <p:cNvCxnSpPr>
              <a:cxnSpLocks noChangeShapeType="1"/>
            </p:cNvCxnSpPr>
            <p:nvPr/>
          </p:nvCxnSpPr>
          <p:spPr bwMode="auto">
            <a:xfrm>
              <a:off x="1440"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5" name="AutoShape 3239"/>
            <p:cNvCxnSpPr>
              <a:cxnSpLocks noChangeShapeType="1"/>
            </p:cNvCxnSpPr>
            <p:nvPr/>
          </p:nvCxnSpPr>
          <p:spPr bwMode="auto">
            <a:xfrm>
              <a:off x="1872"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6" name="AutoShape 3240"/>
            <p:cNvCxnSpPr>
              <a:cxnSpLocks noChangeShapeType="1"/>
            </p:cNvCxnSpPr>
            <p:nvPr/>
          </p:nvCxnSpPr>
          <p:spPr bwMode="auto">
            <a:xfrm>
              <a:off x="1296"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7" name="AutoShape 3241"/>
            <p:cNvCxnSpPr>
              <a:cxnSpLocks noChangeShapeType="1"/>
            </p:cNvCxnSpPr>
            <p:nvPr/>
          </p:nvCxnSpPr>
          <p:spPr bwMode="auto">
            <a:xfrm>
              <a:off x="2160"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8" name="AutoShape 3242"/>
            <p:cNvCxnSpPr>
              <a:cxnSpLocks noChangeShapeType="1"/>
            </p:cNvCxnSpPr>
            <p:nvPr/>
          </p:nvCxnSpPr>
          <p:spPr bwMode="auto">
            <a:xfrm>
              <a:off x="2304"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9" name="AutoShape 3243"/>
            <p:cNvCxnSpPr>
              <a:cxnSpLocks noChangeShapeType="1"/>
            </p:cNvCxnSpPr>
            <p:nvPr/>
          </p:nvCxnSpPr>
          <p:spPr bwMode="auto">
            <a:xfrm>
              <a:off x="2448"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40" name="AutoShape 3244"/>
            <p:cNvCxnSpPr>
              <a:cxnSpLocks noChangeShapeType="1"/>
            </p:cNvCxnSpPr>
            <p:nvPr/>
          </p:nvCxnSpPr>
          <p:spPr bwMode="auto">
            <a:xfrm>
              <a:off x="2592"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41" name="AutoShape 3245"/>
            <p:cNvCxnSpPr>
              <a:cxnSpLocks noChangeShapeType="1"/>
            </p:cNvCxnSpPr>
            <p:nvPr/>
          </p:nvCxnSpPr>
          <p:spPr bwMode="auto">
            <a:xfrm>
              <a:off x="2736"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42" name="AutoShape 3246"/>
            <p:cNvCxnSpPr>
              <a:cxnSpLocks noChangeShapeType="1"/>
            </p:cNvCxnSpPr>
            <p:nvPr/>
          </p:nvCxnSpPr>
          <p:spPr bwMode="auto">
            <a:xfrm>
              <a:off x="2880"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43" name="AutoShape 3247"/>
            <p:cNvCxnSpPr>
              <a:cxnSpLocks noChangeShapeType="1"/>
            </p:cNvCxnSpPr>
            <p:nvPr/>
          </p:nvCxnSpPr>
          <p:spPr bwMode="auto">
            <a:xfrm>
              <a:off x="3024" y="2592"/>
              <a:ext cx="0" cy="192"/>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9222" name="Text Box 3256"/>
          <p:cNvSpPr txBox="1">
            <a:spLocks noChangeArrowheads="1"/>
          </p:cNvSpPr>
          <p:nvPr/>
        </p:nvSpPr>
        <p:spPr bwMode="auto">
          <a:xfrm>
            <a:off x="685800" y="2819401"/>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eaLnBrk="1" hangingPunct="1">
              <a:spcBef>
                <a:spcPct val="50000"/>
              </a:spcBef>
              <a:buClrTx/>
              <a:buFontTx/>
              <a:buNone/>
            </a:pPr>
            <a:r>
              <a:rPr lang="en-US" altLang="en-US" sz="2400" dirty="0" smtClean="0"/>
              <a:t>Resident 1</a:t>
            </a:r>
            <a:endParaRPr lang="en-US" altLang="en-US" sz="2400" dirty="0"/>
          </a:p>
        </p:txBody>
      </p:sp>
      <p:sp>
        <p:nvSpPr>
          <p:cNvPr id="9223" name="Text Box 3257"/>
          <p:cNvSpPr txBox="1">
            <a:spLocks noChangeArrowheads="1"/>
          </p:cNvSpPr>
          <p:nvPr/>
        </p:nvSpPr>
        <p:spPr bwMode="auto">
          <a:xfrm>
            <a:off x="685800" y="4191001"/>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eaLnBrk="1" hangingPunct="1">
              <a:spcBef>
                <a:spcPct val="50000"/>
              </a:spcBef>
              <a:buClrTx/>
              <a:buFontTx/>
              <a:buNone/>
            </a:pPr>
            <a:r>
              <a:rPr lang="en-US" altLang="en-US" sz="2400" dirty="0"/>
              <a:t>R</a:t>
            </a:r>
            <a:r>
              <a:rPr lang="en-US" altLang="en-US" sz="2400" dirty="0" smtClean="0"/>
              <a:t>esident </a:t>
            </a:r>
            <a:r>
              <a:rPr lang="en-US" altLang="en-US" sz="2400" dirty="0"/>
              <a:t>3</a:t>
            </a:r>
          </a:p>
        </p:txBody>
      </p:sp>
      <p:sp>
        <p:nvSpPr>
          <p:cNvPr id="9224" name="Text Box 3258"/>
          <p:cNvSpPr txBox="1">
            <a:spLocks noChangeArrowheads="1"/>
          </p:cNvSpPr>
          <p:nvPr/>
        </p:nvSpPr>
        <p:spPr bwMode="auto">
          <a:xfrm>
            <a:off x="685800" y="3505201"/>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eaLnBrk="1" hangingPunct="1">
              <a:spcBef>
                <a:spcPct val="50000"/>
              </a:spcBef>
              <a:buClrTx/>
              <a:buFontTx/>
              <a:buNone/>
            </a:pPr>
            <a:r>
              <a:rPr lang="en-US" altLang="en-US" sz="2400" dirty="0"/>
              <a:t>R</a:t>
            </a:r>
            <a:r>
              <a:rPr lang="en-US" altLang="en-US" sz="2400" dirty="0" smtClean="0"/>
              <a:t>esident </a:t>
            </a:r>
            <a:r>
              <a:rPr lang="en-US" altLang="en-US" sz="2400" dirty="0"/>
              <a:t>2</a:t>
            </a:r>
          </a:p>
        </p:txBody>
      </p:sp>
      <p:sp>
        <p:nvSpPr>
          <p:cNvPr id="9225" name="Text Box 3261"/>
          <p:cNvSpPr txBox="1">
            <a:spLocks noChangeArrowheads="1"/>
          </p:cNvSpPr>
          <p:nvPr/>
        </p:nvSpPr>
        <p:spPr bwMode="auto">
          <a:xfrm>
            <a:off x="3429000" y="2819400"/>
            <a:ext cx="1219200" cy="396875"/>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50000"/>
              </a:spcBef>
              <a:buClrTx/>
              <a:buFontTx/>
              <a:buNone/>
            </a:pPr>
            <a:r>
              <a:rPr lang="en-US" altLang="en-US" sz="2000" dirty="0">
                <a:solidFill>
                  <a:schemeClr val="bg1"/>
                </a:solidFill>
              </a:rPr>
              <a:t>5 days</a:t>
            </a:r>
          </a:p>
        </p:txBody>
      </p:sp>
      <p:sp>
        <p:nvSpPr>
          <p:cNvPr id="9226" name="Text Box 3262"/>
          <p:cNvSpPr txBox="1">
            <a:spLocks noChangeArrowheads="1"/>
          </p:cNvSpPr>
          <p:nvPr/>
        </p:nvSpPr>
        <p:spPr bwMode="auto">
          <a:xfrm>
            <a:off x="3429000" y="4191000"/>
            <a:ext cx="990600" cy="396875"/>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50000"/>
              </a:spcBef>
              <a:buClrTx/>
              <a:buFontTx/>
              <a:buNone/>
            </a:pPr>
            <a:r>
              <a:rPr lang="en-US" altLang="en-US" sz="2000" dirty="0">
                <a:solidFill>
                  <a:schemeClr val="bg1"/>
                </a:solidFill>
              </a:rPr>
              <a:t>3 days</a:t>
            </a:r>
          </a:p>
        </p:txBody>
      </p:sp>
      <p:sp>
        <p:nvSpPr>
          <p:cNvPr id="9227" name="Text Box 3263"/>
          <p:cNvSpPr txBox="1">
            <a:spLocks noChangeArrowheads="1"/>
          </p:cNvSpPr>
          <p:nvPr/>
        </p:nvSpPr>
        <p:spPr bwMode="auto">
          <a:xfrm>
            <a:off x="4953000" y="3429000"/>
            <a:ext cx="1752600" cy="396875"/>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50000"/>
              </a:spcBef>
              <a:buClrTx/>
              <a:buFontTx/>
              <a:buNone/>
            </a:pPr>
            <a:r>
              <a:rPr lang="en-US" altLang="en-US" sz="2000" dirty="0">
                <a:solidFill>
                  <a:schemeClr val="bg1"/>
                </a:solidFill>
              </a:rPr>
              <a:t>7 days</a:t>
            </a:r>
          </a:p>
        </p:txBody>
      </p:sp>
      <p:sp>
        <p:nvSpPr>
          <p:cNvPr id="9228" name="Text Box 3264"/>
          <p:cNvSpPr txBox="1">
            <a:spLocks noChangeArrowheads="1"/>
          </p:cNvSpPr>
          <p:nvPr/>
        </p:nvSpPr>
        <p:spPr bwMode="auto">
          <a:xfrm>
            <a:off x="838200" y="5105400"/>
            <a:ext cx="701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eaLnBrk="1" hangingPunct="1">
              <a:spcBef>
                <a:spcPct val="50000"/>
              </a:spcBef>
              <a:buClrTx/>
              <a:buFontTx/>
              <a:buNone/>
            </a:pPr>
            <a:r>
              <a:rPr lang="en-US" altLang="en-US" sz="2400" dirty="0"/>
              <a:t>=15 </a:t>
            </a:r>
            <a:r>
              <a:rPr lang="en-US" altLang="en-US" sz="2400" dirty="0" smtClean="0"/>
              <a:t>resident-days</a:t>
            </a:r>
            <a:r>
              <a:rPr lang="en-US" altLang="en-US" sz="2400" dirty="0"/>
              <a:t>, device-days, etc.</a:t>
            </a:r>
          </a:p>
          <a:p>
            <a:pPr eaLnBrk="1" hangingPunct="1">
              <a:spcBef>
                <a:spcPct val="50000"/>
              </a:spcBef>
              <a:buClrTx/>
            </a:pPr>
            <a:r>
              <a:rPr lang="en-US" altLang="en-US" sz="2400" dirty="0"/>
              <a:t> </a:t>
            </a:r>
            <a:r>
              <a:rPr lang="en-US" altLang="en-US" sz="2400" dirty="0" smtClean="0"/>
              <a:t>More informative than simply saying “3 residents”</a:t>
            </a:r>
            <a:endParaRPr lang="en-US" altLang="en-US" sz="2400" dirty="0"/>
          </a:p>
        </p:txBody>
      </p:sp>
    </p:spTree>
    <p:extLst>
      <p:ext uri="{BB962C8B-B14F-4D97-AF65-F5344CB8AC3E}">
        <p14:creationId xmlns:p14="http://schemas.microsoft.com/office/powerpoint/2010/main" val="2114985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Rate Measures</a:t>
            </a:r>
          </a:p>
        </p:txBody>
      </p:sp>
      <p:sp>
        <p:nvSpPr>
          <p:cNvPr id="10243" name="Rectangle 3"/>
          <p:cNvSpPr>
            <a:spLocks noGrp="1" noChangeArrowheads="1"/>
          </p:cNvSpPr>
          <p:nvPr>
            <p:ph type="body" idx="1"/>
          </p:nvPr>
        </p:nvSpPr>
        <p:spPr>
          <a:xfrm>
            <a:off x="685800" y="1981200"/>
            <a:ext cx="8077200" cy="4114800"/>
          </a:xfrm>
        </p:spPr>
        <p:txBody>
          <a:bodyPr/>
          <a:lstStyle/>
          <a:p>
            <a:pPr marL="0" indent="0" eaLnBrk="1" hangingPunct="1">
              <a:buNone/>
            </a:pPr>
            <a:endParaRPr lang="en-US" altLang="en-US" dirty="0" smtClean="0"/>
          </a:p>
          <a:p>
            <a:pPr eaLnBrk="1" hangingPunct="1"/>
            <a:r>
              <a:rPr lang="en-US" altLang="en-US" dirty="0" smtClean="0"/>
              <a:t>Prevalence</a:t>
            </a:r>
          </a:p>
          <a:p>
            <a:pPr eaLnBrk="1" hangingPunct="1"/>
            <a:endParaRPr lang="en-US" altLang="en-US" dirty="0" smtClean="0"/>
          </a:p>
          <a:p>
            <a:pPr eaLnBrk="1" hangingPunct="1"/>
            <a:r>
              <a:rPr lang="en-US" altLang="en-US" dirty="0" smtClean="0"/>
              <a:t>Incidence</a:t>
            </a:r>
          </a:p>
          <a:p>
            <a:pPr eaLnBrk="1" hangingPunct="1"/>
            <a:endParaRPr lang="en-US" altLang="en-US" dirty="0" smtClean="0"/>
          </a:p>
          <a:p>
            <a:pPr eaLnBrk="1" hangingPunct="1"/>
            <a:r>
              <a:rPr lang="en-US" altLang="en-US" dirty="0" smtClean="0"/>
              <a:t>Attack Rate</a:t>
            </a:r>
            <a:endParaRPr lang="en-US" altLang="en-US" i="1" dirty="0" smtClean="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57400"/>
            <a:ext cx="4467225" cy="3320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297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Prevalence</a:t>
            </a:r>
          </a:p>
        </p:txBody>
      </p:sp>
      <p:sp>
        <p:nvSpPr>
          <p:cNvPr id="11267" name="Rectangle 3"/>
          <p:cNvSpPr>
            <a:spLocks noGrp="1" noChangeArrowheads="1"/>
          </p:cNvSpPr>
          <p:nvPr>
            <p:ph type="body" idx="1"/>
          </p:nvPr>
        </p:nvSpPr>
        <p:spPr/>
        <p:txBody>
          <a:bodyPr>
            <a:normAutofit/>
          </a:bodyPr>
          <a:lstStyle/>
          <a:p>
            <a:pPr eaLnBrk="1" hangingPunct="1"/>
            <a:r>
              <a:rPr lang="en-US" altLang="en-US" sz="2800" dirty="0" smtClean="0"/>
              <a:t>Prevalence: the </a:t>
            </a:r>
            <a:r>
              <a:rPr lang="en-US" altLang="en-US" sz="2800" u="sng" dirty="0" smtClean="0"/>
              <a:t>total</a:t>
            </a:r>
            <a:r>
              <a:rPr lang="en-US" altLang="en-US" sz="2800" dirty="0" smtClean="0"/>
              <a:t> number of cases of disease existing in a population </a:t>
            </a:r>
            <a:r>
              <a:rPr lang="en-US" altLang="en-US" sz="2800" u="sng" dirty="0" smtClean="0"/>
              <a:t>at a point in time</a:t>
            </a:r>
            <a:r>
              <a:rPr lang="en-US" altLang="en-US" sz="2800" dirty="0" smtClean="0"/>
              <a:t>.</a:t>
            </a:r>
          </a:p>
          <a:p>
            <a:pPr lvl="1" eaLnBrk="1" hangingPunct="1"/>
            <a:r>
              <a:rPr lang="en-US" altLang="en-US" sz="2800" i="1" dirty="0" smtClean="0"/>
              <a:t>e.g., # of MRSA cases per population </a:t>
            </a:r>
            <a:r>
              <a:rPr lang="en-US" altLang="en-US" sz="2800" b="1" i="1" u="sng" dirty="0" smtClean="0"/>
              <a:t>on</a:t>
            </a:r>
            <a:r>
              <a:rPr lang="en-US" altLang="en-US" sz="2800" i="1" dirty="0" smtClean="0"/>
              <a:t> March 8</a:t>
            </a:r>
            <a:endParaRPr lang="en-US" altLang="en-US" sz="2800" dirty="0" smtClean="0"/>
          </a:p>
          <a:p>
            <a:pPr eaLnBrk="1" hangingPunct="1">
              <a:buFontTx/>
              <a:buNone/>
            </a:pPr>
            <a:endParaRPr lang="en-US" altLang="en-US" sz="2800" dirty="0" smtClean="0"/>
          </a:p>
          <a:p>
            <a:pPr eaLnBrk="1" hangingPunct="1">
              <a:buFontTx/>
              <a:buNone/>
            </a:pPr>
            <a:r>
              <a:rPr lang="en-US" altLang="en-US" sz="2400" u="sng" dirty="0" smtClean="0"/>
              <a:t>Count of </a:t>
            </a:r>
            <a:r>
              <a:rPr lang="en-US" altLang="en-US" sz="2400" b="1" u="sng" dirty="0" smtClean="0"/>
              <a:t>existing</a:t>
            </a:r>
            <a:r>
              <a:rPr lang="en-US" altLang="en-US" sz="2400" u="sng" dirty="0" smtClean="0"/>
              <a:t> cases </a:t>
            </a:r>
            <a:r>
              <a:rPr lang="en-US" altLang="en-US" sz="2400" dirty="0" smtClean="0"/>
              <a:t>  </a:t>
            </a:r>
            <a:r>
              <a:rPr lang="en-US" altLang="en-US" sz="2000" dirty="0" smtClean="0"/>
              <a:t>  </a:t>
            </a:r>
            <a:r>
              <a:rPr lang="en-US" altLang="en-US" sz="2400" dirty="0" smtClean="0"/>
              <a:t>x   constant (e.g., 100 or 1000)  </a:t>
            </a:r>
            <a:r>
              <a:rPr lang="en-US" altLang="en-US" sz="2800" dirty="0" smtClean="0"/>
              <a:t>=</a:t>
            </a:r>
          </a:p>
          <a:p>
            <a:pPr eaLnBrk="1" hangingPunct="1">
              <a:buFontTx/>
              <a:buNone/>
            </a:pPr>
            <a:r>
              <a:rPr lang="en-US" altLang="en-US" sz="2400" dirty="0" smtClean="0"/>
              <a:t>Number of people at risk</a:t>
            </a:r>
          </a:p>
        </p:txBody>
      </p:sp>
      <p:sp>
        <p:nvSpPr>
          <p:cNvPr id="4" name="TextBox 3"/>
          <p:cNvSpPr txBox="1"/>
          <p:nvPr/>
        </p:nvSpPr>
        <p:spPr>
          <a:xfrm>
            <a:off x="457200" y="3810000"/>
            <a:ext cx="7924800" cy="1219200"/>
          </a:xfrm>
          <a:prstGeom prst="rect">
            <a:avLst/>
          </a:prstGeom>
          <a:noFill/>
          <a:ln>
            <a:solidFill>
              <a:schemeClr val="accent1"/>
            </a:solidFill>
          </a:ln>
        </p:spPr>
        <p:txBody>
          <a:bodyPr wrap="square" rtlCol="0">
            <a:spAutoFit/>
          </a:bodyPr>
          <a:lstStyle/>
          <a:p>
            <a:pPr algn="ctr"/>
            <a:endParaRPr lang="en-US" dirty="0"/>
          </a:p>
        </p:txBody>
      </p:sp>
    </p:spTree>
    <p:extLst>
      <p:ext uri="{BB962C8B-B14F-4D97-AF65-F5344CB8AC3E}">
        <p14:creationId xmlns:p14="http://schemas.microsoft.com/office/powerpoint/2010/main" val="1389281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Incidence</a:t>
            </a:r>
          </a:p>
        </p:txBody>
      </p:sp>
      <p:sp>
        <p:nvSpPr>
          <p:cNvPr id="12291" name="Rectangle 3"/>
          <p:cNvSpPr>
            <a:spLocks noGrp="1" noChangeArrowheads="1"/>
          </p:cNvSpPr>
          <p:nvPr>
            <p:ph type="body" idx="1"/>
          </p:nvPr>
        </p:nvSpPr>
        <p:spPr/>
        <p:txBody>
          <a:bodyPr/>
          <a:lstStyle/>
          <a:p>
            <a:pPr eaLnBrk="1" hangingPunct="1"/>
            <a:r>
              <a:rPr lang="en-US" altLang="en-US" dirty="0" smtClean="0"/>
              <a:t>Incidence: the number of </a:t>
            </a:r>
            <a:r>
              <a:rPr lang="en-US" altLang="en-US" u="sng" dirty="0" smtClean="0"/>
              <a:t>new</a:t>
            </a:r>
            <a:r>
              <a:rPr lang="en-US" altLang="en-US" dirty="0" smtClean="0"/>
              <a:t> cases of disease in a population </a:t>
            </a:r>
            <a:r>
              <a:rPr lang="en-US" altLang="en-US" u="sng" dirty="0" smtClean="0"/>
              <a:t>over a period of time</a:t>
            </a:r>
            <a:r>
              <a:rPr lang="en-US" altLang="en-US" dirty="0" smtClean="0"/>
              <a:t>.</a:t>
            </a:r>
          </a:p>
          <a:p>
            <a:pPr lvl="1" eaLnBrk="1" hangingPunct="1"/>
            <a:r>
              <a:rPr lang="en-US" altLang="en-US" i="1" dirty="0" smtClean="0"/>
              <a:t>e.g., # of </a:t>
            </a:r>
            <a:r>
              <a:rPr lang="en-US" altLang="en-US" b="1" i="1" u="sng" dirty="0" smtClean="0"/>
              <a:t>new</a:t>
            </a:r>
            <a:r>
              <a:rPr lang="en-US" altLang="en-US" i="1" dirty="0" smtClean="0"/>
              <a:t> MRSA cases per population </a:t>
            </a:r>
            <a:r>
              <a:rPr lang="en-US" altLang="en-US" b="1" i="1" u="sng" dirty="0" smtClean="0"/>
              <a:t>during</a:t>
            </a:r>
            <a:r>
              <a:rPr lang="en-US" altLang="en-US" i="1" dirty="0" smtClean="0"/>
              <a:t> March </a:t>
            </a:r>
            <a:endParaRPr lang="en-US" altLang="en-US" dirty="0" smtClean="0"/>
          </a:p>
          <a:p>
            <a:pPr eaLnBrk="1" hangingPunct="1"/>
            <a:endParaRPr lang="en-US" altLang="en-US" dirty="0" smtClean="0"/>
          </a:p>
          <a:p>
            <a:pPr eaLnBrk="1" hangingPunct="1">
              <a:buFontTx/>
              <a:buNone/>
            </a:pPr>
            <a:r>
              <a:rPr lang="en-US" altLang="en-US" sz="2400" u="sng" dirty="0" smtClean="0"/>
              <a:t>Count of </a:t>
            </a:r>
            <a:r>
              <a:rPr lang="en-US" altLang="en-US" sz="2400" b="1" u="sng" dirty="0" smtClean="0"/>
              <a:t>new</a:t>
            </a:r>
            <a:r>
              <a:rPr lang="en-US" altLang="en-US" sz="2400" u="sng" dirty="0" smtClean="0"/>
              <a:t> cases</a:t>
            </a:r>
            <a:r>
              <a:rPr lang="en-US" altLang="en-US" sz="2400" dirty="0" smtClean="0"/>
              <a:t>          x    constant  (e.g., 100 or 1000) = </a:t>
            </a:r>
            <a:endParaRPr lang="en-US" altLang="en-US" sz="2400" u="sng" dirty="0" smtClean="0"/>
          </a:p>
          <a:p>
            <a:pPr eaLnBrk="1" hangingPunct="1">
              <a:buFontTx/>
              <a:buNone/>
            </a:pPr>
            <a:r>
              <a:rPr lang="en-US" altLang="en-US" sz="2400" dirty="0" smtClean="0"/>
              <a:t>Number of people at risk</a:t>
            </a:r>
          </a:p>
          <a:p>
            <a:pPr eaLnBrk="1" hangingPunct="1">
              <a:buFontTx/>
              <a:buNone/>
            </a:pPr>
            <a:endParaRPr lang="en-US" altLang="en-US" sz="2400" dirty="0" smtClean="0"/>
          </a:p>
          <a:p>
            <a:pPr eaLnBrk="1" hangingPunct="1">
              <a:buFontTx/>
              <a:buNone/>
            </a:pPr>
            <a:endParaRPr lang="en-US" altLang="en-US" sz="2400" dirty="0" smtClean="0"/>
          </a:p>
        </p:txBody>
      </p:sp>
      <p:sp>
        <p:nvSpPr>
          <p:cNvPr id="4" name="TextBox 3"/>
          <p:cNvSpPr txBox="1"/>
          <p:nvPr/>
        </p:nvSpPr>
        <p:spPr>
          <a:xfrm>
            <a:off x="457200" y="3581400"/>
            <a:ext cx="7924800" cy="1219200"/>
          </a:xfrm>
          <a:prstGeom prst="rect">
            <a:avLst/>
          </a:prstGeom>
          <a:noFill/>
          <a:ln>
            <a:solidFill>
              <a:schemeClr val="accent1"/>
            </a:solidFill>
          </a:ln>
        </p:spPr>
        <p:txBody>
          <a:bodyPr wrap="square" rtlCol="0">
            <a:spAutoFit/>
          </a:bodyPr>
          <a:lstStyle/>
          <a:p>
            <a:pPr algn="ctr"/>
            <a:endParaRPr lang="en-US" dirty="0"/>
          </a:p>
        </p:txBody>
      </p:sp>
    </p:spTree>
    <p:extLst>
      <p:ext uri="{BB962C8B-B14F-4D97-AF65-F5344CB8AC3E}">
        <p14:creationId xmlns:p14="http://schemas.microsoft.com/office/powerpoint/2010/main" val="68955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eaLnBrk="1" hangingPunct="1"/>
            <a:r>
              <a:rPr lang="en-US" altLang="en-US" dirty="0" smtClean="0"/>
              <a:t>Attack Rate</a:t>
            </a:r>
          </a:p>
        </p:txBody>
      </p:sp>
      <p:sp>
        <p:nvSpPr>
          <p:cNvPr id="13315" name="Rectangle 1027"/>
          <p:cNvSpPr>
            <a:spLocks noGrp="1" noChangeArrowheads="1"/>
          </p:cNvSpPr>
          <p:nvPr>
            <p:ph type="body" idx="1"/>
          </p:nvPr>
        </p:nvSpPr>
        <p:spPr/>
        <p:txBody>
          <a:bodyPr>
            <a:noAutofit/>
          </a:bodyPr>
          <a:lstStyle/>
          <a:p>
            <a:pPr eaLnBrk="1" hangingPunct="1">
              <a:lnSpc>
                <a:spcPct val="90000"/>
              </a:lnSpc>
            </a:pPr>
            <a:r>
              <a:rPr lang="en-US" altLang="en-US" sz="3200" dirty="0" smtClean="0"/>
              <a:t>Attack Rate: the number of </a:t>
            </a:r>
            <a:r>
              <a:rPr lang="en-US" altLang="en-US" sz="3200" u="sng" dirty="0" smtClean="0"/>
              <a:t>new</a:t>
            </a:r>
            <a:r>
              <a:rPr lang="en-US" altLang="en-US" sz="3200" dirty="0" smtClean="0"/>
              <a:t> cases of disease out of the population at risk.</a:t>
            </a:r>
          </a:p>
          <a:p>
            <a:pPr lvl="1" eaLnBrk="1" hangingPunct="1">
              <a:lnSpc>
                <a:spcPct val="90000"/>
              </a:lnSpc>
            </a:pPr>
            <a:r>
              <a:rPr lang="en-US" altLang="en-US" dirty="0" smtClean="0"/>
              <a:t>Related to incidence but always uses 100 as the constant, so it is expressed as a </a:t>
            </a:r>
            <a:r>
              <a:rPr lang="en-US" altLang="en-US" u="sng" dirty="0" smtClean="0"/>
              <a:t>percent</a:t>
            </a:r>
            <a:r>
              <a:rPr lang="en-US" altLang="en-US" dirty="0" smtClean="0"/>
              <a:t>.</a:t>
            </a:r>
          </a:p>
          <a:p>
            <a:pPr lvl="1" eaLnBrk="1" hangingPunct="1">
              <a:lnSpc>
                <a:spcPct val="90000"/>
              </a:lnSpc>
            </a:pPr>
            <a:r>
              <a:rPr lang="en-US" altLang="en-US" dirty="0" smtClean="0"/>
              <a:t>Often used for outbreaks or clusters that occur over a short period of time </a:t>
            </a:r>
          </a:p>
          <a:p>
            <a:pPr lvl="1" eaLnBrk="1" hangingPunct="1">
              <a:lnSpc>
                <a:spcPct val="90000"/>
              </a:lnSpc>
            </a:pPr>
            <a:r>
              <a:rPr lang="en-US" altLang="en-US" i="1" dirty="0" smtClean="0"/>
              <a:t>e.g.,</a:t>
            </a:r>
            <a:r>
              <a:rPr lang="en-US" altLang="en-US" b="1" i="1" dirty="0" smtClean="0"/>
              <a:t> </a:t>
            </a:r>
            <a:r>
              <a:rPr lang="en-US" altLang="en-US" b="1" i="1" u="sng" dirty="0" smtClean="0"/>
              <a:t>%</a:t>
            </a:r>
            <a:r>
              <a:rPr lang="en-US" altLang="en-US" i="1" dirty="0" smtClean="0"/>
              <a:t> of residents with MRSA during outbreak in LTC A in March</a:t>
            </a:r>
          </a:p>
          <a:p>
            <a:pPr lvl="1" eaLnBrk="1" hangingPunct="1">
              <a:lnSpc>
                <a:spcPct val="90000"/>
              </a:lnSpc>
              <a:buFontTx/>
              <a:buNone/>
            </a:pPr>
            <a:endParaRPr lang="en-US" altLang="en-US" sz="2800" dirty="0" smtClean="0"/>
          </a:p>
          <a:p>
            <a:pPr eaLnBrk="1" hangingPunct="1">
              <a:lnSpc>
                <a:spcPct val="90000"/>
              </a:lnSpc>
              <a:buFontTx/>
              <a:buNone/>
            </a:pPr>
            <a:r>
              <a:rPr lang="en-US" altLang="en-US" sz="2800" u="sng" dirty="0" smtClean="0"/>
              <a:t>Count of new cases</a:t>
            </a:r>
            <a:r>
              <a:rPr lang="en-US" altLang="en-US" sz="2800" dirty="0" smtClean="0"/>
              <a:t>        x    </a:t>
            </a:r>
            <a:r>
              <a:rPr lang="en-US" altLang="en-US" sz="2800" b="1" dirty="0" smtClean="0"/>
              <a:t>100</a:t>
            </a:r>
            <a:r>
              <a:rPr lang="en-US" altLang="en-US" sz="2800" dirty="0" smtClean="0"/>
              <a:t>    = </a:t>
            </a:r>
            <a:endParaRPr lang="en-US" altLang="en-US" sz="2800" u="sng" dirty="0" smtClean="0"/>
          </a:p>
          <a:p>
            <a:pPr eaLnBrk="1" hangingPunct="1">
              <a:lnSpc>
                <a:spcPct val="90000"/>
              </a:lnSpc>
              <a:buFontTx/>
              <a:buNone/>
            </a:pPr>
            <a:r>
              <a:rPr lang="en-US" altLang="en-US" sz="2800" dirty="0" smtClean="0"/>
              <a:t>Number of people at risk</a:t>
            </a:r>
          </a:p>
        </p:txBody>
      </p:sp>
      <p:sp>
        <p:nvSpPr>
          <p:cNvPr id="4" name="TextBox 3"/>
          <p:cNvSpPr txBox="1"/>
          <p:nvPr/>
        </p:nvSpPr>
        <p:spPr>
          <a:xfrm>
            <a:off x="304800" y="5334000"/>
            <a:ext cx="7924800" cy="1219200"/>
          </a:xfrm>
          <a:prstGeom prst="rect">
            <a:avLst/>
          </a:prstGeom>
          <a:noFill/>
          <a:ln>
            <a:solidFill>
              <a:schemeClr val="accent1"/>
            </a:solidFill>
          </a:ln>
        </p:spPr>
        <p:txBody>
          <a:bodyPr wrap="square" rtlCol="0">
            <a:spAutoFit/>
          </a:bodyPr>
          <a:lstStyle/>
          <a:p>
            <a:pPr algn="ctr"/>
            <a:endParaRPr lang="en-US" dirty="0"/>
          </a:p>
        </p:txBody>
      </p:sp>
    </p:spTree>
    <p:extLst>
      <p:ext uri="{BB962C8B-B14F-4D97-AF65-F5344CB8AC3E}">
        <p14:creationId xmlns:p14="http://schemas.microsoft.com/office/powerpoint/2010/main" val="3869047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Example 1:</a:t>
            </a:r>
          </a:p>
        </p:txBody>
      </p:sp>
      <p:sp>
        <p:nvSpPr>
          <p:cNvPr id="14339" name="Rectangle 3"/>
          <p:cNvSpPr>
            <a:spLocks noGrp="1" noChangeArrowheads="1"/>
          </p:cNvSpPr>
          <p:nvPr>
            <p:ph type="body" idx="1"/>
          </p:nvPr>
        </p:nvSpPr>
        <p:spPr/>
        <p:txBody>
          <a:bodyPr/>
          <a:lstStyle/>
          <a:p>
            <a:pPr eaLnBrk="1" hangingPunct="1">
              <a:lnSpc>
                <a:spcPct val="90000"/>
              </a:lnSpc>
            </a:pPr>
            <a:r>
              <a:rPr lang="en-US" altLang="en-US" dirty="0" smtClean="0"/>
              <a:t>You perform surveillance for urinary tract infections (UTIs) in your </a:t>
            </a:r>
            <a:r>
              <a:rPr lang="en-US" altLang="en-US" dirty="0"/>
              <a:t>2</a:t>
            </a:r>
            <a:r>
              <a:rPr lang="en-US" altLang="en-US" dirty="0" smtClean="0"/>
              <a:t>00 resident facility.</a:t>
            </a:r>
          </a:p>
          <a:p>
            <a:pPr eaLnBrk="1" hangingPunct="1">
              <a:lnSpc>
                <a:spcPct val="90000"/>
              </a:lnSpc>
              <a:buFontTx/>
              <a:buNone/>
            </a:pPr>
            <a:endParaRPr lang="en-US" altLang="en-US" dirty="0" smtClean="0"/>
          </a:p>
          <a:p>
            <a:pPr eaLnBrk="1" hangingPunct="1">
              <a:lnSpc>
                <a:spcPct val="90000"/>
              </a:lnSpc>
            </a:pPr>
            <a:r>
              <a:rPr lang="en-US" altLang="en-US" dirty="0" smtClean="0"/>
              <a:t>During the 1</a:t>
            </a:r>
            <a:r>
              <a:rPr lang="en-US" altLang="en-US" baseline="30000" dirty="0" smtClean="0"/>
              <a:t>st</a:t>
            </a:r>
            <a:r>
              <a:rPr lang="en-US" altLang="en-US" dirty="0" smtClean="0"/>
              <a:t> quarter of the year, you identify </a:t>
            </a:r>
            <a:r>
              <a:rPr lang="en-US" altLang="en-US" dirty="0"/>
              <a:t>3</a:t>
            </a:r>
            <a:r>
              <a:rPr lang="en-US" altLang="en-US" dirty="0" smtClean="0"/>
              <a:t> new UTIs.</a:t>
            </a:r>
          </a:p>
          <a:p>
            <a:pPr marL="0" indent="0" eaLnBrk="1" hangingPunct="1">
              <a:lnSpc>
                <a:spcPct val="90000"/>
              </a:lnSpc>
              <a:buNone/>
            </a:pPr>
            <a:endParaRPr lang="en-US" altLang="en-US" dirty="0"/>
          </a:p>
          <a:p>
            <a:pPr>
              <a:lnSpc>
                <a:spcPct val="90000"/>
              </a:lnSpc>
            </a:pPr>
            <a:r>
              <a:rPr lang="en-US" altLang="en-US" dirty="0"/>
              <a:t>During the 1</a:t>
            </a:r>
            <a:r>
              <a:rPr lang="en-US" altLang="en-US" baseline="30000" dirty="0"/>
              <a:t>st</a:t>
            </a:r>
            <a:r>
              <a:rPr lang="en-US" altLang="en-US" dirty="0"/>
              <a:t> quarter, there were 180 residents in the facility with 12,000 resident-days. </a:t>
            </a:r>
          </a:p>
          <a:p>
            <a:pPr eaLnBrk="1" hangingPunct="1">
              <a:lnSpc>
                <a:spcPct val="90000"/>
              </a:lnSpc>
            </a:pPr>
            <a:endParaRPr lang="en-US" altLang="en-US" dirty="0" smtClean="0"/>
          </a:p>
        </p:txBody>
      </p:sp>
    </p:spTree>
    <p:extLst>
      <p:ext uri="{BB962C8B-B14F-4D97-AF65-F5344CB8AC3E}">
        <p14:creationId xmlns:p14="http://schemas.microsoft.com/office/powerpoint/2010/main" val="3467061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t>Example 1:</a:t>
            </a:r>
          </a:p>
        </p:txBody>
      </p:sp>
      <p:sp>
        <p:nvSpPr>
          <p:cNvPr id="16387" name="Rectangle 3"/>
          <p:cNvSpPr>
            <a:spLocks noGrp="1" noChangeArrowheads="1"/>
          </p:cNvSpPr>
          <p:nvPr>
            <p:ph type="body" idx="1"/>
          </p:nvPr>
        </p:nvSpPr>
        <p:spPr/>
        <p:txBody>
          <a:bodyPr/>
          <a:lstStyle/>
          <a:p>
            <a:pPr eaLnBrk="1" hangingPunct="1"/>
            <a:r>
              <a:rPr lang="en-US" altLang="en-US" dirty="0" smtClean="0"/>
              <a:t>In the first quarter, what was the UTI rate?</a:t>
            </a:r>
          </a:p>
          <a:p>
            <a:pPr lvl="1" eaLnBrk="1" hangingPunct="1"/>
            <a:r>
              <a:rPr lang="en-US" altLang="en-US" dirty="0" smtClean="0"/>
              <a:t>Incidence or prevalence?</a:t>
            </a:r>
          </a:p>
          <a:p>
            <a:pPr lvl="1" eaLnBrk="1" hangingPunct="1"/>
            <a:r>
              <a:rPr lang="en-US" altLang="en-US" dirty="0" smtClean="0"/>
              <a:t>Numerator?</a:t>
            </a:r>
          </a:p>
          <a:p>
            <a:pPr lvl="1" eaLnBrk="1" hangingPunct="1"/>
            <a:r>
              <a:rPr lang="en-US" altLang="en-US" dirty="0" smtClean="0"/>
              <a:t>Denominator?</a:t>
            </a:r>
          </a:p>
          <a:p>
            <a:pPr lvl="1" eaLnBrk="1" hangingPunct="1"/>
            <a:r>
              <a:rPr lang="en-US" altLang="en-US" dirty="0" smtClean="0"/>
              <a:t>Units?</a:t>
            </a:r>
          </a:p>
        </p:txBody>
      </p:sp>
    </p:spTree>
    <p:extLst>
      <p:ext uri="{BB962C8B-B14F-4D97-AF65-F5344CB8AC3E}">
        <p14:creationId xmlns:p14="http://schemas.microsoft.com/office/powerpoint/2010/main" val="2751702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t>Example 1:  Answers</a:t>
            </a:r>
          </a:p>
        </p:txBody>
      </p:sp>
      <p:sp>
        <p:nvSpPr>
          <p:cNvPr id="93187" name="Rectangle 3"/>
          <p:cNvSpPr>
            <a:spLocks noGrp="1" noChangeArrowheads="1"/>
          </p:cNvSpPr>
          <p:nvPr>
            <p:ph type="body" idx="1"/>
          </p:nvPr>
        </p:nvSpPr>
        <p:spPr/>
        <p:txBody>
          <a:bodyPr>
            <a:normAutofit lnSpcReduction="10000"/>
          </a:bodyPr>
          <a:lstStyle/>
          <a:p>
            <a:pPr marL="624840" indent="-533400">
              <a:lnSpc>
                <a:spcPct val="90000"/>
              </a:lnSpc>
            </a:pPr>
            <a:r>
              <a:rPr lang="en-US" altLang="en-US" dirty="0"/>
              <a:t>In the first quarter, what was the UTI rate?</a:t>
            </a:r>
          </a:p>
          <a:p>
            <a:pPr marL="990600" lvl="1" indent="-533400" eaLnBrk="1" hangingPunct="1">
              <a:lnSpc>
                <a:spcPct val="90000"/>
              </a:lnSpc>
            </a:pPr>
            <a:r>
              <a:rPr lang="en-US" altLang="en-US" sz="2400" dirty="0" smtClean="0"/>
              <a:t>Incidence or prevalence? </a:t>
            </a:r>
          </a:p>
          <a:p>
            <a:pPr marL="1371600" lvl="2" indent="-457200" eaLnBrk="1" hangingPunct="1">
              <a:lnSpc>
                <a:spcPct val="90000"/>
              </a:lnSpc>
            </a:pPr>
            <a:r>
              <a:rPr lang="en-US" altLang="en-US" sz="2000" dirty="0" smtClean="0">
                <a:solidFill>
                  <a:schemeClr val="accent1"/>
                </a:solidFill>
              </a:rPr>
              <a:t>Incidence</a:t>
            </a:r>
          </a:p>
          <a:p>
            <a:pPr marL="990600" lvl="1" indent="-533400" eaLnBrk="1" hangingPunct="1">
              <a:lnSpc>
                <a:spcPct val="90000"/>
              </a:lnSpc>
            </a:pPr>
            <a:r>
              <a:rPr lang="en-US" altLang="en-US" sz="2400" dirty="0" smtClean="0"/>
              <a:t>Numerator?</a:t>
            </a:r>
          </a:p>
          <a:p>
            <a:pPr marL="1371600" lvl="2" indent="-457200" eaLnBrk="1" hangingPunct="1">
              <a:lnSpc>
                <a:spcPct val="90000"/>
              </a:lnSpc>
            </a:pPr>
            <a:r>
              <a:rPr lang="en-US" altLang="en-US" sz="2000" dirty="0" smtClean="0"/>
              <a:t> </a:t>
            </a:r>
            <a:r>
              <a:rPr lang="en-US" altLang="en-US" sz="2000" dirty="0">
                <a:solidFill>
                  <a:schemeClr val="accent1"/>
                </a:solidFill>
              </a:rPr>
              <a:t>3</a:t>
            </a:r>
            <a:endParaRPr lang="en-US" altLang="en-US" sz="2000" dirty="0" smtClean="0">
              <a:solidFill>
                <a:schemeClr val="accent1"/>
              </a:solidFill>
            </a:endParaRPr>
          </a:p>
          <a:p>
            <a:pPr marL="990600" lvl="1" indent="-533400" eaLnBrk="1" hangingPunct="1">
              <a:lnSpc>
                <a:spcPct val="90000"/>
              </a:lnSpc>
            </a:pPr>
            <a:r>
              <a:rPr lang="en-US" altLang="en-US" sz="2400" dirty="0" smtClean="0"/>
              <a:t>Denominator? </a:t>
            </a:r>
          </a:p>
          <a:p>
            <a:pPr marL="1371600" lvl="2" indent="-457200" eaLnBrk="1" hangingPunct="1">
              <a:lnSpc>
                <a:spcPct val="90000"/>
              </a:lnSpc>
            </a:pPr>
            <a:r>
              <a:rPr lang="en-US" altLang="en-US" sz="2000" dirty="0" smtClean="0">
                <a:solidFill>
                  <a:schemeClr val="accent1"/>
                </a:solidFill>
              </a:rPr>
              <a:t>180 residents or  12,000 resident days</a:t>
            </a:r>
          </a:p>
          <a:p>
            <a:pPr marL="990600" lvl="1" indent="-533400" eaLnBrk="1" hangingPunct="1">
              <a:lnSpc>
                <a:spcPct val="90000"/>
              </a:lnSpc>
            </a:pPr>
            <a:r>
              <a:rPr lang="en-US" altLang="en-US" sz="2400" dirty="0" smtClean="0"/>
              <a:t>Units? </a:t>
            </a:r>
          </a:p>
          <a:p>
            <a:pPr marL="1371600" lvl="2" indent="-457200" eaLnBrk="1" hangingPunct="1">
              <a:lnSpc>
                <a:spcPct val="90000"/>
              </a:lnSpc>
            </a:pPr>
            <a:r>
              <a:rPr lang="en-US" altLang="en-US" sz="2000" dirty="0" smtClean="0">
                <a:solidFill>
                  <a:schemeClr val="accent1"/>
                </a:solidFill>
              </a:rPr>
              <a:t>“infections per 100 residents or infections per 1000 resident days”</a:t>
            </a:r>
            <a:endParaRPr lang="en-US" altLang="en-US" sz="2000" dirty="0" smtClean="0"/>
          </a:p>
          <a:p>
            <a:pPr marL="990600" lvl="1" indent="-533400" eaLnBrk="1" hangingPunct="1">
              <a:lnSpc>
                <a:spcPct val="90000"/>
              </a:lnSpc>
            </a:pPr>
            <a:r>
              <a:rPr lang="en-US" altLang="en-US" sz="2400" dirty="0" smtClean="0">
                <a:solidFill>
                  <a:schemeClr val="accent1"/>
                </a:solidFill>
              </a:rPr>
              <a:t>ANSWER:  </a:t>
            </a:r>
            <a:r>
              <a:rPr lang="en-US" altLang="en-US" dirty="0" smtClean="0">
                <a:solidFill>
                  <a:schemeClr val="accent1"/>
                </a:solidFill>
              </a:rPr>
              <a:t>1.7</a:t>
            </a:r>
            <a:r>
              <a:rPr lang="en-US" altLang="en-US" sz="2400" dirty="0" smtClean="0">
                <a:solidFill>
                  <a:schemeClr val="accent1"/>
                </a:solidFill>
              </a:rPr>
              <a:t> infections per 100 </a:t>
            </a:r>
            <a:r>
              <a:rPr lang="en-US" altLang="en-US" dirty="0" smtClean="0">
                <a:solidFill>
                  <a:schemeClr val="accent1"/>
                </a:solidFill>
              </a:rPr>
              <a:t>residents</a:t>
            </a:r>
            <a:r>
              <a:rPr lang="en-US" altLang="en-US" sz="2400" dirty="0" smtClean="0">
                <a:solidFill>
                  <a:schemeClr val="accent1"/>
                </a:solidFill>
              </a:rPr>
              <a:t> or 0.25 infections per 1000 resident days</a:t>
            </a:r>
          </a:p>
          <a:p>
            <a:pPr marL="990600" lvl="1" indent="-533400" eaLnBrk="1" hangingPunct="1">
              <a:lnSpc>
                <a:spcPct val="90000"/>
              </a:lnSpc>
            </a:pPr>
            <a:endParaRPr lang="en-US" altLang="en-US" sz="2400" dirty="0" smtClean="0">
              <a:solidFill>
                <a:schemeClr val="accent1"/>
              </a:solidFill>
            </a:endParaRPr>
          </a:p>
        </p:txBody>
      </p:sp>
    </p:spTree>
    <p:extLst>
      <p:ext uri="{BB962C8B-B14F-4D97-AF65-F5344CB8AC3E}">
        <p14:creationId xmlns:p14="http://schemas.microsoft.com/office/powerpoint/2010/main" val="3509718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31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31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3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31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318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318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31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smtClean="0"/>
              <a:t>Example 1:</a:t>
            </a:r>
          </a:p>
        </p:txBody>
      </p:sp>
      <p:sp>
        <p:nvSpPr>
          <p:cNvPr id="22531" name="Rectangle 3"/>
          <p:cNvSpPr>
            <a:spLocks noGrp="1" noChangeArrowheads="1"/>
          </p:cNvSpPr>
          <p:nvPr>
            <p:ph type="body" idx="1"/>
          </p:nvPr>
        </p:nvSpPr>
        <p:spPr/>
        <p:txBody>
          <a:bodyPr/>
          <a:lstStyle/>
          <a:p>
            <a:pPr eaLnBrk="1" hangingPunct="1"/>
            <a:r>
              <a:rPr lang="en-US" altLang="en-US" dirty="0" smtClean="0"/>
              <a:t>On April 7, you were worried about the UTI rate so you do a “spot check” on all of the residents of one area of the facility for a UTI</a:t>
            </a:r>
            <a:r>
              <a:rPr lang="en-US" altLang="en-US" dirty="0"/>
              <a:t>.</a:t>
            </a:r>
            <a:endParaRPr lang="en-US" altLang="en-US" dirty="0" smtClean="0"/>
          </a:p>
          <a:p>
            <a:pPr eaLnBrk="1" hangingPunct="1"/>
            <a:endParaRPr lang="en-US" altLang="en-US" dirty="0" smtClean="0"/>
          </a:p>
          <a:p>
            <a:pPr eaLnBrk="1" hangingPunct="1"/>
            <a:r>
              <a:rPr lang="en-US" altLang="en-US" dirty="0" smtClean="0"/>
              <a:t>At that time with a census of 25, you reviewed 20 charts and found 1 healthcare associated UTI.</a:t>
            </a:r>
          </a:p>
        </p:txBody>
      </p:sp>
    </p:spTree>
    <p:extLst>
      <p:ext uri="{BB962C8B-B14F-4D97-AF65-F5344CB8AC3E}">
        <p14:creationId xmlns:p14="http://schemas.microsoft.com/office/powerpoint/2010/main" val="1344405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t>Example 1:</a:t>
            </a:r>
          </a:p>
        </p:txBody>
      </p:sp>
      <p:sp>
        <p:nvSpPr>
          <p:cNvPr id="23555" name="Rectangle 3"/>
          <p:cNvSpPr>
            <a:spLocks noGrp="1" noChangeArrowheads="1"/>
          </p:cNvSpPr>
          <p:nvPr>
            <p:ph type="body" idx="1"/>
          </p:nvPr>
        </p:nvSpPr>
        <p:spPr/>
        <p:txBody>
          <a:bodyPr/>
          <a:lstStyle/>
          <a:p>
            <a:pPr eaLnBrk="1" hangingPunct="1"/>
            <a:r>
              <a:rPr lang="en-US" altLang="en-US" dirty="0" smtClean="0"/>
              <a:t>On April 7th, what was the UTI infection rate at the time of your spot check?</a:t>
            </a:r>
          </a:p>
          <a:p>
            <a:pPr lvl="1" eaLnBrk="1" hangingPunct="1"/>
            <a:r>
              <a:rPr lang="en-US" altLang="en-US" dirty="0" smtClean="0"/>
              <a:t>Incidence or prevalence?</a:t>
            </a:r>
          </a:p>
          <a:p>
            <a:pPr lvl="1" eaLnBrk="1" hangingPunct="1"/>
            <a:r>
              <a:rPr lang="en-US" altLang="en-US" dirty="0" smtClean="0"/>
              <a:t>Numerator?</a:t>
            </a:r>
          </a:p>
          <a:p>
            <a:pPr lvl="1" eaLnBrk="1" hangingPunct="1"/>
            <a:r>
              <a:rPr lang="en-US" altLang="en-US" dirty="0" smtClean="0"/>
              <a:t>Denominator?</a:t>
            </a:r>
          </a:p>
          <a:p>
            <a:pPr lvl="1" eaLnBrk="1" hangingPunct="1"/>
            <a:r>
              <a:rPr lang="en-US" altLang="en-US" dirty="0" smtClean="0"/>
              <a:t>Units?</a:t>
            </a:r>
          </a:p>
        </p:txBody>
      </p:sp>
    </p:spTree>
    <p:extLst>
      <p:ext uri="{BB962C8B-B14F-4D97-AF65-F5344CB8AC3E}">
        <p14:creationId xmlns:p14="http://schemas.microsoft.com/office/powerpoint/2010/main" val="445338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04088"/>
            <a:ext cx="8229600" cy="896112"/>
          </a:xfrm>
        </p:spPr>
        <p:txBody>
          <a:bodyPr/>
          <a:lstStyle/>
          <a:p>
            <a:r>
              <a:rPr lang="en-US" dirty="0" smtClean="0"/>
              <a:t>Statistics	</a:t>
            </a:r>
            <a:endParaRPr lang="en-US" dirty="0"/>
          </a:p>
        </p:txBody>
      </p:sp>
      <p:sp>
        <p:nvSpPr>
          <p:cNvPr id="4" name="Rounded Rectangle 3"/>
          <p:cNvSpPr/>
          <p:nvPr/>
        </p:nvSpPr>
        <p:spPr>
          <a:xfrm>
            <a:off x="2552700" y="2362200"/>
            <a:ext cx="33528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Numbers </a:t>
            </a:r>
            <a:r>
              <a:rPr lang="en-US" sz="2400" dirty="0" smtClean="0"/>
              <a:t>that describe the health of the population</a:t>
            </a:r>
            <a:endParaRPr lang="en-US" sz="2400" dirty="0"/>
          </a:p>
        </p:txBody>
      </p:sp>
      <p:sp>
        <p:nvSpPr>
          <p:cNvPr id="5" name="Rectangle 4"/>
          <p:cNvSpPr/>
          <p:nvPr/>
        </p:nvSpPr>
        <p:spPr>
          <a:xfrm>
            <a:off x="5638800" y="1905000"/>
            <a:ext cx="3505200" cy="400110"/>
          </a:xfrm>
          <a:prstGeom prst="rect">
            <a:avLst/>
          </a:prstGeom>
          <a:noFill/>
        </p:spPr>
        <p:txBody>
          <a:bodyPr wrap="square" lIns="91440" tIns="45720" rIns="91440" bIns="45720">
            <a:spAutoFit/>
          </a:bodyPr>
          <a:lstStyle/>
          <a:p>
            <a:pPr algn="ct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17 in every 100 people…</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676400" y="5791200"/>
            <a:ext cx="3505200" cy="707886"/>
          </a:xfrm>
          <a:prstGeom prst="rect">
            <a:avLst/>
          </a:prstGeom>
          <a:noFill/>
        </p:spPr>
        <p:txBody>
          <a:bodyPr wrap="square" lIns="91440" tIns="45720" rIns="91440" bIns="45720">
            <a:spAutoFit/>
          </a:bodyPr>
          <a:lstStyle/>
          <a:p>
            <a:pPr algn="ctr"/>
            <a:r>
              <a:rPr lang="en-US" sz="2000" b="1" dirty="0" smtClean="0">
                <a:ln w="10541" cmpd="sng">
                  <a:solidFill>
                    <a:srgbClr val="7D7D7D">
                      <a:tint val="100000"/>
                      <a:shade val="100000"/>
                      <a:satMod val="110000"/>
                    </a:srgbClr>
                  </a:solidFill>
                  <a:prstDash val="solid"/>
                </a:ln>
                <a:solidFill>
                  <a:schemeClr val="accent1">
                    <a:lumMod val="75000"/>
                  </a:schemeClr>
                </a:solidFill>
                <a:latin typeface="Adobe Gothic Std B" pitchFamily="34" charset="-128"/>
                <a:ea typeface="Adobe Gothic Std B" pitchFamily="34" charset="-128"/>
              </a:rPr>
              <a:t>Risk of dying is 8 times higher among...</a:t>
            </a:r>
            <a:endParaRPr lang="en-US" sz="2000" b="1" dirty="0">
              <a:ln w="10541" cmpd="sng">
                <a:solidFill>
                  <a:srgbClr val="7D7D7D">
                    <a:tint val="100000"/>
                    <a:shade val="100000"/>
                    <a:satMod val="110000"/>
                  </a:srgbClr>
                </a:solidFill>
                <a:prstDash val="solid"/>
              </a:ln>
              <a:solidFill>
                <a:schemeClr val="accent1">
                  <a:lumMod val="75000"/>
                </a:schemeClr>
              </a:solidFill>
              <a:latin typeface="Adobe Gothic Std B" pitchFamily="34" charset="-128"/>
              <a:ea typeface="Adobe Gothic Std B" pitchFamily="34" charset="-128"/>
            </a:endParaRPr>
          </a:p>
        </p:txBody>
      </p:sp>
      <p:sp>
        <p:nvSpPr>
          <p:cNvPr id="7" name="Rectangle 6"/>
          <p:cNvSpPr/>
          <p:nvPr/>
        </p:nvSpPr>
        <p:spPr>
          <a:xfrm>
            <a:off x="5943600" y="3276600"/>
            <a:ext cx="32004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dirty="0" smtClean="0">
                <a:ln/>
                <a:solidFill>
                  <a:schemeClr val="accent3"/>
                </a:solidFill>
                <a:latin typeface="Blackoak Std" pitchFamily="82" charset="0"/>
              </a:rPr>
              <a:t>1 in 9 children…</a:t>
            </a:r>
            <a:endParaRPr lang="en-US" sz="2000" b="1" dirty="0">
              <a:ln/>
              <a:solidFill>
                <a:schemeClr val="accent3"/>
              </a:solidFill>
              <a:latin typeface="Blackoak Std" pitchFamily="82" charset="0"/>
            </a:endParaRPr>
          </a:p>
        </p:txBody>
      </p:sp>
      <p:sp>
        <p:nvSpPr>
          <p:cNvPr id="8" name="Rectangle 7"/>
          <p:cNvSpPr/>
          <p:nvPr/>
        </p:nvSpPr>
        <p:spPr>
          <a:xfrm>
            <a:off x="76200" y="2416314"/>
            <a:ext cx="2362200" cy="1015663"/>
          </a:xfrm>
          <a:prstGeom prst="rect">
            <a:avLst/>
          </a:prstGeom>
          <a:noFill/>
        </p:spPr>
        <p:txBody>
          <a:bodyPr wrap="square" lIns="91440" tIns="45720" rIns="91440" bIns="4572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t>Men are at 3 times higher risk…</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endParaRPr>
          </a:p>
        </p:txBody>
      </p:sp>
      <p:sp>
        <p:nvSpPr>
          <p:cNvPr id="9" name="Rounded Rectangle 8"/>
          <p:cNvSpPr/>
          <p:nvPr/>
        </p:nvSpPr>
        <p:spPr>
          <a:xfrm>
            <a:off x="2362200" y="4038600"/>
            <a:ext cx="37338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The </a:t>
            </a:r>
            <a:r>
              <a:rPr lang="en-US" sz="2400" b="1" dirty="0" smtClean="0"/>
              <a:t>science </a:t>
            </a:r>
            <a:r>
              <a:rPr lang="en-US" sz="2400" dirty="0" smtClean="0"/>
              <a:t>used to interpret these numbers.</a:t>
            </a:r>
          </a:p>
        </p:txBody>
      </p:sp>
      <p:sp>
        <p:nvSpPr>
          <p:cNvPr id="10" name="Rectangle 9"/>
          <p:cNvSpPr/>
          <p:nvPr/>
        </p:nvSpPr>
        <p:spPr>
          <a:xfrm>
            <a:off x="6172200" y="5257800"/>
            <a:ext cx="2362200" cy="1323439"/>
          </a:xfrm>
          <a:prstGeom prst="rect">
            <a:avLst/>
          </a:prstGeom>
          <a:noFill/>
        </p:spPr>
        <p:txBody>
          <a:bodyPr wrap="square" lIns="91440" tIns="45720" rIns="91440" bIns="4572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ucida Sans Unicode" pitchFamily="34" charset="0"/>
                <a:cs typeface="Lucida Sans Unicode" pitchFamily="34" charset="0"/>
              </a:rPr>
              <a:t>There is a statistically significant difference…</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ucida Sans Unicode" pitchFamily="34" charset="0"/>
              <a:cs typeface="Lucida Sans Unicode" pitchFamily="34" charset="0"/>
            </a:endParaRPr>
          </a:p>
        </p:txBody>
      </p:sp>
      <p:sp>
        <p:nvSpPr>
          <p:cNvPr id="11" name="Rectangle 10"/>
          <p:cNvSpPr/>
          <p:nvPr/>
        </p:nvSpPr>
        <p:spPr>
          <a:xfrm>
            <a:off x="152400" y="4267200"/>
            <a:ext cx="2133600" cy="707886"/>
          </a:xfrm>
          <a:prstGeom prst="rect">
            <a:avLst/>
          </a:prstGeom>
          <a:noFill/>
        </p:spPr>
        <p:txBody>
          <a:bodyPr wrap="square" lIns="91440" tIns="45720" rIns="91440" bIns="45720">
            <a:spAutoFit/>
          </a:bodyPr>
          <a:lstStyle/>
          <a:p>
            <a:pPr algn="ctr"/>
            <a:r>
              <a:rPr lang="en-US" sz="2000" b="1" dirty="0" smtClean="0">
                <a:ln w="10541" cmpd="sng">
                  <a:solidFill>
                    <a:srgbClr val="7D7D7D">
                      <a:tint val="100000"/>
                      <a:shade val="100000"/>
                      <a:satMod val="110000"/>
                    </a:srgbClr>
                  </a:solidFill>
                  <a:prstDash val="solid"/>
                </a:ln>
                <a:solidFill>
                  <a:schemeClr val="accent1">
                    <a:lumMod val="75000"/>
                  </a:schemeClr>
                </a:solidFill>
                <a:latin typeface="Stencil" pitchFamily="82" charset="0"/>
                <a:ea typeface="Adobe Gothic Std B" pitchFamily="34" charset="-128"/>
              </a:rPr>
              <a:t>39% of the population…</a:t>
            </a:r>
            <a:endParaRPr lang="en-US" sz="2000" b="1" dirty="0">
              <a:ln w="10541" cmpd="sng">
                <a:solidFill>
                  <a:srgbClr val="7D7D7D">
                    <a:tint val="100000"/>
                    <a:shade val="100000"/>
                    <a:satMod val="110000"/>
                  </a:srgbClr>
                </a:solidFill>
                <a:prstDash val="solid"/>
              </a:ln>
              <a:solidFill>
                <a:schemeClr val="accent1">
                  <a:lumMod val="75000"/>
                </a:schemeClr>
              </a:solidFill>
              <a:latin typeface="Stencil" pitchFamily="82" charset="0"/>
              <a:ea typeface="Adobe Gothic Std B" pitchFamily="34" charset="-128"/>
            </a:endParaRPr>
          </a:p>
        </p:txBody>
      </p:sp>
      <p:sp>
        <p:nvSpPr>
          <p:cNvPr id="12" name="Rectangle 11"/>
          <p:cNvSpPr/>
          <p:nvPr/>
        </p:nvSpPr>
        <p:spPr>
          <a:xfrm>
            <a:off x="2743200" y="1524000"/>
            <a:ext cx="2743200" cy="707886"/>
          </a:xfrm>
          <a:prstGeom prst="rect">
            <a:avLst/>
          </a:prstGeom>
          <a:noFill/>
        </p:spPr>
        <p:txBody>
          <a:bodyPr wrap="square" lIns="91440" tIns="45720" rIns="91440" bIns="45720">
            <a:spAutoFit/>
          </a:bodyPr>
          <a:lstStyle/>
          <a:p>
            <a:pPr algn="ctr"/>
            <a:r>
              <a:rPr lang="en-US" sz="2000" b="1" dirty="0" smtClean="0">
                <a:ln w="10541" cmpd="sng">
                  <a:solidFill>
                    <a:srgbClr val="7D7D7D">
                      <a:tint val="100000"/>
                      <a:shade val="100000"/>
                      <a:satMod val="110000"/>
                    </a:srgbClr>
                  </a:solidFill>
                  <a:prstDash val="solid"/>
                </a:ln>
                <a:solidFill>
                  <a:schemeClr val="accent1">
                    <a:lumMod val="75000"/>
                  </a:schemeClr>
                </a:solidFill>
                <a:latin typeface="Tekton Pro Ext" pitchFamily="34" charset="0"/>
                <a:ea typeface="Adobe Gothic Std B" pitchFamily="34" charset="-128"/>
              </a:rPr>
              <a:t>The margin of error…</a:t>
            </a:r>
            <a:endParaRPr lang="en-US" sz="2000" b="1" dirty="0">
              <a:ln w="10541" cmpd="sng">
                <a:solidFill>
                  <a:srgbClr val="7D7D7D">
                    <a:tint val="100000"/>
                    <a:shade val="100000"/>
                    <a:satMod val="110000"/>
                  </a:srgbClr>
                </a:solidFill>
                <a:prstDash val="solid"/>
              </a:ln>
              <a:solidFill>
                <a:schemeClr val="accent1">
                  <a:lumMod val="75000"/>
                </a:schemeClr>
              </a:solidFill>
              <a:latin typeface="Tekton Pro Ext" pitchFamily="34" charset="0"/>
              <a:ea typeface="Adobe Gothic Std B" pitchFamily="34" charset="-128"/>
            </a:endParaRPr>
          </a:p>
        </p:txBody>
      </p:sp>
    </p:spTree>
    <p:extLst>
      <p:ext uri="{BB962C8B-B14F-4D97-AF65-F5344CB8AC3E}">
        <p14:creationId xmlns:p14="http://schemas.microsoft.com/office/powerpoint/2010/main" val="237521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t>Example 1:  Answers</a:t>
            </a:r>
          </a:p>
        </p:txBody>
      </p:sp>
      <p:sp>
        <p:nvSpPr>
          <p:cNvPr id="93187" name="Rectangle 3"/>
          <p:cNvSpPr>
            <a:spLocks noGrp="1" noChangeArrowheads="1"/>
          </p:cNvSpPr>
          <p:nvPr>
            <p:ph type="body" idx="1"/>
          </p:nvPr>
        </p:nvSpPr>
        <p:spPr/>
        <p:txBody>
          <a:bodyPr>
            <a:normAutofit lnSpcReduction="10000"/>
          </a:bodyPr>
          <a:lstStyle/>
          <a:p>
            <a:pPr marL="609600" indent="-609600" eaLnBrk="1" hangingPunct="1">
              <a:lnSpc>
                <a:spcPct val="90000"/>
              </a:lnSpc>
            </a:pPr>
            <a:r>
              <a:rPr lang="en-US" altLang="en-US" sz="2800" dirty="0" smtClean="0"/>
              <a:t>In April, what was the UTI infection rate at the time of your spot check?</a:t>
            </a:r>
          </a:p>
          <a:p>
            <a:pPr marL="990600" lvl="1" indent="-533400" eaLnBrk="1" hangingPunct="1">
              <a:lnSpc>
                <a:spcPct val="90000"/>
              </a:lnSpc>
            </a:pPr>
            <a:r>
              <a:rPr lang="en-US" altLang="en-US" sz="2400" dirty="0" smtClean="0"/>
              <a:t>Incidence or prevalence? </a:t>
            </a:r>
          </a:p>
          <a:p>
            <a:pPr marL="1371600" lvl="2" indent="-457200" eaLnBrk="1" hangingPunct="1">
              <a:lnSpc>
                <a:spcPct val="90000"/>
              </a:lnSpc>
            </a:pPr>
            <a:r>
              <a:rPr lang="en-US" altLang="en-US" sz="2000" dirty="0" smtClean="0">
                <a:solidFill>
                  <a:schemeClr val="accent1"/>
                </a:solidFill>
              </a:rPr>
              <a:t>Prevalence</a:t>
            </a:r>
          </a:p>
          <a:p>
            <a:pPr marL="990600" lvl="1" indent="-533400" eaLnBrk="1" hangingPunct="1">
              <a:lnSpc>
                <a:spcPct val="90000"/>
              </a:lnSpc>
            </a:pPr>
            <a:r>
              <a:rPr lang="en-US" altLang="en-US" sz="2400" dirty="0" smtClean="0"/>
              <a:t>Numerator?</a:t>
            </a:r>
          </a:p>
          <a:p>
            <a:pPr marL="1371600" lvl="2" indent="-457200" eaLnBrk="1" hangingPunct="1">
              <a:lnSpc>
                <a:spcPct val="90000"/>
              </a:lnSpc>
            </a:pPr>
            <a:r>
              <a:rPr lang="en-US" altLang="en-US" sz="2000" dirty="0" smtClean="0"/>
              <a:t> </a:t>
            </a:r>
            <a:r>
              <a:rPr lang="en-US" altLang="en-US" sz="2000" dirty="0" smtClean="0">
                <a:solidFill>
                  <a:schemeClr val="accent1"/>
                </a:solidFill>
              </a:rPr>
              <a:t>1</a:t>
            </a:r>
          </a:p>
          <a:p>
            <a:pPr marL="990600" lvl="1" indent="-533400" eaLnBrk="1" hangingPunct="1">
              <a:lnSpc>
                <a:spcPct val="90000"/>
              </a:lnSpc>
            </a:pPr>
            <a:r>
              <a:rPr lang="en-US" altLang="en-US" sz="2400" dirty="0" smtClean="0"/>
              <a:t>Denominator? </a:t>
            </a:r>
          </a:p>
          <a:p>
            <a:pPr marL="1371600" lvl="2" indent="-457200" eaLnBrk="1" hangingPunct="1">
              <a:lnSpc>
                <a:spcPct val="90000"/>
              </a:lnSpc>
            </a:pPr>
            <a:r>
              <a:rPr lang="en-US" altLang="en-US" sz="2000" dirty="0" smtClean="0">
                <a:solidFill>
                  <a:schemeClr val="accent1"/>
                </a:solidFill>
              </a:rPr>
              <a:t>20</a:t>
            </a:r>
          </a:p>
          <a:p>
            <a:pPr marL="990600" lvl="1" indent="-533400" eaLnBrk="1" hangingPunct="1">
              <a:lnSpc>
                <a:spcPct val="90000"/>
              </a:lnSpc>
            </a:pPr>
            <a:r>
              <a:rPr lang="en-US" altLang="en-US" sz="2400" dirty="0" smtClean="0"/>
              <a:t>Units? </a:t>
            </a:r>
          </a:p>
          <a:p>
            <a:pPr marL="1371600" lvl="2" indent="-457200" eaLnBrk="1" hangingPunct="1">
              <a:lnSpc>
                <a:spcPct val="90000"/>
              </a:lnSpc>
            </a:pPr>
            <a:r>
              <a:rPr lang="en-US" altLang="en-US" sz="2000" dirty="0" smtClean="0">
                <a:solidFill>
                  <a:schemeClr val="accent1"/>
                </a:solidFill>
              </a:rPr>
              <a:t>“prevalent infections per 100 residents on April 7th”</a:t>
            </a:r>
            <a:endParaRPr lang="en-US" altLang="en-US" sz="2000" dirty="0" smtClean="0"/>
          </a:p>
          <a:p>
            <a:pPr marL="990600" lvl="1" indent="-533400" eaLnBrk="1" hangingPunct="1">
              <a:lnSpc>
                <a:spcPct val="90000"/>
              </a:lnSpc>
            </a:pPr>
            <a:r>
              <a:rPr lang="en-US" altLang="en-US" sz="2400" dirty="0" smtClean="0">
                <a:solidFill>
                  <a:schemeClr val="accent1"/>
                </a:solidFill>
              </a:rPr>
              <a:t>ANSWER:  </a:t>
            </a:r>
            <a:r>
              <a:rPr lang="en-US" altLang="en-US" dirty="0">
                <a:solidFill>
                  <a:schemeClr val="accent1"/>
                </a:solidFill>
              </a:rPr>
              <a:t>5</a:t>
            </a:r>
            <a:r>
              <a:rPr lang="en-US" altLang="en-US" sz="2400" dirty="0" smtClean="0">
                <a:solidFill>
                  <a:schemeClr val="accent1"/>
                </a:solidFill>
              </a:rPr>
              <a:t> prevalent infections per 100 </a:t>
            </a:r>
            <a:r>
              <a:rPr lang="en-US" altLang="en-US" dirty="0" smtClean="0">
                <a:solidFill>
                  <a:schemeClr val="accent1"/>
                </a:solidFill>
              </a:rPr>
              <a:t>residents</a:t>
            </a:r>
            <a:r>
              <a:rPr lang="en-US" altLang="en-US" sz="2400" dirty="0" smtClean="0">
                <a:solidFill>
                  <a:schemeClr val="accent1"/>
                </a:solidFill>
              </a:rPr>
              <a:t> on  April 7</a:t>
            </a:r>
            <a:r>
              <a:rPr lang="en-US" altLang="en-US" sz="2400" baseline="30000" dirty="0" smtClean="0">
                <a:solidFill>
                  <a:schemeClr val="accent1"/>
                </a:solidFill>
              </a:rPr>
              <a:t>th</a:t>
            </a:r>
            <a:r>
              <a:rPr lang="en-US" altLang="en-US" sz="2400" dirty="0" smtClean="0">
                <a:solidFill>
                  <a:schemeClr val="accent1"/>
                </a:solidFill>
              </a:rPr>
              <a:t>.</a:t>
            </a:r>
          </a:p>
          <a:p>
            <a:pPr marL="990600" lvl="1" indent="-533400" eaLnBrk="1" hangingPunct="1">
              <a:lnSpc>
                <a:spcPct val="90000"/>
              </a:lnSpc>
            </a:pPr>
            <a:endParaRPr lang="en-US" altLang="en-US" sz="2400" dirty="0" smtClean="0">
              <a:solidFill>
                <a:schemeClr val="accent1"/>
              </a:solidFill>
            </a:endParaRPr>
          </a:p>
        </p:txBody>
      </p:sp>
    </p:spTree>
    <p:extLst>
      <p:ext uri="{BB962C8B-B14F-4D97-AF65-F5344CB8AC3E}">
        <p14:creationId xmlns:p14="http://schemas.microsoft.com/office/powerpoint/2010/main" val="36883735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31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31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3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31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318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318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31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Example 1:</a:t>
            </a:r>
          </a:p>
        </p:txBody>
      </p:sp>
      <p:sp>
        <p:nvSpPr>
          <p:cNvPr id="14339" name="Rectangle 3"/>
          <p:cNvSpPr>
            <a:spLocks noGrp="1" noChangeArrowheads="1"/>
          </p:cNvSpPr>
          <p:nvPr>
            <p:ph type="body" idx="1"/>
          </p:nvPr>
        </p:nvSpPr>
        <p:spPr/>
        <p:txBody>
          <a:bodyPr/>
          <a:lstStyle/>
          <a:p>
            <a:pPr eaLnBrk="1" hangingPunct="1">
              <a:lnSpc>
                <a:spcPct val="90000"/>
              </a:lnSpc>
            </a:pPr>
            <a:r>
              <a:rPr lang="en-US" altLang="en-US" dirty="0" smtClean="0"/>
              <a:t>You also routinely track counts of influenza-like illness in your </a:t>
            </a:r>
            <a:r>
              <a:rPr lang="en-US" altLang="en-US" dirty="0"/>
              <a:t>2</a:t>
            </a:r>
            <a:r>
              <a:rPr lang="en-US" altLang="en-US" dirty="0" smtClean="0"/>
              <a:t>00 resident facility.</a:t>
            </a:r>
          </a:p>
          <a:p>
            <a:pPr eaLnBrk="1" hangingPunct="1">
              <a:lnSpc>
                <a:spcPct val="90000"/>
              </a:lnSpc>
              <a:buFontTx/>
              <a:buNone/>
            </a:pPr>
            <a:endParaRPr lang="en-US" altLang="en-US" dirty="0" smtClean="0"/>
          </a:p>
          <a:p>
            <a:pPr eaLnBrk="1" hangingPunct="1">
              <a:lnSpc>
                <a:spcPct val="90000"/>
              </a:lnSpc>
            </a:pPr>
            <a:r>
              <a:rPr lang="en-US" altLang="en-US" dirty="0" smtClean="0"/>
              <a:t>During March, there is a cluster of influenza-like illness.  In a short time period, 25 residents become ill and meet your case definition.</a:t>
            </a:r>
          </a:p>
          <a:p>
            <a:pPr eaLnBrk="1" hangingPunct="1">
              <a:lnSpc>
                <a:spcPct val="90000"/>
              </a:lnSpc>
            </a:pPr>
            <a:endParaRPr lang="en-US" altLang="en-US" dirty="0"/>
          </a:p>
          <a:p>
            <a:pPr>
              <a:lnSpc>
                <a:spcPct val="90000"/>
              </a:lnSpc>
            </a:pPr>
            <a:r>
              <a:rPr lang="en-US" altLang="en-US" dirty="0" smtClean="0"/>
              <a:t>During March, </a:t>
            </a:r>
            <a:r>
              <a:rPr lang="en-US" altLang="en-US" dirty="0"/>
              <a:t>there were 180 residents in the facility with </a:t>
            </a:r>
            <a:r>
              <a:rPr lang="en-US" altLang="en-US" dirty="0" smtClean="0"/>
              <a:t>5,000 </a:t>
            </a:r>
            <a:r>
              <a:rPr lang="en-US" altLang="en-US" dirty="0"/>
              <a:t>resident-days. </a:t>
            </a:r>
          </a:p>
          <a:p>
            <a:pPr eaLnBrk="1" hangingPunct="1">
              <a:lnSpc>
                <a:spcPct val="90000"/>
              </a:lnSpc>
            </a:pPr>
            <a:endParaRPr lang="en-US" altLang="en-US" dirty="0" smtClean="0"/>
          </a:p>
        </p:txBody>
      </p:sp>
    </p:spTree>
    <p:extLst>
      <p:ext uri="{BB962C8B-B14F-4D97-AF65-F5344CB8AC3E}">
        <p14:creationId xmlns:p14="http://schemas.microsoft.com/office/powerpoint/2010/main" val="325778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t>Example 1:</a:t>
            </a:r>
          </a:p>
        </p:txBody>
      </p:sp>
      <p:sp>
        <p:nvSpPr>
          <p:cNvPr id="23555" name="Rectangle 3"/>
          <p:cNvSpPr>
            <a:spLocks noGrp="1" noChangeArrowheads="1"/>
          </p:cNvSpPr>
          <p:nvPr>
            <p:ph type="body" idx="1"/>
          </p:nvPr>
        </p:nvSpPr>
        <p:spPr/>
        <p:txBody>
          <a:bodyPr/>
          <a:lstStyle/>
          <a:p>
            <a:pPr eaLnBrk="1" hangingPunct="1"/>
            <a:r>
              <a:rPr lang="en-US" altLang="en-US" dirty="0" smtClean="0"/>
              <a:t>What is the attack rate of influenza-like illness at your facility during March?</a:t>
            </a:r>
          </a:p>
          <a:p>
            <a:pPr lvl="1"/>
            <a:r>
              <a:rPr lang="en-US" altLang="en-US" dirty="0"/>
              <a:t>Numerator?</a:t>
            </a:r>
          </a:p>
          <a:p>
            <a:pPr lvl="1"/>
            <a:r>
              <a:rPr lang="en-US" altLang="en-US" dirty="0"/>
              <a:t>Denominator?</a:t>
            </a:r>
          </a:p>
          <a:p>
            <a:pPr lvl="1"/>
            <a:r>
              <a:rPr lang="en-US" altLang="en-US" dirty="0"/>
              <a:t>Units?</a:t>
            </a:r>
          </a:p>
          <a:p>
            <a:pPr marL="0" indent="0" eaLnBrk="1" hangingPunct="1">
              <a:buNone/>
            </a:pPr>
            <a:endParaRPr lang="en-US" altLang="en-US" dirty="0" smtClean="0"/>
          </a:p>
        </p:txBody>
      </p:sp>
    </p:spTree>
    <p:extLst>
      <p:ext uri="{BB962C8B-B14F-4D97-AF65-F5344CB8AC3E}">
        <p14:creationId xmlns:p14="http://schemas.microsoft.com/office/powerpoint/2010/main" val="4208692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t>Example 1:  Answers</a:t>
            </a:r>
          </a:p>
        </p:txBody>
      </p:sp>
      <p:sp>
        <p:nvSpPr>
          <p:cNvPr id="93187" name="Rectangle 3"/>
          <p:cNvSpPr>
            <a:spLocks noGrp="1" noChangeArrowheads="1"/>
          </p:cNvSpPr>
          <p:nvPr>
            <p:ph type="body" idx="1"/>
          </p:nvPr>
        </p:nvSpPr>
        <p:spPr/>
        <p:txBody>
          <a:bodyPr>
            <a:normAutofit/>
          </a:bodyPr>
          <a:lstStyle/>
          <a:p>
            <a:r>
              <a:rPr lang="en-US" altLang="en-US" sz="2800" dirty="0"/>
              <a:t>What is the attack rate of influenza-like illness at your facility during March?</a:t>
            </a:r>
          </a:p>
          <a:p>
            <a:pPr marL="990600" lvl="1" indent="-533400" eaLnBrk="1" hangingPunct="1">
              <a:lnSpc>
                <a:spcPct val="90000"/>
              </a:lnSpc>
            </a:pPr>
            <a:r>
              <a:rPr lang="en-US" altLang="en-US" sz="2400" dirty="0" smtClean="0"/>
              <a:t>Numerator?</a:t>
            </a:r>
          </a:p>
          <a:p>
            <a:pPr marL="1371600" lvl="2" indent="-457200" eaLnBrk="1" hangingPunct="1">
              <a:lnSpc>
                <a:spcPct val="90000"/>
              </a:lnSpc>
            </a:pPr>
            <a:r>
              <a:rPr lang="en-US" altLang="en-US" sz="2000" dirty="0" smtClean="0"/>
              <a:t> </a:t>
            </a:r>
            <a:r>
              <a:rPr lang="en-US" altLang="en-US" sz="2000" dirty="0" smtClean="0">
                <a:solidFill>
                  <a:schemeClr val="accent1"/>
                </a:solidFill>
              </a:rPr>
              <a:t>25</a:t>
            </a:r>
          </a:p>
          <a:p>
            <a:pPr marL="990600" lvl="1" indent="-533400" eaLnBrk="1" hangingPunct="1">
              <a:lnSpc>
                <a:spcPct val="90000"/>
              </a:lnSpc>
            </a:pPr>
            <a:r>
              <a:rPr lang="en-US" altLang="en-US" sz="2400" dirty="0" smtClean="0"/>
              <a:t>Denominator? </a:t>
            </a:r>
          </a:p>
          <a:p>
            <a:pPr marL="1371600" lvl="2" indent="-457200" eaLnBrk="1" hangingPunct="1">
              <a:lnSpc>
                <a:spcPct val="90000"/>
              </a:lnSpc>
            </a:pPr>
            <a:r>
              <a:rPr lang="en-US" altLang="en-US" sz="2000" dirty="0" smtClean="0">
                <a:solidFill>
                  <a:schemeClr val="accent1"/>
                </a:solidFill>
              </a:rPr>
              <a:t>180</a:t>
            </a:r>
          </a:p>
          <a:p>
            <a:pPr marL="990600" lvl="1" indent="-533400" eaLnBrk="1" hangingPunct="1">
              <a:lnSpc>
                <a:spcPct val="90000"/>
              </a:lnSpc>
            </a:pPr>
            <a:r>
              <a:rPr lang="en-US" altLang="en-US" sz="2400" dirty="0" smtClean="0"/>
              <a:t>Units? </a:t>
            </a:r>
          </a:p>
          <a:p>
            <a:pPr marL="1371600" lvl="2" indent="-457200" eaLnBrk="1" hangingPunct="1">
              <a:lnSpc>
                <a:spcPct val="90000"/>
              </a:lnSpc>
            </a:pPr>
            <a:r>
              <a:rPr lang="en-US" altLang="en-US" sz="2000" dirty="0" smtClean="0">
                <a:solidFill>
                  <a:schemeClr val="accent1"/>
                </a:solidFill>
              </a:rPr>
              <a:t>“percentage of residents who had influenza-like illness”</a:t>
            </a:r>
            <a:endParaRPr lang="en-US" altLang="en-US" sz="2000" dirty="0" smtClean="0"/>
          </a:p>
          <a:p>
            <a:pPr marL="990600" lvl="1" indent="-533400">
              <a:lnSpc>
                <a:spcPct val="90000"/>
              </a:lnSpc>
            </a:pPr>
            <a:r>
              <a:rPr lang="en-US" altLang="en-US" sz="2400" dirty="0" smtClean="0">
                <a:solidFill>
                  <a:schemeClr val="accent1"/>
                </a:solidFill>
              </a:rPr>
              <a:t>ANSWER: </a:t>
            </a:r>
            <a:r>
              <a:rPr lang="en-US" altLang="en-US" b="1" i="1" u="sng" dirty="0" smtClean="0">
                <a:solidFill>
                  <a:schemeClr val="accent1"/>
                </a:solidFill>
              </a:rPr>
              <a:t>14%</a:t>
            </a:r>
            <a:r>
              <a:rPr lang="en-US" altLang="en-US" i="1" dirty="0" smtClean="0">
                <a:solidFill>
                  <a:schemeClr val="accent1"/>
                </a:solidFill>
              </a:rPr>
              <a:t> </a:t>
            </a:r>
            <a:r>
              <a:rPr lang="en-US" altLang="en-US" i="1" dirty="0">
                <a:solidFill>
                  <a:schemeClr val="accent1"/>
                </a:solidFill>
              </a:rPr>
              <a:t>of residents </a:t>
            </a:r>
            <a:r>
              <a:rPr lang="en-US" altLang="en-US" i="1" dirty="0" smtClean="0">
                <a:solidFill>
                  <a:schemeClr val="accent1"/>
                </a:solidFill>
              </a:rPr>
              <a:t>with influenza-like illness </a:t>
            </a:r>
            <a:r>
              <a:rPr lang="en-US" altLang="en-US" i="1" dirty="0">
                <a:solidFill>
                  <a:schemeClr val="accent1"/>
                </a:solidFill>
              </a:rPr>
              <a:t>during outbreak </a:t>
            </a:r>
            <a:r>
              <a:rPr lang="en-US" altLang="en-US" i="1" dirty="0" smtClean="0">
                <a:solidFill>
                  <a:schemeClr val="accent1"/>
                </a:solidFill>
              </a:rPr>
              <a:t>in </a:t>
            </a:r>
            <a:r>
              <a:rPr lang="en-US" altLang="en-US" i="1" dirty="0">
                <a:solidFill>
                  <a:schemeClr val="accent1"/>
                </a:solidFill>
              </a:rPr>
              <a:t>March</a:t>
            </a:r>
          </a:p>
          <a:p>
            <a:pPr marL="990600" lvl="1" indent="-533400" eaLnBrk="1" hangingPunct="1">
              <a:lnSpc>
                <a:spcPct val="90000"/>
              </a:lnSpc>
            </a:pPr>
            <a:endParaRPr lang="en-US" altLang="en-US" sz="2400" dirty="0" smtClean="0">
              <a:solidFill>
                <a:schemeClr val="accent1"/>
              </a:solidFill>
            </a:endParaRPr>
          </a:p>
        </p:txBody>
      </p:sp>
    </p:spTree>
    <p:extLst>
      <p:ext uri="{BB962C8B-B14F-4D97-AF65-F5344CB8AC3E}">
        <p14:creationId xmlns:p14="http://schemas.microsoft.com/office/powerpoint/2010/main" val="3939607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3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31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31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31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31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50"/>
          <p:cNvSpPr>
            <a:spLocks noGrp="1" noChangeArrowheads="1"/>
          </p:cNvSpPr>
          <p:nvPr>
            <p:ph type="title"/>
          </p:nvPr>
        </p:nvSpPr>
        <p:spPr/>
        <p:txBody>
          <a:bodyPr/>
          <a:lstStyle/>
          <a:p>
            <a:pPr eaLnBrk="1" hangingPunct="1"/>
            <a:r>
              <a:rPr lang="en-US" altLang="en-US" dirty="0" smtClean="0"/>
              <a:t>Descriptive Statistics</a:t>
            </a:r>
          </a:p>
        </p:txBody>
      </p:sp>
      <p:sp>
        <p:nvSpPr>
          <p:cNvPr id="6147" name="Rectangle 2051"/>
          <p:cNvSpPr>
            <a:spLocks noGrp="1" noChangeArrowheads="1"/>
          </p:cNvSpPr>
          <p:nvPr>
            <p:ph type="body" idx="1"/>
          </p:nvPr>
        </p:nvSpPr>
        <p:spPr>
          <a:xfrm>
            <a:off x="685800" y="2057400"/>
            <a:ext cx="8153400" cy="4114800"/>
          </a:xfrm>
        </p:spPr>
        <p:txBody>
          <a:bodyPr/>
          <a:lstStyle/>
          <a:p>
            <a:pPr eaLnBrk="1" hangingPunct="1">
              <a:lnSpc>
                <a:spcPct val="90000"/>
              </a:lnSpc>
            </a:pPr>
            <a:r>
              <a:rPr lang="en-US" altLang="en-US" dirty="0" smtClean="0">
                <a:solidFill>
                  <a:schemeClr val="bg2">
                    <a:lumMod val="50000"/>
                  </a:schemeClr>
                </a:solidFill>
              </a:rPr>
              <a:t>Measures of Rates and Ratios</a:t>
            </a:r>
          </a:p>
          <a:p>
            <a:pPr lvl="1" eaLnBrk="1" hangingPunct="1">
              <a:lnSpc>
                <a:spcPct val="90000"/>
              </a:lnSpc>
            </a:pPr>
            <a:r>
              <a:rPr lang="en-US" altLang="en-US" i="1" dirty="0" smtClean="0">
                <a:solidFill>
                  <a:schemeClr val="bg2">
                    <a:lumMod val="50000"/>
                  </a:schemeClr>
                </a:solidFill>
              </a:rPr>
              <a:t>Rate: How fast disease occurs in a population.</a:t>
            </a:r>
          </a:p>
          <a:p>
            <a:pPr lvl="1" eaLnBrk="1" hangingPunct="1">
              <a:lnSpc>
                <a:spcPct val="90000"/>
              </a:lnSpc>
            </a:pPr>
            <a:r>
              <a:rPr lang="en-US" altLang="en-US" i="1" dirty="0" smtClean="0">
                <a:solidFill>
                  <a:schemeClr val="bg2">
                    <a:lumMod val="50000"/>
                  </a:schemeClr>
                </a:solidFill>
              </a:rPr>
              <a:t>Ratio: How much disease compared to standard.</a:t>
            </a:r>
            <a:endParaRPr lang="en-US" altLang="en-US" dirty="0" smtClean="0">
              <a:solidFill>
                <a:schemeClr val="bg2">
                  <a:lumMod val="50000"/>
                </a:schemeClr>
              </a:solidFill>
            </a:endParaRPr>
          </a:p>
          <a:p>
            <a:pPr eaLnBrk="1" hangingPunct="1">
              <a:lnSpc>
                <a:spcPct val="90000"/>
              </a:lnSpc>
            </a:pPr>
            <a:r>
              <a:rPr lang="en-US" altLang="en-US" dirty="0" smtClean="0">
                <a:solidFill>
                  <a:schemeClr val="accent1">
                    <a:lumMod val="75000"/>
                  </a:schemeClr>
                </a:solidFill>
              </a:rPr>
              <a:t>Measures of Central Tendency</a:t>
            </a:r>
          </a:p>
          <a:p>
            <a:pPr lvl="1" eaLnBrk="1" hangingPunct="1">
              <a:lnSpc>
                <a:spcPct val="90000"/>
              </a:lnSpc>
            </a:pPr>
            <a:r>
              <a:rPr lang="en-US" altLang="en-US" i="1" dirty="0" smtClean="0">
                <a:solidFill>
                  <a:schemeClr val="accent1">
                    <a:lumMod val="75000"/>
                  </a:schemeClr>
                </a:solidFill>
              </a:rPr>
              <a:t>Central Tendency: How well the data clusters around an average value</a:t>
            </a:r>
            <a:r>
              <a:rPr lang="en-US" altLang="en-US" dirty="0" smtClean="0">
                <a:solidFill>
                  <a:schemeClr val="accent1">
                    <a:lumMod val="75000"/>
                  </a:schemeClr>
                </a:solidFill>
              </a:rPr>
              <a:t>.</a:t>
            </a:r>
          </a:p>
          <a:p>
            <a:pPr eaLnBrk="1" hangingPunct="1">
              <a:lnSpc>
                <a:spcPct val="90000"/>
              </a:lnSpc>
            </a:pPr>
            <a:r>
              <a:rPr lang="en-US" altLang="en-US" dirty="0" smtClean="0">
                <a:solidFill>
                  <a:schemeClr val="accent1">
                    <a:lumMod val="75000"/>
                  </a:schemeClr>
                </a:solidFill>
              </a:rPr>
              <a:t>Measures of Dispersion</a:t>
            </a:r>
          </a:p>
          <a:p>
            <a:pPr lvl="1" eaLnBrk="1" hangingPunct="1">
              <a:lnSpc>
                <a:spcPct val="90000"/>
              </a:lnSpc>
            </a:pPr>
            <a:r>
              <a:rPr lang="en-US" altLang="en-US" i="1" dirty="0" smtClean="0">
                <a:solidFill>
                  <a:schemeClr val="accent1">
                    <a:lumMod val="75000"/>
                  </a:schemeClr>
                </a:solidFill>
              </a:rPr>
              <a:t>Dispersion: How widely your data is spread from the average.</a:t>
            </a:r>
          </a:p>
        </p:txBody>
      </p:sp>
    </p:spTree>
    <p:extLst>
      <p:ext uri="{BB962C8B-B14F-4D97-AF65-F5344CB8AC3E}">
        <p14:creationId xmlns:p14="http://schemas.microsoft.com/office/powerpoint/2010/main" val="1008451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457200"/>
            <a:ext cx="8229600" cy="1143000"/>
          </a:xfrm>
        </p:spPr>
        <p:txBody>
          <a:bodyPr/>
          <a:lstStyle/>
          <a:p>
            <a:pPr eaLnBrk="1" hangingPunct="1"/>
            <a:r>
              <a:rPr lang="en-US" altLang="en-US" dirty="0" smtClean="0"/>
              <a:t>Measures of Central Tendency</a:t>
            </a:r>
          </a:p>
        </p:txBody>
      </p:sp>
      <p:sp>
        <p:nvSpPr>
          <p:cNvPr id="34819" name="Rectangle 3"/>
          <p:cNvSpPr>
            <a:spLocks noGrp="1" noChangeArrowheads="1"/>
          </p:cNvSpPr>
          <p:nvPr>
            <p:ph type="body" idx="1"/>
          </p:nvPr>
        </p:nvSpPr>
        <p:spPr>
          <a:xfrm>
            <a:off x="578224" y="1600200"/>
            <a:ext cx="8534400" cy="3276600"/>
          </a:xfrm>
        </p:spPr>
        <p:txBody>
          <a:bodyPr/>
          <a:lstStyle/>
          <a:p>
            <a:pPr eaLnBrk="1" hangingPunct="1"/>
            <a:r>
              <a:rPr lang="en-US" altLang="en-US" dirty="0" smtClean="0"/>
              <a:t>Mean: average of a group of numbers</a:t>
            </a:r>
          </a:p>
          <a:p>
            <a:pPr eaLnBrk="1" hangingPunct="1">
              <a:buFontTx/>
              <a:buNone/>
            </a:pPr>
            <a:endParaRPr lang="en-US" altLang="en-US" dirty="0" smtClean="0"/>
          </a:p>
          <a:p>
            <a:pPr eaLnBrk="1" hangingPunct="1"/>
            <a:r>
              <a:rPr lang="en-US" altLang="en-US" dirty="0" smtClean="0"/>
              <a:t>Median: middle number in an ordered group of numbers</a:t>
            </a:r>
          </a:p>
          <a:p>
            <a:pPr eaLnBrk="1" hangingPunct="1"/>
            <a:endParaRPr lang="en-US" altLang="en-US" dirty="0" smtClean="0"/>
          </a:p>
          <a:p>
            <a:pPr eaLnBrk="1" hangingPunct="1"/>
            <a:r>
              <a:rPr lang="en-US" altLang="en-US" dirty="0" smtClean="0"/>
              <a:t>Mode: most common value in a group of numbers</a:t>
            </a:r>
          </a:p>
        </p:txBody>
      </p:sp>
      <p:pic>
        <p:nvPicPr>
          <p:cNvPr id="58370" name="Picture 2" descr="http://www.debbieslemonadestand.com/wp-content/uploads/2015/03/Measures-of-Central-Tenden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14800"/>
            <a:ext cx="39624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smtClean="0"/>
              <a:t>Measures of Dispersion</a:t>
            </a:r>
          </a:p>
        </p:txBody>
      </p:sp>
      <p:sp>
        <p:nvSpPr>
          <p:cNvPr id="36867" name="Rectangle 3"/>
          <p:cNvSpPr>
            <a:spLocks noGrp="1" noChangeArrowheads="1"/>
          </p:cNvSpPr>
          <p:nvPr>
            <p:ph type="body" idx="1"/>
          </p:nvPr>
        </p:nvSpPr>
        <p:spPr>
          <a:xfrm>
            <a:off x="533400" y="2447109"/>
            <a:ext cx="8229600" cy="4389120"/>
          </a:xfrm>
        </p:spPr>
        <p:txBody>
          <a:bodyPr/>
          <a:lstStyle/>
          <a:p>
            <a:pPr eaLnBrk="1" hangingPunct="1"/>
            <a:r>
              <a:rPr lang="en-US" altLang="en-US" dirty="0" smtClean="0"/>
              <a:t>Range: the largest value minus the smallest value</a:t>
            </a:r>
          </a:p>
          <a:p>
            <a:pPr eaLnBrk="1" hangingPunct="1"/>
            <a:endParaRPr lang="en-US" altLang="en-US" dirty="0" smtClean="0"/>
          </a:p>
          <a:p>
            <a:pPr eaLnBrk="1" hangingPunct="1"/>
            <a:r>
              <a:rPr lang="en-US" altLang="en-US" dirty="0" smtClean="0"/>
              <a:t>Standard deviation: describes the variability or dispersion in the data set</a:t>
            </a:r>
          </a:p>
          <a:p>
            <a:pPr lvl="2" eaLnBrk="1" hangingPunct="1">
              <a:buFontTx/>
              <a:buNone/>
            </a:pPr>
            <a:r>
              <a:rPr lang="en-US" altLang="en-US" dirty="0" smtClean="0"/>
              <a:t>		</a:t>
            </a:r>
          </a:p>
        </p:txBody>
      </p:sp>
    </p:spTree>
    <p:extLst>
      <p:ext uri="{BB962C8B-B14F-4D97-AF65-F5344CB8AC3E}">
        <p14:creationId xmlns:p14="http://schemas.microsoft.com/office/powerpoint/2010/main" val="3163698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457200"/>
            <a:ext cx="8229600" cy="1143000"/>
          </a:xfrm>
        </p:spPr>
        <p:txBody>
          <a:bodyPr/>
          <a:lstStyle/>
          <a:p>
            <a:pPr eaLnBrk="1" hangingPunct="1"/>
            <a:r>
              <a:rPr lang="en-US" altLang="en-US" dirty="0" smtClean="0"/>
              <a:t>Standard Deviation</a:t>
            </a:r>
          </a:p>
        </p:txBody>
      </p:sp>
      <p:sp>
        <p:nvSpPr>
          <p:cNvPr id="37891" name="Rectangle 3"/>
          <p:cNvSpPr>
            <a:spLocks noGrp="1" noChangeArrowheads="1"/>
          </p:cNvSpPr>
          <p:nvPr>
            <p:ph type="body" idx="1"/>
          </p:nvPr>
        </p:nvSpPr>
        <p:spPr>
          <a:xfrm>
            <a:off x="0" y="1512916"/>
            <a:ext cx="8229600" cy="4389120"/>
          </a:xfrm>
        </p:spPr>
        <p:txBody>
          <a:bodyPr/>
          <a:lstStyle/>
          <a:p>
            <a:pPr eaLnBrk="1" hangingPunct="1"/>
            <a:r>
              <a:rPr lang="en-US" altLang="en-US" dirty="0" smtClean="0"/>
              <a:t>In an normally distributed data set,</a:t>
            </a:r>
          </a:p>
        </p:txBody>
      </p:sp>
      <p:sp>
        <p:nvSpPr>
          <p:cNvPr id="37892" name="Text Box 5"/>
          <p:cNvSpPr txBox="1">
            <a:spLocks noChangeArrowheads="1"/>
          </p:cNvSpPr>
          <p:nvPr/>
        </p:nvSpPr>
        <p:spPr bwMode="auto">
          <a:xfrm>
            <a:off x="924791" y="5063204"/>
            <a:ext cx="480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eaLnBrk="1" hangingPunct="1">
              <a:spcBef>
                <a:spcPct val="50000"/>
              </a:spcBef>
              <a:buClrTx/>
              <a:buFontTx/>
              <a:buNone/>
            </a:pPr>
            <a:r>
              <a:rPr lang="en-US" altLang="en-US" sz="2400" dirty="0"/>
              <a:t>68% of values </a:t>
            </a:r>
            <a:r>
              <a:rPr lang="en-US" altLang="en-US" sz="2400" u="sng" dirty="0"/>
              <a:t>+</a:t>
            </a:r>
            <a:r>
              <a:rPr lang="en-US" altLang="en-US" sz="2400" dirty="0"/>
              <a:t> 1 SD</a:t>
            </a:r>
          </a:p>
          <a:p>
            <a:pPr eaLnBrk="1" hangingPunct="1">
              <a:spcBef>
                <a:spcPct val="50000"/>
              </a:spcBef>
              <a:buClrTx/>
              <a:buFontTx/>
              <a:buNone/>
            </a:pPr>
            <a:r>
              <a:rPr lang="en-US" altLang="en-US" sz="2400" dirty="0"/>
              <a:t>95% of values </a:t>
            </a:r>
            <a:r>
              <a:rPr lang="en-US" altLang="en-US" sz="2400" u="sng" dirty="0"/>
              <a:t>+</a:t>
            </a:r>
            <a:r>
              <a:rPr lang="en-US" altLang="en-US" sz="2400" dirty="0"/>
              <a:t> 2 SD</a:t>
            </a:r>
          </a:p>
          <a:p>
            <a:pPr eaLnBrk="1" hangingPunct="1">
              <a:spcBef>
                <a:spcPct val="50000"/>
              </a:spcBef>
              <a:buClrTx/>
              <a:buFontTx/>
              <a:buNone/>
            </a:pPr>
            <a:r>
              <a:rPr lang="en-US" altLang="en-US" sz="2400" dirty="0"/>
              <a:t>99% of values </a:t>
            </a:r>
            <a:r>
              <a:rPr lang="en-US" altLang="en-US" sz="2400" u="sng" dirty="0"/>
              <a:t>+</a:t>
            </a:r>
            <a:r>
              <a:rPr lang="en-US" altLang="en-US" sz="2400" dirty="0"/>
              <a:t> 3 SD</a:t>
            </a:r>
          </a:p>
        </p:txBody>
      </p:sp>
      <p:graphicFrame>
        <p:nvGraphicFramePr>
          <p:cNvPr id="37893" name="Object 6"/>
          <p:cNvGraphicFramePr>
            <a:graphicFrameLocks noChangeAspect="1"/>
          </p:cNvGraphicFramePr>
          <p:nvPr>
            <p:extLst>
              <p:ext uri="{D42A27DB-BD31-4B8C-83A1-F6EECF244321}">
                <p14:modId xmlns:p14="http://schemas.microsoft.com/office/powerpoint/2010/main" val="2252066693"/>
              </p:ext>
            </p:extLst>
          </p:nvPr>
        </p:nvGraphicFramePr>
        <p:xfrm>
          <a:off x="330109" y="2045382"/>
          <a:ext cx="4775292" cy="3060018"/>
        </p:xfrm>
        <a:graphic>
          <a:graphicData uri="http://schemas.openxmlformats.org/presentationml/2006/ole">
            <mc:AlternateContent xmlns:mc="http://schemas.openxmlformats.org/markup-compatibility/2006">
              <mc:Choice xmlns:v="urn:schemas-microsoft-com:vml" Requires="v">
                <p:oleObj spid="_x0000_s2159" r:id="rId4" imgW="4572396" imgH="2597121" progId="Excel.Chart.8">
                  <p:embed/>
                </p:oleObj>
              </mc:Choice>
              <mc:Fallback>
                <p:oleObj r:id="rId4" imgW="4572396" imgH="259712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09" y="2045382"/>
                        <a:ext cx="4775292" cy="3060018"/>
                      </a:xfrm>
                      <a:prstGeom prst="rect">
                        <a:avLst/>
                      </a:prstGeom>
                      <a:noFill/>
                      <a:ln>
                        <a:solidFill>
                          <a:schemeClr val="tx1"/>
                        </a:solidFill>
                      </a:ln>
                      <a:extLst/>
                    </p:spPr>
                  </p:pic>
                </p:oleObj>
              </mc:Fallback>
            </mc:AlternateContent>
          </a:graphicData>
        </a:graphic>
      </p:graphicFrame>
      <p:sp>
        <p:nvSpPr>
          <p:cNvPr id="37894" name="Text Box 7"/>
          <p:cNvSpPr txBox="1">
            <a:spLocks noChangeArrowheads="1"/>
          </p:cNvSpPr>
          <p:nvPr/>
        </p:nvSpPr>
        <p:spPr bwMode="auto">
          <a:xfrm>
            <a:off x="1295400" y="56388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eaLnBrk="1" hangingPunct="1">
              <a:spcBef>
                <a:spcPct val="50000"/>
              </a:spcBef>
              <a:buClrTx/>
              <a:buFontTx/>
              <a:buNone/>
            </a:pPr>
            <a:endParaRPr lang="en-US" altLang="en-US" sz="2400" dirty="0"/>
          </a:p>
        </p:txBody>
      </p:sp>
      <p:pic>
        <p:nvPicPr>
          <p:cNvPr id="2072" name="Picture 24" descr="http://www.mathfunny.com/images/mathjoke-haha-humor-math-meme-joke-pic-mathmeme-funnypics-pun-standarddeviation-statistics-norm-lov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1862803"/>
            <a:ext cx="3581400" cy="35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2"/>
                                        </p:tgtEl>
                                        <p:attrNameLst>
                                          <p:attrName>style.visibility</p:attrName>
                                        </p:attrNameLst>
                                      </p:cBhvr>
                                      <p:to>
                                        <p:strVal val="visible"/>
                                      </p:to>
                                    </p:set>
                                    <p:anim calcmode="lin" valueType="num">
                                      <p:cBhvr additive="base">
                                        <p:cTn id="7" dur="500" fill="hold"/>
                                        <p:tgtEl>
                                          <p:spTgt spid="2072"/>
                                        </p:tgtEl>
                                        <p:attrNameLst>
                                          <p:attrName>ppt_x</p:attrName>
                                        </p:attrNameLst>
                                      </p:cBhvr>
                                      <p:tavLst>
                                        <p:tav tm="0">
                                          <p:val>
                                            <p:strVal val="#ppt_x"/>
                                          </p:val>
                                        </p:tav>
                                        <p:tav tm="100000">
                                          <p:val>
                                            <p:strVal val="#ppt_x"/>
                                          </p:val>
                                        </p:tav>
                                      </p:tavLst>
                                    </p:anim>
                                    <p:anim calcmode="lin" valueType="num">
                                      <p:cBhvr additive="base">
                                        <p:cTn id="8" dur="500" fill="hold"/>
                                        <p:tgtEl>
                                          <p:spTgt spid="20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t>Example 2:</a:t>
            </a:r>
          </a:p>
        </p:txBody>
      </p:sp>
      <p:sp>
        <p:nvSpPr>
          <p:cNvPr id="38915" name="Rectangle 3"/>
          <p:cNvSpPr>
            <a:spLocks noGrp="1" noChangeArrowheads="1"/>
          </p:cNvSpPr>
          <p:nvPr>
            <p:ph type="body" idx="1"/>
          </p:nvPr>
        </p:nvSpPr>
        <p:spPr/>
        <p:txBody>
          <a:bodyPr/>
          <a:lstStyle/>
          <a:p>
            <a:pPr eaLnBrk="1" hangingPunct="1"/>
            <a:r>
              <a:rPr lang="en-US" altLang="en-US" dirty="0" smtClean="0"/>
              <a:t>Your administrator is becoming concerned that compliance with hand hygiene is not as high as it needs to be</a:t>
            </a:r>
          </a:p>
          <a:p>
            <a:pPr marL="0" indent="0" eaLnBrk="1" hangingPunct="1">
              <a:buNone/>
            </a:pPr>
            <a:endParaRPr lang="en-US" altLang="en-US" dirty="0" smtClean="0"/>
          </a:p>
          <a:p>
            <a:pPr eaLnBrk="1" hangingPunct="1"/>
            <a:r>
              <a:rPr lang="en-US" altLang="en-US" dirty="0" smtClean="0"/>
              <a:t>She has asked you to provide her with some data to confirm her suspicions </a:t>
            </a:r>
          </a:p>
        </p:txBody>
      </p:sp>
    </p:spTree>
    <p:extLst>
      <p:ext uri="{BB962C8B-B14F-4D97-AF65-F5344CB8AC3E}">
        <p14:creationId xmlns:p14="http://schemas.microsoft.com/office/powerpoint/2010/main" val="382633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t>Example 2:</a:t>
            </a:r>
          </a:p>
        </p:txBody>
      </p:sp>
      <p:sp>
        <p:nvSpPr>
          <p:cNvPr id="39939" name="Rectangle 3"/>
          <p:cNvSpPr>
            <a:spLocks noGrp="1" noChangeArrowheads="1"/>
          </p:cNvSpPr>
          <p:nvPr>
            <p:ph type="body" idx="1"/>
          </p:nvPr>
        </p:nvSpPr>
        <p:spPr/>
        <p:txBody>
          <a:bodyPr/>
          <a:lstStyle/>
          <a:p>
            <a:pPr marL="225425" indent="-225425" eaLnBrk="1" hangingPunct="1">
              <a:lnSpc>
                <a:spcPct val="90000"/>
              </a:lnSpc>
            </a:pPr>
            <a:r>
              <a:rPr lang="en-US" altLang="en-US" dirty="0" smtClean="0"/>
              <a:t>For the past year, once a month, you have been conducting hand hygiene audits in your facility – these are your compliance results:</a:t>
            </a:r>
          </a:p>
          <a:p>
            <a:pPr marL="225425" indent="-225425" eaLnBrk="1" hangingPunct="1">
              <a:lnSpc>
                <a:spcPct val="90000"/>
              </a:lnSpc>
            </a:pPr>
            <a:endParaRPr lang="en-US" altLang="en-US" dirty="0"/>
          </a:p>
          <a:p>
            <a:pPr>
              <a:lnSpc>
                <a:spcPct val="90000"/>
              </a:lnSpc>
            </a:pPr>
            <a:r>
              <a:rPr lang="en-US" altLang="en-US" sz="2000" dirty="0" smtClean="0"/>
              <a:t>55%, 92%, 86%, 94%, 91%, 89%, 79%, 93%, 92%, 88%, 87%, 90%</a:t>
            </a:r>
          </a:p>
          <a:p>
            <a:pPr marL="0" indent="0">
              <a:lnSpc>
                <a:spcPct val="90000"/>
              </a:lnSpc>
              <a:buNone/>
            </a:pPr>
            <a:r>
              <a:rPr lang="en-US" altLang="en-US" dirty="0" smtClean="0"/>
              <a:t>     </a:t>
            </a:r>
          </a:p>
          <a:p>
            <a:pPr>
              <a:lnSpc>
                <a:spcPct val="90000"/>
              </a:lnSpc>
            </a:pPr>
            <a:r>
              <a:rPr lang="en-US" altLang="en-US" dirty="0" smtClean="0"/>
              <a:t>You decide as a first step to calculate the mean, median, mode and range of the monthly data to help describe hand hygiene compliance at your facility</a:t>
            </a:r>
          </a:p>
        </p:txBody>
      </p:sp>
    </p:spTree>
    <p:extLst>
      <p:ext uri="{BB962C8B-B14F-4D97-AF65-F5344CB8AC3E}">
        <p14:creationId xmlns:p14="http://schemas.microsoft.com/office/powerpoint/2010/main" val="2087929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0" y="1066800"/>
            <a:ext cx="5867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3200" b="1" dirty="0" smtClean="0"/>
              <a:t>“There are 3 kinds of lies. </a:t>
            </a:r>
          </a:p>
          <a:p>
            <a:pPr algn="ctr">
              <a:buNone/>
            </a:pPr>
            <a:r>
              <a:rPr lang="en-US" sz="3200" b="1" dirty="0" smtClean="0"/>
              <a:t>  Lies, damned lies, and statistics.” </a:t>
            </a:r>
            <a:endParaRPr lang="en-US" sz="2800" b="1" dirty="0" smtClean="0"/>
          </a:p>
          <a:p>
            <a:pPr>
              <a:buNone/>
            </a:pPr>
            <a:endParaRPr lang="en-US" sz="2800" dirty="0" smtClean="0"/>
          </a:p>
          <a:p>
            <a:pPr algn="r">
              <a:buNone/>
            </a:pPr>
            <a:r>
              <a:rPr lang="en-US" sz="2800" dirty="0" smtClean="0"/>
              <a:t>~Popularized by Mark Twain</a:t>
            </a:r>
            <a:endParaRPr lang="en-US" sz="2800" dirty="0"/>
          </a:p>
        </p:txBody>
      </p:sp>
      <p:sp>
        <p:nvSpPr>
          <p:cNvPr id="6" name="Content Placeholder 5"/>
          <p:cNvSpPr>
            <a:spLocks noGrp="1"/>
          </p:cNvSpPr>
          <p:nvPr>
            <p:ph idx="1"/>
          </p:nvPr>
        </p:nvSpPr>
        <p:spPr>
          <a:xfrm>
            <a:off x="457200" y="3962400"/>
            <a:ext cx="8229600" cy="2362200"/>
          </a:xfrm>
        </p:spPr>
        <p:txBody>
          <a:bodyPr/>
          <a:lstStyle/>
          <a:p>
            <a:r>
              <a:rPr lang="en-US" dirty="0" smtClean="0"/>
              <a:t>Describes the persuasive power of numbers, particularly the use of statistics, to bolster weak arguments, and the tendency of people to disparage statistics that do not support their positions.</a:t>
            </a:r>
          </a:p>
          <a:p>
            <a:endParaRPr lang="en-US" dirty="0"/>
          </a:p>
        </p:txBody>
      </p:sp>
      <p:pic>
        <p:nvPicPr>
          <p:cNvPr id="40962" name="Picture 2" descr="http://www.biography.com/imported/images/Biography/Images/Profiles/T/Mark-Twain-9512564-1-402.jpg"/>
          <p:cNvPicPr>
            <a:picLocks noChangeAspect="1" noChangeArrowheads="1"/>
          </p:cNvPicPr>
          <p:nvPr/>
        </p:nvPicPr>
        <p:blipFill>
          <a:blip r:embed="rId2" cstate="print"/>
          <a:srcRect/>
          <a:stretch>
            <a:fillRect/>
          </a:stretch>
        </p:blipFill>
        <p:spPr bwMode="auto">
          <a:xfrm>
            <a:off x="228600" y="1066800"/>
            <a:ext cx="2686050" cy="2686051"/>
          </a:xfrm>
          <a:prstGeom prst="rect">
            <a:avLst/>
          </a:prstGeom>
          <a:noFill/>
        </p:spPr>
      </p:pic>
    </p:spTree>
    <p:extLst>
      <p:ext uri="{BB962C8B-B14F-4D97-AF65-F5344CB8AC3E}">
        <p14:creationId xmlns:p14="http://schemas.microsoft.com/office/powerpoint/2010/main" val="2785861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t>Example 2:</a:t>
            </a:r>
          </a:p>
        </p:txBody>
      </p:sp>
      <p:sp>
        <p:nvSpPr>
          <p:cNvPr id="40963" name="Rectangle 3"/>
          <p:cNvSpPr>
            <a:spLocks noGrp="1" noChangeArrowheads="1"/>
          </p:cNvSpPr>
          <p:nvPr>
            <p:ph type="body" idx="1"/>
          </p:nvPr>
        </p:nvSpPr>
        <p:spPr/>
        <p:txBody>
          <a:bodyPr/>
          <a:lstStyle/>
          <a:p>
            <a:pPr eaLnBrk="1" hangingPunct="1"/>
            <a:r>
              <a:rPr lang="en-US" altLang="en-US" dirty="0" smtClean="0"/>
              <a:t>What is the:</a:t>
            </a:r>
          </a:p>
          <a:p>
            <a:pPr lvl="1" eaLnBrk="1" hangingPunct="1"/>
            <a:r>
              <a:rPr lang="en-US" altLang="en-US" dirty="0" smtClean="0"/>
              <a:t>Mean?</a:t>
            </a:r>
          </a:p>
          <a:p>
            <a:pPr lvl="1" eaLnBrk="1" hangingPunct="1"/>
            <a:r>
              <a:rPr lang="en-US" altLang="en-US" dirty="0" smtClean="0"/>
              <a:t>Median?</a:t>
            </a:r>
          </a:p>
          <a:p>
            <a:pPr lvl="1" eaLnBrk="1" hangingPunct="1"/>
            <a:r>
              <a:rPr lang="en-US" altLang="en-US" dirty="0" smtClean="0"/>
              <a:t>Mode?</a:t>
            </a:r>
          </a:p>
          <a:p>
            <a:pPr lvl="1" eaLnBrk="1" hangingPunct="1"/>
            <a:r>
              <a:rPr lang="en-US" altLang="en-US" dirty="0" smtClean="0"/>
              <a:t>Range?</a:t>
            </a:r>
          </a:p>
        </p:txBody>
      </p:sp>
      <p:sp>
        <p:nvSpPr>
          <p:cNvPr id="40964" name="Text Box 4"/>
          <p:cNvSpPr txBox="1">
            <a:spLocks noChangeArrowheads="1"/>
          </p:cNvSpPr>
          <p:nvPr/>
        </p:nvSpPr>
        <p:spPr bwMode="auto">
          <a:xfrm>
            <a:off x="457200" y="4800600"/>
            <a:ext cx="922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eaLnBrk="1" hangingPunct="1">
              <a:spcBef>
                <a:spcPct val="50000"/>
              </a:spcBef>
              <a:buClrTx/>
              <a:buFontTx/>
              <a:buNone/>
            </a:pPr>
            <a:r>
              <a:rPr lang="en-US" altLang="en-US" sz="2000" i="1" dirty="0" smtClean="0">
                <a:cs typeface="Times New Roman" pitchFamily="18" charset="0"/>
              </a:rPr>
              <a:t>HINT: 55%, 79%, 86%, 87%, 88%, 89%, 90%, 91%, 92%, 92%, 93%, 94%</a:t>
            </a:r>
            <a:endParaRPr lang="en-US" altLang="en-US" sz="2000" i="1" dirty="0"/>
          </a:p>
        </p:txBody>
      </p:sp>
    </p:spTree>
    <p:extLst>
      <p:ext uri="{BB962C8B-B14F-4D97-AF65-F5344CB8AC3E}">
        <p14:creationId xmlns:p14="http://schemas.microsoft.com/office/powerpoint/2010/main" val="2085909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t>Example 2:  Answers</a:t>
            </a:r>
          </a:p>
        </p:txBody>
      </p:sp>
      <p:sp>
        <p:nvSpPr>
          <p:cNvPr id="95235" name="Rectangle 3"/>
          <p:cNvSpPr>
            <a:spLocks noGrp="1" noChangeArrowheads="1"/>
          </p:cNvSpPr>
          <p:nvPr>
            <p:ph type="body" sz="half" idx="1"/>
          </p:nvPr>
        </p:nvSpPr>
        <p:spPr/>
        <p:txBody>
          <a:bodyPr/>
          <a:lstStyle/>
          <a:p>
            <a:pPr eaLnBrk="1" hangingPunct="1">
              <a:lnSpc>
                <a:spcPct val="90000"/>
              </a:lnSpc>
            </a:pPr>
            <a:r>
              <a:rPr lang="en-US" altLang="en-US" sz="3600" dirty="0" smtClean="0"/>
              <a:t>What is the:</a:t>
            </a:r>
          </a:p>
          <a:p>
            <a:pPr lvl="1" eaLnBrk="1" hangingPunct="1">
              <a:lnSpc>
                <a:spcPct val="90000"/>
              </a:lnSpc>
            </a:pPr>
            <a:r>
              <a:rPr lang="en-US" altLang="en-US" sz="3200" dirty="0" smtClean="0"/>
              <a:t>Mean? </a:t>
            </a:r>
          </a:p>
          <a:p>
            <a:pPr lvl="2" eaLnBrk="1" hangingPunct="1">
              <a:lnSpc>
                <a:spcPct val="90000"/>
              </a:lnSpc>
            </a:pPr>
            <a:r>
              <a:rPr lang="en-US" altLang="en-US" sz="3200" dirty="0" smtClean="0">
                <a:solidFill>
                  <a:schemeClr val="accent1"/>
                </a:solidFill>
              </a:rPr>
              <a:t>86.3%</a:t>
            </a:r>
          </a:p>
          <a:p>
            <a:pPr lvl="1" eaLnBrk="1" hangingPunct="1">
              <a:lnSpc>
                <a:spcPct val="90000"/>
              </a:lnSpc>
            </a:pPr>
            <a:r>
              <a:rPr lang="en-US" altLang="en-US" sz="3200" dirty="0" smtClean="0"/>
              <a:t>Median? </a:t>
            </a:r>
          </a:p>
          <a:p>
            <a:pPr lvl="2" eaLnBrk="1" hangingPunct="1">
              <a:lnSpc>
                <a:spcPct val="90000"/>
              </a:lnSpc>
            </a:pPr>
            <a:r>
              <a:rPr lang="en-US" altLang="en-US" sz="3200" dirty="0" smtClean="0">
                <a:solidFill>
                  <a:schemeClr val="accent1"/>
                </a:solidFill>
              </a:rPr>
              <a:t>89.5%</a:t>
            </a:r>
          </a:p>
          <a:p>
            <a:pPr lvl="1" eaLnBrk="1" hangingPunct="1">
              <a:lnSpc>
                <a:spcPct val="90000"/>
              </a:lnSpc>
            </a:pPr>
            <a:r>
              <a:rPr lang="en-US" altLang="en-US" sz="3200" dirty="0" smtClean="0"/>
              <a:t>Mode? </a:t>
            </a:r>
          </a:p>
          <a:p>
            <a:pPr lvl="2" eaLnBrk="1" hangingPunct="1">
              <a:lnSpc>
                <a:spcPct val="90000"/>
              </a:lnSpc>
            </a:pPr>
            <a:r>
              <a:rPr lang="en-US" altLang="en-US" sz="3200" dirty="0" smtClean="0">
                <a:solidFill>
                  <a:schemeClr val="accent1"/>
                </a:solidFill>
              </a:rPr>
              <a:t>92%</a:t>
            </a:r>
          </a:p>
        </p:txBody>
      </p:sp>
      <p:sp>
        <p:nvSpPr>
          <p:cNvPr id="95236" name="Rectangle 4"/>
          <p:cNvSpPr>
            <a:spLocks noGrp="1" noChangeArrowheads="1"/>
          </p:cNvSpPr>
          <p:nvPr>
            <p:ph type="body" sz="half" idx="2"/>
          </p:nvPr>
        </p:nvSpPr>
        <p:spPr>
          <a:xfrm>
            <a:off x="4114800" y="2057400"/>
            <a:ext cx="4343400" cy="4114800"/>
          </a:xfrm>
        </p:spPr>
        <p:txBody>
          <a:bodyPr/>
          <a:lstStyle/>
          <a:p>
            <a:pPr lvl="1" eaLnBrk="1" hangingPunct="1">
              <a:buFontTx/>
              <a:buNone/>
            </a:pPr>
            <a:endParaRPr lang="en-US" altLang="en-US" sz="2800" dirty="0" smtClean="0"/>
          </a:p>
          <a:p>
            <a:pPr lvl="1" eaLnBrk="1" hangingPunct="1"/>
            <a:r>
              <a:rPr lang="en-US" altLang="en-US" sz="2800" dirty="0" smtClean="0"/>
              <a:t>Range?</a:t>
            </a:r>
          </a:p>
          <a:p>
            <a:pPr lvl="2" eaLnBrk="1" hangingPunct="1"/>
            <a:r>
              <a:rPr lang="en-US" altLang="en-US" sz="2800" dirty="0" smtClean="0">
                <a:solidFill>
                  <a:schemeClr val="accent1"/>
                </a:solidFill>
              </a:rPr>
              <a:t>39% </a:t>
            </a:r>
            <a:r>
              <a:rPr lang="en-US" altLang="en-US" sz="2800" i="1" dirty="0" smtClean="0">
                <a:solidFill>
                  <a:schemeClr val="accent1"/>
                </a:solidFill>
              </a:rPr>
              <a:t>(94%[max]-55%[min])</a:t>
            </a:r>
          </a:p>
          <a:p>
            <a:pPr lvl="1" eaLnBrk="1" hangingPunct="1"/>
            <a:r>
              <a:rPr lang="en-US" altLang="en-US" sz="2800" dirty="0" smtClean="0"/>
              <a:t>Standard Deviation?</a:t>
            </a:r>
          </a:p>
          <a:p>
            <a:pPr lvl="1" eaLnBrk="1" hangingPunct="1">
              <a:buFontTx/>
              <a:buNone/>
            </a:pPr>
            <a:r>
              <a:rPr lang="en-US" altLang="en-US" sz="2800" dirty="0" smtClean="0"/>
              <a:t>	</a:t>
            </a:r>
            <a:r>
              <a:rPr lang="en-US" altLang="en-US" sz="2800" i="1" dirty="0" smtClean="0"/>
              <a:t>can use programs like Excel to calculate</a:t>
            </a:r>
          </a:p>
          <a:p>
            <a:pPr lvl="2" eaLnBrk="1" hangingPunct="1"/>
            <a:r>
              <a:rPr lang="en-US" altLang="en-US" sz="2800" dirty="0" smtClean="0">
                <a:solidFill>
                  <a:schemeClr val="accent1"/>
                </a:solidFill>
              </a:rPr>
              <a:t>10.2%</a:t>
            </a:r>
          </a:p>
          <a:p>
            <a:pPr eaLnBrk="1" hangingPunct="1">
              <a:buFontTx/>
              <a:buNone/>
            </a:pPr>
            <a:endParaRPr lang="en-US" altLang="en-US" dirty="0" smtClean="0"/>
          </a:p>
        </p:txBody>
      </p:sp>
    </p:spTree>
    <p:extLst>
      <p:ext uri="{BB962C8B-B14F-4D97-AF65-F5344CB8AC3E}">
        <p14:creationId xmlns:p14="http://schemas.microsoft.com/office/powerpoint/2010/main" val="425224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52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52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52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5236">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5236">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5236">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523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52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3" autoUpdateAnimBg="0"/>
      <p:bldP spid="95236" grpId="0" build="p" bldLvl="5"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040960589"/>
              </p:ext>
            </p:extLst>
          </p:nvPr>
        </p:nvGraphicFramePr>
        <p:xfrm>
          <a:off x="97366" y="1269469"/>
          <a:ext cx="8641561" cy="5072064"/>
        </p:xfrm>
        <a:graphic>
          <a:graphicData uri="http://schemas.openxmlformats.org/drawingml/2006/chart">
            <c:chart xmlns:c="http://schemas.openxmlformats.org/drawingml/2006/chart" xmlns:r="http://schemas.openxmlformats.org/officeDocument/2006/relationships" r:id="rId3"/>
          </a:graphicData>
        </a:graphic>
      </p:graphicFrame>
      <p:sp>
        <p:nvSpPr>
          <p:cNvPr id="43010" name="Rectangle 2"/>
          <p:cNvSpPr>
            <a:spLocks noGrp="1" noChangeArrowheads="1"/>
          </p:cNvSpPr>
          <p:nvPr>
            <p:ph type="title"/>
          </p:nvPr>
        </p:nvSpPr>
        <p:spPr>
          <a:xfrm>
            <a:off x="457200" y="228600"/>
            <a:ext cx="8229600" cy="1143000"/>
          </a:xfrm>
        </p:spPr>
        <p:txBody>
          <a:bodyPr>
            <a:normAutofit/>
          </a:bodyPr>
          <a:lstStyle/>
          <a:p>
            <a:pPr eaLnBrk="1" hangingPunct="1"/>
            <a:r>
              <a:rPr lang="en-US" altLang="en-US" sz="4000" dirty="0" smtClean="0"/>
              <a:t>Example 2: Central Tendency</a:t>
            </a:r>
          </a:p>
        </p:txBody>
      </p:sp>
      <p:sp>
        <p:nvSpPr>
          <p:cNvPr id="34822" name="AutoShape 6"/>
          <p:cNvSpPr>
            <a:spLocks noChangeArrowheads="1"/>
          </p:cNvSpPr>
          <p:nvPr/>
        </p:nvSpPr>
        <p:spPr bwMode="auto">
          <a:xfrm rot="-540000">
            <a:off x="1054100" y="3299834"/>
            <a:ext cx="381000" cy="1066800"/>
          </a:xfrm>
          <a:prstGeom prst="downArrow">
            <a:avLst>
              <a:gd name="adj1" fmla="val 50000"/>
              <a:gd name="adj2" fmla="val 70000"/>
            </a:avLst>
          </a:prstGeom>
          <a:solidFill>
            <a:schemeClr val="bg2">
              <a:lumMod val="9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dirty="0">
                <a:solidFill>
                  <a:schemeClr val="bg1"/>
                </a:solidFill>
              </a:rPr>
              <a:t>*</a:t>
            </a:r>
            <a:r>
              <a:rPr lang="en-US" altLang="en-US" sz="2400" b="1" dirty="0">
                <a:solidFill>
                  <a:schemeClr val="accent1">
                    <a:lumMod val="75000"/>
                  </a:schemeClr>
                </a:solidFill>
              </a:rPr>
              <a:t>Outlie</a:t>
            </a:r>
            <a:r>
              <a:rPr lang="en-US" altLang="en-US" sz="2400" dirty="0">
                <a:solidFill>
                  <a:schemeClr val="accent1">
                    <a:lumMod val="75000"/>
                  </a:schemeClr>
                </a:solidFill>
              </a:rPr>
              <a:t>r</a:t>
            </a:r>
          </a:p>
        </p:txBody>
      </p:sp>
      <p:sp>
        <p:nvSpPr>
          <p:cNvPr id="34824" name="AutoShape 8"/>
          <p:cNvSpPr>
            <a:spLocks noChangeArrowheads="1"/>
          </p:cNvSpPr>
          <p:nvPr/>
        </p:nvSpPr>
        <p:spPr bwMode="auto">
          <a:xfrm rot="-1620000">
            <a:off x="5707795" y="3533549"/>
            <a:ext cx="381000" cy="1066800"/>
          </a:xfrm>
          <a:prstGeom prst="downArrow">
            <a:avLst>
              <a:gd name="adj1" fmla="val 50000"/>
              <a:gd name="adj2" fmla="val 70000"/>
            </a:avLst>
          </a:prstGeom>
          <a:solidFill>
            <a:schemeClr val="bg2">
              <a:lumMod val="9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Mean</a:t>
            </a:r>
          </a:p>
        </p:txBody>
      </p:sp>
      <p:sp>
        <p:nvSpPr>
          <p:cNvPr id="34825" name="AutoShape 9"/>
          <p:cNvSpPr>
            <a:spLocks noChangeArrowheads="1"/>
          </p:cNvSpPr>
          <p:nvPr/>
        </p:nvSpPr>
        <p:spPr bwMode="auto">
          <a:xfrm>
            <a:off x="6241260" y="3213001"/>
            <a:ext cx="381000" cy="1066800"/>
          </a:xfrm>
          <a:prstGeom prst="downArrow">
            <a:avLst>
              <a:gd name="adj1" fmla="val 50000"/>
              <a:gd name="adj2" fmla="val 70000"/>
            </a:avLst>
          </a:prstGeom>
          <a:solidFill>
            <a:schemeClr val="bg2">
              <a:lumMod val="9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Median</a:t>
            </a:r>
          </a:p>
        </p:txBody>
      </p:sp>
      <p:sp>
        <p:nvSpPr>
          <p:cNvPr id="34826" name="AutoShape 10"/>
          <p:cNvSpPr>
            <a:spLocks noChangeArrowheads="1"/>
          </p:cNvSpPr>
          <p:nvPr/>
        </p:nvSpPr>
        <p:spPr bwMode="auto">
          <a:xfrm>
            <a:off x="6858000" y="1972733"/>
            <a:ext cx="381000" cy="1066800"/>
          </a:xfrm>
          <a:prstGeom prst="downArrow">
            <a:avLst>
              <a:gd name="adj1" fmla="val 50000"/>
              <a:gd name="adj2" fmla="val 70000"/>
            </a:avLst>
          </a:prstGeom>
          <a:solidFill>
            <a:schemeClr val="bg2">
              <a:lumMod val="9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Mode</a:t>
            </a:r>
          </a:p>
        </p:txBody>
      </p:sp>
      <p:sp>
        <p:nvSpPr>
          <p:cNvPr id="34827" name="Text Box 11"/>
          <p:cNvSpPr txBox="1">
            <a:spLocks noChangeArrowheads="1"/>
          </p:cNvSpPr>
          <p:nvPr/>
        </p:nvSpPr>
        <p:spPr bwMode="auto">
          <a:xfrm>
            <a:off x="1244600" y="6341533"/>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eaLnBrk="1" hangingPunct="1">
              <a:spcBef>
                <a:spcPct val="50000"/>
              </a:spcBef>
              <a:buClrTx/>
              <a:buFontTx/>
              <a:buNone/>
            </a:pPr>
            <a:r>
              <a:rPr lang="en-US" altLang="en-US" sz="2000" dirty="0"/>
              <a:t>*outlier:  a value that falls outside the overall pattern</a:t>
            </a:r>
            <a:r>
              <a:rPr lang="en-US" altLang="en-US" sz="2400" dirty="0"/>
              <a:t>.</a:t>
            </a:r>
          </a:p>
        </p:txBody>
      </p:sp>
    </p:spTree>
    <p:extLst>
      <p:ext uri="{BB962C8B-B14F-4D97-AF65-F5344CB8AC3E}">
        <p14:creationId xmlns:p14="http://schemas.microsoft.com/office/powerpoint/2010/main" val="80956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additive="base">
                                        <p:cTn id="7" dur="500" fill="hold"/>
                                        <p:tgtEl>
                                          <p:spTgt spid="34824"/>
                                        </p:tgtEl>
                                        <p:attrNameLst>
                                          <p:attrName>ppt_x</p:attrName>
                                        </p:attrNameLst>
                                      </p:cBhvr>
                                      <p:tavLst>
                                        <p:tav tm="0">
                                          <p:val>
                                            <p:strVal val="0-#ppt_w/2"/>
                                          </p:val>
                                        </p:tav>
                                        <p:tav tm="100000">
                                          <p:val>
                                            <p:strVal val="#ppt_x"/>
                                          </p:val>
                                        </p:tav>
                                      </p:tavLst>
                                    </p:anim>
                                    <p:anim calcmode="lin" valueType="num">
                                      <p:cBhvr additive="base">
                                        <p:cTn id="8"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5"/>
                                        </p:tgtEl>
                                        <p:attrNameLst>
                                          <p:attrName>style.visibility</p:attrName>
                                        </p:attrNameLst>
                                      </p:cBhvr>
                                      <p:to>
                                        <p:strVal val="visible"/>
                                      </p:to>
                                    </p:set>
                                    <p:anim calcmode="lin" valueType="num">
                                      <p:cBhvr additive="base">
                                        <p:cTn id="13" dur="500" fill="hold"/>
                                        <p:tgtEl>
                                          <p:spTgt spid="34825"/>
                                        </p:tgtEl>
                                        <p:attrNameLst>
                                          <p:attrName>ppt_x</p:attrName>
                                        </p:attrNameLst>
                                      </p:cBhvr>
                                      <p:tavLst>
                                        <p:tav tm="0">
                                          <p:val>
                                            <p:strVal val="0-#ppt_w/2"/>
                                          </p:val>
                                        </p:tav>
                                        <p:tav tm="100000">
                                          <p:val>
                                            <p:strVal val="#ppt_x"/>
                                          </p:val>
                                        </p:tav>
                                      </p:tavLst>
                                    </p:anim>
                                    <p:anim calcmode="lin" valueType="num">
                                      <p:cBhvr additive="base">
                                        <p:cTn id="14" dur="500" fill="hold"/>
                                        <p:tgtEl>
                                          <p:spTgt spid="3482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6"/>
                                        </p:tgtEl>
                                        <p:attrNameLst>
                                          <p:attrName>style.visibility</p:attrName>
                                        </p:attrNameLst>
                                      </p:cBhvr>
                                      <p:to>
                                        <p:strVal val="visible"/>
                                      </p:to>
                                    </p:set>
                                    <p:anim calcmode="lin" valueType="num">
                                      <p:cBhvr additive="base">
                                        <p:cTn id="19" dur="500" fill="hold"/>
                                        <p:tgtEl>
                                          <p:spTgt spid="34826"/>
                                        </p:tgtEl>
                                        <p:attrNameLst>
                                          <p:attrName>ppt_x</p:attrName>
                                        </p:attrNameLst>
                                      </p:cBhvr>
                                      <p:tavLst>
                                        <p:tav tm="0">
                                          <p:val>
                                            <p:strVal val="0-#ppt_w/2"/>
                                          </p:val>
                                        </p:tav>
                                        <p:tav tm="100000">
                                          <p:val>
                                            <p:strVal val="#ppt_x"/>
                                          </p:val>
                                        </p:tav>
                                      </p:tavLst>
                                    </p:anim>
                                    <p:anim calcmode="lin" valueType="num">
                                      <p:cBhvr additive="base">
                                        <p:cTn id="20" dur="500" fill="hold"/>
                                        <p:tgtEl>
                                          <p:spTgt spid="3482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48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4827"/>
                                        </p:tgtEl>
                                        <p:attrNameLst>
                                          <p:attrName>style.visibility</p:attrName>
                                        </p:attrNameLst>
                                      </p:cBhvr>
                                      <p:to>
                                        <p:strVal val="visible"/>
                                      </p:to>
                                    </p:set>
                                    <p:anim calcmode="lin" valueType="num">
                                      <p:cBhvr additive="base">
                                        <p:cTn id="29" dur="500" fill="hold"/>
                                        <p:tgtEl>
                                          <p:spTgt spid="34827"/>
                                        </p:tgtEl>
                                        <p:attrNameLst>
                                          <p:attrName>ppt_x</p:attrName>
                                        </p:attrNameLst>
                                      </p:cBhvr>
                                      <p:tavLst>
                                        <p:tav tm="0">
                                          <p:val>
                                            <p:strVal val="0-#ppt_w/2"/>
                                          </p:val>
                                        </p:tav>
                                        <p:tav tm="100000">
                                          <p:val>
                                            <p:strVal val="#ppt_x"/>
                                          </p:val>
                                        </p:tav>
                                      </p:tavLst>
                                    </p:anim>
                                    <p:anim calcmode="lin" valueType="num">
                                      <p:cBhvr additive="base">
                                        <p:cTn id="30" dur="500" fill="hold"/>
                                        <p:tgtEl>
                                          <p:spTgt spid="348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autoUpdateAnimBg="0"/>
      <p:bldP spid="34824" grpId="0" animBg="1" autoUpdateAnimBg="0"/>
      <p:bldP spid="34825" grpId="0" animBg="1" autoUpdateAnimBg="0"/>
      <p:bldP spid="34826" grpId="0" animBg="1" autoUpdateAnimBg="0"/>
      <p:bldP spid="3482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260969124"/>
              </p:ext>
            </p:extLst>
          </p:nvPr>
        </p:nvGraphicFramePr>
        <p:xfrm>
          <a:off x="97366" y="1269469"/>
          <a:ext cx="8641561" cy="5072064"/>
        </p:xfrm>
        <a:graphic>
          <a:graphicData uri="http://schemas.openxmlformats.org/drawingml/2006/chart">
            <c:chart xmlns:c="http://schemas.openxmlformats.org/drawingml/2006/chart" xmlns:r="http://schemas.openxmlformats.org/officeDocument/2006/relationships" r:id="rId2"/>
          </a:graphicData>
        </a:graphic>
      </p:graphicFrame>
      <p:sp>
        <p:nvSpPr>
          <p:cNvPr id="44034" name="Rectangle 2"/>
          <p:cNvSpPr>
            <a:spLocks noGrp="1" noChangeArrowheads="1"/>
          </p:cNvSpPr>
          <p:nvPr>
            <p:ph type="title"/>
          </p:nvPr>
        </p:nvSpPr>
        <p:spPr>
          <a:xfrm>
            <a:off x="381000" y="105833"/>
            <a:ext cx="8229600" cy="1143000"/>
          </a:xfrm>
        </p:spPr>
        <p:txBody>
          <a:bodyPr>
            <a:normAutofit/>
          </a:bodyPr>
          <a:lstStyle/>
          <a:p>
            <a:pPr eaLnBrk="1" hangingPunct="1"/>
            <a:r>
              <a:rPr lang="en-US" altLang="en-US" sz="4000" dirty="0" smtClean="0"/>
              <a:t>Example 2: Dispersion</a:t>
            </a:r>
          </a:p>
        </p:txBody>
      </p:sp>
      <p:sp>
        <p:nvSpPr>
          <p:cNvPr id="37894" name="AutoShape 6"/>
          <p:cNvSpPr>
            <a:spLocks noChangeArrowheads="1"/>
          </p:cNvSpPr>
          <p:nvPr/>
        </p:nvSpPr>
        <p:spPr bwMode="auto">
          <a:xfrm rot="-900000">
            <a:off x="5742079" y="3619500"/>
            <a:ext cx="304800" cy="838200"/>
          </a:xfrm>
          <a:prstGeom prst="downArrow">
            <a:avLst>
              <a:gd name="adj1" fmla="val 50000"/>
              <a:gd name="adj2" fmla="val 68750"/>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Mean</a:t>
            </a:r>
          </a:p>
        </p:txBody>
      </p:sp>
      <p:sp>
        <p:nvSpPr>
          <p:cNvPr id="37895" name="AutoShape 7"/>
          <p:cNvSpPr>
            <a:spLocks noChangeArrowheads="1"/>
          </p:cNvSpPr>
          <p:nvPr/>
        </p:nvSpPr>
        <p:spPr bwMode="auto">
          <a:xfrm>
            <a:off x="4343400" y="3471333"/>
            <a:ext cx="228600" cy="838200"/>
          </a:xfrm>
          <a:prstGeom prst="downArrow">
            <a:avLst>
              <a:gd name="adj1" fmla="val 50000"/>
              <a:gd name="adj2" fmla="val 91667"/>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1SD</a:t>
            </a:r>
          </a:p>
        </p:txBody>
      </p:sp>
      <p:sp>
        <p:nvSpPr>
          <p:cNvPr id="37896" name="AutoShape 8"/>
          <p:cNvSpPr>
            <a:spLocks noChangeArrowheads="1"/>
          </p:cNvSpPr>
          <p:nvPr/>
        </p:nvSpPr>
        <p:spPr bwMode="auto">
          <a:xfrm>
            <a:off x="7658100" y="3200400"/>
            <a:ext cx="228600" cy="838200"/>
          </a:xfrm>
          <a:prstGeom prst="downArrow">
            <a:avLst>
              <a:gd name="adj1" fmla="val 50000"/>
              <a:gd name="adj2" fmla="val 91667"/>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1SD</a:t>
            </a:r>
          </a:p>
        </p:txBody>
      </p:sp>
      <p:sp>
        <p:nvSpPr>
          <p:cNvPr id="37898" name="AutoShape 10"/>
          <p:cNvSpPr>
            <a:spLocks noChangeArrowheads="1"/>
          </p:cNvSpPr>
          <p:nvPr/>
        </p:nvSpPr>
        <p:spPr bwMode="auto">
          <a:xfrm>
            <a:off x="2819400" y="3496733"/>
            <a:ext cx="228600" cy="838200"/>
          </a:xfrm>
          <a:prstGeom prst="downArrow">
            <a:avLst>
              <a:gd name="adj1" fmla="val 50000"/>
              <a:gd name="adj2" fmla="val 91667"/>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2SD</a:t>
            </a:r>
          </a:p>
        </p:txBody>
      </p:sp>
      <p:sp>
        <p:nvSpPr>
          <p:cNvPr id="37901" name="AutoShape 13"/>
          <p:cNvSpPr>
            <a:spLocks noChangeArrowheads="1"/>
          </p:cNvSpPr>
          <p:nvPr/>
        </p:nvSpPr>
        <p:spPr bwMode="auto">
          <a:xfrm>
            <a:off x="6324600" y="3217333"/>
            <a:ext cx="304800" cy="838200"/>
          </a:xfrm>
          <a:prstGeom prst="downArrow">
            <a:avLst>
              <a:gd name="adj1" fmla="val 50000"/>
              <a:gd name="adj2" fmla="val 68750"/>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Median</a:t>
            </a:r>
          </a:p>
        </p:txBody>
      </p:sp>
    </p:spTree>
    <p:extLst>
      <p:ext uri="{BB962C8B-B14F-4D97-AF65-F5344CB8AC3E}">
        <p14:creationId xmlns:p14="http://schemas.microsoft.com/office/powerpoint/2010/main" val="2567650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additive="base">
                                        <p:cTn id="7" dur="500" fill="hold"/>
                                        <p:tgtEl>
                                          <p:spTgt spid="37894"/>
                                        </p:tgtEl>
                                        <p:attrNameLst>
                                          <p:attrName>ppt_x</p:attrName>
                                        </p:attrNameLst>
                                      </p:cBhvr>
                                      <p:tavLst>
                                        <p:tav tm="0">
                                          <p:val>
                                            <p:strVal val="0-#ppt_w/2"/>
                                          </p:val>
                                        </p:tav>
                                        <p:tav tm="100000">
                                          <p:val>
                                            <p:strVal val="#ppt_x"/>
                                          </p:val>
                                        </p:tav>
                                      </p:tavLst>
                                    </p:anim>
                                    <p:anim calcmode="lin" valueType="num">
                                      <p:cBhvr additive="base">
                                        <p:cTn id="8"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01"/>
                                        </p:tgtEl>
                                        <p:attrNameLst>
                                          <p:attrName>style.visibility</p:attrName>
                                        </p:attrNameLst>
                                      </p:cBhvr>
                                      <p:to>
                                        <p:strVal val="visible"/>
                                      </p:to>
                                    </p:set>
                                    <p:anim calcmode="lin" valueType="num">
                                      <p:cBhvr additive="base">
                                        <p:cTn id="13" dur="500" fill="hold"/>
                                        <p:tgtEl>
                                          <p:spTgt spid="37901"/>
                                        </p:tgtEl>
                                        <p:attrNameLst>
                                          <p:attrName>ppt_x</p:attrName>
                                        </p:attrNameLst>
                                      </p:cBhvr>
                                      <p:tavLst>
                                        <p:tav tm="0">
                                          <p:val>
                                            <p:strVal val="0-#ppt_w/2"/>
                                          </p:val>
                                        </p:tav>
                                        <p:tav tm="100000">
                                          <p:val>
                                            <p:strVal val="#ppt_x"/>
                                          </p:val>
                                        </p:tav>
                                      </p:tavLst>
                                    </p:anim>
                                    <p:anim calcmode="lin" valueType="num">
                                      <p:cBhvr additive="base">
                                        <p:cTn id="14" dur="500" fill="hold"/>
                                        <p:tgtEl>
                                          <p:spTgt spid="379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5"/>
                                        </p:tgtEl>
                                        <p:attrNameLst>
                                          <p:attrName>style.visibility</p:attrName>
                                        </p:attrNameLst>
                                      </p:cBhvr>
                                      <p:to>
                                        <p:strVal val="visible"/>
                                      </p:to>
                                    </p:set>
                                    <p:anim calcmode="lin" valueType="num">
                                      <p:cBhvr additive="base">
                                        <p:cTn id="19" dur="500" fill="hold"/>
                                        <p:tgtEl>
                                          <p:spTgt spid="37895"/>
                                        </p:tgtEl>
                                        <p:attrNameLst>
                                          <p:attrName>ppt_x</p:attrName>
                                        </p:attrNameLst>
                                      </p:cBhvr>
                                      <p:tavLst>
                                        <p:tav tm="0">
                                          <p:val>
                                            <p:strVal val="0-#ppt_w/2"/>
                                          </p:val>
                                        </p:tav>
                                        <p:tav tm="100000">
                                          <p:val>
                                            <p:strVal val="#ppt_x"/>
                                          </p:val>
                                        </p:tav>
                                      </p:tavLst>
                                    </p:anim>
                                    <p:anim calcmode="lin" valueType="num">
                                      <p:cBhvr additive="base">
                                        <p:cTn id="20"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6"/>
                                        </p:tgtEl>
                                        <p:attrNameLst>
                                          <p:attrName>style.visibility</p:attrName>
                                        </p:attrNameLst>
                                      </p:cBhvr>
                                      <p:to>
                                        <p:strVal val="visible"/>
                                      </p:to>
                                    </p:set>
                                    <p:anim calcmode="lin" valueType="num">
                                      <p:cBhvr additive="base">
                                        <p:cTn id="25" dur="500" fill="hold"/>
                                        <p:tgtEl>
                                          <p:spTgt spid="37896"/>
                                        </p:tgtEl>
                                        <p:attrNameLst>
                                          <p:attrName>ppt_x</p:attrName>
                                        </p:attrNameLst>
                                      </p:cBhvr>
                                      <p:tavLst>
                                        <p:tav tm="0">
                                          <p:val>
                                            <p:strVal val="0-#ppt_w/2"/>
                                          </p:val>
                                        </p:tav>
                                        <p:tav tm="100000">
                                          <p:val>
                                            <p:strVal val="#ppt_x"/>
                                          </p:val>
                                        </p:tav>
                                      </p:tavLst>
                                    </p:anim>
                                    <p:anim calcmode="lin" valueType="num">
                                      <p:cBhvr additive="base">
                                        <p:cTn id="26"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8"/>
                                        </p:tgtEl>
                                        <p:attrNameLst>
                                          <p:attrName>style.visibility</p:attrName>
                                        </p:attrNameLst>
                                      </p:cBhvr>
                                      <p:to>
                                        <p:strVal val="visible"/>
                                      </p:to>
                                    </p:set>
                                    <p:anim calcmode="lin" valueType="num">
                                      <p:cBhvr additive="base">
                                        <p:cTn id="31" dur="500" fill="hold"/>
                                        <p:tgtEl>
                                          <p:spTgt spid="37898"/>
                                        </p:tgtEl>
                                        <p:attrNameLst>
                                          <p:attrName>ppt_x</p:attrName>
                                        </p:attrNameLst>
                                      </p:cBhvr>
                                      <p:tavLst>
                                        <p:tav tm="0">
                                          <p:val>
                                            <p:strVal val="0-#ppt_w/2"/>
                                          </p:val>
                                        </p:tav>
                                        <p:tav tm="100000">
                                          <p:val>
                                            <p:strVal val="#ppt_x"/>
                                          </p:val>
                                        </p:tav>
                                      </p:tavLst>
                                    </p:anim>
                                    <p:anim calcmode="lin" valueType="num">
                                      <p:cBhvr additive="base">
                                        <p:cTn id="32" dur="500" fill="hold"/>
                                        <p:tgtEl>
                                          <p:spTgt spid="37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autoUpdateAnimBg="0"/>
      <p:bldP spid="37895" grpId="0" animBg="1" autoUpdateAnimBg="0"/>
      <p:bldP spid="37896" grpId="0" animBg="1" autoUpdateAnimBg="0"/>
      <p:bldP spid="37898" grpId="0" animBg="1" autoUpdateAnimBg="0"/>
      <p:bldP spid="3790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862958442"/>
              </p:ext>
            </p:extLst>
          </p:nvPr>
        </p:nvGraphicFramePr>
        <p:xfrm>
          <a:off x="97366" y="1269469"/>
          <a:ext cx="8641561" cy="5072064"/>
        </p:xfrm>
        <a:graphic>
          <a:graphicData uri="http://schemas.openxmlformats.org/drawingml/2006/chart">
            <c:chart xmlns:c="http://schemas.openxmlformats.org/drawingml/2006/chart" xmlns:r="http://schemas.openxmlformats.org/officeDocument/2006/relationships" r:id="rId3"/>
          </a:graphicData>
        </a:graphic>
      </p:graphicFrame>
      <p:sp>
        <p:nvSpPr>
          <p:cNvPr id="45058" name="Rectangle 2"/>
          <p:cNvSpPr>
            <a:spLocks noGrp="1" noChangeArrowheads="1"/>
          </p:cNvSpPr>
          <p:nvPr>
            <p:ph type="title"/>
          </p:nvPr>
        </p:nvSpPr>
        <p:spPr>
          <a:xfrm>
            <a:off x="381000" y="160867"/>
            <a:ext cx="8229600" cy="1143000"/>
          </a:xfrm>
        </p:spPr>
        <p:txBody>
          <a:bodyPr>
            <a:normAutofit/>
          </a:bodyPr>
          <a:lstStyle/>
          <a:p>
            <a:pPr eaLnBrk="1" hangingPunct="1"/>
            <a:r>
              <a:rPr lang="en-US" altLang="en-US" sz="4000" dirty="0" smtClean="0"/>
              <a:t>Example 2: Dispersion</a:t>
            </a:r>
          </a:p>
        </p:txBody>
      </p:sp>
      <p:sp>
        <p:nvSpPr>
          <p:cNvPr id="35856" name="AutoShape 16"/>
          <p:cNvSpPr>
            <a:spLocks noChangeArrowheads="1"/>
          </p:cNvSpPr>
          <p:nvPr/>
        </p:nvSpPr>
        <p:spPr bwMode="auto">
          <a:xfrm>
            <a:off x="6553200" y="3577167"/>
            <a:ext cx="304800" cy="838200"/>
          </a:xfrm>
          <a:prstGeom prst="downArrow">
            <a:avLst>
              <a:gd name="adj1" fmla="val 50000"/>
              <a:gd name="adj2" fmla="val 68750"/>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Mean</a:t>
            </a:r>
          </a:p>
        </p:txBody>
      </p:sp>
      <p:sp>
        <p:nvSpPr>
          <p:cNvPr id="35860" name="AutoShape 20"/>
          <p:cNvSpPr>
            <a:spLocks noChangeArrowheads="1"/>
          </p:cNvSpPr>
          <p:nvPr/>
        </p:nvSpPr>
        <p:spPr bwMode="auto">
          <a:xfrm>
            <a:off x="5791200" y="3064934"/>
            <a:ext cx="228600" cy="838200"/>
          </a:xfrm>
          <a:prstGeom prst="downArrow">
            <a:avLst>
              <a:gd name="adj1" fmla="val 50000"/>
              <a:gd name="adj2" fmla="val 91667"/>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1SD</a:t>
            </a:r>
          </a:p>
        </p:txBody>
      </p:sp>
      <p:sp>
        <p:nvSpPr>
          <p:cNvPr id="35861" name="AutoShape 21"/>
          <p:cNvSpPr>
            <a:spLocks noChangeArrowheads="1"/>
          </p:cNvSpPr>
          <p:nvPr/>
        </p:nvSpPr>
        <p:spPr bwMode="auto">
          <a:xfrm>
            <a:off x="7200900" y="3064934"/>
            <a:ext cx="228600" cy="838200"/>
          </a:xfrm>
          <a:prstGeom prst="downArrow">
            <a:avLst>
              <a:gd name="adj1" fmla="val 50000"/>
              <a:gd name="adj2" fmla="val 91667"/>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1SD</a:t>
            </a:r>
          </a:p>
        </p:txBody>
      </p:sp>
      <p:sp>
        <p:nvSpPr>
          <p:cNvPr id="35862" name="AutoShape 22"/>
          <p:cNvSpPr>
            <a:spLocks noChangeArrowheads="1"/>
          </p:cNvSpPr>
          <p:nvPr/>
        </p:nvSpPr>
        <p:spPr bwMode="auto">
          <a:xfrm>
            <a:off x="7768167" y="3064934"/>
            <a:ext cx="228600" cy="838200"/>
          </a:xfrm>
          <a:prstGeom prst="downArrow">
            <a:avLst>
              <a:gd name="adj1" fmla="val 50000"/>
              <a:gd name="adj2" fmla="val 91667"/>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2SD</a:t>
            </a:r>
          </a:p>
        </p:txBody>
      </p:sp>
      <p:sp>
        <p:nvSpPr>
          <p:cNvPr id="35863" name="AutoShape 23"/>
          <p:cNvSpPr>
            <a:spLocks noChangeArrowheads="1"/>
          </p:cNvSpPr>
          <p:nvPr/>
        </p:nvSpPr>
        <p:spPr bwMode="auto">
          <a:xfrm>
            <a:off x="5029200" y="3107267"/>
            <a:ext cx="228600" cy="838200"/>
          </a:xfrm>
          <a:prstGeom prst="downArrow">
            <a:avLst>
              <a:gd name="adj1" fmla="val 50000"/>
              <a:gd name="adj2" fmla="val 91667"/>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eaLnBrk="1" hangingPunct="1">
              <a:spcBef>
                <a:spcPct val="0"/>
              </a:spcBef>
              <a:buClrTx/>
              <a:buFontTx/>
              <a:buNone/>
            </a:pPr>
            <a:r>
              <a:rPr lang="en-US" altLang="en-US" sz="2400" b="1" dirty="0">
                <a:solidFill>
                  <a:schemeClr val="accent1">
                    <a:lumMod val="75000"/>
                  </a:schemeClr>
                </a:solidFill>
              </a:rPr>
              <a:t>2SD</a:t>
            </a:r>
          </a:p>
        </p:txBody>
      </p:sp>
      <p:sp>
        <p:nvSpPr>
          <p:cNvPr id="45066" name="AutoShape 24"/>
          <p:cNvSpPr>
            <a:spLocks noChangeArrowheads="1"/>
          </p:cNvSpPr>
          <p:nvPr/>
        </p:nvSpPr>
        <p:spPr bwMode="auto">
          <a:xfrm>
            <a:off x="1066800" y="4800600"/>
            <a:ext cx="4572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dirty="0"/>
          </a:p>
        </p:txBody>
      </p:sp>
    </p:spTree>
    <p:extLst>
      <p:ext uri="{BB962C8B-B14F-4D97-AF65-F5344CB8AC3E}">
        <p14:creationId xmlns:p14="http://schemas.microsoft.com/office/powerpoint/2010/main" val="3676060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56"/>
                                        </p:tgtEl>
                                        <p:attrNameLst>
                                          <p:attrName>style.visibility</p:attrName>
                                        </p:attrNameLst>
                                      </p:cBhvr>
                                      <p:to>
                                        <p:strVal val="visible"/>
                                      </p:to>
                                    </p:set>
                                    <p:anim calcmode="lin" valueType="num">
                                      <p:cBhvr additive="base">
                                        <p:cTn id="7" dur="500" fill="hold"/>
                                        <p:tgtEl>
                                          <p:spTgt spid="35856"/>
                                        </p:tgtEl>
                                        <p:attrNameLst>
                                          <p:attrName>ppt_x</p:attrName>
                                        </p:attrNameLst>
                                      </p:cBhvr>
                                      <p:tavLst>
                                        <p:tav tm="0">
                                          <p:val>
                                            <p:strVal val="0-#ppt_w/2"/>
                                          </p:val>
                                        </p:tav>
                                        <p:tav tm="100000">
                                          <p:val>
                                            <p:strVal val="#ppt_x"/>
                                          </p:val>
                                        </p:tav>
                                      </p:tavLst>
                                    </p:anim>
                                    <p:anim calcmode="lin" valueType="num">
                                      <p:cBhvr additive="base">
                                        <p:cTn id="8" dur="500" fill="hold"/>
                                        <p:tgtEl>
                                          <p:spTgt spid="358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60"/>
                                        </p:tgtEl>
                                        <p:attrNameLst>
                                          <p:attrName>style.visibility</p:attrName>
                                        </p:attrNameLst>
                                      </p:cBhvr>
                                      <p:to>
                                        <p:strVal val="visible"/>
                                      </p:to>
                                    </p:set>
                                    <p:anim calcmode="lin" valueType="num">
                                      <p:cBhvr additive="base">
                                        <p:cTn id="13" dur="500" fill="hold"/>
                                        <p:tgtEl>
                                          <p:spTgt spid="35860"/>
                                        </p:tgtEl>
                                        <p:attrNameLst>
                                          <p:attrName>ppt_x</p:attrName>
                                        </p:attrNameLst>
                                      </p:cBhvr>
                                      <p:tavLst>
                                        <p:tav tm="0">
                                          <p:val>
                                            <p:strVal val="0-#ppt_w/2"/>
                                          </p:val>
                                        </p:tav>
                                        <p:tav tm="100000">
                                          <p:val>
                                            <p:strVal val="#ppt_x"/>
                                          </p:val>
                                        </p:tav>
                                      </p:tavLst>
                                    </p:anim>
                                    <p:anim calcmode="lin" valueType="num">
                                      <p:cBhvr additive="base">
                                        <p:cTn id="14" dur="500" fill="hold"/>
                                        <p:tgtEl>
                                          <p:spTgt spid="358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61"/>
                                        </p:tgtEl>
                                        <p:attrNameLst>
                                          <p:attrName>style.visibility</p:attrName>
                                        </p:attrNameLst>
                                      </p:cBhvr>
                                      <p:to>
                                        <p:strVal val="visible"/>
                                      </p:to>
                                    </p:set>
                                    <p:anim calcmode="lin" valueType="num">
                                      <p:cBhvr additive="base">
                                        <p:cTn id="19" dur="500" fill="hold"/>
                                        <p:tgtEl>
                                          <p:spTgt spid="35861"/>
                                        </p:tgtEl>
                                        <p:attrNameLst>
                                          <p:attrName>ppt_x</p:attrName>
                                        </p:attrNameLst>
                                      </p:cBhvr>
                                      <p:tavLst>
                                        <p:tav tm="0">
                                          <p:val>
                                            <p:strVal val="0-#ppt_w/2"/>
                                          </p:val>
                                        </p:tav>
                                        <p:tav tm="100000">
                                          <p:val>
                                            <p:strVal val="#ppt_x"/>
                                          </p:val>
                                        </p:tav>
                                      </p:tavLst>
                                    </p:anim>
                                    <p:anim calcmode="lin" valueType="num">
                                      <p:cBhvr additive="base">
                                        <p:cTn id="20" dur="500" fill="hold"/>
                                        <p:tgtEl>
                                          <p:spTgt spid="358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63"/>
                                        </p:tgtEl>
                                        <p:attrNameLst>
                                          <p:attrName>style.visibility</p:attrName>
                                        </p:attrNameLst>
                                      </p:cBhvr>
                                      <p:to>
                                        <p:strVal val="visible"/>
                                      </p:to>
                                    </p:set>
                                    <p:anim calcmode="lin" valueType="num">
                                      <p:cBhvr additive="base">
                                        <p:cTn id="25" dur="500" fill="hold"/>
                                        <p:tgtEl>
                                          <p:spTgt spid="35863"/>
                                        </p:tgtEl>
                                        <p:attrNameLst>
                                          <p:attrName>ppt_x</p:attrName>
                                        </p:attrNameLst>
                                      </p:cBhvr>
                                      <p:tavLst>
                                        <p:tav tm="0">
                                          <p:val>
                                            <p:strVal val="0-#ppt_w/2"/>
                                          </p:val>
                                        </p:tav>
                                        <p:tav tm="100000">
                                          <p:val>
                                            <p:strVal val="#ppt_x"/>
                                          </p:val>
                                        </p:tav>
                                      </p:tavLst>
                                    </p:anim>
                                    <p:anim calcmode="lin" valueType="num">
                                      <p:cBhvr additive="base">
                                        <p:cTn id="26" dur="500" fill="hold"/>
                                        <p:tgtEl>
                                          <p:spTgt spid="3586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62"/>
                                        </p:tgtEl>
                                        <p:attrNameLst>
                                          <p:attrName>style.visibility</p:attrName>
                                        </p:attrNameLst>
                                      </p:cBhvr>
                                      <p:to>
                                        <p:strVal val="visible"/>
                                      </p:to>
                                    </p:set>
                                    <p:anim calcmode="lin" valueType="num">
                                      <p:cBhvr additive="base">
                                        <p:cTn id="31" dur="500" fill="hold"/>
                                        <p:tgtEl>
                                          <p:spTgt spid="35862"/>
                                        </p:tgtEl>
                                        <p:attrNameLst>
                                          <p:attrName>ppt_x</p:attrName>
                                        </p:attrNameLst>
                                      </p:cBhvr>
                                      <p:tavLst>
                                        <p:tav tm="0">
                                          <p:val>
                                            <p:strVal val="0-#ppt_w/2"/>
                                          </p:val>
                                        </p:tav>
                                        <p:tav tm="100000">
                                          <p:val>
                                            <p:strVal val="#ppt_x"/>
                                          </p:val>
                                        </p:tav>
                                      </p:tavLst>
                                    </p:anim>
                                    <p:anim calcmode="lin" valueType="num">
                                      <p:cBhvr additive="base">
                                        <p:cTn id="32" dur="500" fill="hold"/>
                                        <p:tgtEl>
                                          <p:spTgt spid="358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6" grpId="0" animBg="1" autoUpdateAnimBg="0"/>
      <p:bldP spid="35860" grpId="0" animBg="1" autoUpdateAnimBg="0"/>
      <p:bldP spid="35861" grpId="0" animBg="1" autoUpdateAnimBg="0"/>
      <p:bldP spid="35862" grpId="0" animBg="1" autoUpdateAnimBg="0"/>
      <p:bldP spid="3586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0" y="-381000"/>
            <a:ext cx="8839200" cy="2660651"/>
          </a:xfrm>
        </p:spPr>
        <p:txBody>
          <a:bodyPr/>
          <a:lstStyle/>
          <a:p>
            <a:pPr eaLnBrk="1" hangingPunct="1"/>
            <a:r>
              <a:rPr lang="en-US" altLang="en-US" dirty="0" smtClean="0"/>
              <a:t>Displaying Surveillance Data</a:t>
            </a:r>
          </a:p>
        </p:txBody>
      </p:sp>
      <p:pic>
        <p:nvPicPr>
          <p:cNvPr id="47108" name="Picture 4" descr="https://s-media-cache-ak0.pinimg.com/236x/09/29/1f/09291f1854ef6d42b68dd4dcec46cfb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30379"/>
            <a:ext cx="3200400" cy="435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86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1143000"/>
            <a:ext cx="8229600" cy="1143000"/>
          </a:xfrm>
        </p:spPr>
        <p:txBody>
          <a:bodyPr>
            <a:normAutofit fontScale="90000"/>
          </a:bodyPr>
          <a:lstStyle/>
          <a:p>
            <a:pPr eaLnBrk="1" hangingPunct="1"/>
            <a:r>
              <a:rPr lang="en-US" altLang="en-US" dirty="0" smtClean="0"/>
              <a:t>Displaying and Interpreting Surveillance Data</a:t>
            </a:r>
          </a:p>
        </p:txBody>
      </p:sp>
      <p:sp>
        <p:nvSpPr>
          <p:cNvPr id="47107" name="Rectangle 3"/>
          <p:cNvSpPr>
            <a:spLocks noGrp="1" noChangeArrowheads="1"/>
          </p:cNvSpPr>
          <p:nvPr>
            <p:ph type="body" idx="1"/>
          </p:nvPr>
        </p:nvSpPr>
        <p:spPr/>
        <p:txBody>
          <a:bodyPr/>
          <a:lstStyle/>
          <a:p>
            <a:pPr eaLnBrk="1" hangingPunct="1"/>
            <a:endParaRPr lang="en-US" altLang="en-US" dirty="0" smtClean="0"/>
          </a:p>
          <a:p>
            <a:pPr eaLnBrk="1" hangingPunct="1"/>
            <a:r>
              <a:rPr lang="en-US" altLang="en-US" dirty="0" smtClean="0"/>
              <a:t>Line lists</a:t>
            </a:r>
          </a:p>
          <a:p>
            <a:pPr eaLnBrk="1" hangingPunct="1"/>
            <a:endParaRPr lang="en-US" altLang="en-US" dirty="0"/>
          </a:p>
          <a:p>
            <a:pPr eaLnBrk="1" hangingPunct="1"/>
            <a:r>
              <a:rPr lang="en-US" altLang="en-US" dirty="0" smtClean="0"/>
              <a:t>Graphs: a visual representation of data on a coordinate system (e.g., two axes)</a:t>
            </a:r>
          </a:p>
          <a:p>
            <a:pPr eaLnBrk="1" hangingPunct="1">
              <a:buFontTx/>
              <a:buNone/>
            </a:pPr>
            <a:endParaRPr lang="en-US" altLang="en-US" dirty="0" smtClean="0"/>
          </a:p>
          <a:p>
            <a:pPr eaLnBrk="1" hangingPunct="1"/>
            <a:r>
              <a:rPr lang="en-US" altLang="en-US" dirty="0" smtClean="0"/>
              <a:t>Tables: a set of data arranged in rows and columns</a:t>
            </a:r>
          </a:p>
          <a:p>
            <a:pPr eaLnBrk="1" hangingPunct="1">
              <a:buFontTx/>
              <a:buNone/>
            </a:pPr>
            <a:endParaRPr lang="en-US" altLang="en-US" dirty="0" smtClean="0"/>
          </a:p>
        </p:txBody>
      </p:sp>
    </p:spTree>
    <p:extLst>
      <p:ext uri="{BB962C8B-B14F-4D97-AF65-F5344CB8AC3E}">
        <p14:creationId xmlns:p14="http://schemas.microsoft.com/office/powerpoint/2010/main" val="1009493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8229600" cy="1143000"/>
          </a:xfrm>
        </p:spPr>
        <p:txBody>
          <a:bodyPr/>
          <a:lstStyle/>
          <a:p>
            <a:r>
              <a:rPr lang="en-US" dirty="0" smtClean="0"/>
              <a:t>Line Lists	</a:t>
            </a:r>
            <a:endParaRPr lang="en-US" dirty="0"/>
          </a:p>
        </p:txBody>
      </p:sp>
      <p:sp>
        <p:nvSpPr>
          <p:cNvPr id="3" name="Content Placeholder 2"/>
          <p:cNvSpPr>
            <a:spLocks noGrp="1"/>
          </p:cNvSpPr>
          <p:nvPr>
            <p:ph sz="half" idx="1"/>
          </p:nvPr>
        </p:nvSpPr>
        <p:spPr>
          <a:xfrm>
            <a:off x="273627" y="1759528"/>
            <a:ext cx="4038600" cy="4434840"/>
          </a:xfrm>
        </p:spPr>
        <p:txBody>
          <a:bodyPr>
            <a:normAutofit lnSpcReduction="10000"/>
          </a:bodyPr>
          <a:lstStyle/>
          <a:p>
            <a:r>
              <a:rPr lang="en-US" dirty="0" smtClean="0"/>
              <a:t>Allow for record-level review of data</a:t>
            </a:r>
          </a:p>
          <a:p>
            <a:r>
              <a:rPr lang="en-US" dirty="0" smtClean="0"/>
              <a:t>Helpful way to standardize the data you want to routinely collect</a:t>
            </a:r>
          </a:p>
          <a:p>
            <a:r>
              <a:rPr lang="en-US" dirty="0" smtClean="0"/>
              <a:t>Helpful in pinpointing issues in data quality</a:t>
            </a:r>
          </a:p>
          <a:p>
            <a:r>
              <a:rPr lang="en-US" dirty="0" smtClean="0"/>
              <a:t>Can help inform rates or other summarized measures</a:t>
            </a:r>
          </a:p>
          <a:p>
            <a:r>
              <a:rPr lang="en-US" dirty="0" smtClean="0"/>
              <a:t>Can help identify trends</a:t>
            </a:r>
            <a:endParaRPr lang="en-US" dirty="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15" t="28435" r="24701" b="4558"/>
          <a:stretch/>
        </p:blipFill>
        <p:spPr bwMode="auto">
          <a:xfrm>
            <a:off x="4343400" y="1759528"/>
            <a:ext cx="4610100" cy="421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105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smtClean="0"/>
              <a:t>Data Types</a:t>
            </a:r>
          </a:p>
        </p:txBody>
      </p:sp>
      <p:sp>
        <p:nvSpPr>
          <p:cNvPr id="48131" name="Rectangle 3"/>
          <p:cNvSpPr>
            <a:spLocks noGrp="1" noChangeArrowheads="1"/>
          </p:cNvSpPr>
          <p:nvPr>
            <p:ph type="body" idx="1"/>
          </p:nvPr>
        </p:nvSpPr>
        <p:spPr/>
        <p:txBody>
          <a:bodyPr/>
          <a:lstStyle/>
          <a:p>
            <a:pPr eaLnBrk="1" hangingPunct="1"/>
            <a:r>
              <a:rPr lang="en-US" altLang="en-US" dirty="0" smtClean="0"/>
              <a:t>Quantitative variables: numerical values</a:t>
            </a:r>
          </a:p>
          <a:p>
            <a:pPr lvl="1" eaLnBrk="1" hangingPunct="1"/>
            <a:r>
              <a:rPr lang="en-US" altLang="en-US" i="1" dirty="0" smtClean="0"/>
              <a:t>(e.g., number of infections, number of residents)</a:t>
            </a:r>
          </a:p>
          <a:p>
            <a:pPr eaLnBrk="1" hangingPunct="1"/>
            <a:endParaRPr lang="en-US" altLang="en-US" i="1" dirty="0" smtClean="0"/>
          </a:p>
          <a:p>
            <a:pPr eaLnBrk="1" hangingPunct="1"/>
            <a:r>
              <a:rPr lang="en-US" altLang="en-US" dirty="0" smtClean="0"/>
              <a:t>Categorical variables: descriptive groups or categories </a:t>
            </a:r>
          </a:p>
          <a:p>
            <a:pPr lvl="1" eaLnBrk="1" hangingPunct="1"/>
            <a:r>
              <a:rPr lang="en-US" altLang="en-US" i="1" dirty="0" smtClean="0"/>
              <a:t>(e.g., areas of the facility, gender, occupational groups)</a:t>
            </a:r>
          </a:p>
          <a:p>
            <a:pPr lvl="1" eaLnBrk="1" hangingPunct="1">
              <a:buFontTx/>
              <a:buNone/>
            </a:pPr>
            <a:endParaRPr lang="en-US" altLang="en-US" dirty="0" smtClean="0"/>
          </a:p>
        </p:txBody>
      </p:sp>
    </p:spTree>
    <p:extLst>
      <p:ext uri="{BB962C8B-B14F-4D97-AF65-F5344CB8AC3E}">
        <p14:creationId xmlns:p14="http://schemas.microsoft.com/office/powerpoint/2010/main" val="1881327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457200"/>
            <a:ext cx="8229600" cy="1143000"/>
          </a:xfrm>
        </p:spPr>
        <p:txBody>
          <a:bodyPr/>
          <a:lstStyle/>
          <a:p>
            <a:pPr eaLnBrk="1" hangingPunct="1"/>
            <a:r>
              <a:rPr lang="en-US" altLang="en-US" dirty="0" smtClean="0"/>
              <a:t>Features of Graphs and Tables</a:t>
            </a:r>
          </a:p>
        </p:txBody>
      </p:sp>
      <p:sp>
        <p:nvSpPr>
          <p:cNvPr id="65539" name="Rectangle 3"/>
          <p:cNvSpPr>
            <a:spLocks noGrp="1" noChangeArrowheads="1"/>
          </p:cNvSpPr>
          <p:nvPr>
            <p:ph sz="half" idx="1"/>
          </p:nvPr>
        </p:nvSpPr>
        <p:spPr>
          <a:xfrm>
            <a:off x="609600" y="1600200"/>
            <a:ext cx="8534400" cy="3032915"/>
          </a:xfrm>
        </p:spPr>
        <p:txBody>
          <a:bodyPr>
            <a:normAutofit fontScale="62500" lnSpcReduction="20000"/>
          </a:bodyPr>
          <a:lstStyle/>
          <a:p>
            <a:pPr eaLnBrk="1" hangingPunct="1">
              <a:buFontTx/>
              <a:buNone/>
            </a:pPr>
            <a:r>
              <a:rPr lang="en-US" altLang="en-US" sz="4000" i="1" dirty="0" smtClean="0"/>
              <a:t>Graphs and tables should be self-explanatory!</a:t>
            </a:r>
          </a:p>
          <a:p>
            <a:pPr eaLnBrk="1" hangingPunct="1">
              <a:buFontTx/>
              <a:buNone/>
            </a:pPr>
            <a:endParaRPr lang="en-US" altLang="en-US" sz="2800" dirty="0" smtClean="0"/>
          </a:p>
          <a:p>
            <a:pPr eaLnBrk="1" hangingPunct="1"/>
            <a:r>
              <a:rPr lang="en-US" altLang="en-US" sz="3200" dirty="0" smtClean="0"/>
              <a:t>Clear, concise title: describes person, place, time</a:t>
            </a:r>
          </a:p>
          <a:p>
            <a:pPr eaLnBrk="1" hangingPunct="1"/>
            <a:r>
              <a:rPr lang="en-US" altLang="en-US" sz="3200" dirty="0" smtClean="0"/>
              <a:t>Informative labels: axes, rows, columns</a:t>
            </a:r>
          </a:p>
          <a:p>
            <a:pPr eaLnBrk="1" hangingPunct="1"/>
            <a:r>
              <a:rPr lang="en-US" altLang="en-US" sz="3200" dirty="0" smtClean="0"/>
              <a:t>Appropriate intervals for axes</a:t>
            </a:r>
          </a:p>
          <a:p>
            <a:pPr eaLnBrk="1" hangingPunct="1"/>
            <a:r>
              <a:rPr lang="en-US" altLang="en-US" sz="3200" dirty="0" smtClean="0"/>
              <a:t>Coded and labeled legends or keys</a:t>
            </a:r>
          </a:p>
          <a:p>
            <a:pPr>
              <a:defRPr/>
            </a:pPr>
            <a:r>
              <a:rPr lang="en-US" sz="3200" dirty="0"/>
              <a:t>Use footnotes to:</a:t>
            </a:r>
          </a:p>
          <a:p>
            <a:pPr lvl="1">
              <a:defRPr/>
            </a:pPr>
            <a:r>
              <a:rPr lang="en-US" sz="2900" dirty="0"/>
              <a:t>Explain codes, abbreviations, and symbols</a:t>
            </a:r>
          </a:p>
          <a:p>
            <a:pPr lvl="1">
              <a:defRPr/>
            </a:pPr>
            <a:r>
              <a:rPr lang="en-US" sz="2900" dirty="0"/>
              <a:t>Note exclusions</a:t>
            </a:r>
          </a:p>
          <a:p>
            <a:pPr lvl="1">
              <a:defRPr/>
            </a:pPr>
            <a:r>
              <a:rPr lang="en-US" sz="2900" dirty="0"/>
              <a:t>Note data source</a:t>
            </a:r>
          </a:p>
          <a:p>
            <a:pPr eaLnBrk="1" hangingPunct="1"/>
            <a:endParaRPr lang="en-US" altLang="en-US" dirty="0" smtClean="0"/>
          </a:p>
          <a:p>
            <a:pPr lvl="1" eaLnBrk="1" hangingPunct="1">
              <a:buFontTx/>
              <a:buNone/>
            </a:pPr>
            <a:endParaRPr lang="en-US" altLang="en-US" dirty="0" smtClean="0"/>
          </a:p>
        </p:txBody>
      </p:sp>
      <p:pic>
        <p:nvPicPr>
          <p:cNvPr id="4" name="Picture 2" descr="Image result for quantitative vs. categorica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672445"/>
            <a:ext cx="5638800" cy="182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515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553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553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55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50"/>
          <p:cNvSpPr>
            <a:spLocks noGrp="1" noChangeArrowheads="1"/>
          </p:cNvSpPr>
          <p:nvPr>
            <p:ph type="title"/>
          </p:nvPr>
        </p:nvSpPr>
        <p:spPr/>
        <p:txBody>
          <a:bodyPr/>
          <a:lstStyle/>
          <a:p>
            <a:pPr eaLnBrk="1" hangingPunct="1"/>
            <a:r>
              <a:rPr lang="en-US" altLang="en-US" dirty="0" smtClean="0"/>
              <a:t>Descriptive Statistics</a:t>
            </a:r>
          </a:p>
        </p:txBody>
      </p:sp>
      <p:sp>
        <p:nvSpPr>
          <p:cNvPr id="6147" name="Rectangle 2051"/>
          <p:cNvSpPr>
            <a:spLocks noGrp="1" noChangeArrowheads="1"/>
          </p:cNvSpPr>
          <p:nvPr>
            <p:ph type="body" idx="1"/>
          </p:nvPr>
        </p:nvSpPr>
        <p:spPr>
          <a:xfrm>
            <a:off x="685800" y="2057400"/>
            <a:ext cx="8153400" cy="4114800"/>
          </a:xfrm>
        </p:spPr>
        <p:txBody>
          <a:bodyPr/>
          <a:lstStyle/>
          <a:p>
            <a:pPr eaLnBrk="1" hangingPunct="1">
              <a:lnSpc>
                <a:spcPct val="90000"/>
              </a:lnSpc>
            </a:pPr>
            <a:r>
              <a:rPr lang="en-US" altLang="en-US" dirty="0" smtClean="0">
                <a:solidFill>
                  <a:schemeClr val="accent1">
                    <a:lumMod val="50000"/>
                  </a:schemeClr>
                </a:solidFill>
              </a:rPr>
              <a:t>Measures of Rates and Ratios</a:t>
            </a:r>
          </a:p>
          <a:p>
            <a:pPr lvl="1" eaLnBrk="1" hangingPunct="1">
              <a:lnSpc>
                <a:spcPct val="90000"/>
              </a:lnSpc>
            </a:pPr>
            <a:r>
              <a:rPr lang="en-US" altLang="en-US" i="1" dirty="0" smtClean="0">
                <a:solidFill>
                  <a:schemeClr val="accent1">
                    <a:lumMod val="50000"/>
                  </a:schemeClr>
                </a:solidFill>
              </a:rPr>
              <a:t>Rate: How fast disease occurs in a population.</a:t>
            </a:r>
          </a:p>
          <a:p>
            <a:pPr lvl="1" eaLnBrk="1" hangingPunct="1">
              <a:lnSpc>
                <a:spcPct val="90000"/>
              </a:lnSpc>
            </a:pPr>
            <a:r>
              <a:rPr lang="en-US" altLang="en-US" i="1" dirty="0" smtClean="0">
                <a:solidFill>
                  <a:schemeClr val="accent1">
                    <a:lumMod val="50000"/>
                  </a:schemeClr>
                </a:solidFill>
              </a:rPr>
              <a:t>Ratio: How much disease compared to standard.</a:t>
            </a:r>
            <a:endParaRPr lang="en-US" altLang="en-US" dirty="0" smtClean="0">
              <a:solidFill>
                <a:schemeClr val="accent1">
                  <a:lumMod val="50000"/>
                </a:schemeClr>
              </a:solidFill>
            </a:endParaRPr>
          </a:p>
          <a:p>
            <a:pPr eaLnBrk="1" hangingPunct="1">
              <a:lnSpc>
                <a:spcPct val="90000"/>
              </a:lnSpc>
            </a:pPr>
            <a:r>
              <a:rPr lang="en-US" altLang="en-US" dirty="0" smtClean="0">
                <a:solidFill>
                  <a:schemeClr val="bg2">
                    <a:lumMod val="50000"/>
                  </a:schemeClr>
                </a:solidFill>
              </a:rPr>
              <a:t>Measures of Central Tendency</a:t>
            </a:r>
          </a:p>
          <a:p>
            <a:pPr lvl="1" eaLnBrk="1" hangingPunct="1">
              <a:lnSpc>
                <a:spcPct val="90000"/>
              </a:lnSpc>
            </a:pPr>
            <a:r>
              <a:rPr lang="en-US" altLang="en-US" i="1" dirty="0" smtClean="0">
                <a:solidFill>
                  <a:schemeClr val="bg2">
                    <a:lumMod val="50000"/>
                  </a:schemeClr>
                </a:solidFill>
              </a:rPr>
              <a:t>Central Tendency: How well the data clusters around an average value</a:t>
            </a:r>
            <a:r>
              <a:rPr lang="en-US" altLang="en-US" dirty="0" smtClean="0">
                <a:solidFill>
                  <a:schemeClr val="bg2">
                    <a:lumMod val="50000"/>
                  </a:schemeClr>
                </a:solidFill>
              </a:rPr>
              <a:t>.</a:t>
            </a:r>
          </a:p>
          <a:p>
            <a:pPr eaLnBrk="1" hangingPunct="1">
              <a:lnSpc>
                <a:spcPct val="90000"/>
              </a:lnSpc>
            </a:pPr>
            <a:r>
              <a:rPr lang="en-US" altLang="en-US" dirty="0" smtClean="0">
                <a:solidFill>
                  <a:schemeClr val="bg2">
                    <a:lumMod val="50000"/>
                  </a:schemeClr>
                </a:solidFill>
              </a:rPr>
              <a:t>Measures of Dispersion</a:t>
            </a:r>
          </a:p>
          <a:p>
            <a:pPr lvl="1" eaLnBrk="1" hangingPunct="1">
              <a:lnSpc>
                <a:spcPct val="90000"/>
              </a:lnSpc>
            </a:pPr>
            <a:r>
              <a:rPr lang="en-US" altLang="en-US" i="1" dirty="0" smtClean="0">
                <a:solidFill>
                  <a:schemeClr val="bg2">
                    <a:lumMod val="50000"/>
                  </a:schemeClr>
                </a:solidFill>
              </a:rPr>
              <a:t>Dispersion: How widely your data is spread from the average.</a:t>
            </a:r>
          </a:p>
        </p:txBody>
      </p:sp>
    </p:spTree>
    <p:extLst>
      <p:ext uri="{BB962C8B-B14F-4D97-AF65-F5344CB8AC3E}">
        <p14:creationId xmlns:p14="http://schemas.microsoft.com/office/powerpoint/2010/main" val="3344601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dirty="0" smtClean="0"/>
              <a:t>Graph Types</a:t>
            </a:r>
          </a:p>
        </p:txBody>
      </p:sp>
      <p:sp>
        <p:nvSpPr>
          <p:cNvPr id="58371" name="Rectangle 3"/>
          <p:cNvSpPr>
            <a:spLocks noGrp="1" noChangeArrowheads="1"/>
          </p:cNvSpPr>
          <p:nvPr>
            <p:ph type="body" idx="1"/>
          </p:nvPr>
        </p:nvSpPr>
        <p:spPr/>
        <p:txBody>
          <a:bodyPr/>
          <a:lstStyle/>
          <a:p>
            <a:pPr eaLnBrk="1" hangingPunct="1">
              <a:lnSpc>
                <a:spcPct val="90000"/>
              </a:lnSpc>
            </a:pPr>
            <a:r>
              <a:rPr lang="en-US" altLang="en-US" dirty="0" smtClean="0"/>
              <a:t>Bar Graphs</a:t>
            </a:r>
          </a:p>
          <a:p>
            <a:pPr lvl="1" eaLnBrk="1" hangingPunct="1">
              <a:lnSpc>
                <a:spcPct val="90000"/>
              </a:lnSpc>
            </a:pPr>
            <a:r>
              <a:rPr lang="en-US" altLang="en-US" i="1" dirty="0" smtClean="0"/>
              <a:t>E.g., Histograms (shown in previous example)</a:t>
            </a:r>
          </a:p>
          <a:p>
            <a:pPr lvl="1" eaLnBrk="1" hangingPunct="1">
              <a:lnSpc>
                <a:spcPct val="90000"/>
              </a:lnSpc>
            </a:pPr>
            <a:r>
              <a:rPr lang="en-US" altLang="en-US" i="1" dirty="0" smtClean="0"/>
              <a:t>E.g., Comparison between categories</a:t>
            </a:r>
          </a:p>
          <a:p>
            <a:pPr lvl="1" eaLnBrk="1" hangingPunct="1">
              <a:lnSpc>
                <a:spcPct val="90000"/>
              </a:lnSpc>
            </a:pPr>
            <a:r>
              <a:rPr lang="en-US" altLang="en-US" i="1" dirty="0" smtClean="0"/>
              <a:t>E.g., Epidemic Curves</a:t>
            </a:r>
          </a:p>
          <a:p>
            <a:pPr eaLnBrk="1" hangingPunct="1">
              <a:lnSpc>
                <a:spcPct val="90000"/>
              </a:lnSpc>
            </a:pPr>
            <a:r>
              <a:rPr lang="en-US" altLang="en-US" dirty="0" smtClean="0"/>
              <a:t>Line Graphs</a:t>
            </a:r>
          </a:p>
          <a:p>
            <a:pPr lvl="1" eaLnBrk="1" hangingPunct="1">
              <a:lnSpc>
                <a:spcPct val="90000"/>
              </a:lnSpc>
            </a:pPr>
            <a:r>
              <a:rPr lang="en-US" altLang="en-US" i="1" dirty="0" smtClean="0"/>
              <a:t>E.g., To show trends over time</a:t>
            </a:r>
          </a:p>
          <a:p>
            <a:pPr eaLnBrk="1" hangingPunct="1">
              <a:lnSpc>
                <a:spcPct val="90000"/>
              </a:lnSpc>
            </a:pPr>
            <a:r>
              <a:rPr lang="en-US" altLang="en-US" dirty="0" smtClean="0"/>
              <a:t>Pie Charts</a:t>
            </a:r>
          </a:p>
          <a:p>
            <a:pPr lvl="1" eaLnBrk="1" hangingPunct="1">
              <a:lnSpc>
                <a:spcPct val="90000"/>
              </a:lnSpc>
            </a:pPr>
            <a:r>
              <a:rPr lang="en-US" altLang="en-US" i="1" dirty="0" smtClean="0"/>
              <a:t>E.g., As a percentage of a whole</a:t>
            </a:r>
          </a:p>
          <a:p>
            <a:pPr lvl="1" eaLnBrk="1" hangingPunct="1">
              <a:lnSpc>
                <a:spcPct val="90000"/>
              </a:lnSpc>
              <a:buFontTx/>
              <a:buNone/>
            </a:pPr>
            <a:endParaRPr lang="en-US" altLang="en-US" i="1" dirty="0" smtClean="0"/>
          </a:p>
          <a:p>
            <a:pPr lvl="1" eaLnBrk="1" hangingPunct="1">
              <a:lnSpc>
                <a:spcPct val="90000"/>
              </a:lnSpc>
              <a:buFontTx/>
              <a:buNone/>
            </a:pPr>
            <a:endParaRPr lang="en-US" altLang="en-US" dirty="0" smtClean="0"/>
          </a:p>
        </p:txBody>
      </p:sp>
    </p:spTree>
    <p:extLst>
      <p:ext uri="{BB962C8B-B14F-4D97-AF65-F5344CB8AC3E}">
        <p14:creationId xmlns:p14="http://schemas.microsoft.com/office/powerpoint/2010/main" val="4055734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83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83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837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83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83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37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8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596993"/>
            <a:ext cx="8229600" cy="1143000"/>
          </a:xfrm>
        </p:spPr>
        <p:txBody>
          <a:bodyPr/>
          <a:lstStyle/>
          <a:p>
            <a:pPr eaLnBrk="1" hangingPunct="1"/>
            <a:r>
              <a:rPr lang="en-US" altLang="en-US" dirty="0" smtClean="0"/>
              <a:t>Bar Graph</a:t>
            </a:r>
          </a:p>
        </p:txBody>
      </p:sp>
      <p:pic>
        <p:nvPicPr>
          <p:cNvPr id="616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66887"/>
            <a:ext cx="8077200" cy="442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751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smtClean="0"/>
              <a:t>Epi Curve</a:t>
            </a:r>
          </a:p>
        </p:txBody>
      </p:sp>
      <p:pic>
        <p:nvPicPr>
          <p:cNvPr id="719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95463"/>
            <a:ext cx="8153400" cy="45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683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pPr eaLnBrk="1" hangingPunct="1"/>
            <a:r>
              <a:rPr lang="en-US" altLang="en-US" dirty="0" smtClean="0"/>
              <a:t>Line Graph</a:t>
            </a:r>
          </a:p>
        </p:txBody>
      </p:sp>
      <p:pic>
        <p:nvPicPr>
          <p:cNvPr id="8218"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417423"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40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smtClean="0"/>
              <a:t>Pie Chart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48880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200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200" y="533400"/>
            <a:ext cx="7772400" cy="1143000"/>
          </a:xfrm>
        </p:spPr>
        <p:txBody>
          <a:bodyPr/>
          <a:lstStyle/>
          <a:p>
            <a:pPr eaLnBrk="1" hangingPunct="1"/>
            <a:r>
              <a:rPr lang="en-US" altLang="en-US" dirty="0" smtClean="0"/>
              <a:t>Tables</a:t>
            </a:r>
          </a:p>
        </p:txBody>
      </p:sp>
      <p:graphicFrame>
        <p:nvGraphicFramePr>
          <p:cNvPr id="79944" name="Group 72"/>
          <p:cNvGraphicFramePr>
            <a:graphicFrameLocks noGrp="1"/>
          </p:cNvGraphicFramePr>
          <p:nvPr>
            <p:ph type="tbl" idx="1"/>
            <p:extLst>
              <p:ext uri="{D42A27DB-BD31-4B8C-83A1-F6EECF244321}">
                <p14:modId xmlns:p14="http://schemas.microsoft.com/office/powerpoint/2010/main" val="3105874412"/>
              </p:ext>
            </p:extLst>
          </p:nvPr>
        </p:nvGraphicFramePr>
        <p:xfrm>
          <a:off x="1752600" y="1752600"/>
          <a:ext cx="5943600" cy="4378323"/>
        </p:xfrm>
        <a:graphic>
          <a:graphicData uri="http://schemas.openxmlformats.org/drawingml/2006/table">
            <a:tbl>
              <a:tblPr/>
              <a:tblGrid>
                <a:gridCol w="2895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9907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latin typeface="Times New Roman" pitchFamily="18" charset="0"/>
                        </a:rPr>
                        <a:t>Number of UTIs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latin typeface="Times New Roman" pitchFamily="18" charset="0"/>
                        </a:rPr>
                        <a:t>by Age Group, LTC X, 2015</a:t>
                      </a:r>
                    </a:p>
                  </a:txBody>
                  <a:tcPr marT="45727" marB="4572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9629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Times New Roman" pitchFamily="18" charset="0"/>
                        </a:rPr>
                        <a:t>Age Group (Years)</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Times New Roman" pitchFamily="18" charset="0"/>
                        </a:rPr>
                        <a:t>Number of Cases </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9629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&lt;50</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0</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9629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51-60</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2</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9629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61-70</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7</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0010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71-80</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6</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9629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81-90</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3</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9629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&gt;90</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1</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6096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Times New Roman" pitchFamily="18" charset="0"/>
                        </a:rPr>
                        <a:t>Total</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Times New Roman" pitchFamily="18" charset="0"/>
                        </a:rPr>
                        <a:t>19</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71903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447800"/>
            <a:ext cx="65913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81526" y="152400"/>
            <a:ext cx="7772400" cy="1143000"/>
          </a:xfrm>
        </p:spPr>
        <p:txBody>
          <a:bodyPr>
            <a:normAutofit/>
          </a:bodyPr>
          <a:lstStyle/>
          <a:p>
            <a:r>
              <a:rPr lang="en-US" sz="4000" i="1" dirty="0" smtClean="0"/>
              <a:t>What’s wrong with this picture?</a:t>
            </a:r>
            <a:endParaRPr lang="en-US" sz="4000" i="1" dirty="0"/>
          </a:p>
        </p:txBody>
      </p:sp>
      <p:sp>
        <p:nvSpPr>
          <p:cNvPr id="7" name="TextBox 6"/>
          <p:cNvSpPr txBox="1"/>
          <p:nvPr/>
        </p:nvSpPr>
        <p:spPr>
          <a:xfrm>
            <a:off x="1039586" y="5055096"/>
            <a:ext cx="7696200" cy="1200329"/>
          </a:xfrm>
          <a:prstGeom prst="rect">
            <a:avLst/>
          </a:prstGeom>
          <a:noFill/>
        </p:spPr>
        <p:txBody>
          <a:bodyPr wrap="square" rtlCol="0">
            <a:spAutoFit/>
          </a:bodyPr>
          <a:lstStyle/>
          <a:p>
            <a:pPr marL="285750" indent="-285750">
              <a:buFont typeface="Arial" panose="020B0604020202020204" pitchFamily="34" charset="0"/>
              <a:buChar char="•"/>
            </a:pPr>
            <a:r>
              <a:rPr lang="en-US" i="1" dirty="0" smtClean="0"/>
              <a:t>Missing a chart title</a:t>
            </a:r>
          </a:p>
          <a:p>
            <a:pPr marL="285750" indent="-285750">
              <a:buFont typeface="Arial" panose="020B0604020202020204" pitchFamily="34" charset="0"/>
              <a:buChar char="•"/>
            </a:pPr>
            <a:r>
              <a:rPr lang="en-US" i="1" dirty="0" smtClean="0"/>
              <a:t>Missing axis labels on the x and y axis</a:t>
            </a:r>
          </a:p>
          <a:p>
            <a:pPr marL="285750" indent="-285750">
              <a:buFont typeface="Arial" panose="020B0604020202020204" pitchFamily="34" charset="0"/>
              <a:buChar char="•"/>
            </a:pPr>
            <a:r>
              <a:rPr lang="en-US" i="1" dirty="0" smtClean="0"/>
              <a:t>The y axis starts at 5 (should start at 0)</a:t>
            </a:r>
          </a:p>
          <a:p>
            <a:pPr marL="285750" indent="-285750">
              <a:buFont typeface="Arial" panose="020B0604020202020204" pitchFamily="34" charset="0"/>
              <a:buChar char="•"/>
            </a:pPr>
            <a:r>
              <a:rPr lang="en-US" i="1" dirty="0" smtClean="0"/>
              <a:t>No explanation of abbreviations used in the legend</a:t>
            </a:r>
            <a:endParaRPr lang="en-US" i="1" dirty="0"/>
          </a:p>
        </p:txBody>
      </p:sp>
    </p:spTree>
    <p:extLst>
      <p:ext uri="{BB962C8B-B14F-4D97-AF65-F5344CB8AC3E}">
        <p14:creationId xmlns:p14="http://schemas.microsoft.com/office/powerpoint/2010/main" val="4945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scientificamerican.com/absolutely-maybe/files/2013/11/Does_it_wo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6" y="-10904538"/>
            <a:ext cx="3090173" cy="4572000"/>
          </a:xfrm>
          <a:prstGeom prst="rect">
            <a:avLst/>
          </a:prstGeom>
          <a:noFill/>
          <a:extLst>
            <a:ext uri="{909E8E84-426E-40DD-AFC4-6F175D3DCCD1}">
              <a14:hiddenFill xmlns:a14="http://schemas.microsoft.com/office/drawing/2010/main">
                <a:solidFill>
                  <a:srgbClr val="FFFFFF"/>
                </a:solidFill>
              </a14:hiddenFill>
            </a:ext>
          </a:extLst>
        </p:spPr>
      </p:pic>
      <p:sp>
        <p:nvSpPr>
          <p:cNvPr id="60418" name="Rectangle 2"/>
          <p:cNvSpPr>
            <a:spLocks noGrp="1" noChangeArrowheads="1"/>
          </p:cNvSpPr>
          <p:nvPr>
            <p:ph type="ctrTitle"/>
          </p:nvPr>
        </p:nvSpPr>
        <p:spPr>
          <a:xfrm>
            <a:off x="457200" y="914400"/>
            <a:ext cx="8305800" cy="1219200"/>
          </a:xfrm>
        </p:spPr>
        <p:txBody>
          <a:bodyPr>
            <a:normAutofit fontScale="90000"/>
          </a:bodyPr>
          <a:lstStyle/>
          <a:p>
            <a:pPr eaLnBrk="1" hangingPunct="1"/>
            <a:r>
              <a:rPr lang="en-US" altLang="en-US" dirty="0" smtClean="0"/>
              <a:t>Interpreting Surveillance Data</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117" y="2133600"/>
            <a:ext cx="3030850" cy="449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0408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Why Analyze your Data?</a:t>
            </a:r>
            <a:endParaRPr lang="en-US" sz="4800" dirty="0"/>
          </a:p>
        </p:txBody>
      </p:sp>
      <p:sp>
        <p:nvSpPr>
          <p:cNvPr id="3" name="Content Placeholder 2"/>
          <p:cNvSpPr>
            <a:spLocks noGrp="1"/>
          </p:cNvSpPr>
          <p:nvPr>
            <p:ph idx="1"/>
          </p:nvPr>
        </p:nvSpPr>
        <p:spPr>
          <a:xfrm>
            <a:off x="533400" y="2133600"/>
            <a:ext cx="8229600" cy="4389120"/>
          </a:xfrm>
        </p:spPr>
        <p:txBody>
          <a:bodyPr/>
          <a:lstStyle/>
          <a:p>
            <a:r>
              <a:rPr lang="en-US" dirty="0" smtClean="0"/>
              <a:t>Provide feedback to internal stakeholders</a:t>
            </a:r>
          </a:p>
          <a:p>
            <a:r>
              <a:rPr lang="en-US" dirty="0" smtClean="0"/>
              <a:t>Analyzing HAI data can help facilitate internal validation activities</a:t>
            </a:r>
          </a:p>
          <a:p>
            <a:r>
              <a:rPr lang="en-US" dirty="0" smtClean="0"/>
              <a:t>Reports can help inform prioritization and success of prevention activities</a:t>
            </a:r>
          </a:p>
          <a:p>
            <a:r>
              <a:rPr lang="en-US" dirty="0" smtClean="0"/>
              <a:t>At the end of the day, these are YOUR data – you should know your data better than anyone else</a:t>
            </a:r>
            <a:endParaRPr lang="en-US" dirty="0"/>
          </a:p>
        </p:txBody>
      </p:sp>
    </p:spTree>
    <p:extLst>
      <p:ext uri="{BB962C8B-B14F-4D97-AF65-F5344CB8AC3E}">
        <p14:creationId xmlns:p14="http://schemas.microsoft.com/office/powerpoint/2010/main" val="1672075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a:t>
            </a:r>
            <a:endParaRPr lang="en-US" dirty="0"/>
          </a:p>
        </p:txBody>
      </p:sp>
      <p:sp>
        <p:nvSpPr>
          <p:cNvPr id="3" name="Content Placeholder 2"/>
          <p:cNvSpPr>
            <a:spLocks noGrp="1"/>
          </p:cNvSpPr>
          <p:nvPr>
            <p:ph idx="1"/>
          </p:nvPr>
        </p:nvSpPr>
        <p:spPr/>
        <p:txBody>
          <a:bodyPr/>
          <a:lstStyle/>
          <a:p>
            <a:r>
              <a:rPr lang="en-US" dirty="0" smtClean="0"/>
              <a:t>Before you begin analyzing your data, ask yourself these questions:</a:t>
            </a:r>
          </a:p>
          <a:p>
            <a:pPr lvl="1"/>
            <a:r>
              <a:rPr lang="en-US" dirty="0" smtClean="0"/>
              <a:t>What data are you analyzing?</a:t>
            </a:r>
          </a:p>
          <a:p>
            <a:pPr lvl="1"/>
            <a:r>
              <a:rPr lang="en-US" dirty="0" smtClean="0"/>
              <a:t>What is the time period of interest?</a:t>
            </a:r>
          </a:p>
          <a:p>
            <a:pPr lvl="1"/>
            <a:r>
              <a:rPr lang="en-US" dirty="0" smtClean="0"/>
              <a:t>Why are you analyzing these data?</a:t>
            </a:r>
          </a:p>
          <a:p>
            <a:pPr lvl="1"/>
            <a:r>
              <a:rPr lang="en-US" dirty="0" smtClean="0"/>
              <a:t>Who is the audience?</a:t>
            </a:r>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35280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001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609600"/>
            <a:ext cx="6781800" cy="1143000"/>
          </a:xfrm>
        </p:spPr>
        <p:txBody>
          <a:bodyPr/>
          <a:lstStyle/>
          <a:p>
            <a:r>
              <a:rPr lang="en-US" dirty="0" smtClean="0"/>
              <a:t>Absolute Measures</a:t>
            </a:r>
          </a:p>
        </p:txBody>
      </p:sp>
      <p:sp>
        <p:nvSpPr>
          <p:cNvPr id="11267" name="Content Placeholder 2"/>
          <p:cNvSpPr>
            <a:spLocks noGrp="1"/>
          </p:cNvSpPr>
          <p:nvPr>
            <p:ph idx="1"/>
          </p:nvPr>
        </p:nvSpPr>
        <p:spPr>
          <a:xfrm>
            <a:off x="381000" y="1981200"/>
            <a:ext cx="8229600" cy="4389120"/>
          </a:xfrm>
        </p:spPr>
        <p:txBody>
          <a:bodyPr>
            <a:normAutofit/>
          </a:bodyPr>
          <a:lstStyle/>
          <a:p>
            <a:r>
              <a:rPr lang="en-US" sz="3200" dirty="0" smtClean="0"/>
              <a:t>Simplest type of measurement</a:t>
            </a:r>
          </a:p>
          <a:p>
            <a:r>
              <a:rPr lang="en-US" sz="3200" dirty="0" smtClean="0"/>
              <a:t>Also known as counts or frequencies</a:t>
            </a:r>
          </a:p>
          <a:p>
            <a:pPr eaLnBrk="1" hangingPunct="1"/>
            <a:r>
              <a:rPr lang="en-US" sz="3200" dirty="0" smtClean="0"/>
              <a:t>Example: </a:t>
            </a:r>
          </a:p>
          <a:p>
            <a:pPr lvl="1" eaLnBrk="1" hangingPunct="1"/>
            <a:r>
              <a:rPr lang="en-US" sz="3200" dirty="0" smtClean="0"/>
              <a:t>LTC A: 25 residents with norovirus</a:t>
            </a:r>
          </a:p>
          <a:p>
            <a:pPr lvl="1" eaLnBrk="1" hangingPunct="1"/>
            <a:r>
              <a:rPr lang="en-US" sz="3200" dirty="0" smtClean="0"/>
              <a:t>LTC B: </a:t>
            </a:r>
            <a:r>
              <a:rPr lang="en-US" sz="3200" dirty="0"/>
              <a:t> </a:t>
            </a:r>
            <a:r>
              <a:rPr lang="en-US" sz="3200" dirty="0" smtClean="0"/>
              <a:t>10 residents with norovirus</a:t>
            </a:r>
          </a:p>
          <a:p>
            <a:pPr lvl="1" eaLnBrk="1" hangingPunct="1"/>
            <a:endParaRPr lang="en-US" sz="800" dirty="0" smtClean="0"/>
          </a:p>
          <a:p>
            <a:pPr eaLnBrk="1" hangingPunct="1"/>
            <a:r>
              <a:rPr lang="en-US" sz="3200" dirty="0" smtClean="0"/>
              <a:t>Is norovirus worse at LTC A?</a:t>
            </a:r>
          </a:p>
        </p:txBody>
      </p:sp>
    </p:spTree>
    <p:extLst>
      <p:ext uri="{BB962C8B-B14F-4D97-AF65-F5344CB8AC3E}">
        <p14:creationId xmlns:p14="http://schemas.microsoft.com/office/powerpoint/2010/main" val="3512322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609600"/>
            <a:ext cx="8001000" cy="1371600"/>
          </a:xfrm>
        </p:spPr>
        <p:txBody>
          <a:bodyPr>
            <a:noAutofit/>
          </a:bodyPr>
          <a:lstStyle/>
          <a:p>
            <a:r>
              <a:rPr lang="en-US" sz="4000" dirty="0" smtClean="0"/>
              <a:t>Data Analysis: Interpreting the Results</a:t>
            </a:r>
          </a:p>
        </p:txBody>
      </p:sp>
      <p:sp>
        <p:nvSpPr>
          <p:cNvPr id="73731" name="Rectangle 3"/>
          <p:cNvSpPr>
            <a:spLocks noGrp="1" noChangeArrowheads="1"/>
          </p:cNvSpPr>
          <p:nvPr>
            <p:ph type="body" idx="1"/>
          </p:nvPr>
        </p:nvSpPr>
        <p:spPr>
          <a:xfrm>
            <a:off x="533400" y="2209800"/>
            <a:ext cx="8229600" cy="4389120"/>
          </a:xfrm>
        </p:spPr>
        <p:txBody>
          <a:bodyPr/>
          <a:lstStyle/>
          <a:p>
            <a:r>
              <a:rPr lang="en-US" sz="3200" dirty="0" smtClean="0"/>
              <a:t>Examine trends over time</a:t>
            </a:r>
          </a:p>
          <a:p>
            <a:r>
              <a:rPr lang="en-US" sz="3200" dirty="0" smtClean="0"/>
              <a:t>Assess which risk groups are being most affected</a:t>
            </a:r>
          </a:p>
          <a:p>
            <a:r>
              <a:rPr lang="en-US" sz="3200" dirty="0" smtClean="0"/>
              <a:t>Assess patterns to determine temporality</a:t>
            </a:r>
          </a:p>
          <a:p>
            <a:r>
              <a:rPr lang="en-US" sz="3200" dirty="0" smtClean="0"/>
              <a:t>Identify acute or unusual events which require immediate follow-up</a:t>
            </a:r>
          </a:p>
          <a:p>
            <a:pPr>
              <a:buNone/>
            </a:pPr>
            <a:endParaRPr lang="en-US" dirty="0" smtClean="0"/>
          </a:p>
        </p:txBody>
      </p:sp>
    </p:spTree>
    <p:extLst>
      <p:ext uri="{BB962C8B-B14F-4D97-AF65-F5344CB8AC3E}">
        <p14:creationId xmlns:p14="http://schemas.microsoft.com/office/powerpoint/2010/main" val="34985038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4800" y="1066800"/>
            <a:ext cx="8305800" cy="1143000"/>
          </a:xfrm>
        </p:spPr>
        <p:txBody>
          <a:bodyPr>
            <a:normAutofit fontScale="90000"/>
          </a:bodyPr>
          <a:lstStyle/>
          <a:p>
            <a:pPr eaLnBrk="1" hangingPunct="1"/>
            <a:r>
              <a:rPr lang="en-US" altLang="en-US" dirty="0" smtClean="0"/>
              <a:t>National data summary, 2015</a:t>
            </a:r>
            <a:br>
              <a:rPr lang="en-US" altLang="en-US" dirty="0" smtClean="0"/>
            </a:br>
            <a:r>
              <a:rPr lang="en-US" altLang="en-US" sz="2700" i="1" dirty="0" smtClean="0"/>
              <a:t>*data presented below is fictional and only for example purposes</a:t>
            </a:r>
          </a:p>
        </p:txBody>
      </p:sp>
      <p:graphicFrame>
        <p:nvGraphicFramePr>
          <p:cNvPr id="135171" name="Group 3"/>
          <p:cNvGraphicFramePr>
            <a:graphicFrameLocks noGrp="1"/>
          </p:cNvGraphicFramePr>
          <p:nvPr>
            <p:ph type="tbl" idx="1"/>
            <p:extLst>
              <p:ext uri="{D42A27DB-BD31-4B8C-83A1-F6EECF244321}">
                <p14:modId xmlns:p14="http://schemas.microsoft.com/office/powerpoint/2010/main" val="3638588439"/>
              </p:ext>
            </p:extLst>
          </p:nvPr>
        </p:nvGraphicFramePr>
        <p:xfrm>
          <a:off x="152400" y="2590800"/>
          <a:ext cx="8763002" cy="3627439"/>
        </p:xfrm>
        <a:graphic>
          <a:graphicData uri="http://schemas.openxmlformats.org/drawingml/2006/table">
            <a:tbl>
              <a:tblPr/>
              <a:tblGrid>
                <a:gridCol w="1371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12815">
                  <a:extLst>
                    <a:ext uri="{9D8B030D-6E8A-4147-A177-3AD203B41FA5}">
                      <a16:colId xmlns:a16="http://schemas.microsoft.com/office/drawing/2014/main" val="20003"/>
                    </a:ext>
                  </a:extLst>
                </a:gridCol>
                <a:gridCol w="842962">
                  <a:extLst>
                    <a:ext uri="{9D8B030D-6E8A-4147-A177-3AD203B41FA5}">
                      <a16:colId xmlns:a16="http://schemas.microsoft.com/office/drawing/2014/main" val="20004"/>
                    </a:ext>
                  </a:extLst>
                </a:gridCol>
                <a:gridCol w="630238">
                  <a:extLst>
                    <a:ext uri="{9D8B030D-6E8A-4147-A177-3AD203B41FA5}">
                      <a16:colId xmlns:a16="http://schemas.microsoft.com/office/drawing/2014/main" val="20005"/>
                    </a:ext>
                  </a:extLst>
                </a:gridCol>
                <a:gridCol w="631825">
                  <a:extLst>
                    <a:ext uri="{9D8B030D-6E8A-4147-A177-3AD203B41FA5}">
                      <a16:colId xmlns:a16="http://schemas.microsoft.com/office/drawing/2014/main" val="20006"/>
                    </a:ext>
                  </a:extLst>
                </a:gridCol>
                <a:gridCol w="1017587">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12775">
                  <a:extLst>
                    <a:ext uri="{9D8B030D-6E8A-4147-A177-3AD203B41FA5}">
                      <a16:colId xmlns:a16="http://schemas.microsoft.com/office/drawing/2014/main" val="20009"/>
                    </a:ext>
                  </a:extLst>
                </a:gridCol>
              </a:tblGrid>
              <a:tr h="1030423">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Times New Roman" pitchFamily="18" charset="0"/>
                        </a:rPr>
                        <a:t>Infection Data</a:t>
                      </a:r>
                    </a:p>
                  </a:txBody>
                  <a:tcPr marT="45729" marB="45729"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Times New Roman" pitchFamily="18" charset="0"/>
                        </a:rPr>
                        <a:t>Percentile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9" marB="45729"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585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Types of Infections</a:t>
                      </a:r>
                    </a:p>
                  </a:txBody>
                  <a:tcPr marT="45729" marB="45729"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No.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Locations</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No. of Infections</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Resident Days</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Mean</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10%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25%</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50%</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(median)</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75%</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90%</a:t>
                      </a:r>
                    </a:p>
                  </a:txBody>
                  <a:tcPr marT="45729" marB="45729"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8269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UTI Rate</a:t>
                      </a:r>
                    </a:p>
                  </a:txBody>
                  <a:tcPr marT="45729" marB="45729"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50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150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213,535</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0.70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0.11</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0.34</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0.55</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0.86</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1.20</a:t>
                      </a:r>
                    </a:p>
                  </a:txBody>
                  <a:tcPr marT="45729" marB="45729"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7923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C. difficile Rate</a:t>
                      </a:r>
                    </a:p>
                  </a:txBody>
                  <a:tcPr marT="45729" marB="45729"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45</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300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200,000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1.5</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0.40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1.00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2.40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3.20</a:t>
                      </a:r>
                    </a:p>
                  </a:txBody>
                  <a:tcPr marT="45729" marB="45729"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7923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n-US" sz="1600" b="0" i="0" u="none" strike="noStrike" cap="none" normalizeH="0" baseline="0" dirty="0" smtClean="0">
                          <a:ln>
                            <a:noFill/>
                          </a:ln>
                          <a:solidFill>
                            <a:schemeClr val="tx1"/>
                          </a:solidFill>
                          <a:effectLst/>
                          <a:latin typeface="Times New Roman" pitchFamily="18" charset="0"/>
                        </a:rPr>
                        <a:t>MRSA Rate</a:t>
                      </a:r>
                    </a:p>
                  </a:txBody>
                  <a:tcPr marT="45729" marB="45729"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30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100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180,000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0.56</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0.0</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0.21</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0.58</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0.76</a:t>
                      </a:r>
                    </a:p>
                  </a:txBody>
                  <a:tcPr marT="45729" marB="4572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Times New Roman" pitchFamily="18" charset="0"/>
                        </a:rPr>
                        <a:t>0.90</a:t>
                      </a:r>
                    </a:p>
                  </a:txBody>
                  <a:tcPr marT="45729" marB="45729"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55002162"/>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914400"/>
            <a:ext cx="9372600" cy="990600"/>
          </a:xfrm>
        </p:spPr>
        <p:txBody>
          <a:bodyPr>
            <a:normAutofit fontScale="90000"/>
          </a:bodyPr>
          <a:lstStyle/>
          <a:p>
            <a:pPr eaLnBrk="1" hangingPunct="1"/>
            <a:r>
              <a:rPr lang="en-US" altLang="en-US" dirty="0" smtClean="0"/>
              <a:t>What does this data summary tell you?</a:t>
            </a:r>
          </a:p>
        </p:txBody>
      </p:sp>
      <p:sp>
        <p:nvSpPr>
          <p:cNvPr id="130051" name="Rectangle 3"/>
          <p:cNvSpPr>
            <a:spLocks noGrp="1" noChangeArrowheads="1"/>
          </p:cNvSpPr>
          <p:nvPr>
            <p:ph type="body" idx="1"/>
          </p:nvPr>
        </p:nvSpPr>
        <p:spPr>
          <a:xfrm>
            <a:off x="304800" y="2362200"/>
            <a:ext cx="8610600" cy="4114800"/>
          </a:xfrm>
        </p:spPr>
        <p:txBody>
          <a:bodyPr>
            <a:normAutofit/>
          </a:bodyPr>
          <a:lstStyle/>
          <a:p>
            <a:pPr eaLnBrk="1" hangingPunct="1">
              <a:lnSpc>
                <a:spcPct val="90000"/>
              </a:lnSpc>
            </a:pPr>
            <a:r>
              <a:rPr lang="en-US" altLang="en-US" sz="2600" dirty="0" smtClean="0"/>
              <a:t>What is the mean UTI rate </a:t>
            </a:r>
            <a:r>
              <a:rPr lang="en-US" altLang="en-US" dirty="0" smtClean="0"/>
              <a:t>reported in 2015?</a:t>
            </a:r>
          </a:p>
          <a:p>
            <a:pPr lvl="1">
              <a:lnSpc>
                <a:spcPct val="90000"/>
              </a:lnSpc>
            </a:pPr>
            <a:r>
              <a:rPr lang="en-US" altLang="en-US" sz="2200" dirty="0" smtClean="0">
                <a:solidFill>
                  <a:schemeClr val="tx2"/>
                </a:solidFill>
              </a:rPr>
              <a:t>0.70 UTIs per 1000 resident days</a:t>
            </a:r>
          </a:p>
          <a:p>
            <a:pPr eaLnBrk="1" hangingPunct="1">
              <a:lnSpc>
                <a:spcPct val="90000"/>
              </a:lnSpc>
            </a:pPr>
            <a:r>
              <a:rPr lang="en-US" altLang="en-US" sz="2600" dirty="0" smtClean="0"/>
              <a:t>If your facility has a rate of 1.6 </a:t>
            </a:r>
            <a:r>
              <a:rPr lang="en-US" altLang="en-US" dirty="0" smtClean="0"/>
              <a:t>C. difficile infections</a:t>
            </a:r>
            <a:r>
              <a:rPr lang="en-US" altLang="en-US" sz="2600" dirty="0" smtClean="0"/>
              <a:t> per 1000 </a:t>
            </a:r>
            <a:r>
              <a:rPr lang="en-US" altLang="en-US" dirty="0" smtClean="0"/>
              <a:t>residents </a:t>
            </a:r>
            <a:r>
              <a:rPr lang="en-US" altLang="en-US" sz="2600" dirty="0" smtClean="0"/>
              <a:t>days—between what percentiles is it compared to the </a:t>
            </a:r>
            <a:r>
              <a:rPr lang="en-US" altLang="en-US" dirty="0" smtClean="0"/>
              <a:t>national</a:t>
            </a:r>
            <a:r>
              <a:rPr lang="en-US" altLang="en-US" sz="2600" dirty="0" smtClean="0"/>
              <a:t> data?</a:t>
            </a:r>
          </a:p>
          <a:p>
            <a:pPr lvl="1" eaLnBrk="1" hangingPunct="1">
              <a:lnSpc>
                <a:spcPct val="90000"/>
              </a:lnSpc>
            </a:pPr>
            <a:r>
              <a:rPr lang="en-US" altLang="en-US" sz="2400" dirty="0" smtClean="0">
                <a:solidFill>
                  <a:schemeClr val="tx2"/>
                </a:solidFill>
              </a:rPr>
              <a:t>Between the 50</a:t>
            </a:r>
            <a:r>
              <a:rPr lang="en-US" altLang="en-US" sz="2400" baseline="30000" dirty="0" smtClean="0">
                <a:solidFill>
                  <a:schemeClr val="tx2"/>
                </a:solidFill>
              </a:rPr>
              <a:t>th</a:t>
            </a:r>
            <a:r>
              <a:rPr lang="en-US" altLang="en-US" sz="2400" dirty="0" smtClean="0">
                <a:solidFill>
                  <a:schemeClr val="tx2"/>
                </a:solidFill>
              </a:rPr>
              <a:t>-75</a:t>
            </a:r>
            <a:r>
              <a:rPr lang="en-US" altLang="en-US" sz="2400" baseline="30000" dirty="0" smtClean="0">
                <a:solidFill>
                  <a:schemeClr val="tx2"/>
                </a:solidFill>
              </a:rPr>
              <a:t>th</a:t>
            </a:r>
            <a:r>
              <a:rPr lang="en-US" altLang="en-US" sz="2400" dirty="0" smtClean="0">
                <a:solidFill>
                  <a:schemeClr val="tx2"/>
                </a:solidFill>
              </a:rPr>
              <a:t> percentiles</a:t>
            </a:r>
          </a:p>
          <a:p>
            <a:pPr eaLnBrk="1" hangingPunct="1">
              <a:lnSpc>
                <a:spcPct val="90000"/>
              </a:lnSpc>
            </a:pPr>
            <a:r>
              <a:rPr lang="en-US" altLang="en-US" sz="2600" dirty="0" smtClean="0"/>
              <a:t>If your  facility has a rate of 2.0 </a:t>
            </a:r>
            <a:r>
              <a:rPr lang="en-US" altLang="en-US" dirty="0" smtClean="0"/>
              <a:t>MRSA infections</a:t>
            </a:r>
            <a:r>
              <a:rPr lang="en-US" altLang="en-US" sz="2600" dirty="0" smtClean="0"/>
              <a:t> per 1000 </a:t>
            </a:r>
            <a:r>
              <a:rPr lang="en-US" altLang="en-US" dirty="0" smtClean="0"/>
              <a:t>resident </a:t>
            </a:r>
            <a:r>
              <a:rPr lang="en-US" altLang="en-US" sz="2600" dirty="0" smtClean="0"/>
              <a:t>days—between what percentiles is it compared to the </a:t>
            </a:r>
            <a:r>
              <a:rPr lang="en-US" altLang="en-US" dirty="0" smtClean="0"/>
              <a:t>national</a:t>
            </a:r>
            <a:r>
              <a:rPr lang="en-US" altLang="en-US" sz="2600" dirty="0" smtClean="0"/>
              <a:t> data?</a:t>
            </a:r>
          </a:p>
          <a:p>
            <a:pPr lvl="1" eaLnBrk="1" hangingPunct="1">
              <a:lnSpc>
                <a:spcPct val="90000"/>
              </a:lnSpc>
            </a:pPr>
            <a:r>
              <a:rPr lang="en-US" altLang="en-US" sz="2400" dirty="0" smtClean="0">
                <a:solidFill>
                  <a:schemeClr val="tx2"/>
                </a:solidFill>
              </a:rPr>
              <a:t>Greater than the 90</a:t>
            </a:r>
            <a:r>
              <a:rPr lang="en-US" altLang="en-US" sz="2400" baseline="30000" dirty="0" smtClean="0">
                <a:solidFill>
                  <a:schemeClr val="tx2"/>
                </a:solidFill>
              </a:rPr>
              <a:t>th</a:t>
            </a:r>
            <a:r>
              <a:rPr lang="en-US" altLang="en-US" sz="2400" dirty="0" smtClean="0">
                <a:solidFill>
                  <a:schemeClr val="tx2"/>
                </a:solidFill>
              </a:rPr>
              <a:t> percentile</a:t>
            </a:r>
            <a:endParaRPr lang="en-US" altLang="en-US" sz="2400" dirty="0" smtClean="0"/>
          </a:p>
        </p:txBody>
      </p:sp>
    </p:spTree>
    <p:extLst>
      <p:ext uri="{BB962C8B-B14F-4D97-AF65-F5344CB8AC3E}">
        <p14:creationId xmlns:p14="http://schemas.microsoft.com/office/powerpoint/2010/main" val="626856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0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0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0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0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0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ctrTitle"/>
          </p:nvPr>
        </p:nvSpPr>
        <p:spPr/>
        <p:txBody>
          <a:bodyPr>
            <a:normAutofit fontScale="90000"/>
          </a:bodyPr>
          <a:lstStyle/>
          <a:p>
            <a:pPr eaLnBrk="1" hangingPunct="1"/>
            <a:r>
              <a:rPr lang="en-US" altLang="en-US" dirty="0" smtClean="0"/>
              <a:t>Determine the Significance of Changes to Surveillance Data</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5280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5421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533400"/>
            <a:ext cx="8229600" cy="1143000"/>
          </a:xfrm>
        </p:spPr>
        <p:txBody>
          <a:bodyPr>
            <a:normAutofit fontScale="90000"/>
          </a:bodyPr>
          <a:lstStyle/>
          <a:p>
            <a:pPr eaLnBrk="1" hangingPunct="1"/>
            <a:r>
              <a:rPr lang="en-US" altLang="en-US" dirty="0" smtClean="0"/>
              <a:t>Determine the Significance-How?</a:t>
            </a:r>
          </a:p>
        </p:txBody>
      </p:sp>
      <p:sp>
        <p:nvSpPr>
          <p:cNvPr id="112643" name="Rectangle 3"/>
          <p:cNvSpPr>
            <a:spLocks noGrp="1" noChangeArrowheads="1"/>
          </p:cNvSpPr>
          <p:nvPr>
            <p:ph type="body" idx="1"/>
          </p:nvPr>
        </p:nvSpPr>
        <p:spPr>
          <a:xfrm>
            <a:off x="304800" y="1981200"/>
            <a:ext cx="8686800" cy="4419600"/>
          </a:xfrm>
        </p:spPr>
        <p:txBody>
          <a:bodyPr>
            <a:normAutofit fontScale="85000" lnSpcReduction="20000"/>
          </a:bodyPr>
          <a:lstStyle/>
          <a:p>
            <a:pPr eaLnBrk="1" hangingPunct="1">
              <a:lnSpc>
                <a:spcPct val="90000"/>
              </a:lnSpc>
            </a:pPr>
            <a:r>
              <a:rPr lang="en-US" altLang="en-US" sz="2800" dirty="0" smtClean="0"/>
              <a:t>Practical Significance vs. Statistical Significance</a:t>
            </a:r>
          </a:p>
          <a:p>
            <a:pPr marL="0" indent="0" eaLnBrk="1" hangingPunct="1">
              <a:lnSpc>
                <a:spcPct val="90000"/>
              </a:lnSpc>
              <a:buNone/>
            </a:pPr>
            <a:endParaRPr lang="en-US" altLang="en-US" sz="2800" dirty="0" smtClean="0"/>
          </a:p>
          <a:p>
            <a:pPr eaLnBrk="1" hangingPunct="1">
              <a:lnSpc>
                <a:spcPct val="90000"/>
              </a:lnSpc>
            </a:pPr>
            <a:r>
              <a:rPr lang="en-US" altLang="en-US" sz="2800" dirty="0" smtClean="0"/>
              <a:t>Make comparisons</a:t>
            </a:r>
          </a:p>
          <a:p>
            <a:pPr lvl="1" eaLnBrk="1" hangingPunct="1">
              <a:lnSpc>
                <a:spcPct val="90000"/>
              </a:lnSpc>
            </a:pPr>
            <a:r>
              <a:rPr lang="en-US" altLang="en-US" sz="2400" i="1" dirty="0" smtClean="0"/>
              <a:t>For example: over time, to other </a:t>
            </a:r>
            <a:r>
              <a:rPr lang="en-US" altLang="en-US" i="1" dirty="0" smtClean="0"/>
              <a:t>areas of facility,</a:t>
            </a:r>
            <a:r>
              <a:rPr lang="en-US" altLang="en-US" sz="2400" i="1" dirty="0" smtClean="0"/>
              <a:t> to other </a:t>
            </a:r>
            <a:r>
              <a:rPr lang="en-US" altLang="en-US" i="1" dirty="0" smtClean="0"/>
              <a:t>facilities</a:t>
            </a:r>
            <a:r>
              <a:rPr lang="en-US" altLang="en-US" sz="2400" i="1" dirty="0" smtClean="0"/>
              <a:t> (NHSN data)</a:t>
            </a:r>
          </a:p>
          <a:p>
            <a:pPr lvl="1" eaLnBrk="1" hangingPunct="1">
              <a:lnSpc>
                <a:spcPct val="90000"/>
              </a:lnSpc>
            </a:pPr>
            <a:r>
              <a:rPr lang="en-US" altLang="en-US" sz="2400" dirty="0" smtClean="0"/>
              <a:t>Remember to choose appropriate data for comparison (</a:t>
            </a:r>
            <a:r>
              <a:rPr lang="en-US" altLang="en-US" sz="2400" i="1" dirty="0" smtClean="0"/>
              <a:t>i.e., same denominator units)</a:t>
            </a:r>
          </a:p>
          <a:p>
            <a:pPr marL="393192" lvl="1" indent="0" eaLnBrk="1" hangingPunct="1">
              <a:lnSpc>
                <a:spcPct val="90000"/>
              </a:lnSpc>
              <a:buNone/>
            </a:pPr>
            <a:endParaRPr lang="en-US" altLang="en-US" sz="2400" i="1" dirty="0" smtClean="0"/>
          </a:p>
          <a:p>
            <a:pPr eaLnBrk="1" hangingPunct="1">
              <a:lnSpc>
                <a:spcPct val="90000"/>
              </a:lnSpc>
            </a:pPr>
            <a:r>
              <a:rPr lang="en-US" altLang="en-US" sz="2800" dirty="0" smtClean="0"/>
              <a:t>Apply a type of statistical test</a:t>
            </a:r>
          </a:p>
          <a:p>
            <a:pPr lvl="1" eaLnBrk="1" hangingPunct="1">
              <a:lnSpc>
                <a:spcPct val="90000"/>
              </a:lnSpc>
            </a:pPr>
            <a:r>
              <a:rPr lang="en-US" altLang="en-US" sz="2400" i="1" dirty="0" smtClean="0"/>
              <a:t>e.g., control charts (for time trends)</a:t>
            </a:r>
          </a:p>
          <a:p>
            <a:pPr marL="393192" lvl="1" indent="0" eaLnBrk="1" hangingPunct="1">
              <a:lnSpc>
                <a:spcPct val="90000"/>
              </a:lnSpc>
              <a:buNone/>
            </a:pPr>
            <a:endParaRPr lang="en-US" altLang="en-US" sz="2400" i="1" dirty="0" smtClean="0"/>
          </a:p>
          <a:p>
            <a:pPr eaLnBrk="1" hangingPunct="1">
              <a:lnSpc>
                <a:spcPct val="90000"/>
              </a:lnSpc>
            </a:pPr>
            <a:r>
              <a:rPr lang="en-US" altLang="en-US" sz="2800" dirty="0" smtClean="0"/>
              <a:t>Other statistical tests and measures</a:t>
            </a:r>
          </a:p>
          <a:p>
            <a:pPr lvl="1" eaLnBrk="1" hangingPunct="1">
              <a:lnSpc>
                <a:spcPct val="90000"/>
              </a:lnSpc>
            </a:pPr>
            <a:r>
              <a:rPr lang="en-US" altLang="en-US" sz="2400" dirty="0" smtClean="0"/>
              <a:t>P-values</a:t>
            </a:r>
          </a:p>
          <a:p>
            <a:pPr lvl="1" eaLnBrk="1" hangingPunct="1">
              <a:lnSpc>
                <a:spcPct val="90000"/>
              </a:lnSpc>
            </a:pPr>
            <a:r>
              <a:rPr lang="en-US" altLang="en-US" sz="2400" dirty="0" smtClean="0"/>
              <a:t>95% confidence intervals</a:t>
            </a:r>
          </a:p>
          <a:p>
            <a:pPr eaLnBrk="1" hangingPunct="1">
              <a:lnSpc>
                <a:spcPct val="90000"/>
              </a:lnSpc>
            </a:pPr>
            <a:endParaRPr lang="en-US" altLang="en-US" sz="2800" i="1" dirty="0" smtClean="0"/>
          </a:p>
          <a:p>
            <a:pPr lvl="1" eaLnBrk="1" hangingPunct="1">
              <a:lnSpc>
                <a:spcPct val="90000"/>
              </a:lnSpc>
            </a:pPr>
            <a:endParaRPr lang="en-US" altLang="en-US" sz="2400" i="1" dirty="0" smtClean="0"/>
          </a:p>
          <a:p>
            <a:pPr eaLnBrk="1" hangingPunct="1">
              <a:lnSpc>
                <a:spcPct val="90000"/>
              </a:lnSpc>
            </a:pPr>
            <a:endParaRPr lang="en-US" altLang="en-US" sz="2800" i="1" dirty="0" smtClean="0"/>
          </a:p>
          <a:p>
            <a:pPr eaLnBrk="1" hangingPunct="1">
              <a:lnSpc>
                <a:spcPct val="90000"/>
              </a:lnSpc>
            </a:pPr>
            <a:endParaRPr lang="en-US" altLang="en-US" sz="2800" i="1" dirty="0" smtClean="0"/>
          </a:p>
        </p:txBody>
      </p:sp>
    </p:spTree>
    <p:extLst>
      <p:ext uri="{BB962C8B-B14F-4D97-AF65-F5344CB8AC3E}">
        <p14:creationId xmlns:p14="http://schemas.microsoft.com/office/powerpoint/2010/main" val="451940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26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26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264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264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1264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126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Benchmarks	</a:t>
            </a:r>
            <a:endParaRPr lang="en-US" dirty="0"/>
          </a:p>
        </p:txBody>
      </p:sp>
      <p:sp>
        <p:nvSpPr>
          <p:cNvPr id="3" name="Content Placeholder 2"/>
          <p:cNvSpPr>
            <a:spLocks noGrp="1"/>
          </p:cNvSpPr>
          <p:nvPr>
            <p:ph idx="1"/>
          </p:nvPr>
        </p:nvSpPr>
        <p:spPr>
          <a:xfrm>
            <a:off x="381000" y="2057400"/>
            <a:ext cx="8229600" cy="4389120"/>
          </a:xfrm>
        </p:spPr>
        <p:txBody>
          <a:bodyPr/>
          <a:lstStyle/>
          <a:p>
            <a:r>
              <a:rPr lang="en-US" dirty="0" smtClean="0"/>
              <a:t>Compare current results to your own prior results</a:t>
            </a:r>
          </a:p>
          <a:p>
            <a:r>
              <a:rPr lang="en-US" dirty="0" smtClean="0"/>
              <a:t>Best way to chart your own progress over time</a:t>
            </a:r>
          </a:p>
          <a:p>
            <a:pPr lvl="1"/>
            <a:r>
              <a:rPr lang="en-US" dirty="0" smtClean="0"/>
              <a:t>Select feasible and stretch goals</a:t>
            </a:r>
          </a:p>
          <a:p>
            <a:r>
              <a:rPr lang="en-US" dirty="0" smtClean="0"/>
              <a:t>Note when interventions took place</a:t>
            </a:r>
          </a:p>
          <a:p>
            <a:r>
              <a:rPr lang="en-US" dirty="0" smtClean="0"/>
              <a:t>Use when there is no external benchmark</a:t>
            </a:r>
          </a:p>
          <a:p>
            <a:endParaRPr lang="en-US" dirty="0"/>
          </a:p>
          <a:p>
            <a:endParaRPr lang="en-US" dirty="0"/>
          </a:p>
        </p:txBody>
      </p:sp>
      <p:pic>
        <p:nvPicPr>
          <p:cNvPr id="16386" name="Picture 2" descr="Image result for internal benchma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495800"/>
            <a:ext cx="43815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691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title"/>
          </p:nvPr>
        </p:nvSpPr>
        <p:spPr/>
        <p:txBody>
          <a:bodyPr/>
          <a:lstStyle/>
          <a:p>
            <a:pPr eaLnBrk="1" hangingPunct="1"/>
            <a:r>
              <a:rPr lang="en-US" altLang="en-US" dirty="0" smtClean="0"/>
              <a:t>Control Charts</a:t>
            </a:r>
          </a:p>
        </p:txBody>
      </p:sp>
      <p:sp>
        <p:nvSpPr>
          <p:cNvPr id="66563" name="Rectangle 6"/>
          <p:cNvSpPr>
            <a:spLocks noGrp="1" noChangeArrowheads="1"/>
          </p:cNvSpPr>
          <p:nvPr>
            <p:ph type="body" idx="1"/>
          </p:nvPr>
        </p:nvSpPr>
        <p:spPr/>
        <p:txBody>
          <a:bodyPr/>
          <a:lstStyle/>
          <a:p>
            <a:pPr eaLnBrk="1" hangingPunct="1"/>
            <a:r>
              <a:rPr lang="en-US" altLang="en-US" dirty="0" smtClean="0"/>
              <a:t>Tool to determine when infection rates are out of range – user sets control limits.   </a:t>
            </a:r>
            <a:r>
              <a:rPr lang="en-US" altLang="en-US" i="1" dirty="0" smtClean="0"/>
              <a:t>How high is TOO high? </a:t>
            </a:r>
            <a:endParaRPr lang="en-US" altLang="en-US" dirty="0" smtClean="0"/>
          </a:p>
        </p:txBody>
      </p:sp>
      <p:graphicFrame>
        <p:nvGraphicFramePr>
          <p:cNvPr id="66564" name="Object 0"/>
          <p:cNvGraphicFramePr>
            <a:graphicFrameLocks noChangeAspect="1"/>
          </p:cNvGraphicFramePr>
          <p:nvPr>
            <p:extLst>
              <p:ext uri="{D42A27DB-BD31-4B8C-83A1-F6EECF244321}">
                <p14:modId xmlns:p14="http://schemas.microsoft.com/office/powerpoint/2010/main" val="4113928240"/>
              </p:ext>
            </p:extLst>
          </p:nvPr>
        </p:nvGraphicFramePr>
        <p:xfrm>
          <a:off x="1447800" y="2971800"/>
          <a:ext cx="6451600" cy="3567112"/>
        </p:xfrm>
        <a:graphic>
          <a:graphicData uri="http://schemas.openxmlformats.org/presentationml/2006/ole">
            <mc:AlternateContent xmlns:mc="http://schemas.openxmlformats.org/markup-compatibility/2006">
              <mc:Choice xmlns:v="urn:schemas-microsoft-com:vml" Requires="v">
                <p:oleObj spid="_x0000_s10343" r:id="rId4" imgW="6456224" imgH="3566469" progId="Excel.Chart.8">
                  <p:embed/>
                </p:oleObj>
              </mc:Choice>
              <mc:Fallback>
                <p:oleObj r:id="rId4" imgW="6456224" imgH="356646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971800"/>
                        <a:ext cx="645160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69906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04800" y="838200"/>
            <a:ext cx="8839200" cy="1295400"/>
          </a:xfrm>
        </p:spPr>
        <p:txBody>
          <a:bodyPr>
            <a:normAutofit fontScale="90000"/>
          </a:bodyPr>
          <a:lstStyle/>
          <a:p>
            <a:pPr eaLnBrk="1" hangingPunct="1"/>
            <a:r>
              <a:rPr lang="en-US" altLang="en-US" dirty="0" smtClean="0"/>
              <a:t>Control Chart</a:t>
            </a:r>
            <a:br>
              <a:rPr lang="en-US" altLang="en-US" dirty="0" smtClean="0"/>
            </a:br>
            <a:r>
              <a:rPr lang="en-US" altLang="en-US" dirty="0" smtClean="0"/>
              <a:t>Example 3:</a:t>
            </a:r>
          </a:p>
        </p:txBody>
      </p:sp>
      <p:sp>
        <p:nvSpPr>
          <p:cNvPr id="67587" name="Rectangle 79"/>
          <p:cNvSpPr>
            <a:spLocks noGrp="1" noChangeArrowheads="1"/>
          </p:cNvSpPr>
          <p:nvPr>
            <p:ph type="body" sz="half" idx="2"/>
          </p:nvPr>
        </p:nvSpPr>
        <p:spPr>
          <a:xfrm>
            <a:off x="3505200" y="2438400"/>
            <a:ext cx="5181600" cy="4114800"/>
          </a:xfrm>
        </p:spPr>
        <p:txBody>
          <a:bodyPr>
            <a:normAutofit lnSpcReduction="10000"/>
          </a:bodyPr>
          <a:lstStyle/>
          <a:p>
            <a:pPr eaLnBrk="1" hangingPunct="1">
              <a:spcBef>
                <a:spcPct val="50000"/>
              </a:spcBef>
              <a:buClrTx/>
            </a:pPr>
            <a:r>
              <a:rPr lang="en-US" altLang="en-US" sz="2800" dirty="0" smtClean="0"/>
              <a:t> Find the mean of the BSI rates for the last year.</a:t>
            </a:r>
          </a:p>
          <a:p>
            <a:pPr eaLnBrk="1" hangingPunct="1">
              <a:spcBef>
                <a:spcPct val="50000"/>
              </a:spcBef>
              <a:buClrTx/>
            </a:pPr>
            <a:r>
              <a:rPr lang="en-US" altLang="en-US" sz="2800" dirty="0" smtClean="0"/>
              <a:t> Calculate the moving ranges (subtract month 1 from 2, month 2 from 3…) and take absolute values (no negative values).</a:t>
            </a:r>
          </a:p>
          <a:p>
            <a:pPr eaLnBrk="1" hangingPunct="1">
              <a:spcBef>
                <a:spcPct val="50000"/>
              </a:spcBef>
              <a:buClrTx/>
            </a:pPr>
            <a:r>
              <a:rPr lang="en-US" altLang="en-US" sz="2800" dirty="0" smtClean="0"/>
              <a:t> Calculate the mean of the moving ranges.</a:t>
            </a:r>
          </a:p>
          <a:p>
            <a:pPr eaLnBrk="1" hangingPunct="1"/>
            <a:endParaRPr lang="en-US" altLang="en-US" sz="2800" dirty="0" smtClean="0"/>
          </a:p>
        </p:txBody>
      </p:sp>
      <p:graphicFrame>
        <p:nvGraphicFramePr>
          <p:cNvPr id="67588" name="Object 0"/>
          <p:cNvGraphicFramePr>
            <a:graphicFrameLocks noChangeAspect="1"/>
          </p:cNvGraphicFramePr>
          <p:nvPr>
            <p:extLst>
              <p:ext uri="{D42A27DB-BD31-4B8C-83A1-F6EECF244321}">
                <p14:modId xmlns:p14="http://schemas.microsoft.com/office/powerpoint/2010/main" val="44993096"/>
              </p:ext>
            </p:extLst>
          </p:nvPr>
        </p:nvGraphicFramePr>
        <p:xfrm>
          <a:off x="609600" y="2362200"/>
          <a:ext cx="2779713" cy="4114800"/>
        </p:xfrm>
        <a:graphic>
          <a:graphicData uri="http://schemas.openxmlformats.org/presentationml/2006/ole">
            <mc:AlternateContent xmlns:mc="http://schemas.openxmlformats.org/markup-compatibility/2006">
              <mc:Choice xmlns:v="urn:schemas-microsoft-com:vml" Requires="v">
                <p:oleObj spid="_x0000_s11368" name="Worksheet" r:id="rId3" imgW="1943066" imgH="2876580" progId="Excel.Sheet.8">
                  <p:embed/>
                </p:oleObj>
              </mc:Choice>
              <mc:Fallback>
                <p:oleObj name="Worksheet" r:id="rId3" imgW="1943066" imgH="287658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27797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770134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6"/>
          <p:cNvSpPr>
            <a:spLocks noGrp="1" noChangeArrowheads="1"/>
          </p:cNvSpPr>
          <p:nvPr>
            <p:ph type="title"/>
          </p:nvPr>
        </p:nvSpPr>
        <p:spPr>
          <a:xfrm>
            <a:off x="457200" y="990600"/>
            <a:ext cx="8229600" cy="1143000"/>
          </a:xfrm>
        </p:spPr>
        <p:txBody>
          <a:bodyPr>
            <a:normAutofit fontScale="90000"/>
          </a:bodyPr>
          <a:lstStyle/>
          <a:p>
            <a:pPr eaLnBrk="1" hangingPunct="1"/>
            <a:r>
              <a:rPr lang="en-US" altLang="en-US" dirty="0" smtClean="0"/>
              <a:t>Control Chart</a:t>
            </a:r>
            <a:br>
              <a:rPr lang="en-US" altLang="en-US" dirty="0" smtClean="0"/>
            </a:br>
            <a:r>
              <a:rPr lang="en-US" altLang="en-US" dirty="0" smtClean="0"/>
              <a:t>Example 3: Answers</a:t>
            </a:r>
          </a:p>
        </p:txBody>
      </p:sp>
      <p:sp>
        <p:nvSpPr>
          <p:cNvPr id="104455" name="Rectangle 7"/>
          <p:cNvSpPr>
            <a:spLocks noGrp="1" noChangeArrowheads="1"/>
          </p:cNvSpPr>
          <p:nvPr>
            <p:ph type="body" idx="1"/>
          </p:nvPr>
        </p:nvSpPr>
        <p:spPr>
          <a:xfrm>
            <a:off x="3581400" y="2286000"/>
            <a:ext cx="5257800" cy="4267200"/>
          </a:xfrm>
        </p:spPr>
        <p:txBody>
          <a:bodyPr/>
          <a:lstStyle/>
          <a:p>
            <a:pPr eaLnBrk="1" hangingPunct="1">
              <a:spcBef>
                <a:spcPct val="50000"/>
              </a:spcBef>
              <a:buClrTx/>
            </a:pPr>
            <a:r>
              <a:rPr lang="en-US" altLang="en-US" sz="2800" dirty="0" smtClean="0"/>
              <a:t> Find the mean of the BSI rates. </a:t>
            </a:r>
          </a:p>
          <a:p>
            <a:pPr lvl="1" eaLnBrk="1" hangingPunct="1">
              <a:spcBef>
                <a:spcPct val="50000"/>
              </a:spcBef>
              <a:buClrTx/>
              <a:buFontTx/>
              <a:buNone/>
            </a:pPr>
            <a:r>
              <a:rPr lang="en-US" altLang="en-US" dirty="0" smtClean="0">
                <a:solidFill>
                  <a:schemeClr val="accent1"/>
                </a:solidFill>
              </a:rPr>
              <a:t>=4.4</a:t>
            </a:r>
          </a:p>
          <a:p>
            <a:pPr eaLnBrk="1" hangingPunct="1">
              <a:spcBef>
                <a:spcPct val="50000"/>
              </a:spcBef>
              <a:buClrTx/>
            </a:pPr>
            <a:r>
              <a:rPr lang="en-US" altLang="en-US" sz="2800" dirty="0" smtClean="0"/>
              <a:t> Calculate the moving ranges</a:t>
            </a:r>
          </a:p>
          <a:p>
            <a:pPr lvl="1" eaLnBrk="1" hangingPunct="1">
              <a:spcBef>
                <a:spcPct val="50000"/>
              </a:spcBef>
              <a:buClrTx/>
              <a:buFontTx/>
              <a:buNone/>
            </a:pPr>
            <a:r>
              <a:rPr lang="en-US" altLang="en-US" dirty="0" smtClean="0">
                <a:solidFill>
                  <a:schemeClr val="accent1"/>
                </a:solidFill>
              </a:rPr>
              <a:t>See table</a:t>
            </a:r>
          </a:p>
          <a:p>
            <a:pPr eaLnBrk="1" hangingPunct="1">
              <a:spcBef>
                <a:spcPct val="50000"/>
              </a:spcBef>
              <a:buClrTx/>
            </a:pPr>
            <a:r>
              <a:rPr lang="en-US" altLang="en-US" sz="2800" dirty="0" smtClean="0"/>
              <a:t>Calculate the mean of the moving ranges.</a:t>
            </a:r>
          </a:p>
          <a:p>
            <a:pPr lvl="1" eaLnBrk="1" hangingPunct="1">
              <a:spcBef>
                <a:spcPct val="50000"/>
              </a:spcBef>
              <a:buClrTx/>
              <a:buFontTx/>
              <a:buNone/>
            </a:pPr>
            <a:r>
              <a:rPr lang="en-US" altLang="en-US" dirty="0" smtClean="0">
                <a:solidFill>
                  <a:schemeClr val="accent1"/>
                </a:solidFill>
              </a:rPr>
              <a:t>=0.5</a:t>
            </a:r>
          </a:p>
          <a:p>
            <a:pPr eaLnBrk="1" hangingPunct="1"/>
            <a:endParaRPr lang="en-US" altLang="en-US" dirty="0" smtClean="0"/>
          </a:p>
        </p:txBody>
      </p:sp>
      <p:sp>
        <p:nvSpPr>
          <p:cNvPr id="68612" name="Rectangle 5"/>
          <p:cNvSpPr>
            <a:spLocks noChangeArrowheads="1"/>
          </p:cNvSpPr>
          <p:nvPr/>
        </p:nvSpPr>
        <p:spPr bwMode="auto">
          <a:xfrm>
            <a:off x="3733800" y="2133600"/>
            <a:ext cx="5181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chemeClr val="tx2"/>
              </a:buClr>
              <a:buChar char="•"/>
              <a:defRPr sz="3200">
                <a:solidFill>
                  <a:schemeClr val="tx1"/>
                </a:solidFill>
                <a:latin typeface="Times New Roman" pitchFamily="18" charset="0"/>
              </a:defRPr>
            </a:lvl1pPr>
            <a:lvl2pPr marL="742950" indent="-285750" eaLnBrk="0" hangingPunct="0">
              <a:spcBef>
                <a:spcPct val="20000"/>
              </a:spcBef>
              <a:buClr>
                <a:schemeClr val="tx2"/>
              </a:buClr>
              <a:buChar char="–"/>
              <a:defRPr sz="2800">
                <a:solidFill>
                  <a:schemeClr val="tx1"/>
                </a:solidFill>
                <a:latin typeface="Times New Roman" pitchFamily="18" charset="0"/>
              </a:defRPr>
            </a:lvl2pPr>
            <a:lvl3pPr marL="1143000" indent="-228600" eaLnBrk="0" hangingPunct="0">
              <a:spcBef>
                <a:spcPct val="20000"/>
              </a:spcBef>
              <a:buClr>
                <a:schemeClr val="tx2"/>
              </a:buClr>
              <a:buChar char="•"/>
              <a:defRPr sz="2400">
                <a:solidFill>
                  <a:schemeClr val="tx1"/>
                </a:solidFill>
                <a:latin typeface="Times New Roman" pitchFamily="18" charset="0"/>
              </a:defRPr>
            </a:lvl3pPr>
            <a:lvl4pPr marL="1600200" indent="-228600" eaLnBrk="0" hangingPunct="0">
              <a:spcBef>
                <a:spcPct val="20000"/>
              </a:spcBef>
              <a:buClr>
                <a:schemeClr val="tx2"/>
              </a:buClr>
              <a:buChar char="–"/>
              <a:defRPr sz="2000">
                <a:solidFill>
                  <a:schemeClr val="tx1"/>
                </a:solidFill>
                <a:latin typeface="Times New Roman" pitchFamily="18" charset="0"/>
              </a:defRPr>
            </a:lvl4pPr>
            <a:lvl5pPr marL="2057400" indent="-228600" eaLnBrk="0" hangingPunct="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eaLnBrk="1" hangingPunct="1"/>
            <a:endParaRPr lang="en-US" altLang="en-US" sz="2800" dirty="0">
              <a:solidFill>
                <a:schemeClr val="accent1"/>
              </a:solidFill>
            </a:endParaRPr>
          </a:p>
        </p:txBody>
      </p:sp>
      <p:graphicFrame>
        <p:nvGraphicFramePr>
          <p:cNvPr id="68613" name="Object 0"/>
          <p:cNvGraphicFramePr>
            <a:graphicFrameLocks noChangeAspect="1"/>
          </p:cNvGraphicFramePr>
          <p:nvPr/>
        </p:nvGraphicFramePr>
        <p:xfrm>
          <a:off x="457200" y="2209800"/>
          <a:ext cx="2955925" cy="4114800"/>
        </p:xfrm>
        <a:graphic>
          <a:graphicData uri="http://schemas.openxmlformats.org/presentationml/2006/ole">
            <mc:AlternateContent xmlns:mc="http://schemas.openxmlformats.org/markup-compatibility/2006">
              <mc:Choice xmlns:v="urn:schemas-microsoft-com:vml" Requires="v">
                <p:oleObj spid="_x0000_s12391" name="Worksheet" r:id="rId4" imgW="2067057" imgH="2876580" progId="Excel.Sheet.8">
                  <p:embed/>
                </p:oleObj>
              </mc:Choice>
              <mc:Fallback>
                <p:oleObj name="Worksheet" r:id="rId4" imgW="2067057" imgH="28765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9800"/>
                        <a:ext cx="29559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42219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4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44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4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44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44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914400"/>
            <a:ext cx="8229600" cy="1143000"/>
          </a:xfrm>
        </p:spPr>
        <p:txBody>
          <a:bodyPr>
            <a:normAutofit fontScale="90000"/>
          </a:bodyPr>
          <a:lstStyle/>
          <a:p>
            <a:pPr eaLnBrk="1" hangingPunct="1"/>
            <a:r>
              <a:rPr lang="en-US" altLang="en-US" dirty="0" smtClean="0"/>
              <a:t>Control Chart</a:t>
            </a:r>
            <a:br>
              <a:rPr lang="en-US" altLang="en-US" dirty="0" smtClean="0"/>
            </a:br>
            <a:r>
              <a:rPr lang="en-US" altLang="en-US" dirty="0" smtClean="0"/>
              <a:t>Example 3:</a:t>
            </a:r>
          </a:p>
        </p:txBody>
      </p:sp>
      <p:sp>
        <p:nvSpPr>
          <p:cNvPr id="123907" name="Rectangle 3"/>
          <p:cNvSpPr>
            <a:spLocks noGrp="1" noChangeArrowheads="1"/>
          </p:cNvSpPr>
          <p:nvPr>
            <p:ph type="body" idx="1"/>
          </p:nvPr>
        </p:nvSpPr>
        <p:spPr>
          <a:xfrm>
            <a:off x="533400" y="2209800"/>
            <a:ext cx="8229600" cy="4389120"/>
          </a:xfrm>
        </p:spPr>
        <p:txBody>
          <a:bodyPr/>
          <a:lstStyle/>
          <a:p>
            <a:pPr eaLnBrk="1" hangingPunct="1">
              <a:lnSpc>
                <a:spcPct val="90000"/>
              </a:lnSpc>
              <a:defRPr/>
            </a:pPr>
            <a:r>
              <a:rPr lang="en-US" sz="2800" dirty="0" smtClean="0"/>
              <a:t>Calculate Upper Control limit= Mean + (2.66 x Mean of Moving Range)</a:t>
            </a:r>
          </a:p>
          <a:p>
            <a:pPr eaLnBrk="1" hangingPunct="1">
              <a:lnSpc>
                <a:spcPct val="90000"/>
              </a:lnSpc>
              <a:defRPr/>
            </a:pPr>
            <a:r>
              <a:rPr lang="en-US" sz="2800" dirty="0" smtClean="0"/>
              <a:t>Calculate Lower Control limit= Mean - (2.66 x Mean of Moving Range)</a:t>
            </a:r>
          </a:p>
          <a:p>
            <a:pPr eaLnBrk="1" hangingPunct="1">
              <a:lnSpc>
                <a:spcPct val="90000"/>
              </a:lnSpc>
              <a:defRPr/>
            </a:pPr>
            <a:endParaRPr lang="en-US" sz="2800" dirty="0" smtClean="0"/>
          </a:p>
          <a:p>
            <a:pPr eaLnBrk="1" hangingPunct="1">
              <a:lnSpc>
                <a:spcPct val="90000"/>
              </a:lnSpc>
              <a:defRPr/>
            </a:pPr>
            <a:r>
              <a:rPr lang="en-US" sz="2800" dirty="0" smtClean="0"/>
              <a:t>Draw horizontal lines at the mean, UCL and LCL based on your historical data</a:t>
            </a:r>
          </a:p>
          <a:p>
            <a:pPr eaLnBrk="1" hangingPunct="1">
              <a:lnSpc>
                <a:spcPct val="90000"/>
              </a:lnSpc>
              <a:defRPr/>
            </a:pPr>
            <a:r>
              <a:rPr lang="en-US" sz="2800" dirty="0" smtClean="0"/>
              <a:t>Then graph your current data and use the limits to identify potential problems.</a:t>
            </a:r>
          </a:p>
        </p:txBody>
      </p:sp>
    </p:spTree>
    <p:extLst>
      <p:ext uri="{BB962C8B-B14F-4D97-AF65-F5344CB8AC3E}">
        <p14:creationId xmlns:p14="http://schemas.microsoft.com/office/powerpoint/2010/main" val="3789246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9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9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93066" y="609600"/>
            <a:ext cx="6781800" cy="1143000"/>
          </a:xfrm>
        </p:spPr>
        <p:txBody>
          <a:bodyPr/>
          <a:lstStyle/>
          <a:p>
            <a:pPr eaLnBrk="1" hangingPunct="1"/>
            <a:r>
              <a:rPr lang="en-US" dirty="0" smtClean="0"/>
              <a:t>Relative Measures</a:t>
            </a:r>
          </a:p>
        </p:txBody>
      </p:sp>
      <p:sp>
        <p:nvSpPr>
          <p:cNvPr id="12291" name="Content Placeholder 2"/>
          <p:cNvSpPr>
            <a:spLocks noGrp="1"/>
          </p:cNvSpPr>
          <p:nvPr>
            <p:ph idx="1"/>
          </p:nvPr>
        </p:nvSpPr>
        <p:spPr>
          <a:xfrm>
            <a:off x="457200" y="1905000"/>
            <a:ext cx="8229600" cy="4225925"/>
          </a:xfrm>
        </p:spPr>
        <p:txBody>
          <a:bodyPr>
            <a:normAutofit/>
          </a:bodyPr>
          <a:lstStyle/>
          <a:p>
            <a:pPr eaLnBrk="1" hangingPunct="1"/>
            <a:r>
              <a:rPr lang="en-US" sz="3200" dirty="0" smtClean="0"/>
              <a:t>Includes a denominator</a:t>
            </a:r>
          </a:p>
          <a:p>
            <a:pPr eaLnBrk="1" hangingPunct="1"/>
            <a:endParaRPr lang="en-US" sz="1600" dirty="0" smtClean="0"/>
          </a:p>
          <a:p>
            <a:pPr eaLnBrk="1" hangingPunct="1"/>
            <a:r>
              <a:rPr lang="en-US" sz="3200" dirty="0" smtClean="0"/>
              <a:t>Useful for comparisons</a:t>
            </a:r>
          </a:p>
          <a:p>
            <a:pPr eaLnBrk="1" hangingPunct="1"/>
            <a:endParaRPr lang="en-US" sz="1600" dirty="0" smtClean="0"/>
          </a:p>
          <a:p>
            <a:pPr eaLnBrk="1" hangingPunct="1"/>
            <a:r>
              <a:rPr lang="en-US" sz="3200" dirty="0" smtClean="0"/>
              <a:t>Examples:</a:t>
            </a:r>
          </a:p>
          <a:p>
            <a:pPr lvl="1" eaLnBrk="1" hangingPunct="1"/>
            <a:r>
              <a:rPr lang="en-US" sz="3200" dirty="0" smtClean="0"/>
              <a:t>16 cases of </a:t>
            </a:r>
            <a:r>
              <a:rPr lang="en-US" sz="3200" i="1" dirty="0" smtClean="0"/>
              <a:t>C. difficile </a:t>
            </a:r>
            <a:r>
              <a:rPr lang="en-US" sz="3200" dirty="0" smtClean="0"/>
              <a:t>out of 1000 residents </a:t>
            </a:r>
          </a:p>
          <a:p>
            <a:pPr lvl="1" eaLnBrk="1" hangingPunct="1"/>
            <a:r>
              <a:rPr lang="en-US" sz="3200" dirty="0" smtClean="0"/>
              <a:t>1 positive </a:t>
            </a:r>
            <a:r>
              <a:rPr lang="en-US" sz="3200" i="1" dirty="0" smtClean="0"/>
              <a:t>C. difficile</a:t>
            </a:r>
            <a:r>
              <a:rPr lang="en-US" sz="3200" dirty="0" smtClean="0"/>
              <a:t> test out of 7 samples tested</a:t>
            </a:r>
          </a:p>
        </p:txBody>
      </p:sp>
    </p:spTree>
    <p:extLst>
      <p:ext uri="{BB962C8B-B14F-4D97-AF65-F5344CB8AC3E}">
        <p14:creationId xmlns:p14="http://schemas.microsoft.com/office/powerpoint/2010/main" val="13183019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33400" y="1066800"/>
            <a:ext cx="8229600" cy="1143000"/>
          </a:xfrm>
        </p:spPr>
        <p:txBody>
          <a:bodyPr>
            <a:normAutofit fontScale="90000"/>
          </a:bodyPr>
          <a:lstStyle/>
          <a:p>
            <a:pPr eaLnBrk="1" hangingPunct="1"/>
            <a:r>
              <a:rPr lang="en-US" altLang="en-US" dirty="0" smtClean="0"/>
              <a:t>Control Chart</a:t>
            </a:r>
            <a:br>
              <a:rPr lang="en-US" altLang="en-US" dirty="0" smtClean="0"/>
            </a:br>
            <a:r>
              <a:rPr lang="en-US" altLang="en-US" dirty="0" smtClean="0"/>
              <a:t>Example 3: Answers</a:t>
            </a:r>
          </a:p>
        </p:txBody>
      </p:sp>
      <p:sp>
        <p:nvSpPr>
          <p:cNvPr id="99331" name="Rectangle 3"/>
          <p:cNvSpPr>
            <a:spLocks noGrp="1" noChangeArrowheads="1"/>
          </p:cNvSpPr>
          <p:nvPr>
            <p:ph type="body" idx="1"/>
          </p:nvPr>
        </p:nvSpPr>
        <p:spPr>
          <a:xfrm>
            <a:off x="533400" y="2447109"/>
            <a:ext cx="8229600" cy="4389120"/>
          </a:xfrm>
        </p:spPr>
        <p:txBody>
          <a:bodyPr/>
          <a:lstStyle/>
          <a:p>
            <a:pPr eaLnBrk="1" hangingPunct="1">
              <a:lnSpc>
                <a:spcPct val="90000"/>
              </a:lnSpc>
              <a:defRPr/>
            </a:pPr>
            <a:r>
              <a:rPr lang="en-US" dirty="0" smtClean="0"/>
              <a:t>Calculate Upper Control limit</a:t>
            </a:r>
            <a:r>
              <a:rPr lang="en-US" dirty="0" smtClean="0">
                <a:solidFill>
                  <a:schemeClr val="accent1"/>
                </a:solidFill>
              </a:rPr>
              <a:t>= 5.8</a:t>
            </a:r>
            <a:endParaRPr lang="en-US" sz="3600" dirty="0" smtClean="0"/>
          </a:p>
          <a:p>
            <a:pPr eaLnBrk="1" hangingPunct="1">
              <a:lnSpc>
                <a:spcPct val="90000"/>
              </a:lnSpc>
              <a:defRPr/>
            </a:pPr>
            <a:r>
              <a:rPr lang="en-US" dirty="0" smtClean="0"/>
              <a:t>Calculate Lower Control limit</a:t>
            </a:r>
            <a:r>
              <a:rPr lang="en-US" dirty="0" smtClean="0">
                <a:solidFill>
                  <a:schemeClr val="accent1">
                    <a:lumMod val="75000"/>
                  </a:schemeClr>
                </a:solidFill>
              </a:rPr>
              <a:t>= 3.0</a:t>
            </a:r>
          </a:p>
          <a:p>
            <a:pPr eaLnBrk="1" hangingPunct="1">
              <a:lnSpc>
                <a:spcPct val="90000"/>
              </a:lnSpc>
              <a:defRPr/>
            </a:pPr>
            <a:endParaRPr lang="en-US" dirty="0" smtClean="0">
              <a:solidFill>
                <a:schemeClr val="accent1">
                  <a:lumMod val="75000"/>
                </a:schemeClr>
              </a:solidFill>
            </a:endParaRPr>
          </a:p>
          <a:p>
            <a:pPr eaLnBrk="1" hangingPunct="1">
              <a:lnSpc>
                <a:spcPct val="90000"/>
              </a:lnSpc>
              <a:defRPr/>
            </a:pPr>
            <a:r>
              <a:rPr lang="en-US" dirty="0" smtClean="0"/>
              <a:t>Draw horizontal lines at the mean, UCL and LCL</a:t>
            </a:r>
            <a:r>
              <a:rPr lang="en-US" dirty="0" smtClean="0">
                <a:sym typeface="Wingdings" pitchFamily="2" charset="2"/>
              </a:rPr>
              <a:t> based on your historical data</a:t>
            </a:r>
          </a:p>
          <a:p>
            <a:pPr eaLnBrk="1" hangingPunct="1">
              <a:lnSpc>
                <a:spcPct val="90000"/>
              </a:lnSpc>
              <a:defRPr/>
            </a:pPr>
            <a:endParaRPr lang="en-US" dirty="0" smtClean="0">
              <a:sym typeface="Wingdings" pitchFamily="2" charset="2"/>
            </a:endParaRPr>
          </a:p>
          <a:p>
            <a:pPr eaLnBrk="1" hangingPunct="1">
              <a:lnSpc>
                <a:spcPct val="90000"/>
              </a:lnSpc>
              <a:defRPr/>
            </a:pPr>
            <a:r>
              <a:rPr lang="en-US" dirty="0" smtClean="0"/>
              <a:t>Then graph your current data and use the limits to identify potential problems.  </a:t>
            </a:r>
          </a:p>
        </p:txBody>
      </p:sp>
    </p:spTree>
    <p:extLst>
      <p:ext uri="{BB962C8B-B14F-4D97-AF65-F5344CB8AC3E}">
        <p14:creationId xmlns:p14="http://schemas.microsoft.com/office/powerpoint/2010/main" val="3100571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914400"/>
            <a:ext cx="8229600" cy="1143000"/>
          </a:xfrm>
        </p:spPr>
        <p:txBody>
          <a:bodyPr>
            <a:normAutofit fontScale="90000"/>
          </a:bodyPr>
          <a:lstStyle/>
          <a:p>
            <a:pPr eaLnBrk="1" hangingPunct="1"/>
            <a:r>
              <a:rPr lang="en-US" altLang="en-US" dirty="0" smtClean="0"/>
              <a:t>Control Chart</a:t>
            </a:r>
            <a:br>
              <a:rPr lang="en-US" altLang="en-US" dirty="0" smtClean="0"/>
            </a:br>
            <a:r>
              <a:rPr lang="en-US" altLang="en-US" dirty="0" smtClean="0"/>
              <a:t>Example 3:</a:t>
            </a:r>
          </a:p>
        </p:txBody>
      </p:sp>
      <p:graphicFrame>
        <p:nvGraphicFramePr>
          <p:cNvPr id="71683" name="Object 6"/>
          <p:cNvGraphicFramePr>
            <a:graphicFrameLocks noChangeAspect="1"/>
          </p:cNvGraphicFramePr>
          <p:nvPr>
            <p:extLst>
              <p:ext uri="{D42A27DB-BD31-4B8C-83A1-F6EECF244321}">
                <p14:modId xmlns:p14="http://schemas.microsoft.com/office/powerpoint/2010/main" val="135914141"/>
              </p:ext>
            </p:extLst>
          </p:nvPr>
        </p:nvGraphicFramePr>
        <p:xfrm>
          <a:off x="609600" y="2133600"/>
          <a:ext cx="7916863" cy="4202113"/>
        </p:xfrm>
        <a:graphic>
          <a:graphicData uri="http://schemas.openxmlformats.org/presentationml/2006/ole">
            <mc:AlternateContent xmlns:mc="http://schemas.openxmlformats.org/markup-compatibility/2006">
              <mc:Choice xmlns:v="urn:schemas-microsoft-com:vml" Requires="v">
                <p:oleObj spid="_x0000_s13415" name="Chart" r:id="rId4" imgW="8010522" imgH="4248180" progId="Excel.Chart.8">
                  <p:embed/>
                </p:oleObj>
              </mc:Choice>
              <mc:Fallback>
                <p:oleObj name="Chart" r:id="rId4" imgW="8010522" imgH="424818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3600"/>
                        <a:ext cx="7916863"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0312395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914400"/>
            <a:ext cx="10515600" cy="1066800"/>
          </a:xfrm>
        </p:spPr>
        <p:txBody>
          <a:bodyPr>
            <a:noAutofit/>
          </a:bodyPr>
          <a:lstStyle/>
          <a:p>
            <a:pPr eaLnBrk="1" hangingPunct="1"/>
            <a:r>
              <a:rPr lang="en-US" altLang="en-US" sz="4400" dirty="0" smtClean="0"/>
              <a:t>Interpretation of Other Statistical Tests</a:t>
            </a:r>
          </a:p>
        </p:txBody>
      </p:sp>
      <p:sp>
        <p:nvSpPr>
          <p:cNvPr id="72707" name="Rectangle 3"/>
          <p:cNvSpPr>
            <a:spLocks noGrp="1" noChangeArrowheads="1"/>
          </p:cNvSpPr>
          <p:nvPr>
            <p:ph type="body" idx="1"/>
          </p:nvPr>
        </p:nvSpPr>
        <p:spPr>
          <a:xfrm>
            <a:off x="304800" y="2468880"/>
            <a:ext cx="8229600" cy="4389120"/>
          </a:xfrm>
        </p:spPr>
        <p:txBody>
          <a:bodyPr/>
          <a:lstStyle/>
          <a:p>
            <a:pPr eaLnBrk="1" hangingPunct="1">
              <a:lnSpc>
                <a:spcPct val="90000"/>
              </a:lnSpc>
            </a:pPr>
            <a:r>
              <a:rPr lang="en-US" altLang="en-US" dirty="0" smtClean="0"/>
              <a:t>Consider your calculated infection rate to be an estimation of the true rate.  </a:t>
            </a:r>
          </a:p>
          <a:p>
            <a:pPr marL="0" indent="0" eaLnBrk="1" hangingPunct="1">
              <a:lnSpc>
                <a:spcPct val="90000"/>
              </a:lnSpc>
              <a:buNone/>
            </a:pPr>
            <a:endParaRPr lang="en-US" altLang="en-US" dirty="0" smtClean="0"/>
          </a:p>
          <a:p>
            <a:pPr lvl="1" eaLnBrk="1" hangingPunct="1">
              <a:lnSpc>
                <a:spcPct val="90000"/>
              </a:lnSpc>
              <a:buFontTx/>
              <a:buNone/>
            </a:pPr>
            <a:r>
              <a:rPr lang="en-US" altLang="en-US" dirty="0" smtClean="0">
                <a:solidFill>
                  <a:schemeClr val="accent1"/>
                </a:solidFill>
              </a:rPr>
              <a:t>Why an estimation?</a:t>
            </a:r>
          </a:p>
          <a:p>
            <a:pPr lvl="1" eaLnBrk="1" hangingPunct="1">
              <a:lnSpc>
                <a:spcPct val="90000"/>
              </a:lnSpc>
            </a:pPr>
            <a:r>
              <a:rPr lang="en-US" altLang="en-US" dirty="0" smtClean="0"/>
              <a:t>You may only do surveillance on a </a:t>
            </a:r>
            <a:r>
              <a:rPr lang="en-US" altLang="en-US" u="sng" dirty="0" smtClean="0"/>
              <a:t>sample</a:t>
            </a:r>
            <a:r>
              <a:rPr lang="en-US" altLang="en-US" dirty="0" smtClean="0"/>
              <a:t> of residents in your facility.</a:t>
            </a:r>
          </a:p>
          <a:p>
            <a:pPr lvl="1" eaLnBrk="1" hangingPunct="1">
              <a:lnSpc>
                <a:spcPct val="90000"/>
              </a:lnSpc>
            </a:pPr>
            <a:r>
              <a:rPr lang="en-US" altLang="en-US" dirty="0" smtClean="0"/>
              <a:t>If surveillance activities were repeated by other ICPs, your numerators may </a:t>
            </a:r>
            <a:r>
              <a:rPr lang="en-US" altLang="en-US" u="sng" dirty="0" smtClean="0"/>
              <a:t>vary slightly</a:t>
            </a:r>
            <a:r>
              <a:rPr lang="en-US" altLang="en-US" dirty="0" smtClean="0"/>
              <a:t> based on interpretation of case definitions, available clinical information in the chart, etc.</a:t>
            </a:r>
          </a:p>
        </p:txBody>
      </p:sp>
    </p:spTree>
    <p:extLst>
      <p:ext uri="{BB962C8B-B14F-4D97-AF65-F5344CB8AC3E}">
        <p14:creationId xmlns:p14="http://schemas.microsoft.com/office/powerpoint/2010/main" val="18159422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p:txBody>
          <a:bodyPr/>
          <a:lstStyle/>
          <a:p>
            <a:r>
              <a:rPr lang="en-US" dirty="0" smtClean="0">
                <a:solidFill>
                  <a:schemeClr val="accent2">
                    <a:lumMod val="75000"/>
                  </a:schemeClr>
                </a:solidFill>
              </a:rPr>
              <a:t>Null hypothesis: </a:t>
            </a:r>
            <a:r>
              <a:rPr lang="en-US" dirty="0" smtClean="0"/>
              <a:t>values are equal</a:t>
            </a:r>
          </a:p>
          <a:p>
            <a:r>
              <a:rPr lang="en-US" dirty="0" smtClean="0">
                <a:solidFill>
                  <a:schemeClr val="accent2">
                    <a:lumMod val="75000"/>
                  </a:schemeClr>
                </a:solidFill>
              </a:rPr>
              <a:t>Alternative hypothesis: </a:t>
            </a:r>
            <a:r>
              <a:rPr lang="en-US" dirty="0" smtClean="0"/>
              <a:t>values differ</a:t>
            </a:r>
          </a:p>
          <a:p>
            <a:endParaRPr lang="en-US" dirty="0"/>
          </a:p>
          <a:p>
            <a:r>
              <a:rPr lang="en-US" dirty="0" smtClean="0"/>
              <a:t>These statements are mutually exclusive</a:t>
            </a:r>
          </a:p>
          <a:p>
            <a:pPr lvl="1"/>
            <a:r>
              <a:rPr lang="en-US" dirty="0" smtClean="0"/>
              <a:t>They cover all possible outcomes</a:t>
            </a:r>
          </a:p>
          <a:p>
            <a:pPr lvl="1"/>
            <a:r>
              <a:rPr lang="en-US" dirty="0" smtClean="0"/>
              <a:t>In the end, only one can be selected</a:t>
            </a:r>
          </a:p>
          <a:p>
            <a:endParaRPr lang="en-US" dirty="0"/>
          </a:p>
          <a:p>
            <a:pPr lvl="1"/>
            <a:endParaRPr lang="en-US" dirty="0"/>
          </a:p>
        </p:txBody>
      </p:sp>
      <p:sp>
        <p:nvSpPr>
          <p:cNvPr id="5" name="TextBox 4"/>
          <p:cNvSpPr txBox="1"/>
          <p:nvPr/>
        </p:nvSpPr>
        <p:spPr>
          <a:xfrm>
            <a:off x="838200" y="5257800"/>
            <a:ext cx="6705600" cy="923330"/>
          </a:xfrm>
          <a:prstGeom prst="rect">
            <a:avLst/>
          </a:prstGeom>
          <a:noFill/>
          <a:ln>
            <a:solidFill>
              <a:schemeClr val="accent1"/>
            </a:solidFill>
          </a:ln>
        </p:spPr>
        <p:txBody>
          <a:bodyPr wrap="square" rtlCol="0">
            <a:spAutoFit/>
          </a:bodyPr>
          <a:lstStyle/>
          <a:p>
            <a:pPr algn="ctr"/>
            <a:r>
              <a:rPr lang="en-US" b="1" dirty="0" smtClean="0"/>
              <a:t>p=value:  </a:t>
            </a:r>
            <a:r>
              <a:rPr lang="en-US" dirty="0" smtClean="0"/>
              <a:t>The probability that the observed difference (or a more extreme one) was caused by random chance if the null hypothesis was true.</a:t>
            </a:r>
            <a:endParaRPr lang="en-US" dirty="0"/>
          </a:p>
        </p:txBody>
      </p:sp>
    </p:spTree>
    <p:extLst>
      <p:ext uri="{BB962C8B-B14F-4D97-AF65-F5344CB8AC3E}">
        <p14:creationId xmlns:p14="http://schemas.microsoft.com/office/powerpoint/2010/main" val="1978201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990600"/>
            <a:ext cx="8229600" cy="1143000"/>
          </a:xfrm>
        </p:spPr>
        <p:txBody>
          <a:bodyPr>
            <a:normAutofit fontScale="90000"/>
          </a:bodyPr>
          <a:lstStyle/>
          <a:p>
            <a:pPr eaLnBrk="1" hangingPunct="1"/>
            <a:r>
              <a:rPr lang="en-US" altLang="en-US" dirty="0" smtClean="0"/>
              <a:t>Other Statistical Tests: </a:t>
            </a:r>
            <a:br>
              <a:rPr lang="en-US" altLang="en-US" dirty="0" smtClean="0"/>
            </a:br>
            <a:r>
              <a:rPr lang="en-US" altLang="en-US" dirty="0" smtClean="0"/>
              <a:t>P Value</a:t>
            </a:r>
          </a:p>
        </p:txBody>
      </p:sp>
      <p:sp>
        <p:nvSpPr>
          <p:cNvPr id="109571" name="Rectangle 3"/>
          <p:cNvSpPr>
            <a:spLocks noGrp="1" noChangeArrowheads="1"/>
          </p:cNvSpPr>
          <p:nvPr>
            <p:ph type="body" idx="1"/>
          </p:nvPr>
        </p:nvSpPr>
        <p:spPr>
          <a:xfrm>
            <a:off x="457200" y="2209800"/>
            <a:ext cx="8229600" cy="4389120"/>
          </a:xfrm>
        </p:spPr>
        <p:txBody>
          <a:bodyPr/>
          <a:lstStyle/>
          <a:p>
            <a:pPr eaLnBrk="1" hangingPunct="1"/>
            <a:r>
              <a:rPr lang="en-US" altLang="en-US" dirty="0" smtClean="0"/>
              <a:t>Probability that the difference does not reflect a true difference and is only due to chance.</a:t>
            </a:r>
          </a:p>
          <a:p>
            <a:pPr marL="0" indent="0" eaLnBrk="1" hangingPunct="1">
              <a:buNone/>
            </a:pPr>
            <a:endParaRPr lang="en-US" altLang="en-US" dirty="0" smtClean="0"/>
          </a:p>
          <a:p>
            <a:pPr eaLnBrk="1" hangingPunct="1"/>
            <a:r>
              <a:rPr lang="en-US" altLang="en-US" dirty="0" smtClean="0"/>
              <a:t>e.g., P=0.05 means that 95 out of 100 times your estimate was truly significant</a:t>
            </a:r>
          </a:p>
          <a:p>
            <a:pPr eaLnBrk="1" hangingPunct="1"/>
            <a:endParaRPr lang="en-US" altLang="en-US" dirty="0" smtClean="0"/>
          </a:p>
          <a:p>
            <a:pPr eaLnBrk="1" hangingPunct="1"/>
            <a:r>
              <a:rPr lang="en-US" altLang="en-US" dirty="0" smtClean="0"/>
              <a:t>Generally a level of P&lt;0.05 is </a:t>
            </a:r>
            <a:endParaRPr lang="en-US" altLang="en-US" dirty="0"/>
          </a:p>
          <a:p>
            <a:pPr marL="0" indent="0" eaLnBrk="1" hangingPunct="1">
              <a:buNone/>
            </a:pPr>
            <a:r>
              <a:rPr lang="en-US" altLang="en-US" dirty="0" smtClean="0"/>
              <a:t>    considered “statistically </a:t>
            </a:r>
          </a:p>
          <a:p>
            <a:pPr marL="0" indent="0" eaLnBrk="1" hangingPunct="1">
              <a:buNone/>
            </a:pPr>
            <a:r>
              <a:rPr lang="en-US" altLang="en-US" dirty="0"/>
              <a:t> </a:t>
            </a:r>
            <a:r>
              <a:rPr lang="en-US" altLang="en-US" dirty="0" smtClean="0"/>
              <a:t>   significant.”</a:t>
            </a:r>
          </a:p>
        </p:txBody>
      </p:sp>
      <p:pic>
        <p:nvPicPr>
          <p:cNvPr id="21506" name="Picture 2" descr="http://www.quickmeme.com/img/fc/fc9a9574a141b3a62c7c0473a36037b6c0264de5ff8f0d90e13ce855075ac8f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19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1264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1066800"/>
            <a:ext cx="8763000" cy="1200912"/>
          </a:xfrm>
        </p:spPr>
        <p:txBody>
          <a:bodyPr>
            <a:normAutofit fontScale="90000"/>
          </a:bodyPr>
          <a:lstStyle/>
          <a:p>
            <a:pPr eaLnBrk="1" hangingPunct="1"/>
            <a:r>
              <a:rPr lang="en-US" altLang="en-US" dirty="0" smtClean="0"/>
              <a:t>P-Value</a:t>
            </a:r>
            <a:br>
              <a:rPr lang="en-US" altLang="en-US" dirty="0" smtClean="0"/>
            </a:br>
            <a:r>
              <a:rPr lang="en-US" altLang="en-US" dirty="0" smtClean="0"/>
              <a:t>Example:</a:t>
            </a:r>
          </a:p>
        </p:txBody>
      </p:sp>
      <p:sp>
        <p:nvSpPr>
          <p:cNvPr id="74755" name="Rectangle 3"/>
          <p:cNvSpPr>
            <a:spLocks noGrp="1" noChangeArrowheads="1"/>
          </p:cNvSpPr>
          <p:nvPr>
            <p:ph type="body" idx="1"/>
          </p:nvPr>
        </p:nvSpPr>
        <p:spPr>
          <a:xfrm>
            <a:off x="304800" y="2468880"/>
            <a:ext cx="8229600" cy="4389120"/>
          </a:xfrm>
        </p:spPr>
        <p:txBody>
          <a:bodyPr/>
          <a:lstStyle/>
          <a:p>
            <a:pPr eaLnBrk="1" hangingPunct="1"/>
            <a:r>
              <a:rPr lang="en-US" altLang="en-US" sz="4000" dirty="0" smtClean="0"/>
              <a:t>“Our study showed that people who washed their hands were less likely to get sick (P=0.06) and more likely to be nurses (P=0.01).”</a:t>
            </a:r>
          </a:p>
        </p:txBody>
      </p:sp>
      <p:pic>
        <p:nvPicPr>
          <p:cNvPr id="16386" name="Picture 2" descr="https://mchankins.files.wordpress.com/2013/04/filedraw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70980"/>
            <a:ext cx="8141752" cy="558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5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990600"/>
            <a:ext cx="8229600" cy="1143000"/>
          </a:xfrm>
        </p:spPr>
        <p:txBody>
          <a:bodyPr>
            <a:normAutofit fontScale="90000"/>
          </a:bodyPr>
          <a:lstStyle/>
          <a:p>
            <a:pPr eaLnBrk="1" hangingPunct="1"/>
            <a:r>
              <a:rPr lang="en-US" altLang="en-US" dirty="0" smtClean="0"/>
              <a:t>Other Statistical Tests: </a:t>
            </a:r>
            <a:br>
              <a:rPr lang="en-US" altLang="en-US" dirty="0" smtClean="0"/>
            </a:br>
            <a:r>
              <a:rPr lang="en-US" altLang="en-US" dirty="0" smtClean="0"/>
              <a:t>95% Confidence Interval</a:t>
            </a:r>
          </a:p>
        </p:txBody>
      </p:sp>
      <p:sp>
        <p:nvSpPr>
          <p:cNvPr id="110595" name="Rectangle 3"/>
          <p:cNvSpPr>
            <a:spLocks noGrp="1" noChangeArrowheads="1"/>
          </p:cNvSpPr>
          <p:nvPr>
            <p:ph type="body" idx="1"/>
          </p:nvPr>
        </p:nvSpPr>
        <p:spPr>
          <a:xfrm>
            <a:off x="457200" y="2362200"/>
            <a:ext cx="8229600" cy="4389120"/>
          </a:xfrm>
        </p:spPr>
        <p:txBody>
          <a:bodyPr/>
          <a:lstStyle/>
          <a:p>
            <a:pPr eaLnBrk="1" hangingPunct="1">
              <a:lnSpc>
                <a:spcPct val="90000"/>
              </a:lnSpc>
            </a:pPr>
            <a:r>
              <a:rPr lang="en-US" altLang="en-US" dirty="0" smtClean="0"/>
              <a:t>Means that you are 95% confident that the true average value lies within this interval.  </a:t>
            </a:r>
          </a:p>
          <a:p>
            <a:pPr marL="0" indent="0" eaLnBrk="1" hangingPunct="1">
              <a:lnSpc>
                <a:spcPct val="90000"/>
              </a:lnSpc>
              <a:buNone/>
            </a:pPr>
            <a:endParaRPr lang="en-US" altLang="en-US" dirty="0" smtClean="0"/>
          </a:p>
          <a:p>
            <a:pPr eaLnBrk="1" hangingPunct="1">
              <a:lnSpc>
                <a:spcPct val="90000"/>
              </a:lnSpc>
            </a:pPr>
            <a:r>
              <a:rPr lang="en-US" altLang="en-US" dirty="0" smtClean="0"/>
              <a:t>Confidence interval size:</a:t>
            </a:r>
          </a:p>
          <a:p>
            <a:pPr lvl="2" eaLnBrk="1" hangingPunct="1">
              <a:lnSpc>
                <a:spcPct val="90000"/>
              </a:lnSpc>
            </a:pPr>
            <a:r>
              <a:rPr lang="en-US" altLang="en-US" dirty="0" smtClean="0"/>
              <a:t>Wide: less confident with that estimate</a:t>
            </a:r>
          </a:p>
          <a:p>
            <a:pPr lvl="2" eaLnBrk="1" hangingPunct="1">
              <a:lnSpc>
                <a:spcPct val="90000"/>
              </a:lnSpc>
            </a:pPr>
            <a:r>
              <a:rPr lang="en-US" altLang="en-US" dirty="0" smtClean="0"/>
              <a:t>Narrow: more confident with that estimate</a:t>
            </a:r>
          </a:p>
          <a:p>
            <a:pPr marL="667512" lvl="2" indent="0" eaLnBrk="1" hangingPunct="1">
              <a:lnSpc>
                <a:spcPct val="90000"/>
              </a:lnSpc>
              <a:buNone/>
            </a:pPr>
            <a:endParaRPr lang="en-US" altLang="en-US" dirty="0" smtClean="0"/>
          </a:p>
          <a:p>
            <a:pPr eaLnBrk="1" hangingPunct="1">
              <a:lnSpc>
                <a:spcPct val="90000"/>
              </a:lnSpc>
            </a:pPr>
            <a:r>
              <a:rPr lang="en-US" altLang="en-US" dirty="0" smtClean="0"/>
              <a:t>For comparisons</a:t>
            </a:r>
            <a:r>
              <a:rPr lang="en-US" altLang="en-US" dirty="0"/>
              <a:t>:</a:t>
            </a:r>
            <a:endParaRPr lang="en-US" altLang="en-US" dirty="0" smtClean="0"/>
          </a:p>
          <a:p>
            <a:pPr lvl="1" eaLnBrk="1" hangingPunct="1">
              <a:lnSpc>
                <a:spcPct val="90000"/>
              </a:lnSpc>
            </a:pPr>
            <a:r>
              <a:rPr lang="en-US" altLang="en-US" dirty="0" smtClean="0"/>
              <a:t>Overlapping intervals suggest no significant difference</a:t>
            </a:r>
          </a:p>
          <a:p>
            <a:pPr lvl="1" eaLnBrk="1" hangingPunct="1">
              <a:lnSpc>
                <a:spcPct val="90000"/>
              </a:lnSpc>
            </a:pPr>
            <a:r>
              <a:rPr lang="en-US" altLang="en-US" dirty="0" smtClean="0"/>
              <a:t>Non-overlapping intervals suggest significant differences</a:t>
            </a:r>
          </a:p>
          <a:p>
            <a:pPr eaLnBrk="1" hangingPunct="1">
              <a:lnSpc>
                <a:spcPct val="90000"/>
              </a:lnSpc>
            </a:pPr>
            <a:endParaRPr lang="en-US" altLang="en-US" dirty="0" smtClean="0"/>
          </a:p>
        </p:txBody>
      </p:sp>
    </p:spTree>
    <p:extLst>
      <p:ext uri="{BB962C8B-B14F-4D97-AF65-F5344CB8AC3E}">
        <p14:creationId xmlns:p14="http://schemas.microsoft.com/office/powerpoint/2010/main" val="30029368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s-media-cache-ak0.pinimg.com/736x/77/1f/48/771f48f5a98809482d07761701c1bb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572" y="1371600"/>
            <a:ext cx="6598227" cy="494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523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20414" y="381000"/>
            <a:ext cx="8305800" cy="1143000"/>
          </a:xfrm>
        </p:spPr>
        <p:txBody>
          <a:bodyPr>
            <a:normAutofit fontScale="90000"/>
          </a:bodyPr>
          <a:lstStyle/>
          <a:p>
            <a:pPr eaLnBrk="1" hangingPunct="1"/>
            <a:r>
              <a:rPr lang="en-US" altLang="en-US" dirty="0" smtClean="0"/>
              <a:t>95% Confidence Interval Example:</a:t>
            </a:r>
          </a:p>
        </p:txBody>
      </p:sp>
      <p:pic>
        <p:nvPicPr>
          <p:cNvPr id="14374"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673612" cy="352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0850" y="5199718"/>
            <a:ext cx="7969012" cy="584775"/>
          </a:xfrm>
          <a:prstGeom prst="rect">
            <a:avLst/>
          </a:prstGeom>
          <a:noFill/>
        </p:spPr>
        <p:txBody>
          <a:bodyPr wrap="square" rtlCol="0">
            <a:spAutoFit/>
          </a:bodyPr>
          <a:lstStyle/>
          <a:p>
            <a:r>
              <a:rPr lang="en-US" sz="1600" i="1" dirty="0" smtClean="0"/>
              <a:t>Is the frequency of not washing hands at this LTC statistically significantly different than the frequency of washing hands with soap?  </a:t>
            </a:r>
            <a:endParaRPr lang="en-US" sz="1600" i="1" dirty="0"/>
          </a:p>
        </p:txBody>
      </p:sp>
      <p:sp>
        <p:nvSpPr>
          <p:cNvPr id="7" name="TextBox 6"/>
          <p:cNvSpPr txBox="1"/>
          <p:nvPr/>
        </p:nvSpPr>
        <p:spPr>
          <a:xfrm>
            <a:off x="780850" y="5846048"/>
            <a:ext cx="7969012" cy="584775"/>
          </a:xfrm>
          <a:prstGeom prst="rect">
            <a:avLst/>
          </a:prstGeom>
          <a:noFill/>
        </p:spPr>
        <p:txBody>
          <a:bodyPr wrap="square" rtlCol="0">
            <a:spAutoFit/>
          </a:bodyPr>
          <a:lstStyle/>
          <a:p>
            <a:r>
              <a:rPr lang="en-US" sz="1600" i="1" dirty="0" smtClean="0"/>
              <a:t>Is the frequency of washing hands with soap at this LTC statistically significantly different than the frequency of washing hands with alcohol? </a:t>
            </a:r>
            <a:endParaRPr lang="en-US" sz="1600" i="1" dirty="0"/>
          </a:p>
        </p:txBody>
      </p:sp>
      <p:sp>
        <p:nvSpPr>
          <p:cNvPr id="3" name="TextBox 2"/>
          <p:cNvSpPr txBox="1"/>
          <p:nvPr/>
        </p:nvSpPr>
        <p:spPr>
          <a:xfrm>
            <a:off x="4765356" y="5492105"/>
            <a:ext cx="3769044" cy="646331"/>
          </a:xfrm>
          <a:prstGeom prst="rect">
            <a:avLst/>
          </a:prstGeom>
          <a:noFill/>
        </p:spPr>
        <p:txBody>
          <a:bodyPr wrap="square" rtlCol="0">
            <a:spAutoFit/>
          </a:bodyPr>
          <a:lstStyle/>
          <a:p>
            <a:r>
              <a:rPr lang="en-US" i="1" dirty="0"/>
              <a:t>YES – the 95% CI do not overlap</a:t>
            </a:r>
          </a:p>
          <a:p>
            <a:endParaRPr lang="en-US" dirty="0"/>
          </a:p>
        </p:txBody>
      </p:sp>
      <p:sp>
        <p:nvSpPr>
          <p:cNvPr id="9" name="TextBox 8"/>
          <p:cNvSpPr txBox="1"/>
          <p:nvPr/>
        </p:nvSpPr>
        <p:spPr>
          <a:xfrm>
            <a:off x="4917756" y="6264955"/>
            <a:ext cx="3769044" cy="646331"/>
          </a:xfrm>
          <a:prstGeom prst="rect">
            <a:avLst/>
          </a:prstGeom>
          <a:noFill/>
        </p:spPr>
        <p:txBody>
          <a:bodyPr wrap="square" rtlCol="0">
            <a:spAutoFit/>
          </a:bodyPr>
          <a:lstStyle/>
          <a:p>
            <a:r>
              <a:rPr lang="en-US" i="1" dirty="0" smtClean="0"/>
              <a:t>NO– </a:t>
            </a:r>
            <a:r>
              <a:rPr lang="en-US" i="1" dirty="0"/>
              <a:t>the 95% CI </a:t>
            </a:r>
            <a:r>
              <a:rPr lang="en-US" i="1" dirty="0" smtClean="0"/>
              <a:t>overlap</a:t>
            </a:r>
            <a:endParaRPr lang="en-US" i="1" dirty="0"/>
          </a:p>
          <a:p>
            <a:endParaRPr lang="en-US" dirty="0"/>
          </a:p>
        </p:txBody>
      </p:sp>
    </p:spTree>
    <p:extLst>
      <p:ext uri="{BB962C8B-B14F-4D97-AF65-F5344CB8AC3E}">
        <p14:creationId xmlns:p14="http://schemas.microsoft.com/office/powerpoint/2010/main" val="18219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dirty="0" smtClean="0"/>
              <a:t>Conclusions</a:t>
            </a:r>
          </a:p>
        </p:txBody>
      </p:sp>
      <p:sp>
        <p:nvSpPr>
          <p:cNvPr id="117763" name="Rectangle 3"/>
          <p:cNvSpPr>
            <a:spLocks noGrp="1" noChangeArrowheads="1"/>
          </p:cNvSpPr>
          <p:nvPr>
            <p:ph type="body" idx="1"/>
          </p:nvPr>
        </p:nvSpPr>
        <p:spPr>
          <a:xfrm>
            <a:off x="381000" y="2133600"/>
            <a:ext cx="8229600" cy="4389120"/>
          </a:xfrm>
        </p:spPr>
        <p:txBody>
          <a:bodyPr>
            <a:normAutofit/>
          </a:bodyPr>
          <a:lstStyle/>
          <a:p>
            <a:pPr eaLnBrk="1" hangingPunct="1"/>
            <a:r>
              <a:rPr lang="en-US" altLang="en-US" dirty="0" smtClean="0"/>
              <a:t>Describe Surveillance Data</a:t>
            </a:r>
          </a:p>
          <a:p>
            <a:pPr lvl="1"/>
            <a:r>
              <a:rPr lang="en-US" altLang="en-US" dirty="0" smtClean="0"/>
              <a:t>Rates, prevalence, incidence, mean, median, mode, SD</a:t>
            </a:r>
          </a:p>
          <a:p>
            <a:pPr eaLnBrk="1" hangingPunct="1">
              <a:buFontTx/>
              <a:buNone/>
            </a:pPr>
            <a:endParaRPr lang="en-US" altLang="en-US" dirty="0" smtClean="0"/>
          </a:p>
          <a:p>
            <a:pPr eaLnBrk="1" hangingPunct="1"/>
            <a:r>
              <a:rPr lang="en-US" altLang="en-US" dirty="0" smtClean="0"/>
              <a:t>Display and Interpret Surveillance Data</a:t>
            </a:r>
          </a:p>
          <a:p>
            <a:pPr lvl="1"/>
            <a:r>
              <a:rPr lang="en-US" altLang="en-US" dirty="0" smtClean="0"/>
              <a:t>Bar graphs, line graphs and tables</a:t>
            </a:r>
          </a:p>
          <a:p>
            <a:pPr eaLnBrk="1" hangingPunct="1">
              <a:buFontTx/>
              <a:buNone/>
            </a:pPr>
            <a:endParaRPr lang="en-US" altLang="en-US" dirty="0" smtClean="0"/>
          </a:p>
          <a:p>
            <a:pPr eaLnBrk="1" hangingPunct="1"/>
            <a:r>
              <a:rPr lang="en-US" altLang="en-US" dirty="0" smtClean="0"/>
              <a:t>Determine the Significance of Changes to Surveillance Data</a:t>
            </a:r>
          </a:p>
          <a:p>
            <a:pPr lvl="1"/>
            <a:r>
              <a:rPr lang="en-US" altLang="en-US" dirty="0" smtClean="0"/>
              <a:t>Benchmarks, control charts, p-values, 95% CI</a:t>
            </a:r>
          </a:p>
          <a:p>
            <a:pPr eaLnBrk="1" hangingPunct="1"/>
            <a:endParaRPr lang="en-US" altLang="en-US" dirty="0" smtClean="0"/>
          </a:p>
        </p:txBody>
      </p:sp>
    </p:spTree>
    <p:extLst>
      <p:ext uri="{BB962C8B-B14F-4D97-AF65-F5344CB8AC3E}">
        <p14:creationId xmlns:p14="http://schemas.microsoft.com/office/powerpoint/2010/main" val="4237184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533400"/>
            <a:ext cx="6915150" cy="1173162"/>
          </a:xfrm>
        </p:spPr>
        <p:txBody>
          <a:bodyPr/>
          <a:lstStyle/>
          <a:p>
            <a:r>
              <a:rPr lang="en-US" dirty="0" smtClean="0"/>
              <a:t>Absolute versus Relative</a:t>
            </a:r>
          </a:p>
        </p:txBody>
      </p:sp>
      <p:sp>
        <p:nvSpPr>
          <p:cNvPr id="13315" name="Content Placeholder 2"/>
          <p:cNvSpPr>
            <a:spLocks noGrp="1"/>
          </p:cNvSpPr>
          <p:nvPr>
            <p:ph idx="1"/>
          </p:nvPr>
        </p:nvSpPr>
        <p:spPr>
          <a:xfrm>
            <a:off x="457200" y="1981200"/>
            <a:ext cx="8229600" cy="4800600"/>
          </a:xfrm>
        </p:spPr>
        <p:txBody>
          <a:bodyPr/>
          <a:lstStyle/>
          <a:p>
            <a:pPr eaLnBrk="1" hangingPunct="1">
              <a:buFontTx/>
              <a:buNone/>
            </a:pPr>
            <a:r>
              <a:rPr lang="en-US" sz="2800" dirty="0" smtClean="0"/>
              <a:t>Example: Norovirus among LTC facility residents</a:t>
            </a:r>
            <a:endParaRPr lang="en-US" sz="1200" dirty="0" smtClean="0"/>
          </a:p>
          <a:p>
            <a:pPr eaLnBrk="1" hangingPunct="1"/>
            <a:r>
              <a:rPr lang="en-US" sz="2800" dirty="0" smtClean="0"/>
              <a:t>Absolute measures</a:t>
            </a:r>
          </a:p>
          <a:p>
            <a:pPr lvl="1" eaLnBrk="1" hangingPunct="1"/>
            <a:r>
              <a:rPr lang="en-US" dirty="0" smtClean="0"/>
              <a:t>LTC</a:t>
            </a:r>
            <a:r>
              <a:rPr lang="en-US" sz="2400" dirty="0" smtClean="0"/>
              <a:t> A: 25 </a:t>
            </a:r>
            <a:r>
              <a:rPr lang="en-US" dirty="0" smtClean="0"/>
              <a:t>residents</a:t>
            </a:r>
            <a:r>
              <a:rPr lang="en-US" sz="2400" dirty="0" smtClean="0"/>
              <a:t> ill</a:t>
            </a:r>
          </a:p>
          <a:p>
            <a:pPr lvl="1" eaLnBrk="1" hangingPunct="1"/>
            <a:r>
              <a:rPr lang="en-US" dirty="0" smtClean="0"/>
              <a:t>LTC</a:t>
            </a:r>
            <a:r>
              <a:rPr lang="en-US" sz="2400" dirty="0" smtClean="0"/>
              <a:t> B: 10 residents ill</a:t>
            </a:r>
          </a:p>
          <a:p>
            <a:pPr lvl="1" eaLnBrk="1" hangingPunct="1"/>
            <a:endParaRPr lang="en-US" sz="800" dirty="0" smtClean="0"/>
          </a:p>
          <a:p>
            <a:r>
              <a:rPr lang="en-US" sz="2800" dirty="0" smtClean="0"/>
              <a:t> Relative measures</a:t>
            </a:r>
          </a:p>
          <a:p>
            <a:pPr lvl="1"/>
            <a:r>
              <a:rPr lang="en-US" dirty="0" smtClean="0"/>
              <a:t>LTC</a:t>
            </a:r>
            <a:r>
              <a:rPr lang="en-US" sz="2400" dirty="0" smtClean="0"/>
              <a:t> A: 25 ill per 100 </a:t>
            </a:r>
            <a:r>
              <a:rPr lang="en-US" dirty="0" smtClean="0"/>
              <a:t>residents</a:t>
            </a:r>
            <a:r>
              <a:rPr lang="en-US" sz="2400" dirty="0" smtClean="0"/>
              <a:t> = 0.25 or 25%</a:t>
            </a:r>
          </a:p>
          <a:p>
            <a:pPr lvl="1"/>
            <a:r>
              <a:rPr lang="en-US" dirty="0" smtClean="0"/>
              <a:t>LTC</a:t>
            </a:r>
            <a:r>
              <a:rPr lang="en-US" sz="2400" dirty="0" smtClean="0"/>
              <a:t> B: </a:t>
            </a:r>
            <a:r>
              <a:rPr lang="en-US" dirty="0" smtClean="0"/>
              <a:t>10 ill per 25 residents</a:t>
            </a:r>
            <a:r>
              <a:rPr lang="en-US" sz="2400" dirty="0" smtClean="0"/>
              <a:t> = 0.40 or 40%</a:t>
            </a:r>
            <a:endParaRPr lang="en-US" sz="800" dirty="0" smtClean="0"/>
          </a:p>
          <a:p>
            <a:pPr>
              <a:buFontTx/>
              <a:buNone/>
            </a:pPr>
            <a:endParaRPr lang="en-US" sz="1200" dirty="0" smtClean="0"/>
          </a:p>
        </p:txBody>
      </p:sp>
    </p:spTree>
    <p:extLst>
      <p:ext uri="{BB962C8B-B14F-4D97-AF65-F5344CB8AC3E}">
        <p14:creationId xmlns:p14="http://schemas.microsoft.com/office/powerpoint/2010/main" val="17971739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1066800" y="3477491"/>
            <a:ext cx="7851648" cy="1828800"/>
          </a:xfrm>
        </p:spPr>
        <p:txBody>
          <a:bodyPr/>
          <a:lstStyle/>
          <a:p>
            <a:pPr eaLnBrk="1" hangingPunct="1"/>
            <a:r>
              <a:rPr lang="en-US" altLang="en-US" dirty="0" smtClean="0"/>
              <a:t>Questions?</a:t>
            </a:r>
          </a:p>
        </p:txBody>
      </p:sp>
      <p:pic>
        <p:nvPicPr>
          <p:cNvPr id="15362" name="Picture 2" descr="https://cdn3.dogonews.com/pictures/9613/content/questionsfry-panique-questions.jpg?1327098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57300"/>
            <a:ext cx="433378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Image result for statistics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573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69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US" altLang="en-US" dirty="0" smtClean="0"/>
              <a:t>What Makes a Rate?</a:t>
            </a:r>
          </a:p>
        </p:txBody>
      </p:sp>
      <p:sp>
        <p:nvSpPr>
          <p:cNvPr id="7171" name="Rectangle 1027"/>
          <p:cNvSpPr>
            <a:spLocks noGrp="1" noChangeArrowheads="1"/>
          </p:cNvSpPr>
          <p:nvPr>
            <p:ph type="body" idx="1"/>
          </p:nvPr>
        </p:nvSpPr>
        <p:spPr>
          <a:xfrm>
            <a:off x="304800" y="2057400"/>
            <a:ext cx="8077200" cy="4114800"/>
          </a:xfrm>
        </p:spPr>
        <p:txBody>
          <a:bodyPr>
            <a:normAutofit lnSpcReduction="10000"/>
          </a:bodyPr>
          <a:lstStyle/>
          <a:p>
            <a:pPr marL="609600" indent="-609600" eaLnBrk="1" hangingPunct="1">
              <a:lnSpc>
                <a:spcPct val="90000"/>
              </a:lnSpc>
              <a:buFontTx/>
              <a:buAutoNum type="arabicPeriod"/>
            </a:pPr>
            <a:r>
              <a:rPr lang="en-US" altLang="en-US" sz="3200" dirty="0" smtClean="0"/>
              <a:t>Numerator (top number)</a:t>
            </a:r>
          </a:p>
          <a:p>
            <a:pPr marL="990600" lvl="1" indent="-533400" eaLnBrk="1" hangingPunct="1">
              <a:lnSpc>
                <a:spcPct val="90000"/>
              </a:lnSpc>
              <a:buFontTx/>
              <a:buChar char="•"/>
            </a:pPr>
            <a:r>
              <a:rPr lang="en-US" altLang="en-US" sz="3200" i="1" dirty="0" smtClean="0"/>
              <a:t>e.g., number of infections</a:t>
            </a:r>
          </a:p>
          <a:p>
            <a:pPr marL="609600" indent="-609600" eaLnBrk="1" hangingPunct="1">
              <a:lnSpc>
                <a:spcPct val="90000"/>
              </a:lnSpc>
              <a:buFontTx/>
              <a:buAutoNum type="arabicPeriod"/>
            </a:pPr>
            <a:r>
              <a:rPr lang="en-US" altLang="en-US" sz="3200" dirty="0" smtClean="0"/>
              <a:t>Denominator (bottom number)</a:t>
            </a:r>
          </a:p>
          <a:p>
            <a:pPr marL="990600" lvl="1" indent="-533400" eaLnBrk="1" hangingPunct="1">
              <a:lnSpc>
                <a:spcPct val="90000"/>
              </a:lnSpc>
              <a:buFontTx/>
              <a:buChar char="•"/>
            </a:pPr>
            <a:r>
              <a:rPr lang="en-US" altLang="en-US" sz="3200" i="1" dirty="0" smtClean="0"/>
              <a:t>e.g., number of residents </a:t>
            </a:r>
            <a:r>
              <a:rPr lang="en-US" altLang="en-US" sz="3200" i="1" dirty="0" smtClean="0">
                <a:solidFill>
                  <a:schemeClr val="accent1">
                    <a:lumMod val="75000"/>
                  </a:schemeClr>
                </a:solidFill>
              </a:rPr>
              <a:t>[proportion]</a:t>
            </a:r>
          </a:p>
          <a:p>
            <a:pPr marL="990600" lvl="1" indent="-533400" eaLnBrk="1" hangingPunct="1">
              <a:lnSpc>
                <a:spcPct val="90000"/>
              </a:lnSpc>
              <a:buFontTx/>
              <a:buChar char="•"/>
            </a:pPr>
            <a:r>
              <a:rPr lang="en-US" altLang="en-US" sz="3200" i="1" dirty="0" smtClean="0"/>
              <a:t>e.g., number of resident-days, number of device-days </a:t>
            </a:r>
            <a:r>
              <a:rPr lang="en-US" altLang="en-US" sz="3200" i="1" dirty="0" smtClean="0">
                <a:solidFill>
                  <a:schemeClr val="accent1">
                    <a:lumMod val="75000"/>
                  </a:schemeClr>
                </a:solidFill>
              </a:rPr>
              <a:t>[incidence density/rate]</a:t>
            </a:r>
          </a:p>
          <a:p>
            <a:pPr marL="609600" indent="-609600" eaLnBrk="1" hangingPunct="1">
              <a:lnSpc>
                <a:spcPct val="90000"/>
              </a:lnSpc>
              <a:buFontTx/>
              <a:buAutoNum type="arabicPeriod"/>
            </a:pPr>
            <a:r>
              <a:rPr lang="en-US" altLang="en-US" sz="3200" dirty="0" smtClean="0"/>
              <a:t>Time Frame </a:t>
            </a:r>
          </a:p>
          <a:p>
            <a:pPr marL="990600" lvl="1" indent="-533400" eaLnBrk="1" hangingPunct="1">
              <a:lnSpc>
                <a:spcPct val="90000"/>
              </a:lnSpc>
              <a:buFontTx/>
              <a:buChar char="•"/>
            </a:pPr>
            <a:r>
              <a:rPr lang="en-US" altLang="en-US" sz="3200" i="1" dirty="0" smtClean="0"/>
              <a:t>e.g., day, week, month</a:t>
            </a:r>
          </a:p>
          <a:p>
            <a:pPr marL="990600" lvl="1" indent="-533400" eaLnBrk="1" hangingPunct="1">
              <a:lnSpc>
                <a:spcPct val="90000"/>
              </a:lnSpc>
              <a:buFontTx/>
              <a:buNone/>
            </a:pPr>
            <a:endParaRPr lang="en-US" altLang="en-US" i="1"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990600"/>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537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Denominators</a:t>
            </a:r>
          </a:p>
        </p:txBody>
      </p:sp>
      <p:sp>
        <p:nvSpPr>
          <p:cNvPr id="8195" name="Rectangle 3"/>
          <p:cNvSpPr>
            <a:spLocks noGrp="1" noChangeArrowheads="1"/>
          </p:cNvSpPr>
          <p:nvPr>
            <p:ph type="body" idx="1"/>
          </p:nvPr>
        </p:nvSpPr>
        <p:spPr/>
        <p:txBody>
          <a:bodyPr/>
          <a:lstStyle/>
          <a:p>
            <a:pPr eaLnBrk="1" hangingPunct="1">
              <a:lnSpc>
                <a:spcPct val="90000"/>
              </a:lnSpc>
            </a:pPr>
            <a:r>
              <a:rPr lang="en-US" altLang="en-US" sz="2800" dirty="0" smtClean="0"/>
              <a:t>Represent the population </a:t>
            </a:r>
            <a:r>
              <a:rPr lang="en-US" altLang="en-US" sz="2800" i="1" dirty="0" smtClean="0"/>
              <a:t>at risk </a:t>
            </a:r>
            <a:r>
              <a:rPr lang="en-US" altLang="en-US" sz="2800" dirty="0" smtClean="0"/>
              <a:t>of becoming part of the numerator</a:t>
            </a:r>
          </a:p>
          <a:p>
            <a:pPr eaLnBrk="1" hangingPunct="1">
              <a:lnSpc>
                <a:spcPct val="90000"/>
              </a:lnSpc>
              <a:buFontTx/>
              <a:buNone/>
            </a:pPr>
            <a:endParaRPr lang="en-US" altLang="en-US" sz="2800" dirty="0" smtClean="0"/>
          </a:p>
          <a:p>
            <a:pPr eaLnBrk="1" hangingPunct="1">
              <a:lnSpc>
                <a:spcPct val="90000"/>
              </a:lnSpc>
            </a:pPr>
            <a:r>
              <a:rPr lang="en-US" altLang="en-US" sz="2800" dirty="0" smtClean="0"/>
              <a:t>Often, the most difficult data to obtain, but essential for comparisons</a:t>
            </a:r>
          </a:p>
          <a:p>
            <a:pPr eaLnBrk="1" hangingPunct="1">
              <a:lnSpc>
                <a:spcPct val="90000"/>
              </a:lnSpc>
              <a:buFontTx/>
              <a:buNone/>
            </a:pPr>
            <a:endParaRPr lang="en-US" altLang="en-US" sz="2800" dirty="0" smtClean="0"/>
          </a:p>
          <a:p>
            <a:pPr eaLnBrk="1" hangingPunct="1">
              <a:lnSpc>
                <a:spcPct val="90000"/>
              </a:lnSpc>
            </a:pPr>
            <a:r>
              <a:rPr lang="en-US" altLang="en-US" sz="2800" dirty="0" smtClean="0"/>
              <a:t>Ideally, should incorporate time and can account for risk factors such as device use (e.g., device-days), length of stay (e.g., resident-days)</a:t>
            </a:r>
          </a:p>
        </p:txBody>
      </p:sp>
    </p:spTree>
    <p:extLst>
      <p:ext uri="{BB962C8B-B14F-4D97-AF65-F5344CB8AC3E}">
        <p14:creationId xmlns:p14="http://schemas.microsoft.com/office/powerpoint/2010/main" val="10007294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1239</TotalTime>
  <Words>3442</Words>
  <Application>Microsoft Office PowerPoint</Application>
  <PresentationFormat>On-screen Show (4:3)</PresentationFormat>
  <Paragraphs>585</Paragraphs>
  <Slides>70</Slides>
  <Notes>50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3</vt:i4>
      </vt:variant>
      <vt:variant>
        <vt:lpstr>Slide Titles</vt:lpstr>
      </vt:variant>
      <vt:variant>
        <vt:i4>70</vt:i4>
      </vt:variant>
    </vt:vector>
  </HeadingPairs>
  <TitlesOfParts>
    <vt:vector size="88" baseType="lpstr">
      <vt:lpstr>ＭＳ Ｐゴシック</vt:lpstr>
      <vt:lpstr>Adobe Gothic Std B</vt:lpstr>
      <vt:lpstr>Aharoni</vt:lpstr>
      <vt:lpstr>Arial</vt:lpstr>
      <vt:lpstr>Blackoak Std</vt:lpstr>
      <vt:lpstr>Calibri</vt:lpstr>
      <vt:lpstr>Constantia</vt:lpstr>
      <vt:lpstr>Helvetica</vt:lpstr>
      <vt:lpstr>Lucida Sans Unicode</vt:lpstr>
      <vt:lpstr>Stencil</vt:lpstr>
      <vt:lpstr>Tekton Pro Ext</vt:lpstr>
      <vt:lpstr>Times New Roman</vt:lpstr>
      <vt:lpstr>Wingdings</vt:lpstr>
      <vt:lpstr>Wingdings 2</vt:lpstr>
      <vt:lpstr>Flow</vt:lpstr>
      <vt:lpstr>Microsoft Excel Chart</vt:lpstr>
      <vt:lpstr>Worksheet</vt:lpstr>
      <vt:lpstr>Chart</vt:lpstr>
      <vt:lpstr>Basic Statistics for Surveillance</vt:lpstr>
      <vt:lpstr>Statistics </vt:lpstr>
      <vt:lpstr>PowerPoint Presentation</vt:lpstr>
      <vt:lpstr>Descriptive Statistics</vt:lpstr>
      <vt:lpstr>Absolute Measures</vt:lpstr>
      <vt:lpstr>Relative Measures</vt:lpstr>
      <vt:lpstr>Absolute versus Relative</vt:lpstr>
      <vt:lpstr>What Makes a Rate?</vt:lpstr>
      <vt:lpstr>Denominators</vt:lpstr>
      <vt:lpstr>What is a Resident/Device-Day?</vt:lpstr>
      <vt:lpstr>Rate Measures</vt:lpstr>
      <vt:lpstr>Prevalence</vt:lpstr>
      <vt:lpstr>Incidence</vt:lpstr>
      <vt:lpstr>Attack Rate</vt:lpstr>
      <vt:lpstr>Example 1:</vt:lpstr>
      <vt:lpstr>Example 1:</vt:lpstr>
      <vt:lpstr>Example 1:  Answers</vt:lpstr>
      <vt:lpstr>Example 1:</vt:lpstr>
      <vt:lpstr>Example 1:</vt:lpstr>
      <vt:lpstr>Example 1:  Answers</vt:lpstr>
      <vt:lpstr>Example 1:</vt:lpstr>
      <vt:lpstr>Example 1:</vt:lpstr>
      <vt:lpstr>Example 1:  Answers</vt:lpstr>
      <vt:lpstr>Descriptive Statistics</vt:lpstr>
      <vt:lpstr>Measures of Central Tendency</vt:lpstr>
      <vt:lpstr>Measures of Dispersion</vt:lpstr>
      <vt:lpstr>Standard Deviation</vt:lpstr>
      <vt:lpstr>Example 2:</vt:lpstr>
      <vt:lpstr>Example 2:</vt:lpstr>
      <vt:lpstr>Example 2:</vt:lpstr>
      <vt:lpstr>Example 2:  Answers</vt:lpstr>
      <vt:lpstr>Example 2: Central Tendency</vt:lpstr>
      <vt:lpstr>Example 2: Dispersion</vt:lpstr>
      <vt:lpstr>Example 2: Dispersion</vt:lpstr>
      <vt:lpstr>Displaying Surveillance Data</vt:lpstr>
      <vt:lpstr>Displaying and Interpreting Surveillance Data</vt:lpstr>
      <vt:lpstr>Line Lists </vt:lpstr>
      <vt:lpstr>Data Types</vt:lpstr>
      <vt:lpstr>Features of Graphs and Tables</vt:lpstr>
      <vt:lpstr>Graph Types</vt:lpstr>
      <vt:lpstr>Bar Graph</vt:lpstr>
      <vt:lpstr>Epi Curve</vt:lpstr>
      <vt:lpstr>Line Graph</vt:lpstr>
      <vt:lpstr>Pie Chart</vt:lpstr>
      <vt:lpstr>Tables</vt:lpstr>
      <vt:lpstr>What’s wrong with this picture?</vt:lpstr>
      <vt:lpstr>Interpreting Surveillance Data</vt:lpstr>
      <vt:lpstr>Why Analyze your Data?</vt:lpstr>
      <vt:lpstr>Checklist </vt:lpstr>
      <vt:lpstr>Data Analysis: Interpreting the Results</vt:lpstr>
      <vt:lpstr>National data summary, 2015 *data presented below is fictional and only for example purposes</vt:lpstr>
      <vt:lpstr>What does this data summary tell you?</vt:lpstr>
      <vt:lpstr>Determine the Significance of Changes to Surveillance Data</vt:lpstr>
      <vt:lpstr>Determine the Significance-How?</vt:lpstr>
      <vt:lpstr>Internal Benchmarks </vt:lpstr>
      <vt:lpstr>Control Charts</vt:lpstr>
      <vt:lpstr>Control Chart Example 3:</vt:lpstr>
      <vt:lpstr>Control Chart Example 3: Answers</vt:lpstr>
      <vt:lpstr>Control Chart Example 3:</vt:lpstr>
      <vt:lpstr>Control Chart Example 3: Answers</vt:lpstr>
      <vt:lpstr>Control Chart Example 3:</vt:lpstr>
      <vt:lpstr>Interpretation of Other Statistical Tests</vt:lpstr>
      <vt:lpstr>Hypotheses</vt:lpstr>
      <vt:lpstr>Other Statistical Tests:  P Value</vt:lpstr>
      <vt:lpstr>P-Value Example:</vt:lpstr>
      <vt:lpstr>Other Statistical Tests:  95% Confidence Interval</vt:lpstr>
      <vt:lpstr>PowerPoint Presentation</vt:lpstr>
      <vt:lpstr>95% Confidence Interval Example:</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DiBiase, Lauren</dc:creator>
  <cp:lastModifiedBy>Powell, Amy</cp:lastModifiedBy>
  <cp:revision>112</cp:revision>
  <dcterms:created xsi:type="dcterms:W3CDTF">2016-02-05T14:41:21Z</dcterms:created>
  <dcterms:modified xsi:type="dcterms:W3CDTF">2017-08-23T20:19:58Z</dcterms:modified>
</cp:coreProperties>
</file>