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48"/>
  </p:notesMasterIdLst>
  <p:sldIdLst>
    <p:sldId id="257" r:id="rId3"/>
    <p:sldId id="258" r:id="rId4"/>
    <p:sldId id="259" r:id="rId5"/>
    <p:sldId id="260" r:id="rId6"/>
    <p:sldId id="263" r:id="rId7"/>
    <p:sldId id="265" r:id="rId8"/>
    <p:sldId id="266" r:id="rId9"/>
    <p:sldId id="268" r:id="rId10"/>
    <p:sldId id="269" r:id="rId11"/>
    <p:sldId id="316" r:id="rId12"/>
    <p:sldId id="261" r:id="rId13"/>
    <p:sldId id="270" r:id="rId14"/>
    <p:sldId id="271" r:id="rId15"/>
    <p:sldId id="272" r:id="rId16"/>
    <p:sldId id="317" r:id="rId17"/>
    <p:sldId id="291" r:id="rId18"/>
    <p:sldId id="292" r:id="rId19"/>
    <p:sldId id="273" r:id="rId20"/>
    <p:sldId id="274" r:id="rId21"/>
    <p:sldId id="275" r:id="rId22"/>
    <p:sldId id="276" r:id="rId23"/>
    <p:sldId id="277" r:id="rId24"/>
    <p:sldId id="278" r:id="rId25"/>
    <p:sldId id="279" r:id="rId26"/>
    <p:sldId id="318" r:id="rId27"/>
    <p:sldId id="319" r:id="rId28"/>
    <p:sldId id="280" r:id="rId29"/>
    <p:sldId id="294" r:id="rId30"/>
    <p:sldId id="295" r:id="rId31"/>
    <p:sldId id="281" r:id="rId32"/>
    <p:sldId id="283" r:id="rId33"/>
    <p:sldId id="284" r:id="rId34"/>
    <p:sldId id="285" r:id="rId35"/>
    <p:sldId id="286" r:id="rId36"/>
    <p:sldId id="287" r:id="rId37"/>
    <p:sldId id="288" r:id="rId38"/>
    <p:sldId id="289" r:id="rId39"/>
    <p:sldId id="290" r:id="rId40"/>
    <p:sldId id="309" r:id="rId41"/>
    <p:sldId id="311" r:id="rId42"/>
    <p:sldId id="315" r:id="rId43"/>
    <p:sldId id="312" r:id="rId44"/>
    <p:sldId id="313" r:id="rId45"/>
    <p:sldId id="314" r:id="rId46"/>
    <p:sldId id="32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170" autoAdjust="0"/>
  </p:normalViewPr>
  <p:slideViewPr>
    <p:cSldViewPr>
      <p:cViewPr varScale="1">
        <p:scale>
          <a:sx n="83" d="100"/>
          <a:sy n="83" d="100"/>
        </p:scale>
        <p:origin x="84" y="2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2F9351-097C-4A31-82F7-A0EACCE91773}" type="datetimeFigureOut">
              <a:rPr lang="en-US" smtClean="0"/>
              <a:t>3/21/2014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10FD71-3095-4763-A5A3-7DCF8663B29A}" type="slidenum">
              <a:rPr lang="en-US" smtClean="0"/>
              <a:t>‹#›</a:t>
            </a:fld>
            <a:endParaRPr lang="en-US" dirty="0"/>
          </a:p>
        </p:txBody>
      </p:sp>
    </p:spTree>
    <p:extLst>
      <p:ext uri="{BB962C8B-B14F-4D97-AF65-F5344CB8AC3E}">
        <p14:creationId xmlns:p14="http://schemas.microsoft.com/office/powerpoint/2010/main" val="2728432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Module F: Principles of Disinfection and Sterilization in the outpatient setting.</a:t>
            </a:r>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1</a:t>
            </a:fld>
            <a:endParaRPr lang="en-US" dirty="0"/>
          </a:p>
        </p:txBody>
      </p:sp>
    </p:spTree>
    <p:extLst>
      <p:ext uri="{BB962C8B-B14F-4D97-AF65-F5344CB8AC3E}">
        <p14:creationId xmlns:p14="http://schemas.microsoft.com/office/powerpoint/2010/main" val="2102558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Heat sterilization is the preferred method for reprocessing of critical and semi-critical dental instruments as this provides the highest level of patient protection.  As such, we will review this process in detail. </a:t>
            </a:r>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10</a:t>
            </a:fld>
            <a:endParaRPr lang="en-US" dirty="0"/>
          </a:p>
        </p:txBody>
      </p:sp>
    </p:spTree>
    <p:extLst>
      <p:ext uri="{BB962C8B-B14F-4D97-AF65-F5344CB8AC3E}">
        <p14:creationId xmlns:p14="http://schemas.microsoft.com/office/powerpoint/2010/main" val="1943521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There are numerous factors that can influence the effectiveness of the disinfection and sterilization process.  The most important factor is cleaning the object to reduce the bioburden and remove the foreign materials (organic and inorganic salts) that can act as barriers and interfere with the disinfectant’s or sterilant’s activity on the surface of the object.  Personnel should remove or pre-clean any instruments heavily contaminated with feces, sputum, blood or other secretions before sending it for reprocessing.  Failure to do so could make it difficult to clean the items because of dried-on secretions.</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Another very important factor to consider, and one that is often overlooked, is that the disinfectant or sterilant is tested to confirm that the concentration and contact time are appropriate and match the manufacturer’s instructions.  Inadequate exposure to a disinfectant or sterilant can lead to residual contamination remaining on the item, which could be transmitted to another patient.</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nature of the object is also an important factor to consider when reprocessing.  Does the item have hinges, crevices, lumens, or complex moving parts that require special attention or disassembly when cleaning and reprocessing?</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final factors to consider are the temperature and pH of the disinfectant or sterilant.  Increases or decreases in these factors can lead to improved or reduced activity of many disinfectants.  Similarly, water hardness can reduce the rate of kill of some disinfectants.  It is important to check these parameters to ensure optimum kill activity of the disinfectant/sterilant.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543262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Many dental facilities are challenged with space limitations when reprocessing reusable patient care items in compliance with CDC recommendations . In the next section, we will review the steps for</a:t>
            </a:r>
            <a:r>
              <a:rPr lang="en-US" baseline="0" dirty="0" smtClean="0"/>
              <a:t> sterile</a:t>
            </a:r>
            <a:r>
              <a:rPr lang="en-US" dirty="0" smtClean="0"/>
              <a:t> instrument processing.  The room designated for sterile</a:t>
            </a:r>
            <a:r>
              <a:rPr lang="en-US" baseline="0" dirty="0" smtClean="0"/>
              <a:t> processing should be divided into three areas:  Decontamination or instrument cleaning, instrument packaging, and sterilization and storage.  </a:t>
            </a:r>
          </a:p>
          <a:p>
            <a:endParaRPr lang="en-US" baseline="0" dirty="0" smtClean="0"/>
          </a:p>
          <a:p>
            <a:pPr marL="171450" indent="-171450">
              <a:buFont typeface="Arial" pitchFamily="34" charset="0"/>
              <a:buChar char="•"/>
            </a:pPr>
            <a:r>
              <a:rPr lang="en-US" baseline="0" dirty="0" smtClean="0"/>
              <a:t>In the cleaning area, reusable contaminated instruments are received, sorted, and cleaned</a:t>
            </a:r>
          </a:p>
          <a:p>
            <a:pPr marL="171450" indent="-171450">
              <a:buFont typeface="Arial" pitchFamily="34" charset="0"/>
              <a:buChar char="•"/>
            </a:pPr>
            <a:r>
              <a:rPr lang="en-US" baseline="0" dirty="0" smtClean="0"/>
              <a:t>The packaging area is for inspecting, assembling, and packaging clean instruments in preparation for final sterilization</a:t>
            </a:r>
          </a:p>
          <a:p>
            <a:pPr marL="171450" indent="-171450">
              <a:buFont typeface="Arial" pitchFamily="34" charset="0"/>
              <a:buChar char="•"/>
            </a:pPr>
            <a:r>
              <a:rPr lang="en-US" baseline="0" dirty="0" smtClean="0"/>
              <a:t>The sterilization and storage area contains the sterilizers and related supplies, incubators for analyzing spore tests, and can contain enclosed storage for sterile and disposable (single-use) items. Alternatively, storage can be located in another designated room.</a:t>
            </a:r>
          </a:p>
          <a:p>
            <a:endParaRPr lang="en-US" baseline="0" dirty="0" smtClean="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462145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Cleaning is the first step in all decontamination processes. Cleaning involves the manual physical removal of debris by scrubbing and using water with detergents or enzymatic or non-enzymatic cleaners, or by an automated process such as using washer-disinfectors or ultrasonic cleaners.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manual cleaning, soak instruments in a rigid container filled with a detergent/disinfectant, enzymatic or non-enzymatic cleaner, or even plain water. This step prevents drying of patient material and makes cleaning easier and less time consuming.  Manual cleaning requires a nearly neutral detergent. Enzymes (proteases, lipases, and amylases) are sometimes added to neutral pH detergent solutions to assist in removal of organic material. Enzyme detergents are cleaners, not disinfectants, and some disinfectants may inactivate enzymes. Neutral pH detergents that are compatible with medical instruments may be the best choice for cleaning, especially delicate instruments.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Other issues include: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 not use high-level disinfectants/sterilants (e.g., glutaraldehyde) as instrument-holding solutions.</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avoid injury from sharp instruments, the provider should wear puncture-resistant, heavy-duty utility gloves (not patient care gloves), and proceed with care when handling or manually cleaning contaminated instruments and devices to avoid a percutaneous injury.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protect against splashes, a facemask, eye protection or face shield, and a fluid resistant gown should be worn.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Submerge instruments in detergent solution and scrub with a long handled brush to avoid spattering.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482299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DB62B264-62F9-4AD2-9DEE-E3F50BA9EA83}" type="slidenum">
              <a:rPr lang="en-US" sz="1200">
                <a:solidFill>
                  <a:prstClr val="black"/>
                </a:solidFill>
              </a:rPr>
              <a:pPr/>
              <a:t>14</a:t>
            </a:fld>
            <a:endParaRPr lang="en-US" sz="1200" dirty="0">
              <a:solidFill>
                <a:prstClr val="black"/>
              </a:solidFill>
            </a:endParaRPr>
          </a:p>
        </p:txBody>
      </p:sp>
      <p:sp>
        <p:nvSpPr>
          <p:cNvPr id="73731" name="Rectangle 2"/>
          <p:cNvSpPr>
            <a:spLocks noGrp="1" noRot="1" noChangeAspect="1" noChangeArrowheads="1" noTextEdit="1"/>
          </p:cNvSpPr>
          <p:nvPr>
            <p:ph type="sldImg"/>
          </p:nvPr>
        </p:nvSpPr>
        <p:spPr>
          <a:xfrm>
            <a:off x="1144588" y="682625"/>
            <a:ext cx="4546600" cy="3409950"/>
          </a:xfrm>
          <a:ln/>
        </p:spPr>
      </p:sp>
      <p:sp>
        <p:nvSpPr>
          <p:cNvPr id="73732" name="Rectangle 3"/>
          <p:cNvSpPr>
            <a:spLocks noGrp="1" noChangeArrowheads="1"/>
          </p:cNvSpPr>
          <p:nvPr>
            <p:ph type="body" idx="1"/>
          </p:nvPr>
        </p:nvSpPr>
        <p:spPr>
          <a:xfrm>
            <a:off x="892175" y="4318960"/>
            <a:ext cx="5049838" cy="416808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Automated or mechanical cleaning equipment, such as ultrasonic cleaners, instrument washers, and washer-disinfectors are commonly used to clean instruments. Automated cleaners improve the efficacy of the cleaning process and reduce the handling of sharp instruments.  A more alkaline detergent is generally used with mechanical equipment to compensate for the lack of friction used with manual cleaning. The manufacturer’s recommendations for dilution, temperature, water hardness, and use should be followed. After cleaning, instruments should be rinsed with water to remove chemical or detergent residue.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buFontTx/>
              <a:buChar char="•"/>
            </a:pPr>
            <a:endParaRPr lang="en-US" dirty="0" smtClean="0"/>
          </a:p>
          <a:p>
            <a:endParaRPr lang="en-US" dirty="0" smtClean="0"/>
          </a:p>
          <a:p>
            <a:endParaRPr lang="en-US" dirty="0" smtClean="0"/>
          </a:p>
        </p:txBody>
      </p:sp>
    </p:spTree>
    <p:extLst>
      <p:ext uri="{BB962C8B-B14F-4D97-AF65-F5344CB8AC3E}">
        <p14:creationId xmlns:p14="http://schemas.microsoft.com/office/powerpoint/2010/main" val="2995964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144588" y="682625"/>
            <a:ext cx="4546600" cy="3409950"/>
          </a:xfrm>
          <a:ln/>
        </p:spPr>
      </p:sp>
      <p:sp>
        <p:nvSpPr>
          <p:cNvPr id="36867" name="Rectangle 3"/>
          <p:cNvSpPr>
            <a:spLocks noGrp="1" noChangeArrowheads="1"/>
          </p:cNvSpPr>
          <p:nvPr>
            <p:ph type="body" idx="1"/>
          </p:nvPr>
        </p:nvSpPr>
        <p:spPr>
          <a:xfrm>
            <a:off x="892175" y="4318960"/>
            <a:ext cx="5049838" cy="4168080"/>
          </a:xfrm>
          <a:noFill/>
        </p:spPr>
        <p:txBody>
          <a:bodyPr/>
          <a:lstStyle/>
          <a:p>
            <a:r>
              <a:rPr lang="en-US" altLang="en-US" dirty="0" smtClean="0"/>
              <a:t>After thorough cleaning and drying of instruments, critical and semi-critical instruments that will be stored before use should be wrapped prior to heat sterilization. This step protects items from contamination after the sterilization cycle and during storage. </a:t>
            </a:r>
          </a:p>
          <a:p>
            <a:endParaRPr lang="en-US" altLang="en-US" dirty="0" smtClean="0"/>
          </a:p>
          <a:p>
            <a:r>
              <a:rPr lang="en-US" altLang="en-US" dirty="0" smtClean="0"/>
              <a:t>Open or unlock hinged instruments so that all surfaces are exposed.  </a:t>
            </a:r>
          </a:p>
          <a:p>
            <a:endParaRPr lang="en-US" altLang="en-US" dirty="0" smtClean="0"/>
          </a:p>
          <a:p>
            <a:r>
              <a:rPr lang="en-US" altLang="en-US" dirty="0" smtClean="0"/>
              <a:t>Place a chemical indicator inside each wrapped package.  If the indicator cannot be seen from the outside, place another indicator (e.g., indicator tape) on the outside of the package. </a:t>
            </a:r>
          </a:p>
          <a:p>
            <a:endParaRPr lang="en-US" altLang="en-US" dirty="0" smtClean="0"/>
          </a:p>
          <a:p>
            <a:r>
              <a:rPr lang="en-US" altLang="en-US" dirty="0" smtClean="0"/>
              <a:t>Always wear heavy-duty, puncture-resistant utility gloves while inspecting and packaging instruments.</a:t>
            </a:r>
          </a:p>
        </p:txBody>
      </p:sp>
    </p:spTree>
    <p:extLst>
      <p:ext uri="{BB962C8B-B14F-4D97-AF65-F5344CB8AC3E}">
        <p14:creationId xmlns:p14="http://schemas.microsoft.com/office/powerpoint/2010/main" val="3202018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A8CB9FB4-BB29-44AA-8DC8-E429257B84C0}" type="slidenum">
              <a:rPr lang="en-US" sz="1200">
                <a:solidFill>
                  <a:prstClr val="black"/>
                </a:solidFill>
              </a:rPr>
              <a:pPr/>
              <a:t>16</a:t>
            </a:fld>
            <a:endParaRPr lang="en-US" sz="1200" dirty="0">
              <a:solidFill>
                <a:prstClr val="black"/>
              </a:solidFill>
            </a:endParaRPr>
          </a:p>
        </p:txBody>
      </p:sp>
      <p:sp>
        <p:nvSpPr>
          <p:cNvPr id="95235" name="Slide Image Placeholder 1"/>
          <p:cNvSpPr>
            <a:spLocks noGrp="1" noRot="1" noChangeAspect="1" noTextEdit="1"/>
          </p:cNvSpPr>
          <p:nvPr>
            <p:ph type="sldImg"/>
          </p:nvPr>
        </p:nvSpPr>
        <p:spPr>
          <a:xfrm>
            <a:off x="1143000" y="685800"/>
            <a:ext cx="4572000" cy="3429000"/>
          </a:xfrm>
          <a:ln/>
        </p:spPr>
      </p:sp>
      <p:sp>
        <p:nvSpPr>
          <p:cNvPr id="9523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There are several choices in products to maintain sterility of surgical instruments, including peel packs, rigid containers, roll stock that will self-seal to form a pouch, and woven or nonwoven sterile wraps. Healthcare facilities can choose any of these options. The packaging material must allow penetration of the </a:t>
            </a:r>
            <a:r>
              <a:rPr lang="en-US" sz="1200" dirty="0" err="1" smtClean="0">
                <a:solidFill>
                  <a:srgbClr val="000000"/>
                </a:solidFill>
                <a:effectLst/>
                <a:latin typeface="Times New Roman"/>
                <a:ea typeface="Calibri"/>
                <a:cs typeface="Times New Roman"/>
              </a:rPr>
              <a:t>sterilant</a:t>
            </a:r>
            <a:r>
              <a:rPr lang="en-US" sz="1200" dirty="0" smtClean="0">
                <a:solidFill>
                  <a:srgbClr val="000000"/>
                </a:solidFill>
                <a:effectLst/>
                <a:latin typeface="Times New Roman"/>
                <a:ea typeface="Calibri"/>
                <a:cs typeface="Times New Roman"/>
              </a:rPr>
              <a:t>, must be compatible with the type of sterilizer, must be puncture resistant and durable, and have FDA clearance.</a:t>
            </a:r>
            <a:endParaRPr lang="en-US" dirty="0" smtClean="0"/>
          </a:p>
        </p:txBody>
      </p:sp>
    </p:spTree>
    <p:extLst>
      <p:ext uri="{BB962C8B-B14F-4D97-AF65-F5344CB8AC3E}">
        <p14:creationId xmlns:p14="http://schemas.microsoft.com/office/powerpoint/2010/main" val="4066443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1410D513-D056-46FD-A004-A43EEDA18455}" type="slidenum">
              <a:rPr lang="en-US" sz="1200">
                <a:solidFill>
                  <a:prstClr val="black"/>
                </a:solidFill>
              </a:rPr>
              <a:pPr/>
              <a:t>17</a:t>
            </a:fld>
            <a:endParaRPr lang="en-US" sz="1200" dirty="0">
              <a:solidFill>
                <a:prstClr val="black"/>
              </a:solidFill>
            </a:endParaRPr>
          </a:p>
        </p:txBody>
      </p:sp>
      <p:sp>
        <p:nvSpPr>
          <p:cNvPr id="96259" name="Slide Image Placeholder 1"/>
          <p:cNvSpPr>
            <a:spLocks noGrp="1" noRot="1" noChangeAspect="1" noTextEdit="1"/>
          </p:cNvSpPr>
          <p:nvPr>
            <p:ph type="sldImg"/>
          </p:nvPr>
        </p:nvSpPr>
        <p:spPr>
          <a:xfrm>
            <a:off x="1143000" y="685800"/>
            <a:ext cx="4572000" cy="3429000"/>
          </a:xfrm>
          <a:ln/>
        </p:spPr>
      </p:sp>
      <p:sp>
        <p:nvSpPr>
          <p:cNvPr id="96260"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a:p>
            <a:r>
              <a:rPr lang="en-US" dirty="0" smtClean="0"/>
              <a:t>All items to be sterilized should be arranged so that all surfaces will be directly exposed to the sterilizing agent. Thus the loading procedures must allow for free circulation of steam (or another agent) around each item. Due to the variety of textiles and containers on the market, the manufacturers of the sterilizer and wrap or container product should be consulted on pack preparation and density parameters. </a:t>
            </a:r>
          </a:p>
          <a:p>
            <a:endParaRPr lang="en-US" dirty="0" smtClean="0"/>
          </a:p>
          <a:p>
            <a:r>
              <a:rPr lang="en-US" dirty="0" smtClean="0"/>
              <a:t>There are several important basic principles for loading a sterilizer: allow for proper sterilant circulation; non-perforated trays (like</a:t>
            </a:r>
            <a:r>
              <a:rPr lang="en-US" baseline="0" dirty="0" smtClean="0"/>
              <a:t> basins)</a:t>
            </a:r>
            <a:r>
              <a:rPr lang="en-US" dirty="0" smtClean="0"/>
              <a:t> should be placed on their edge; small items should be loosely placed in wire baskets; and peel packs should be placed on their edge in perforated or mesh bottom racks or baskets. </a:t>
            </a:r>
          </a:p>
        </p:txBody>
      </p:sp>
    </p:spTree>
    <p:extLst>
      <p:ext uri="{BB962C8B-B14F-4D97-AF65-F5344CB8AC3E}">
        <p14:creationId xmlns:p14="http://schemas.microsoft.com/office/powerpoint/2010/main" val="247992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5A7556CD-A514-4CB3-A407-97D27DBCEA9C}" type="slidenum">
              <a:rPr lang="en-US" sz="1200">
                <a:solidFill>
                  <a:prstClr val="black"/>
                </a:solidFill>
              </a:rPr>
              <a:pPr/>
              <a:t>18</a:t>
            </a:fld>
            <a:endParaRPr lang="en-US" sz="1200" dirty="0">
              <a:solidFill>
                <a:prstClr val="black"/>
              </a:solidFill>
            </a:endParaRPr>
          </a:p>
        </p:txBody>
      </p:sp>
      <p:sp>
        <p:nvSpPr>
          <p:cNvPr id="76803" name="Slide Image Placeholder 1"/>
          <p:cNvSpPr>
            <a:spLocks noGrp="1" noRot="1" noChangeAspect="1" noTextEdit="1"/>
          </p:cNvSpPr>
          <p:nvPr>
            <p:ph type="sldImg"/>
          </p:nvPr>
        </p:nvSpPr>
        <p:spPr>
          <a:xfrm>
            <a:off x="1143000" y="685800"/>
            <a:ext cx="4572000" cy="3429000"/>
          </a:xfrm>
          <a:ln/>
        </p:spPr>
      </p:sp>
      <p:sp>
        <p:nvSpPr>
          <p:cNvPr id="76804"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After items are packaged, they are ready to undergo the sterilization process to achieve the complete elimination or destruction of all forms of microbial life by either physical or chemical processes. </a:t>
            </a:r>
          </a:p>
        </p:txBody>
      </p:sp>
    </p:spTree>
    <p:extLst>
      <p:ext uri="{BB962C8B-B14F-4D97-AF65-F5344CB8AC3E}">
        <p14:creationId xmlns:p14="http://schemas.microsoft.com/office/powerpoint/2010/main" val="2884111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a:xfrm>
            <a:off x="1143000" y="685800"/>
            <a:ext cx="4572000" cy="3429000"/>
          </a:xfrm>
          <a:ln/>
        </p:spPr>
      </p:sp>
      <p:sp>
        <p:nvSpPr>
          <p:cNvPr id="2457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There are many different</a:t>
            </a:r>
            <a:r>
              <a:rPr lang="en-US" baseline="0" dirty="0" smtClean="0"/>
              <a:t> methods available to sterilize critical objects and they can be divided into high and low temperature methods. </a:t>
            </a:r>
            <a:r>
              <a:rPr lang="en-US" dirty="0" smtClean="0"/>
              <a:t>Most medical and surgical devices used in dental settings are made of materials that are heat stable and therefore primarily</a:t>
            </a:r>
            <a:r>
              <a:rPr lang="en-US" baseline="0" dirty="0" smtClean="0"/>
              <a:t> </a:t>
            </a:r>
            <a:r>
              <a:rPr lang="en-US" dirty="0" smtClean="0"/>
              <a:t>undergo </a:t>
            </a:r>
            <a:r>
              <a:rPr lang="en-US" baseline="0" dirty="0" smtClean="0"/>
              <a:t>steam sterilization.  </a:t>
            </a:r>
            <a:endParaRPr lang="en-US" dirty="0" smtClean="0"/>
          </a:p>
        </p:txBody>
      </p:sp>
    </p:spTree>
    <p:extLst>
      <p:ext uri="{BB962C8B-B14F-4D97-AF65-F5344CB8AC3E}">
        <p14:creationId xmlns:p14="http://schemas.microsoft.com/office/powerpoint/2010/main" val="16393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objectives for this module are to:</a:t>
            </a:r>
          </a:p>
          <a:p>
            <a:r>
              <a:rPr lang="en-US" dirty="0" smtClean="0"/>
              <a:t>State the principles of disinfection and sterilization, and</a:t>
            </a:r>
          </a:p>
          <a:p>
            <a:r>
              <a:rPr lang="en-US" dirty="0" smtClean="0"/>
              <a:t>List the current methods for disinfection and sterilization per CDC recommendations.</a:t>
            </a:r>
          </a:p>
          <a:p>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2</a:t>
            </a:fld>
            <a:endParaRPr lang="en-US" dirty="0"/>
          </a:p>
        </p:txBody>
      </p:sp>
    </p:spTree>
    <p:extLst>
      <p:ext uri="{BB962C8B-B14F-4D97-AF65-F5344CB8AC3E}">
        <p14:creationId xmlns:p14="http://schemas.microsoft.com/office/powerpoint/2010/main" val="3132320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C4772D38-D1AC-4950-A61B-A1DA0D6E8E73}" type="slidenum">
              <a:rPr lang="en-US" sz="1200">
                <a:solidFill>
                  <a:prstClr val="black"/>
                </a:solidFill>
              </a:rPr>
              <a:pPr/>
              <a:t>20</a:t>
            </a:fld>
            <a:endParaRPr lang="en-US" sz="1200" dirty="0">
              <a:solidFill>
                <a:prstClr val="black"/>
              </a:solidFill>
            </a:endParaRPr>
          </a:p>
        </p:txBody>
      </p:sp>
      <p:sp>
        <p:nvSpPr>
          <p:cNvPr id="79875" name="Slide Image Placeholder 1"/>
          <p:cNvSpPr>
            <a:spLocks noGrp="1" noRot="1" noChangeAspect="1" noTextEdit="1"/>
          </p:cNvSpPr>
          <p:nvPr>
            <p:ph type="sldImg"/>
          </p:nvPr>
        </p:nvSpPr>
        <p:spPr>
          <a:xfrm>
            <a:off x="1143000" y="685800"/>
            <a:ext cx="4572000" cy="3429000"/>
          </a:xfrm>
          <a:ln/>
        </p:spPr>
      </p:sp>
      <p:sp>
        <p:nvSpPr>
          <p:cNvPr id="7987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Steam sterilization has several advantages over other types of sterilization processes. It is nontoxic. The cycle is easy to control and monitor with a significant safety margin. It is inexpensive, rapidly microbicidal and the process least affected by contamination with organic or inorganic soils. Finally, steam sterilization penetrates medical packaging and device lumens. For all these reasons, it is the first choice for use with heat tolerant medical instruments.</a:t>
            </a:r>
          </a:p>
        </p:txBody>
      </p:sp>
    </p:spTree>
    <p:extLst>
      <p:ext uri="{BB962C8B-B14F-4D97-AF65-F5344CB8AC3E}">
        <p14:creationId xmlns:p14="http://schemas.microsoft.com/office/powerpoint/2010/main" val="1950654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3108A97E-7FF5-4E4B-9BB1-107C739C59C5}" type="slidenum">
              <a:rPr lang="en-US" sz="1200">
                <a:solidFill>
                  <a:prstClr val="black"/>
                </a:solidFill>
              </a:rPr>
              <a:pPr/>
              <a:t>21</a:t>
            </a:fld>
            <a:endParaRPr lang="en-US" sz="1200" dirty="0">
              <a:solidFill>
                <a:prstClr val="black"/>
              </a:solidFill>
            </a:endParaRPr>
          </a:p>
        </p:txBody>
      </p:sp>
      <p:sp>
        <p:nvSpPr>
          <p:cNvPr id="80899" name="Slide Image Placeholder 1"/>
          <p:cNvSpPr>
            <a:spLocks noGrp="1" noRot="1" noChangeAspect="1" noTextEdit="1"/>
          </p:cNvSpPr>
          <p:nvPr>
            <p:ph type="sldImg"/>
          </p:nvPr>
        </p:nvSpPr>
        <p:spPr>
          <a:xfrm>
            <a:off x="1143000" y="685800"/>
            <a:ext cx="4572000" cy="3429000"/>
          </a:xfrm>
          <a:ln/>
        </p:spPr>
      </p:sp>
      <p:sp>
        <p:nvSpPr>
          <p:cNvPr id="80900"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There are several disadvantages of steam sterilization as well. Most seriously, steam sterilization will destroy heat or moisture–sensitive instruments and likely damage most heat labile instruments, which are often complex and very expensive. Even heat tolerant items may have dulling or rusting from the steam sterilization process. Another important disadvantage is the chance of burns when handling or removing the instruments from the sterilizer.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4585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410EE568-FF87-43D1-BB16-5974BA416EF9}" type="slidenum">
              <a:rPr lang="en-US" sz="1200">
                <a:solidFill>
                  <a:prstClr val="black"/>
                </a:solidFill>
              </a:rPr>
              <a:pPr/>
              <a:t>22</a:t>
            </a:fld>
            <a:endParaRPr lang="en-US" sz="1200" dirty="0">
              <a:solidFill>
                <a:prstClr val="black"/>
              </a:solidFill>
            </a:endParaRPr>
          </a:p>
        </p:txBody>
      </p:sp>
      <p:sp>
        <p:nvSpPr>
          <p:cNvPr id="77827" name="Rectangle 2"/>
          <p:cNvSpPr>
            <a:spLocks noGrp="1" noRot="1" noChangeAspect="1" noChangeArrowheads="1" noTextEdit="1"/>
          </p:cNvSpPr>
          <p:nvPr>
            <p:ph type="sldImg"/>
          </p:nvPr>
        </p:nvSpPr>
        <p:spPr>
          <a:xfrm>
            <a:off x="1144588" y="682625"/>
            <a:ext cx="4546600" cy="3409950"/>
          </a:xfrm>
          <a:ln/>
        </p:spPr>
      </p:sp>
      <p:sp>
        <p:nvSpPr>
          <p:cNvPr id="2" name="Rectangle 3"/>
          <p:cNvSpPr>
            <a:spLocks noGrp="1" noChangeArrowheads="1"/>
          </p:cNvSpPr>
          <p:nvPr>
            <p:ph type="body" idx="1"/>
          </p:nvPr>
        </p:nvSpPr>
        <p:spPr>
          <a:xfrm>
            <a:off x="892176" y="4318961"/>
            <a:ext cx="5072063" cy="4450981"/>
          </a:xfrm>
          <a:ln w="9525"/>
        </p:spPr>
        <p:txBody>
          <a:bodyPr/>
          <a:lstStyle/>
          <a:p>
            <a:pPr marL="171450" indent="-171450">
              <a:lnSpc>
                <a:spcPct val="130000"/>
              </a:lnSpc>
              <a:spcBef>
                <a:spcPct val="50000"/>
              </a:spcBef>
            </a:pPr>
            <a:r>
              <a:rPr lang="en-US" dirty="0" smtClean="0"/>
              <a:t>There are two types of steam sterilization methods commonly used in outpatient settings.</a:t>
            </a:r>
          </a:p>
          <a:p>
            <a:pPr marL="171450" indent="-171450">
              <a:spcBef>
                <a:spcPct val="50000"/>
              </a:spcBef>
              <a:buFontTx/>
              <a:buAutoNum type="arabicParenR"/>
            </a:pPr>
            <a:r>
              <a:rPr lang="en-US" dirty="0" smtClean="0"/>
              <a:t>Steam under pressure (autoclaving). There are two types of tabletop steam autoclaves: </a:t>
            </a:r>
          </a:p>
          <a:p>
            <a:pPr marL="800100" lvl="2" indent="-171450">
              <a:lnSpc>
                <a:spcPct val="130000"/>
              </a:lnSpc>
              <a:spcBef>
                <a:spcPct val="50000"/>
              </a:spcBef>
              <a:buSzPct val="70000"/>
              <a:buFont typeface="Wingdings" pitchFamily="2" charset="2"/>
              <a:buChar char="Ø"/>
            </a:pPr>
            <a:r>
              <a:rPr lang="en-US" dirty="0" smtClean="0"/>
              <a:t>In most commonly used gravity displacement sterilizers, steam enters the chamber and unsaturated air is forced out of the chamber through a vent in the chamber wall.</a:t>
            </a:r>
          </a:p>
          <a:p>
            <a:pPr marL="800100" lvl="2" indent="-171450">
              <a:lnSpc>
                <a:spcPct val="130000"/>
              </a:lnSpc>
              <a:spcBef>
                <a:spcPct val="50000"/>
              </a:spcBef>
              <a:buSzPct val="70000"/>
              <a:buFont typeface="Wingdings" pitchFamily="2" charset="2"/>
              <a:buChar char="Ø"/>
            </a:pPr>
            <a:r>
              <a:rPr lang="en-US" dirty="0" smtClean="0"/>
              <a:t>In contrast, pre-vacuum sterilizers are fitted with a vacuum pump to create a vacuum in the chamber and ensure air removal from the sterilizing chamber and load </a:t>
            </a:r>
            <a:r>
              <a:rPr lang="en-US" b="1" i="1" dirty="0" smtClean="0"/>
              <a:t>before</a:t>
            </a:r>
            <a:r>
              <a:rPr lang="en-US" dirty="0" smtClean="0"/>
              <a:t> the chamber is pressurized with steam.  This method improves the speed and efficiency of the sterilization process.</a:t>
            </a:r>
          </a:p>
          <a:p>
            <a:pPr marL="171450" indent="-171450">
              <a:spcBef>
                <a:spcPct val="50000"/>
              </a:spcBef>
              <a:buFontTx/>
              <a:buAutoNum type="arabicParenR" startAt="2"/>
            </a:pPr>
            <a:r>
              <a:rPr lang="en-US" dirty="0" smtClean="0"/>
              <a:t>Dry heat sterilizers are either static air (convection or FDA-approved oven type) or forced air (rapid heat-transfer).</a:t>
            </a:r>
          </a:p>
          <a:p>
            <a:pPr marL="171450" indent="-171450">
              <a:spcBef>
                <a:spcPct val="50000"/>
              </a:spcBef>
            </a:pPr>
            <a:endParaRPr lang="en-US" dirty="0" smtClean="0"/>
          </a:p>
          <a:p>
            <a:pPr marL="171450" indent="-171450">
              <a:spcBef>
                <a:spcPct val="5000"/>
              </a:spcBef>
            </a:pPr>
            <a:r>
              <a:rPr lang="en-US" dirty="0" smtClean="0"/>
              <a:t>With all of these methods, always use FDA-approved devices and closely follow the manufacturer’s instructions for proper use. </a:t>
            </a:r>
          </a:p>
          <a:p>
            <a:pPr marL="171450" indent="-171450">
              <a:spcBef>
                <a:spcPct val="5000"/>
              </a:spcBef>
            </a:pPr>
            <a:endParaRPr lang="en-US" dirty="0" smtClean="0"/>
          </a:p>
          <a:p>
            <a:pPr marL="171450" indent="-171450">
              <a:spcBef>
                <a:spcPct val="5000"/>
              </a:spcBef>
            </a:pPr>
            <a:r>
              <a:rPr lang="en-US" dirty="0" smtClean="0"/>
              <a:t>Table top units should ideally have a printout</a:t>
            </a:r>
            <a:r>
              <a:rPr lang="en-US" baseline="0" dirty="0" smtClean="0"/>
              <a:t> for time and temperature.</a:t>
            </a:r>
            <a:endParaRPr lang="en-US" dirty="0" smtClean="0"/>
          </a:p>
          <a:p>
            <a:pPr marL="171450" indent="-171450">
              <a:lnSpc>
                <a:spcPct val="140000"/>
              </a:lnSpc>
            </a:pPr>
            <a:endParaRPr lang="en-US" dirty="0" smtClean="0"/>
          </a:p>
        </p:txBody>
      </p:sp>
    </p:spTree>
    <p:extLst>
      <p:ext uri="{BB962C8B-B14F-4D97-AF65-F5344CB8AC3E}">
        <p14:creationId xmlns:p14="http://schemas.microsoft.com/office/powerpoint/2010/main" val="195956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8851A78E-22F8-4E93-BD0F-F702F360570D}" type="slidenum">
              <a:rPr lang="en-US" sz="1200">
                <a:solidFill>
                  <a:prstClr val="black"/>
                </a:solidFill>
              </a:rPr>
              <a:pPr/>
              <a:t>23</a:t>
            </a:fld>
            <a:endParaRPr lang="en-US" sz="1200" dirty="0">
              <a:solidFill>
                <a:prstClr val="black"/>
              </a:solidFill>
            </a:endParaRPr>
          </a:p>
        </p:txBody>
      </p:sp>
      <p:sp>
        <p:nvSpPr>
          <p:cNvPr id="78851" name="Slide Image Placeholder 1"/>
          <p:cNvSpPr>
            <a:spLocks noGrp="1" noRot="1" noChangeAspect="1" noTextEdit="1"/>
          </p:cNvSpPr>
          <p:nvPr>
            <p:ph type="sldImg"/>
          </p:nvPr>
        </p:nvSpPr>
        <p:spPr>
          <a:xfrm>
            <a:off x="1143000" y="685800"/>
            <a:ext cx="4572000" cy="3429000"/>
          </a:xfrm>
          <a:ln/>
        </p:spPr>
      </p:sp>
      <p:sp>
        <p:nvSpPr>
          <p:cNvPr id="78852"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Each sterilization process method has time and temperature parameters that must be followed depending on the type of sterilizer. </a:t>
            </a:r>
          </a:p>
          <a:p>
            <a:r>
              <a:rPr lang="en-US" dirty="0" smtClean="0"/>
              <a:t>With a gravity displacement autoclave, typical operating temperatures are 30 minutes at 121-123°C (250-254°F) and 15 minutes at 132-135°C  (270-275°F).</a:t>
            </a:r>
          </a:p>
          <a:p>
            <a:endParaRPr lang="en-US" dirty="0" smtClean="0"/>
          </a:p>
          <a:p>
            <a:r>
              <a:rPr lang="en-US" dirty="0" smtClean="0"/>
              <a:t>Tabletop steam sterilizers, used most commonly in doctor’s offices and outpatient settings, are compact gravity displacement steam sterilizers that have a chamber volume of not more than 2 cubic feet and generate steam when distilled or deionized water is added. </a:t>
            </a:r>
          </a:p>
          <a:p>
            <a:endParaRPr lang="en-US" dirty="0" smtClean="0"/>
          </a:p>
          <a:p>
            <a:r>
              <a:rPr lang="en-US" dirty="0" smtClean="0"/>
              <a:t>The pre-vacuum sterilizer type, because of higher operating temperatures ranging from 132–135°C (270-275°F) and rapid removal of air, make for a shorter cycle time of 4 minutes.</a:t>
            </a:r>
          </a:p>
        </p:txBody>
      </p:sp>
    </p:spTree>
    <p:extLst>
      <p:ext uri="{BB962C8B-B14F-4D97-AF65-F5344CB8AC3E}">
        <p14:creationId xmlns:p14="http://schemas.microsoft.com/office/powerpoint/2010/main" val="3592254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66158E99-D674-4890-8AEB-E0D07C68F897}" type="slidenum">
              <a:rPr lang="en-US" sz="1200">
                <a:solidFill>
                  <a:prstClr val="black"/>
                </a:solidFill>
              </a:rPr>
              <a:pPr/>
              <a:t>24</a:t>
            </a:fld>
            <a:endParaRPr lang="en-US" sz="1200" dirty="0">
              <a:solidFill>
                <a:prstClr val="black"/>
              </a:solidFill>
            </a:endParaRPr>
          </a:p>
        </p:txBody>
      </p:sp>
      <p:sp>
        <p:nvSpPr>
          <p:cNvPr id="81923" name="Slide Image Placeholder 1"/>
          <p:cNvSpPr>
            <a:spLocks noGrp="1" noRot="1" noChangeAspect="1" noTextEdit="1"/>
          </p:cNvSpPr>
          <p:nvPr>
            <p:ph type="sldImg"/>
          </p:nvPr>
        </p:nvSpPr>
        <p:spPr>
          <a:xfrm>
            <a:off x="1143000" y="685800"/>
            <a:ext cx="4572000" cy="3429000"/>
          </a:xfrm>
          <a:ln/>
        </p:spPr>
      </p:sp>
      <p:sp>
        <p:nvSpPr>
          <p:cNvPr id="81924"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Dry heat sterilizers work by transferring heat energy from air inside the oven to the instruments. The lack of vapor pressure requires higher temperatures to achieve sterilization. </a:t>
            </a:r>
          </a:p>
          <a:p>
            <a:r>
              <a:rPr lang="en-US" dirty="0" smtClean="0"/>
              <a:t>Dry heat is good for items that are likely to dull or rust in the autoclave, and it is good for items like powders, cellulose or ink that require sterilization. </a:t>
            </a:r>
          </a:p>
          <a:p>
            <a:r>
              <a:rPr lang="en-US" dirty="0" smtClean="0"/>
              <a:t>However, the packaging used must be able to withstand high temperatures to prevent an accidental fire or charring of contents that could happen inside the sterilizer. </a:t>
            </a:r>
          </a:p>
        </p:txBody>
      </p:sp>
    </p:spTree>
    <p:extLst>
      <p:ext uri="{BB962C8B-B14F-4D97-AF65-F5344CB8AC3E}">
        <p14:creationId xmlns:p14="http://schemas.microsoft.com/office/powerpoint/2010/main" val="42119731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Static</a:t>
            </a:r>
            <a:r>
              <a:rPr lang="en-US" baseline="0" dirty="0" smtClean="0"/>
              <a:t> Air type dry heat sterilizers works like an oven, with the heating element on the bottom of the chamber.  As the air heats, it fills the chamber by natural convection.  Heat energy is transferred from the static air to the instruments, and sterilization occurs after 1-2 hours at 160°C.  The sterilization time may vary depending on the load, so spore testing of these units is very important to validate the proper exposure time under the conditions of actual use.</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Forced Air dry heat sterilizers are often referred to as rapid heat transfer sterilizers.  The sterilizer circulates the heated air at high velocity throughout the chamber. This circulation permits a more rapid transfer of heat energy from the air to the instruments, and reduces the amount of time needed for sterilization to 6-12 minutes at 190°C.</a:t>
            </a:r>
            <a:endParaRPr lang="en-US" dirty="0" smtClean="0"/>
          </a:p>
          <a:p>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25</a:t>
            </a:fld>
            <a:endParaRPr lang="en-US" dirty="0"/>
          </a:p>
        </p:txBody>
      </p:sp>
    </p:spTree>
    <p:extLst>
      <p:ext uri="{BB962C8B-B14F-4D97-AF65-F5344CB8AC3E}">
        <p14:creationId xmlns:p14="http://schemas.microsoft.com/office/powerpoint/2010/main" val="165045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Unsaturated chemical vapor</a:t>
            </a:r>
            <a:r>
              <a:rPr lang="en-US" baseline="0" dirty="0" smtClean="0"/>
              <a:t> sterilization involves the heating of a special chemical solution in a closed chamber, producing a hot chemical vapor that kills microorganisms.  The chemical solution is composed of formaldehyde and alcohols and is a strong irritant to the eyes, skin, and lungs.  As such, the appropriate PPE should be worn and these sterilizer should only be operated a well ventilated room.  A purge system should also be added to the sterilizer to collect the chemicals from the vapor at the end of the cycle. </a:t>
            </a:r>
          </a:p>
          <a:p>
            <a:endParaRPr lang="en-US" baseline="0" dirty="0" smtClean="0"/>
          </a:p>
          <a:p>
            <a:r>
              <a:rPr lang="en-US" baseline="0" dirty="0" smtClean="0"/>
              <a:t>Unlike steam and other wet sterilization methods, the positive feature of chemical vapor sterilization is that it greatly reduces or eliminates corrosion of steel instruments.  Because the solution used rapidly vaporizes in heat, items processed through this type of sterilizer are essentially dry at the end of the cycle.  As with all sterilization processes, it is essential that the packaging used to wrap instruments is compatible with the sterilization medium.  </a:t>
            </a:r>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26</a:t>
            </a:fld>
            <a:endParaRPr lang="en-US" dirty="0"/>
          </a:p>
        </p:txBody>
      </p:sp>
    </p:spTree>
    <p:extLst>
      <p:ext uri="{BB962C8B-B14F-4D97-AF65-F5344CB8AC3E}">
        <p14:creationId xmlns:p14="http://schemas.microsoft.com/office/powerpoint/2010/main" val="2893080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FBA0D84A-85F5-4B41-B38C-221AC73B4F0A}" type="slidenum">
              <a:rPr lang="en-US" sz="1200">
                <a:solidFill>
                  <a:prstClr val="black"/>
                </a:solidFill>
              </a:rPr>
              <a:pPr/>
              <a:t>27</a:t>
            </a:fld>
            <a:endParaRPr lang="en-US" sz="1200" dirty="0">
              <a:solidFill>
                <a:prstClr val="black"/>
              </a:solidFill>
            </a:endParaRPr>
          </a:p>
        </p:txBody>
      </p:sp>
      <p:sp>
        <p:nvSpPr>
          <p:cNvPr id="83971" name="Rectangle 2"/>
          <p:cNvSpPr>
            <a:spLocks noGrp="1" noRot="1" noChangeAspect="1" noChangeArrowheads="1" noTextEdit="1"/>
          </p:cNvSpPr>
          <p:nvPr>
            <p:ph type="sldImg"/>
          </p:nvPr>
        </p:nvSpPr>
        <p:spPr>
          <a:xfrm>
            <a:off x="1144588" y="682625"/>
            <a:ext cx="4546600" cy="3409950"/>
          </a:xfrm>
          <a:ln/>
        </p:spPr>
      </p:sp>
      <p:sp>
        <p:nvSpPr>
          <p:cNvPr id="83972" name="Rectangle 3"/>
          <p:cNvSpPr>
            <a:spLocks noGrp="1" noChangeArrowheads="1"/>
          </p:cNvSpPr>
          <p:nvPr>
            <p:ph type="body" idx="1"/>
          </p:nvPr>
        </p:nvSpPr>
        <p:spPr>
          <a:xfrm>
            <a:off x="892175" y="4318960"/>
            <a:ext cx="5049838" cy="416808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Heat-sensitive instruments that require sterilization or high-level disinfection can alternatively achieve this by soaking them in a liquid chemical sterilant cleared by the FDA. Exposure to these powerful and toxic chemicals can be harmful to healthcare provider and patients if the manufacturer’s instructions for use and safety precautions are not followed precisely. A list of the FDA cleared sterilants and high level disinfectants with label claims for reprocessing reusable medical devices is available at the web addresses on the screen. </a:t>
            </a:r>
          </a:p>
        </p:txBody>
      </p:sp>
    </p:spTree>
    <p:extLst>
      <p:ext uri="{BB962C8B-B14F-4D97-AF65-F5344CB8AC3E}">
        <p14:creationId xmlns:p14="http://schemas.microsoft.com/office/powerpoint/2010/main" val="96435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B86B21F2-4D03-44E9-994F-2245FC1F5DD3}" type="slidenum">
              <a:rPr lang="en-US" sz="1200">
                <a:solidFill>
                  <a:prstClr val="black"/>
                </a:solidFill>
              </a:rPr>
              <a:pPr/>
              <a:t>28</a:t>
            </a:fld>
            <a:endParaRPr lang="en-US" sz="1200" dirty="0">
              <a:solidFill>
                <a:prstClr val="black"/>
              </a:solidFill>
            </a:endParaRPr>
          </a:p>
        </p:txBody>
      </p:sp>
      <p:sp>
        <p:nvSpPr>
          <p:cNvPr id="98307" name="Slide Image Placeholder 1"/>
          <p:cNvSpPr>
            <a:spLocks noGrp="1" noRot="1" noChangeAspect="1" noTextEdit="1"/>
          </p:cNvSpPr>
          <p:nvPr>
            <p:ph type="sldImg"/>
          </p:nvPr>
        </p:nvSpPr>
        <p:spPr>
          <a:xfrm>
            <a:off x="1143000" y="685800"/>
            <a:ext cx="4572000" cy="3429000"/>
          </a:xfrm>
          <a:ln/>
        </p:spPr>
      </p:sp>
      <p:sp>
        <p:nvSpPr>
          <p:cNvPr id="9830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Next we will review CDC recommendations for storage of sterile items.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sterile storage area should be a well-ventilated area that provides protection against dust, moisture, and temperature and humidity extremes. Recommended instances from the floor, ceiling, and walls are outlined in the slide.</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Store sterile items so the packaging is not punctured, bent or otherwise compromised.  Closed</a:t>
            </a:r>
            <a:r>
              <a:rPr lang="en-US" sz="1200" baseline="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or covered cabinets are preferred</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Sterilized items should be labeled with a load number that indicates the sterilizer used, the cycle or load number, and the date of sterilization</a:t>
            </a:r>
          </a:p>
          <a:p>
            <a:endParaRPr lang="en-US" dirty="0" smtClean="0"/>
          </a:p>
        </p:txBody>
      </p:sp>
    </p:spTree>
    <p:extLst>
      <p:ext uri="{BB962C8B-B14F-4D97-AF65-F5344CB8AC3E}">
        <p14:creationId xmlns:p14="http://schemas.microsoft.com/office/powerpoint/2010/main" val="41187930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7437D2E6-2E92-43D1-ABA1-8B99B7334A55}" type="slidenum">
              <a:rPr lang="en-US" sz="1200">
                <a:solidFill>
                  <a:prstClr val="black"/>
                </a:solidFill>
              </a:rPr>
              <a:pPr/>
              <a:t>29</a:t>
            </a:fld>
            <a:endParaRPr lang="en-US" sz="1200" dirty="0">
              <a:solidFill>
                <a:prstClr val="black"/>
              </a:solidFill>
            </a:endParaRPr>
          </a:p>
        </p:txBody>
      </p:sp>
      <p:sp>
        <p:nvSpPr>
          <p:cNvPr id="99331" name="Slide Image Placeholder 1"/>
          <p:cNvSpPr>
            <a:spLocks noGrp="1" noRot="1" noChangeAspect="1" noTextEdit="1"/>
          </p:cNvSpPr>
          <p:nvPr>
            <p:ph type="sldImg"/>
          </p:nvPr>
        </p:nvSpPr>
        <p:spPr>
          <a:xfrm>
            <a:off x="1143000" y="685800"/>
            <a:ext cx="4572000" cy="3429000"/>
          </a:xfrm>
          <a:ln/>
        </p:spPr>
      </p:sp>
      <p:sp>
        <p:nvSpPr>
          <p:cNvPr id="99332"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The shelf life of a packaged sterile item depends on the quality of the wrapper, the storage conditions, the conditions during transport, the amount of handling, and other events like exposure to moisture that compromises the integrity of the package. If event-related storage of sterile items is used, then packaged sterile items can be used indefinitely unless the packaging is compromised. Packages should always be inspected and evaluated before use for loss of integrity (e.g. torn, punctured, or wet). </a:t>
            </a:r>
          </a:p>
          <a:p>
            <a:pPr marL="0" marR="0">
              <a:lnSpc>
                <a:spcPct val="115000"/>
              </a:lnSpc>
              <a:spcBef>
                <a:spcPts val="0"/>
              </a:spcBef>
              <a:spcAft>
                <a:spcPts val="0"/>
              </a:spcAft>
            </a:pPr>
            <a:endParaRPr lang="en-US" sz="1200" dirty="0" smtClean="0">
              <a:solidFill>
                <a:srgbClr val="000000"/>
              </a:solidFill>
              <a:effectLst/>
              <a:latin typeface="Times New Roman"/>
              <a:ea typeface="Calibri"/>
              <a:cs typeface="Times New Roman"/>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Any package that has fallen on the floor must be inspected for damage to the packaging and contents. If the package is heat-sealed in impervious plastic and the seal is still intact, the package should be considered not contaminated. If undamaged, items in packaged plastic need not be reprocessed. If the integrity of the package is compromised, repack and reprocess the pack before use.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endParaRPr lang="en-US" sz="1200" dirty="0" smtClean="0">
              <a:effectLst/>
              <a:latin typeface="+mn-lt"/>
              <a:ea typeface="Calibri"/>
              <a:cs typeface="Times New Roman"/>
            </a:endParaRPr>
          </a:p>
        </p:txBody>
      </p:sp>
    </p:spTree>
    <p:extLst>
      <p:ext uri="{BB962C8B-B14F-4D97-AF65-F5344CB8AC3E}">
        <p14:creationId xmlns:p14="http://schemas.microsoft.com/office/powerpoint/2010/main" val="319437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Over 45 years ago, Dr. Earle Spaulding devised a rational approach to disinfection and sterilization of patient care items based on the item’s intended use.  He grouped every patient care item into one of three categories based on risk:  critical, semi-critical, and non-critical.  The level of disinfection or sterilization depends on the classification of the item.  Critical items that contact sterile tissue (like surgical instruments) must be sterilized; semi-critical items that contact mucous membranes (like dental mouth mirrors), or non-intact skin (like wound therapy equipment) require high-level disinfection; and non-critical items that have contact only with intact skin (like stethoscopes) require low-level disinfection.</a:t>
            </a:r>
            <a:endParaRPr lang="en-US" dirty="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947082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4B9653F8-415C-4DFA-A0B1-6B54FD2C31A8}" type="slidenum">
              <a:rPr lang="en-US" sz="1200">
                <a:solidFill>
                  <a:prstClr val="black"/>
                </a:solidFill>
              </a:rPr>
              <a:pPr/>
              <a:t>30</a:t>
            </a:fld>
            <a:endParaRPr lang="en-US" sz="1200" dirty="0">
              <a:solidFill>
                <a:prstClr val="black"/>
              </a:solidFill>
            </a:endParaRPr>
          </a:p>
        </p:txBody>
      </p:sp>
      <p:sp>
        <p:nvSpPr>
          <p:cNvPr id="84995" name="Slide Image Placeholder 1"/>
          <p:cNvSpPr>
            <a:spLocks noGrp="1" noRot="1" noChangeAspect="1" noTextEdit="1"/>
          </p:cNvSpPr>
          <p:nvPr>
            <p:ph type="sldImg"/>
          </p:nvPr>
        </p:nvSpPr>
        <p:spPr>
          <a:xfrm>
            <a:off x="1143000" y="685800"/>
            <a:ext cx="4572000" cy="3429000"/>
          </a:xfrm>
          <a:ln/>
        </p:spPr>
      </p:sp>
      <p:sp>
        <p:nvSpPr>
          <p:cNvPr id="8499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Important recommendations when implementing sterilization are: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Instruments must be cleaned before being sterilized. </a:t>
            </a:r>
            <a:r>
              <a:rPr lang="en-US" sz="1200" baseline="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Failure to remove salts and proteins on the surface of instruments can interfere with the sterilization process.</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Steam is preferred for critical items that won’t be damaged by heat.</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Follow the manufacturer’s operating parameters for the equipment or products used. </a:t>
            </a:r>
          </a:p>
          <a:p>
            <a:pPr marL="342900" marR="0" lvl="0" indent="-342900">
              <a:lnSpc>
                <a:spcPct val="115000"/>
              </a:lnSpc>
              <a:spcBef>
                <a:spcPts val="0"/>
              </a:spcBef>
              <a:spcAft>
                <a:spcPts val="0"/>
              </a:spcAft>
              <a:buFont typeface="+mj-lt"/>
              <a:buAutoNum type="arabicPeriod"/>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Use low temperature sterilization technologies for reprocessing critical and semi-critical</a:t>
            </a:r>
            <a:r>
              <a:rPr lang="en-US" sz="1200" baseline="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items that may be damaged by heat.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Immediately use critical and semi-critical items that have been sterilized by an immersion in a liquid</a:t>
            </a:r>
            <a:r>
              <a:rPr lang="en-US" sz="1200" baseline="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sterilant</a:t>
            </a:r>
            <a:r>
              <a:rPr lang="en-US" sz="1200" baseline="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solution like </a:t>
            </a:r>
            <a:r>
              <a:rPr lang="en-US" sz="1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peracetic</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acid.  Do not store these items long term, because they are not wrapped for protection.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9648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0FA638A9-ADAF-4F2F-A469-3050F45FC281}" type="slidenum">
              <a:rPr lang="en-US" sz="1200">
                <a:solidFill>
                  <a:prstClr val="black"/>
                </a:solidFill>
              </a:rPr>
              <a:pPr/>
              <a:t>31</a:t>
            </a:fld>
            <a:endParaRPr lang="en-US" sz="1200" dirty="0">
              <a:solidFill>
                <a:prstClr val="black"/>
              </a:solidFill>
            </a:endParaRPr>
          </a:p>
        </p:txBody>
      </p:sp>
      <p:sp>
        <p:nvSpPr>
          <p:cNvPr id="87043" name="Slide Image Placeholder 1"/>
          <p:cNvSpPr>
            <a:spLocks noGrp="1" noRot="1" noChangeAspect="1" noTextEdit="1"/>
          </p:cNvSpPr>
          <p:nvPr>
            <p:ph type="sldImg"/>
          </p:nvPr>
        </p:nvSpPr>
        <p:spPr>
          <a:xfrm>
            <a:off x="1143000" y="685800"/>
            <a:ext cx="4572000" cy="3429000"/>
          </a:xfrm>
          <a:ln/>
        </p:spPr>
      </p:sp>
      <p:sp>
        <p:nvSpPr>
          <p:cNvPr id="87044"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Monitoring the effectiveness of your sterilization equipment, procedures, and recordkeeping is essential for patient safety, and mandated by several regulatory agencies such as The Joint Commission, Centers for Medicare and Medicaid Services, and NC rule .0206.</a:t>
            </a:r>
          </a:p>
        </p:txBody>
      </p:sp>
    </p:spTree>
    <p:extLst>
      <p:ext uri="{BB962C8B-B14F-4D97-AF65-F5344CB8AC3E}">
        <p14:creationId xmlns:p14="http://schemas.microsoft.com/office/powerpoint/2010/main" val="18709518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C5E60B7F-C8AD-40BD-9191-8D7A5692D3A0}" type="slidenum">
              <a:rPr lang="en-US" sz="1200">
                <a:solidFill>
                  <a:prstClr val="black"/>
                </a:solidFill>
              </a:rPr>
              <a:pPr/>
              <a:t>32</a:t>
            </a:fld>
            <a:endParaRPr lang="en-US" sz="1200" dirty="0">
              <a:solidFill>
                <a:prstClr val="black"/>
              </a:solidFill>
            </a:endParaRPr>
          </a:p>
        </p:txBody>
      </p:sp>
      <p:sp>
        <p:nvSpPr>
          <p:cNvPr id="88067" name="Slide Image Placeholder 1"/>
          <p:cNvSpPr>
            <a:spLocks noGrp="1" noRot="1" noChangeAspect="1" noTextEdit="1"/>
          </p:cNvSpPr>
          <p:nvPr>
            <p:ph type="sldImg"/>
          </p:nvPr>
        </p:nvSpPr>
        <p:spPr>
          <a:xfrm>
            <a:off x="1143000" y="685800"/>
            <a:ext cx="4572000" cy="3429000"/>
          </a:xfrm>
          <a:ln/>
        </p:spPr>
      </p:sp>
      <p:sp>
        <p:nvSpPr>
          <p:cNvPr id="8806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sterilization procedure should be monitored routinely by using a combination of physical, chemical, and biological indicators to evaluate the sterilizing conditions and, indirectly, the microbiologic status of the processed items. </a:t>
            </a:r>
          </a:p>
          <a:p>
            <a:r>
              <a:rPr lang="en-US" dirty="0" smtClean="0"/>
              <a:t>Physical monitors for steam include the daily assessment of cycle time and temperature by examining the temperature record charts or computer readout, and an assessment of pressure via the pressure gauge.</a:t>
            </a:r>
          </a:p>
          <a:p>
            <a:r>
              <a:rPr lang="en-US" dirty="0" smtClean="0"/>
              <a:t>Chemical indicators usually are either heat or chemical sensitive inks that change color when one or more sterilization parameters (such as steam-time, temperature, and / or saturated steam) are present. </a:t>
            </a:r>
          </a:p>
          <a:p>
            <a:r>
              <a:rPr lang="en-US" dirty="0" smtClean="0"/>
              <a:t>Biological indicators are recognized by most authorities as being the closest to the ideal monitors of the sterilization process because they measure the sterilization process directly using the most resistant microorganisms, Bacilllus spores, and not merely by testing the physical and chemical conditions necessary for sterilization.</a:t>
            </a:r>
          </a:p>
        </p:txBody>
      </p:sp>
    </p:spTree>
    <p:extLst>
      <p:ext uri="{BB962C8B-B14F-4D97-AF65-F5344CB8AC3E}">
        <p14:creationId xmlns:p14="http://schemas.microsoft.com/office/powerpoint/2010/main" val="40149346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1D61F32F-E6E7-4084-8C03-823396BA2265}" type="slidenum">
              <a:rPr lang="en-US" sz="1200">
                <a:solidFill>
                  <a:prstClr val="black"/>
                </a:solidFill>
              </a:rPr>
              <a:pPr/>
              <a:t>33</a:t>
            </a:fld>
            <a:endParaRPr lang="en-US" sz="1200" dirty="0">
              <a:solidFill>
                <a:prstClr val="black"/>
              </a:solidFill>
            </a:endParaRPr>
          </a:p>
        </p:txBody>
      </p:sp>
      <p:sp>
        <p:nvSpPr>
          <p:cNvPr id="89091" name="Slide Image Placeholder 1"/>
          <p:cNvSpPr>
            <a:spLocks noGrp="1" noRot="1" noChangeAspect="1" noTextEdit="1"/>
          </p:cNvSpPr>
          <p:nvPr>
            <p:ph type="sldImg"/>
          </p:nvPr>
        </p:nvSpPr>
        <p:spPr>
          <a:xfrm>
            <a:off x="1143000" y="685800"/>
            <a:ext cx="4572000" cy="3429000"/>
          </a:xfrm>
          <a:ln/>
        </p:spPr>
      </p:sp>
      <p:sp>
        <p:nvSpPr>
          <p:cNvPr id="89092"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dirty="0" smtClean="0"/>
              <a:t>Chemical indicators are convenient, inexpensive, and indicate that the item has been exposed to the sterilization process. Based on current studies, chemical indicators should be used in conjunction with biologic indicators, but should not replace them. While the chemicals indicate sterilization at marginal sterilization time, only a biologic indicator consisting of resistant spores can measure the microbial killing power of the sterilization process. </a:t>
            </a:r>
          </a:p>
          <a:p>
            <a:pPr>
              <a:lnSpc>
                <a:spcPct val="90000"/>
              </a:lnSpc>
            </a:pPr>
            <a:endParaRPr lang="en-US" dirty="0" smtClean="0"/>
          </a:p>
          <a:p>
            <a:pPr>
              <a:lnSpc>
                <a:spcPct val="90000"/>
              </a:lnSpc>
            </a:pPr>
            <a:r>
              <a:rPr lang="en-US" dirty="0" smtClean="0"/>
              <a:t>Chemical indicators are affixed to the outside of each pack to show that the package has been processed through a sterilization cycle. These indicators do not prove sterilization has been achieved – only that an item has been exposed to the sterilization process. A chemical indicator should also be placed on the inside of each pack to verify sterilant penetration.</a:t>
            </a:r>
          </a:p>
          <a:p>
            <a:pPr>
              <a:lnSpc>
                <a:spcPct val="90000"/>
              </a:lnSpc>
            </a:pPr>
            <a:r>
              <a:rPr lang="en-US" dirty="0" smtClean="0"/>
              <a:t> </a:t>
            </a:r>
          </a:p>
          <a:p>
            <a:pPr>
              <a:lnSpc>
                <a:spcPct val="90000"/>
              </a:lnSpc>
            </a:pPr>
            <a:r>
              <a:rPr lang="en-US" dirty="0" smtClean="0"/>
              <a:t>Chemical indicators have been grouped into six classes based on their ability to monitor one or multiple sterilization parameters. If the internal or external indicator suggests inadequate processing, the item should not be used. </a:t>
            </a:r>
          </a:p>
          <a:p>
            <a:pPr>
              <a:lnSpc>
                <a:spcPct val="90000"/>
              </a:lnSpc>
            </a:pPr>
            <a:endParaRPr lang="en-US" dirty="0" smtClean="0"/>
          </a:p>
          <a:p>
            <a:pPr>
              <a:lnSpc>
                <a:spcPct val="90000"/>
              </a:lnSpc>
            </a:pPr>
            <a:r>
              <a:rPr lang="en-US" dirty="0" smtClean="0"/>
              <a:t>If using a pre-vacuum steam sterilizer, an air-removal test called the Bowie-Dick Test must be performed daily in the empty sterilizer to ensure air removal.</a:t>
            </a:r>
          </a:p>
        </p:txBody>
      </p:sp>
    </p:spTree>
    <p:extLst>
      <p:ext uri="{BB962C8B-B14F-4D97-AF65-F5344CB8AC3E}">
        <p14:creationId xmlns:p14="http://schemas.microsoft.com/office/powerpoint/2010/main" val="19020183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6553252E-4344-42A6-9D8F-1EE73B2147DB}" type="slidenum">
              <a:rPr lang="en-US" sz="1200">
                <a:solidFill>
                  <a:prstClr val="black"/>
                </a:solidFill>
              </a:rPr>
              <a:pPr/>
              <a:t>34</a:t>
            </a:fld>
            <a:endParaRPr lang="en-US" sz="1200" dirty="0">
              <a:solidFill>
                <a:prstClr val="black"/>
              </a:solidFill>
            </a:endParaRPr>
          </a:p>
        </p:txBody>
      </p:sp>
      <p:sp>
        <p:nvSpPr>
          <p:cNvPr id="90115" name="Slide Image Placeholder 1"/>
          <p:cNvSpPr>
            <a:spLocks noGrp="1" noRot="1" noChangeAspect="1" noTextEdit="1"/>
          </p:cNvSpPr>
          <p:nvPr>
            <p:ph type="sldImg"/>
          </p:nvPr>
        </p:nvSpPr>
        <p:spPr>
          <a:xfrm>
            <a:off x="1143000" y="685800"/>
            <a:ext cx="4572000" cy="3429000"/>
          </a:xfrm>
          <a:ln/>
        </p:spPr>
      </p:sp>
      <p:sp>
        <p:nvSpPr>
          <p:cNvPr id="9011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Use of a biological indicator is the only process that directly monitors the lethality of a given sterilization process. Spores used to monitor a sterilization process have demonstrated resistance to the sterilizing agent and are more resistant than the bioburden found on medical devices. </a:t>
            </a:r>
            <a:r>
              <a:rPr lang="en-US" sz="1200" i="1" dirty="0" smtClean="0">
                <a:solidFill>
                  <a:srgbClr val="000000"/>
                </a:solidFill>
                <a:effectLst/>
                <a:latin typeface="Times New Roman"/>
                <a:ea typeface="Calibri"/>
                <a:cs typeface="Times New Roman"/>
              </a:rPr>
              <a:t>Geobacillus stearothermophilus</a:t>
            </a:r>
            <a:r>
              <a:rPr lang="en-US" sz="1200" dirty="0" smtClean="0">
                <a:solidFill>
                  <a:srgbClr val="000000"/>
                </a:solidFill>
                <a:effectLst/>
                <a:latin typeface="Times New Roman"/>
                <a:ea typeface="Calibri"/>
                <a:cs typeface="Times New Roman"/>
              </a:rPr>
              <a:t> spores are used to monitor steam sterilization, hydrogen peroxide gas plasma , and liquid peracetic acid sterilizers. </a:t>
            </a:r>
            <a:r>
              <a:rPr lang="en-US" sz="1200" i="1" dirty="0" smtClean="0">
                <a:solidFill>
                  <a:srgbClr val="000000"/>
                </a:solidFill>
                <a:effectLst/>
                <a:latin typeface="Times New Roman"/>
                <a:ea typeface="Calibri"/>
                <a:cs typeface="Times New Roman"/>
              </a:rPr>
              <a:t>Bacillus atrophaeus</a:t>
            </a:r>
            <a:r>
              <a:rPr lang="en-US" sz="1200" dirty="0" smtClean="0">
                <a:solidFill>
                  <a:srgbClr val="000000"/>
                </a:solidFill>
                <a:effectLst/>
                <a:latin typeface="Times New Roman"/>
                <a:ea typeface="Calibri"/>
                <a:cs typeface="Times New Roman"/>
              </a:rPr>
              <a:t>  (formerly known as </a:t>
            </a:r>
            <a:r>
              <a:rPr lang="en-US" sz="1200" i="1" dirty="0" smtClean="0">
                <a:solidFill>
                  <a:srgbClr val="000000"/>
                </a:solidFill>
                <a:effectLst/>
                <a:latin typeface="Times New Roman"/>
                <a:ea typeface="Calibri"/>
                <a:cs typeface="Times New Roman"/>
              </a:rPr>
              <a:t>Bacillus subtilis</a:t>
            </a:r>
            <a:r>
              <a:rPr lang="en-US" sz="1200" dirty="0" smtClean="0">
                <a:solidFill>
                  <a:srgbClr val="000000"/>
                </a:solidFill>
                <a:effectLst/>
                <a:latin typeface="Times New Roman"/>
                <a:ea typeface="Calibri"/>
                <a:cs typeface="Times New Roman"/>
              </a:rPr>
              <a:t>)  are used to monitor ethylene oxide and dry heat. </a:t>
            </a:r>
            <a:endParaRPr lang="en-US" sz="1200" dirty="0" smtClean="0">
              <a:effectLst/>
              <a:latin typeface="+mn-lt"/>
              <a:ea typeface="Calibri"/>
              <a:cs typeface="Times New Roman"/>
            </a:endParaRPr>
          </a:p>
          <a:p>
            <a:pPr marL="0" marR="0">
              <a:lnSpc>
                <a:spcPct val="115000"/>
              </a:lnSpc>
              <a:spcBef>
                <a:spcPts val="0"/>
              </a:spcBef>
              <a:spcAft>
                <a:spcPts val="0"/>
              </a:spcAft>
            </a:pPr>
            <a:r>
              <a:rPr lang="en-US" sz="1200" i="1" dirty="0" smtClean="0">
                <a:solidFill>
                  <a:srgbClr val="000000"/>
                </a:solidFill>
                <a:effectLst/>
                <a:latin typeface="Times New Roman"/>
                <a:ea typeface="Calibri"/>
                <a:cs typeface="Times New Roman"/>
              </a:rPr>
              <a:t>Geobacillus stearothermophilus</a:t>
            </a:r>
            <a:r>
              <a:rPr lang="en-US" sz="1200" dirty="0" smtClean="0">
                <a:solidFill>
                  <a:srgbClr val="000000"/>
                </a:solidFill>
                <a:effectLst/>
                <a:latin typeface="Times New Roman"/>
                <a:ea typeface="Calibri"/>
                <a:cs typeface="Times New Roman"/>
              </a:rPr>
              <a:t> is incubated at 55-60°C and </a:t>
            </a:r>
            <a:r>
              <a:rPr lang="en-US" sz="1200" i="1" dirty="0" smtClean="0">
                <a:solidFill>
                  <a:srgbClr val="000000"/>
                </a:solidFill>
                <a:effectLst/>
                <a:latin typeface="Times New Roman"/>
                <a:ea typeface="Calibri"/>
                <a:cs typeface="Times New Roman"/>
              </a:rPr>
              <a:t>B. atrophaeus</a:t>
            </a:r>
            <a:r>
              <a:rPr lang="en-US" sz="1200" dirty="0" smtClean="0">
                <a:solidFill>
                  <a:srgbClr val="000000"/>
                </a:solidFill>
                <a:effectLst/>
                <a:latin typeface="Times New Roman"/>
                <a:ea typeface="Calibri"/>
                <a:cs typeface="Times New Roman"/>
              </a:rPr>
              <a:t> at 37°C.</a:t>
            </a:r>
            <a:endParaRPr lang="en-US" sz="1200" dirty="0">
              <a:effectLst/>
              <a:latin typeface="+mn-lt"/>
              <a:ea typeface="Calibri"/>
              <a:cs typeface="Times New Roman"/>
            </a:endParaRPr>
          </a:p>
        </p:txBody>
      </p:sp>
    </p:spTree>
    <p:extLst>
      <p:ext uri="{BB962C8B-B14F-4D97-AF65-F5344CB8AC3E}">
        <p14:creationId xmlns:p14="http://schemas.microsoft.com/office/powerpoint/2010/main" val="60963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77704DFC-3C37-4773-9CCC-E58F8B1054AF}" type="slidenum">
              <a:rPr lang="en-US" sz="1200">
                <a:solidFill>
                  <a:prstClr val="black"/>
                </a:solidFill>
              </a:rPr>
              <a:pPr/>
              <a:t>35</a:t>
            </a:fld>
            <a:endParaRPr lang="en-US" sz="1200" dirty="0">
              <a:solidFill>
                <a:prstClr val="black"/>
              </a:solidFill>
            </a:endParaRPr>
          </a:p>
        </p:txBody>
      </p:sp>
      <p:sp>
        <p:nvSpPr>
          <p:cNvPr id="91139" name="Slide Image Placeholder 1"/>
          <p:cNvSpPr>
            <a:spLocks noGrp="1" noRot="1" noChangeAspect="1" noTextEdit="1"/>
          </p:cNvSpPr>
          <p:nvPr>
            <p:ph type="sldImg"/>
          </p:nvPr>
        </p:nvSpPr>
        <p:spPr>
          <a:xfrm>
            <a:off x="1143000" y="685800"/>
            <a:ext cx="4572000" cy="3429000"/>
          </a:xfrm>
          <a:ln/>
        </p:spPr>
      </p:sp>
      <p:sp>
        <p:nvSpPr>
          <p:cNvPr id="91140"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An ideal biological monitor of the sterilization process should be easy to use, inexpensive, and not subject to exogenous contamination. In addition, an ideal biological monitor should provide positive results as soon as possible after the cycle so that corrective action may be accomplished. The biological monitor should provide positive results only when the sterilization parameters (such as steam-time, temperature and/or saturated steam, ethylene oxide time, temperature, relative humidity) are inadequate to kill microbial contamination. </a:t>
            </a:r>
            <a:endParaRPr lang="en-US" sz="1200" dirty="0" smtClean="0">
              <a:effectLst/>
              <a:latin typeface="+mn-lt"/>
              <a:ea typeface="Calibri"/>
              <a:cs typeface="Times New Roman"/>
            </a:endParaRPr>
          </a:p>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 </a:t>
            </a:r>
            <a:endParaRPr lang="en-US" sz="1200" dirty="0" smtClean="0">
              <a:effectLst/>
              <a:latin typeface="+mn-lt"/>
              <a:ea typeface="Calibri"/>
              <a:cs typeface="Times New Roman"/>
            </a:endParaRPr>
          </a:p>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Originally, spore strip biological indicators required up to 7 days of incubation to detect viable spores from marginal cycles. The next generation of biological indicators was self-contained in plastic vials containing a spore-coated paper strip and a growth media in a crushable ampoule. This indicator had a maximum incubation of 48 hours but significant failures could be detected in &lt;24 hours. Rapid readout indicators have been available for more than 10 years, and have been shown to be comparable to that of the conventional biologic indicators. The rapid read indicators can be interpreted in 30 min. to 1 hour.</a:t>
            </a:r>
            <a:endParaRPr lang="en-US" sz="1200" dirty="0" smtClean="0">
              <a:effectLst/>
              <a:latin typeface="+mn-lt"/>
              <a:ea typeface="Calibri"/>
              <a:cs typeface="Times New Roman"/>
            </a:endParaRPr>
          </a:p>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 </a:t>
            </a:r>
            <a:endParaRPr lang="en-US" sz="1200" dirty="0" smtClean="0">
              <a:effectLst/>
              <a:latin typeface="+mn-lt"/>
              <a:ea typeface="Calibri"/>
              <a:cs typeface="Times New Roman"/>
            </a:endParaRPr>
          </a:p>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The standard biological indicator used for monitoring full-cycle steam sterilizers does not provide reliable monitoring of flash sterilizers. Biological indicators specifically designed for monitoring flash sterilization are now available, and studies comparing them have been published.</a:t>
            </a:r>
            <a:endParaRPr lang="en-US" sz="1200" dirty="0">
              <a:effectLst/>
              <a:latin typeface="+mn-lt"/>
              <a:ea typeface="Calibri"/>
              <a:cs typeface="Times New Roman"/>
            </a:endParaRPr>
          </a:p>
        </p:txBody>
      </p:sp>
    </p:spTree>
    <p:extLst>
      <p:ext uri="{BB962C8B-B14F-4D97-AF65-F5344CB8AC3E}">
        <p14:creationId xmlns:p14="http://schemas.microsoft.com/office/powerpoint/2010/main" val="13372547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63AFFDFF-B960-4E90-89F5-9F176A5E4303}" type="slidenum">
              <a:rPr lang="en-US" sz="1200">
                <a:solidFill>
                  <a:prstClr val="black"/>
                </a:solidFill>
              </a:rPr>
              <a:pPr/>
              <a:t>36</a:t>
            </a:fld>
            <a:endParaRPr lang="en-US" sz="1200" dirty="0">
              <a:solidFill>
                <a:prstClr val="black"/>
              </a:solidFill>
            </a:endParaRPr>
          </a:p>
        </p:txBody>
      </p:sp>
      <p:sp>
        <p:nvSpPr>
          <p:cNvPr id="92163" name="Slide Image Placeholder 1"/>
          <p:cNvSpPr>
            <a:spLocks noGrp="1" noRot="1" noChangeAspect="1" noTextEdit="1"/>
          </p:cNvSpPr>
          <p:nvPr>
            <p:ph type="sldImg"/>
          </p:nvPr>
        </p:nvSpPr>
        <p:spPr>
          <a:xfrm>
            <a:off x="1143000" y="685800"/>
            <a:ext cx="4572000" cy="3429000"/>
          </a:xfrm>
          <a:ln/>
        </p:spPr>
      </p:sp>
      <p:sp>
        <p:nvSpPr>
          <p:cNvPr id="92164"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Steam and low temperature sterilizers (such as peracetic acid and hydrogen peroxide gas plasma) should be monitored at least weekly (with the appropriate commercial preparation of spores). Weekly biological monitoring is a requirement in the NC Rule .0206</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If a sterilizer is used as frequently as several loads per day, daily use of a biological indicator allows for earlier discovery of equipment malfunctions or procedure errors, minimizing the extent of patient surveillance and product recall needed.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Each load should be monitored with a biological indicator if it contains an implantable object. If feasible, implantable items should not be used until the results of spore tests are known to be negative.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93529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CD5D265D-C117-4E53-AA53-FA353BB9EEE8}" type="slidenum">
              <a:rPr lang="en-US" sz="1200">
                <a:solidFill>
                  <a:prstClr val="black"/>
                </a:solidFill>
              </a:rPr>
              <a:pPr/>
              <a:t>37</a:t>
            </a:fld>
            <a:endParaRPr lang="en-US" sz="1200" dirty="0">
              <a:solidFill>
                <a:prstClr val="black"/>
              </a:solidFill>
            </a:endParaRPr>
          </a:p>
        </p:txBody>
      </p:sp>
      <p:sp>
        <p:nvSpPr>
          <p:cNvPr id="93187" name="Slide Image Placeholder 1"/>
          <p:cNvSpPr>
            <a:spLocks noGrp="1" noRot="1" noChangeAspect="1" noTextEdit="1"/>
          </p:cNvSpPr>
          <p:nvPr>
            <p:ph type="sldImg"/>
          </p:nvPr>
        </p:nvSpPr>
        <p:spPr>
          <a:xfrm>
            <a:off x="1143000" y="685800"/>
            <a:ext cx="4572000" cy="3429000"/>
          </a:xfrm>
          <a:ln/>
        </p:spPr>
      </p:sp>
      <p:sp>
        <p:nvSpPr>
          <p:cNvPr id="9318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Since sterilization failure can occur about 1% of the time for steam sterilization, a procedure to follow in the event of positive spore tests has been provided by the CDC and the Association of Perioperative Registered Nurses. The positive spore test may occur for reasons such as slight variations in the resistance of the spore, or improper use of the sterilizer.</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After a single positive biologic indicator test with steam sterilization, remove and retest the sterilizer. Objects other than implantable objects do not need to be recalled unless the sterilizer or the sterilization procedure is defective as determined by the maintenance provider or inappropriate cycle settings are identified. If additional spore tests remain positive, consider the items non-sterile and recall. Then reprocess the items from the implicated load(s).</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If patient care items were used before retrieval, the infection preventionist should assess the risk of infection in collaboration with the physician, and if needed, consult an outside reprocessing specialist. The margin of safety in steam sterilization is sufficiently large that there is a minimal risk associated with items in a load that show spore growth, especially if the item was properly cleaned and the temperature was achieved as demonstrated by a chemical and readout chart.</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1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After a single positive biological indicator occurs with a method other than steam sterilization, treat all items that have been processed in that sterilizer as nonsterile, dating from the last sterilization cycle with the negative biological indicator. Retrieve items and reprocess.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06599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4E565106-34DB-47D8-8A90-8FED6EE861DF}" type="slidenum">
              <a:rPr lang="en-US" sz="1200">
                <a:solidFill>
                  <a:prstClr val="black"/>
                </a:solidFill>
              </a:rPr>
              <a:pPr/>
              <a:t>38</a:t>
            </a:fld>
            <a:endParaRPr lang="en-US" sz="1200" dirty="0">
              <a:solidFill>
                <a:prstClr val="black"/>
              </a:solidFill>
            </a:endParaRPr>
          </a:p>
        </p:txBody>
      </p:sp>
      <p:sp>
        <p:nvSpPr>
          <p:cNvPr id="94211" name="Slide Image Placeholder 1"/>
          <p:cNvSpPr>
            <a:spLocks noGrp="1" noRot="1" noChangeAspect="1" noTextEdit="1"/>
          </p:cNvSpPr>
          <p:nvPr>
            <p:ph type="sldImg"/>
          </p:nvPr>
        </p:nvSpPr>
        <p:spPr>
          <a:xfrm>
            <a:off x="1143000" y="685800"/>
            <a:ext cx="4572000" cy="3429000"/>
          </a:xfrm>
          <a:ln/>
        </p:spPr>
      </p:sp>
      <p:sp>
        <p:nvSpPr>
          <p:cNvPr id="94212"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As part of a quality control program, maintain sterilization records (physical, chemical and biological) for a time period that complies with statutes of limitations, and state and Federal regulations. </a:t>
            </a:r>
            <a:endParaRPr lang="en-US" sz="1200" dirty="0" smtClean="0">
              <a:effectLst/>
              <a:latin typeface="+mn-lt"/>
              <a:ea typeface="Calibri"/>
              <a:cs typeface="Times New Roman"/>
            </a:endParaRPr>
          </a:p>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For each sterilization cycle, record the type of sterilizer and cycle used, the load identification number, the load contents, the exposure parameters such as time and temperature, the operator’s name or initials, and the results of physical, chemical, and biological monitoring.</a:t>
            </a:r>
            <a:endParaRPr lang="en-US" sz="1200" dirty="0">
              <a:effectLst/>
              <a:latin typeface="+mn-lt"/>
              <a:ea typeface="Calibri"/>
              <a:cs typeface="Times New Roman"/>
            </a:endParaRPr>
          </a:p>
        </p:txBody>
      </p:sp>
    </p:spTree>
    <p:extLst>
      <p:ext uri="{BB962C8B-B14F-4D97-AF65-F5344CB8AC3E}">
        <p14:creationId xmlns:p14="http://schemas.microsoft.com/office/powerpoint/2010/main" val="22947884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stated earlier, things can often go wrong when reprocessing medical devices.  When sterilization failures occur or there are shortcuts taken during the process, outbreaks can occur.  The next slides will describe what to do in the event that a failure occurs.   </a:t>
            </a:r>
          </a:p>
          <a:p>
            <a:endParaRPr lang="en-US" dirty="0" smtClean="0"/>
          </a:p>
          <a:p>
            <a:r>
              <a:rPr lang="en-US" dirty="0" smtClean="0"/>
              <a:t>In this scenario, Dental Office A discovered that 3 days of surgical instruments were never exposed to sterilization temperatures.  They found that this occurred do to a technician turning a knob that set the exposure time to 0 minutes, instead of 4 minutes.  </a:t>
            </a:r>
          </a:p>
          <a:p>
            <a:endParaRPr lang="en-US" dirty="0" smtClean="0"/>
          </a:p>
          <a:p>
            <a:r>
              <a:rPr lang="en-US" dirty="0" smtClean="0"/>
              <a:t>What is the correct protocol? </a:t>
            </a:r>
          </a:p>
        </p:txBody>
      </p:sp>
      <p:sp>
        <p:nvSpPr>
          <p:cNvPr id="4" name="Slide Number Placeholder 3"/>
          <p:cNvSpPr>
            <a:spLocks noGrp="1"/>
          </p:cNvSpPr>
          <p:nvPr>
            <p:ph type="sldNum" sz="quarter" idx="10"/>
          </p:nvPr>
        </p:nvSpPr>
        <p:spPr/>
        <p:txBody>
          <a:bodyPr/>
          <a:lstStyle/>
          <a:p>
            <a:fld id="{9A10FD71-3095-4763-A5A3-7DCF8663B29A}" type="slidenum">
              <a:rPr lang="en-US" smtClean="0"/>
              <a:t>39</a:t>
            </a:fld>
            <a:endParaRPr lang="en-US" dirty="0"/>
          </a:p>
        </p:txBody>
      </p:sp>
    </p:spTree>
    <p:extLst>
      <p:ext uri="{BB962C8B-B14F-4D97-AF65-F5344CB8AC3E}">
        <p14:creationId xmlns:p14="http://schemas.microsoft.com/office/powerpoint/2010/main" val="1491009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addition to understanding the classification of items, it is also important to understand why certain disinfection and sterilization products and processes are recommended.  The chart shown here shows that certain types of microorganisms have varying levels of resistance to disinfectants and </a:t>
            </a:r>
            <a:r>
              <a:rPr lang="en-US" sz="1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sterilants</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the top are Prions.  These are not commonly encountered in the dental setting, but they are highly resistant to disinfectants and </a:t>
            </a:r>
            <a:r>
              <a:rPr lang="en-US" sz="1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sterilants</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require special handling and reprocessing measures to eliminate them from a contaminated item.  </a:t>
            </a: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most resistant microorganism you are likely to encounter within your practice setting will be spores.  These bacteria (like C. </a:t>
            </a:r>
            <a:r>
              <a:rPr lang="en-US" sz="1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difficile</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form hard protective coverings when they are in poor nutritive environments.  This covering allows them to survive harsh conditions and be very resistant to disinfection.  Mycobacterium also secrete a protective waxy coating that protects them from harsh environments and makes them highly resistant to germicides.  </a:t>
            </a: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Non-enveloped viruses, like norovirus, are resistant to alcohols. This is problematic because alcohol-based hand rubs are widely used, but not effective against norovirus.  </a:t>
            </a: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next are fungi, like Candida, followed by common vegetative bacteria like MRSA and VRE and other gram-negative bacteria like </a:t>
            </a:r>
            <a:r>
              <a:rPr lang="en-US" sz="1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Acinetobacter</a:t>
            </a: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E. coli.  Finally, the easiest to kill are the enveloped viruses like HIV and hepatitis B.</a:t>
            </a:r>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3921185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spect="1" noChangeArrowheads="1" noTextEdit="1"/>
          </p:cNvSpPr>
          <p:nvPr>
            <p:ph type="sldImg"/>
          </p:nvPr>
        </p:nvSpPr>
        <p:spPr>
          <a:xfrm>
            <a:off x="1143000" y="685800"/>
            <a:ext cx="4572000" cy="3429000"/>
          </a:xfrm>
          <a:ln/>
        </p:spPr>
      </p:sp>
      <p:sp>
        <p:nvSpPr>
          <p:cNvPr id="2703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extLst>
      <p:ext uri="{BB962C8B-B14F-4D97-AF65-F5344CB8AC3E}">
        <p14:creationId xmlns:p14="http://schemas.microsoft.com/office/powerpoint/2010/main" val="28215212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smtClean="0"/>
              <a:t>Although exposure events because of possible failures of disinfection or sterilization are often unique, it is important to approach the evaluation of potential reprocessing failures using a standardized approach. As with evaluation of microbial outbreaks, you must be prepared to assess the unique aspects of each possible disinfection or sterilization failure by adapting the recommended</a:t>
            </a:r>
            <a:r>
              <a:rPr lang="en-US" sz="3200" baseline="0" dirty="0" smtClean="0"/>
              <a:t> </a:t>
            </a:r>
            <a:r>
              <a:rPr lang="en-US" sz="3200" dirty="0" smtClean="0"/>
              <a:t>sequence of 15 steps that form a general approach to the evaluation of a possible failure of disinfection or sterilization that could result in patient exposure to an infectious agent.   </a:t>
            </a:r>
          </a:p>
          <a:p>
            <a:endParaRPr lang="en-US" sz="3200" dirty="0" smtClean="0"/>
          </a:p>
          <a:p>
            <a:r>
              <a:rPr lang="en-US" sz="3200" dirty="0" smtClean="0"/>
              <a:t>These</a:t>
            </a:r>
            <a:r>
              <a:rPr lang="en-US" sz="3200" baseline="0" dirty="0" smtClean="0"/>
              <a:t> are typically very stressful for all those involved, but the goal is to systematically assess the failure and to protect patients from further exposure.  Throughout the process, c</a:t>
            </a:r>
            <a:r>
              <a:rPr lang="en-US" sz="2400" dirty="0" smtClean="0"/>
              <a:t>ommunication among key stakeholders is very important.  It</a:t>
            </a:r>
            <a:r>
              <a:rPr lang="en-US" sz="2400" baseline="0" dirty="0" smtClean="0"/>
              <a:t> is also important and e</a:t>
            </a:r>
            <a:r>
              <a:rPr lang="en-US" sz="2400" dirty="0" smtClean="0"/>
              <a:t>thical to notify patients if there is a risk-be upfront and factual.  Once the failure</a:t>
            </a:r>
            <a:r>
              <a:rPr lang="en-US" sz="2400" baseline="0" dirty="0" smtClean="0"/>
              <a:t> has been assessed, it is important to retr</a:t>
            </a:r>
            <a:r>
              <a:rPr lang="en-US" sz="2400" dirty="0" smtClean="0"/>
              <a:t>ain staff and modify processes</a:t>
            </a:r>
            <a:r>
              <a:rPr lang="en-US" sz="2400" baseline="0" dirty="0" smtClean="0"/>
              <a:t> and </a:t>
            </a:r>
            <a:r>
              <a:rPr lang="en-US" sz="2400" dirty="0" smtClean="0"/>
              <a:t>practices to minimize recurrence.</a:t>
            </a:r>
          </a:p>
          <a:p>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41</a:t>
            </a:fld>
            <a:endParaRPr lang="en-US" dirty="0"/>
          </a:p>
        </p:txBody>
      </p:sp>
    </p:spTree>
    <p:extLst>
      <p:ext uri="{BB962C8B-B14F-4D97-AF65-F5344CB8AC3E}">
        <p14:creationId xmlns:p14="http://schemas.microsoft.com/office/powerpoint/2010/main" val="17379082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aseline="0" dirty="0" smtClean="0"/>
              <a:t>Healthcare providers assigned to reprocess critical or semi-critical instruments should receive comprehensive, device-specific training as needed to ensure compliance with proper cleaning and high-level disinfection or sterilization.  Competency testing should be performed and documented at least annually, or more often if new devices are introduced.  New and temporary employees should not be allowed to reprocess devices independently until competency has been established.  </a:t>
            </a:r>
            <a:endParaRPr lang="en-US" dirty="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4519451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4"/>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fld id="{0E8AF972-63D2-4A02-B4DD-C1F61124828E}" type="slidenum">
              <a:rPr lang="en-US" sz="1200">
                <a:solidFill>
                  <a:prstClr val="black"/>
                </a:solidFill>
              </a:rPr>
              <a:pPr/>
              <a:t>43</a:t>
            </a:fld>
            <a:endParaRPr lang="en-US" sz="1200" dirty="0">
              <a:solidFill>
                <a:prstClr val="black"/>
              </a:solidFill>
            </a:endParaRPr>
          </a:p>
        </p:txBody>
      </p:sp>
      <p:sp>
        <p:nvSpPr>
          <p:cNvPr id="101379" name="Slide Image Placeholder 1"/>
          <p:cNvSpPr>
            <a:spLocks noGrp="1" noRot="1" noChangeAspect="1" noTextEdit="1"/>
          </p:cNvSpPr>
          <p:nvPr>
            <p:ph type="sldImg"/>
          </p:nvPr>
        </p:nvSpPr>
        <p:spPr>
          <a:xfrm>
            <a:off x="1143000" y="685800"/>
            <a:ext cx="4572000" cy="3429000"/>
          </a:xfrm>
          <a:ln/>
        </p:spPr>
      </p:sp>
      <p:sp>
        <p:nvSpPr>
          <p:cNvPr id="101380"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As part of the quality control program, conduct infection control rounds at</a:t>
            </a:r>
            <a:r>
              <a:rPr lang="en-US" baseline="0" dirty="0" smtClean="0"/>
              <a:t> least annually </a:t>
            </a:r>
            <a:r>
              <a:rPr lang="en-US" dirty="0" smtClean="0"/>
              <a:t>in high risk reprocessing areas ( like Gastroenterology or Endoscopy Clinics) to ensure reprocessing instructions are current, accurate and correctly implemented. </a:t>
            </a:r>
          </a:p>
          <a:p>
            <a:endParaRPr lang="en-US" dirty="0" smtClean="0"/>
          </a:p>
          <a:p>
            <a:r>
              <a:rPr lang="en-US" dirty="0" smtClean="0"/>
              <a:t>Include a sterilizer maintenance contract with records of service, a system of process monitoring, visual inspection of packing materials, and traceability of load contents. Perform preventive maintenance on sterilizers by a qualified healthcare provider who is guided by the manufacturer’s instructions. </a:t>
            </a:r>
          </a:p>
          <a:p>
            <a:endParaRPr lang="en-US" dirty="0" smtClean="0"/>
          </a:p>
          <a:p>
            <a:r>
              <a:rPr lang="en-US" dirty="0" smtClean="0"/>
              <a:t>Periodically review policies and procedures for sterilization to ensure that they are current and consistent</a:t>
            </a:r>
            <a:r>
              <a:rPr lang="en-US" baseline="0" dirty="0" smtClean="0"/>
              <a:t> with </a:t>
            </a:r>
            <a:r>
              <a:rPr lang="en-US" dirty="0" smtClean="0"/>
              <a:t>guidelines. </a:t>
            </a:r>
          </a:p>
          <a:p>
            <a:endParaRPr lang="en-US" dirty="0" smtClean="0"/>
          </a:p>
          <a:p>
            <a:r>
              <a:rPr lang="en-US" dirty="0" smtClean="0"/>
              <a:t>Consult the Association for the Advancement of Medical Instrumentation and/or the manufacturer for correct preparation and wrapping of materials that may be used with the sterilizer. </a:t>
            </a:r>
          </a:p>
          <a:p>
            <a:endParaRPr lang="en-US" dirty="0" smtClean="0"/>
          </a:p>
        </p:txBody>
      </p:sp>
    </p:spTree>
    <p:extLst>
      <p:ext uri="{BB962C8B-B14F-4D97-AF65-F5344CB8AC3E}">
        <p14:creationId xmlns:p14="http://schemas.microsoft.com/office/powerpoint/2010/main" val="25675125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smtClean="0">
                <a:solidFill>
                  <a:srgbClr val="000000"/>
                </a:solidFill>
                <a:effectLst/>
                <a:latin typeface="Times New Roman"/>
                <a:ea typeface="Calibri"/>
                <a:cs typeface="Times New Roman"/>
              </a:rPr>
              <a:t>For more information on the topics discussed in this module, refer to the resources listed on the slide. You have completed this module. You are ready to continue to the next module, Application of Cleaning, Disinfection and Sterilization Principles to Patient Equipment in Outpatient Healthcare Settings. </a:t>
            </a:r>
            <a:endParaRPr lang="en-US" sz="1200" dirty="0" smtClean="0">
              <a:effectLst/>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9A10FD71-3095-4763-A5A3-7DCF8663B29A}" type="slidenum">
              <a:rPr lang="en-US" smtClean="0"/>
              <a:t>44</a:t>
            </a:fld>
            <a:endParaRPr lang="en-US" dirty="0"/>
          </a:p>
        </p:txBody>
      </p:sp>
    </p:spTree>
    <p:extLst>
      <p:ext uri="{BB962C8B-B14F-4D97-AF65-F5344CB8AC3E}">
        <p14:creationId xmlns:p14="http://schemas.microsoft.com/office/powerpoint/2010/main" val="32467153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7041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As</a:t>
            </a:r>
            <a:r>
              <a:rPr lang="en-US" baseline="0" dirty="0" smtClean="0"/>
              <a:t> a reminder, critical items are those items that enter normally sterile tissue or spaces, including the vascular system.  These items involve a high risk of infection and transmitting infection if handled improperly, so it is “critical” that they are sterilized between uses.  Sterilization kills all microorganisms on the surface of the item being sterilized, rendering it safe to use again.  </a:t>
            </a:r>
            <a:endParaRPr lang="en-US" dirty="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458319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Semi-critical items are those items that contact only mucous membranes or non-intact skin and do not penetrate soft tissues. Intact mucous membranes</a:t>
            </a:r>
            <a:r>
              <a:rPr lang="en-US" baseline="0" dirty="0" smtClean="0"/>
              <a:t> are</a:t>
            </a:r>
            <a:r>
              <a:rPr lang="en-US" dirty="0" smtClean="0"/>
              <a:t> generally are resistant to infection by common bacterial spores, but susceptible to other organisms, such as bacteria, mycobacteria, and viruses.  </a:t>
            </a:r>
            <a:endParaRPr lang="en-US" dirty="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317215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There are many products</a:t>
            </a:r>
            <a:r>
              <a:rPr lang="en-US" baseline="0" dirty="0" smtClean="0"/>
              <a:t> on the market that can be used for high-level disinfection of semi-critical items.  It is important that you use a product that has been cleared by the FDA as a sterilant and high-level disinfectant.  You should follow the manufacturer’s instructions for use to achieve high-level disinfection, specifically in regards to concentration, exposure time and in-use temperatures.  Material compatibility is also a factor, so it is important to choose the disinfectant that will not damage the item undergoing high-level disinfection.  </a:t>
            </a:r>
            <a:endParaRPr lang="en-US" dirty="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331458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last category is noncritical items.  In contrast to critical and some semi-critical items, most noncritical items may be decontaminated where they are used and do not need to be transported to a central processing area. There is minimal risk of patient infection from contact with contaminated noncritical items used on patients’ intact skin; however, there is a risk of a secondary infection from contact with contaminated noncritical items used during patient care. This can happen by secondary transmission, when healthcare providers handle contaminated noncritical items (like a blood pressure cuff) without performing adequate hand hygiene or not changing gloves, and subsequently touch a patient. Patients can touch contaminated surfaces in their environment and colonize their skin or mucous membranes with multidrug resistant organisms that could lead to a subsequent secondary infection. Risk of infection is increased if the patient has areas of non-intact skin, invasive procedures, indwelling devices, or underlying immune-compromising conditions.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926F45F-4D21-4D63-8311-539BE51A5B1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347025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1143000" y="685800"/>
            <a:ext cx="4572000" cy="3429000"/>
          </a:xfrm>
          <a:ln/>
        </p:spPr>
      </p:sp>
      <p:sp>
        <p:nvSpPr>
          <p:cNvPr id="911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These</a:t>
            </a:r>
            <a:r>
              <a:rPr lang="en-US" baseline="0" dirty="0" smtClean="0"/>
              <a:t> are examples of the more commonly used hospital disinfectants.  It is generally recommended that healthcare provider utilize the manufacturer’s use dilution and contact times specified in the instructions for use.  The contact times suggested by the manufacturers vary from 1-10 minutes, but all surfaces should have at least 1 minute of exposure to a disinfectant in order to kill most epidemiologically important pathogens.  </a:t>
            </a:r>
          </a:p>
        </p:txBody>
      </p:sp>
    </p:spTree>
    <p:extLst>
      <p:ext uri="{BB962C8B-B14F-4D97-AF65-F5344CB8AC3E}">
        <p14:creationId xmlns:p14="http://schemas.microsoft.com/office/powerpoint/2010/main" val="1492771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Freeform 3"/>
          <p:cNvSpPr/>
          <p:nvPr/>
        </p:nvSpPr>
        <p:spPr>
          <a:xfrm>
            <a:off x="0" y="5546725"/>
            <a:ext cx="9147175" cy="1314450"/>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FFFF"/>
              </a:solidFill>
            </a:endParaRPr>
          </a:p>
        </p:txBody>
      </p:sp>
      <p:sp>
        <p:nvSpPr>
          <p:cNvPr id="5" name="Freeform 4"/>
          <p:cNvSpPr/>
          <p:nvPr/>
        </p:nvSpPr>
        <p:spPr>
          <a:xfrm>
            <a:off x="0" y="5292725"/>
            <a:ext cx="9144000"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solidFill>
            <a:srgbClr val="69BE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FFFF"/>
              </a:solidFill>
            </a:endParaRPr>
          </a:p>
        </p:txBody>
      </p:sp>
      <p:sp>
        <p:nvSpPr>
          <p:cNvPr id="6" name="Rectangle 5"/>
          <p:cNvSpPr/>
          <p:nvPr/>
        </p:nvSpPr>
        <p:spPr>
          <a:xfrm>
            <a:off x="0" y="5262563"/>
            <a:ext cx="9144000"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7" name="Freeform 6"/>
          <p:cNvSpPr/>
          <p:nvPr/>
        </p:nvSpPr>
        <p:spPr>
          <a:xfrm>
            <a:off x="0" y="5502275"/>
            <a:ext cx="9144000"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8" name="Picture 9"/>
          <p:cNvPicPr>
            <a:picLocks noChangeAspect="1"/>
          </p:cNvPicPr>
          <p:nvPr/>
        </p:nvPicPr>
        <p:blipFill>
          <a:blip r:embed="rId3">
            <a:extLst>
              <a:ext uri="{28A0092B-C50C-407E-A947-70E740481C1C}">
                <a14:useLocalDpi xmlns:a14="http://schemas.microsoft.com/office/drawing/2010/main" val="0"/>
              </a:ext>
            </a:extLst>
          </a:blip>
          <a:srcRect t="19753" b="47160"/>
          <a:stretch>
            <a:fillRect/>
          </a:stretch>
        </p:blipFill>
        <p:spPr bwMode="auto">
          <a:xfrm>
            <a:off x="0" y="0"/>
            <a:ext cx="286226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19200" y="1447800"/>
            <a:ext cx="6705600" cy="1524000"/>
          </a:xfrm>
        </p:spPr>
        <p:txBody>
          <a:bodyPr anchor="b" anchorCtr="0"/>
          <a:lstStyle>
            <a:lvl1pPr algn="ctr">
              <a:defRPr b="1">
                <a:solidFill>
                  <a:srgbClr val="0073C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19200" y="3203574"/>
            <a:ext cx="6705600" cy="1825625"/>
          </a:xfrm>
        </p:spPr>
        <p:txBody>
          <a:bodyPr>
            <a:normAutofit/>
          </a:bodyPr>
          <a:lstStyle>
            <a:lvl1pPr marL="0" indent="0" algn="ctr">
              <a:buNone/>
              <a:defRPr sz="2000">
                <a:solidFill>
                  <a:srgbClr val="818A8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t="19753" b="47160"/>
          <a:stretch/>
        </p:blipFill>
        <p:spPr>
          <a:xfrm>
            <a:off x="0" y="0"/>
            <a:ext cx="2861656" cy="1225296"/>
          </a:xfrm>
          <a:prstGeom prst="rect">
            <a:avLst/>
          </a:prstGeom>
        </p:spPr>
      </p:pic>
    </p:spTree>
    <p:extLst>
      <p:ext uri="{BB962C8B-B14F-4D97-AF65-F5344CB8AC3E}">
        <p14:creationId xmlns:p14="http://schemas.microsoft.com/office/powerpoint/2010/main" val="149508598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978" y="457541"/>
            <a:ext cx="8262216"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41194" y="1828462"/>
            <a:ext cx="8061614" cy="4495459"/>
          </a:xfrm>
        </p:spPr>
        <p:txBody>
          <a:bodyPr rtlCol="0">
            <a:normAutofit/>
          </a:bodyPr>
          <a:lstStyle/>
          <a:p>
            <a:pPr lvl="0"/>
            <a:r>
              <a:rPr lang="en-US" noProof="0" smtClean="0"/>
              <a:t>Click icon to add table</a:t>
            </a:r>
            <a:endParaRPr lang="en-US" noProof="0" dirty="0" smtClean="0"/>
          </a:p>
        </p:txBody>
      </p:sp>
    </p:spTree>
    <p:extLst>
      <p:ext uri="{BB962C8B-B14F-4D97-AF65-F5344CB8AC3E}">
        <p14:creationId xmlns:p14="http://schemas.microsoft.com/office/powerpoint/2010/main" val="3110274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978" y="457543"/>
            <a:ext cx="8262216" cy="58663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66072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Freeform 3"/>
          <p:cNvSpPr/>
          <p:nvPr/>
        </p:nvSpPr>
        <p:spPr>
          <a:xfrm>
            <a:off x="1" y="5546725"/>
            <a:ext cx="9146822" cy="1314450"/>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b="1" dirty="0">
              <a:solidFill>
                <a:srgbClr val="FFFFFF"/>
              </a:solidFill>
            </a:endParaRPr>
          </a:p>
        </p:txBody>
      </p:sp>
      <p:sp>
        <p:nvSpPr>
          <p:cNvPr id="5" name="Freeform 4"/>
          <p:cNvSpPr/>
          <p:nvPr/>
        </p:nvSpPr>
        <p:spPr>
          <a:xfrm>
            <a:off x="0" y="5292725"/>
            <a:ext cx="9144000"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solidFill>
            <a:srgbClr val="69BE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b="1" dirty="0">
              <a:solidFill>
                <a:srgbClr val="FFFFFF"/>
              </a:solidFill>
            </a:endParaRPr>
          </a:p>
        </p:txBody>
      </p:sp>
      <p:sp>
        <p:nvSpPr>
          <p:cNvPr id="6" name="Rectangle 5"/>
          <p:cNvSpPr/>
          <p:nvPr/>
        </p:nvSpPr>
        <p:spPr>
          <a:xfrm>
            <a:off x="0" y="5262563"/>
            <a:ext cx="9144000"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7" name="Freeform 6"/>
          <p:cNvSpPr/>
          <p:nvPr/>
        </p:nvSpPr>
        <p:spPr>
          <a:xfrm>
            <a:off x="0" y="5502275"/>
            <a:ext cx="9144000"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8" name="Picture 9"/>
          <p:cNvPicPr>
            <a:picLocks noChangeAspect="1"/>
          </p:cNvPicPr>
          <p:nvPr/>
        </p:nvPicPr>
        <p:blipFill>
          <a:blip r:embed="rId3">
            <a:extLst>
              <a:ext uri="{28A0092B-C50C-407E-A947-70E740481C1C}">
                <a14:useLocalDpi xmlns:a14="http://schemas.microsoft.com/office/drawing/2010/main" val="0"/>
              </a:ext>
            </a:extLst>
          </a:blip>
          <a:srcRect t="19753" b="47160"/>
          <a:stretch>
            <a:fillRect/>
          </a:stretch>
        </p:blipFill>
        <p:spPr bwMode="auto">
          <a:xfrm>
            <a:off x="0" y="0"/>
            <a:ext cx="286173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19200" y="1447800"/>
            <a:ext cx="6705600" cy="1524000"/>
          </a:xfrm>
        </p:spPr>
        <p:txBody>
          <a:bodyPr anchor="b" anchorCtr="0"/>
          <a:lstStyle>
            <a:lvl1pPr algn="ctr">
              <a:defRPr b="1">
                <a:solidFill>
                  <a:srgbClr val="0073C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19200" y="3203574"/>
            <a:ext cx="6705600" cy="1825625"/>
          </a:xfrm>
        </p:spPr>
        <p:txBody>
          <a:bodyPr>
            <a:normAutofit/>
          </a:bodyPr>
          <a:lstStyle>
            <a:lvl1pPr marL="0" indent="0" algn="ctr">
              <a:buNone/>
              <a:defRPr sz="1778">
                <a:solidFill>
                  <a:srgbClr val="818A8F"/>
                </a:solidFill>
                <a:latin typeface="+mj-lt"/>
              </a:defRPr>
            </a:lvl1pPr>
            <a:lvl2pPr marL="406405" indent="0" algn="ctr">
              <a:buNone/>
              <a:defRPr>
                <a:solidFill>
                  <a:schemeClr val="tx1">
                    <a:tint val="75000"/>
                  </a:schemeClr>
                </a:solidFill>
              </a:defRPr>
            </a:lvl2pPr>
            <a:lvl3pPr marL="812810" indent="0" algn="ctr">
              <a:buNone/>
              <a:defRPr>
                <a:solidFill>
                  <a:schemeClr val="tx1">
                    <a:tint val="75000"/>
                  </a:schemeClr>
                </a:solidFill>
              </a:defRPr>
            </a:lvl3pPr>
            <a:lvl4pPr marL="1219215" indent="0" algn="ctr">
              <a:buNone/>
              <a:defRPr>
                <a:solidFill>
                  <a:schemeClr val="tx1">
                    <a:tint val="75000"/>
                  </a:schemeClr>
                </a:solidFill>
              </a:defRPr>
            </a:lvl4pPr>
            <a:lvl5pPr marL="1625620" indent="0" algn="ctr">
              <a:buNone/>
              <a:defRPr>
                <a:solidFill>
                  <a:schemeClr val="tx1">
                    <a:tint val="75000"/>
                  </a:schemeClr>
                </a:solidFill>
              </a:defRPr>
            </a:lvl5pPr>
            <a:lvl6pPr marL="2032025" indent="0" algn="ctr">
              <a:buNone/>
              <a:defRPr>
                <a:solidFill>
                  <a:schemeClr val="tx1">
                    <a:tint val="75000"/>
                  </a:schemeClr>
                </a:solidFill>
              </a:defRPr>
            </a:lvl6pPr>
            <a:lvl7pPr marL="2438430" indent="0" algn="ctr">
              <a:buNone/>
              <a:defRPr>
                <a:solidFill>
                  <a:schemeClr val="tx1">
                    <a:tint val="75000"/>
                  </a:schemeClr>
                </a:solidFill>
              </a:defRPr>
            </a:lvl7pPr>
            <a:lvl8pPr marL="2844836" indent="0" algn="ctr">
              <a:buNone/>
              <a:defRPr>
                <a:solidFill>
                  <a:schemeClr val="tx1">
                    <a:tint val="75000"/>
                  </a:schemeClr>
                </a:solidFill>
              </a:defRPr>
            </a:lvl8pPr>
            <a:lvl9pPr marL="3251241"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12107319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3"/>
          <p:cNvSpPr/>
          <p:nvPr/>
        </p:nvSpPr>
        <p:spPr>
          <a:xfrm>
            <a:off x="0" y="6116638"/>
            <a:ext cx="7239000" cy="741362"/>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5" name="Freeform 4"/>
          <p:cNvSpPr/>
          <p:nvPr/>
        </p:nvSpPr>
        <p:spPr>
          <a:xfrm>
            <a:off x="1807634" y="6148388"/>
            <a:ext cx="733777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6" name="Freeform 5"/>
          <p:cNvSpPr/>
          <p:nvPr/>
        </p:nvSpPr>
        <p:spPr>
          <a:xfrm>
            <a:off x="0" y="5411789"/>
            <a:ext cx="7605889"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7" name="Freeform 6"/>
          <p:cNvSpPr/>
          <p:nvPr/>
        </p:nvSpPr>
        <p:spPr>
          <a:xfrm>
            <a:off x="1680634" y="6116638"/>
            <a:ext cx="7464778"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8"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47568" y="6256338"/>
            <a:ext cx="109643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2400" y="274638"/>
            <a:ext cx="8839200" cy="1143000"/>
          </a:xfrm>
        </p:spPr>
        <p:txBody>
          <a:bodyPr/>
          <a:lstStyle>
            <a:lvl1pPr algn="ctr">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600200"/>
            <a:ext cx="8839200" cy="4648199"/>
          </a:xfrm>
        </p:spPr>
        <p:txBody>
          <a:bodyPr>
            <a:normAutofit/>
          </a:bodyPr>
          <a:lstStyle>
            <a:lvl1pPr marL="304804" indent="-243843">
              <a:spcAft>
                <a:spcPts val="533"/>
              </a:spcAft>
              <a:buClrTx/>
              <a:buFont typeface="Arial" pitchFamily="34" charset="0"/>
              <a:buChar char="•"/>
              <a:defRPr sz="2844"/>
            </a:lvl1pPr>
            <a:lvl2pPr marL="660408" indent="-243843">
              <a:spcAft>
                <a:spcPts val="533"/>
              </a:spcAft>
              <a:buClrTx/>
              <a:buFont typeface="Arial" pitchFamily="34" charset="0"/>
              <a:buChar char="•"/>
              <a:defRPr sz="2489"/>
            </a:lvl2pPr>
            <a:lvl3pPr marL="1016013" indent="-243843">
              <a:spcAft>
                <a:spcPts val="533"/>
              </a:spcAft>
              <a:buClrTx/>
              <a:buFont typeface="Arial" pitchFamily="34" charset="0"/>
              <a:buChar char="•"/>
              <a:defRPr sz="2133"/>
            </a:lvl3pPr>
            <a:lvl4pPr marL="1422418" indent="-243843">
              <a:spcAft>
                <a:spcPts val="533"/>
              </a:spcAft>
              <a:buClrTx/>
              <a:buFont typeface="Arial" pitchFamily="34" charset="0"/>
              <a:buChar char="•"/>
              <a:defRPr sz="1778"/>
            </a:lvl4pPr>
            <a:lvl5pPr marL="1828823" indent="-243843">
              <a:spcAft>
                <a:spcPts val="533"/>
              </a:spcAft>
              <a:buClrTx/>
              <a:buFont typeface="Arial" pitchFamily="34" charset="0"/>
              <a:buChar char="•"/>
              <a:defRPr sz="1778"/>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17784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3"/>
          <p:cNvSpPr/>
          <p:nvPr/>
        </p:nvSpPr>
        <p:spPr>
          <a:xfrm>
            <a:off x="1" y="5546725"/>
            <a:ext cx="9146822" cy="1314450"/>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5" name="Freeform 4"/>
          <p:cNvSpPr/>
          <p:nvPr/>
        </p:nvSpPr>
        <p:spPr>
          <a:xfrm>
            <a:off x="0" y="5292725"/>
            <a:ext cx="9144000"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solidFill>
            <a:srgbClr val="818A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6" name="Rectangle 5"/>
          <p:cNvSpPr/>
          <p:nvPr/>
        </p:nvSpPr>
        <p:spPr>
          <a:xfrm>
            <a:off x="0" y="5262563"/>
            <a:ext cx="9144000"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7" name="Freeform 6"/>
          <p:cNvSpPr/>
          <p:nvPr/>
        </p:nvSpPr>
        <p:spPr>
          <a:xfrm>
            <a:off x="0" y="5502275"/>
            <a:ext cx="9144000"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8"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47568" y="6230938"/>
            <a:ext cx="109643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3633791"/>
            <a:ext cx="7772400" cy="1362075"/>
          </a:xfrm>
        </p:spPr>
        <p:txBody>
          <a:bodyPr anchor="t"/>
          <a:lstStyle>
            <a:lvl1pPr algn="ctr">
              <a:defRPr sz="3556" b="1"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4"/>
            <a:ext cx="7772400" cy="1500187"/>
          </a:xfrm>
        </p:spPr>
        <p:txBody>
          <a:bodyPr anchor="b"/>
          <a:lstStyle>
            <a:lvl1pPr marL="0" indent="0">
              <a:buNone/>
              <a:defRPr sz="1778">
                <a:solidFill>
                  <a:schemeClr val="tx2"/>
                </a:solidFill>
                <a:latin typeface="+mj-lt"/>
              </a:defRPr>
            </a:lvl1pPr>
            <a:lvl2pPr marL="406405" indent="0">
              <a:buNone/>
              <a:defRPr sz="1600">
                <a:solidFill>
                  <a:schemeClr val="tx1">
                    <a:tint val="75000"/>
                  </a:schemeClr>
                </a:solidFill>
              </a:defRPr>
            </a:lvl2pPr>
            <a:lvl3pPr marL="812810" indent="0">
              <a:buNone/>
              <a:defRPr sz="1422">
                <a:solidFill>
                  <a:schemeClr val="tx1">
                    <a:tint val="75000"/>
                  </a:schemeClr>
                </a:solidFill>
              </a:defRPr>
            </a:lvl3pPr>
            <a:lvl4pPr marL="1219215" indent="0">
              <a:buNone/>
              <a:defRPr sz="1244">
                <a:solidFill>
                  <a:schemeClr val="tx1">
                    <a:tint val="75000"/>
                  </a:schemeClr>
                </a:solidFill>
              </a:defRPr>
            </a:lvl4pPr>
            <a:lvl5pPr marL="1625620" indent="0">
              <a:buNone/>
              <a:defRPr sz="1244">
                <a:solidFill>
                  <a:schemeClr val="tx1">
                    <a:tint val="75000"/>
                  </a:schemeClr>
                </a:solidFill>
              </a:defRPr>
            </a:lvl5pPr>
            <a:lvl6pPr marL="2032025" indent="0">
              <a:buNone/>
              <a:defRPr sz="1244">
                <a:solidFill>
                  <a:schemeClr val="tx1">
                    <a:tint val="75000"/>
                  </a:schemeClr>
                </a:solidFill>
              </a:defRPr>
            </a:lvl6pPr>
            <a:lvl7pPr marL="2438430" indent="0">
              <a:buNone/>
              <a:defRPr sz="1244">
                <a:solidFill>
                  <a:schemeClr val="tx1">
                    <a:tint val="75000"/>
                  </a:schemeClr>
                </a:solidFill>
              </a:defRPr>
            </a:lvl7pPr>
            <a:lvl8pPr marL="2844836" indent="0">
              <a:buNone/>
              <a:defRPr sz="1244">
                <a:solidFill>
                  <a:schemeClr val="tx1">
                    <a:tint val="75000"/>
                  </a:schemeClr>
                </a:solidFill>
              </a:defRPr>
            </a:lvl8pPr>
            <a:lvl9pPr marL="3251241" indent="0">
              <a:buNone/>
              <a:defRPr sz="1244">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933448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4"/>
          <p:cNvSpPr/>
          <p:nvPr/>
        </p:nvSpPr>
        <p:spPr>
          <a:xfrm>
            <a:off x="0" y="6248400"/>
            <a:ext cx="7239000" cy="609600"/>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solidFill>
            <a:srgbClr val="69BE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6" name="Freeform 5"/>
          <p:cNvSpPr/>
          <p:nvPr/>
        </p:nvSpPr>
        <p:spPr>
          <a:xfrm>
            <a:off x="1807634" y="6148388"/>
            <a:ext cx="733777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7" name="Freeform 6"/>
          <p:cNvSpPr/>
          <p:nvPr/>
        </p:nvSpPr>
        <p:spPr>
          <a:xfrm>
            <a:off x="0" y="5411789"/>
            <a:ext cx="7605889"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8" name="Freeform 7"/>
          <p:cNvSpPr/>
          <p:nvPr/>
        </p:nvSpPr>
        <p:spPr>
          <a:xfrm>
            <a:off x="1680634" y="6148388"/>
            <a:ext cx="7464778" cy="70961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9"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01000" y="6256338"/>
            <a:ext cx="1096434"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lvl1pPr algn="ctr">
              <a:defRPr/>
            </a:lvl1pPr>
          </a:lstStyle>
          <a:p>
            <a:r>
              <a:rPr lang="en-US" smtClean="0"/>
              <a:t>Click to edit Master title style</a:t>
            </a:r>
            <a:endParaRPr lang="en-US"/>
          </a:p>
        </p:txBody>
      </p:sp>
      <p:sp>
        <p:nvSpPr>
          <p:cNvPr id="13" name="Content Placeholder 12"/>
          <p:cNvSpPr>
            <a:spLocks noGrp="1"/>
          </p:cNvSpPr>
          <p:nvPr>
            <p:ph sz="quarter" idx="13"/>
          </p:nvPr>
        </p:nvSpPr>
        <p:spPr>
          <a:xfrm>
            <a:off x="457200" y="1536195"/>
            <a:ext cx="3886200" cy="4611851"/>
          </a:xfrm>
        </p:spPr>
        <p:txBody>
          <a:bodyPr>
            <a:normAutofit/>
          </a:bodyPr>
          <a:lstStyle>
            <a:lvl1pPr marL="304804" indent="-243843">
              <a:spcAft>
                <a:spcPts val="533"/>
              </a:spcAft>
              <a:buClrTx/>
              <a:buFont typeface="Arial" pitchFamily="34" charset="0"/>
              <a:buChar char="•"/>
              <a:defRPr sz="2489"/>
            </a:lvl1pPr>
            <a:lvl2pPr marL="660408" indent="-243843">
              <a:spcAft>
                <a:spcPts val="533"/>
              </a:spcAft>
              <a:buClrTx/>
              <a:buFont typeface="Arial" pitchFamily="34" charset="0"/>
              <a:buChar char="•"/>
              <a:defRPr sz="1778"/>
            </a:lvl2pPr>
            <a:lvl3pPr marL="1016013" indent="-243843">
              <a:spcAft>
                <a:spcPts val="533"/>
              </a:spcAft>
              <a:buClrTx/>
              <a:buFont typeface="Arial" pitchFamily="34" charset="0"/>
              <a:buChar char="•"/>
              <a:defRPr sz="1600"/>
            </a:lvl3pPr>
            <a:lvl4pPr marL="1422418" indent="-243843">
              <a:spcAft>
                <a:spcPts val="533"/>
              </a:spcAft>
              <a:buClrTx/>
              <a:buFont typeface="Arial" pitchFamily="34" charset="0"/>
              <a:buChar char="•"/>
              <a:defRPr sz="1600"/>
            </a:lvl4pPr>
            <a:lvl5pPr marL="1828823" indent="-243843">
              <a:spcAft>
                <a:spcPts val="533"/>
              </a:spcAft>
              <a:buClrTx/>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5"/>
            <a:ext cx="3886200" cy="4611851"/>
          </a:xfrm>
        </p:spPr>
        <p:txBody>
          <a:bodyPr>
            <a:normAutofit/>
          </a:bodyPr>
          <a:lstStyle>
            <a:lvl1pPr marL="304804" indent="-243843">
              <a:spcAft>
                <a:spcPts val="533"/>
              </a:spcAft>
              <a:buClrTx/>
              <a:buFont typeface="Arial" pitchFamily="34" charset="0"/>
              <a:buChar char="•"/>
              <a:defRPr sz="2489"/>
            </a:lvl1pPr>
            <a:lvl2pPr marL="660408" indent="-243843">
              <a:spcAft>
                <a:spcPts val="533"/>
              </a:spcAft>
              <a:buClrTx/>
              <a:buFont typeface="Arial" pitchFamily="34" charset="0"/>
              <a:buChar char="•"/>
              <a:defRPr sz="1778"/>
            </a:lvl2pPr>
            <a:lvl3pPr marL="1016013" indent="-243843">
              <a:spcAft>
                <a:spcPts val="533"/>
              </a:spcAft>
              <a:buClrTx/>
              <a:buFont typeface="Arial" pitchFamily="34" charset="0"/>
              <a:buChar char="•"/>
              <a:defRPr sz="1600"/>
            </a:lvl3pPr>
            <a:lvl4pPr marL="1422418" indent="-243843">
              <a:spcAft>
                <a:spcPts val="533"/>
              </a:spcAft>
              <a:buClrTx/>
              <a:buFont typeface="Arial" pitchFamily="34" charset="0"/>
              <a:buChar char="•"/>
              <a:defRPr sz="1600"/>
            </a:lvl4pPr>
            <a:lvl5pPr marL="1828823" indent="-243843">
              <a:spcAft>
                <a:spcPts val="533"/>
              </a:spcAft>
              <a:buClrTx/>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64160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6"/>
          <p:cNvSpPr/>
          <p:nvPr/>
        </p:nvSpPr>
        <p:spPr>
          <a:xfrm>
            <a:off x="0" y="6116638"/>
            <a:ext cx="7239000" cy="741362"/>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solidFill>
            <a:srgbClr val="818A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8" name="Freeform 7"/>
          <p:cNvSpPr/>
          <p:nvPr/>
        </p:nvSpPr>
        <p:spPr>
          <a:xfrm>
            <a:off x="1807634" y="6148388"/>
            <a:ext cx="733777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9" name="Freeform 8"/>
          <p:cNvSpPr/>
          <p:nvPr/>
        </p:nvSpPr>
        <p:spPr>
          <a:xfrm>
            <a:off x="0" y="5411789"/>
            <a:ext cx="7605889"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10" name="Freeform 9"/>
          <p:cNvSpPr/>
          <p:nvPr/>
        </p:nvSpPr>
        <p:spPr>
          <a:xfrm>
            <a:off x="1680634" y="6116638"/>
            <a:ext cx="7464778"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11"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22168" y="6254750"/>
            <a:ext cx="1097844"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274638"/>
            <a:ext cx="8382000" cy="1143000"/>
          </a:xfrm>
        </p:spPr>
        <p:txBody>
          <a:bodyPr/>
          <a:lstStyle>
            <a:lvl1pPr algn="ct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524000"/>
            <a:ext cx="3657600" cy="639762"/>
          </a:xfrm>
        </p:spPr>
        <p:txBody>
          <a:bodyPr anchor="b">
            <a:normAutofit/>
          </a:bodyPr>
          <a:lstStyle>
            <a:lvl1pPr marL="0" indent="0">
              <a:buNone/>
              <a:defRPr sz="1778" b="0" baseline="0">
                <a:solidFill>
                  <a:schemeClr val="tx2"/>
                </a:solidFill>
                <a:latin typeface="+mj-lt"/>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1778" b="0">
                <a:solidFill>
                  <a:schemeClr val="tx2"/>
                </a:solidFill>
                <a:latin typeface="+mj-lt"/>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n-US" smtClean="0"/>
              <a:t>Click to edit Master text styles</a:t>
            </a:r>
          </a:p>
        </p:txBody>
      </p:sp>
      <p:sp>
        <p:nvSpPr>
          <p:cNvPr id="15" name="Content Placeholder 14"/>
          <p:cNvSpPr>
            <a:spLocks noGrp="1"/>
          </p:cNvSpPr>
          <p:nvPr>
            <p:ph sz="quarter" idx="13"/>
          </p:nvPr>
        </p:nvSpPr>
        <p:spPr>
          <a:xfrm>
            <a:off x="381000" y="2209799"/>
            <a:ext cx="3962400" cy="3906707"/>
          </a:xfrm>
        </p:spPr>
        <p:txBody>
          <a:bodyPr>
            <a:normAutofit/>
          </a:bodyPr>
          <a:lstStyle>
            <a:lvl1pPr marL="304804" indent="-243843">
              <a:spcAft>
                <a:spcPts val="533"/>
              </a:spcAft>
              <a:buClrTx/>
              <a:buFont typeface="Arial" pitchFamily="34" charset="0"/>
              <a:buChar char="•"/>
              <a:defRPr sz="2489"/>
            </a:lvl1pPr>
            <a:lvl2pPr marL="660408" indent="-243843">
              <a:spcAft>
                <a:spcPts val="533"/>
              </a:spcAft>
              <a:buClrTx/>
              <a:buFont typeface="Arial" pitchFamily="34" charset="0"/>
              <a:buChar char="•"/>
              <a:defRPr sz="1778"/>
            </a:lvl2pPr>
            <a:lvl3pPr marL="1016013" indent="-243843">
              <a:spcAft>
                <a:spcPts val="533"/>
              </a:spcAft>
              <a:buClrTx/>
              <a:buFont typeface="Arial" pitchFamily="34" charset="0"/>
              <a:buChar char="•"/>
              <a:defRPr sz="1600"/>
            </a:lvl3pPr>
            <a:lvl4pPr marL="1422418" indent="-243843">
              <a:spcAft>
                <a:spcPts val="533"/>
              </a:spcAft>
              <a:buClrTx/>
              <a:buFont typeface="Arial" pitchFamily="34" charset="0"/>
              <a:buChar char="•"/>
              <a:defRPr sz="1600"/>
            </a:lvl4pPr>
            <a:lvl5pPr marL="1828823" indent="-243843">
              <a:spcAft>
                <a:spcPts val="533"/>
              </a:spcAft>
              <a:buClrTx/>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16"/>
          <p:cNvSpPr>
            <a:spLocks noGrp="1"/>
          </p:cNvSpPr>
          <p:nvPr>
            <p:ph sz="quarter" idx="14"/>
          </p:nvPr>
        </p:nvSpPr>
        <p:spPr>
          <a:xfrm>
            <a:off x="4800600" y="2209803"/>
            <a:ext cx="3962400" cy="3938243"/>
          </a:xfrm>
        </p:spPr>
        <p:txBody>
          <a:bodyPr>
            <a:normAutofit/>
          </a:bodyPr>
          <a:lstStyle>
            <a:lvl1pPr marL="304804" indent="-243843">
              <a:spcAft>
                <a:spcPts val="533"/>
              </a:spcAft>
              <a:buClrTx/>
              <a:buFont typeface="Arial" pitchFamily="34" charset="0"/>
              <a:buChar char="•"/>
              <a:defRPr sz="2489"/>
            </a:lvl1pPr>
            <a:lvl2pPr marL="660408" indent="-243843">
              <a:spcAft>
                <a:spcPts val="533"/>
              </a:spcAft>
              <a:buClrTx/>
              <a:buFont typeface="Arial" pitchFamily="34" charset="0"/>
              <a:buChar char="•"/>
              <a:defRPr sz="1778"/>
            </a:lvl2pPr>
            <a:lvl3pPr marL="1016013" indent="-243843">
              <a:spcAft>
                <a:spcPts val="533"/>
              </a:spcAft>
              <a:buClrTx/>
              <a:buFont typeface="Arial" pitchFamily="34" charset="0"/>
              <a:buChar char="•"/>
              <a:defRPr sz="1600"/>
            </a:lvl3pPr>
            <a:lvl4pPr marL="1422418" indent="-243843">
              <a:spcAft>
                <a:spcPts val="533"/>
              </a:spcAft>
              <a:buClrTx/>
              <a:buFont typeface="Arial" pitchFamily="34" charset="0"/>
              <a:buChar char="•"/>
              <a:defRPr sz="1600"/>
            </a:lvl4pPr>
            <a:lvl5pPr marL="1828823" indent="-243843">
              <a:spcAft>
                <a:spcPts val="533"/>
              </a:spcAft>
              <a:buClrTx/>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16375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2"/>
          <p:cNvSpPr/>
          <p:nvPr/>
        </p:nvSpPr>
        <p:spPr>
          <a:xfrm>
            <a:off x="0" y="4973639"/>
            <a:ext cx="7675034" cy="928687"/>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4" name="Freeform 3"/>
          <p:cNvSpPr/>
          <p:nvPr/>
        </p:nvSpPr>
        <p:spPr>
          <a:xfrm>
            <a:off x="0" y="6148388"/>
            <a:ext cx="9145412"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5" name="Freeform 4"/>
          <p:cNvSpPr/>
          <p:nvPr/>
        </p:nvSpPr>
        <p:spPr>
          <a:xfrm>
            <a:off x="1" y="6116638"/>
            <a:ext cx="9146822"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6" name="Picture 7"/>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22168" y="6254750"/>
            <a:ext cx="1097844"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0" y="274638"/>
            <a:ext cx="8534400" cy="1143000"/>
          </a:xfrm>
        </p:spPr>
        <p:txBody>
          <a:bodyPr/>
          <a:lstStyle>
            <a:lvl1pPr algn="ctr">
              <a:defRPr/>
            </a:lvl1pPr>
          </a:lstStyle>
          <a:p>
            <a:r>
              <a:rPr lang="en-US" smtClean="0"/>
              <a:t>Click to edit Master title style</a:t>
            </a:r>
            <a:endParaRPr lang="en-US"/>
          </a:p>
        </p:txBody>
      </p:sp>
    </p:spTree>
    <p:extLst>
      <p:ext uri="{BB962C8B-B14F-4D97-AF65-F5344CB8AC3E}">
        <p14:creationId xmlns:p14="http://schemas.microsoft.com/office/powerpoint/2010/main" val="2033034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
          <p:cNvSpPr/>
          <p:nvPr/>
        </p:nvSpPr>
        <p:spPr>
          <a:xfrm flipH="1">
            <a:off x="0" y="6348414"/>
            <a:ext cx="9144000" cy="51117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sp>
        <p:nvSpPr>
          <p:cNvPr id="3" name="Freeform 2"/>
          <p:cNvSpPr/>
          <p:nvPr/>
        </p:nvSpPr>
        <p:spPr>
          <a:xfrm flipH="1">
            <a:off x="-29633" y="6324600"/>
            <a:ext cx="9144001" cy="533400"/>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818A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3" dirty="0">
              <a:solidFill>
                <a:srgbClr val="FFFFFF"/>
              </a:solidFill>
            </a:endParaRPr>
          </a:p>
        </p:txBody>
      </p:sp>
      <p:pic>
        <p:nvPicPr>
          <p:cNvPr id="4" name="Picture 6"/>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22168" y="6254750"/>
            <a:ext cx="1097844"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4191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4"/>
            <a:ext cx="4038600" cy="4525963"/>
          </a:xfrm>
        </p:spPr>
        <p:txBody>
          <a:bodyPr>
            <a:normAutofit/>
          </a:bodyPr>
          <a:lstStyle>
            <a:lvl1pPr marL="304804" indent="-243843">
              <a:spcAft>
                <a:spcPts val="533"/>
              </a:spcAft>
              <a:buClrTx/>
              <a:buFont typeface="Arial" pitchFamily="34" charset="0"/>
              <a:buChar char="•"/>
              <a:defRPr sz="2489"/>
            </a:lvl1pPr>
            <a:lvl2pPr marL="660408" indent="-243843">
              <a:spcAft>
                <a:spcPts val="533"/>
              </a:spcAft>
              <a:buClrTx/>
              <a:buFont typeface="Arial" pitchFamily="34" charset="0"/>
              <a:buChar char="•"/>
              <a:defRPr sz="1778"/>
            </a:lvl2pPr>
            <a:lvl3pPr marL="1016013" indent="-243843">
              <a:spcAft>
                <a:spcPts val="533"/>
              </a:spcAft>
              <a:buClrTx/>
              <a:buFont typeface="Arial" pitchFamily="34" charset="0"/>
              <a:buChar char="•"/>
              <a:defRPr sz="1600"/>
            </a:lvl3pPr>
            <a:lvl4pPr marL="1422418" indent="-243843">
              <a:spcAft>
                <a:spcPts val="533"/>
              </a:spcAft>
              <a:buClrTx/>
              <a:buFont typeface="Arial" pitchFamily="34" charset="0"/>
              <a:buChar char="•"/>
              <a:defRPr sz="1600"/>
            </a:lvl4pPr>
            <a:lvl5pPr marL="1828823" indent="-243843">
              <a:spcAft>
                <a:spcPts val="533"/>
              </a:spcAft>
              <a:buClrTx/>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4"/>
            <a:ext cx="4038600" cy="4525963"/>
          </a:xfrm>
        </p:spPr>
        <p:txBody>
          <a:bodyPr>
            <a:normAutofit/>
          </a:bodyPr>
          <a:lstStyle>
            <a:lvl1pPr marL="304804" indent="-243843">
              <a:spcAft>
                <a:spcPts val="533"/>
              </a:spcAft>
              <a:buClrTx/>
              <a:buFont typeface="Arial" pitchFamily="34" charset="0"/>
              <a:buChar char="•"/>
              <a:defRPr sz="2489"/>
            </a:lvl1pPr>
            <a:lvl2pPr marL="660408" indent="-243843">
              <a:spcAft>
                <a:spcPts val="533"/>
              </a:spcAft>
              <a:buClrTx/>
              <a:buFont typeface="Arial" pitchFamily="34" charset="0"/>
              <a:buChar char="•"/>
              <a:defRPr sz="1778"/>
            </a:lvl2pPr>
            <a:lvl3pPr marL="1016013" indent="-243843">
              <a:spcAft>
                <a:spcPts val="533"/>
              </a:spcAft>
              <a:buClrTx/>
              <a:buFont typeface="Arial" pitchFamily="34" charset="0"/>
              <a:buChar char="•"/>
              <a:defRPr sz="1600"/>
            </a:lvl3pPr>
            <a:lvl4pPr marL="1422418" indent="-243843">
              <a:spcAft>
                <a:spcPts val="533"/>
              </a:spcAft>
              <a:buClrTx/>
              <a:buFont typeface="Arial" pitchFamily="34" charset="0"/>
              <a:buChar char="•"/>
              <a:defRPr sz="1600"/>
            </a:lvl4pPr>
            <a:lvl5pPr marL="1828823" indent="-243843">
              <a:spcAft>
                <a:spcPts val="533"/>
              </a:spcAft>
              <a:buClrTx/>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41857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3"/>
          <p:cNvSpPr/>
          <p:nvPr/>
        </p:nvSpPr>
        <p:spPr>
          <a:xfrm>
            <a:off x="0" y="6116638"/>
            <a:ext cx="7239000" cy="741362"/>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5" name="Freeform 4"/>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6" name="Freeform 5"/>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7" name="Freeform 6"/>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8"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47038" y="6256338"/>
            <a:ext cx="1096962"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2400" y="274638"/>
            <a:ext cx="8839200" cy="1143000"/>
          </a:xfrm>
        </p:spPr>
        <p:txBody>
          <a:bodyPr/>
          <a:lstStyle>
            <a:lvl1pPr algn="ctr">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600200"/>
            <a:ext cx="8839200" cy="4648199"/>
          </a:xfrm>
        </p:spPr>
        <p:txBody>
          <a:bodyPr>
            <a:normAutofit/>
          </a:bodyPr>
          <a:lstStyle>
            <a:lvl1pPr marL="342900" indent="-274320">
              <a:spcAft>
                <a:spcPts val="600"/>
              </a:spcAft>
              <a:buClrTx/>
              <a:buFont typeface="Arial" pitchFamily="34" charset="0"/>
              <a:buChar char="•"/>
              <a:defRPr sz="3200"/>
            </a:lvl1pPr>
            <a:lvl2pPr marL="742950" indent="-274320">
              <a:spcAft>
                <a:spcPts val="600"/>
              </a:spcAft>
              <a:buClrTx/>
              <a:buFont typeface="Arial" pitchFamily="34" charset="0"/>
              <a:buChar char="•"/>
              <a:defRPr sz="2800"/>
            </a:lvl2pPr>
            <a:lvl3pPr marL="1143000" indent="-274320">
              <a:spcAft>
                <a:spcPts val="600"/>
              </a:spcAft>
              <a:buClrTx/>
              <a:buFont typeface="Arial" pitchFamily="34" charset="0"/>
              <a:buChar char="•"/>
              <a:defRPr sz="2400"/>
            </a:lvl3pPr>
            <a:lvl4pPr marL="1600200" indent="-274320">
              <a:spcAft>
                <a:spcPts val="600"/>
              </a:spcAft>
              <a:buClrTx/>
              <a:buFont typeface="Arial" pitchFamily="34" charset="0"/>
              <a:buChar char="•"/>
              <a:defRPr sz="2000"/>
            </a:lvl4pPr>
            <a:lvl5pPr marL="2057400" indent="-274320">
              <a:spcAft>
                <a:spcPts val="600"/>
              </a:spcAft>
              <a:buClrTx/>
              <a:buFont typeface="Arial"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771003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06978" y="457541"/>
            <a:ext cx="8262216"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41194" y="1828462"/>
            <a:ext cx="3961534" cy="44954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1273" y="1828461"/>
            <a:ext cx="3961536" cy="21652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1273" y="4156982"/>
            <a:ext cx="3961536" cy="216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5432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978" y="457541"/>
            <a:ext cx="8262216"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41194" y="1828462"/>
            <a:ext cx="8061614" cy="4495459"/>
          </a:xfrm>
        </p:spPr>
        <p:txBody>
          <a:bodyPr rtlCol="0">
            <a:normAutofit/>
          </a:bodyPr>
          <a:lstStyle/>
          <a:p>
            <a:pPr lvl="0"/>
            <a:r>
              <a:rPr lang="en-US" noProof="0" smtClean="0"/>
              <a:t>Click icon to add table</a:t>
            </a:r>
            <a:endParaRPr lang="en-US" noProof="0" dirty="0" smtClean="0"/>
          </a:p>
        </p:txBody>
      </p:sp>
    </p:spTree>
    <p:extLst>
      <p:ext uri="{BB962C8B-B14F-4D97-AF65-F5344CB8AC3E}">
        <p14:creationId xmlns:p14="http://schemas.microsoft.com/office/powerpoint/2010/main" val="2890175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978" y="457545"/>
            <a:ext cx="8262216" cy="58663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0851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3"/>
          <p:cNvSpPr/>
          <p:nvPr/>
        </p:nvSpPr>
        <p:spPr>
          <a:xfrm>
            <a:off x="0" y="5546725"/>
            <a:ext cx="9147175" cy="1314450"/>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5" name="Freeform 4"/>
          <p:cNvSpPr/>
          <p:nvPr/>
        </p:nvSpPr>
        <p:spPr>
          <a:xfrm>
            <a:off x="0" y="5292725"/>
            <a:ext cx="9144000"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solidFill>
            <a:srgbClr val="818A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6" name="Rectangle 5"/>
          <p:cNvSpPr/>
          <p:nvPr/>
        </p:nvSpPr>
        <p:spPr>
          <a:xfrm>
            <a:off x="0" y="5262563"/>
            <a:ext cx="9144000" cy="746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7" name="Freeform 6"/>
          <p:cNvSpPr/>
          <p:nvPr/>
        </p:nvSpPr>
        <p:spPr>
          <a:xfrm>
            <a:off x="0" y="5502275"/>
            <a:ext cx="9144000" cy="1271588"/>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8"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47038" y="6230938"/>
            <a:ext cx="1096962"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3633789"/>
            <a:ext cx="7772400" cy="1362075"/>
          </a:xfrm>
        </p:spPr>
        <p:txBody>
          <a:bodyPr anchor="t"/>
          <a:lstStyle>
            <a:lvl1pPr algn="ctr">
              <a:defRPr sz="4000" b="1"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2"/>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6027" b="29265"/>
          <a:stretch/>
        </p:blipFill>
        <p:spPr>
          <a:xfrm>
            <a:off x="8046720" y="6230588"/>
            <a:ext cx="1097280" cy="603504"/>
          </a:xfrm>
          <a:prstGeom prst="rect">
            <a:avLst/>
          </a:prstGeom>
        </p:spPr>
      </p:pic>
    </p:spTree>
    <p:extLst>
      <p:ext uri="{BB962C8B-B14F-4D97-AF65-F5344CB8AC3E}">
        <p14:creationId xmlns:p14="http://schemas.microsoft.com/office/powerpoint/2010/main" val="4063549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4"/>
          <p:cNvSpPr/>
          <p:nvPr/>
        </p:nvSpPr>
        <p:spPr>
          <a:xfrm>
            <a:off x="0" y="6248400"/>
            <a:ext cx="7239000" cy="609600"/>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solidFill>
            <a:srgbClr val="69BE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6" name="Freeform 5"/>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7" name="Freeform 6"/>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8" name="Freeform 7"/>
          <p:cNvSpPr/>
          <p:nvPr/>
        </p:nvSpPr>
        <p:spPr>
          <a:xfrm>
            <a:off x="1681163" y="6148388"/>
            <a:ext cx="7464425" cy="70961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9"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01000" y="6256338"/>
            <a:ext cx="10969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lvl1pPr algn="ctr">
              <a:defRPr/>
            </a:lvl1pPr>
          </a:lstStyle>
          <a:p>
            <a:r>
              <a:rPr lang="en-US" smtClean="0"/>
              <a:t>Click to edit Master title style</a:t>
            </a:r>
            <a:endParaRPr lang="en-US"/>
          </a:p>
        </p:txBody>
      </p:sp>
      <p:sp>
        <p:nvSpPr>
          <p:cNvPr id="13" name="Content Placeholder 12"/>
          <p:cNvSpPr>
            <a:spLocks noGrp="1"/>
          </p:cNvSpPr>
          <p:nvPr>
            <p:ph sz="quarter" idx="13"/>
          </p:nvPr>
        </p:nvSpPr>
        <p:spPr>
          <a:xfrm>
            <a:off x="457200" y="1536193"/>
            <a:ext cx="3886200" cy="4611851"/>
          </a:xfrm>
        </p:spPr>
        <p:txBody>
          <a:bodyPr>
            <a:normAutofit/>
          </a:bodyPr>
          <a:lstStyle>
            <a:lvl1pPr marL="342900" indent="-274320">
              <a:spcAft>
                <a:spcPts val="600"/>
              </a:spcAft>
              <a:buClrTx/>
              <a:buFont typeface="Arial" pitchFamily="34" charset="0"/>
              <a:buChar char="•"/>
              <a:defRPr sz="2800"/>
            </a:lvl1pPr>
            <a:lvl2pPr marL="742950" indent="-274320">
              <a:spcAft>
                <a:spcPts val="600"/>
              </a:spcAft>
              <a:buClrTx/>
              <a:buFont typeface="Arial" pitchFamily="34" charset="0"/>
              <a:buChar char="•"/>
              <a:defRPr sz="2000"/>
            </a:lvl2pPr>
            <a:lvl3pPr marL="1143000" indent="-274320">
              <a:spcAft>
                <a:spcPts val="600"/>
              </a:spcAft>
              <a:buClrTx/>
              <a:buFont typeface="Arial" pitchFamily="34" charset="0"/>
              <a:buChar char="•"/>
              <a:defRPr sz="1800"/>
            </a:lvl3pPr>
            <a:lvl4pPr marL="1600200" indent="-274320">
              <a:spcAft>
                <a:spcPts val="600"/>
              </a:spcAft>
              <a:buClrTx/>
              <a:buFont typeface="Arial" pitchFamily="34" charset="0"/>
              <a:buChar char="•"/>
              <a:defRPr sz="1800"/>
            </a:lvl4pPr>
            <a:lvl5pPr marL="2057400" indent="-274320">
              <a:spcAft>
                <a:spcPts val="600"/>
              </a:spcAft>
              <a:buClrTx/>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3"/>
            <a:ext cx="3886200" cy="4611851"/>
          </a:xfrm>
        </p:spPr>
        <p:txBody>
          <a:bodyPr>
            <a:normAutofit/>
          </a:bodyPr>
          <a:lstStyle>
            <a:lvl1pPr marL="342900" indent="-274320">
              <a:spcAft>
                <a:spcPts val="600"/>
              </a:spcAft>
              <a:buClrTx/>
              <a:buFont typeface="Arial" pitchFamily="34" charset="0"/>
              <a:buChar char="•"/>
              <a:defRPr sz="2800"/>
            </a:lvl1pPr>
            <a:lvl2pPr marL="742950" indent="-274320">
              <a:spcAft>
                <a:spcPts val="600"/>
              </a:spcAft>
              <a:buClrTx/>
              <a:buFont typeface="Arial" pitchFamily="34" charset="0"/>
              <a:buChar char="•"/>
              <a:defRPr sz="2000"/>
            </a:lvl2pPr>
            <a:lvl3pPr marL="1143000" indent="-274320">
              <a:spcAft>
                <a:spcPts val="600"/>
              </a:spcAft>
              <a:buClrTx/>
              <a:buFont typeface="Arial" pitchFamily="34" charset="0"/>
              <a:buChar char="•"/>
              <a:defRPr sz="1800"/>
            </a:lvl3pPr>
            <a:lvl4pPr marL="1600200" indent="-274320">
              <a:spcAft>
                <a:spcPts val="600"/>
              </a:spcAft>
              <a:buClrTx/>
              <a:buFont typeface="Arial" pitchFamily="34" charset="0"/>
              <a:buChar char="•"/>
              <a:defRPr sz="1800"/>
            </a:lvl4pPr>
            <a:lvl5pPr marL="2057400" indent="-274320">
              <a:spcAft>
                <a:spcPts val="600"/>
              </a:spcAft>
              <a:buClrTx/>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8633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6"/>
          <p:cNvSpPr/>
          <p:nvPr/>
        </p:nvSpPr>
        <p:spPr>
          <a:xfrm>
            <a:off x="0" y="6116638"/>
            <a:ext cx="7239000" cy="741362"/>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solidFill>
            <a:srgbClr val="818A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8" name="Freeform 7"/>
          <p:cNvSpPr/>
          <p:nvPr/>
        </p:nvSpPr>
        <p:spPr>
          <a:xfrm>
            <a:off x="1808163" y="6148388"/>
            <a:ext cx="7337425"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9" name="Freeform 8"/>
          <p:cNvSpPr/>
          <p:nvPr/>
        </p:nvSpPr>
        <p:spPr>
          <a:xfrm>
            <a:off x="0" y="5411788"/>
            <a:ext cx="7605713" cy="928687"/>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10" name="Freeform 9"/>
          <p:cNvSpPr/>
          <p:nvPr/>
        </p:nvSpPr>
        <p:spPr>
          <a:xfrm>
            <a:off x="1681163" y="6116638"/>
            <a:ext cx="746442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11" name="Picture 9"/>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21638" y="6254750"/>
            <a:ext cx="1098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274638"/>
            <a:ext cx="8382000" cy="1143000"/>
          </a:xfrm>
        </p:spPr>
        <p:txBody>
          <a:bodyPr/>
          <a:lstStyle>
            <a:lvl1pPr algn="ct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524000"/>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5" name="Content Placeholder 14"/>
          <p:cNvSpPr>
            <a:spLocks noGrp="1"/>
          </p:cNvSpPr>
          <p:nvPr>
            <p:ph sz="quarter" idx="13"/>
          </p:nvPr>
        </p:nvSpPr>
        <p:spPr>
          <a:xfrm>
            <a:off x="381000" y="2209799"/>
            <a:ext cx="3962400" cy="3906707"/>
          </a:xfrm>
        </p:spPr>
        <p:txBody>
          <a:bodyPr>
            <a:normAutofit/>
          </a:bodyPr>
          <a:lstStyle>
            <a:lvl1pPr marL="342900" indent="-274320">
              <a:spcAft>
                <a:spcPts val="600"/>
              </a:spcAft>
              <a:buClrTx/>
              <a:buFont typeface="Arial" pitchFamily="34" charset="0"/>
              <a:buChar char="•"/>
              <a:defRPr sz="2800"/>
            </a:lvl1pPr>
            <a:lvl2pPr marL="742950" indent="-274320">
              <a:spcAft>
                <a:spcPts val="600"/>
              </a:spcAft>
              <a:buClrTx/>
              <a:buFont typeface="Arial" pitchFamily="34" charset="0"/>
              <a:buChar char="•"/>
              <a:defRPr sz="2000"/>
            </a:lvl2pPr>
            <a:lvl3pPr marL="1143000" indent="-274320">
              <a:spcAft>
                <a:spcPts val="600"/>
              </a:spcAft>
              <a:buClrTx/>
              <a:buFont typeface="Arial" pitchFamily="34" charset="0"/>
              <a:buChar char="•"/>
              <a:defRPr sz="1800"/>
            </a:lvl3pPr>
            <a:lvl4pPr marL="1600200" indent="-274320">
              <a:spcAft>
                <a:spcPts val="600"/>
              </a:spcAft>
              <a:buClrTx/>
              <a:buFont typeface="Arial" pitchFamily="34" charset="0"/>
              <a:buChar char="•"/>
              <a:defRPr sz="1800"/>
            </a:lvl4pPr>
            <a:lvl5pPr marL="2057400" indent="-274320">
              <a:spcAft>
                <a:spcPts val="600"/>
              </a:spcAft>
              <a:buClrTx/>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16"/>
          <p:cNvSpPr>
            <a:spLocks noGrp="1"/>
          </p:cNvSpPr>
          <p:nvPr>
            <p:ph sz="quarter" idx="14"/>
          </p:nvPr>
        </p:nvSpPr>
        <p:spPr>
          <a:xfrm>
            <a:off x="4800600" y="2209801"/>
            <a:ext cx="3962400" cy="3938243"/>
          </a:xfrm>
        </p:spPr>
        <p:txBody>
          <a:bodyPr>
            <a:normAutofit/>
          </a:bodyPr>
          <a:lstStyle>
            <a:lvl1pPr marL="342900" indent="-274320">
              <a:spcAft>
                <a:spcPts val="600"/>
              </a:spcAft>
              <a:buClrTx/>
              <a:buFont typeface="Arial" pitchFamily="34" charset="0"/>
              <a:buChar char="•"/>
              <a:defRPr sz="2800"/>
            </a:lvl1pPr>
            <a:lvl2pPr marL="742950" indent="-274320">
              <a:spcAft>
                <a:spcPts val="600"/>
              </a:spcAft>
              <a:buClrTx/>
              <a:buFont typeface="Arial" pitchFamily="34" charset="0"/>
              <a:buChar char="•"/>
              <a:defRPr sz="2000"/>
            </a:lvl2pPr>
            <a:lvl3pPr marL="1143000" indent="-274320">
              <a:spcAft>
                <a:spcPts val="600"/>
              </a:spcAft>
              <a:buClrTx/>
              <a:buFont typeface="Arial" pitchFamily="34" charset="0"/>
              <a:buChar char="•"/>
              <a:defRPr sz="1800"/>
            </a:lvl3pPr>
            <a:lvl4pPr marL="1600200" indent="-274320">
              <a:spcAft>
                <a:spcPts val="600"/>
              </a:spcAft>
              <a:buClrTx/>
              <a:buFont typeface="Arial" pitchFamily="34" charset="0"/>
              <a:buChar char="•"/>
              <a:defRPr sz="1800"/>
            </a:lvl4pPr>
            <a:lvl5pPr marL="2057400" indent="-274320">
              <a:spcAft>
                <a:spcPts val="600"/>
              </a:spcAft>
              <a:buClrTx/>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90333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2"/>
          <p:cNvSpPr/>
          <p:nvPr/>
        </p:nvSpPr>
        <p:spPr>
          <a:xfrm>
            <a:off x="0" y="4973638"/>
            <a:ext cx="7675563" cy="928687"/>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4" name="Freeform 3"/>
          <p:cNvSpPr/>
          <p:nvPr/>
        </p:nvSpPr>
        <p:spPr>
          <a:xfrm>
            <a:off x="0" y="6148388"/>
            <a:ext cx="9145588" cy="711200"/>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5" name="Freeform 4"/>
          <p:cNvSpPr/>
          <p:nvPr/>
        </p:nvSpPr>
        <p:spPr>
          <a:xfrm>
            <a:off x="0" y="6116638"/>
            <a:ext cx="9147175" cy="741362"/>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6" name="Picture 7"/>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21638" y="6254750"/>
            <a:ext cx="1098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0" y="274638"/>
            <a:ext cx="8534400" cy="1143000"/>
          </a:xfrm>
        </p:spPr>
        <p:txBody>
          <a:bodyPr/>
          <a:lstStyle>
            <a:lvl1pPr algn="ctr">
              <a:defRPr/>
            </a:lvl1pPr>
          </a:lstStyle>
          <a:p>
            <a:r>
              <a:rPr lang="en-US" smtClean="0"/>
              <a:t>Click to edit Master title style</a:t>
            </a:r>
            <a:endParaRPr lang="en-US"/>
          </a:p>
        </p:txBody>
      </p:sp>
    </p:spTree>
    <p:extLst>
      <p:ext uri="{BB962C8B-B14F-4D97-AF65-F5344CB8AC3E}">
        <p14:creationId xmlns:p14="http://schemas.microsoft.com/office/powerpoint/2010/main" val="2313111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
          <p:cNvSpPr/>
          <p:nvPr/>
        </p:nvSpPr>
        <p:spPr>
          <a:xfrm flipH="1">
            <a:off x="0" y="6348413"/>
            <a:ext cx="9144000" cy="511175"/>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solidFill>
            <a:srgbClr val="A719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sp>
        <p:nvSpPr>
          <p:cNvPr id="3" name="Freeform 2"/>
          <p:cNvSpPr/>
          <p:nvPr/>
        </p:nvSpPr>
        <p:spPr>
          <a:xfrm flipH="1">
            <a:off x="-30163" y="6324600"/>
            <a:ext cx="9144001" cy="533400"/>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818A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FFFFFF"/>
              </a:solidFill>
            </a:endParaRPr>
          </a:p>
        </p:txBody>
      </p:sp>
      <p:pic>
        <p:nvPicPr>
          <p:cNvPr id="4" name="Picture 6"/>
          <p:cNvPicPr>
            <a:picLocks noChangeAspect="1"/>
          </p:cNvPicPr>
          <p:nvPr/>
        </p:nvPicPr>
        <p:blipFill>
          <a:blip r:embed="rId2">
            <a:extLst>
              <a:ext uri="{28A0092B-C50C-407E-A947-70E740481C1C}">
                <a14:useLocalDpi xmlns:a14="http://schemas.microsoft.com/office/drawing/2010/main" val="0"/>
              </a:ext>
            </a:extLst>
          </a:blip>
          <a:srcRect t="16026" b="29265"/>
          <a:stretch>
            <a:fillRect/>
          </a:stretch>
        </p:blipFill>
        <p:spPr bwMode="auto">
          <a:xfrm>
            <a:off x="8021638" y="6254750"/>
            <a:ext cx="1098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379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2"/>
            <a:ext cx="4038600" cy="4525963"/>
          </a:xfrm>
        </p:spPr>
        <p:txBody>
          <a:bodyPr>
            <a:normAutofit/>
          </a:bodyPr>
          <a:lstStyle>
            <a:lvl1pPr marL="342900" indent="-274320">
              <a:spcAft>
                <a:spcPts val="600"/>
              </a:spcAft>
              <a:buClrTx/>
              <a:buFont typeface="Arial" pitchFamily="34" charset="0"/>
              <a:buChar char="•"/>
              <a:defRPr sz="2800"/>
            </a:lvl1pPr>
            <a:lvl2pPr marL="742950" indent="-274320">
              <a:spcAft>
                <a:spcPts val="600"/>
              </a:spcAft>
              <a:buClrTx/>
              <a:buFont typeface="Arial" pitchFamily="34" charset="0"/>
              <a:buChar char="•"/>
              <a:defRPr sz="2000"/>
            </a:lvl2pPr>
            <a:lvl3pPr marL="1143000" indent="-274320">
              <a:spcAft>
                <a:spcPts val="600"/>
              </a:spcAft>
              <a:buClrTx/>
              <a:buFont typeface="Arial" pitchFamily="34" charset="0"/>
              <a:buChar char="•"/>
              <a:defRPr sz="1800"/>
            </a:lvl3pPr>
            <a:lvl4pPr marL="1600200" indent="-274320">
              <a:spcAft>
                <a:spcPts val="600"/>
              </a:spcAft>
              <a:buClrTx/>
              <a:buFont typeface="Arial" pitchFamily="34" charset="0"/>
              <a:buChar char="•"/>
              <a:defRPr sz="1800"/>
            </a:lvl4pPr>
            <a:lvl5pPr marL="2057400" indent="-274320">
              <a:spcAft>
                <a:spcPts val="600"/>
              </a:spcAft>
              <a:buClrTx/>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2"/>
            <a:ext cx="4038600" cy="4525963"/>
          </a:xfrm>
        </p:spPr>
        <p:txBody>
          <a:bodyPr>
            <a:normAutofit/>
          </a:bodyPr>
          <a:lstStyle>
            <a:lvl1pPr marL="342900" indent="-274320">
              <a:spcAft>
                <a:spcPts val="600"/>
              </a:spcAft>
              <a:buClrTx/>
              <a:buFont typeface="Arial" pitchFamily="34" charset="0"/>
              <a:buChar char="•"/>
              <a:defRPr sz="2800"/>
            </a:lvl1pPr>
            <a:lvl2pPr marL="742950" indent="-274320">
              <a:spcAft>
                <a:spcPts val="600"/>
              </a:spcAft>
              <a:buClrTx/>
              <a:buFont typeface="Arial" pitchFamily="34" charset="0"/>
              <a:buChar char="•"/>
              <a:defRPr sz="2000"/>
            </a:lvl2pPr>
            <a:lvl3pPr marL="1143000" indent="-274320">
              <a:spcAft>
                <a:spcPts val="600"/>
              </a:spcAft>
              <a:buClrTx/>
              <a:buFont typeface="Arial" pitchFamily="34" charset="0"/>
              <a:buChar char="•"/>
              <a:defRPr sz="1800"/>
            </a:lvl3pPr>
            <a:lvl4pPr marL="1600200" indent="-274320">
              <a:spcAft>
                <a:spcPts val="600"/>
              </a:spcAft>
              <a:buClrTx/>
              <a:buFont typeface="Arial" pitchFamily="34" charset="0"/>
              <a:buChar char="•"/>
              <a:defRPr sz="1800"/>
            </a:lvl4pPr>
            <a:lvl5pPr marL="2057400" indent="-274320">
              <a:spcAft>
                <a:spcPts val="600"/>
              </a:spcAft>
              <a:buClrTx/>
              <a:buFont typeface="Arial" pitchFamily="34" charset="0"/>
              <a:buChar cha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41735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06978" y="457541"/>
            <a:ext cx="8262216"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41194" y="1828462"/>
            <a:ext cx="3961534" cy="44954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1273" y="1828461"/>
            <a:ext cx="3961536" cy="21652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1273" y="4156982"/>
            <a:ext cx="3961536" cy="216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27851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274638"/>
            <a:ext cx="8534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04800" y="1600200"/>
            <a:ext cx="8534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pic>
        <p:nvPicPr>
          <p:cNvPr id="1028" name="Picture 8"/>
          <p:cNvPicPr>
            <a:picLocks noChangeAspect="1"/>
          </p:cNvPicPr>
          <p:nvPr/>
        </p:nvPicPr>
        <p:blipFill>
          <a:blip r:embed="rId13">
            <a:extLst>
              <a:ext uri="{28A0092B-C50C-407E-A947-70E740481C1C}">
                <a14:useLocalDpi xmlns:a14="http://schemas.microsoft.com/office/drawing/2010/main" val="0"/>
              </a:ext>
            </a:extLst>
          </a:blip>
          <a:srcRect t="16026" b="29265"/>
          <a:stretch>
            <a:fillRect/>
          </a:stretch>
        </p:blipFill>
        <p:spPr bwMode="auto">
          <a:xfrm>
            <a:off x="8021638" y="6254750"/>
            <a:ext cx="1098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54757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rtl="0" eaLnBrk="1" fontAlgn="base" hangingPunct="1">
        <a:spcBef>
          <a:spcPct val="0"/>
        </a:spcBef>
        <a:spcAft>
          <a:spcPct val="0"/>
        </a:spcAft>
        <a:defRPr sz="3600" kern="1200" cap="all">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Calibri" panose="020F0502020204030204" pitchFamily="34" charset="0"/>
        </a:defRPr>
      </a:lvl2pPr>
      <a:lvl3pPr algn="ctr" rtl="0" eaLnBrk="1" fontAlgn="base" hangingPunct="1">
        <a:spcBef>
          <a:spcPct val="0"/>
        </a:spcBef>
        <a:spcAft>
          <a:spcPct val="0"/>
        </a:spcAft>
        <a:defRPr sz="3600">
          <a:solidFill>
            <a:schemeClr val="bg1"/>
          </a:solidFill>
          <a:latin typeface="Calibri" panose="020F0502020204030204" pitchFamily="34" charset="0"/>
        </a:defRPr>
      </a:lvl3pPr>
      <a:lvl4pPr algn="ctr" rtl="0" eaLnBrk="1" fontAlgn="base" hangingPunct="1">
        <a:spcBef>
          <a:spcPct val="0"/>
        </a:spcBef>
        <a:spcAft>
          <a:spcPct val="0"/>
        </a:spcAft>
        <a:defRPr sz="3600">
          <a:solidFill>
            <a:schemeClr val="bg1"/>
          </a:solidFill>
          <a:latin typeface="Calibri" panose="020F0502020204030204" pitchFamily="34" charset="0"/>
        </a:defRPr>
      </a:lvl4pPr>
      <a:lvl5pPr algn="ctr" rtl="0" eaLnBrk="1" fontAlgn="base" hangingPunct="1">
        <a:spcBef>
          <a:spcPct val="0"/>
        </a:spcBef>
        <a:spcAft>
          <a:spcPct val="0"/>
        </a:spcAft>
        <a:defRPr sz="3600">
          <a:solidFill>
            <a:schemeClr val="bg1"/>
          </a:solidFill>
          <a:latin typeface="Calibri" panose="020F050202020403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1" fontAlgn="base" hangingPunct="1">
        <a:spcBef>
          <a:spcPts val="700"/>
        </a:spcBef>
        <a:spcAft>
          <a:spcPts val="600"/>
        </a:spcAft>
        <a:buSzPct val="85000"/>
        <a:buFont typeface="Arial" pitchFamily="34" charset="0"/>
        <a:buChar char="•"/>
        <a:defRPr sz="3200" kern="1200">
          <a:solidFill>
            <a:schemeClr val="bg1"/>
          </a:solidFill>
          <a:latin typeface="+mn-lt"/>
          <a:ea typeface="+mn-ea"/>
          <a:cs typeface="+mn-cs"/>
        </a:defRPr>
      </a:lvl1pPr>
      <a:lvl2pPr marL="742950" indent="-273050" algn="l" rtl="0" eaLnBrk="1" fontAlgn="base" hangingPunct="1">
        <a:spcBef>
          <a:spcPts val="700"/>
        </a:spcBef>
        <a:spcAft>
          <a:spcPts val="600"/>
        </a:spcAft>
        <a:buSzPct val="85000"/>
        <a:buFont typeface="Arial" pitchFamily="34" charset="0"/>
        <a:buChar char="•"/>
        <a:defRPr sz="2800" kern="1200">
          <a:solidFill>
            <a:schemeClr val="bg1"/>
          </a:solidFill>
          <a:latin typeface="+mn-lt"/>
          <a:ea typeface="+mn-ea"/>
          <a:cs typeface="+mn-cs"/>
        </a:defRPr>
      </a:lvl2pPr>
      <a:lvl3pPr marL="1143000" indent="-273050" algn="l" rtl="0" eaLnBrk="1" fontAlgn="base" hangingPunct="1">
        <a:spcBef>
          <a:spcPts val="700"/>
        </a:spcBef>
        <a:spcAft>
          <a:spcPts val="600"/>
        </a:spcAft>
        <a:buSzPct val="85000"/>
        <a:buFont typeface="Arial" pitchFamily="34" charset="0"/>
        <a:buChar char="•"/>
        <a:defRPr sz="2400" kern="1200">
          <a:solidFill>
            <a:schemeClr val="bg1"/>
          </a:solidFill>
          <a:latin typeface="+mn-lt"/>
          <a:ea typeface="+mn-ea"/>
          <a:cs typeface="+mn-cs"/>
        </a:defRPr>
      </a:lvl3pPr>
      <a:lvl4pPr marL="1600200" indent="-273050" algn="l" rtl="0" eaLnBrk="1" fontAlgn="base" hangingPunct="1">
        <a:spcBef>
          <a:spcPts val="700"/>
        </a:spcBef>
        <a:spcAft>
          <a:spcPts val="600"/>
        </a:spcAft>
        <a:buSzPct val="85000"/>
        <a:buFont typeface="Arial" pitchFamily="34" charset="0"/>
        <a:buChar char="•"/>
        <a:defRPr sz="2000" kern="1200">
          <a:solidFill>
            <a:schemeClr val="bg1"/>
          </a:solidFill>
          <a:latin typeface="+mn-lt"/>
          <a:ea typeface="+mn-ea"/>
          <a:cs typeface="+mn-cs"/>
        </a:defRPr>
      </a:lvl4pPr>
      <a:lvl5pPr marL="2057400" indent="-273050" algn="l" rtl="0" eaLnBrk="1" fontAlgn="base" hangingPunct="1">
        <a:spcBef>
          <a:spcPts val="700"/>
        </a:spcBef>
        <a:spcAft>
          <a:spcPts val="600"/>
        </a:spcAft>
        <a:buSzPct val="85000"/>
        <a:buFont typeface="Arial" pitchFamily="34" charset="0"/>
        <a:buChar char="•"/>
        <a:defRPr sz="2000" kern="1200">
          <a:solidFill>
            <a:schemeClr val="bg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274638"/>
            <a:ext cx="8534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04800" y="1600200"/>
            <a:ext cx="8534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8"/>
          <p:cNvPicPr>
            <a:picLocks noChangeAspect="1"/>
          </p:cNvPicPr>
          <p:nvPr/>
        </p:nvPicPr>
        <p:blipFill>
          <a:blip r:embed="rId13">
            <a:extLst>
              <a:ext uri="{28A0092B-C50C-407E-A947-70E740481C1C}">
                <a14:useLocalDpi xmlns:a14="http://schemas.microsoft.com/office/drawing/2010/main" val="0"/>
              </a:ext>
            </a:extLst>
          </a:blip>
          <a:srcRect t="16026" b="29265"/>
          <a:stretch>
            <a:fillRect/>
          </a:stretch>
        </p:blipFill>
        <p:spPr bwMode="auto">
          <a:xfrm>
            <a:off x="8022168" y="6254750"/>
            <a:ext cx="1097844"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956637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rtl="0" fontAlgn="base">
        <a:spcBef>
          <a:spcPct val="0"/>
        </a:spcBef>
        <a:spcAft>
          <a:spcPct val="0"/>
        </a:spcAft>
        <a:defRPr sz="3200" kern="1200" cap="all">
          <a:solidFill>
            <a:schemeClr val="bg1"/>
          </a:solidFill>
          <a:latin typeface="+mj-lt"/>
          <a:ea typeface="+mj-ea"/>
          <a:cs typeface="+mj-cs"/>
        </a:defRPr>
      </a:lvl1pPr>
      <a:lvl2pPr algn="ctr" rtl="0" fontAlgn="base">
        <a:spcBef>
          <a:spcPct val="0"/>
        </a:spcBef>
        <a:spcAft>
          <a:spcPct val="0"/>
        </a:spcAft>
        <a:defRPr sz="3200">
          <a:solidFill>
            <a:schemeClr val="bg1"/>
          </a:solidFill>
          <a:latin typeface="Calibri" panose="020F0502020204030204" pitchFamily="34" charset="0"/>
        </a:defRPr>
      </a:lvl2pPr>
      <a:lvl3pPr algn="ctr" rtl="0" fontAlgn="base">
        <a:spcBef>
          <a:spcPct val="0"/>
        </a:spcBef>
        <a:spcAft>
          <a:spcPct val="0"/>
        </a:spcAft>
        <a:defRPr sz="3200">
          <a:solidFill>
            <a:schemeClr val="bg1"/>
          </a:solidFill>
          <a:latin typeface="Calibri" panose="020F0502020204030204" pitchFamily="34" charset="0"/>
        </a:defRPr>
      </a:lvl3pPr>
      <a:lvl4pPr algn="ctr" rtl="0" fontAlgn="base">
        <a:spcBef>
          <a:spcPct val="0"/>
        </a:spcBef>
        <a:spcAft>
          <a:spcPct val="0"/>
        </a:spcAft>
        <a:defRPr sz="3200">
          <a:solidFill>
            <a:schemeClr val="bg1"/>
          </a:solidFill>
          <a:latin typeface="Calibri" panose="020F0502020204030204" pitchFamily="34" charset="0"/>
        </a:defRPr>
      </a:lvl4pPr>
      <a:lvl5pPr algn="ctr" rtl="0" fontAlgn="base">
        <a:spcBef>
          <a:spcPct val="0"/>
        </a:spcBef>
        <a:spcAft>
          <a:spcPct val="0"/>
        </a:spcAft>
        <a:defRPr sz="3200">
          <a:solidFill>
            <a:schemeClr val="bg1"/>
          </a:solidFill>
          <a:latin typeface="Calibri" panose="020F050202020403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4" indent="-242714" algn="l" rtl="0" fontAlgn="base">
        <a:spcBef>
          <a:spcPts val="622"/>
        </a:spcBef>
        <a:spcAft>
          <a:spcPts val="533"/>
        </a:spcAft>
        <a:buSzPct val="85000"/>
        <a:buFont typeface="Arial" panose="020B0604020202020204" pitchFamily="34" charset="0"/>
        <a:buChar char="•"/>
        <a:defRPr sz="2844" kern="1200">
          <a:solidFill>
            <a:schemeClr val="bg1"/>
          </a:solidFill>
          <a:latin typeface="+mn-lt"/>
          <a:ea typeface="+mn-ea"/>
          <a:cs typeface="+mn-cs"/>
        </a:defRPr>
      </a:lvl1pPr>
      <a:lvl2pPr marL="660408" indent="-242714" algn="l" rtl="0" fontAlgn="base">
        <a:spcBef>
          <a:spcPts val="622"/>
        </a:spcBef>
        <a:spcAft>
          <a:spcPts val="533"/>
        </a:spcAft>
        <a:buSzPct val="85000"/>
        <a:buFont typeface="Arial" panose="020B0604020202020204" pitchFamily="34" charset="0"/>
        <a:buChar char="•"/>
        <a:defRPr sz="2489" kern="1200">
          <a:solidFill>
            <a:schemeClr val="bg1"/>
          </a:solidFill>
          <a:latin typeface="+mn-lt"/>
          <a:ea typeface="+mn-ea"/>
          <a:cs typeface="+mn-cs"/>
        </a:defRPr>
      </a:lvl2pPr>
      <a:lvl3pPr marL="1016013" indent="-242714" algn="l" rtl="0" fontAlgn="base">
        <a:spcBef>
          <a:spcPts val="622"/>
        </a:spcBef>
        <a:spcAft>
          <a:spcPts val="533"/>
        </a:spcAft>
        <a:buSzPct val="85000"/>
        <a:buFont typeface="Arial" panose="020B0604020202020204" pitchFamily="34" charset="0"/>
        <a:buChar char="•"/>
        <a:defRPr sz="2133" kern="1200">
          <a:solidFill>
            <a:schemeClr val="bg1"/>
          </a:solidFill>
          <a:latin typeface="+mn-lt"/>
          <a:ea typeface="+mn-ea"/>
          <a:cs typeface="+mn-cs"/>
        </a:defRPr>
      </a:lvl3pPr>
      <a:lvl4pPr marL="1422418" indent="-242714" algn="l" rtl="0" fontAlgn="base">
        <a:spcBef>
          <a:spcPts val="622"/>
        </a:spcBef>
        <a:spcAft>
          <a:spcPts val="533"/>
        </a:spcAft>
        <a:buSzPct val="85000"/>
        <a:buFont typeface="Arial" panose="020B0604020202020204" pitchFamily="34" charset="0"/>
        <a:buChar char="•"/>
        <a:defRPr sz="1778" kern="1200">
          <a:solidFill>
            <a:schemeClr val="bg1"/>
          </a:solidFill>
          <a:latin typeface="+mn-lt"/>
          <a:ea typeface="+mn-ea"/>
          <a:cs typeface="+mn-cs"/>
        </a:defRPr>
      </a:lvl4pPr>
      <a:lvl5pPr marL="1828823" indent="-242714" algn="l" rtl="0" fontAlgn="base">
        <a:spcBef>
          <a:spcPts val="622"/>
        </a:spcBef>
        <a:spcAft>
          <a:spcPts val="533"/>
        </a:spcAft>
        <a:buSzPct val="85000"/>
        <a:buFont typeface="Arial" panose="020B0604020202020204" pitchFamily="34" charset="0"/>
        <a:buChar char="•"/>
        <a:defRPr sz="1778" kern="1200">
          <a:solidFill>
            <a:schemeClr val="bg1"/>
          </a:solidFill>
          <a:latin typeface="+mn-lt"/>
          <a:ea typeface="+mn-ea"/>
          <a:cs typeface="+mn-cs"/>
        </a:defRPr>
      </a:lvl5pPr>
      <a:lvl6pPr marL="2235228" indent="-243843" algn="l" defTabSz="812810" rtl="0" eaLnBrk="1" latinLnBrk="0" hangingPunct="1">
        <a:lnSpc>
          <a:spcPct val="100000"/>
        </a:lnSpc>
        <a:spcBef>
          <a:spcPts val="622"/>
        </a:spcBef>
        <a:buClr>
          <a:schemeClr val="accent1"/>
        </a:buClr>
        <a:buSzPct val="85000"/>
        <a:buFont typeface="Wingdings 3" pitchFamily="18" charset="2"/>
        <a:buChar char=""/>
        <a:defRPr sz="1244" kern="1200">
          <a:solidFill>
            <a:schemeClr val="tx1"/>
          </a:solidFill>
          <a:latin typeface="+mn-lt"/>
          <a:ea typeface="+mn-ea"/>
          <a:cs typeface="+mn-cs"/>
        </a:defRPr>
      </a:lvl6pPr>
      <a:lvl7pPr marL="2641633" indent="-243843" algn="l" defTabSz="812810" rtl="0" eaLnBrk="1" latinLnBrk="0" hangingPunct="1">
        <a:lnSpc>
          <a:spcPct val="100000"/>
        </a:lnSpc>
        <a:spcBef>
          <a:spcPts val="622"/>
        </a:spcBef>
        <a:buClr>
          <a:schemeClr val="accent1"/>
        </a:buClr>
        <a:buSzPct val="85000"/>
        <a:buFont typeface="Wingdings 3" pitchFamily="18" charset="2"/>
        <a:buChar char=""/>
        <a:defRPr sz="1244" kern="1200">
          <a:solidFill>
            <a:schemeClr val="tx1"/>
          </a:solidFill>
          <a:latin typeface="+mn-lt"/>
          <a:ea typeface="+mn-ea"/>
          <a:cs typeface="+mn-cs"/>
        </a:defRPr>
      </a:lvl7pPr>
      <a:lvl8pPr marL="3048038" indent="-243843" algn="l" defTabSz="812810" rtl="0" eaLnBrk="1" latinLnBrk="0" hangingPunct="1">
        <a:lnSpc>
          <a:spcPct val="100000"/>
        </a:lnSpc>
        <a:spcBef>
          <a:spcPts val="622"/>
        </a:spcBef>
        <a:buClr>
          <a:schemeClr val="accent1"/>
        </a:buClr>
        <a:buSzPct val="85000"/>
        <a:buFont typeface="Wingdings 3" pitchFamily="18" charset="2"/>
        <a:buChar char=""/>
        <a:defRPr sz="1244" kern="1200">
          <a:solidFill>
            <a:schemeClr val="tx1"/>
          </a:solidFill>
          <a:latin typeface="+mn-lt"/>
          <a:ea typeface="+mn-ea"/>
          <a:cs typeface="+mn-cs"/>
        </a:defRPr>
      </a:lvl8pPr>
      <a:lvl9pPr marL="3454443" indent="-243843" algn="l" defTabSz="812810" rtl="0" eaLnBrk="1" latinLnBrk="0" hangingPunct="1">
        <a:lnSpc>
          <a:spcPct val="100000"/>
        </a:lnSpc>
        <a:spcBef>
          <a:spcPts val="622"/>
        </a:spcBef>
        <a:buClr>
          <a:schemeClr val="accent1"/>
        </a:buClr>
        <a:buSzPct val="85000"/>
        <a:buFont typeface="Wingdings 3" pitchFamily="18" charset="2"/>
        <a:buChar char=""/>
        <a:defRPr sz="1244" kern="1200">
          <a:solidFill>
            <a:schemeClr val="tx1"/>
          </a:solidFill>
          <a:latin typeface="+mn-lt"/>
          <a:ea typeface="+mn-ea"/>
          <a:cs typeface="+mn-cs"/>
        </a:defRPr>
      </a:lvl9pPr>
    </p:bodyStyle>
    <p:otherStyle>
      <a:defPPr>
        <a:defRPr lang="en-U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 y="2035177"/>
            <a:ext cx="8763000" cy="1929457"/>
          </a:xfrm>
        </p:spPr>
        <p:txBody>
          <a:bodyPr anchor="ctr">
            <a:normAutofit/>
          </a:bodyPr>
          <a:lstStyle/>
          <a:p>
            <a:r>
              <a:rPr lang="en-US" dirty="0" smtClean="0"/>
              <a:t>Principles of Disinfection and Sterilization in the dental setting</a:t>
            </a:r>
            <a:endParaRPr lang="en-US" dirty="0"/>
          </a:p>
        </p:txBody>
      </p:sp>
      <p:sp>
        <p:nvSpPr>
          <p:cNvPr id="4" name="TextBox 3"/>
          <p:cNvSpPr txBox="1"/>
          <p:nvPr/>
        </p:nvSpPr>
        <p:spPr>
          <a:xfrm>
            <a:off x="1752600" y="304802"/>
            <a:ext cx="5638800" cy="461665"/>
          </a:xfrm>
          <a:prstGeom prst="rect">
            <a:avLst/>
          </a:prstGeom>
          <a:noFill/>
        </p:spPr>
        <p:txBody>
          <a:bodyPr wrap="square" rtlCol="0">
            <a:spAutoFit/>
          </a:bodyPr>
          <a:lstStyle/>
          <a:p>
            <a:pPr algn="ctr"/>
            <a:r>
              <a:rPr lang="en-US" sz="2400" dirty="0">
                <a:solidFill>
                  <a:prstClr val="black"/>
                </a:solidFill>
              </a:rPr>
              <a:t>Module </a:t>
            </a:r>
            <a:r>
              <a:rPr lang="en-US" sz="2400" dirty="0" smtClean="0">
                <a:solidFill>
                  <a:prstClr val="black"/>
                </a:solidFill>
              </a:rPr>
              <a:t>F</a:t>
            </a:r>
            <a:endParaRPr lang="en-US" sz="2400" dirty="0">
              <a:solidFill>
                <a:prstClr val="black"/>
              </a:solidFill>
            </a:endParaRPr>
          </a:p>
        </p:txBody>
      </p:sp>
    </p:spTree>
    <p:extLst>
      <p:ext uri="{BB962C8B-B14F-4D97-AF65-F5344CB8AC3E}">
        <p14:creationId xmlns:p14="http://schemas.microsoft.com/office/powerpoint/2010/main" val="28539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066925"/>
            <a:ext cx="7772400" cy="1362075"/>
          </a:xfrm>
        </p:spPr>
        <p:txBody>
          <a:bodyPr/>
          <a:lstStyle/>
          <a:p>
            <a:r>
              <a:rPr lang="en-US" dirty="0" smtClean="0"/>
              <a:t>Sterilization Process</a:t>
            </a:r>
            <a:endParaRPr lang="en-US" dirty="0"/>
          </a:p>
        </p:txBody>
      </p:sp>
    </p:spTree>
    <p:extLst>
      <p:ext uri="{BB962C8B-B14F-4D97-AF65-F5344CB8AC3E}">
        <p14:creationId xmlns:p14="http://schemas.microsoft.com/office/powerpoint/2010/main" val="3727027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influencing the efficacy of disinfection and sterilization processes</a:t>
            </a:r>
            <a:endParaRPr lang="en-US" dirty="0"/>
          </a:p>
        </p:txBody>
      </p:sp>
      <p:sp>
        <p:nvSpPr>
          <p:cNvPr id="3" name="Content Placeholder 2"/>
          <p:cNvSpPr>
            <a:spLocks noGrp="1"/>
          </p:cNvSpPr>
          <p:nvPr>
            <p:ph idx="1"/>
          </p:nvPr>
        </p:nvSpPr>
        <p:spPr/>
        <p:txBody>
          <a:bodyPr/>
          <a:lstStyle/>
          <a:p>
            <a:r>
              <a:rPr lang="en-US" dirty="0" smtClean="0"/>
              <a:t>Cleaning of the object</a:t>
            </a:r>
          </a:p>
          <a:p>
            <a:r>
              <a:rPr lang="en-US" dirty="0" smtClean="0"/>
              <a:t>Organic and inorganic load present</a:t>
            </a:r>
          </a:p>
          <a:p>
            <a:r>
              <a:rPr lang="en-US" dirty="0" smtClean="0"/>
              <a:t>Type and level of microbial contamination</a:t>
            </a:r>
          </a:p>
          <a:p>
            <a:r>
              <a:rPr lang="en-US" dirty="0" smtClean="0"/>
              <a:t>Concentration and exposure time to the disinfectant/sterilant</a:t>
            </a:r>
          </a:p>
          <a:p>
            <a:r>
              <a:rPr lang="en-US" dirty="0" smtClean="0"/>
              <a:t>Nature of the object</a:t>
            </a:r>
          </a:p>
          <a:p>
            <a:r>
              <a:rPr lang="en-US" dirty="0" smtClean="0"/>
              <a:t>Temperature, pH, and water hardness</a:t>
            </a:r>
            <a:endParaRPr lang="en-US" dirty="0"/>
          </a:p>
        </p:txBody>
      </p:sp>
    </p:spTree>
    <p:extLst>
      <p:ext uri="{BB962C8B-B14F-4D97-AF65-F5344CB8AC3E}">
        <p14:creationId xmlns:p14="http://schemas.microsoft.com/office/powerpoint/2010/main" val="2486445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1265238"/>
          </a:xfrm>
        </p:spPr>
        <p:txBody>
          <a:bodyPr>
            <a:normAutofit/>
          </a:bodyPr>
          <a:lstStyle/>
          <a:p>
            <a:r>
              <a:rPr lang="en-US" dirty="0" smtClean="0"/>
              <a:t>Where are you processing your instruments?</a:t>
            </a:r>
            <a:endParaRPr lang="en-US" dirty="0"/>
          </a:p>
        </p:txBody>
      </p:sp>
      <p:sp>
        <p:nvSpPr>
          <p:cNvPr id="10" name="TextBox 9"/>
          <p:cNvSpPr txBox="1"/>
          <p:nvPr/>
        </p:nvSpPr>
        <p:spPr>
          <a:xfrm>
            <a:off x="1752600" y="1524000"/>
            <a:ext cx="685800" cy="369332"/>
          </a:xfrm>
          <a:prstGeom prst="rect">
            <a:avLst/>
          </a:prstGeom>
          <a:noFill/>
        </p:spPr>
        <p:txBody>
          <a:bodyPr wrap="square" rtlCol="0">
            <a:spAutoFit/>
          </a:bodyPr>
          <a:lstStyle/>
          <a:p>
            <a:endParaRPr lang="en-US" dirty="0">
              <a:solidFill>
                <a:srgbClr val="FFFFFF"/>
              </a:solidFill>
            </a:endParaRPr>
          </a:p>
        </p:txBody>
      </p:sp>
      <p:sp>
        <p:nvSpPr>
          <p:cNvPr id="4" name="Rectangle 3"/>
          <p:cNvSpPr/>
          <p:nvPr/>
        </p:nvSpPr>
        <p:spPr>
          <a:xfrm>
            <a:off x="2743200" y="1600200"/>
            <a:ext cx="990600" cy="3679567"/>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Rectangle 7"/>
          <p:cNvSpPr/>
          <p:nvPr/>
        </p:nvSpPr>
        <p:spPr>
          <a:xfrm>
            <a:off x="5410200" y="1600200"/>
            <a:ext cx="990600" cy="3679567"/>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743200" y="5279767"/>
            <a:ext cx="3657600" cy="89243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281535" y="1600201"/>
            <a:ext cx="461665" cy="3679566"/>
          </a:xfrm>
          <a:prstGeom prst="rect">
            <a:avLst/>
          </a:prstGeom>
          <a:noFill/>
        </p:spPr>
        <p:txBody>
          <a:bodyPr vert="vert270" wrap="square" rtlCol="0">
            <a:spAutoFit/>
          </a:bodyPr>
          <a:lstStyle/>
          <a:p>
            <a:pPr algn="ctr"/>
            <a:r>
              <a:rPr lang="en-US" dirty="0" smtClean="0">
                <a:solidFill>
                  <a:schemeClr val="bg1"/>
                </a:solidFill>
              </a:rPr>
              <a:t>Decontamination</a:t>
            </a:r>
            <a:endParaRPr lang="en-US" dirty="0">
              <a:solidFill>
                <a:schemeClr val="bg1"/>
              </a:solidFill>
            </a:endParaRPr>
          </a:p>
        </p:txBody>
      </p:sp>
      <p:sp>
        <p:nvSpPr>
          <p:cNvPr id="7" name="TextBox 6"/>
          <p:cNvSpPr txBox="1"/>
          <p:nvPr/>
        </p:nvSpPr>
        <p:spPr>
          <a:xfrm>
            <a:off x="2781300" y="1718769"/>
            <a:ext cx="914400" cy="523220"/>
          </a:xfrm>
          <a:prstGeom prst="rect">
            <a:avLst/>
          </a:prstGeom>
          <a:noFill/>
        </p:spPr>
        <p:txBody>
          <a:bodyPr wrap="square" rtlCol="0">
            <a:spAutoFit/>
          </a:bodyPr>
          <a:lstStyle/>
          <a:p>
            <a:pPr algn="ctr"/>
            <a:r>
              <a:rPr lang="en-US" sz="1400" b="1" dirty="0" smtClean="0"/>
              <a:t>Holding area</a:t>
            </a:r>
            <a:endParaRPr lang="en-US" sz="1400" b="1" dirty="0"/>
          </a:p>
        </p:txBody>
      </p:sp>
      <p:sp>
        <p:nvSpPr>
          <p:cNvPr id="12" name="TextBox 11"/>
          <p:cNvSpPr txBox="1"/>
          <p:nvPr/>
        </p:nvSpPr>
        <p:spPr>
          <a:xfrm>
            <a:off x="2667000" y="2614136"/>
            <a:ext cx="1143000" cy="738664"/>
          </a:xfrm>
          <a:prstGeom prst="rect">
            <a:avLst/>
          </a:prstGeom>
          <a:noFill/>
        </p:spPr>
        <p:txBody>
          <a:bodyPr wrap="square" rtlCol="0">
            <a:spAutoFit/>
          </a:bodyPr>
          <a:lstStyle/>
          <a:p>
            <a:pPr algn="ctr"/>
            <a:r>
              <a:rPr lang="en-US" sz="1400" b="1" dirty="0" smtClean="0"/>
              <a:t>Clean instruments, </a:t>
            </a:r>
            <a:r>
              <a:rPr lang="en-US" sz="1400" b="1" dirty="0" err="1" smtClean="0"/>
              <a:t>handpieces</a:t>
            </a:r>
            <a:endParaRPr lang="en-US" sz="1400" b="1" dirty="0"/>
          </a:p>
        </p:txBody>
      </p:sp>
      <p:sp>
        <p:nvSpPr>
          <p:cNvPr id="13" name="TextBox 12"/>
          <p:cNvSpPr txBox="1"/>
          <p:nvPr/>
        </p:nvSpPr>
        <p:spPr>
          <a:xfrm>
            <a:off x="2667000" y="3682424"/>
            <a:ext cx="1143000" cy="307777"/>
          </a:xfrm>
          <a:prstGeom prst="rect">
            <a:avLst/>
          </a:prstGeom>
          <a:noFill/>
        </p:spPr>
        <p:txBody>
          <a:bodyPr wrap="square" rtlCol="0">
            <a:spAutoFit/>
          </a:bodyPr>
          <a:lstStyle/>
          <a:p>
            <a:pPr algn="ctr"/>
            <a:r>
              <a:rPr lang="en-US" sz="1400" b="1" dirty="0" smtClean="0"/>
              <a:t>Rinse</a:t>
            </a:r>
            <a:endParaRPr lang="en-US" sz="1400" b="1" dirty="0"/>
          </a:p>
        </p:txBody>
      </p:sp>
      <p:sp>
        <p:nvSpPr>
          <p:cNvPr id="14" name="TextBox 13"/>
          <p:cNvSpPr txBox="1"/>
          <p:nvPr/>
        </p:nvSpPr>
        <p:spPr>
          <a:xfrm>
            <a:off x="2667000" y="4645223"/>
            <a:ext cx="1143000" cy="307777"/>
          </a:xfrm>
          <a:prstGeom prst="rect">
            <a:avLst/>
          </a:prstGeom>
          <a:noFill/>
        </p:spPr>
        <p:txBody>
          <a:bodyPr wrap="square" rtlCol="0">
            <a:spAutoFit/>
          </a:bodyPr>
          <a:lstStyle/>
          <a:p>
            <a:pPr algn="ctr"/>
            <a:r>
              <a:rPr lang="en-US" sz="1400" b="1" dirty="0" smtClean="0"/>
              <a:t>Dry</a:t>
            </a:r>
            <a:endParaRPr lang="en-US" sz="1400" b="1" dirty="0"/>
          </a:p>
        </p:txBody>
      </p:sp>
      <p:sp>
        <p:nvSpPr>
          <p:cNvPr id="15" name="TextBox 14"/>
          <p:cNvSpPr txBox="1"/>
          <p:nvPr/>
        </p:nvSpPr>
        <p:spPr>
          <a:xfrm>
            <a:off x="2743200" y="6172200"/>
            <a:ext cx="3657600" cy="369332"/>
          </a:xfrm>
          <a:prstGeom prst="rect">
            <a:avLst/>
          </a:prstGeom>
          <a:noFill/>
        </p:spPr>
        <p:txBody>
          <a:bodyPr wrap="square" rtlCol="0">
            <a:spAutoFit/>
          </a:bodyPr>
          <a:lstStyle/>
          <a:p>
            <a:pPr algn="ctr"/>
            <a:r>
              <a:rPr lang="en-US" dirty="0" smtClean="0">
                <a:solidFill>
                  <a:schemeClr val="bg1"/>
                </a:solidFill>
              </a:rPr>
              <a:t>Packaging</a:t>
            </a:r>
            <a:endParaRPr lang="en-US" dirty="0">
              <a:solidFill>
                <a:schemeClr val="bg1"/>
              </a:solidFill>
            </a:endParaRPr>
          </a:p>
        </p:txBody>
      </p:sp>
      <p:sp>
        <p:nvSpPr>
          <p:cNvPr id="16" name="TextBox 15"/>
          <p:cNvSpPr txBox="1"/>
          <p:nvPr/>
        </p:nvSpPr>
        <p:spPr>
          <a:xfrm>
            <a:off x="2754086" y="5464373"/>
            <a:ext cx="1066800" cy="523220"/>
          </a:xfrm>
          <a:prstGeom prst="rect">
            <a:avLst/>
          </a:prstGeom>
          <a:noFill/>
        </p:spPr>
        <p:txBody>
          <a:bodyPr wrap="square" rtlCol="0">
            <a:spAutoFit/>
          </a:bodyPr>
          <a:lstStyle/>
          <a:p>
            <a:pPr algn="ctr"/>
            <a:r>
              <a:rPr lang="en-US" sz="1400" dirty="0" smtClean="0"/>
              <a:t>Arrange Instruments</a:t>
            </a:r>
            <a:endParaRPr lang="en-US" sz="1400" dirty="0"/>
          </a:p>
        </p:txBody>
      </p:sp>
      <p:sp>
        <p:nvSpPr>
          <p:cNvPr id="17" name="TextBox 16"/>
          <p:cNvSpPr txBox="1"/>
          <p:nvPr/>
        </p:nvSpPr>
        <p:spPr>
          <a:xfrm>
            <a:off x="3788229" y="5356651"/>
            <a:ext cx="1371600" cy="738664"/>
          </a:xfrm>
          <a:prstGeom prst="rect">
            <a:avLst/>
          </a:prstGeom>
          <a:noFill/>
        </p:spPr>
        <p:txBody>
          <a:bodyPr wrap="square" rtlCol="0">
            <a:spAutoFit/>
          </a:bodyPr>
          <a:lstStyle/>
          <a:p>
            <a:pPr algn="ctr"/>
            <a:r>
              <a:rPr lang="en-US" sz="1400" dirty="0" smtClean="0"/>
              <a:t>Add chemical monitors, BIs, supplies</a:t>
            </a:r>
            <a:endParaRPr lang="en-US" sz="1400" dirty="0"/>
          </a:p>
        </p:txBody>
      </p:sp>
      <p:sp>
        <p:nvSpPr>
          <p:cNvPr id="18" name="TextBox 17"/>
          <p:cNvSpPr txBox="1"/>
          <p:nvPr/>
        </p:nvSpPr>
        <p:spPr>
          <a:xfrm>
            <a:off x="5105400" y="5356651"/>
            <a:ext cx="1338943" cy="738664"/>
          </a:xfrm>
          <a:prstGeom prst="rect">
            <a:avLst/>
          </a:prstGeom>
          <a:noFill/>
        </p:spPr>
        <p:txBody>
          <a:bodyPr wrap="square" rtlCol="0">
            <a:spAutoFit/>
          </a:bodyPr>
          <a:lstStyle/>
          <a:p>
            <a:pPr algn="ctr"/>
            <a:r>
              <a:rPr lang="en-US" sz="1400" dirty="0" smtClean="0"/>
              <a:t>Wrap cassettes, package items, seal, label</a:t>
            </a:r>
            <a:endParaRPr lang="en-US" sz="1400" dirty="0"/>
          </a:p>
        </p:txBody>
      </p:sp>
      <p:sp>
        <p:nvSpPr>
          <p:cNvPr id="19" name="TextBox 18"/>
          <p:cNvSpPr txBox="1"/>
          <p:nvPr/>
        </p:nvSpPr>
        <p:spPr>
          <a:xfrm>
            <a:off x="6400800" y="1600201"/>
            <a:ext cx="461665" cy="3679566"/>
          </a:xfrm>
          <a:prstGeom prst="rect">
            <a:avLst/>
          </a:prstGeom>
          <a:noFill/>
        </p:spPr>
        <p:txBody>
          <a:bodyPr vert="vert" wrap="square" rtlCol="0">
            <a:spAutoFit/>
          </a:bodyPr>
          <a:lstStyle/>
          <a:p>
            <a:pPr algn="ctr"/>
            <a:r>
              <a:rPr lang="en-US" dirty="0" smtClean="0">
                <a:solidFill>
                  <a:schemeClr val="bg1"/>
                </a:solidFill>
              </a:rPr>
              <a:t>Sterilization and storage</a:t>
            </a:r>
            <a:endParaRPr lang="en-US" dirty="0">
              <a:solidFill>
                <a:schemeClr val="bg1"/>
              </a:solidFill>
            </a:endParaRPr>
          </a:p>
        </p:txBody>
      </p:sp>
      <p:sp>
        <p:nvSpPr>
          <p:cNvPr id="20" name="TextBox 19"/>
          <p:cNvSpPr txBox="1"/>
          <p:nvPr/>
        </p:nvSpPr>
        <p:spPr>
          <a:xfrm>
            <a:off x="5334000" y="3059668"/>
            <a:ext cx="1143000" cy="738664"/>
          </a:xfrm>
          <a:prstGeom prst="rect">
            <a:avLst/>
          </a:prstGeom>
          <a:noFill/>
        </p:spPr>
        <p:txBody>
          <a:bodyPr wrap="square" rtlCol="0">
            <a:spAutoFit/>
          </a:bodyPr>
          <a:lstStyle/>
          <a:p>
            <a:pPr algn="ctr"/>
            <a:r>
              <a:rPr lang="en-US" sz="1400" dirty="0" smtClean="0"/>
              <a:t>BI incubator and record keeping</a:t>
            </a:r>
            <a:endParaRPr lang="en-US" sz="1400" dirty="0"/>
          </a:p>
        </p:txBody>
      </p:sp>
      <p:sp>
        <p:nvSpPr>
          <p:cNvPr id="21" name="TextBox 20"/>
          <p:cNvSpPr txBox="1"/>
          <p:nvPr/>
        </p:nvSpPr>
        <p:spPr>
          <a:xfrm>
            <a:off x="5355771" y="1613004"/>
            <a:ext cx="1143000" cy="954107"/>
          </a:xfrm>
          <a:prstGeom prst="rect">
            <a:avLst/>
          </a:prstGeom>
          <a:noFill/>
        </p:spPr>
        <p:txBody>
          <a:bodyPr wrap="square" rtlCol="0">
            <a:spAutoFit/>
          </a:bodyPr>
          <a:lstStyle/>
          <a:p>
            <a:pPr algn="ctr"/>
            <a:r>
              <a:rPr lang="en-US" sz="1400" dirty="0" smtClean="0"/>
              <a:t>Closed storage of sterile packages</a:t>
            </a:r>
            <a:endParaRPr lang="en-US" sz="1400" dirty="0"/>
          </a:p>
        </p:txBody>
      </p:sp>
      <p:sp>
        <p:nvSpPr>
          <p:cNvPr id="22" name="TextBox 21"/>
          <p:cNvSpPr txBox="1"/>
          <p:nvPr/>
        </p:nvSpPr>
        <p:spPr>
          <a:xfrm>
            <a:off x="5334000" y="4337446"/>
            <a:ext cx="1143000" cy="307777"/>
          </a:xfrm>
          <a:prstGeom prst="rect">
            <a:avLst/>
          </a:prstGeom>
          <a:noFill/>
        </p:spPr>
        <p:txBody>
          <a:bodyPr wrap="square" rtlCol="0">
            <a:spAutoFit/>
          </a:bodyPr>
          <a:lstStyle/>
          <a:p>
            <a:pPr algn="ctr"/>
            <a:r>
              <a:rPr lang="en-US" sz="1400" dirty="0" smtClean="0"/>
              <a:t>Sterilization</a:t>
            </a:r>
            <a:endParaRPr lang="en-US" sz="1400" dirty="0"/>
          </a:p>
        </p:txBody>
      </p:sp>
      <p:cxnSp>
        <p:nvCxnSpPr>
          <p:cNvPr id="32" name="Straight Connector 31"/>
          <p:cNvCxnSpPr/>
          <p:nvPr/>
        </p:nvCxnSpPr>
        <p:spPr>
          <a:xfrm>
            <a:off x="3886200" y="1613004"/>
            <a:ext cx="0" cy="34923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257800" y="1600200"/>
            <a:ext cx="0" cy="3492396"/>
          </a:xfrm>
          <a:prstGeom prst="line">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886200" y="5092596"/>
            <a:ext cx="1371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371850" y="1265835"/>
            <a:ext cx="1028700" cy="369332"/>
          </a:xfrm>
          <a:prstGeom prst="rect">
            <a:avLst/>
          </a:prstGeom>
          <a:noFill/>
        </p:spPr>
        <p:txBody>
          <a:bodyPr wrap="square" rtlCol="0">
            <a:spAutoFit/>
          </a:bodyPr>
          <a:lstStyle/>
          <a:p>
            <a:pPr algn="ctr"/>
            <a:r>
              <a:rPr lang="en-US" dirty="0" smtClean="0">
                <a:solidFill>
                  <a:schemeClr val="bg1"/>
                </a:solidFill>
              </a:rPr>
              <a:t>Enter</a:t>
            </a:r>
            <a:endParaRPr lang="en-US" dirty="0">
              <a:solidFill>
                <a:schemeClr val="bg1"/>
              </a:solidFill>
            </a:endParaRPr>
          </a:p>
        </p:txBody>
      </p:sp>
      <p:sp>
        <p:nvSpPr>
          <p:cNvPr id="37" name="TextBox 36"/>
          <p:cNvSpPr txBox="1"/>
          <p:nvPr/>
        </p:nvSpPr>
        <p:spPr>
          <a:xfrm>
            <a:off x="4808764" y="1265835"/>
            <a:ext cx="898071" cy="369332"/>
          </a:xfrm>
          <a:prstGeom prst="rect">
            <a:avLst/>
          </a:prstGeom>
          <a:noFill/>
        </p:spPr>
        <p:txBody>
          <a:bodyPr wrap="square" rtlCol="0">
            <a:spAutoFit/>
          </a:bodyPr>
          <a:lstStyle/>
          <a:p>
            <a:pPr algn="ctr"/>
            <a:r>
              <a:rPr lang="en-US" dirty="0" smtClean="0">
                <a:solidFill>
                  <a:schemeClr val="bg1"/>
                </a:solidFill>
              </a:rPr>
              <a:t>Exit</a:t>
            </a:r>
            <a:endParaRPr lang="en-US" dirty="0">
              <a:solidFill>
                <a:schemeClr val="bg1"/>
              </a:solidFill>
            </a:endParaRPr>
          </a:p>
        </p:txBody>
      </p:sp>
    </p:spTree>
    <p:extLst>
      <p:ext uri="{BB962C8B-B14F-4D97-AF65-F5344CB8AC3E}">
        <p14:creationId xmlns:p14="http://schemas.microsoft.com/office/powerpoint/2010/main" val="2804307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Cleaning instruments</a:t>
            </a:r>
            <a:endParaRPr lang="en-US" sz="2800" dirty="0"/>
          </a:p>
        </p:txBody>
      </p:sp>
      <p:sp>
        <p:nvSpPr>
          <p:cNvPr id="3" name="Content Placeholder 2"/>
          <p:cNvSpPr>
            <a:spLocks noGrp="1"/>
          </p:cNvSpPr>
          <p:nvPr>
            <p:ph idx="1"/>
          </p:nvPr>
        </p:nvSpPr>
        <p:spPr>
          <a:xfrm>
            <a:off x="76200" y="1447800"/>
            <a:ext cx="8991600" cy="4648199"/>
          </a:xfrm>
        </p:spPr>
        <p:txBody>
          <a:bodyPr>
            <a:normAutofit/>
          </a:bodyPr>
          <a:lstStyle/>
          <a:p>
            <a:r>
              <a:rPr lang="en-US" sz="2800" dirty="0" smtClean="0"/>
              <a:t>Soak in enzymatic or non-enzymatic detergent</a:t>
            </a:r>
          </a:p>
          <a:p>
            <a:r>
              <a:rPr lang="en-US" sz="2800" dirty="0" smtClean="0"/>
              <a:t>Wear the appropriate PPE</a:t>
            </a:r>
          </a:p>
          <a:p>
            <a:r>
              <a:rPr lang="en-US" sz="2800" dirty="0" smtClean="0"/>
              <a:t>Keep instruments submerged in solution and use a long-handled brush when manually cleaning instruments</a:t>
            </a:r>
            <a:endParaRPr lang="en-US" sz="2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3962400"/>
            <a:ext cx="3363377" cy="2514600"/>
          </a:xfrm>
          <a:prstGeom prst="rect">
            <a:avLst/>
          </a:prstGeom>
        </p:spPr>
      </p:pic>
    </p:spTree>
    <p:extLst>
      <p:ext uri="{BB962C8B-B14F-4D97-AF65-F5344CB8AC3E}">
        <p14:creationId xmlns:p14="http://schemas.microsoft.com/office/powerpoint/2010/main" val="3699390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r>
              <a:rPr lang="en-US" dirty="0" smtClean="0"/>
              <a:t>Automated Cleaning </a:t>
            </a:r>
          </a:p>
        </p:txBody>
      </p:sp>
      <p:pic>
        <p:nvPicPr>
          <p:cNvPr id="18436"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4561490" y="3572992"/>
            <a:ext cx="3781425" cy="1982140"/>
          </a:xfrm>
          <a:noFill/>
        </p:spPr>
      </p:pic>
      <p:sp>
        <p:nvSpPr>
          <p:cNvPr id="18435" name="Rectangle 3"/>
          <p:cNvSpPr>
            <a:spLocks noGrp="1" noChangeArrowheads="1"/>
          </p:cNvSpPr>
          <p:nvPr>
            <p:ph type="body" sz="half" idx="4294967295"/>
          </p:nvPr>
        </p:nvSpPr>
        <p:spPr>
          <a:xfrm>
            <a:off x="0" y="1905000"/>
            <a:ext cx="4371975" cy="3871913"/>
          </a:xfrm>
        </p:spPr>
        <p:txBody>
          <a:bodyPr>
            <a:normAutofit/>
          </a:bodyPr>
          <a:lstStyle/>
          <a:p>
            <a:pPr>
              <a:lnSpc>
                <a:spcPct val="90000"/>
              </a:lnSpc>
            </a:pPr>
            <a:r>
              <a:rPr lang="en-US" sz="3000" dirty="0" smtClean="0"/>
              <a:t>Ultrasonic cleaner</a:t>
            </a:r>
          </a:p>
          <a:p>
            <a:pPr>
              <a:lnSpc>
                <a:spcPct val="90000"/>
              </a:lnSpc>
            </a:pPr>
            <a:r>
              <a:rPr lang="en-US" sz="3000" dirty="0" smtClean="0"/>
              <a:t>Instrument washer</a:t>
            </a:r>
          </a:p>
          <a:p>
            <a:pPr>
              <a:lnSpc>
                <a:spcPct val="90000"/>
              </a:lnSpc>
            </a:pPr>
            <a:r>
              <a:rPr lang="en-US" sz="3000" dirty="0" smtClean="0"/>
              <a:t>Washer-disinfector</a:t>
            </a:r>
          </a:p>
          <a:p>
            <a:pPr>
              <a:lnSpc>
                <a:spcPct val="90000"/>
              </a:lnSpc>
            </a:pPr>
            <a:r>
              <a:rPr lang="en-US" sz="3000" dirty="0" smtClean="0"/>
              <a:t>Regulated by FDA</a:t>
            </a:r>
          </a:p>
          <a:p>
            <a:pPr>
              <a:lnSpc>
                <a:spcPct val="90000"/>
              </a:lnSpc>
            </a:pPr>
            <a:r>
              <a:rPr lang="en-US" sz="3000" dirty="0" smtClean="0"/>
              <a:t>Household dishwasher NOT recommended</a:t>
            </a:r>
          </a:p>
          <a:p>
            <a:pPr lvl="1">
              <a:lnSpc>
                <a:spcPct val="90000"/>
              </a:lnSpc>
            </a:pPr>
            <a:endParaRPr lang="en-US" sz="3200" dirty="0" smtClean="0"/>
          </a:p>
          <a:p>
            <a:pPr lvl="1">
              <a:lnSpc>
                <a:spcPct val="90000"/>
              </a:lnSpc>
            </a:pPr>
            <a:endParaRPr lang="en-US" sz="3200" dirty="0" smtClean="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1600200"/>
            <a:ext cx="1857375" cy="2476500"/>
          </a:xfrm>
          <a:prstGeom prst="rect">
            <a:avLst/>
          </a:prstGeom>
        </p:spPr>
      </p:pic>
    </p:spTree>
    <p:extLst>
      <p:ext uri="{BB962C8B-B14F-4D97-AF65-F5344CB8AC3E}">
        <p14:creationId xmlns:p14="http://schemas.microsoft.com/office/powerpoint/2010/main" val="1369570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170" name="Rectangle 2"/>
          <p:cNvSpPr>
            <a:spLocks noGrp="1" noChangeArrowheads="1"/>
          </p:cNvSpPr>
          <p:nvPr>
            <p:ph type="title"/>
          </p:nvPr>
        </p:nvSpPr>
        <p:spPr>
          <a:xfrm>
            <a:off x="304800" y="381000"/>
            <a:ext cx="8610600" cy="828335"/>
          </a:xfrm>
        </p:spPr>
        <p:txBody>
          <a:bodyPr>
            <a:normAutofit/>
          </a:bodyPr>
          <a:lstStyle/>
          <a:p>
            <a:pPr>
              <a:defRPr/>
            </a:pPr>
            <a:r>
              <a:rPr lang="en-US" dirty="0"/>
              <a:t>Preparation and Packaging</a:t>
            </a:r>
          </a:p>
        </p:txBody>
      </p:sp>
      <p:sp>
        <p:nvSpPr>
          <p:cNvPr id="903171" name="Rectangle 3"/>
          <p:cNvSpPr>
            <a:spLocks noGrp="1" noChangeArrowheads="1"/>
          </p:cNvSpPr>
          <p:nvPr>
            <p:ph idx="1"/>
          </p:nvPr>
        </p:nvSpPr>
        <p:spPr>
          <a:xfrm>
            <a:off x="419100" y="1676400"/>
            <a:ext cx="8305799" cy="4117862"/>
          </a:xfrm>
        </p:spPr>
        <p:txBody>
          <a:bodyPr>
            <a:normAutofit/>
          </a:bodyPr>
          <a:lstStyle/>
          <a:p>
            <a:pPr>
              <a:lnSpc>
                <a:spcPct val="90000"/>
              </a:lnSpc>
              <a:spcBef>
                <a:spcPts val="653"/>
              </a:spcBef>
              <a:defRPr/>
            </a:pPr>
            <a:r>
              <a:rPr lang="en-US" sz="2800" dirty="0"/>
              <a:t>Critical and semi-critical items that will be stored should be wrapped </a:t>
            </a:r>
            <a:r>
              <a:rPr lang="en-US" sz="2800" dirty="0" smtClean="0"/>
              <a:t>before </a:t>
            </a:r>
            <a:r>
              <a:rPr lang="en-US" sz="2800" dirty="0"/>
              <a:t>heat sterilization</a:t>
            </a:r>
          </a:p>
          <a:p>
            <a:pPr>
              <a:lnSpc>
                <a:spcPct val="90000"/>
              </a:lnSpc>
              <a:spcBef>
                <a:spcPts val="653"/>
              </a:spcBef>
              <a:defRPr/>
            </a:pPr>
            <a:r>
              <a:rPr lang="en-US" sz="2800" dirty="0"/>
              <a:t>Hinged instruments opened and unlocked</a:t>
            </a:r>
          </a:p>
          <a:p>
            <a:pPr>
              <a:lnSpc>
                <a:spcPct val="90000"/>
              </a:lnSpc>
              <a:spcBef>
                <a:spcPts val="653"/>
              </a:spcBef>
              <a:defRPr/>
            </a:pPr>
            <a:r>
              <a:rPr lang="en-US" sz="2800" dirty="0"/>
              <a:t>Place a chemical indicator inside the pack</a:t>
            </a:r>
          </a:p>
          <a:p>
            <a:pPr>
              <a:lnSpc>
                <a:spcPct val="90000"/>
              </a:lnSpc>
              <a:spcBef>
                <a:spcPts val="653"/>
              </a:spcBef>
              <a:defRPr/>
            </a:pPr>
            <a:r>
              <a:rPr lang="en-US" sz="2800" dirty="0"/>
              <a:t>Wear heavy-duty, puncture-resistant utility gloves</a:t>
            </a:r>
          </a:p>
        </p:txBody>
      </p:sp>
    </p:spTree>
    <p:extLst>
      <p:ext uri="{BB962C8B-B14F-4D97-AF65-F5344CB8AC3E}">
        <p14:creationId xmlns:p14="http://schemas.microsoft.com/office/powerpoint/2010/main" val="1760120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24401" y="1850588"/>
            <a:ext cx="3825767" cy="386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p:cNvSpPr>
            <a:spLocks noGrp="1" noChangeArrowheads="1"/>
          </p:cNvSpPr>
          <p:nvPr>
            <p:ph type="title"/>
          </p:nvPr>
        </p:nvSpPr>
        <p:spPr>
          <a:xfrm>
            <a:off x="554182" y="326571"/>
            <a:ext cx="8262216" cy="1143000"/>
          </a:xfrm>
        </p:spPr>
        <p:txBody>
          <a:bodyPr>
            <a:noAutofit/>
          </a:bodyPr>
          <a:lstStyle/>
          <a:p>
            <a:r>
              <a:rPr lang="en-US" sz="4000" dirty="0" smtClean="0"/>
              <a:t>Packaging</a:t>
            </a:r>
            <a:endParaRPr lang="en-US" dirty="0" smtClean="0"/>
          </a:p>
        </p:txBody>
      </p:sp>
      <p:sp>
        <p:nvSpPr>
          <p:cNvPr id="39940" name="TextBox 3"/>
          <p:cNvSpPr txBox="1">
            <a:spLocks noChangeArrowheads="1"/>
          </p:cNvSpPr>
          <p:nvPr/>
        </p:nvSpPr>
        <p:spPr bwMode="auto">
          <a:xfrm>
            <a:off x="228600" y="1566802"/>
            <a:ext cx="4364182"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pPr marL="457200" indent="-457200">
              <a:spcAft>
                <a:spcPts val="600"/>
              </a:spcAft>
              <a:buFont typeface="Arial" pitchFamily="34" charset="0"/>
              <a:buChar char="•"/>
            </a:pPr>
            <a:r>
              <a:rPr lang="en-US" sz="2800" dirty="0">
                <a:solidFill>
                  <a:srgbClr val="000000"/>
                </a:solidFill>
                <a:latin typeface="+mn-lt"/>
              </a:rPr>
              <a:t>Peel </a:t>
            </a:r>
            <a:r>
              <a:rPr lang="en-US" sz="2800" dirty="0" smtClean="0">
                <a:solidFill>
                  <a:srgbClr val="000000"/>
                </a:solidFill>
                <a:latin typeface="+mn-lt"/>
              </a:rPr>
              <a:t>packs</a:t>
            </a:r>
            <a:endParaRPr lang="en-US" sz="2800" dirty="0">
              <a:solidFill>
                <a:srgbClr val="000000"/>
              </a:solidFill>
              <a:latin typeface="+mn-lt"/>
            </a:endParaRPr>
          </a:p>
          <a:p>
            <a:pPr marL="457200" indent="-457200">
              <a:spcAft>
                <a:spcPts val="600"/>
              </a:spcAft>
              <a:buFont typeface="Arial" pitchFamily="34" charset="0"/>
              <a:buChar char="•"/>
            </a:pPr>
            <a:r>
              <a:rPr lang="en-US" sz="2800" dirty="0">
                <a:solidFill>
                  <a:srgbClr val="000000"/>
                </a:solidFill>
                <a:latin typeface="+mn-lt"/>
              </a:rPr>
              <a:t>Rigid containers </a:t>
            </a:r>
          </a:p>
          <a:p>
            <a:pPr marL="457200" indent="-457200">
              <a:spcAft>
                <a:spcPts val="600"/>
              </a:spcAft>
              <a:buFont typeface="Arial" pitchFamily="34" charset="0"/>
              <a:buChar char="•"/>
            </a:pPr>
            <a:r>
              <a:rPr lang="en-US" sz="2800" dirty="0">
                <a:solidFill>
                  <a:srgbClr val="000000"/>
                </a:solidFill>
                <a:latin typeface="+mn-lt"/>
              </a:rPr>
              <a:t>Self seal roll stock </a:t>
            </a:r>
          </a:p>
          <a:p>
            <a:pPr marL="457200" indent="-457200">
              <a:spcAft>
                <a:spcPts val="600"/>
              </a:spcAft>
              <a:buFont typeface="Arial" pitchFamily="34" charset="0"/>
              <a:buChar char="•"/>
            </a:pPr>
            <a:r>
              <a:rPr lang="en-US" sz="2800" dirty="0">
                <a:solidFill>
                  <a:srgbClr val="000000"/>
                </a:solidFill>
                <a:latin typeface="+mn-lt"/>
              </a:rPr>
              <a:t>Sterile wraps woven and </a:t>
            </a:r>
            <a:r>
              <a:rPr lang="en-US" sz="2800" dirty="0" smtClean="0">
                <a:solidFill>
                  <a:srgbClr val="000000"/>
                </a:solidFill>
                <a:latin typeface="+mn-lt"/>
              </a:rPr>
              <a:t>non-woven </a:t>
            </a:r>
            <a:endParaRPr lang="en-US" sz="2800" dirty="0">
              <a:solidFill>
                <a:srgbClr val="000000"/>
              </a:solidFill>
              <a:latin typeface="+mn-lt"/>
            </a:endParaRPr>
          </a:p>
          <a:p>
            <a:pPr marL="457200" indent="-457200">
              <a:spcAft>
                <a:spcPts val="600"/>
              </a:spcAft>
              <a:buFont typeface="Arial" pitchFamily="34" charset="0"/>
              <a:buChar char="•"/>
            </a:pPr>
            <a:r>
              <a:rPr lang="en-US" sz="2800" dirty="0">
                <a:solidFill>
                  <a:srgbClr val="000000"/>
                </a:solidFill>
                <a:latin typeface="+mn-lt"/>
              </a:rPr>
              <a:t>Compatible with sterilization method</a:t>
            </a:r>
          </a:p>
          <a:p>
            <a:pPr marL="457200" indent="-457200">
              <a:spcAft>
                <a:spcPts val="600"/>
              </a:spcAft>
              <a:buFont typeface="Arial" pitchFamily="34" charset="0"/>
              <a:buChar char="•"/>
            </a:pPr>
            <a:r>
              <a:rPr lang="en-US" sz="2800" dirty="0" smtClean="0">
                <a:solidFill>
                  <a:srgbClr val="000000"/>
                </a:solidFill>
                <a:latin typeface="+mn-lt"/>
              </a:rPr>
              <a:t>Must </a:t>
            </a:r>
            <a:r>
              <a:rPr lang="en-US" sz="2800" dirty="0">
                <a:solidFill>
                  <a:srgbClr val="000000"/>
                </a:solidFill>
                <a:latin typeface="+mn-lt"/>
              </a:rPr>
              <a:t>be FDA approved </a:t>
            </a:r>
            <a:endParaRPr lang="en-US" sz="2800" dirty="0" smtClean="0">
              <a:solidFill>
                <a:srgbClr val="000000"/>
              </a:solidFill>
              <a:latin typeface="+mn-lt"/>
            </a:endParaRPr>
          </a:p>
          <a:p>
            <a:pPr marL="457200" indent="-457200">
              <a:spcAft>
                <a:spcPts val="600"/>
              </a:spcAft>
              <a:buFont typeface="Arial" pitchFamily="34" charset="0"/>
              <a:buChar char="•"/>
            </a:pPr>
            <a:endParaRPr lang="en-US" sz="2800" dirty="0">
              <a:solidFill>
                <a:srgbClr val="000000"/>
              </a:solidFill>
              <a:latin typeface="+mn-lt"/>
            </a:endParaRPr>
          </a:p>
        </p:txBody>
      </p:sp>
    </p:spTree>
    <p:extLst>
      <p:ext uri="{BB962C8B-B14F-4D97-AF65-F5344CB8AC3E}">
        <p14:creationId xmlns:p14="http://schemas.microsoft.com/office/powerpoint/2010/main" val="2690398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r>
              <a:rPr lang="en-US" sz="4000" dirty="0" smtClean="0"/>
              <a:t>Loading</a:t>
            </a:r>
          </a:p>
        </p:txBody>
      </p:sp>
      <p:sp>
        <p:nvSpPr>
          <p:cNvPr id="40963" name="Rectangle 3"/>
          <p:cNvSpPr>
            <a:spLocks noGrp="1" noChangeArrowheads="1"/>
          </p:cNvSpPr>
          <p:nvPr>
            <p:ph idx="1"/>
          </p:nvPr>
        </p:nvSpPr>
        <p:spPr/>
        <p:txBody>
          <a:bodyPr>
            <a:normAutofit/>
          </a:bodyPr>
          <a:lstStyle/>
          <a:p>
            <a:pPr marL="571500" indent="-571500">
              <a:buSzPct val="90000"/>
            </a:pPr>
            <a:r>
              <a:rPr lang="en-US" sz="3600" dirty="0" smtClean="0"/>
              <a:t>Place items/packages correctly and loosely into the sterilizer so as not to impede penetration of the sterilant</a:t>
            </a:r>
          </a:p>
          <a:p>
            <a:pPr marL="571500" indent="-571500">
              <a:buSzPct val="90000"/>
            </a:pPr>
            <a:r>
              <a:rPr lang="en-US" sz="3600" dirty="0" smtClean="0"/>
              <a:t>Peel packs and non-perforated containers (e.g., basins) should be placed on their edge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9395" y="4626428"/>
            <a:ext cx="6345210" cy="2150088"/>
          </a:xfrm>
          <a:prstGeom prst="rect">
            <a:avLst/>
          </a:prstGeom>
        </p:spPr>
      </p:pic>
    </p:spTree>
    <p:extLst>
      <p:ext uri="{BB962C8B-B14F-4D97-AF65-F5344CB8AC3E}">
        <p14:creationId xmlns:p14="http://schemas.microsoft.com/office/powerpoint/2010/main" val="34294151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r>
              <a:rPr lang="en-US" sz="4800" dirty="0" smtClean="0"/>
              <a:t>Sterilization</a:t>
            </a:r>
          </a:p>
        </p:txBody>
      </p:sp>
      <p:sp>
        <p:nvSpPr>
          <p:cNvPr id="21507" name="Rectangle 3"/>
          <p:cNvSpPr>
            <a:spLocks noGrp="1" noChangeArrowheads="1"/>
          </p:cNvSpPr>
          <p:nvPr>
            <p:ph idx="1"/>
          </p:nvPr>
        </p:nvSpPr>
        <p:spPr>
          <a:xfrm>
            <a:off x="541194" y="1752600"/>
            <a:ext cx="8061614" cy="3874634"/>
          </a:xfrm>
        </p:spPr>
        <p:txBody>
          <a:bodyPr/>
          <a:lstStyle/>
          <a:p>
            <a:pPr algn="ctr">
              <a:buFont typeface="Monotype Sorts" pitchFamily="2" charset="2"/>
              <a:buNone/>
            </a:pPr>
            <a:r>
              <a:rPr lang="en-US" sz="3800" dirty="0" smtClean="0"/>
              <a:t>	</a:t>
            </a:r>
            <a:r>
              <a:rPr lang="en-US" sz="3600" dirty="0" smtClean="0"/>
              <a:t>The complete elimination or destruction of all forms of microbial life by either physical or chemical processes.</a:t>
            </a:r>
          </a:p>
          <a:p>
            <a:pPr>
              <a:buFont typeface="Monotype Sorts" pitchFamily="2" charset="2"/>
              <a:buNone/>
            </a:pPr>
            <a:endParaRPr lang="en-US" dirty="0" smtClean="0"/>
          </a:p>
        </p:txBody>
      </p:sp>
    </p:spTree>
    <p:extLst>
      <p:ext uri="{BB962C8B-B14F-4D97-AF65-F5344CB8AC3E}">
        <p14:creationId xmlns:p14="http://schemas.microsoft.com/office/powerpoint/2010/main" val="12497058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a:bodyPr>
          <a:lstStyle/>
          <a:p>
            <a:r>
              <a:rPr lang="en-US" dirty="0" smtClean="0"/>
              <a:t>Methods of sterilization</a:t>
            </a:r>
            <a:endParaRPr lang="en-US" sz="4400" dirty="0" smtClean="0"/>
          </a:p>
        </p:txBody>
      </p:sp>
      <p:sp>
        <p:nvSpPr>
          <p:cNvPr id="69635" name="Rectangle 3"/>
          <p:cNvSpPr>
            <a:spLocks noGrp="1" noChangeArrowheads="1"/>
          </p:cNvSpPr>
          <p:nvPr>
            <p:ph idx="1"/>
          </p:nvPr>
        </p:nvSpPr>
        <p:spPr/>
        <p:txBody>
          <a:bodyPr>
            <a:normAutofit fontScale="92500" lnSpcReduction="10000"/>
          </a:bodyPr>
          <a:lstStyle/>
          <a:p>
            <a:pPr>
              <a:spcBef>
                <a:spcPct val="10000"/>
              </a:spcBef>
              <a:buFont typeface="Monotype Sorts" pitchFamily="2" charset="2"/>
              <a:buNone/>
            </a:pPr>
            <a:r>
              <a:rPr lang="en-US" sz="3200" dirty="0" smtClean="0"/>
              <a:t>High Temperature Methods:</a:t>
            </a:r>
          </a:p>
          <a:p>
            <a:pPr>
              <a:spcBef>
                <a:spcPct val="10000"/>
              </a:spcBef>
            </a:pPr>
            <a:r>
              <a:rPr lang="en-US" sz="3200" dirty="0" smtClean="0"/>
              <a:t>Steam sterilization</a:t>
            </a:r>
          </a:p>
          <a:p>
            <a:pPr>
              <a:spcBef>
                <a:spcPct val="10000"/>
              </a:spcBef>
            </a:pPr>
            <a:r>
              <a:rPr lang="en-US" dirty="0" smtClean="0"/>
              <a:t>Dry Heat</a:t>
            </a:r>
            <a:endParaRPr lang="en-US" sz="3200" dirty="0" smtClean="0"/>
          </a:p>
          <a:p>
            <a:pPr>
              <a:spcBef>
                <a:spcPct val="10000"/>
              </a:spcBef>
            </a:pPr>
            <a:r>
              <a:rPr lang="en-US" dirty="0" smtClean="0"/>
              <a:t>Steam formaldehyde (</a:t>
            </a:r>
            <a:r>
              <a:rPr lang="en-US" dirty="0" err="1" smtClean="0"/>
              <a:t>chemiclave</a:t>
            </a:r>
            <a:r>
              <a:rPr lang="en-US" dirty="0" smtClean="0"/>
              <a:t>)</a:t>
            </a:r>
          </a:p>
          <a:p>
            <a:pPr marL="68580" indent="0">
              <a:spcBef>
                <a:spcPct val="10000"/>
              </a:spcBef>
              <a:buNone/>
            </a:pPr>
            <a:r>
              <a:rPr lang="en-US" dirty="0" smtClean="0"/>
              <a:t>Low Temperature Methods:</a:t>
            </a:r>
            <a:endParaRPr lang="en-US" dirty="0"/>
          </a:p>
          <a:p>
            <a:pPr>
              <a:spcBef>
                <a:spcPct val="10000"/>
              </a:spcBef>
            </a:pPr>
            <a:r>
              <a:rPr lang="en-US" sz="3200" dirty="0" smtClean="0"/>
              <a:t>Hydrogen peroxide gas plasma</a:t>
            </a:r>
          </a:p>
          <a:p>
            <a:pPr>
              <a:spcBef>
                <a:spcPct val="10000"/>
              </a:spcBef>
            </a:pPr>
            <a:r>
              <a:rPr lang="en-US" dirty="0"/>
              <a:t>Vaporized hydrogen peroxide</a:t>
            </a:r>
          </a:p>
          <a:p>
            <a:pPr>
              <a:spcBef>
                <a:spcPct val="10000"/>
              </a:spcBef>
            </a:pPr>
            <a:r>
              <a:rPr lang="en-US" sz="3200" dirty="0" smtClean="0"/>
              <a:t>Ethylene oxide</a:t>
            </a:r>
          </a:p>
          <a:p>
            <a:pPr algn="ctr">
              <a:spcBef>
                <a:spcPct val="10000"/>
              </a:spcBef>
              <a:buFont typeface="Monotype Sorts" pitchFamily="2" charset="2"/>
              <a:buNone/>
            </a:pPr>
            <a:endParaRPr lang="en-US" sz="3200" dirty="0" smtClean="0"/>
          </a:p>
        </p:txBody>
      </p:sp>
    </p:spTree>
    <p:extLst>
      <p:ext uri="{BB962C8B-B14F-4D97-AF65-F5344CB8AC3E}">
        <p14:creationId xmlns:p14="http://schemas.microsoft.com/office/powerpoint/2010/main" val="1431361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State the principles of disinfection and sterilization</a:t>
            </a:r>
          </a:p>
          <a:p>
            <a:r>
              <a:rPr lang="en-US" dirty="0" smtClean="0"/>
              <a:t>List the current methods for disinfection and sterilization per CDC guideline recommendations</a:t>
            </a:r>
            <a:endParaRPr lang="en-US" dirty="0"/>
          </a:p>
        </p:txBody>
      </p:sp>
    </p:spTree>
    <p:extLst>
      <p:ext uri="{BB962C8B-B14F-4D97-AF65-F5344CB8AC3E}">
        <p14:creationId xmlns:p14="http://schemas.microsoft.com/office/powerpoint/2010/main" val="3864425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r>
              <a:rPr lang="en-US" sz="4000" dirty="0" smtClean="0"/>
              <a:t>Steam Sterilization</a:t>
            </a:r>
            <a:endParaRPr lang="en-US" sz="2400" dirty="0" smtClean="0"/>
          </a:p>
        </p:txBody>
      </p:sp>
      <p:sp>
        <p:nvSpPr>
          <p:cNvPr id="24579" name="Rectangle 3"/>
          <p:cNvSpPr>
            <a:spLocks noGrp="1" noChangeArrowheads="1"/>
          </p:cNvSpPr>
          <p:nvPr>
            <p:ph idx="1"/>
          </p:nvPr>
        </p:nvSpPr>
        <p:spPr>
          <a:xfrm>
            <a:off x="304800" y="1371601"/>
            <a:ext cx="8534400" cy="5241472"/>
          </a:xfrm>
        </p:spPr>
        <p:txBody>
          <a:bodyPr/>
          <a:lstStyle/>
          <a:p>
            <a:pPr marL="68580" indent="0">
              <a:spcBef>
                <a:spcPct val="0"/>
              </a:spcBef>
              <a:buNone/>
            </a:pPr>
            <a:r>
              <a:rPr lang="en-US" sz="3600" dirty="0" smtClean="0"/>
              <a:t>Advantages</a:t>
            </a:r>
          </a:p>
          <a:p>
            <a:pPr>
              <a:spcBef>
                <a:spcPct val="0"/>
              </a:spcBef>
            </a:pPr>
            <a:r>
              <a:rPr lang="en-US" sz="2800" dirty="0" smtClean="0"/>
              <a:t>Non-toxic</a:t>
            </a:r>
          </a:p>
          <a:p>
            <a:pPr>
              <a:spcBef>
                <a:spcPct val="0"/>
              </a:spcBef>
            </a:pPr>
            <a:r>
              <a:rPr lang="en-US" sz="2800" dirty="0" smtClean="0"/>
              <a:t>Cycle easy to control and monitor</a:t>
            </a:r>
          </a:p>
          <a:p>
            <a:pPr>
              <a:spcBef>
                <a:spcPct val="0"/>
              </a:spcBef>
            </a:pPr>
            <a:r>
              <a:rPr lang="en-US" sz="2800" dirty="0" smtClean="0"/>
              <a:t>Inexpensive</a:t>
            </a:r>
          </a:p>
          <a:p>
            <a:pPr>
              <a:spcBef>
                <a:spcPct val="0"/>
              </a:spcBef>
            </a:pPr>
            <a:r>
              <a:rPr lang="en-US" sz="2800" dirty="0" smtClean="0"/>
              <a:t>Rapidly microbicidal</a:t>
            </a:r>
          </a:p>
          <a:p>
            <a:pPr>
              <a:spcBef>
                <a:spcPct val="0"/>
              </a:spcBef>
            </a:pPr>
            <a:r>
              <a:rPr lang="en-US" sz="2800" dirty="0" smtClean="0"/>
              <a:t>Rapid cycle time</a:t>
            </a:r>
          </a:p>
          <a:p>
            <a:pPr>
              <a:spcBef>
                <a:spcPct val="0"/>
              </a:spcBef>
            </a:pPr>
            <a:r>
              <a:rPr lang="en-US" sz="2800" dirty="0" smtClean="0"/>
              <a:t>Least affected by organic/inorganic soils</a:t>
            </a:r>
          </a:p>
          <a:p>
            <a:pPr>
              <a:spcBef>
                <a:spcPct val="0"/>
              </a:spcBef>
            </a:pPr>
            <a:r>
              <a:rPr lang="en-US" sz="2800" dirty="0" smtClean="0"/>
              <a:t>Penetrates medical packing, device lumens</a:t>
            </a:r>
          </a:p>
        </p:txBody>
      </p:sp>
    </p:spTree>
    <p:extLst>
      <p:ext uri="{BB962C8B-B14F-4D97-AF65-F5344CB8AC3E}">
        <p14:creationId xmlns:p14="http://schemas.microsoft.com/office/powerpoint/2010/main" val="30989213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r>
              <a:rPr lang="en-US" dirty="0" smtClean="0"/>
              <a:t>Steam Sterilization</a:t>
            </a:r>
            <a:endParaRPr lang="en-US" sz="2800" dirty="0" smtClean="0"/>
          </a:p>
        </p:txBody>
      </p:sp>
      <p:sp>
        <p:nvSpPr>
          <p:cNvPr id="25603" name="Rectangle 3"/>
          <p:cNvSpPr>
            <a:spLocks noGrp="1" noChangeArrowheads="1"/>
          </p:cNvSpPr>
          <p:nvPr>
            <p:ph idx="1"/>
          </p:nvPr>
        </p:nvSpPr>
        <p:spPr/>
        <p:txBody>
          <a:bodyPr/>
          <a:lstStyle/>
          <a:p>
            <a:pPr marL="68580" indent="0">
              <a:spcBef>
                <a:spcPct val="0"/>
              </a:spcBef>
              <a:buNone/>
            </a:pPr>
            <a:r>
              <a:rPr lang="en-US" sz="3600" dirty="0" smtClean="0"/>
              <a:t>Disadvantages</a:t>
            </a:r>
          </a:p>
          <a:p>
            <a:pPr>
              <a:spcBef>
                <a:spcPct val="0"/>
              </a:spcBef>
            </a:pPr>
            <a:r>
              <a:rPr lang="en-US" sz="2800" dirty="0" smtClean="0"/>
              <a:t>Deleterious for heat labile instruments</a:t>
            </a:r>
          </a:p>
          <a:p>
            <a:pPr>
              <a:spcBef>
                <a:spcPct val="0"/>
              </a:spcBef>
            </a:pPr>
            <a:r>
              <a:rPr lang="en-US" sz="2800" dirty="0" smtClean="0"/>
              <a:t>Inappropriate for heat-sensitive instruments</a:t>
            </a:r>
          </a:p>
          <a:p>
            <a:pPr>
              <a:spcBef>
                <a:spcPct val="0"/>
              </a:spcBef>
            </a:pPr>
            <a:r>
              <a:rPr lang="en-US" sz="2800" dirty="0" smtClean="0"/>
              <a:t>Inappropriate for moisture-sensitive instruments</a:t>
            </a:r>
          </a:p>
          <a:p>
            <a:pPr lvl="1">
              <a:spcBef>
                <a:spcPct val="0"/>
              </a:spcBef>
            </a:pPr>
            <a:r>
              <a:rPr lang="en-US" dirty="0" smtClean="0"/>
              <a:t>Dulling</a:t>
            </a:r>
          </a:p>
          <a:p>
            <a:pPr lvl="1">
              <a:spcBef>
                <a:spcPct val="0"/>
              </a:spcBef>
            </a:pPr>
            <a:r>
              <a:rPr lang="en-US" dirty="0" smtClean="0"/>
              <a:t>Rusting</a:t>
            </a:r>
          </a:p>
          <a:p>
            <a:pPr>
              <a:spcBef>
                <a:spcPct val="0"/>
              </a:spcBef>
            </a:pPr>
            <a:r>
              <a:rPr lang="en-US" sz="2800" dirty="0" smtClean="0"/>
              <a:t>Potential for burns</a:t>
            </a:r>
          </a:p>
        </p:txBody>
      </p:sp>
    </p:spTree>
    <p:extLst>
      <p:ext uri="{BB962C8B-B14F-4D97-AF65-F5344CB8AC3E}">
        <p14:creationId xmlns:p14="http://schemas.microsoft.com/office/powerpoint/2010/main" val="3143579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886" y="1752600"/>
            <a:ext cx="4343400" cy="4343400"/>
          </a:xfrm>
          <a:prstGeom prst="rect">
            <a:avLst/>
          </a:prstGeom>
        </p:spPr>
      </p:pic>
      <p:sp>
        <p:nvSpPr>
          <p:cNvPr id="22530" name="Rectangle 2"/>
          <p:cNvSpPr>
            <a:spLocks noGrp="1" noChangeArrowheads="1"/>
          </p:cNvSpPr>
          <p:nvPr>
            <p:ph type="title"/>
          </p:nvPr>
        </p:nvSpPr>
        <p:spPr/>
        <p:txBody>
          <a:bodyPr/>
          <a:lstStyle/>
          <a:p>
            <a:r>
              <a:rPr lang="en-US" dirty="0" smtClean="0"/>
              <a:t>Steam Sterilization</a:t>
            </a:r>
          </a:p>
        </p:txBody>
      </p:sp>
      <p:sp>
        <p:nvSpPr>
          <p:cNvPr id="22531" name="Rectangle 3"/>
          <p:cNvSpPr>
            <a:spLocks noGrp="1" noChangeArrowheads="1"/>
          </p:cNvSpPr>
          <p:nvPr>
            <p:ph idx="1"/>
          </p:nvPr>
        </p:nvSpPr>
        <p:spPr>
          <a:xfrm>
            <a:off x="457200" y="1524002"/>
            <a:ext cx="8458200" cy="4238625"/>
          </a:xfrm>
        </p:spPr>
        <p:txBody>
          <a:bodyPr/>
          <a:lstStyle/>
          <a:p>
            <a:pPr marL="68580" indent="0">
              <a:buNone/>
            </a:pPr>
            <a:r>
              <a:rPr lang="en-US" sz="3500" dirty="0" smtClean="0"/>
              <a:t>Steam under pressure (autoclaving)</a:t>
            </a:r>
          </a:p>
          <a:p>
            <a:pPr>
              <a:buSzPct val="120000"/>
            </a:pPr>
            <a:r>
              <a:rPr lang="en-US" sz="3200" dirty="0" smtClean="0"/>
              <a:t>Gravity displacement</a:t>
            </a:r>
          </a:p>
          <a:p>
            <a:pPr>
              <a:buSzPct val="120000"/>
            </a:pPr>
            <a:r>
              <a:rPr lang="en-US" sz="3200" dirty="0" smtClean="0"/>
              <a:t>Pre-vacuum </a:t>
            </a:r>
          </a:p>
          <a:p>
            <a:pPr>
              <a:buFont typeface="Monotype Sorts" pitchFamily="2" charset="2"/>
              <a:buNone/>
            </a:pPr>
            <a:endParaRPr lang="en-US" sz="3500" dirty="0" smtClean="0"/>
          </a:p>
        </p:txBody>
      </p:sp>
    </p:spTree>
    <p:extLst>
      <p:ext uri="{BB962C8B-B14F-4D97-AF65-F5344CB8AC3E}">
        <p14:creationId xmlns:p14="http://schemas.microsoft.com/office/powerpoint/2010/main" val="278530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228602"/>
            <a:ext cx="8839200" cy="1371941"/>
          </a:xfrm>
        </p:spPr>
        <p:txBody>
          <a:bodyPr>
            <a:normAutofit/>
          </a:bodyPr>
          <a:lstStyle/>
          <a:p>
            <a:r>
              <a:rPr lang="en-US" dirty="0" smtClean="0"/>
              <a:t>Process times for packaged items</a:t>
            </a:r>
          </a:p>
        </p:txBody>
      </p:sp>
      <p:graphicFrame>
        <p:nvGraphicFramePr>
          <p:cNvPr id="848922" name="Group 26"/>
          <p:cNvGraphicFramePr>
            <a:graphicFrameLocks noGrp="1"/>
          </p:cNvGraphicFramePr>
          <p:nvPr>
            <p:extLst>
              <p:ext uri="{D42A27DB-BD31-4B8C-83A1-F6EECF244321}">
                <p14:modId xmlns:p14="http://schemas.microsoft.com/office/powerpoint/2010/main" val="1633037897"/>
              </p:ext>
            </p:extLst>
          </p:nvPr>
        </p:nvGraphicFramePr>
        <p:xfrm>
          <a:off x="541192" y="2514600"/>
          <a:ext cx="8061619" cy="2490298"/>
        </p:xfrm>
        <a:graphic>
          <a:graphicData uri="http://schemas.openxmlformats.org/drawingml/2006/table">
            <a:tbl>
              <a:tblPr>
                <a:tableStyleId>{D7AC3CCA-C797-4891-BE02-D94E43425B78}</a:tableStyleId>
              </a:tblPr>
              <a:tblGrid>
                <a:gridCol w="2430608"/>
                <a:gridCol w="1752600"/>
                <a:gridCol w="2057400"/>
                <a:gridCol w="1821011"/>
              </a:tblGrid>
              <a:tr h="688862">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Method</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Exposure (minutes)</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Temperature Range</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b="0" i="0" u="none" strike="noStrike" cap="none" normalizeH="0" baseline="0" dirty="0" smtClean="0">
                          <a:ln>
                            <a:noFill/>
                          </a:ln>
                          <a:solidFill>
                            <a:schemeClr val="bg1"/>
                          </a:solidFill>
                          <a:effectLst/>
                          <a:latin typeface="+mn-lt"/>
                        </a:rPr>
                        <a:t>Dry Time</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b="0" i="0" u="none" strike="noStrike" cap="none" normalizeH="0" baseline="0" dirty="0" smtClean="0">
                          <a:ln>
                            <a:noFill/>
                          </a:ln>
                          <a:solidFill>
                            <a:schemeClr val="bg1"/>
                          </a:solidFill>
                          <a:effectLst/>
                          <a:latin typeface="+mn-lt"/>
                        </a:rPr>
                        <a:t>(minutes)</a:t>
                      </a:r>
                    </a:p>
                  </a:txBody>
                  <a:tcPr marL="83127" marR="83127" marT="48986" marB="48986" horzOverflow="overflow"/>
                </a:tc>
              </a:tr>
              <a:tr h="1520598">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Steam autoclave</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Char char="l"/>
                        <a:tabLst/>
                      </a:pPr>
                      <a:r>
                        <a:rPr kumimoji="0" lang="en-US" sz="2600" u="none" strike="noStrike" cap="none" normalizeH="0" baseline="0" dirty="0" smtClean="0">
                          <a:ln>
                            <a:noFill/>
                          </a:ln>
                          <a:effectLst/>
                        </a:rPr>
                        <a:t>Gravity</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Char char="l"/>
                        <a:tabLst/>
                      </a:pPr>
                      <a:r>
                        <a:rPr kumimoji="0" lang="en-US" sz="2600" u="none" strike="noStrike" cap="none" normalizeH="0" baseline="0" dirty="0" smtClean="0">
                          <a:ln>
                            <a:noFill/>
                          </a:ln>
                          <a:effectLst/>
                        </a:rPr>
                        <a:t>Prevacuum</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endParaRPr kumimoji="0" lang="en-US" sz="2600" u="none" strike="noStrike" cap="none" normalizeH="0" baseline="0" dirty="0" smtClean="0">
                        <a:ln>
                          <a:noFill/>
                        </a:ln>
                        <a:effectLst/>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30</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4</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endParaRPr kumimoji="0" lang="en-US" sz="2600" u="none" strike="noStrike" cap="none" normalizeH="0" baseline="0" dirty="0" smtClean="0">
                        <a:ln>
                          <a:noFill/>
                        </a:ln>
                        <a:effectLst/>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121</a:t>
                      </a:r>
                      <a:r>
                        <a:rPr kumimoji="0" lang="en-US" sz="2600" u="none" strike="noStrike" cap="none" normalizeH="0" baseline="30000" dirty="0" smtClean="0">
                          <a:ln>
                            <a:noFill/>
                          </a:ln>
                          <a:effectLst/>
                        </a:rPr>
                        <a:t>o</a:t>
                      </a:r>
                      <a:r>
                        <a:rPr kumimoji="0" lang="en-US" sz="2600" u="none" strike="noStrike" cap="none" normalizeH="0" baseline="0" dirty="0" smtClean="0">
                          <a:ln>
                            <a:noFill/>
                          </a:ln>
                          <a:effectLst/>
                        </a:rPr>
                        <a:t>C</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132</a:t>
                      </a:r>
                      <a:r>
                        <a:rPr kumimoji="0" lang="en-US" sz="2600" u="none" strike="noStrike" cap="none" normalizeH="0" baseline="30000" dirty="0" smtClean="0">
                          <a:ln>
                            <a:noFill/>
                          </a:ln>
                          <a:effectLst/>
                        </a:rPr>
                        <a:t>o</a:t>
                      </a:r>
                      <a:r>
                        <a:rPr kumimoji="0" lang="en-US" sz="2600" u="none" strike="noStrike" cap="none" normalizeH="0" baseline="0" dirty="0" smtClean="0">
                          <a:ln>
                            <a:noFill/>
                          </a:ln>
                          <a:effectLst/>
                        </a:rPr>
                        <a:t>C</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r>
            </a:tbl>
          </a:graphicData>
        </a:graphic>
      </p:graphicFrame>
      <p:graphicFrame>
        <p:nvGraphicFramePr>
          <p:cNvPr id="4" name="Group 26"/>
          <p:cNvGraphicFramePr>
            <a:graphicFrameLocks noGrp="1"/>
          </p:cNvGraphicFramePr>
          <p:nvPr>
            <p:extLst>
              <p:ext uri="{D42A27DB-BD31-4B8C-83A1-F6EECF244321}">
                <p14:modId xmlns:p14="http://schemas.microsoft.com/office/powerpoint/2010/main" val="3604966638"/>
              </p:ext>
            </p:extLst>
          </p:nvPr>
        </p:nvGraphicFramePr>
        <p:xfrm>
          <a:off x="190500" y="2514600"/>
          <a:ext cx="8763000" cy="3286616"/>
        </p:xfrm>
        <a:graphic>
          <a:graphicData uri="http://schemas.openxmlformats.org/drawingml/2006/table">
            <a:tbl>
              <a:tblPr>
                <a:tableStyleId>{D7AC3CCA-C797-4891-BE02-D94E43425B78}</a:tableStyleId>
              </a:tblPr>
              <a:tblGrid>
                <a:gridCol w="2438399"/>
                <a:gridCol w="2514600"/>
                <a:gridCol w="3810001"/>
              </a:tblGrid>
              <a:tr h="688862">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Method</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Time (minutes)</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b="1" i="0" u="none" strike="noStrike" cap="none" normalizeH="0" baseline="0" dirty="0" smtClean="0">
                          <a:ln>
                            <a:noFill/>
                          </a:ln>
                          <a:solidFill>
                            <a:schemeClr val="bg1"/>
                          </a:solidFill>
                          <a:effectLst/>
                          <a:latin typeface="Arial Narrow" pitchFamily="34" charset="0"/>
                        </a:rPr>
                        <a:t>Does not include drying time</a:t>
                      </a: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Temperature Range, °C (°F)</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r>
              <a:tr h="1520598">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Steam autoclave</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Gravity</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endParaRPr kumimoji="0" lang="en-US" sz="2600" u="none" strike="noStrike" cap="none" normalizeH="0" baseline="0" dirty="0" smtClean="0">
                        <a:ln>
                          <a:noFill/>
                        </a:ln>
                        <a:effectLst/>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Prevacuum</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endParaRPr kumimoji="0" lang="en-US" sz="2600" u="none" strike="noStrike" cap="none" normalizeH="0" baseline="0" dirty="0" smtClean="0">
                        <a:ln>
                          <a:noFill/>
                        </a:ln>
                        <a:effectLst/>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30</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15</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4</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endParaRPr kumimoji="0" lang="en-US" sz="2600" u="none" strike="noStrike" cap="none" normalizeH="0" baseline="0" dirty="0" smtClean="0">
                        <a:ln>
                          <a:noFill/>
                        </a:ln>
                        <a:effectLst/>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121-123</a:t>
                      </a:r>
                      <a:r>
                        <a:rPr kumimoji="0" lang="en-US" sz="2600" u="none" strike="noStrike" cap="none" normalizeH="0" baseline="30000" dirty="0" smtClean="0">
                          <a:ln>
                            <a:noFill/>
                          </a:ln>
                          <a:effectLst/>
                        </a:rPr>
                        <a:t>o</a:t>
                      </a:r>
                      <a:r>
                        <a:rPr kumimoji="0" lang="en-US" sz="2600" u="none" strike="noStrike" cap="none" normalizeH="0" baseline="0" dirty="0" smtClean="0">
                          <a:ln>
                            <a:noFill/>
                          </a:ln>
                          <a:effectLst/>
                        </a:rPr>
                        <a:t>C (250-254°F)</a:t>
                      </a: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600" u="none" strike="noStrike" cap="none" normalizeH="0" baseline="0" dirty="0" smtClean="0">
                          <a:ln>
                            <a:noFill/>
                          </a:ln>
                          <a:effectLst/>
                        </a:rPr>
                        <a:t>132-135</a:t>
                      </a:r>
                      <a:r>
                        <a:rPr kumimoji="0" lang="en-US" sz="2600" u="none" strike="noStrike" cap="none" normalizeH="0" baseline="30000" dirty="0" smtClean="0">
                          <a:ln>
                            <a:noFill/>
                          </a:ln>
                          <a:effectLst/>
                        </a:rPr>
                        <a:t>o</a:t>
                      </a:r>
                      <a:r>
                        <a:rPr kumimoji="0" lang="en-US" sz="2600" u="none" strike="noStrike" cap="none" normalizeH="0" baseline="0" dirty="0" smtClean="0">
                          <a:ln>
                            <a:noFill/>
                          </a:ln>
                          <a:effectLst/>
                        </a:rPr>
                        <a:t>C (270-275°F)</a:t>
                      </a:r>
                      <a:endParaRPr kumimoji="0" lang="en-US" sz="2600" b="1" i="0" u="none" strike="noStrike" cap="none" normalizeH="0" baseline="0" dirty="0" smtClean="0">
                        <a:ln>
                          <a:noFill/>
                        </a:ln>
                        <a:solidFill>
                          <a:schemeClr val="bg1"/>
                        </a:solidFill>
                        <a:effectLst/>
                        <a:latin typeface="Arial Narrow" pitchFamily="34" charset="0"/>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defRPr/>
                      </a:pPr>
                      <a:r>
                        <a:rPr kumimoji="0" lang="en-US" sz="2600" u="none" strike="noStrike" cap="none" normalizeH="0" baseline="0" dirty="0" smtClean="0">
                          <a:ln>
                            <a:noFill/>
                          </a:ln>
                          <a:effectLst/>
                        </a:rPr>
                        <a:t>132-135</a:t>
                      </a:r>
                      <a:r>
                        <a:rPr kumimoji="0" lang="en-US" sz="2600" u="none" strike="noStrike" cap="none" normalizeH="0" baseline="30000" dirty="0" smtClean="0">
                          <a:ln>
                            <a:noFill/>
                          </a:ln>
                          <a:effectLst/>
                        </a:rPr>
                        <a:t>o</a:t>
                      </a:r>
                      <a:r>
                        <a:rPr kumimoji="0" lang="en-US" sz="2600" u="none" strike="noStrike" cap="none" normalizeH="0" baseline="0" dirty="0" smtClean="0">
                          <a:ln>
                            <a:noFill/>
                          </a:ln>
                          <a:effectLst/>
                        </a:rPr>
                        <a:t>C (270-275°F)</a:t>
                      </a:r>
                      <a:endParaRPr kumimoji="0" lang="en-US" sz="2600" b="1" i="0" u="none" strike="noStrike" cap="none" normalizeH="0" baseline="0" dirty="0" smtClean="0">
                        <a:ln>
                          <a:noFill/>
                        </a:ln>
                        <a:solidFill>
                          <a:schemeClr val="bg1"/>
                        </a:solidFill>
                        <a:effectLst/>
                        <a:latin typeface="Arial Narrow" pitchFamily="34" charset="0"/>
                      </a:endParaRPr>
                    </a:p>
                  </a:txBody>
                  <a:tcPr marL="83127" marR="83127" marT="48986" marB="48986" horzOverflow="overflow"/>
                </a:tc>
              </a:tr>
            </a:tbl>
          </a:graphicData>
        </a:graphic>
      </p:graphicFrame>
    </p:spTree>
    <p:extLst>
      <p:ext uri="{BB962C8B-B14F-4D97-AF65-F5344CB8AC3E}">
        <p14:creationId xmlns:p14="http://schemas.microsoft.com/office/powerpoint/2010/main" val="1096265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dirty="0" smtClean="0"/>
              <a:t>Dry Heat Sterilization</a:t>
            </a:r>
          </a:p>
        </p:txBody>
      </p:sp>
      <p:sp>
        <p:nvSpPr>
          <p:cNvPr id="26627" name="Rectangle 3"/>
          <p:cNvSpPr>
            <a:spLocks noGrp="1" noChangeArrowheads="1"/>
          </p:cNvSpPr>
          <p:nvPr>
            <p:ph idx="1"/>
          </p:nvPr>
        </p:nvSpPr>
        <p:spPr>
          <a:xfrm>
            <a:off x="152400" y="1371602"/>
            <a:ext cx="8839200" cy="4876799"/>
          </a:xfrm>
        </p:spPr>
        <p:txBody>
          <a:bodyPr>
            <a:normAutofit lnSpcReduction="10000"/>
          </a:bodyPr>
          <a:lstStyle/>
          <a:p>
            <a:r>
              <a:rPr lang="en-US" dirty="0" smtClean="0"/>
              <a:t>Transfers heat energy from air inside the oven to the instruments</a:t>
            </a:r>
          </a:p>
          <a:p>
            <a:r>
              <a:rPr lang="en-US" dirty="0" smtClean="0"/>
              <a:t>Requires higher temperatures 160-190°C (320</a:t>
            </a:r>
            <a:r>
              <a:rPr lang="en-US" baseline="30000" dirty="0" smtClean="0"/>
              <a:t>o</a:t>
            </a:r>
            <a:r>
              <a:rPr lang="en-US" dirty="0" smtClean="0"/>
              <a:t>-375</a:t>
            </a:r>
            <a:r>
              <a:rPr lang="en-US" baseline="30000" dirty="0" smtClean="0"/>
              <a:t>o</a:t>
            </a:r>
            <a:r>
              <a:rPr lang="en-US" dirty="0" smtClean="0"/>
              <a:t>F)</a:t>
            </a:r>
          </a:p>
          <a:p>
            <a:r>
              <a:rPr lang="en-US" dirty="0" smtClean="0"/>
              <a:t>Good for items that are likely to dull or rust in the autoclave,  </a:t>
            </a:r>
          </a:p>
          <a:p>
            <a:r>
              <a:rPr lang="en-US" dirty="0" smtClean="0"/>
              <a:t>Good for powders, cellulose and ink</a:t>
            </a:r>
          </a:p>
          <a:p>
            <a:r>
              <a:rPr lang="en-US" dirty="0" smtClean="0"/>
              <a:t>Packaging must be able to withstand high temperatures</a:t>
            </a:r>
          </a:p>
        </p:txBody>
      </p:sp>
    </p:spTree>
    <p:extLst>
      <p:ext uri="{BB962C8B-B14F-4D97-AF65-F5344CB8AC3E}">
        <p14:creationId xmlns:p14="http://schemas.microsoft.com/office/powerpoint/2010/main" val="370988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770" name="Rectangle 2"/>
          <p:cNvSpPr>
            <a:spLocks noGrp="1" noChangeArrowheads="1"/>
          </p:cNvSpPr>
          <p:nvPr>
            <p:ph type="title"/>
          </p:nvPr>
        </p:nvSpPr>
        <p:spPr/>
        <p:txBody>
          <a:bodyPr>
            <a:normAutofit/>
          </a:bodyPr>
          <a:lstStyle/>
          <a:p>
            <a:pPr>
              <a:defRPr/>
            </a:pPr>
            <a:r>
              <a:rPr lang="en-US" dirty="0" smtClean="0"/>
              <a:t>Dry Heat sterilizer Types</a:t>
            </a:r>
            <a:endParaRPr lang="en-US" dirty="0"/>
          </a:p>
        </p:txBody>
      </p:sp>
      <p:sp>
        <p:nvSpPr>
          <p:cNvPr id="46083" name="Rectangle 4"/>
          <p:cNvSpPr>
            <a:spLocks noGrp="1" noChangeArrowheads="1"/>
          </p:cNvSpPr>
          <p:nvPr>
            <p:ph sz="quarter" idx="13"/>
          </p:nvPr>
        </p:nvSpPr>
        <p:spPr/>
        <p:txBody>
          <a:bodyPr/>
          <a:lstStyle/>
          <a:p>
            <a:pPr marL="319088" indent="-255588" algn="ctr">
              <a:spcAft>
                <a:spcPts val="563"/>
              </a:spcAft>
              <a:buFont typeface="Monotype Sorts" pitchFamily="2" charset="2"/>
              <a:buNone/>
            </a:pPr>
            <a:r>
              <a:rPr lang="en-US" altLang="en-US" sz="3200" b="1" dirty="0" smtClean="0"/>
              <a:t>Static Air</a:t>
            </a:r>
          </a:p>
          <a:p>
            <a:pPr marL="319088" indent="-255588">
              <a:spcAft>
                <a:spcPts val="563"/>
              </a:spcAft>
            </a:pPr>
            <a:r>
              <a:rPr lang="en-US" altLang="en-US" sz="3200" dirty="0" smtClean="0"/>
              <a:t>Heating coils in bottom of chamber</a:t>
            </a:r>
          </a:p>
          <a:p>
            <a:pPr marL="319088" indent="-255588">
              <a:spcAft>
                <a:spcPts val="563"/>
              </a:spcAft>
            </a:pPr>
            <a:r>
              <a:rPr lang="en-US" altLang="en-US" sz="3200" dirty="0" smtClean="0"/>
              <a:t>Natural convection as hot air rises in chamber</a:t>
            </a:r>
          </a:p>
          <a:p>
            <a:r>
              <a:rPr lang="en-US" altLang="en-US" sz="3200" dirty="0" smtClean="0"/>
              <a:t>Takes 1-2 hours for sterilization at </a:t>
            </a:r>
            <a:r>
              <a:rPr lang="en-US" sz="3200" dirty="0"/>
              <a:t>160°C</a:t>
            </a:r>
          </a:p>
        </p:txBody>
      </p:sp>
      <p:sp>
        <p:nvSpPr>
          <p:cNvPr id="46084" name="Rectangle 5"/>
          <p:cNvSpPr>
            <a:spLocks noGrp="1" noChangeArrowheads="1"/>
          </p:cNvSpPr>
          <p:nvPr>
            <p:ph sz="quarter" idx="14"/>
          </p:nvPr>
        </p:nvSpPr>
        <p:spPr/>
        <p:txBody>
          <a:bodyPr/>
          <a:lstStyle/>
          <a:p>
            <a:pPr marL="319088" indent="-255588" algn="ctr">
              <a:spcAft>
                <a:spcPts val="563"/>
              </a:spcAft>
              <a:buFont typeface="Monotype Sorts" pitchFamily="2" charset="2"/>
              <a:buNone/>
            </a:pPr>
            <a:r>
              <a:rPr lang="en-US" altLang="en-US" sz="3200" b="1" dirty="0" smtClean="0"/>
              <a:t>Forced Air</a:t>
            </a:r>
          </a:p>
          <a:p>
            <a:pPr marL="319088" indent="-255588">
              <a:spcAft>
                <a:spcPts val="563"/>
              </a:spcAft>
            </a:pPr>
            <a:r>
              <a:rPr lang="en-US" altLang="en-US" sz="3200" dirty="0" smtClean="0"/>
              <a:t>Rapid heat transfer</a:t>
            </a:r>
          </a:p>
          <a:p>
            <a:pPr marL="319088" indent="-255588">
              <a:spcAft>
                <a:spcPts val="563"/>
              </a:spcAft>
            </a:pPr>
            <a:r>
              <a:rPr lang="en-US" altLang="en-US" sz="3200" dirty="0" smtClean="0"/>
              <a:t>Circulates heated air at high velocity throughout chamber</a:t>
            </a:r>
          </a:p>
          <a:p>
            <a:pPr marL="319088" indent="-255588">
              <a:spcAft>
                <a:spcPts val="563"/>
              </a:spcAft>
            </a:pPr>
            <a:r>
              <a:rPr lang="en-US" altLang="en-US" sz="3200" dirty="0" smtClean="0"/>
              <a:t>Reduces time to 6-12 minutes at </a:t>
            </a:r>
            <a:r>
              <a:rPr lang="en-US" sz="3200" dirty="0" smtClean="0"/>
              <a:t>190°C</a:t>
            </a:r>
            <a:endParaRPr lang="en-US" sz="3200" dirty="0"/>
          </a:p>
          <a:p>
            <a:pPr marL="319088" indent="-255588">
              <a:spcAft>
                <a:spcPts val="563"/>
              </a:spcAft>
            </a:pPr>
            <a:endParaRPr lang="en-US" altLang="en-US" sz="3200" dirty="0" smtClean="0"/>
          </a:p>
        </p:txBody>
      </p:sp>
    </p:spTree>
    <p:extLst>
      <p:ext uri="{BB962C8B-B14F-4D97-AF65-F5344CB8AC3E}">
        <p14:creationId xmlns:p14="http://schemas.microsoft.com/office/powerpoint/2010/main" val="1264527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Rectangle 2"/>
          <p:cNvSpPr>
            <a:spLocks noGrp="1" noChangeArrowheads="1"/>
          </p:cNvSpPr>
          <p:nvPr>
            <p:ph type="title"/>
          </p:nvPr>
        </p:nvSpPr>
        <p:spPr>
          <a:xfrm>
            <a:off x="152977" y="152400"/>
            <a:ext cx="8838045" cy="1143000"/>
          </a:xfrm>
        </p:spPr>
        <p:txBody>
          <a:bodyPr>
            <a:noAutofit/>
          </a:bodyPr>
          <a:lstStyle/>
          <a:p>
            <a:pPr>
              <a:defRPr/>
            </a:pPr>
            <a:r>
              <a:rPr lang="en-US" dirty="0"/>
              <a:t>Unsaturated Chemical Vapor Sterilization</a:t>
            </a:r>
          </a:p>
        </p:txBody>
      </p:sp>
      <p:sp>
        <p:nvSpPr>
          <p:cNvPr id="931843" name="Rectangle 3"/>
          <p:cNvSpPr>
            <a:spLocks noGrp="1" noChangeArrowheads="1"/>
          </p:cNvSpPr>
          <p:nvPr>
            <p:ph idx="1"/>
          </p:nvPr>
        </p:nvSpPr>
        <p:spPr/>
        <p:txBody>
          <a:bodyPr>
            <a:normAutofit lnSpcReduction="10000"/>
          </a:bodyPr>
          <a:lstStyle/>
          <a:p>
            <a:pPr>
              <a:lnSpc>
                <a:spcPct val="90000"/>
              </a:lnSpc>
              <a:spcBef>
                <a:spcPts val="653"/>
              </a:spcBef>
              <a:defRPr/>
            </a:pPr>
            <a:r>
              <a:rPr lang="en-US" dirty="0"/>
              <a:t>Hot chemical vapors (under pressure) kill microorganisms</a:t>
            </a:r>
          </a:p>
          <a:p>
            <a:pPr>
              <a:lnSpc>
                <a:spcPct val="90000"/>
              </a:lnSpc>
              <a:spcBef>
                <a:spcPts val="653"/>
              </a:spcBef>
              <a:defRPr/>
            </a:pPr>
            <a:r>
              <a:rPr lang="en-US" dirty="0"/>
              <a:t>Active ingredient: formaldehyde+</a:t>
            </a:r>
          </a:p>
          <a:p>
            <a:pPr>
              <a:lnSpc>
                <a:spcPct val="90000"/>
              </a:lnSpc>
              <a:spcBef>
                <a:spcPts val="653"/>
              </a:spcBef>
              <a:defRPr/>
            </a:pPr>
            <a:r>
              <a:rPr lang="en-US" dirty="0"/>
              <a:t>Vapors extremely irritating to eyes and lungs</a:t>
            </a:r>
          </a:p>
          <a:p>
            <a:pPr>
              <a:lnSpc>
                <a:spcPct val="90000"/>
              </a:lnSpc>
              <a:spcBef>
                <a:spcPts val="653"/>
              </a:spcBef>
              <a:defRPr/>
            </a:pPr>
            <a:r>
              <a:rPr lang="en-US" dirty="0"/>
              <a:t>Purge system and good ventilation essential</a:t>
            </a:r>
          </a:p>
          <a:p>
            <a:pPr>
              <a:lnSpc>
                <a:spcPct val="90000"/>
              </a:lnSpc>
              <a:spcBef>
                <a:spcPts val="653"/>
              </a:spcBef>
              <a:defRPr/>
            </a:pPr>
            <a:r>
              <a:rPr lang="en-US" dirty="0" smtClean="0"/>
              <a:t>“</a:t>
            </a:r>
            <a:r>
              <a:rPr lang="en-US" dirty="0"/>
              <a:t>Harvey” sterilizer </a:t>
            </a:r>
            <a:r>
              <a:rPr lang="en-US" dirty="0" smtClean="0"/>
              <a:t>or </a:t>
            </a:r>
            <a:r>
              <a:rPr lang="en-US" dirty="0"/>
              <a:t>“</a:t>
            </a:r>
            <a:r>
              <a:rPr lang="en-US" dirty="0" err="1"/>
              <a:t>Chemiclave</a:t>
            </a:r>
            <a:r>
              <a:rPr lang="en-US" dirty="0"/>
              <a:t>”</a:t>
            </a:r>
          </a:p>
          <a:p>
            <a:pPr>
              <a:lnSpc>
                <a:spcPct val="90000"/>
              </a:lnSpc>
              <a:spcBef>
                <a:spcPts val="653"/>
              </a:spcBef>
              <a:defRPr/>
            </a:pPr>
            <a:r>
              <a:rPr lang="en-US" dirty="0"/>
              <a:t>No corrosion is instruments are dry</a:t>
            </a:r>
          </a:p>
          <a:p>
            <a:pPr>
              <a:lnSpc>
                <a:spcPct val="90000"/>
              </a:lnSpc>
              <a:spcBef>
                <a:spcPts val="653"/>
              </a:spcBef>
              <a:defRPr/>
            </a:pPr>
            <a:r>
              <a:rPr lang="en-US" dirty="0"/>
              <a:t>Must use packaging designed for chemical vapor </a:t>
            </a:r>
            <a:r>
              <a:rPr lang="en-US" dirty="0" smtClean="0"/>
              <a:t>sterilizers</a:t>
            </a:r>
            <a:endParaRPr lang="en-US" dirty="0"/>
          </a:p>
        </p:txBody>
      </p:sp>
    </p:spTree>
    <p:extLst>
      <p:ext uri="{BB962C8B-B14F-4D97-AF65-F5344CB8AC3E}">
        <p14:creationId xmlns:p14="http://schemas.microsoft.com/office/powerpoint/2010/main" val="1006781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52400" y="228600"/>
            <a:ext cx="8839200" cy="1143000"/>
          </a:xfrm>
        </p:spPr>
        <p:txBody>
          <a:bodyPr>
            <a:noAutofit/>
          </a:bodyPr>
          <a:lstStyle/>
          <a:p>
            <a:r>
              <a:rPr lang="en-US" dirty="0" smtClean="0"/>
              <a:t>Liquid Chemical Sterilant/Disinfectants</a:t>
            </a:r>
          </a:p>
        </p:txBody>
      </p:sp>
      <p:sp>
        <p:nvSpPr>
          <p:cNvPr id="28675" name="Rectangle 3"/>
          <p:cNvSpPr>
            <a:spLocks noGrp="1" noChangeArrowheads="1"/>
          </p:cNvSpPr>
          <p:nvPr>
            <p:ph idx="1"/>
          </p:nvPr>
        </p:nvSpPr>
        <p:spPr/>
        <p:txBody>
          <a:bodyPr>
            <a:normAutofit/>
          </a:bodyPr>
          <a:lstStyle/>
          <a:p>
            <a:pPr>
              <a:spcBef>
                <a:spcPct val="0"/>
              </a:spcBef>
            </a:pPr>
            <a:r>
              <a:rPr lang="en-US" sz="3600" dirty="0" smtClean="0"/>
              <a:t>Only for heat-sensitive critical and semi-critical devices</a:t>
            </a:r>
          </a:p>
          <a:p>
            <a:pPr>
              <a:spcBef>
                <a:spcPct val="0"/>
              </a:spcBef>
            </a:pPr>
            <a:r>
              <a:rPr lang="en-US" sz="3600" dirty="0" smtClean="0"/>
              <a:t>Powerful, toxic chemicals raise safety concerns</a:t>
            </a:r>
          </a:p>
          <a:p>
            <a:pPr>
              <a:buFont typeface="Monotype Sorts" pitchFamily="2" charset="2"/>
              <a:buNone/>
            </a:pPr>
            <a:endParaRPr lang="en-US" sz="3200" dirty="0">
              <a:latin typeface="Arial" charset="0"/>
            </a:endParaRPr>
          </a:p>
          <a:p>
            <a:pPr>
              <a:buFont typeface="Monotype Sorts" pitchFamily="2" charset="2"/>
              <a:buNone/>
            </a:pPr>
            <a:r>
              <a:rPr lang="en-US" sz="2400" dirty="0">
                <a:latin typeface="Arial" charset="0"/>
              </a:rPr>
              <a:t>http://www.fda.gov/cdrh/ODE/germlab.html</a:t>
            </a:r>
            <a:endParaRPr lang="en-US" sz="2400" dirty="0" smtClean="0">
              <a:latin typeface="Arial" charset="0"/>
            </a:endParaRPr>
          </a:p>
          <a:p>
            <a:pPr>
              <a:buFont typeface="Monotype Sorts" pitchFamily="2" charset="2"/>
              <a:buNone/>
            </a:pPr>
            <a:r>
              <a:rPr lang="en-US" sz="2400" dirty="0">
                <a:latin typeface="Arial" charset="0"/>
              </a:rPr>
              <a:t>http://www.fda.gov/MedicalDevices/DeviceRegulationandGuidance/ReprocessingofSingle-UseDevices/ucm133514.htm</a:t>
            </a:r>
            <a:endParaRPr lang="en-US" sz="2400" dirty="0" smtClean="0">
              <a:latin typeface="Arial" charset="0"/>
            </a:endParaRPr>
          </a:p>
          <a:p>
            <a:pPr>
              <a:buFont typeface="Monotype Sorts" pitchFamily="2" charset="2"/>
              <a:buNone/>
            </a:pPr>
            <a:endParaRPr lang="en-US" sz="3200" dirty="0" smtClean="0"/>
          </a:p>
          <a:p>
            <a:pPr>
              <a:buFont typeface="Monotype Sorts" pitchFamily="2" charset="2"/>
              <a:buNone/>
            </a:pPr>
            <a:endParaRPr lang="en-US" sz="3200" dirty="0" smtClean="0"/>
          </a:p>
          <a:p>
            <a:endParaRPr lang="en-US" sz="3200" dirty="0" smtClean="0"/>
          </a:p>
        </p:txBody>
      </p:sp>
    </p:spTree>
    <p:extLst>
      <p:ext uri="{BB962C8B-B14F-4D97-AF65-F5344CB8AC3E}">
        <p14:creationId xmlns:p14="http://schemas.microsoft.com/office/powerpoint/2010/main" val="1087408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a:bodyPr>
          <a:lstStyle/>
          <a:p>
            <a:r>
              <a:rPr lang="en-US" sz="4000" dirty="0" smtClean="0"/>
              <a:t>Storage of Sterile Items</a:t>
            </a:r>
          </a:p>
        </p:txBody>
      </p:sp>
      <p:sp>
        <p:nvSpPr>
          <p:cNvPr id="43011" name="Rectangle 3"/>
          <p:cNvSpPr>
            <a:spLocks noGrp="1" noChangeArrowheads="1"/>
          </p:cNvSpPr>
          <p:nvPr>
            <p:ph idx="1"/>
          </p:nvPr>
        </p:nvSpPr>
        <p:spPr>
          <a:xfrm>
            <a:off x="152400" y="1295400"/>
            <a:ext cx="8839200" cy="5181600"/>
          </a:xfrm>
        </p:spPr>
        <p:txBody>
          <a:bodyPr>
            <a:normAutofit fontScale="92500" lnSpcReduction="20000"/>
          </a:bodyPr>
          <a:lstStyle/>
          <a:p>
            <a:pPr marL="342900" lvl="4"/>
            <a:r>
              <a:rPr lang="en-US" sz="3100" dirty="0" smtClean="0"/>
              <a:t>Ensure </a:t>
            </a:r>
            <a:r>
              <a:rPr lang="en-US" sz="3100" dirty="0"/>
              <a:t>the sterile storage area is a well-ventilated area that provides protection against dust, moisture, and temperature and humidity extremes. </a:t>
            </a:r>
            <a:endParaRPr lang="en-US" sz="3100" dirty="0" smtClean="0"/>
          </a:p>
          <a:p>
            <a:pPr marL="1097280" lvl="5" indent="-571500">
              <a:buClr>
                <a:schemeClr val="bg1"/>
              </a:buClr>
              <a:buFont typeface="Arial" panose="020B0604020202020204" pitchFamily="34" charset="0"/>
              <a:buChar char="•"/>
            </a:pPr>
            <a:r>
              <a:rPr lang="en-US" sz="2400" dirty="0" smtClean="0">
                <a:solidFill>
                  <a:schemeClr val="bg1"/>
                </a:solidFill>
              </a:rPr>
              <a:t>8 inches from the floor</a:t>
            </a:r>
            <a:r>
              <a:rPr lang="en-US" sz="2400" dirty="0" smtClean="0"/>
              <a:t>8 </a:t>
            </a:r>
          </a:p>
          <a:p>
            <a:pPr marL="1097280" lvl="5" indent="-571500">
              <a:buClr>
                <a:schemeClr val="bg1"/>
              </a:buClr>
              <a:buFont typeface="Arial" panose="020B0604020202020204" pitchFamily="34" charset="0"/>
              <a:buChar char="•"/>
            </a:pPr>
            <a:r>
              <a:rPr lang="en-US" sz="2400" dirty="0">
                <a:solidFill>
                  <a:schemeClr val="bg1"/>
                </a:solidFill>
              </a:rPr>
              <a:t>5 inches from ceiling</a:t>
            </a:r>
          </a:p>
          <a:p>
            <a:pPr marL="1097280" lvl="5" indent="-571500">
              <a:buClr>
                <a:schemeClr val="bg1"/>
              </a:buClr>
              <a:buFont typeface="Arial" panose="020B0604020202020204" pitchFamily="34" charset="0"/>
              <a:buChar char="•"/>
            </a:pPr>
            <a:r>
              <a:rPr lang="en-US" sz="2400" dirty="0" smtClean="0">
                <a:solidFill>
                  <a:schemeClr val="bg1"/>
                </a:solidFill>
              </a:rPr>
              <a:t>18 inches from ceiling if sprinkler </a:t>
            </a:r>
            <a:r>
              <a:rPr lang="en-US" sz="2400" dirty="0" smtClean="0"/>
              <a:t>head present</a:t>
            </a:r>
          </a:p>
          <a:p>
            <a:pPr marL="1097280" lvl="5" indent="-571500">
              <a:buClr>
                <a:schemeClr val="bg1"/>
              </a:buClr>
              <a:buFont typeface="Arial" panose="020B0604020202020204" pitchFamily="34" charset="0"/>
              <a:buChar char="•"/>
            </a:pPr>
            <a:r>
              <a:rPr lang="en-US" sz="2400" dirty="0" smtClean="0">
                <a:solidFill>
                  <a:schemeClr val="bg1"/>
                </a:solidFill>
              </a:rPr>
              <a:t>2 </a:t>
            </a:r>
            <a:r>
              <a:rPr lang="en-US" sz="2400" dirty="0">
                <a:solidFill>
                  <a:schemeClr val="bg1"/>
                </a:solidFill>
              </a:rPr>
              <a:t>inches from outside </a:t>
            </a:r>
            <a:r>
              <a:rPr lang="en-US" sz="2400" dirty="0" smtClean="0">
                <a:solidFill>
                  <a:schemeClr val="bg1"/>
                </a:solidFill>
              </a:rPr>
              <a:t>walls</a:t>
            </a:r>
            <a:r>
              <a:rPr lang="en-US" sz="2400" dirty="0" smtClean="0"/>
              <a:t>– </a:t>
            </a:r>
            <a:r>
              <a:rPr lang="en-US" sz="3800" dirty="0" smtClean="0"/>
              <a:t>10 </a:t>
            </a:r>
            <a:r>
              <a:rPr lang="en-US" sz="2700" dirty="0" smtClean="0"/>
              <a:t>inches from </a:t>
            </a:r>
            <a:r>
              <a:rPr lang="en-US" sz="2700" dirty="0" smtClean="0"/>
              <a:t>floor</a:t>
            </a:r>
          </a:p>
          <a:p>
            <a:r>
              <a:rPr lang="en-US" sz="3100" dirty="0" smtClean="0"/>
              <a:t>Sterile items should be stored so that packaging is not compromised. </a:t>
            </a:r>
          </a:p>
          <a:p>
            <a:r>
              <a:rPr lang="en-US" sz="3100" dirty="0" smtClean="0"/>
              <a:t>Label sterilized items with a load number that indicates the sterilizer used, the cycle or load number,  and the date of sterilization.</a:t>
            </a:r>
            <a:endParaRPr lang="en-US" sz="3100" dirty="0" smtClean="0"/>
          </a:p>
        </p:txBody>
      </p:sp>
    </p:spTree>
    <p:extLst>
      <p:ext uri="{BB962C8B-B14F-4D97-AF65-F5344CB8AC3E}">
        <p14:creationId xmlns:p14="http://schemas.microsoft.com/office/powerpoint/2010/main" val="224253783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en-US" sz="4000" dirty="0" smtClean="0"/>
              <a:t>Storage of Sterile Items</a:t>
            </a:r>
          </a:p>
        </p:txBody>
      </p:sp>
      <p:sp>
        <p:nvSpPr>
          <p:cNvPr id="44035" name="Rectangle 3"/>
          <p:cNvSpPr>
            <a:spLocks noGrp="1" noChangeArrowheads="1"/>
          </p:cNvSpPr>
          <p:nvPr>
            <p:ph idx="1"/>
          </p:nvPr>
        </p:nvSpPr>
        <p:spPr>
          <a:xfrm>
            <a:off x="152400" y="1371600"/>
            <a:ext cx="8839200" cy="4876799"/>
          </a:xfrm>
        </p:spPr>
        <p:txBody>
          <a:bodyPr>
            <a:normAutofit/>
          </a:bodyPr>
          <a:lstStyle/>
          <a:p>
            <a:pPr marL="342900" indent="-342900" defTabSz="914400"/>
            <a:r>
              <a:rPr lang="en-US" dirty="0" smtClean="0"/>
              <a:t>Event-related shelf life recognizes that the product remains sterile until an event causes it to become contaminated (e.g. moisture). </a:t>
            </a:r>
          </a:p>
          <a:p>
            <a:pPr marL="342900" indent="-342900" defTabSz="914400"/>
            <a:r>
              <a:rPr lang="en-US" dirty="0" smtClean="0"/>
              <a:t>Packages should be evaluated before use for loss of integrity.  Repack and reprocess if  compromised. </a:t>
            </a:r>
          </a:p>
        </p:txBody>
      </p:sp>
    </p:spTree>
    <p:extLst>
      <p:ext uri="{BB962C8B-B14F-4D97-AF65-F5344CB8AC3E}">
        <p14:creationId xmlns:p14="http://schemas.microsoft.com/office/powerpoint/2010/main" val="42468915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a:bodyPr>
          <a:lstStyle/>
          <a:p>
            <a:r>
              <a:rPr lang="en-US" sz="4000" dirty="0" smtClean="0"/>
              <a:t>Spaulding Classification</a:t>
            </a:r>
            <a:endParaRPr lang="en-US" sz="4000" dirty="0"/>
          </a:p>
        </p:txBody>
      </p:sp>
      <p:sp>
        <p:nvSpPr>
          <p:cNvPr id="3" name="Content Placeholder 2"/>
          <p:cNvSpPr>
            <a:spLocks noGrp="1"/>
          </p:cNvSpPr>
          <p:nvPr>
            <p:ph idx="1"/>
          </p:nvPr>
        </p:nvSpPr>
        <p:spPr>
          <a:xfrm>
            <a:off x="152400" y="1447800"/>
            <a:ext cx="8839200" cy="4953000"/>
          </a:xfrm>
        </p:spPr>
        <p:txBody>
          <a:bodyPr>
            <a:normAutofit fontScale="92500" lnSpcReduction="10000"/>
          </a:bodyPr>
          <a:lstStyle/>
          <a:p>
            <a:pPr marL="0" indent="0">
              <a:spcAft>
                <a:spcPts val="400"/>
              </a:spcAft>
              <a:buNone/>
            </a:pPr>
            <a:r>
              <a:rPr lang="en-US" dirty="0"/>
              <a:t>Spaulding Classification of Surfaces:</a:t>
            </a:r>
          </a:p>
          <a:p>
            <a:pPr marL="514350" indent="-514350">
              <a:spcAft>
                <a:spcPts val="400"/>
              </a:spcAft>
              <a:buFont typeface="+mj-lt"/>
              <a:buAutoNum type="arabicPeriod"/>
            </a:pPr>
            <a:r>
              <a:rPr lang="en-US" b="1" dirty="0" smtClean="0"/>
              <a:t>critical</a:t>
            </a:r>
            <a:r>
              <a:rPr lang="en-US" dirty="0" smtClean="0"/>
              <a:t> </a:t>
            </a:r>
            <a:r>
              <a:rPr lang="en-US" dirty="0"/>
              <a:t>– Objects which enter normally sterile tissue or the vascular system and require sterilization</a:t>
            </a:r>
          </a:p>
          <a:p>
            <a:pPr marL="514350" indent="-514350">
              <a:spcAft>
                <a:spcPts val="400"/>
              </a:spcAft>
              <a:buFont typeface="+mj-lt"/>
              <a:buAutoNum type="arabicPeriod"/>
            </a:pPr>
            <a:r>
              <a:rPr lang="en-US" b="1" dirty="0" smtClean="0"/>
              <a:t>semi-critical</a:t>
            </a:r>
            <a:r>
              <a:rPr lang="en-US" dirty="0" smtClean="0"/>
              <a:t> </a:t>
            </a:r>
            <a:r>
              <a:rPr lang="en-US" dirty="0"/>
              <a:t>– Objects that contact mucous membranes or non-intact skin and require high-level </a:t>
            </a:r>
            <a:r>
              <a:rPr lang="en-US" dirty="0" smtClean="0"/>
              <a:t>disinfection, which kills all but high-levels of bacterial spores</a:t>
            </a:r>
            <a:endParaRPr lang="en-US" dirty="0"/>
          </a:p>
          <a:p>
            <a:pPr marL="514350" indent="-514350">
              <a:spcAft>
                <a:spcPts val="400"/>
              </a:spcAft>
              <a:buFont typeface="+mj-lt"/>
              <a:buAutoNum type="arabicPeriod"/>
            </a:pPr>
            <a:r>
              <a:rPr lang="en-US" b="1" dirty="0" smtClean="0"/>
              <a:t>non-critical</a:t>
            </a:r>
            <a:r>
              <a:rPr lang="en-US" dirty="0" smtClean="0"/>
              <a:t> </a:t>
            </a:r>
            <a:r>
              <a:rPr lang="en-US" dirty="0"/>
              <a:t>– Objects that contact intact skin but not mucous membranes, and </a:t>
            </a:r>
            <a:r>
              <a:rPr lang="en-US" dirty="0" smtClean="0"/>
              <a:t>require low-level </a:t>
            </a:r>
            <a:r>
              <a:rPr lang="en-US" dirty="0"/>
              <a:t>disinfection</a:t>
            </a:r>
          </a:p>
          <a:p>
            <a:pPr marL="68580" indent="0">
              <a:buNone/>
            </a:pPr>
            <a:endParaRPr lang="en-US" b="1" dirty="0"/>
          </a:p>
        </p:txBody>
      </p:sp>
    </p:spTree>
    <p:extLst>
      <p:ext uri="{BB962C8B-B14F-4D97-AF65-F5344CB8AC3E}">
        <p14:creationId xmlns:p14="http://schemas.microsoft.com/office/powerpoint/2010/main" val="4033902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r>
              <a:rPr lang="en-US" dirty="0" smtClean="0"/>
              <a:t>Recommendations</a:t>
            </a:r>
            <a:br>
              <a:rPr lang="en-US" dirty="0" smtClean="0"/>
            </a:br>
            <a:r>
              <a:rPr lang="en-US" sz="3600" dirty="0" smtClean="0"/>
              <a:t>Methods of Sterilization</a:t>
            </a:r>
          </a:p>
        </p:txBody>
      </p:sp>
      <p:sp>
        <p:nvSpPr>
          <p:cNvPr id="29699" name="Rectangle 3"/>
          <p:cNvSpPr>
            <a:spLocks noGrp="1" noChangeArrowheads="1"/>
          </p:cNvSpPr>
          <p:nvPr>
            <p:ph idx="1"/>
          </p:nvPr>
        </p:nvSpPr>
        <p:spPr>
          <a:xfrm>
            <a:off x="152400" y="1600200"/>
            <a:ext cx="8839200" cy="5029200"/>
          </a:xfrm>
        </p:spPr>
        <p:txBody>
          <a:bodyPr>
            <a:normAutofit fontScale="77500" lnSpcReduction="20000"/>
          </a:bodyPr>
          <a:lstStyle/>
          <a:p>
            <a:r>
              <a:rPr lang="en-US" sz="3100" dirty="0"/>
              <a:t>Cleaning removes salts and proteins and MUST precede sterilization.</a:t>
            </a:r>
          </a:p>
          <a:p>
            <a:r>
              <a:rPr lang="en-US" sz="3100" dirty="0" smtClean="0"/>
              <a:t>Steam is preferred for critical and semi-critical items not damaged by heat</a:t>
            </a:r>
          </a:p>
          <a:p>
            <a:r>
              <a:rPr lang="en-US" sz="3100" dirty="0" smtClean="0"/>
              <a:t>Follow the operating parameters recommended by the manufacturer</a:t>
            </a:r>
          </a:p>
          <a:p>
            <a:r>
              <a:rPr lang="en-US" sz="3100" dirty="0" smtClean="0"/>
              <a:t>Use </a:t>
            </a:r>
            <a:r>
              <a:rPr lang="en-US" sz="3100" dirty="0"/>
              <a:t>an “FDA cleared” container, wrapping or packaging system that is compatible with the type of sterilization process </a:t>
            </a:r>
            <a:r>
              <a:rPr lang="en-US" sz="3100" dirty="0" smtClean="0"/>
              <a:t>used</a:t>
            </a:r>
          </a:p>
          <a:p>
            <a:r>
              <a:rPr lang="en-US" sz="3100" dirty="0" smtClean="0"/>
              <a:t>Use low temperature sterilization technologies for reprocessing critical and semi-critical items damaged by heat</a:t>
            </a:r>
          </a:p>
          <a:p>
            <a:r>
              <a:rPr lang="en-US" sz="3100" dirty="0" smtClean="0"/>
              <a:t>Immediately use critical items that have been sterilized by liquid sterilants</a:t>
            </a:r>
            <a:r>
              <a:rPr lang="en-US" sz="3100" dirty="0"/>
              <a:t> </a:t>
            </a:r>
            <a:r>
              <a:rPr lang="en-US" sz="3100" dirty="0" smtClean="0"/>
              <a:t>(e.g. peracetic acid) immersion process (no long term storage).</a:t>
            </a:r>
          </a:p>
          <a:p>
            <a:endParaRPr lang="en-US" dirty="0" smtClean="0"/>
          </a:p>
          <a:p>
            <a:endParaRPr lang="en-US" dirty="0" smtClean="0"/>
          </a:p>
        </p:txBody>
      </p:sp>
    </p:spTree>
    <p:extLst>
      <p:ext uri="{BB962C8B-B14F-4D97-AF65-F5344CB8AC3E}">
        <p14:creationId xmlns:p14="http://schemas.microsoft.com/office/powerpoint/2010/main" val="19040514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382286"/>
            <a:ext cx="8229600" cy="2277547"/>
          </a:xfrm>
          <a:prstGeom prst="rect">
            <a:avLst/>
          </a:prstGeom>
        </p:spPr>
        <p:txBody>
          <a:bodyPr wrap="square">
            <a:spAutoFit/>
          </a:bodyPr>
          <a:lstStyle/>
          <a:p>
            <a:pPr marL="319088" indent="-255588" algn="ctr">
              <a:spcAft>
                <a:spcPts val="563"/>
              </a:spcAft>
              <a:buFont typeface="Monotype Sorts" pitchFamily="2" charset="2"/>
              <a:buNone/>
            </a:pPr>
            <a:r>
              <a:rPr lang="en-US" altLang="en-US" sz="4400" dirty="0">
                <a:solidFill>
                  <a:schemeClr val="bg1"/>
                </a:solidFill>
              </a:rPr>
              <a:t>Monitoring </a:t>
            </a:r>
            <a:r>
              <a:rPr lang="en-US" altLang="en-US" sz="4400" dirty="0" smtClean="0">
                <a:solidFill>
                  <a:schemeClr val="bg1"/>
                </a:solidFill>
              </a:rPr>
              <a:t>the effectiveness </a:t>
            </a:r>
          </a:p>
          <a:p>
            <a:pPr marL="319088" indent="-255588" algn="ctr">
              <a:spcAft>
                <a:spcPts val="563"/>
              </a:spcAft>
              <a:buFont typeface="Monotype Sorts" pitchFamily="2" charset="2"/>
              <a:buNone/>
            </a:pPr>
            <a:r>
              <a:rPr lang="en-US" altLang="en-US" sz="4400" dirty="0" smtClean="0">
                <a:solidFill>
                  <a:schemeClr val="bg1"/>
                </a:solidFill>
              </a:rPr>
              <a:t>of </a:t>
            </a:r>
            <a:r>
              <a:rPr lang="en-US" altLang="en-US" sz="4400" dirty="0">
                <a:solidFill>
                  <a:schemeClr val="bg1"/>
                </a:solidFill>
              </a:rPr>
              <a:t>your sterilization equipment </a:t>
            </a:r>
          </a:p>
          <a:p>
            <a:pPr marL="319088" indent="-255588" algn="ctr">
              <a:spcAft>
                <a:spcPts val="563"/>
              </a:spcAft>
              <a:buFont typeface="Monotype Sorts" pitchFamily="2" charset="2"/>
              <a:buNone/>
            </a:pPr>
            <a:r>
              <a:rPr lang="en-US" altLang="en-US" sz="4400" u="sng" dirty="0">
                <a:solidFill>
                  <a:schemeClr val="bg1"/>
                </a:solidFill>
              </a:rPr>
              <a:t>is </a:t>
            </a:r>
            <a:r>
              <a:rPr lang="en-US" altLang="en-US" sz="4400" u="sng" dirty="0" smtClean="0">
                <a:solidFill>
                  <a:schemeClr val="bg1"/>
                </a:solidFill>
              </a:rPr>
              <a:t>essential</a:t>
            </a:r>
            <a:r>
              <a:rPr lang="en-US" altLang="en-US" sz="4400" dirty="0" smtClean="0">
                <a:solidFill>
                  <a:schemeClr val="bg1"/>
                </a:solidFill>
              </a:rPr>
              <a:t>!</a:t>
            </a:r>
            <a:endParaRPr lang="en-US" altLang="en-US" sz="4400" u="sng" dirty="0">
              <a:solidFill>
                <a:schemeClr val="bg1"/>
              </a:solidFill>
            </a:endParaRPr>
          </a:p>
        </p:txBody>
      </p:sp>
    </p:spTree>
    <p:extLst>
      <p:ext uri="{BB962C8B-B14F-4D97-AF65-F5344CB8AC3E}">
        <p14:creationId xmlns:p14="http://schemas.microsoft.com/office/powerpoint/2010/main" val="2811116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r>
              <a:rPr lang="en-US" sz="4000" dirty="0" smtClean="0"/>
              <a:t>Sterilization Monitoring</a:t>
            </a:r>
          </a:p>
        </p:txBody>
      </p:sp>
      <p:sp>
        <p:nvSpPr>
          <p:cNvPr id="32771" name="Rectangle 3"/>
          <p:cNvSpPr>
            <a:spLocks noGrp="1" noChangeArrowheads="1"/>
          </p:cNvSpPr>
          <p:nvPr>
            <p:ph idx="1"/>
          </p:nvPr>
        </p:nvSpPr>
        <p:spPr/>
        <p:txBody>
          <a:bodyPr/>
          <a:lstStyle/>
          <a:p>
            <a:pPr marL="438150" indent="-438150"/>
            <a:r>
              <a:rPr lang="en-US" dirty="0" smtClean="0"/>
              <a:t>Physical  - cycle time, temperature, pressure</a:t>
            </a:r>
          </a:p>
          <a:p>
            <a:pPr marL="438150" indent="-438150"/>
            <a:r>
              <a:rPr lang="en-US" dirty="0" smtClean="0"/>
              <a:t>Chemical - heat or chemical sensitive inks that change color when germicidal-related parameters reached</a:t>
            </a:r>
          </a:p>
          <a:p>
            <a:pPr marL="438150" indent="-438150"/>
            <a:r>
              <a:rPr lang="en-US" dirty="0" smtClean="0"/>
              <a:t>Biological - </a:t>
            </a:r>
            <a:r>
              <a:rPr lang="en-US" i="1" dirty="0" smtClean="0"/>
              <a:t>Bacillus </a:t>
            </a:r>
            <a:r>
              <a:rPr lang="en-US" dirty="0" smtClean="0"/>
              <a:t>spores that directly measure sterilization</a:t>
            </a:r>
          </a:p>
        </p:txBody>
      </p:sp>
    </p:spTree>
    <p:extLst>
      <p:ext uri="{BB962C8B-B14F-4D97-AF65-F5344CB8AC3E}">
        <p14:creationId xmlns:p14="http://schemas.microsoft.com/office/powerpoint/2010/main" val="36676424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n-US" sz="4000" dirty="0" smtClean="0"/>
              <a:t>Monitoring of Sterilizers</a:t>
            </a:r>
          </a:p>
        </p:txBody>
      </p:sp>
      <p:sp>
        <p:nvSpPr>
          <p:cNvPr id="33795" name="Rectangle 3"/>
          <p:cNvSpPr>
            <a:spLocks noGrp="1" noChangeArrowheads="1"/>
          </p:cNvSpPr>
          <p:nvPr>
            <p:ph idx="1"/>
          </p:nvPr>
        </p:nvSpPr>
        <p:spPr/>
        <p:txBody>
          <a:bodyPr/>
          <a:lstStyle/>
          <a:p>
            <a:pPr marL="68580" indent="0">
              <a:buNone/>
            </a:pPr>
            <a:r>
              <a:rPr lang="en-US" sz="4000" dirty="0" smtClean="0"/>
              <a:t>Internal Chemical Indicator</a:t>
            </a:r>
          </a:p>
          <a:p>
            <a:r>
              <a:rPr lang="en-US" sz="3600" dirty="0" smtClean="0"/>
              <a:t>Validates the sterilant penetrated the pack or tray</a:t>
            </a:r>
          </a:p>
          <a:p>
            <a:r>
              <a:rPr lang="en-US" sz="3600" dirty="0" smtClean="0"/>
              <a:t>Detect local problem</a:t>
            </a:r>
          </a:p>
        </p:txBody>
      </p:sp>
    </p:spTree>
    <p:extLst>
      <p:ext uri="{BB962C8B-B14F-4D97-AF65-F5344CB8AC3E}">
        <p14:creationId xmlns:p14="http://schemas.microsoft.com/office/powerpoint/2010/main" val="2705479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r>
              <a:rPr lang="en-US" sz="4000" dirty="0" smtClean="0"/>
              <a:t>Biological Monitors</a:t>
            </a:r>
            <a:endParaRPr lang="en-US" sz="2400" dirty="0" smtClean="0"/>
          </a:p>
        </p:txBody>
      </p:sp>
      <p:sp>
        <p:nvSpPr>
          <p:cNvPr id="34819" name="Rectangle 3"/>
          <p:cNvSpPr>
            <a:spLocks noGrp="1" noChangeArrowheads="1"/>
          </p:cNvSpPr>
          <p:nvPr>
            <p:ph idx="1"/>
          </p:nvPr>
        </p:nvSpPr>
        <p:spPr/>
        <p:txBody>
          <a:bodyPr/>
          <a:lstStyle/>
          <a:p>
            <a:r>
              <a:rPr lang="en-US" sz="4000" dirty="0" smtClean="0"/>
              <a:t>Steam - </a:t>
            </a:r>
            <a:r>
              <a:rPr lang="en-US" sz="4000" i="1" dirty="0" smtClean="0"/>
              <a:t>Geobacillus stearothermophilus</a:t>
            </a:r>
            <a:endParaRPr lang="en-US" sz="4000" dirty="0" smtClean="0"/>
          </a:p>
          <a:p>
            <a:r>
              <a:rPr lang="en-US" sz="4000" dirty="0" smtClean="0"/>
              <a:t>Dry heat - </a:t>
            </a:r>
            <a:r>
              <a:rPr lang="en-US" sz="4000" i="1" dirty="0" smtClean="0"/>
              <a:t>B. atrophaeus (formerly B. subtilis)</a:t>
            </a:r>
            <a:endParaRPr lang="en-US" sz="4000" dirty="0" smtClean="0"/>
          </a:p>
          <a:p>
            <a:r>
              <a:rPr lang="en-US" sz="4000" dirty="0"/>
              <a:t>Ethylene </a:t>
            </a:r>
            <a:r>
              <a:rPr lang="en-US" sz="4000" dirty="0" smtClean="0"/>
              <a:t>oxide (ETO) - </a:t>
            </a:r>
            <a:r>
              <a:rPr lang="en-US" sz="4000" i="1" dirty="0" smtClean="0"/>
              <a:t>B. atrophaeus </a:t>
            </a:r>
            <a:endParaRPr lang="en-US" sz="4000" dirty="0" smtClean="0"/>
          </a:p>
        </p:txBody>
      </p:sp>
    </p:spTree>
    <p:extLst>
      <p:ext uri="{BB962C8B-B14F-4D97-AF65-F5344CB8AC3E}">
        <p14:creationId xmlns:p14="http://schemas.microsoft.com/office/powerpoint/2010/main" val="6667559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444" cy="6859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240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52400" y="76200"/>
            <a:ext cx="8839200" cy="1143000"/>
          </a:xfrm>
        </p:spPr>
        <p:txBody>
          <a:bodyPr>
            <a:normAutofit fontScale="90000"/>
          </a:bodyPr>
          <a:lstStyle/>
          <a:p>
            <a:r>
              <a:rPr lang="en-US" dirty="0" smtClean="0"/>
              <a:t>Recommendations</a:t>
            </a:r>
            <a:br>
              <a:rPr lang="en-US" dirty="0" smtClean="0"/>
            </a:br>
            <a:r>
              <a:rPr lang="en-US" sz="3600" dirty="0" smtClean="0"/>
              <a:t>Monitoring of Sterilizers</a:t>
            </a:r>
          </a:p>
        </p:txBody>
      </p:sp>
      <p:sp>
        <p:nvSpPr>
          <p:cNvPr id="36867" name="Rectangle 3"/>
          <p:cNvSpPr>
            <a:spLocks noGrp="1" noChangeArrowheads="1"/>
          </p:cNvSpPr>
          <p:nvPr>
            <p:ph idx="1"/>
          </p:nvPr>
        </p:nvSpPr>
        <p:spPr>
          <a:xfrm>
            <a:off x="152400" y="1447800"/>
            <a:ext cx="8839200" cy="4800599"/>
          </a:xfrm>
        </p:spPr>
        <p:txBody>
          <a:bodyPr/>
          <a:lstStyle/>
          <a:p>
            <a:r>
              <a:rPr lang="en-US" dirty="0" smtClean="0"/>
              <a:t>Monitor each load with physical and chemical (internal and external) indicators.</a:t>
            </a:r>
          </a:p>
          <a:p>
            <a:r>
              <a:rPr lang="en-US" dirty="0" smtClean="0"/>
              <a:t>Use biological indicators to monitor effectiveness of sterilizers at least weekly with spores intended for the type of sterilizer.</a:t>
            </a:r>
          </a:p>
          <a:p>
            <a:r>
              <a:rPr lang="en-US" dirty="0" smtClean="0"/>
              <a:t>Use biological indicators for every load containing implantable items</a:t>
            </a:r>
          </a:p>
        </p:txBody>
      </p:sp>
    </p:spTree>
    <p:extLst>
      <p:ext uri="{BB962C8B-B14F-4D97-AF65-F5344CB8AC3E}">
        <p14:creationId xmlns:p14="http://schemas.microsoft.com/office/powerpoint/2010/main" val="33281392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 y="76200"/>
            <a:ext cx="8839200" cy="1143000"/>
          </a:xfrm>
        </p:spPr>
        <p:txBody>
          <a:bodyPr>
            <a:normAutofit fontScale="90000"/>
          </a:bodyPr>
          <a:lstStyle/>
          <a:p>
            <a:r>
              <a:rPr lang="en-US" dirty="0" smtClean="0"/>
              <a:t>Recommendations</a:t>
            </a:r>
            <a:br>
              <a:rPr lang="en-US" dirty="0" smtClean="0"/>
            </a:br>
            <a:r>
              <a:rPr lang="en-US" sz="3600" dirty="0" smtClean="0"/>
              <a:t>Monitoring of Sterilizers</a:t>
            </a:r>
          </a:p>
        </p:txBody>
      </p:sp>
      <p:sp>
        <p:nvSpPr>
          <p:cNvPr id="37891" name="Rectangle 3"/>
          <p:cNvSpPr>
            <a:spLocks noGrp="1" noChangeArrowheads="1"/>
          </p:cNvSpPr>
          <p:nvPr>
            <p:ph idx="1"/>
          </p:nvPr>
        </p:nvSpPr>
        <p:spPr>
          <a:xfrm>
            <a:off x="152400" y="1371602"/>
            <a:ext cx="8839200" cy="5410198"/>
          </a:xfrm>
        </p:spPr>
        <p:txBody>
          <a:bodyPr>
            <a:normAutofit/>
          </a:bodyPr>
          <a:lstStyle/>
          <a:p>
            <a:pPr marL="68580" indent="0">
              <a:lnSpc>
                <a:spcPct val="90000"/>
              </a:lnSpc>
              <a:spcBef>
                <a:spcPts val="0"/>
              </a:spcBef>
              <a:buNone/>
            </a:pPr>
            <a:r>
              <a:rPr lang="en-US" sz="2400" b="1" dirty="0" smtClean="0"/>
              <a:t>Following a single positive biological indicator from steam sterilization:</a:t>
            </a:r>
          </a:p>
          <a:p>
            <a:pPr>
              <a:lnSpc>
                <a:spcPct val="90000"/>
              </a:lnSpc>
              <a:spcBef>
                <a:spcPts val="0"/>
              </a:spcBef>
            </a:pPr>
            <a:r>
              <a:rPr lang="en-US" sz="2200" dirty="0" smtClean="0"/>
              <a:t>Remove the sterilizer from service and review sterilizer instructions.</a:t>
            </a:r>
          </a:p>
          <a:p>
            <a:pPr>
              <a:lnSpc>
                <a:spcPct val="90000"/>
              </a:lnSpc>
              <a:spcBef>
                <a:spcPts val="0"/>
              </a:spcBef>
            </a:pPr>
            <a:r>
              <a:rPr lang="en-US" sz="2200" dirty="0" smtClean="0"/>
              <a:t>Retest the sterilizer.</a:t>
            </a:r>
          </a:p>
          <a:p>
            <a:pPr>
              <a:lnSpc>
                <a:spcPct val="90000"/>
              </a:lnSpc>
              <a:spcBef>
                <a:spcPts val="0"/>
              </a:spcBef>
            </a:pPr>
            <a:r>
              <a:rPr lang="en-US" sz="2200" dirty="0" smtClean="0"/>
              <a:t>If spore test negative, put the sterilizer back in service.</a:t>
            </a:r>
          </a:p>
          <a:p>
            <a:pPr>
              <a:lnSpc>
                <a:spcPct val="90000"/>
              </a:lnSpc>
              <a:spcBef>
                <a:spcPts val="0"/>
              </a:spcBef>
            </a:pPr>
            <a:r>
              <a:rPr lang="en-US" sz="2200" dirty="0" smtClean="0"/>
              <a:t>If the spore test is positive: do not use until it has been inspected; and recall (to the extent possible) all items processed since the last negative spore test; challenge in three consecutive empty sterilization cycles. </a:t>
            </a:r>
          </a:p>
          <a:p>
            <a:pPr marL="68580" indent="0">
              <a:lnSpc>
                <a:spcPct val="90000"/>
              </a:lnSpc>
              <a:spcBef>
                <a:spcPts val="0"/>
              </a:spcBef>
              <a:buNone/>
            </a:pPr>
            <a:endParaRPr lang="en-US" sz="2200" dirty="0" smtClean="0"/>
          </a:p>
          <a:p>
            <a:pPr marL="68580" indent="0">
              <a:lnSpc>
                <a:spcPct val="90000"/>
              </a:lnSpc>
              <a:spcBef>
                <a:spcPts val="0"/>
              </a:spcBef>
              <a:buNone/>
            </a:pPr>
            <a:r>
              <a:rPr lang="en-US" sz="2400" b="1" dirty="0" smtClean="0"/>
              <a:t>Single positive  biological indicator (BI)  from other than steam sterilization (e.g., dry heat sterilization)</a:t>
            </a:r>
          </a:p>
          <a:p>
            <a:pPr>
              <a:lnSpc>
                <a:spcPct val="90000"/>
              </a:lnSpc>
              <a:spcBef>
                <a:spcPts val="0"/>
              </a:spcBef>
            </a:pPr>
            <a:r>
              <a:rPr lang="en-US" sz="2000" dirty="0"/>
              <a:t>T</a:t>
            </a:r>
            <a:r>
              <a:rPr lang="en-US" sz="2000" dirty="0" smtClean="0"/>
              <a:t>reat as non-sterile all items back to last load tested with negative indicator.  </a:t>
            </a:r>
          </a:p>
          <a:p>
            <a:pPr>
              <a:lnSpc>
                <a:spcPct val="90000"/>
              </a:lnSpc>
              <a:spcBef>
                <a:spcPts val="0"/>
              </a:spcBef>
            </a:pPr>
            <a:r>
              <a:rPr lang="en-US" sz="2000" dirty="0" smtClean="0"/>
              <a:t>Retrieve items and reprocess.</a:t>
            </a:r>
            <a:endParaRPr lang="en-US" sz="2700" dirty="0" smtClean="0"/>
          </a:p>
          <a:p>
            <a:pPr>
              <a:lnSpc>
                <a:spcPct val="90000"/>
              </a:lnSpc>
              <a:spcBef>
                <a:spcPts val="0"/>
              </a:spcBef>
            </a:pPr>
            <a:endParaRPr lang="en-US" sz="2800" dirty="0" smtClean="0"/>
          </a:p>
        </p:txBody>
      </p:sp>
    </p:spTree>
    <p:extLst>
      <p:ext uri="{BB962C8B-B14F-4D97-AF65-F5344CB8AC3E}">
        <p14:creationId xmlns:p14="http://schemas.microsoft.com/office/powerpoint/2010/main" val="307200100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SCF0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54" y="731746"/>
            <a:ext cx="8659091" cy="5747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p:cNvSpPr txBox="1">
            <a:spLocks noChangeArrowheads="1"/>
          </p:cNvSpPr>
          <p:nvPr/>
        </p:nvSpPr>
        <p:spPr bwMode="auto">
          <a:xfrm>
            <a:off x="2701638" y="13422"/>
            <a:ext cx="42256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algn="ctr" eaLnBrk="0" fontAlgn="base" hangingPunct="0">
              <a:spcBef>
                <a:spcPct val="50000"/>
              </a:spcBef>
              <a:spcAft>
                <a:spcPct val="0"/>
              </a:spcAft>
              <a:defRPr sz="2400">
                <a:solidFill>
                  <a:schemeClr val="tx1"/>
                </a:solidFill>
                <a:latin typeface="Arial" charset="0"/>
              </a:defRPr>
            </a:lvl6pPr>
            <a:lvl7pPr marL="2971800" indent="-228600" algn="ctr" eaLnBrk="0" fontAlgn="base" hangingPunct="0">
              <a:spcBef>
                <a:spcPct val="50000"/>
              </a:spcBef>
              <a:spcAft>
                <a:spcPct val="0"/>
              </a:spcAft>
              <a:defRPr sz="2400">
                <a:solidFill>
                  <a:schemeClr val="tx1"/>
                </a:solidFill>
                <a:latin typeface="Arial" charset="0"/>
              </a:defRPr>
            </a:lvl7pPr>
            <a:lvl8pPr marL="3429000" indent="-228600" algn="ctr" eaLnBrk="0" fontAlgn="base" hangingPunct="0">
              <a:spcBef>
                <a:spcPct val="50000"/>
              </a:spcBef>
              <a:spcAft>
                <a:spcPct val="0"/>
              </a:spcAft>
              <a:defRPr sz="2400">
                <a:solidFill>
                  <a:schemeClr val="tx1"/>
                </a:solidFill>
                <a:latin typeface="Arial" charset="0"/>
              </a:defRPr>
            </a:lvl8pPr>
            <a:lvl9pPr marL="3886200" indent="-228600" algn="ctr" eaLnBrk="0" fontAlgn="base" hangingPunct="0">
              <a:spcBef>
                <a:spcPct val="50000"/>
              </a:spcBef>
              <a:spcAft>
                <a:spcPct val="0"/>
              </a:spcAft>
              <a:defRPr sz="2400">
                <a:solidFill>
                  <a:schemeClr val="tx1"/>
                </a:solidFill>
                <a:latin typeface="Arial" charset="0"/>
              </a:defRPr>
            </a:lvl9pPr>
          </a:lstStyle>
          <a:p>
            <a:pPr algn="ctr"/>
            <a:r>
              <a:rPr lang="en-US" sz="4000" dirty="0">
                <a:solidFill>
                  <a:schemeClr val="bg1"/>
                </a:solidFill>
                <a:latin typeface="+mj-lt"/>
              </a:rPr>
              <a:t>Record-Keeping</a:t>
            </a:r>
          </a:p>
        </p:txBody>
      </p:sp>
    </p:spTree>
    <p:extLst>
      <p:ext uri="{BB962C8B-B14F-4D97-AF65-F5344CB8AC3E}">
        <p14:creationId xmlns:p14="http://schemas.microsoft.com/office/powerpoint/2010/main" val="1525821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normAutofit fontScale="90000"/>
          </a:bodyPr>
          <a:lstStyle/>
          <a:p>
            <a:r>
              <a:rPr lang="en-US" dirty="0" smtClean="0"/>
              <a:t>Failure to Follow Disinfection and Sterilization Principles</a:t>
            </a:r>
            <a:br>
              <a:rPr lang="en-US" dirty="0" smtClean="0"/>
            </a:br>
            <a:r>
              <a:rPr lang="en-US" sz="2400" dirty="0" smtClean="0"/>
              <a:t>What Do You Do?</a:t>
            </a:r>
          </a:p>
        </p:txBody>
      </p:sp>
      <p:sp>
        <p:nvSpPr>
          <p:cNvPr id="175107" name="Rectangle 3"/>
          <p:cNvSpPr>
            <a:spLocks noGrp="1" noChangeArrowheads="1"/>
          </p:cNvSpPr>
          <p:nvPr>
            <p:ph idx="1"/>
          </p:nvPr>
        </p:nvSpPr>
        <p:spPr/>
        <p:txBody>
          <a:bodyPr>
            <a:normAutofit/>
          </a:bodyPr>
          <a:lstStyle/>
          <a:p>
            <a:pPr>
              <a:buFont typeface="Monotype Sorts" pitchFamily="2" charset="2"/>
              <a:buNone/>
            </a:pPr>
            <a:r>
              <a:rPr lang="en-US" dirty="0" smtClean="0"/>
              <a:t>Scenario:</a:t>
            </a:r>
          </a:p>
          <a:p>
            <a:pPr>
              <a:buFont typeface="Monotype Sorts" pitchFamily="2" charset="2"/>
              <a:buNone/>
            </a:pPr>
            <a:r>
              <a:rPr lang="en-US" dirty="0" smtClean="0"/>
              <a:t>	Dental Office A discovered that for the past 3 days all surgical instruments were exposed to steam sterilization at 132</a:t>
            </a:r>
            <a:r>
              <a:rPr lang="en-US" baseline="30000" dirty="0" smtClean="0"/>
              <a:t>o</a:t>
            </a:r>
            <a:r>
              <a:rPr lang="en-US" dirty="0" smtClean="0"/>
              <a:t>C for 0 minutes rather than the intended 4 minutes.  A technician turned the timer to 0 minutes in error. </a:t>
            </a:r>
            <a:endParaRPr lang="en-US" dirty="0" smtClean="0"/>
          </a:p>
          <a:p>
            <a:pPr>
              <a:buFont typeface="Monotype Sorts" pitchFamily="2" charset="2"/>
              <a:buNone/>
            </a:pPr>
            <a:endParaRPr lang="en-US" dirty="0"/>
          </a:p>
        </p:txBody>
      </p:sp>
    </p:spTree>
    <p:extLst>
      <p:ext uri="{BB962C8B-B14F-4D97-AF65-F5344CB8AC3E}">
        <p14:creationId xmlns:p14="http://schemas.microsoft.com/office/powerpoint/2010/main" val="1766721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 of resistance of microorganisms to disinfectants/</a:t>
            </a:r>
            <a:r>
              <a:rPr lang="en-US" dirty="0" err="1" smtClean="0"/>
              <a:t>Sterilants</a:t>
            </a:r>
            <a:endParaRPr lang="en-US" dirty="0"/>
          </a:p>
        </p:txBody>
      </p:sp>
      <p:sp>
        <p:nvSpPr>
          <p:cNvPr id="3" name="Content Placeholder 2"/>
          <p:cNvSpPr>
            <a:spLocks noGrp="1"/>
          </p:cNvSpPr>
          <p:nvPr>
            <p:ph idx="1"/>
          </p:nvPr>
        </p:nvSpPr>
        <p:spPr>
          <a:xfrm>
            <a:off x="2209800" y="1600200"/>
            <a:ext cx="6781800" cy="4648199"/>
          </a:xfrm>
        </p:spPr>
        <p:txBody>
          <a:bodyPr>
            <a:normAutofit lnSpcReduction="10000"/>
          </a:bodyPr>
          <a:lstStyle/>
          <a:p>
            <a:pPr marL="68580" indent="0">
              <a:buNone/>
            </a:pPr>
            <a:r>
              <a:rPr lang="en-US" dirty="0" smtClean="0"/>
              <a:t>Prions </a:t>
            </a:r>
            <a:r>
              <a:rPr lang="en-US" dirty="0"/>
              <a:t>(Creutzfeldt-Jakob </a:t>
            </a:r>
            <a:r>
              <a:rPr lang="en-US" dirty="0" smtClean="0"/>
              <a:t>Disease (CJD), </a:t>
            </a:r>
            <a:r>
              <a:rPr lang="en-US" dirty="0"/>
              <a:t>m</a:t>
            </a:r>
            <a:r>
              <a:rPr lang="en-US" dirty="0" smtClean="0"/>
              <a:t>ad cow disease)</a:t>
            </a:r>
          </a:p>
          <a:p>
            <a:pPr marL="68580" indent="0">
              <a:buNone/>
            </a:pPr>
            <a:r>
              <a:rPr lang="en-US" dirty="0" smtClean="0"/>
              <a:t>Spores (</a:t>
            </a:r>
            <a:r>
              <a:rPr lang="en-US" i="1" dirty="0" smtClean="0"/>
              <a:t>C. difficile)</a:t>
            </a:r>
          </a:p>
          <a:p>
            <a:pPr marL="68580" indent="0">
              <a:buNone/>
            </a:pPr>
            <a:r>
              <a:rPr lang="en-US" dirty="0" smtClean="0"/>
              <a:t>Mycobacteria (Tb)</a:t>
            </a:r>
          </a:p>
          <a:p>
            <a:pPr marL="68580" indent="0">
              <a:buNone/>
            </a:pPr>
            <a:r>
              <a:rPr lang="en-US" dirty="0" smtClean="0"/>
              <a:t>Non-enveloped viruses (norovirus)</a:t>
            </a:r>
          </a:p>
          <a:p>
            <a:pPr marL="68580" indent="0">
              <a:buNone/>
            </a:pPr>
            <a:r>
              <a:rPr lang="en-US" dirty="0" smtClean="0"/>
              <a:t>Fungi (</a:t>
            </a:r>
            <a:r>
              <a:rPr lang="en-US" i="1" dirty="0" smtClean="0"/>
              <a:t>Candida)</a:t>
            </a:r>
          </a:p>
          <a:p>
            <a:pPr marL="68580" indent="0">
              <a:buNone/>
            </a:pPr>
            <a:r>
              <a:rPr lang="en-US" dirty="0" smtClean="0"/>
              <a:t>Vegetative bacteria (MRSA, VRE)</a:t>
            </a:r>
          </a:p>
          <a:p>
            <a:pPr marL="68580" indent="0">
              <a:buNone/>
            </a:pPr>
            <a:r>
              <a:rPr lang="en-US" dirty="0" smtClean="0"/>
              <a:t>Enveloped viruses (HIV, HBV)</a:t>
            </a:r>
            <a:endParaRPr lang="en-US" dirty="0"/>
          </a:p>
        </p:txBody>
      </p:sp>
      <p:cxnSp>
        <p:nvCxnSpPr>
          <p:cNvPr id="5" name="Straight Arrow Connector 4"/>
          <p:cNvCxnSpPr/>
          <p:nvPr/>
        </p:nvCxnSpPr>
        <p:spPr>
          <a:xfrm>
            <a:off x="1001486" y="2220686"/>
            <a:ext cx="0" cy="3276600"/>
          </a:xfrm>
          <a:prstGeom prst="straightConnector1">
            <a:avLst/>
          </a:prstGeom>
          <a:ln w="82550">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8986" y="1768929"/>
            <a:ext cx="1905000" cy="400110"/>
          </a:xfrm>
          <a:prstGeom prst="rect">
            <a:avLst/>
          </a:prstGeom>
          <a:noFill/>
        </p:spPr>
        <p:txBody>
          <a:bodyPr wrap="square" rtlCol="0">
            <a:spAutoFit/>
          </a:bodyPr>
          <a:lstStyle/>
          <a:p>
            <a:pPr algn="ctr"/>
            <a:r>
              <a:rPr lang="en-US" sz="2000" dirty="0">
                <a:solidFill>
                  <a:srgbClr val="000000"/>
                </a:solidFill>
              </a:rPr>
              <a:t>Hardest to Kill</a:t>
            </a:r>
          </a:p>
        </p:txBody>
      </p:sp>
      <p:sp>
        <p:nvSpPr>
          <p:cNvPr id="6" name="TextBox 5"/>
          <p:cNvSpPr txBox="1"/>
          <p:nvPr/>
        </p:nvSpPr>
        <p:spPr>
          <a:xfrm>
            <a:off x="48986" y="5638800"/>
            <a:ext cx="1905000" cy="400110"/>
          </a:xfrm>
          <a:prstGeom prst="rect">
            <a:avLst/>
          </a:prstGeom>
          <a:noFill/>
        </p:spPr>
        <p:txBody>
          <a:bodyPr wrap="square" rtlCol="0">
            <a:spAutoFit/>
          </a:bodyPr>
          <a:lstStyle/>
          <a:p>
            <a:pPr algn="ctr"/>
            <a:r>
              <a:rPr lang="en-US" sz="2000" dirty="0">
                <a:solidFill>
                  <a:srgbClr val="000000"/>
                </a:solidFill>
              </a:rPr>
              <a:t>Easiest to Kill</a:t>
            </a:r>
          </a:p>
        </p:txBody>
      </p:sp>
    </p:spTree>
    <p:extLst>
      <p:ext uri="{BB962C8B-B14F-4D97-AF65-F5344CB8AC3E}">
        <p14:creationId xmlns:p14="http://schemas.microsoft.com/office/powerpoint/2010/main" val="33121691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tretch>
            <a:fillRect/>
          </a:stretch>
        </p:blipFill>
        <p:spPr>
          <a:xfrm>
            <a:off x="609600" y="914400"/>
            <a:ext cx="7750175" cy="3436938"/>
          </a:xfrm>
          <a:noFill/>
        </p:spPr>
      </p:pic>
      <p:sp>
        <p:nvSpPr>
          <p:cNvPr id="2" name="TextBox 1"/>
          <p:cNvSpPr txBox="1"/>
          <p:nvPr/>
        </p:nvSpPr>
        <p:spPr>
          <a:xfrm>
            <a:off x="1600200" y="914400"/>
            <a:ext cx="5943600" cy="369332"/>
          </a:xfrm>
          <a:prstGeom prst="rect">
            <a:avLst/>
          </a:prstGeom>
          <a:solidFill>
            <a:schemeClr val="tx1"/>
          </a:solidFill>
          <a:ln>
            <a:noFill/>
          </a:ln>
        </p:spPr>
        <p:txBody>
          <a:bodyPr wrap="square" rtlCol="0">
            <a:spAutoFit/>
          </a:bodyPr>
          <a:lstStyle/>
          <a:p>
            <a:pPr algn="ctr"/>
            <a:r>
              <a:rPr lang="en-US" dirty="0" smtClean="0">
                <a:solidFill>
                  <a:schemeClr val="bg1"/>
                </a:solidFill>
              </a:rPr>
              <a:t>American Journal of Infection Control 41 (2013) S67-S71</a:t>
            </a:r>
            <a:endParaRPr lang="en-US" dirty="0">
              <a:solidFill>
                <a:schemeClr val="bg1"/>
              </a:solidFill>
            </a:endParaRPr>
          </a:p>
        </p:txBody>
      </p:sp>
    </p:spTree>
    <p:extLst>
      <p:ext uri="{BB962C8B-B14F-4D97-AF65-F5344CB8AC3E}">
        <p14:creationId xmlns:p14="http://schemas.microsoft.com/office/powerpoint/2010/main" val="115080892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40892" y="228600"/>
            <a:ext cx="8262216" cy="1143000"/>
          </a:xfrm>
        </p:spPr>
        <p:txBody>
          <a:bodyPr>
            <a:normAutofit fontScale="90000"/>
          </a:bodyPr>
          <a:lstStyle/>
          <a:p>
            <a:r>
              <a:rPr lang="en-US" dirty="0" smtClean="0"/>
              <a:t>Steps in the event of </a:t>
            </a:r>
            <a:br>
              <a:rPr lang="en-US" dirty="0" smtClean="0"/>
            </a:br>
            <a:r>
              <a:rPr lang="en-US" dirty="0" smtClean="0"/>
              <a:t>Disinfection </a:t>
            </a:r>
            <a:r>
              <a:rPr lang="en-US" dirty="0"/>
              <a:t>and Sterilization </a:t>
            </a:r>
            <a:r>
              <a:rPr lang="en-US" dirty="0" smtClean="0"/>
              <a:t>failure</a:t>
            </a:r>
            <a:endParaRPr lang="en-US" dirty="0"/>
          </a:p>
        </p:txBody>
      </p:sp>
      <p:sp>
        <p:nvSpPr>
          <p:cNvPr id="5" name="Content Placeholder 4"/>
          <p:cNvSpPr>
            <a:spLocks noGrp="1"/>
          </p:cNvSpPr>
          <p:nvPr>
            <p:ph sz="quarter" idx="4294967295"/>
          </p:nvPr>
        </p:nvSpPr>
        <p:spPr>
          <a:xfrm>
            <a:off x="228600" y="1524000"/>
            <a:ext cx="4419600" cy="5181600"/>
          </a:xfrm>
        </p:spPr>
        <p:txBody>
          <a:bodyPr>
            <a:noAutofit/>
          </a:bodyPr>
          <a:lstStyle/>
          <a:p>
            <a:pPr marL="228600" indent="-228600">
              <a:spcBef>
                <a:spcPts val="0"/>
              </a:spcBef>
              <a:buFont typeface="+mj-lt"/>
              <a:buAutoNum type="arabicPeriod"/>
            </a:pPr>
            <a:r>
              <a:rPr lang="en-US" sz="1600" dirty="0"/>
              <a:t>Confirm failure of disinfection or sterilization reprocessing </a:t>
            </a:r>
          </a:p>
          <a:p>
            <a:pPr marL="228600" indent="-228600">
              <a:spcBef>
                <a:spcPts val="0"/>
              </a:spcBef>
              <a:buFont typeface="+mj-lt"/>
              <a:buAutoNum type="arabicPeriod"/>
            </a:pPr>
            <a:r>
              <a:rPr lang="en-US" sz="1600" dirty="0"/>
              <a:t>Immediately embargo any possibly improperly disinfected/sterilized items</a:t>
            </a:r>
          </a:p>
          <a:p>
            <a:pPr marL="228600" indent="-228600">
              <a:spcBef>
                <a:spcPts val="0"/>
              </a:spcBef>
              <a:buFont typeface="+mj-lt"/>
              <a:buAutoNum type="arabicPeriod"/>
            </a:pPr>
            <a:r>
              <a:rPr lang="en-US" sz="1600" dirty="0"/>
              <a:t>Do not use the questionable disinfection/sterilization unit (sterilizer, automated endoscope reprocessor) until proper functioning has been assured.</a:t>
            </a:r>
          </a:p>
          <a:p>
            <a:pPr marL="228600" indent="-228600">
              <a:spcBef>
                <a:spcPts val="0"/>
              </a:spcBef>
              <a:buFont typeface="+mj-lt"/>
              <a:buAutoNum type="arabicPeriod"/>
            </a:pPr>
            <a:r>
              <a:rPr lang="en-US" sz="1600" dirty="0"/>
              <a:t>Inform key stake holders (risk management, management, lawyers)</a:t>
            </a:r>
          </a:p>
          <a:p>
            <a:pPr marL="228600" indent="-228600">
              <a:spcBef>
                <a:spcPts val="0"/>
              </a:spcBef>
              <a:buFont typeface="+mj-lt"/>
              <a:buAutoNum type="arabicPeriod"/>
            </a:pPr>
            <a:r>
              <a:rPr lang="en-US" sz="1600" dirty="0"/>
              <a:t>Conduct a complete and thorough evaluation of the cause of the disinfection/sterilization failure</a:t>
            </a:r>
          </a:p>
          <a:p>
            <a:pPr marL="228600" indent="-228600">
              <a:spcBef>
                <a:spcPts val="0"/>
              </a:spcBef>
              <a:buFont typeface="+mj-lt"/>
              <a:buAutoNum type="arabicPeriod"/>
            </a:pPr>
            <a:r>
              <a:rPr lang="en-US" sz="1600" dirty="0"/>
              <a:t>Prepare a line listing of potentially exposed patients</a:t>
            </a:r>
          </a:p>
          <a:p>
            <a:pPr marL="228600" indent="-228600">
              <a:spcBef>
                <a:spcPts val="0"/>
              </a:spcBef>
              <a:buFont typeface="+mj-lt"/>
              <a:buAutoNum type="arabicPeriod"/>
            </a:pPr>
            <a:r>
              <a:rPr lang="en-US" sz="1600" dirty="0"/>
              <a:t>Assess whether the disinfection/sterilization failure increases a patient’s risk for infection</a:t>
            </a:r>
          </a:p>
          <a:p>
            <a:pPr marL="228600" indent="-228600">
              <a:spcBef>
                <a:spcPts val="0"/>
              </a:spcBef>
              <a:buFont typeface="+mj-lt"/>
              <a:buAutoNum type="arabicPeriod"/>
            </a:pPr>
            <a:r>
              <a:rPr lang="en-US" sz="1600" dirty="0"/>
              <a:t>Inform an expanded list of stakeholders of the reprocessing </a:t>
            </a:r>
            <a:r>
              <a:rPr lang="en-US" sz="1600" dirty="0" smtClean="0"/>
              <a:t>issue</a:t>
            </a:r>
            <a:endParaRPr lang="en-US" sz="1600" dirty="0"/>
          </a:p>
        </p:txBody>
      </p:sp>
      <p:sp>
        <p:nvSpPr>
          <p:cNvPr id="6" name="Content Placeholder 5"/>
          <p:cNvSpPr>
            <a:spLocks noGrp="1"/>
          </p:cNvSpPr>
          <p:nvPr>
            <p:ph sz="quarter" idx="4294967295"/>
          </p:nvPr>
        </p:nvSpPr>
        <p:spPr>
          <a:xfrm>
            <a:off x="4876800" y="1524000"/>
            <a:ext cx="4038600" cy="4864100"/>
          </a:xfrm>
        </p:spPr>
        <p:txBody>
          <a:bodyPr>
            <a:noAutofit/>
          </a:bodyPr>
          <a:lstStyle/>
          <a:p>
            <a:pPr indent="-342900">
              <a:buFont typeface="+mj-lt"/>
              <a:buAutoNum type="arabicPeriod" startAt="9"/>
            </a:pPr>
            <a:r>
              <a:rPr lang="en-US" sz="1600" dirty="0"/>
              <a:t>Develop a hypothesis for the failure and initiate corrective actions</a:t>
            </a:r>
          </a:p>
          <a:p>
            <a:pPr indent="-342900">
              <a:buFont typeface="+mj-lt"/>
              <a:buAutoNum type="arabicPeriod" startAt="9"/>
            </a:pPr>
            <a:r>
              <a:rPr lang="en-US" sz="1600" dirty="0"/>
              <a:t>Develop a method to assess potential adverse patient events</a:t>
            </a:r>
          </a:p>
          <a:p>
            <a:pPr indent="-342900">
              <a:buFont typeface="+mj-lt"/>
              <a:buAutoNum type="arabicPeriod" startAt="9"/>
            </a:pPr>
            <a:r>
              <a:rPr lang="en-US" sz="1600" dirty="0"/>
              <a:t>Consider notification of appropriate state and federal authorities (health department, FDA)</a:t>
            </a:r>
          </a:p>
          <a:p>
            <a:pPr indent="-342900">
              <a:buFont typeface="+mj-lt"/>
              <a:buAutoNum type="arabicPeriod" startAt="9"/>
            </a:pPr>
            <a:r>
              <a:rPr lang="en-US" sz="1600" dirty="0"/>
              <a:t>Consider patient notification</a:t>
            </a:r>
          </a:p>
          <a:p>
            <a:pPr indent="-342900">
              <a:buFont typeface="+mj-lt"/>
              <a:buAutoNum type="arabicPeriod" startAt="9"/>
            </a:pPr>
            <a:r>
              <a:rPr lang="en-US" sz="1600" dirty="0"/>
              <a:t>If patients are notified, consider whether such patients require medical evaluation for possible post exposure therapy with appropriate anti-infectives, as well as follow-up and detection of infections (HIV, Hepatitis B and C) if warranted.</a:t>
            </a:r>
          </a:p>
          <a:p>
            <a:pPr indent="-342900">
              <a:buFont typeface="+mj-lt"/>
              <a:buAutoNum type="arabicPeriod" startAt="9"/>
            </a:pPr>
            <a:r>
              <a:rPr lang="en-US" sz="1600" dirty="0"/>
              <a:t>Develop a detailed plan to prevent similar failures in the future</a:t>
            </a:r>
          </a:p>
          <a:p>
            <a:pPr indent="-342900">
              <a:buFont typeface="+mj-lt"/>
              <a:buAutoNum type="arabicPeriod" startAt="9"/>
            </a:pPr>
            <a:r>
              <a:rPr lang="en-US" sz="1600" dirty="0"/>
              <a:t>Write after-action report</a:t>
            </a:r>
            <a:r>
              <a:rPr lang="en-US" sz="1600" dirty="0" smtClean="0"/>
              <a:t>.</a:t>
            </a:r>
            <a:endParaRPr lang="en-US" sz="1600" dirty="0"/>
          </a:p>
        </p:txBody>
      </p:sp>
    </p:spTree>
    <p:extLst>
      <p:ext uri="{BB962C8B-B14F-4D97-AF65-F5344CB8AC3E}">
        <p14:creationId xmlns:p14="http://schemas.microsoft.com/office/powerpoint/2010/main" val="885284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normAutofit fontScale="90000"/>
          </a:bodyPr>
          <a:lstStyle/>
          <a:p>
            <a:r>
              <a:rPr lang="en-US" dirty="0" smtClean="0"/>
              <a:t>Recommendations for</a:t>
            </a:r>
            <a:r>
              <a:rPr lang="en-US" dirty="0" smtClean="0"/>
              <a:t/>
            </a:r>
            <a:br>
              <a:rPr lang="en-US" dirty="0" smtClean="0"/>
            </a:br>
            <a:r>
              <a:rPr lang="en-US" sz="3600" dirty="0" smtClean="0"/>
              <a:t>Quality Control</a:t>
            </a:r>
          </a:p>
        </p:txBody>
      </p:sp>
      <p:sp>
        <p:nvSpPr>
          <p:cNvPr id="178179" name="Rectangle 3"/>
          <p:cNvSpPr>
            <a:spLocks noGrp="1" noChangeArrowheads="1"/>
          </p:cNvSpPr>
          <p:nvPr>
            <p:ph idx="1"/>
          </p:nvPr>
        </p:nvSpPr>
        <p:spPr/>
        <p:txBody>
          <a:bodyPr>
            <a:normAutofit fontScale="92500" lnSpcReduction="20000"/>
          </a:bodyPr>
          <a:lstStyle/>
          <a:p>
            <a:r>
              <a:rPr lang="en-US" dirty="0" smtClean="0"/>
              <a:t>Provide comprehensive and intensive training for all staff assigned to reprocess medical/surgical instruments</a:t>
            </a:r>
          </a:p>
          <a:p>
            <a:r>
              <a:rPr lang="en-US" dirty="0" smtClean="0"/>
              <a:t>To achieve and maintain competency:</a:t>
            </a:r>
          </a:p>
          <a:p>
            <a:pPr lvl="1"/>
            <a:r>
              <a:rPr lang="en-US" dirty="0" smtClean="0"/>
              <a:t>Staff receive hands-on training</a:t>
            </a:r>
          </a:p>
          <a:p>
            <a:pPr lvl="1"/>
            <a:r>
              <a:rPr lang="en-US" dirty="0" smtClean="0"/>
              <a:t>Work with supervision until competency is documented</a:t>
            </a:r>
          </a:p>
          <a:p>
            <a:pPr lvl="1"/>
            <a:r>
              <a:rPr lang="en-US" dirty="0"/>
              <a:t>C</a:t>
            </a:r>
            <a:r>
              <a:rPr lang="en-US" dirty="0" smtClean="0"/>
              <a:t>ompetency testing should be conducted at commencement of employment and regularly</a:t>
            </a:r>
          </a:p>
          <a:p>
            <a:pPr lvl="1"/>
            <a:r>
              <a:rPr lang="en-US" dirty="0"/>
              <a:t>R</a:t>
            </a:r>
            <a:r>
              <a:rPr lang="en-US" dirty="0" smtClean="0"/>
              <a:t>eview written reprocessing instructions to ensure compliance</a:t>
            </a:r>
          </a:p>
          <a:p>
            <a:pPr lvl="1"/>
            <a:endParaRPr lang="en-US" dirty="0" smtClean="0"/>
          </a:p>
        </p:txBody>
      </p:sp>
    </p:spTree>
    <p:extLst>
      <p:ext uri="{BB962C8B-B14F-4D97-AF65-F5344CB8AC3E}">
        <p14:creationId xmlns:p14="http://schemas.microsoft.com/office/powerpoint/2010/main" val="69566872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Autofit/>
          </a:bodyPr>
          <a:lstStyle/>
          <a:p>
            <a:r>
              <a:rPr lang="en-US" dirty="0" smtClean="0"/>
              <a:t>Recommendations </a:t>
            </a:r>
            <a:br>
              <a:rPr lang="en-US" dirty="0" smtClean="0"/>
            </a:br>
            <a:r>
              <a:rPr lang="en-US" dirty="0" smtClean="0"/>
              <a:t>for Quality Control </a:t>
            </a:r>
          </a:p>
        </p:txBody>
      </p:sp>
      <p:sp>
        <p:nvSpPr>
          <p:cNvPr id="46083" name="Content Placeholder 2"/>
          <p:cNvSpPr>
            <a:spLocks noGrp="1"/>
          </p:cNvSpPr>
          <p:nvPr>
            <p:ph idx="1"/>
          </p:nvPr>
        </p:nvSpPr>
        <p:spPr/>
        <p:txBody>
          <a:bodyPr>
            <a:normAutofit fontScale="85000" lnSpcReduction="20000"/>
          </a:bodyPr>
          <a:lstStyle/>
          <a:p>
            <a:r>
              <a:rPr lang="en-US" sz="4000" dirty="0" smtClean="0"/>
              <a:t>Conduct infection control rounds periodically </a:t>
            </a:r>
          </a:p>
          <a:p>
            <a:r>
              <a:rPr lang="en-US" sz="4000" dirty="0" smtClean="0"/>
              <a:t>Establish a maintenance contract and record of service.</a:t>
            </a:r>
          </a:p>
          <a:p>
            <a:r>
              <a:rPr lang="en-US" sz="4000" dirty="0"/>
              <a:t>Ensure protocols equivalent to guidelines from professional </a:t>
            </a:r>
            <a:r>
              <a:rPr lang="en-US" sz="4000" dirty="0" smtClean="0"/>
              <a:t>organizations</a:t>
            </a:r>
          </a:p>
          <a:p>
            <a:r>
              <a:rPr lang="en-US" sz="4000" dirty="0" smtClean="0"/>
              <a:t>Consult </a:t>
            </a:r>
            <a:r>
              <a:rPr lang="en-US" sz="4000" dirty="0"/>
              <a:t>Association for the Advancement of Medical </a:t>
            </a:r>
            <a:r>
              <a:rPr lang="en-US" sz="4000" dirty="0" smtClean="0"/>
              <a:t>Instrumentation (AAMI) and/or manufacturer for preparation and packing of items  </a:t>
            </a:r>
          </a:p>
          <a:p>
            <a:endParaRPr lang="en-US" sz="4000" dirty="0" smtClean="0"/>
          </a:p>
          <a:p>
            <a:endParaRPr lang="en-US" sz="4000" dirty="0" smtClean="0"/>
          </a:p>
        </p:txBody>
      </p:sp>
    </p:spTree>
    <p:extLst>
      <p:ext uri="{BB962C8B-B14F-4D97-AF65-F5344CB8AC3E}">
        <p14:creationId xmlns:p14="http://schemas.microsoft.com/office/powerpoint/2010/main" val="9219297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839200" cy="1143000"/>
          </a:xfrm>
        </p:spPr>
        <p:txBody>
          <a:bodyPr/>
          <a:lstStyle/>
          <a:p>
            <a:r>
              <a:rPr lang="en-US" dirty="0" smtClean="0"/>
              <a:t>Resources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56" y="1271799"/>
            <a:ext cx="3734124" cy="483912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201" y="1245177"/>
            <a:ext cx="6256563" cy="1966131"/>
          </a:xfrm>
          <a:prstGeom prst="rect">
            <a:avLst/>
          </a:prstGeom>
          <a:ln>
            <a:solidFill>
              <a:schemeClr val="bg1">
                <a:lumMod val="95000"/>
                <a:lumOff val="5000"/>
              </a:schemeClr>
            </a:solidFill>
          </a:ln>
        </p:spPr>
      </p:pic>
    </p:spTree>
    <p:extLst>
      <p:ext uri="{BB962C8B-B14F-4D97-AF65-F5344CB8AC3E}">
        <p14:creationId xmlns:p14="http://schemas.microsoft.com/office/powerpoint/2010/main" val="5302415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60961" indent="0" algn="ctr">
              <a:buNone/>
            </a:pPr>
            <a:endParaRPr lang="en-US" dirty="0" smtClean="0"/>
          </a:p>
          <a:p>
            <a:pPr marL="60961" indent="0" algn="ctr">
              <a:buNone/>
            </a:pPr>
            <a:endParaRPr lang="en-US" dirty="0"/>
          </a:p>
          <a:p>
            <a:pPr marL="60961" indent="0" algn="ctr">
              <a:buNone/>
            </a:pPr>
            <a:r>
              <a:rPr lang="en-US" sz="3911" dirty="0">
                <a:solidFill>
                  <a:srgbClr val="0070C0"/>
                </a:solidFill>
              </a:rPr>
              <a:t>Thank You</a:t>
            </a:r>
          </a:p>
        </p:txBody>
      </p:sp>
    </p:spTree>
    <p:extLst>
      <p:ext uri="{BB962C8B-B14F-4D97-AF65-F5344CB8AC3E}">
        <p14:creationId xmlns:p14="http://schemas.microsoft.com/office/powerpoint/2010/main" val="807936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Critical Instruments</a:t>
            </a:r>
            <a:endParaRPr lang="en-US" dirty="0"/>
          </a:p>
        </p:txBody>
      </p:sp>
      <p:sp>
        <p:nvSpPr>
          <p:cNvPr id="3" name="Content Placeholder 2"/>
          <p:cNvSpPr>
            <a:spLocks noGrp="1"/>
          </p:cNvSpPr>
          <p:nvPr>
            <p:ph idx="1"/>
          </p:nvPr>
        </p:nvSpPr>
        <p:spPr/>
        <p:txBody>
          <a:bodyPr/>
          <a:lstStyle/>
          <a:p>
            <a:r>
              <a:rPr lang="en-US" dirty="0" smtClean="0"/>
              <a:t>Penetrate or enter normally sterile tissue or spaces, including the vascular system</a:t>
            </a:r>
          </a:p>
          <a:p>
            <a:pPr lvl="1"/>
            <a:r>
              <a:rPr lang="en-US" dirty="0" smtClean="0"/>
              <a:t>Surgical instruments (elevators, bone files, </a:t>
            </a:r>
            <a:r>
              <a:rPr lang="en-US" dirty="0" err="1" smtClean="0"/>
              <a:t>rongeurs</a:t>
            </a:r>
            <a:r>
              <a:rPr lang="en-US" dirty="0" smtClean="0"/>
              <a:t>, forceps, etc.)</a:t>
            </a:r>
          </a:p>
          <a:p>
            <a:r>
              <a:rPr lang="en-US" dirty="0" smtClean="0"/>
              <a:t>Must be sterilized between uses or used as single-use disposable devices</a:t>
            </a:r>
          </a:p>
          <a:p>
            <a:r>
              <a:rPr lang="en-US" dirty="0" smtClean="0"/>
              <a:t>Goal:  Sterility = devoid of all microbial life</a:t>
            </a:r>
          </a:p>
          <a:p>
            <a:endParaRPr lang="en-US" dirty="0" smtClean="0"/>
          </a:p>
        </p:txBody>
      </p:sp>
    </p:spTree>
    <p:extLst>
      <p:ext uri="{BB962C8B-B14F-4D97-AF65-F5344CB8AC3E}">
        <p14:creationId xmlns:p14="http://schemas.microsoft.com/office/powerpoint/2010/main" val="1061536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Semi-critical objects</a:t>
            </a:r>
            <a:endParaRPr lang="en-US" dirty="0"/>
          </a:p>
        </p:txBody>
      </p:sp>
      <p:sp>
        <p:nvSpPr>
          <p:cNvPr id="3" name="Content Placeholder 2"/>
          <p:cNvSpPr>
            <a:spLocks noGrp="1"/>
          </p:cNvSpPr>
          <p:nvPr>
            <p:ph idx="1"/>
          </p:nvPr>
        </p:nvSpPr>
        <p:spPr/>
        <p:txBody>
          <a:bodyPr>
            <a:normAutofit/>
          </a:bodyPr>
          <a:lstStyle/>
          <a:p>
            <a:r>
              <a:rPr lang="en-US" dirty="0" smtClean="0"/>
              <a:t>Contact mucous membranes and non-intact skin</a:t>
            </a:r>
          </a:p>
          <a:p>
            <a:pPr lvl="1"/>
            <a:r>
              <a:rPr lang="en-US" dirty="0" smtClean="0"/>
              <a:t>Mouth mirrors, cheek retractors, </a:t>
            </a:r>
            <a:r>
              <a:rPr lang="en-US" dirty="0" err="1" smtClean="0"/>
              <a:t>handpieces</a:t>
            </a:r>
            <a:endParaRPr lang="en-US" dirty="0" smtClean="0"/>
          </a:p>
          <a:p>
            <a:r>
              <a:rPr lang="en-US" dirty="0" smtClean="0"/>
              <a:t>Must be sterilized or immersed in high-level disinfectant</a:t>
            </a:r>
          </a:p>
          <a:p>
            <a:r>
              <a:rPr lang="en-US" dirty="0" smtClean="0"/>
              <a:t>Goal:  High-level disinfection = free of all microorganisms except low numbers of bacterial spores</a:t>
            </a:r>
          </a:p>
        </p:txBody>
      </p:sp>
    </p:spTree>
    <p:extLst>
      <p:ext uri="{BB962C8B-B14F-4D97-AF65-F5344CB8AC3E}">
        <p14:creationId xmlns:p14="http://schemas.microsoft.com/office/powerpoint/2010/main" val="2789797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High-Level Disinfectants</a:t>
            </a:r>
            <a:endParaRPr lang="en-US" dirty="0"/>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2247873315"/>
              </p:ext>
            </p:extLst>
          </p:nvPr>
        </p:nvGraphicFramePr>
        <p:xfrm>
          <a:off x="0" y="1524000"/>
          <a:ext cx="8842375" cy="4079875"/>
        </p:xfrm>
        <a:graphic>
          <a:graphicData uri="http://schemas.openxmlformats.org/drawingml/2006/table">
            <a:tbl>
              <a:tblPr firstRow="1" bandRow="1">
                <a:tableStyleId>{5C22544A-7EE6-4342-B048-85BDC9FD1C3A}</a:tableStyleId>
              </a:tblPr>
              <a:tblGrid>
                <a:gridCol w="5411470"/>
                <a:gridCol w="3430270"/>
              </a:tblGrid>
              <a:tr h="370840">
                <a:tc>
                  <a:txBody>
                    <a:bodyPr/>
                    <a:lstStyle/>
                    <a:p>
                      <a:r>
                        <a:rPr lang="en-US" dirty="0" smtClean="0"/>
                        <a:t>Germicide</a:t>
                      </a:r>
                      <a:endParaRPr lang="en-US" dirty="0"/>
                    </a:p>
                  </a:txBody>
                  <a:tcPr/>
                </a:tc>
                <a:tc>
                  <a:txBody>
                    <a:bodyPr/>
                    <a:lstStyle/>
                    <a:p>
                      <a:r>
                        <a:rPr lang="en-US" dirty="0" smtClean="0"/>
                        <a:t>Concentration</a:t>
                      </a:r>
                      <a:endParaRPr lang="en-US" dirty="0"/>
                    </a:p>
                  </a:txBody>
                  <a:tcPr/>
                </a:tc>
              </a:tr>
              <a:tr h="370840">
                <a:tc>
                  <a:txBody>
                    <a:bodyPr/>
                    <a:lstStyle/>
                    <a:p>
                      <a:r>
                        <a:rPr lang="en-US" dirty="0" smtClean="0"/>
                        <a:t>Glutaraldhyde</a:t>
                      </a:r>
                      <a:r>
                        <a:rPr lang="en-US" baseline="0" dirty="0" smtClean="0"/>
                        <a:t> (Cidex®)</a:t>
                      </a:r>
                      <a:endParaRPr lang="en-US" dirty="0"/>
                    </a:p>
                  </a:txBody>
                  <a:tcPr/>
                </a:tc>
                <a:tc>
                  <a:txBody>
                    <a:bodyPr/>
                    <a:lstStyle/>
                    <a:p>
                      <a:r>
                        <a:rPr lang="en-US" dirty="0" smtClean="0"/>
                        <a:t>≥ 2.0%</a:t>
                      </a:r>
                      <a:endParaRPr lang="en-US" dirty="0"/>
                    </a:p>
                  </a:txBody>
                  <a:tcPr/>
                </a:tc>
              </a:tr>
              <a:tr h="370840">
                <a:tc>
                  <a:txBody>
                    <a:bodyPr/>
                    <a:lstStyle/>
                    <a:p>
                      <a:r>
                        <a:rPr lang="en-US" dirty="0" smtClean="0"/>
                        <a:t>Ortho-phthaladehyde</a:t>
                      </a:r>
                      <a:r>
                        <a:rPr lang="en-US" baseline="0" dirty="0" smtClean="0"/>
                        <a:t> (Cidex OPA®)</a:t>
                      </a:r>
                      <a:endParaRPr lang="en-US" dirty="0"/>
                    </a:p>
                  </a:txBody>
                  <a:tcPr/>
                </a:tc>
                <a:tc>
                  <a:txBody>
                    <a:bodyPr/>
                    <a:lstStyle/>
                    <a:p>
                      <a:r>
                        <a:rPr lang="en-US" dirty="0" smtClean="0"/>
                        <a:t>0.55%</a:t>
                      </a:r>
                    </a:p>
                  </a:txBody>
                  <a:tcPr/>
                </a:tc>
              </a:tr>
              <a:tr h="370840">
                <a:tc>
                  <a:txBody>
                    <a:bodyPr/>
                    <a:lstStyle/>
                    <a:p>
                      <a:r>
                        <a:rPr lang="en-US" dirty="0" smtClean="0"/>
                        <a:t>Hydrogen</a:t>
                      </a:r>
                      <a:r>
                        <a:rPr lang="en-US" baseline="0" dirty="0" smtClean="0"/>
                        <a:t> Peroxide* (Sporox</a:t>
                      </a:r>
                      <a:r>
                        <a:rPr lang="en-US" baseline="30000" dirty="0" smtClean="0"/>
                        <a:t>TM</a:t>
                      </a:r>
                      <a:r>
                        <a:rPr lang="en-US" baseline="0" dirty="0" smtClean="0"/>
                        <a:t>)</a:t>
                      </a:r>
                      <a:endParaRPr lang="en-US" dirty="0"/>
                    </a:p>
                  </a:txBody>
                  <a:tcPr/>
                </a:tc>
                <a:tc>
                  <a:txBody>
                    <a:bodyPr/>
                    <a:lstStyle/>
                    <a:p>
                      <a:r>
                        <a:rPr lang="en-US" dirty="0" smtClean="0"/>
                        <a:t>7.5%</a:t>
                      </a:r>
                      <a:endParaRPr lang="en-US" dirty="0"/>
                    </a:p>
                  </a:txBody>
                  <a:tcPr/>
                </a:tc>
              </a:tr>
              <a:tr h="370840">
                <a:tc>
                  <a:txBody>
                    <a:bodyPr/>
                    <a:lstStyle/>
                    <a:p>
                      <a:r>
                        <a:rPr lang="en-US" dirty="0" smtClean="0"/>
                        <a:t>Hydrogen</a:t>
                      </a:r>
                      <a:r>
                        <a:rPr lang="en-US" baseline="0" dirty="0" smtClean="0"/>
                        <a:t> Peroxide and peracetic acid* (Peract</a:t>
                      </a:r>
                      <a:r>
                        <a:rPr lang="en-US" baseline="30000" dirty="0" smtClean="0"/>
                        <a:t>TM</a:t>
                      </a:r>
                      <a:r>
                        <a:rPr lang="en-US" baseline="0" dirty="0" smtClean="0"/>
                        <a:t>)</a:t>
                      </a:r>
                      <a:endParaRPr lang="en-US" dirty="0"/>
                    </a:p>
                  </a:txBody>
                  <a:tcPr/>
                </a:tc>
                <a:tc>
                  <a:txBody>
                    <a:bodyPr/>
                    <a:lstStyle/>
                    <a:p>
                      <a:r>
                        <a:rPr lang="en-US" dirty="0" smtClean="0"/>
                        <a:t>1.0% / 0.08%</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Hydrogen</a:t>
                      </a:r>
                      <a:r>
                        <a:rPr lang="en-US" baseline="0" dirty="0" smtClean="0"/>
                        <a:t> Peroxide and peracetic acid* (Endospor</a:t>
                      </a:r>
                      <a:r>
                        <a:rPr lang="en-US" baseline="30000" dirty="0" smtClean="0"/>
                        <a:t>TM</a:t>
                      </a:r>
                      <a:r>
                        <a:rPr lang="en-US" baseline="0" dirty="0" smtClean="0"/>
                        <a:t> +)</a:t>
                      </a:r>
                      <a:endParaRPr lang="en-US" dirty="0" smtClean="0"/>
                    </a:p>
                  </a:txBody>
                  <a:tcPr/>
                </a:tc>
                <a:tc>
                  <a:txBody>
                    <a:bodyPr/>
                    <a:lstStyle/>
                    <a:p>
                      <a:r>
                        <a:rPr lang="en-US" dirty="0" smtClean="0"/>
                        <a:t>7.5% / 0.23%</a:t>
                      </a:r>
                      <a:endParaRPr lang="en-US" dirty="0"/>
                    </a:p>
                  </a:txBody>
                  <a:tcPr/>
                </a:tc>
              </a:tr>
              <a:tr h="370840">
                <a:tc>
                  <a:txBody>
                    <a:bodyPr/>
                    <a:lstStyle/>
                    <a:p>
                      <a:r>
                        <a:rPr lang="en-US" dirty="0" smtClean="0"/>
                        <a:t>Hypochlorite</a:t>
                      </a:r>
                      <a:r>
                        <a:rPr lang="en-US" baseline="0" dirty="0" smtClean="0"/>
                        <a:t> (free chlorine)*  (Sterilox)</a:t>
                      </a:r>
                      <a:endParaRPr lang="en-US" dirty="0"/>
                    </a:p>
                  </a:txBody>
                  <a:tcPr/>
                </a:tc>
                <a:tc>
                  <a:txBody>
                    <a:bodyPr/>
                    <a:lstStyle/>
                    <a:p>
                      <a:r>
                        <a:rPr lang="en-US" dirty="0" smtClean="0"/>
                        <a:t>650-675 ppm</a:t>
                      </a:r>
                      <a:endParaRPr lang="en-US" dirty="0"/>
                    </a:p>
                  </a:txBody>
                  <a:tcPr/>
                </a:tc>
              </a:tr>
              <a:tr h="370840">
                <a:tc>
                  <a:txBody>
                    <a:bodyPr/>
                    <a:lstStyle/>
                    <a:p>
                      <a:r>
                        <a:rPr lang="en-US" dirty="0" smtClean="0"/>
                        <a:t>Accelerated hydrogen peroxide (Resert</a:t>
                      </a:r>
                      <a:r>
                        <a:rPr lang="en-US" baseline="30000" dirty="0" smtClean="0"/>
                        <a:t>TM</a:t>
                      </a:r>
                      <a:r>
                        <a:rPr lang="en-US" dirty="0" smtClean="0"/>
                        <a:t> XL)</a:t>
                      </a:r>
                      <a:endParaRPr lang="en-US" dirty="0"/>
                    </a:p>
                  </a:txBody>
                  <a:tcPr/>
                </a:tc>
                <a:tc>
                  <a:txBody>
                    <a:bodyPr/>
                    <a:lstStyle/>
                    <a:p>
                      <a:r>
                        <a:rPr lang="en-US" dirty="0" smtClean="0"/>
                        <a:t>2.0%</a:t>
                      </a:r>
                      <a:endParaRPr lang="en-US" dirty="0"/>
                    </a:p>
                  </a:txBody>
                  <a:tcPr/>
                </a:tc>
              </a:tr>
              <a:tr h="370840">
                <a:tc>
                  <a:txBody>
                    <a:bodyPr/>
                    <a:lstStyle/>
                    <a:p>
                      <a:r>
                        <a:rPr lang="en-US" dirty="0" smtClean="0"/>
                        <a:t>Peracetic Acid (Steris 20</a:t>
                      </a:r>
                      <a:r>
                        <a:rPr lang="en-US" baseline="30000" dirty="0" smtClean="0"/>
                        <a:t>TM</a:t>
                      </a:r>
                      <a:r>
                        <a:rPr lang="en-US" dirty="0" smtClean="0"/>
                        <a:t>)</a:t>
                      </a:r>
                      <a:endParaRPr lang="en-US" dirty="0"/>
                    </a:p>
                  </a:txBody>
                  <a:tcPr/>
                </a:tc>
                <a:tc>
                  <a:txBody>
                    <a:bodyPr/>
                    <a:lstStyle/>
                    <a:p>
                      <a:r>
                        <a:rPr lang="en-US" dirty="0" smtClean="0"/>
                        <a:t>0.2%</a:t>
                      </a:r>
                      <a:endParaRPr lang="en-US" dirty="0"/>
                    </a:p>
                  </a:txBody>
                  <a:tcPr/>
                </a:tc>
              </a:tr>
              <a:tr h="370840">
                <a:tc>
                  <a:txBody>
                    <a:bodyPr/>
                    <a:lstStyle/>
                    <a:p>
                      <a:r>
                        <a:rPr lang="en-US" dirty="0" smtClean="0"/>
                        <a:t>Glutaraldehyde</a:t>
                      </a:r>
                      <a:r>
                        <a:rPr lang="en-US" baseline="0" dirty="0" smtClean="0"/>
                        <a:t> and Isopropanol (Aldahol III®)</a:t>
                      </a:r>
                      <a:endParaRPr lang="en-US" dirty="0"/>
                    </a:p>
                  </a:txBody>
                  <a:tcPr/>
                </a:tc>
                <a:tc>
                  <a:txBody>
                    <a:bodyPr/>
                    <a:lstStyle/>
                    <a:p>
                      <a:r>
                        <a:rPr lang="en-US" dirty="0" smtClean="0"/>
                        <a:t>3.4% / 26%</a:t>
                      </a:r>
                      <a:endParaRPr lang="en-US" dirty="0"/>
                    </a:p>
                  </a:txBody>
                  <a:tcPr/>
                </a:tc>
              </a:tr>
              <a:tr h="370840">
                <a:tc>
                  <a:txBody>
                    <a:bodyPr/>
                    <a:lstStyle/>
                    <a:p>
                      <a:r>
                        <a:rPr lang="en-US" dirty="0" smtClean="0"/>
                        <a:t>Glutaraldehyde</a:t>
                      </a:r>
                      <a:r>
                        <a:rPr lang="en-US" baseline="0" dirty="0" smtClean="0"/>
                        <a:t> and phenol/phenate (Sporicidin®)</a:t>
                      </a:r>
                      <a:endParaRPr lang="en-US" dirty="0"/>
                    </a:p>
                  </a:txBody>
                  <a:tcPr/>
                </a:tc>
                <a:tc>
                  <a:txBody>
                    <a:bodyPr/>
                    <a:lstStyle/>
                    <a:p>
                      <a:r>
                        <a:rPr lang="en-US" dirty="0" smtClean="0"/>
                        <a:t>1.21% / 1.93%</a:t>
                      </a:r>
                      <a:endParaRPr lang="en-US" dirty="0"/>
                    </a:p>
                  </a:txBody>
                  <a:tcPr/>
                </a:tc>
              </a:tr>
            </a:tbl>
          </a:graphicData>
        </a:graphic>
      </p:graphicFrame>
      <p:sp>
        <p:nvSpPr>
          <p:cNvPr id="8" name="TextBox 7"/>
          <p:cNvSpPr txBox="1"/>
          <p:nvPr/>
        </p:nvSpPr>
        <p:spPr>
          <a:xfrm>
            <a:off x="114300" y="5638802"/>
            <a:ext cx="8915400" cy="646331"/>
          </a:xfrm>
          <a:prstGeom prst="rect">
            <a:avLst/>
          </a:prstGeom>
          <a:noFill/>
        </p:spPr>
        <p:txBody>
          <a:bodyPr wrap="square" rtlCol="0">
            <a:spAutoFit/>
          </a:bodyPr>
          <a:lstStyle/>
          <a:p>
            <a:r>
              <a:rPr lang="en-US" dirty="0">
                <a:solidFill>
                  <a:srgbClr val="000000"/>
                </a:solidFill>
              </a:rPr>
              <a:t>Exposure time ≥8 -45 min (US) and temperature 20-25°C; </a:t>
            </a:r>
          </a:p>
          <a:p>
            <a:r>
              <a:rPr lang="en-US" dirty="0">
                <a:solidFill>
                  <a:srgbClr val="000000"/>
                </a:solidFill>
              </a:rPr>
              <a:t>*May cause cosmetic and functional damage</a:t>
            </a:r>
          </a:p>
        </p:txBody>
      </p:sp>
    </p:spTree>
    <p:extLst>
      <p:ext uri="{BB962C8B-B14F-4D97-AF65-F5344CB8AC3E}">
        <p14:creationId xmlns:p14="http://schemas.microsoft.com/office/powerpoint/2010/main" val="1275317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Non-critical instruments and devices</a:t>
            </a:r>
            <a:endParaRPr lang="en-US" dirty="0"/>
          </a:p>
        </p:txBody>
      </p:sp>
      <p:sp>
        <p:nvSpPr>
          <p:cNvPr id="3" name="Content Placeholder 2"/>
          <p:cNvSpPr>
            <a:spLocks noGrp="1"/>
          </p:cNvSpPr>
          <p:nvPr>
            <p:ph idx="1"/>
          </p:nvPr>
        </p:nvSpPr>
        <p:spPr/>
        <p:txBody>
          <a:bodyPr/>
          <a:lstStyle/>
          <a:p>
            <a:r>
              <a:rPr lang="en-US" dirty="0" smtClean="0"/>
              <a:t>Contact intact skin</a:t>
            </a:r>
          </a:p>
          <a:p>
            <a:pPr lvl="1"/>
            <a:r>
              <a:rPr lang="en-US" dirty="0" smtClean="0"/>
              <a:t>BP cuffs, electrocardiogram (EKG) leads, stethoscopes</a:t>
            </a:r>
          </a:p>
          <a:p>
            <a:r>
              <a:rPr lang="en-US" dirty="0" smtClean="0"/>
              <a:t>Disinfect using a low level disinfectant</a:t>
            </a:r>
          </a:p>
          <a:p>
            <a:r>
              <a:rPr lang="en-US" dirty="0" smtClean="0"/>
              <a:t>Goal:  Kill vegetative bacteria, fungi, viruses</a:t>
            </a:r>
          </a:p>
          <a:p>
            <a:pPr marL="68580" indent="0">
              <a:buNone/>
            </a:pPr>
            <a:endParaRPr lang="en-US" dirty="0"/>
          </a:p>
        </p:txBody>
      </p:sp>
    </p:spTree>
    <p:extLst>
      <p:ext uri="{BB962C8B-B14F-4D97-AF65-F5344CB8AC3E}">
        <p14:creationId xmlns:p14="http://schemas.microsoft.com/office/powerpoint/2010/main" val="2148604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pPr algn="ctr"/>
            <a:r>
              <a:rPr lang="en-US" dirty="0" smtClean="0"/>
              <a:t>Liquid Disinfectants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19425941"/>
              </p:ext>
            </p:extLst>
          </p:nvPr>
        </p:nvGraphicFramePr>
        <p:xfrm>
          <a:off x="228600" y="1371600"/>
          <a:ext cx="8686800" cy="3566160"/>
        </p:xfrm>
        <a:graphic>
          <a:graphicData uri="http://schemas.openxmlformats.org/drawingml/2006/table">
            <a:tbl>
              <a:tblPr firstRow="1" bandRow="1">
                <a:tableStyleId>{7DF18680-E054-41AD-8BC1-D1AEF772440D}</a:tableStyleId>
              </a:tblPr>
              <a:tblGrid>
                <a:gridCol w="4343400"/>
                <a:gridCol w="4343400"/>
              </a:tblGrid>
              <a:tr h="370840">
                <a:tc>
                  <a:txBody>
                    <a:bodyPr/>
                    <a:lstStyle/>
                    <a:p>
                      <a:r>
                        <a:rPr lang="en-US" sz="2400" dirty="0" smtClean="0"/>
                        <a:t>Disinfectant</a:t>
                      </a:r>
                      <a:r>
                        <a:rPr lang="en-US" sz="2400" baseline="0" dirty="0" smtClean="0"/>
                        <a:t> Agent</a:t>
                      </a:r>
                      <a:endParaRPr lang="en-US" sz="2400" dirty="0"/>
                    </a:p>
                  </a:txBody>
                  <a:tcPr>
                    <a:solidFill>
                      <a:srgbClr val="A71930"/>
                    </a:solidFill>
                  </a:tcPr>
                </a:tc>
                <a:tc>
                  <a:txBody>
                    <a:bodyPr/>
                    <a:lstStyle/>
                    <a:p>
                      <a:r>
                        <a:rPr lang="en-US" sz="2400" dirty="0" smtClean="0"/>
                        <a:t>Use Concentration</a:t>
                      </a:r>
                      <a:endParaRPr lang="en-US" sz="2400" dirty="0"/>
                    </a:p>
                  </a:txBody>
                  <a:tcPr>
                    <a:solidFill>
                      <a:srgbClr val="A71930"/>
                    </a:solidFill>
                  </a:tcPr>
                </a:tc>
              </a:tr>
              <a:tr h="370840">
                <a:tc>
                  <a:txBody>
                    <a:bodyPr/>
                    <a:lstStyle/>
                    <a:p>
                      <a:r>
                        <a:rPr lang="en-US" sz="2400" dirty="0" smtClean="0"/>
                        <a:t>Ethyl</a:t>
                      </a:r>
                      <a:r>
                        <a:rPr lang="en-US" sz="2400" baseline="0" dirty="0" smtClean="0"/>
                        <a:t> or isopropyl alcohol</a:t>
                      </a:r>
                      <a:endParaRPr lang="en-US" sz="2400" dirty="0"/>
                    </a:p>
                  </a:txBody>
                  <a:tcPr/>
                </a:tc>
                <a:tc>
                  <a:txBody>
                    <a:bodyPr/>
                    <a:lstStyle/>
                    <a:p>
                      <a:r>
                        <a:rPr lang="en-US" sz="2400" dirty="0" smtClean="0"/>
                        <a:t>70%</a:t>
                      </a:r>
                      <a:r>
                        <a:rPr lang="en-US" sz="2400" baseline="0" dirty="0" smtClean="0"/>
                        <a:t> - 90%</a:t>
                      </a:r>
                      <a:endParaRPr lang="en-US" sz="2400" dirty="0"/>
                    </a:p>
                  </a:txBody>
                  <a:tcPr/>
                </a:tc>
              </a:tr>
              <a:tr h="370840">
                <a:tc>
                  <a:txBody>
                    <a:bodyPr/>
                    <a:lstStyle/>
                    <a:p>
                      <a:r>
                        <a:rPr lang="en-US" sz="2400" dirty="0" smtClean="0"/>
                        <a:t>Chlorine (bleach)</a:t>
                      </a:r>
                      <a:endParaRPr lang="en-US" sz="2400" dirty="0"/>
                    </a:p>
                  </a:txBody>
                  <a:tcPr/>
                </a:tc>
                <a:tc>
                  <a:txBody>
                    <a:bodyPr/>
                    <a:lstStyle/>
                    <a:p>
                      <a:r>
                        <a:rPr lang="en-US" sz="2400" dirty="0" smtClean="0"/>
                        <a:t>100ppm</a:t>
                      </a:r>
                      <a:endParaRPr lang="en-US" sz="2400" dirty="0"/>
                    </a:p>
                  </a:txBody>
                  <a:tcPr/>
                </a:tc>
              </a:tr>
              <a:tr h="370840">
                <a:tc>
                  <a:txBody>
                    <a:bodyPr/>
                    <a:lstStyle/>
                    <a:p>
                      <a:r>
                        <a:rPr lang="en-US" sz="2400" dirty="0" smtClean="0"/>
                        <a:t>Phenolic</a:t>
                      </a:r>
                      <a:endParaRPr lang="en-US" sz="2400" dirty="0"/>
                    </a:p>
                  </a:txBody>
                  <a:tcPr/>
                </a:tc>
                <a:tc>
                  <a:txBody>
                    <a:bodyPr/>
                    <a:lstStyle/>
                    <a:p>
                      <a:r>
                        <a:rPr lang="en-US" sz="2400" dirty="0" smtClean="0"/>
                        <a:t>UD</a:t>
                      </a:r>
                      <a:endParaRPr lang="en-US" sz="2400" dirty="0"/>
                    </a:p>
                  </a:txBody>
                  <a:tcPr/>
                </a:tc>
              </a:tr>
              <a:tr h="370840">
                <a:tc>
                  <a:txBody>
                    <a:bodyPr/>
                    <a:lstStyle/>
                    <a:p>
                      <a:r>
                        <a:rPr lang="en-US" sz="2400" dirty="0" smtClean="0"/>
                        <a:t>Iodophor</a:t>
                      </a:r>
                      <a:endParaRPr lang="en-US" sz="2400" dirty="0"/>
                    </a:p>
                  </a:txBody>
                  <a:tcPr/>
                </a:tc>
                <a:tc>
                  <a:txBody>
                    <a:bodyPr/>
                    <a:lstStyle/>
                    <a:p>
                      <a:r>
                        <a:rPr lang="en-US" sz="2400" dirty="0" smtClean="0"/>
                        <a:t>UD</a:t>
                      </a:r>
                      <a:endParaRPr lang="en-US" sz="2400" dirty="0"/>
                    </a:p>
                  </a:txBody>
                  <a:tcPr/>
                </a:tc>
              </a:tr>
              <a:tr h="370840">
                <a:tc>
                  <a:txBody>
                    <a:bodyPr/>
                    <a:lstStyle/>
                    <a:p>
                      <a:r>
                        <a:rPr lang="en-US" sz="2400" dirty="0" smtClean="0"/>
                        <a:t>Quaternary</a:t>
                      </a:r>
                      <a:r>
                        <a:rPr lang="en-US" sz="2400" baseline="0" dirty="0" smtClean="0"/>
                        <a:t> ammonium compound (QUAT)</a:t>
                      </a:r>
                      <a:endParaRPr lang="en-US" sz="2400" dirty="0"/>
                    </a:p>
                  </a:txBody>
                  <a:tcPr/>
                </a:tc>
                <a:tc>
                  <a:txBody>
                    <a:bodyPr/>
                    <a:lstStyle/>
                    <a:p>
                      <a:r>
                        <a:rPr lang="en-US" sz="2400" dirty="0" smtClean="0"/>
                        <a:t>UD</a:t>
                      </a:r>
                      <a:endParaRPr lang="en-US" sz="2400" dirty="0"/>
                    </a:p>
                  </a:txBody>
                  <a:tcPr/>
                </a:tc>
              </a:tr>
              <a:tr h="370840">
                <a:tc>
                  <a:txBody>
                    <a:bodyPr/>
                    <a:lstStyle/>
                    <a:p>
                      <a:r>
                        <a:rPr lang="en-US" sz="2400" dirty="0" smtClean="0"/>
                        <a:t>Improved </a:t>
                      </a:r>
                      <a:r>
                        <a:rPr lang="en-US" sz="2400" baseline="0" dirty="0" smtClean="0"/>
                        <a:t>hydrogen peroxide</a:t>
                      </a:r>
                      <a:endParaRPr lang="en-US" sz="2400" dirty="0"/>
                    </a:p>
                  </a:txBody>
                  <a:tcPr/>
                </a:tc>
                <a:tc>
                  <a:txBody>
                    <a:bodyPr/>
                    <a:lstStyle/>
                    <a:p>
                      <a:r>
                        <a:rPr lang="en-US" sz="2400" dirty="0" smtClean="0"/>
                        <a:t>0.5%</a:t>
                      </a:r>
                      <a:r>
                        <a:rPr lang="en-US" sz="2400" baseline="0" dirty="0" smtClean="0"/>
                        <a:t>, 1.4%</a:t>
                      </a:r>
                      <a:endParaRPr lang="en-US" sz="2400" dirty="0"/>
                    </a:p>
                  </a:txBody>
                  <a:tcPr/>
                </a:tc>
              </a:tr>
            </a:tbl>
          </a:graphicData>
        </a:graphic>
      </p:graphicFrame>
      <p:sp>
        <p:nvSpPr>
          <p:cNvPr id="4" name="TextBox 3"/>
          <p:cNvSpPr txBox="1"/>
          <p:nvPr/>
        </p:nvSpPr>
        <p:spPr>
          <a:xfrm>
            <a:off x="228600" y="5363241"/>
            <a:ext cx="8686800" cy="369332"/>
          </a:xfrm>
          <a:prstGeom prst="rect">
            <a:avLst/>
          </a:prstGeom>
          <a:noFill/>
        </p:spPr>
        <p:txBody>
          <a:bodyPr wrap="square" rtlCol="0">
            <a:spAutoFit/>
          </a:bodyPr>
          <a:lstStyle/>
          <a:p>
            <a:pPr algn="r"/>
            <a:r>
              <a:rPr lang="en-US" dirty="0">
                <a:solidFill>
                  <a:srgbClr val="000000"/>
                </a:solidFill>
              </a:rPr>
              <a:t>Exposure time ≥ 1 minute                               UD = Manufacturer’s recommended use dilution</a:t>
            </a:r>
          </a:p>
        </p:txBody>
      </p:sp>
    </p:spTree>
    <p:extLst>
      <p:ext uri="{BB962C8B-B14F-4D97-AF65-F5344CB8AC3E}">
        <p14:creationId xmlns:p14="http://schemas.microsoft.com/office/powerpoint/2010/main" val="3574681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0206 Theme">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extLst>
    <a:ext uri="{05A4C25C-085E-4340-85A3-A5531E510DB2}">
      <thm15:themeFamily xmlns:thm15="http://schemas.microsoft.com/office/thememl/2012/main" name="0206 Theme" id="{45763558-7E89-4E46-A41A-845C7BBB8241}" vid="{82A9069D-6BAD-42E4-9825-0D5EA19015BD}"/>
    </a:ext>
  </a:extLst>
</a:theme>
</file>

<file path=ppt/theme/theme2.xml><?xml version="1.0" encoding="utf-8"?>
<a:theme xmlns:a="http://schemas.openxmlformats.org/drawingml/2006/main" name="1_0206 Theme">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extLst>
    <a:ext uri="{05A4C25C-085E-4340-85A3-A5531E510DB2}">
      <thm15:themeFamily xmlns:thm15="http://schemas.microsoft.com/office/thememl/2012/main" name="0206 Theme" id="{45763558-7E89-4E46-A41A-845C7BBB8241}" vid="{82A9069D-6BAD-42E4-9825-0D5EA19015B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themeOverride>
</file>

<file path=ppt/theme/themeOverride2.xml><?xml version="1.0" encoding="utf-8"?>
<a:themeOverride xmlns:a="http://schemas.openxmlformats.org/drawingml/2006/main">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themeOverride>
</file>

<file path=docProps/app.xml><?xml version="1.0" encoding="utf-8"?>
<Properties xmlns="http://schemas.openxmlformats.org/officeDocument/2006/extended-properties" xmlns:vt="http://schemas.openxmlformats.org/officeDocument/2006/docPropsVTypes">
  <Template>0206 Theme</Template>
  <TotalTime>11913</TotalTime>
  <Words>5984</Words>
  <Application>Microsoft Office PowerPoint</Application>
  <PresentationFormat>On-screen Show (4:3)</PresentationFormat>
  <Paragraphs>489</Paragraphs>
  <Slides>45</Slides>
  <Notes>45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45</vt:i4>
      </vt:variant>
    </vt:vector>
  </HeadingPairs>
  <TitlesOfParts>
    <vt:vector size="55" baseType="lpstr">
      <vt:lpstr>Arial</vt:lpstr>
      <vt:lpstr>Arial Narrow</vt:lpstr>
      <vt:lpstr>Calibri</vt:lpstr>
      <vt:lpstr>Monotype Sorts</vt:lpstr>
      <vt:lpstr>Symbol</vt:lpstr>
      <vt:lpstr>Times New Roman</vt:lpstr>
      <vt:lpstr>Wingdings</vt:lpstr>
      <vt:lpstr>Wingdings 3</vt:lpstr>
      <vt:lpstr>0206 Theme</vt:lpstr>
      <vt:lpstr>1_0206 Theme</vt:lpstr>
      <vt:lpstr>Principles of Disinfection and Sterilization in the dental setting</vt:lpstr>
      <vt:lpstr>Objectives</vt:lpstr>
      <vt:lpstr>Spaulding Classification</vt:lpstr>
      <vt:lpstr>Order of resistance of microorganisms to disinfectants/Sterilants</vt:lpstr>
      <vt:lpstr>Processing Critical Instruments</vt:lpstr>
      <vt:lpstr>Processing Semi-critical objects</vt:lpstr>
      <vt:lpstr>High-Level Disinfectants</vt:lpstr>
      <vt:lpstr>Non-critical instruments and devices</vt:lpstr>
      <vt:lpstr>Liquid Disinfectants</vt:lpstr>
      <vt:lpstr>Sterilization Process</vt:lpstr>
      <vt:lpstr>Factors influencing the efficacy of disinfection and sterilization processes</vt:lpstr>
      <vt:lpstr>Where are you processing your instruments?</vt:lpstr>
      <vt:lpstr>Cleaning instruments</vt:lpstr>
      <vt:lpstr>Automated Cleaning </vt:lpstr>
      <vt:lpstr>Preparation and Packaging</vt:lpstr>
      <vt:lpstr>Packaging</vt:lpstr>
      <vt:lpstr>Loading</vt:lpstr>
      <vt:lpstr>Sterilization</vt:lpstr>
      <vt:lpstr>Methods of sterilization</vt:lpstr>
      <vt:lpstr>Steam Sterilization</vt:lpstr>
      <vt:lpstr>Steam Sterilization</vt:lpstr>
      <vt:lpstr>Steam Sterilization</vt:lpstr>
      <vt:lpstr>Process times for packaged items</vt:lpstr>
      <vt:lpstr>Dry Heat Sterilization</vt:lpstr>
      <vt:lpstr>Dry Heat sterilizer Types</vt:lpstr>
      <vt:lpstr>Unsaturated Chemical Vapor Sterilization</vt:lpstr>
      <vt:lpstr>Liquid Chemical Sterilant/Disinfectants</vt:lpstr>
      <vt:lpstr>Storage of Sterile Items</vt:lpstr>
      <vt:lpstr>Storage of Sterile Items</vt:lpstr>
      <vt:lpstr>Recommendations Methods of Sterilization</vt:lpstr>
      <vt:lpstr>PowerPoint Presentation</vt:lpstr>
      <vt:lpstr>Sterilization Monitoring</vt:lpstr>
      <vt:lpstr>Monitoring of Sterilizers</vt:lpstr>
      <vt:lpstr>Biological Monitors</vt:lpstr>
      <vt:lpstr>PowerPoint Presentation</vt:lpstr>
      <vt:lpstr>Recommendations Monitoring of Sterilizers</vt:lpstr>
      <vt:lpstr>Recommendations Monitoring of Sterilizers</vt:lpstr>
      <vt:lpstr>PowerPoint Presentation</vt:lpstr>
      <vt:lpstr>Failure to Follow Disinfection and Sterilization Principles What Do You Do?</vt:lpstr>
      <vt:lpstr>PowerPoint Presentation</vt:lpstr>
      <vt:lpstr>Steps in the event of  Disinfection and Sterilization failure</vt:lpstr>
      <vt:lpstr>Recommendations for Quality Control</vt:lpstr>
      <vt:lpstr>Recommendations  for Quality Control </vt:lpstr>
      <vt:lpstr>Resources</vt:lpstr>
      <vt:lpstr>PowerPoint Presentation</vt:lpstr>
    </vt:vector>
  </TitlesOfParts>
  <Company>The University of North Carolina at Chapel Hill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Disinfection and Sterilization in the outpatient setting</dc:title>
  <dc:creator>Powell, Amy</dc:creator>
  <cp:lastModifiedBy>Powell, Amy</cp:lastModifiedBy>
  <cp:revision>65</cp:revision>
  <dcterms:created xsi:type="dcterms:W3CDTF">2013-08-09T12:41:17Z</dcterms:created>
  <dcterms:modified xsi:type="dcterms:W3CDTF">2014-03-21T18:27:59Z</dcterms:modified>
</cp:coreProperties>
</file>