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7772400" cy="10058400"/>
  <p:notesSz cx="7772400" cy="100584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41" d="100"/>
          <a:sy n="41" d="100"/>
        </p:scale>
        <p:origin x="2187" y="54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82930" y="3118104"/>
            <a:ext cx="6606540" cy="211226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65860" y="5632704"/>
            <a:ext cx="5440680" cy="251460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88620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4002786" y="2313432"/>
            <a:ext cx="3380994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10/20/2017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10/20/2017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10/20/2017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88620" y="402336"/>
            <a:ext cx="6995160" cy="16093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88620" y="2313432"/>
            <a:ext cx="6995160" cy="66385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642616" y="9354312"/>
            <a:ext cx="2487168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88620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10/20/2017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596128" y="9354312"/>
            <a:ext cx="1787652" cy="50292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901700" y="906018"/>
            <a:ext cx="5895340" cy="5948616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 algn="just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Case</a:t>
            </a:r>
            <a:r>
              <a:rPr spc="-10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#1</a:t>
            </a:r>
          </a:p>
          <a:p>
            <a:pPr marL="12700" marR="5080" algn="just">
              <a:lnSpc>
                <a:spcPct val="117100"/>
              </a:lnSpc>
              <a:spcBef>
                <a:spcPts val="994"/>
              </a:spcBef>
            </a:pPr>
            <a:r>
              <a:rPr dirty="0">
                <a:latin typeface="Calibri"/>
                <a:cs typeface="Calibri"/>
              </a:rPr>
              <a:t>RP, as </a:t>
            </a:r>
            <a:r>
              <a:rPr spc="-5" dirty="0">
                <a:latin typeface="Calibri"/>
                <a:cs typeface="Calibri"/>
              </a:rPr>
              <a:t>63 </a:t>
            </a:r>
            <a:r>
              <a:rPr dirty="0">
                <a:latin typeface="Calibri"/>
                <a:cs typeface="Calibri"/>
              </a:rPr>
              <a:t>year </a:t>
            </a:r>
            <a:r>
              <a:rPr spc="-5" dirty="0">
                <a:latin typeface="Calibri"/>
                <a:cs typeface="Calibri"/>
              </a:rPr>
              <a:t>old </a:t>
            </a:r>
            <a:r>
              <a:rPr dirty="0">
                <a:latin typeface="Calibri"/>
                <a:cs typeface="Calibri"/>
              </a:rPr>
              <a:t>resident with </a:t>
            </a:r>
            <a:r>
              <a:rPr spc="-5" dirty="0">
                <a:latin typeface="Calibri"/>
                <a:cs typeface="Calibri"/>
              </a:rPr>
              <a:t>pancreatic </a:t>
            </a:r>
            <a:r>
              <a:rPr dirty="0">
                <a:latin typeface="Calibri"/>
                <a:cs typeface="Calibri"/>
              </a:rPr>
              <a:t>cancer. Resident </a:t>
            </a:r>
            <a:r>
              <a:rPr spc="-5" dirty="0">
                <a:latin typeface="Calibri"/>
                <a:cs typeface="Calibri"/>
              </a:rPr>
              <a:t>has </a:t>
            </a:r>
            <a:r>
              <a:rPr dirty="0">
                <a:latin typeface="Calibri"/>
                <a:cs typeface="Calibri"/>
              </a:rPr>
              <a:t>a foley catheter </a:t>
            </a:r>
            <a:r>
              <a:rPr spc="-5" dirty="0">
                <a:latin typeface="Calibri"/>
                <a:cs typeface="Calibri"/>
              </a:rPr>
              <a:t>placed due </a:t>
            </a:r>
            <a:r>
              <a:rPr dirty="0">
                <a:latin typeface="Calibri"/>
                <a:cs typeface="Calibri"/>
              </a:rPr>
              <a:t>to  a </a:t>
            </a:r>
            <a:r>
              <a:rPr spc="-5" dirty="0">
                <a:latin typeface="Calibri"/>
                <a:cs typeface="Calibri"/>
              </a:rPr>
              <a:t>stage </a:t>
            </a:r>
            <a:r>
              <a:rPr dirty="0">
                <a:latin typeface="Calibri"/>
                <a:cs typeface="Calibri"/>
              </a:rPr>
              <a:t>4 decubitus pressure ulcer. </a:t>
            </a:r>
            <a:r>
              <a:rPr spc="-5" dirty="0">
                <a:latin typeface="Calibri"/>
                <a:cs typeface="Calibri"/>
              </a:rPr>
              <a:t>She has not </a:t>
            </a:r>
            <a:r>
              <a:rPr dirty="0">
                <a:latin typeface="Calibri"/>
                <a:cs typeface="Calibri"/>
              </a:rPr>
              <a:t>had any issues with </a:t>
            </a:r>
            <a:r>
              <a:rPr spc="-5" dirty="0">
                <a:latin typeface="Calibri"/>
                <a:cs typeface="Calibri"/>
              </a:rPr>
              <a:t>it.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catheter </a:t>
            </a:r>
            <a:r>
              <a:rPr dirty="0">
                <a:latin typeface="Calibri"/>
                <a:cs typeface="Calibri"/>
              </a:rPr>
              <a:t>remains in  place.</a:t>
            </a: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 algn="just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4 days after </a:t>
            </a:r>
            <a:r>
              <a:rPr spc="-5" dirty="0">
                <a:latin typeface="Calibri"/>
                <a:cs typeface="Calibri"/>
              </a:rPr>
              <a:t>placement the </a:t>
            </a:r>
            <a:r>
              <a:rPr dirty="0">
                <a:latin typeface="Calibri"/>
                <a:cs typeface="Calibri"/>
              </a:rPr>
              <a:t>CNA </a:t>
            </a:r>
            <a:r>
              <a:rPr spc="-5" dirty="0">
                <a:latin typeface="Calibri"/>
                <a:cs typeface="Calibri"/>
              </a:rPr>
              <a:t>reports </a:t>
            </a:r>
            <a:r>
              <a:rPr dirty="0">
                <a:latin typeface="Calibri"/>
                <a:cs typeface="Calibri"/>
              </a:rPr>
              <a:t>to </a:t>
            </a:r>
            <a:r>
              <a:rPr spc="-5" dirty="0">
                <a:latin typeface="Calibri"/>
                <a:cs typeface="Calibri"/>
              </a:rPr>
              <a:t>the</a:t>
            </a:r>
            <a:r>
              <a:rPr spc="-1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nurse.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>
                <a:latin typeface="Calibri"/>
                <a:cs typeface="Calibri"/>
              </a:rPr>
              <a:t>Resident’s is complaining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chills and is visibly</a:t>
            </a:r>
            <a:r>
              <a:rPr spc="-13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shaking</a:t>
            </a:r>
          </a:p>
          <a:p>
            <a:pPr marL="469900" indent="-228600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>
                <a:latin typeface="Calibri"/>
                <a:cs typeface="Calibri"/>
              </a:rPr>
              <a:t>Patient complains </a:t>
            </a:r>
            <a:r>
              <a:rPr spc="-5" dirty="0">
                <a:latin typeface="Calibri"/>
                <a:cs typeface="Calibri"/>
              </a:rPr>
              <a:t>of </a:t>
            </a:r>
            <a:r>
              <a:rPr dirty="0">
                <a:latin typeface="Calibri"/>
                <a:cs typeface="Calibri"/>
              </a:rPr>
              <a:t>slight abdominal/suprapubic</a:t>
            </a:r>
            <a:r>
              <a:rPr spc="-10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pain</a:t>
            </a:r>
          </a:p>
          <a:p>
            <a:pPr marL="4699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5" dirty="0">
                <a:latin typeface="Calibri"/>
                <a:cs typeface="Calibri"/>
              </a:rPr>
              <a:t>Temperature of </a:t>
            </a:r>
            <a:r>
              <a:rPr dirty="0">
                <a:latin typeface="Calibri"/>
                <a:cs typeface="Calibri"/>
              </a:rPr>
              <a:t>97.5°F, BP</a:t>
            </a:r>
            <a:r>
              <a:rPr spc="-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80/50</a:t>
            </a:r>
            <a:endParaRPr dirty="0">
              <a:latin typeface="Calibri"/>
              <a:cs typeface="Calibri"/>
            </a:endParaRPr>
          </a:p>
          <a:p>
            <a:pPr marL="12700" marR="2531110">
              <a:lnSpc>
                <a:spcPct val="186300"/>
              </a:lnSpc>
            </a:pPr>
            <a:r>
              <a:rPr spc="-5" dirty="0">
                <a:latin typeface="Calibri"/>
                <a:cs typeface="Calibri"/>
              </a:rPr>
              <a:t>The nurse </a:t>
            </a:r>
            <a:r>
              <a:rPr dirty="0">
                <a:latin typeface="Calibri"/>
                <a:cs typeface="Calibri"/>
              </a:rPr>
              <a:t>contacts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dirty="0">
                <a:latin typeface="Calibri"/>
                <a:cs typeface="Calibri"/>
              </a:rPr>
              <a:t>physician </a:t>
            </a:r>
            <a:r>
              <a:rPr spc="-5" dirty="0">
                <a:latin typeface="Calibri"/>
                <a:cs typeface="Calibri"/>
              </a:rPr>
              <a:t>and labs </a:t>
            </a:r>
            <a:r>
              <a:rPr dirty="0">
                <a:latin typeface="Calibri"/>
                <a:cs typeface="Calibri"/>
              </a:rPr>
              <a:t>are ordered  </a:t>
            </a:r>
            <a:r>
              <a:rPr spc="-5" dirty="0">
                <a:latin typeface="Calibri"/>
                <a:cs typeface="Calibri"/>
              </a:rPr>
              <a:t>Lab</a:t>
            </a:r>
            <a:r>
              <a:rPr spc="-10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results:</a:t>
            </a:r>
          </a:p>
          <a:p>
            <a:pPr marL="12700" marR="955675">
              <a:lnSpc>
                <a:spcPct val="186300"/>
              </a:lnSpc>
              <a:spcBef>
                <a:spcPts val="5"/>
              </a:spcBef>
            </a:pPr>
            <a:r>
              <a:rPr dirty="0">
                <a:latin typeface="Calibri"/>
                <a:cs typeface="Calibri"/>
              </a:rPr>
              <a:t>Urinalysis: </a:t>
            </a:r>
            <a:r>
              <a:rPr spc="-5" dirty="0">
                <a:latin typeface="Calibri"/>
                <a:cs typeface="Calibri"/>
              </a:rPr>
              <a:t>2+ protein, </a:t>
            </a:r>
            <a:r>
              <a:rPr dirty="0">
                <a:latin typeface="Calibri"/>
                <a:cs typeface="Calibri"/>
              </a:rPr>
              <a:t>+ nitrite, </a:t>
            </a:r>
            <a:r>
              <a:rPr spc="-5" dirty="0">
                <a:latin typeface="Calibri"/>
                <a:cs typeface="Calibri"/>
              </a:rPr>
              <a:t>2+ Leukocyte </a:t>
            </a:r>
            <a:r>
              <a:rPr dirty="0">
                <a:latin typeface="Calibri"/>
                <a:cs typeface="Calibri"/>
              </a:rPr>
              <a:t>Esterase, </a:t>
            </a:r>
            <a:r>
              <a:rPr spc="-5" dirty="0">
                <a:latin typeface="Calibri"/>
                <a:cs typeface="Calibri"/>
              </a:rPr>
              <a:t>4+ </a:t>
            </a:r>
            <a:r>
              <a:rPr dirty="0">
                <a:latin typeface="Calibri"/>
                <a:cs typeface="Calibri"/>
              </a:rPr>
              <a:t>WBC, and </a:t>
            </a:r>
            <a:r>
              <a:rPr spc="-5" dirty="0">
                <a:latin typeface="Calibri"/>
                <a:cs typeface="Calibri"/>
              </a:rPr>
              <a:t>3+ bacteria  </a:t>
            </a:r>
            <a:r>
              <a:rPr dirty="0">
                <a:latin typeface="Calibri"/>
                <a:cs typeface="Calibri"/>
              </a:rPr>
              <a:t>Urine </a:t>
            </a:r>
            <a:r>
              <a:rPr spc="-5" dirty="0">
                <a:latin typeface="Calibri"/>
                <a:cs typeface="Calibri"/>
              </a:rPr>
              <a:t>culture:  </a:t>
            </a:r>
            <a:r>
              <a:rPr dirty="0">
                <a:latin typeface="Calibri"/>
                <a:cs typeface="Calibri"/>
              </a:rPr>
              <a:t>Preliminary report </a:t>
            </a:r>
            <a:r>
              <a:rPr spc="-5" dirty="0">
                <a:latin typeface="Calibri"/>
                <a:cs typeface="Calibri"/>
              </a:rPr>
              <a:t>shows </a:t>
            </a:r>
            <a:r>
              <a:rPr dirty="0">
                <a:latin typeface="Calibri"/>
                <a:cs typeface="Calibri"/>
              </a:rPr>
              <a:t>E. coli </a:t>
            </a:r>
            <a:r>
              <a:rPr spc="-5" dirty="0">
                <a:latin typeface="Calibri"/>
                <a:cs typeface="Calibri"/>
              </a:rPr>
              <a:t>&gt;100,000</a:t>
            </a:r>
            <a:r>
              <a:rPr spc="-7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cfu/ml</a:t>
            </a:r>
          </a:p>
        </p:txBody>
      </p:sp>
      <p:sp>
        <p:nvSpPr>
          <p:cNvPr id="3" name="object 3"/>
          <p:cNvSpPr txBox="1"/>
          <p:nvPr/>
        </p:nvSpPr>
        <p:spPr>
          <a:xfrm>
            <a:off x="901700" y="7467600"/>
            <a:ext cx="7023100" cy="1384995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Which </a:t>
            </a:r>
            <a:r>
              <a:rPr spc="-5" dirty="0">
                <a:latin typeface="Calibri"/>
                <a:cs typeface="Calibri"/>
              </a:rPr>
              <a:t>definition would </a:t>
            </a:r>
            <a:r>
              <a:rPr dirty="0">
                <a:latin typeface="Calibri"/>
                <a:cs typeface="Calibri"/>
              </a:rPr>
              <a:t>you</a:t>
            </a:r>
            <a:r>
              <a:rPr spc="-9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use?</a:t>
            </a: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Which </a:t>
            </a:r>
            <a:r>
              <a:rPr spc="-5" dirty="0">
                <a:latin typeface="Calibri"/>
                <a:cs typeface="Calibri"/>
              </a:rPr>
              <a:t>criteria </a:t>
            </a:r>
            <a:r>
              <a:rPr dirty="0">
                <a:latin typeface="Calibri"/>
                <a:cs typeface="Calibri"/>
              </a:rPr>
              <a:t>are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met?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Does </a:t>
            </a:r>
            <a:r>
              <a:rPr spc="-5" dirty="0">
                <a:latin typeface="Calibri"/>
                <a:cs typeface="Calibri"/>
              </a:rPr>
              <a:t>she </a:t>
            </a:r>
            <a:r>
              <a:rPr dirty="0">
                <a:latin typeface="Calibri"/>
                <a:cs typeface="Calibri"/>
              </a:rPr>
              <a:t>meet </a:t>
            </a:r>
            <a:r>
              <a:rPr spc="-5" dirty="0">
                <a:latin typeface="Calibri"/>
                <a:cs typeface="Calibri"/>
              </a:rPr>
              <a:t>criteria for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UTI?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81000" y="457200"/>
            <a:ext cx="6452870" cy="8355621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Case</a:t>
            </a:r>
            <a:r>
              <a:rPr spc="-10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#2</a:t>
            </a:r>
          </a:p>
          <a:p>
            <a:pPr marL="12700" marR="247015">
              <a:lnSpc>
                <a:spcPct val="117100"/>
              </a:lnSpc>
              <a:spcBef>
                <a:spcPts val="994"/>
              </a:spcBef>
            </a:pPr>
            <a:r>
              <a:rPr dirty="0">
                <a:latin typeface="Calibri"/>
                <a:cs typeface="Calibri"/>
              </a:rPr>
              <a:t>EH is a </a:t>
            </a:r>
            <a:r>
              <a:rPr spc="-5" dirty="0">
                <a:latin typeface="Calibri"/>
                <a:cs typeface="Calibri"/>
              </a:rPr>
              <a:t>84 </a:t>
            </a:r>
            <a:r>
              <a:rPr dirty="0">
                <a:latin typeface="Calibri"/>
                <a:cs typeface="Calibri"/>
              </a:rPr>
              <a:t>y/o male with </a:t>
            </a:r>
            <a:r>
              <a:rPr spc="-5" dirty="0">
                <a:latin typeface="Calibri"/>
                <a:cs typeface="Calibri"/>
              </a:rPr>
              <a:t>past medical history of </a:t>
            </a:r>
            <a:r>
              <a:rPr dirty="0">
                <a:latin typeface="Calibri"/>
                <a:cs typeface="Calibri"/>
              </a:rPr>
              <a:t>MRSA, </a:t>
            </a:r>
            <a:r>
              <a:rPr spc="-5" dirty="0">
                <a:latin typeface="Calibri"/>
                <a:cs typeface="Calibri"/>
              </a:rPr>
              <a:t>hypertension, </a:t>
            </a:r>
            <a:r>
              <a:rPr dirty="0">
                <a:latin typeface="Calibri"/>
                <a:cs typeface="Calibri"/>
              </a:rPr>
              <a:t>GERD, and </a:t>
            </a:r>
            <a:r>
              <a:rPr spc="-5" dirty="0">
                <a:latin typeface="Calibri"/>
                <a:cs typeface="Calibri"/>
              </a:rPr>
              <a:t>acute  </a:t>
            </a:r>
            <a:r>
              <a:rPr dirty="0">
                <a:latin typeface="Calibri"/>
                <a:cs typeface="Calibri"/>
              </a:rPr>
              <a:t>respiratory </a:t>
            </a:r>
            <a:r>
              <a:rPr spc="-5" dirty="0">
                <a:latin typeface="Calibri"/>
                <a:cs typeface="Calibri"/>
              </a:rPr>
              <a:t>failure. </a:t>
            </a:r>
            <a:r>
              <a:rPr dirty="0">
                <a:latin typeface="Calibri"/>
                <a:cs typeface="Calibri"/>
              </a:rPr>
              <a:t>He </a:t>
            </a:r>
            <a:r>
              <a:rPr spc="-5" dirty="0">
                <a:latin typeface="Calibri"/>
                <a:cs typeface="Calibri"/>
              </a:rPr>
              <a:t>was </a:t>
            </a:r>
            <a:r>
              <a:rPr dirty="0">
                <a:latin typeface="Calibri"/>
                <a:cs typeface="Calibri"/>
              </a:rPr>
              <a:t>admitted to your facility </a:t>
            </a:r>
            <a:r>
              <a:rPr spc="-5" dirty="0">
                <a:latin typeface="Calibri"/>
                <a:cs typeface="Calibri"/>
              </a:rPr>
              <a:t>for long‐term care post hospitalization.  Vitals on admission </a:t>
            </a:r>
            <a:r>
              <a:rPr dirty="0">
                <a:latin typeface="Calibri"/>
                <a:cs typeface="Calibri"/>
              </a:rPr>
              <a:t>were within </a:t>
            </a:r>
            <a:r>
              <a:rPr spc="-5" dirty="0">
                <a:latin typeface="Calibri"/>
                <a:cs typeface="Calibri"/>
              </a:rPr>
              <a:t>normal</a:t>
            </a:r>
            <a:r>
              <a:rPr spc="-7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limits.</a:t>
            </a:r>
            <a:endParaRPr dirty="0">
              <a:latin typeface="Calibri"/>
              <a:cs typeface="Calibri"/>
            </a:endParaRPr>
          </a:p>
          <a:p>
            <a:pPr marL="12700" marR="5080">
              <a:lnSpc>
                <a:spcPct val="117100"/>
              </a:lnSpc>
              <a:spcBef>
                <a:spcPts val="994"/>
              </a:spcBef>
            </a:pPr>
            <a:r>
              <a:rPr dirty="0">
                <a:latin typeface="Calibri"/>
                <a:cs typeface="Calibri"/>
              </a:rPr>
              <a:t>Seven days </a:t>
            </a:r>
            <a:r>
              <a:rPr spc="-5" dirty="0">
                <a:latin typeface="Calibri"/>
                <a:cs typeface="Calibri"/>
              </a:rPr>
              <a:t>post admission, the </a:t>
            </a:r>
            <a:r>
              <a:rPr dirty="0">
                <a:latin typeface="Calibri"/>
                <a:cs typeface="Calibri"/>
              </a:rPr>
              <a:t>daughter tells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dirty="0">
                <a:latin typeface="Calibri"/>
                <a:cs typeface="Calibri"/>
              </a:rPr>
              <a:t>nurse, </a:t>
            </a:r>
            <a:r>
              <a:rPr spc="-5" dirty="0">
                <a:latin typeface="Calibri"/>
                <a:cs typeface="Calibri"/>
              </a:rPr>
              <a:t>“dad </a:t>
            </a:r>
            <a:r>
              <a:rPr dirty="0">
                <a:latin typeface="Calibri"/>
                <a:cs typeface="Calibri"/>
              </a:rPr>
              <a:t>is </a:t>
            </a:r>
            <a:r>
              <a:rPr spc="-5" dirty="0">
                <a:latin typeface="Calibri"/>
                <a:cs typeface="Calibri"/>
              </a:rPr>
              <a:t>not </a:t>
            </a:r>
            <a:r>
              <a:rPr dirty="0">
                <a:latin typeface="Calibri"/>
                <a:cs typeface="Calibri"/>
              </a:rPr>
              <a:t>responding like </a:t>
            </a:r>
            <a:r>
              <a:rPr spc="-5" dirty="0">
                <a:latin typeface="Calibri"/>
                <a:cs typeface="Calibri"/>
              </a:rPr>
              <a:t>he </a:t>
            </a:r>
            <a:r>
              <a:rPr dirty="0">
                <a:latin typeface="Calibri"/>
                <a:cs typeface="Calibri"/>
              </a:rPr>
              <a:t>used </a:t>
            </a:r>
            <a:r>
              <a:rPr spc="-5" dirty="0">
                <a:latin typeface="Calibri"/>
                <a:cs typeface="Calibri"/>
              </a:rPr>
              <a:t>to.  </a:t>
            </a:r>
            <a:r>
              <a:rPr dirty="0">
                <a:latin typeface="Calibri"/>
                <a:cs typeface="Calibri"/>
              </a:rPr>
              <a:t>He can </a:t>
            </a:r>
            <a:r>
              <a:rPr spc="-5" dirty="0">
                <a:latin typeface="Calibri"/>
                <a:cs typeface="Calibri"/>
              </a:rPr>
              <a:t>no longer hold </a:t>
            </a:r>
            <a:r>
              <a:rPr dirty="0">
                <a:latin typeface="Calibri"/>
                <a:cs typeface="Calibri"/>
              </a:rPr>
              <a:t>a conversation, tires </a:t>
            </a:r>
            <a:r>
              <a:rPr spc="-5" dirty="0">
                <a:latin typeface="Calibri"/>
                <a:cs typeface="Calibri"/>
              </a:rPr>
              <a:t>easily, </a:t>
            </a:r>
            <a:r>
              <a:rPr dirty="0">
                <a:latin typeface="Calibri"/>
                <a:cs typeface="Calibri"/>
              </a:rPr>
              <a:t>and is </a:t>
            </a:r>
            <a:r>
              <a:rPr spc="-5" dirty="0">
                <a:latin typeface="Calibri"/>
                <a:cs typeface="Calibri"/>
              </a:rPr>
              <a:t>not </a:t>
            </a:r>
            <a:r>
              <a:rPr dirty="0">
                <a:latin typeface="Calibri"/>
                <a:cs typeface="Calibri"/>
              </a:rPr>
              <a:t>able to </a:t>
            </a:r>
            <a:r>
              <a:rPr spc="-5" dirty="0">
                <a:latin typeface="Calibri"/>
                <a:cs typeface="Calibri"/>
              </a:rPr>
              <a:t>brush his </a:t>
            </a:r>
            <a:r>
              <a:rPr dirty="0">
                <a:latin typeface="Calibri"/>
                <a:cs typeface="Calibri"/>
              </a:rPr>
              <a:t>teeth, eat, </a:t>
            </a:r>
            <a:r>
              <a:rPr spc="-5" dirty="0">
                <a:latin typeface="Calibri"/>
                <a:cs typeface="Calibri"/>
              </a:rPr>
              <a:t>or  </a:t>
            </a:r>
            <a:r>
              <a:rPr dirty="0">
                <a:latin typeface="Calibri"/>
                <a:cs typeface="Calibri"/>
              </a:rPr>
              <a:t>dress </a:t>
            </a:r>
            <a:r>
              <a:rPr spc="-5" dirty="0">
                <a:latin typeface="Calibri"/>
                <a:cs typeface="Calibri"/>
              </a:rPr>
              <a:t>without </a:t>
            </a:r>
            <a:r>
              <a:rPr dirty="0">
                <a:latin typeface="Calibri"/>
                <a:cs typeface="Calibri"/>
              </a:rPr>
              <a:t>complete</a:t>
            </a:r>
            <a:r>
              <a:rPr spc="-10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assistance.”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0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  <a:spcBef>
                <a:spcPts val="5"/>
              </a:spcBef>
            </a:pPr>
            <a:r>
              <a:rPr spc="-5" dirty="0">
                <a:latin typeface="Calibri"/>
                <a:cs typeface="Calibri"/>
              </a:rPr>
              <a:t>On </a:t>
            </a:r>
            <a:r>
              <a:rPr dirty="0">
                <a:latin typeface="Calibri"/>
                <a:cs typeface="Calibri"/>
              </a:rPr>
              <a:t>exam </a:t>
            </a:r>
            <a:r>
              <a:rPr spc="-5" dirty="0">
                <a:latin typeface="Calibri"/>
                <a:cs typeface="Calibri"/>
              </a:rPr>
              <a:t>the nurse notes the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following:</a:t>
            </a:r>
            <a:endParaRPr dirty="0">
              <a:latin typeface="Calibri"/>
              <a:cs typeface="Calibri"/>
            </a:endParaRPr>
          </a:p>
          <a:p>
            <a:pPr marL="12700" marR="1770380">
              <a:lnSpc>
                <a:spcPct val="186400"/>
              </a:lnSpc>
              <a:spcBef>
                <a:spcPts val="5"/>
              </a:spcBef>
            </a:pPr>
            <a:r>
              <a:rPr spc="-5" dirty="0">
                <a:latin typeface="Calibri"/>
                <a:cs typeface="Calibri"/>
              </a:rPr>
              <a:t>Vitals: </a:t>
            </a:r>
            <a:r>
              <a:rPr dirty="0">
                <a:latin typeface="Calibri"/>
                <a:cs typeface="Calibri"/>
              </a:rPr>
              <a:t>Temp </a:t>
            </a:r>
            <a:r>
              <a:rPr spc="-5" dirty="0">
                <a:latin typeface="Calibri"/>
                <a:cs typeface="Calibri"/>
              </a:rPr>
              <a:t>100.7, pulse 107, </a:t>
            </a:r>
            <a:r>
              <a:rPr dirty="0">
                <a:latin typeface="Calibri"/>
                <a:cs typeface="Calibri"/>
              </a:rPr>
              <a:t>respirations </a:t>
            </a:r>
            <a:r>
              <a:rPr spc="-5" dirty="0">
                <a:latin typeface="Calibri"/>
                <a:cs typeface="Calibri"/>
              </a:rPr>
              <a:t>26, </a:t>
            </a:r>
            <a:r>
              <a:rPr dirty="0">
                <a:latin typeface="Calibri"/>
                <a:cs typeface="Calibri"/>
              </a:rPr>
              <a:t>oxygen </a:t>
            </a:r>
            <a:r>
              <a:rPr spc="-5" dirty="0">
                <a:latin typeface="Calibri"/>
                <a:cs typeface="Calibri"/>
              </a:rPr>
              <a:t>sats 93%  </a:t>
            </a:r>
            <a:r>
              <a:rPr dirty="0">
                <a:latin typeface="Calibri"/>
                <a:cs typeface="Calibri"/>
              </a:rPr>
              <a:t>Notes ronchi </a:t>
            </a:r>
            <a:r>
              <a:rPr spc="-5" dirty="0">
                <a:latin typeface="Calibri"/>
                <a:cs typeface="Calibri"/>
              </a:rPr>
              <a:t>on auscultation of the </a:t>
            </a:r>
            <a:r>
              <a:rPr dirty="0">
                <a:latin typeface="Calibri"/>
                <a:cs typeface="Calibri"/>
              </a:rPr>
              <a:t>chest and patient is confused  MD is </a:t>
            </a:r>
            <a:r>
              <a:rPr spc="-5" dirty="0">
                <a:latin typeface="Calibri"/>
                <a:cs typeface="Calibri"/>
              </a:rPr>
              <a:t>notified of </a:t>
            </a:r>
            <a:r>
              <a:rPr dirty="0">
                <a:latin typeface="Calibri"/>
                <a:cs typeface="Calibri"/>
              </a:rPr>
              <a:t>findings and orders </a:t>
            </a:r>
            <a:r>
              <a:rPr spc="-5" dirty="0">
                <a:latin typeface="Calibri"/>
                <a:cs typeface="Calibri"/>
              </a:rPr>
              <a:t>urine </a:t>
            </a:r>
            <a:r>
              <a:rPr dirty="0">
                <a:latin typeface="Calibri"/>
                <a:cs typeface="Calibri"/>
              </a:rPr>
              <a:t>cultures and </a:t>
            </a:r>
            <a:r>
              <a:rPr spc="-5" dirty="0">
                <a:latin typeface="Calibri"/>
                <a:cs typeface="Calibri"/>
              </a:rPr>
              <a:t>chest x‐ray  Lab</a:t>
            </a:r>
            <a:r>
              <a:rPr spc="-10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Results:</a:t>
            </a:r>
          </a:p>
          <a:p>
            <a:pPr>
              <a:lnSpc>
                <a:spcPct val="100000"/>
              </a:lnSpc>
              <a:spcBef>
                <a:spcPts val="35"/>
              </a:spcBef>
            </a:pPr>
            <a:endParaRPr dirty="0">
              <a:latin typeface="Times New Roman"/>
              <a:cs typeface="Times New Roman"/>
            </a:endParaRPr>
          </a:p>
          <a:p>
            <a:pPr marL="12700">
              <a:lnSpc>
                <a:spcPct val="100000"/>
              </a:lnSpc>
            </a:pPr>
            <a:r>
              <a:rPr spc="-5" dirty="0">
                <a:latin typeface="Calibri"/>
                <a:cs typeface="Calibri"/>
              </a:rPr>
              <a:t>U/A </a:t>
            </a:r>
            <a:r>
              <a:rPr dirty="0">
                <a:latin typeface="Calibri"/>
                <a:cs typeface="Calibri"/>
              </a:rPr>
              <a:t>–</a:t>
            </a:r>
            <a:r>
              <a:rPr spc="-9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negative</a:t>
            </a:r>
            <a:endParaRPr dirty="0">
              <a:latin typeface="Calibri"/>
              <a:cs typeface="Calibri"/>
            </a:endParaRPr>
          </a:p>
          <a:p>
            <a:pPr marL="12700" marR="3312795">
              <a:lnSpc>
                <a:spcPct val="186300"/>
              </a:lnSpc>
              <a:spcBef>
                <a:spcPts val="5"/>
              </a:spcBef>
            </a:pPr>
            <a:r>
              <a:rPr dirty="0">
                <a:latin typeface="Calibri"/>
                <a:cs typeface="Calibri"/>
              </a:rPr>
              <a:t>Urine </a:t>
            </a:r>
            <a:r>
              <a:rPr spc="-5" dirty="0">
                <a:latin typeface="Calibri"/>
                <a:cs typeface="Calibri"/>
              </a:rPr>
              <a:t>culture </a:t>
            </a:r>
            <a:r>
              <a:rPr dirty="0">
                <a:latin typeface="Calibri"/>
                <a:cs typeface="Calibri"/>
              </a:rPr>
              <a:t>– E. coli </a:t>
            </a:r>
            <a:r>
              <a:rPr spc="-5" dirty="0">
                <a:latin typeface="Calibri"/>
                <a:cs typeface="Calibri"/>
              </a:rPr>
              <a:t>10,000 </a:t>
            </a:r>
            <a:r>
              <a:rPr dirty="0">
                <a:latin typeface="Calibri"/>
                <a:cs typeface="Calibri"/>
              </a:rPr>
              <a:t>cfu/ml  Chest </a:t>
            </a:r>
            <a:r>
              <a:rPr spc="-5" dirty="0">
                <a:latin typeface="Calibri"/>
                <a:cs typeface="Calibri"/>
              </a:rPr>
              <a:t>x‐ray </a:t>
            </a:r>
            <a:r>
              <a:rPr dirty="0">
                <a:latin typeface="Calibri"/>
                <a:cs typeface="Calibri"/>
              </a:rPr>
              <a:t>– </a:t>
            </a:r>
            <a:r>
              <a:rPr spc="-5" dirty="0">
                <a:latin typeface="Calibri"/>
                <a:cs typeface="Calibri"/>
              </a:rPr>
              <a:t>no lung </a:t>
            </a:r>
            <a:r>
              <a:rPr dirty="0" smtClean="0">
                <a:latin typeface="Calibri"/>
                <a:cs typeface="Calibri"/>
              </a:rPr>
              <a:t>abnormalities</a:t>
            </a:r>
            <a:r>
              <a:rPr lang="en-US" spc="-85" dirty="0">
                <a:latin typeface="Calibri"/>
                <a:cs typeface="Calibri"/>
              </a:rPr>
              <a:t> </a:t>
            </a:r>
            <a:r>
              <a:rPr spc="-5" dirty="0" smtClean="0">
                <a:latin typeface="Calibri"/>
                <a:cs typeface="Calibri"/>
              </a:rPr>
              <a:t>noted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3434080" y="6355000"/>
            <a:ext cx="4338320" cy="2492990"/>
          </a:xfrm>
          <a:prstGeom prst="rect">
            <a:avLst/>
          </a:prstGeom>
          <a:ln>
            <a:solidFill>
              <a:schemeClr val="tx1"/>
            </a:solidFill>
          </a:ln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Which </a:t>
            </a:r>
            <a:r>
              <a:rPr spc="-5" dirty="0">
                <a:latin typeface="Calibri"/>
                <a:cs typeface="Calibri"/>
              </a:rPr>
              <a:t>category of infection(s) </a:t>
            </a:r>
            <a:r>
              <a:rPr dirty="0">
                <a:latin typeface="Calibri"/>
                <a:cs typeface="Calibri"/>
              </a:rPr>
              <a:t>are </a:t>
            </a:r>
            <a:r>
              <a:rPr spc="-5" dirty="0">
                <a:latin typeface="Calibri"/>
                <a:cs typeface="Calibri"/>
              </a:rPr>
              <a:t>you </a:t>
            </a:r>
            <a:r>
              <a:rPr dirty="0">
                <a:latin typeface="Calibri"/>
                <a:cs typeface="Calibri"/>
              </a:rPr>
              <a:t>concerned </a:t>
            </a:r>
            <a:r>
              <a:rPr spc="-5" dirty="0">
                <a:latin typeface="Calibri"/>
                <a:cs typeface="Calibri"/>
              </a:rPr>
              <a:t>about </a:t>
            </a:r>
            <a:r>
              <a:rPr dirty="0">
                <a:latin typeface="Calibri"/>
                <a:cs typeface="Calibri"/>
              </a:rPr>
              <a:t>and</a:t>
            </a:r>
            <a:r>
              <a:rPr spc="-5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why?</a:t>
            </a:r>
          </a:p>
          <a:p>
            <a:pPr>
              <a:lnSpc>
                <a:spcPct val="100000"/>
              </a:lnSpc>
              <a:spcBef>
                <a:spcPts val="30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Which constitutional symptoms </a:t>
            </a:r>
            <a:r>
              <a:rPr spc="-5" dirty="0">
                <a:latin typeface="Calibri"/>
                <a:cs typeface="Calibri"/>
              </a:rPr>
              <a:t>did he</a:t>
            </a:r>
            <a:r>
              <a:rPr spc="-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meet?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spcBef>
                <a:spcPts val="5"/>
              </a:spcBef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What </a:t>
            </a:r>
            <a:r>
              <a:rPr spc="-5" dirty="0">
                <a:latin typeface="Calibri"/>
                <a:cs typeface="Calibri"/>
              </a:rPr>
              <a:t>other </a:t>
            </a:r>
            <a:r>
              <a:rPr dirty="0">
                <a:latin typeface="Calibri"/>
                <a:cs typeface="Calibri"/>
              </a:rPr>
              <a:t>criteria </a:t>
            </a:r>
            <a:r>
              <a:rPr spc="-5" dirty="0">
                <a:latin typeface="Calibri"/>
                <a:cs typeface="Calibri"/>
              </a:rPr>
              <a:t>did he</a:t>
            </a:r>
            <a:r>
              <a:rPr spc="-7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meet?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35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What type </a:t>
            </a:r>
            <a:r>
              <a:rPr spc="-5" dirty="0">
                <a:latin typeface="Calibri"/>
                <a:cs typeface="Calibri"/>
              </a:rPr>
              <a:t>of infection </a:t>
            </a:r>
            <a:r>
              <a:rPr dirty="0">
                <a:latin typeface="Calibri"/>
                <a:cs typeface="Calibri"/>
              </a:rPr>
              <a:t>does </a:t>
            </a:r>
            <a:r>
              <a:rPr spc="-5" dirty="0">
                <a:latin typeface="Calibri"/>
                <a:cs typeface="Calibri"/>
              </a:rPr>
              <a:t>he</a:t>
            </a:r>
            <a:r>
              <a:rPr spc="-9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have?</a:t>
            </a:r>
            <a:endParaRPr dirty="0">
              <a:latin typeface="Calibri"/>
              <a:cs typeface="Calibri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457200" y="304800"/>
            <a:ext cx="6365240" cy="7089633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Case #</a:t>
            </a:r>
            <a:r>
              <a:rPr spc="-10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3</a:t>
            </a:r>
          </a:p>
          <a:p>
            <a:pPr marL="12700" marR="5080">
              <a:lnSpc>
                <a:spcPct val="117100"/>
              </a:lnSpc>
              <a:spcBef>
                <a:spcPts val="994"/>
              </a:spcBef>
            </a:pPr>
            <a:r>
              <a:rPr dirty="0">
                <a:latin typeface="Calibri"/>
                <a:cs typeface="Calibri"/>
              </a:rPr>
              <a:t>AN is a </a:t>
            </a:r>
            <a:r>
              <a:rPr spc="-5" dirty="0">
                <a:latin typeface="Calibri"/>
                <a:cs typeface="Calibri"/>
              </a:rPr>
              <a:t>62y/o </a:t>
            </a:r>
            <a:r>
              <a:rPr dirty="0">
                <a:latin typeface="Calibri"/>
                <a:cs typeface="Calibri"/>
              </a:rPr>
              <a:t>male with a </a:t>
            </a:r>
            <a:r>
              <a:rPr spc="-5" dirty="0">
                <a:latin typeface="Calibri"/>
                <a:cs typeface="Calibri"/>
              </a:rPr>
              <a:t>past </a:t>
            </a:r>
            <a:r>
              <a:rPr dirty="0">
                <a:latin typeface="Calibri"/>
                <a:cs typeface="Calibri"/>
              </a:rPr>
              <a:t>medical </a:t>
            </a:r>
            <a:r>
              <a:rPr spc="-5" dirty="0">
                <a:latin typeface="Calibri"/>
                <a:cs typeface="Calibri"/>
              </a:rPr>
              <a:t>history of hypertension </a:t>
            </a:r>
            <a:r>
              <a:rPr dirty="0">
                <a:latin typeface="Calibri"/>
                <a:cs typeface="Calibri"/>
              </a:rPr>
              <a:t>and diabetes. He is admitted to  your facility to recover </a:t>
            </a:r>
            <a:r>
              <a:rPr spc="-5" dirty="0">
                <a:latin typeface="Calibri"/>
                <a:cs typeface="Calibri"/>
              </a:rPr>
              <a:t>from hip replacement surgery. During the admission, </a:t>
            </a:r>
            <a:r>
              <a:rPr dirty="0">
                <a:latin typeface="Calibri"/>
                <a:cs typeface="Calibri"/>
              </a:rPr>
              <a:t>it is noted that  resident </a:t>
            </a:r>
            <a:r>
              <a:rPr spc="-5" dirty="0">
                <a:latin typeface="Calibri"/>
                <a:cs typeface="Calibri"/>
              </a:rPr>
              <a:t>has </a:t>
            </a:r>
            <a:r>
              <a:rPr dirty="0">
                <a:latin typeface="Calibri"/>
                <a:cs typeface="Calibri"/>
              </a:rPr>
              <a:t>received treatment </a:t>
            </a:r>
            <a:r>
              <a:rPr spc="-5" dirty="0">
                <a:latin typeface="Calibri"/>
                <a:cs typeface="Calibri"/>
              </a:rPr>
              <a:t>for </a:t>
            </a:r>
            <a:r>
              <a:rPr dirty="0">
                <a:latin typeface="Calibri"/>
                <a:cs typeface="Calibri"/>
              </a:rPr>
              <a:t>a C. difficile </a:t>
            </a:r>
            <a:r>
              <a:rPr spc="-5" dirty="0">
                <a:latin typeface="Calibri"/>
                <a:cs typeface="Calibri"/>
              </a:rPr>
              <a:t>infection </a:t>
            </a:r>
            <a:r>
              <a:rPr dirty="0">
                <a:latin typeface="Calibri"/>
                <a:cs typeface="Calibri"/>
              </a:rPr>
              <a:t>while in </a:t>
            </a:r>
            <a:r>
              <a:rPr spc="-5" dirty="0">
                <a:latin typeface="Calibri"/>
                <a:cs typeface="Calibri"/>
              </a:rPr>
              <a:t>the hospital. </a:t>
            </a:r>
            <a:r>
              <a:rPr dirty="0">
                <a:latin typeface="Calibri"/>
                <a:cs typeface="Calibri"/>
              </a:rPr>
              <a:t>No vitals were  taken </a:t>
            </a:r>
            <a:r>
              <a:rPr spc="-5" dirty="0">
                <a:latin typeface="Calibri"/>
                <a:cs typeface="Calibri"/>
              </a:rPr>
              <a:t>on admission </a:t>
            </a:r>
            <a:r>
              <a:rPr dirty="0">
                <a:latin typeface="Calibri"/>
                <a:cs typeface="Calibri"/>
              </a:rPr>
              <a:t>and exam was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unremarkable.</a:t>
            </a:r>
            <a:endParaRPr dirty="0">
              <a:latin typeface="Calibri"/>
              <a:cs typeface="Calibri"/>
            </a:endParaRPr>
          </a:p>
          <a:p>
            <a:pPr marL="12700" marR="66040">
              <a:lnSpc>
                <a:spcPct val="117100"/>
              </a:lnSpc>
              <a:spcBef>
                <a:spcPts val="994"/>
              </a:spcBef>
            </a:pPr>
            <a:r>
              <a:rPr spc="-5" dirty="0">
                <a:latin typeface="Calibri"/>
                <a:cs typeface="Calibri"/>
              </a:rPr>
              <a:t>Two </a:t>
            </a:r>
            <a:r>
              <a:rPr dirty="0">
                <a:latin typeface="Calibri"/>
                <a:cs typeface="Calibri"/>
              </a:rPr>
              <a:t>weeks after </a:t>
            </a:r>
            <a:r>
              <a:rPr spc="-5" dirty="0">
                <a:latin typeface="Calibri"/>
                <a:cs typeface="Calibri"/>
              </a:rPr>
              <a:t>admission, </a:t>
            </a:r>
            <a:r>
              <a:rPr dirty="0">
                <a:latin typeface="Calibri"/>
                <a:cs typeface="Calibri"/>
              </a:rPr>
              <a:t>resident tells </a:t>
            </a:r>
            <a:r>
              <a:rPr spc="-5" dirty="0">
                <a:latin typeface="Calibri"/>
                <a:cs typeface="Calibri"/>
              </a:rPr>
              <a:t>nurse </a:t>
            </a:r>
            <a:r>
              <a:rPr dirty="0">
                <a:latin typeface="Calibri"/>
                <a:cs typeface="Calibri"/>
              </a:rPr>
              <a:t>that </a:t>
            </a:r>
            <a:r>
              <a:rPr spc="-5" dirty="0">
                <a:latin typeface="Calibri"/>
                <a:cs typeface="Calibri"/>
              </a:rPr>
              <a:t>he had </a:t>
            </a:r>
            <a:r>
              <a:rPr dirty="0">
                <a:latin typeface="Calibri"/>
                <a:cs typeface="Calibri"/>
              </a:rPr>
              <a:t>multiple </a:t>
            </a:r>
            <a:r>
              <a:rPr spc="-5" dirty="0">
                <a:latin typeface="Calibri"/>
                <a:cs typeface="Calibri"/>
              </a:rPr>
              <a:t>episodes of </a:t>
            </a:r>
            <a:r>
              <a:rPr dirty="0">
                <a:latin typeface="Calibri"/>
                <a:cs typeface="Calibri"/>
              </a:rPr>
              <a:t>vomiting and  diarrhea.</a:t>
            </a:r>
          </a:p>
          <a:p>
            <a:pPr marL="12700" marR="1743710">
              <a:lnSpc>
                <a:spcPts val="2690"/>
              </a:lnSpc>
              <a:spcBef>
                <a:spcPts val="290"/>
              </a:spcBef>
            </a:pPr>
            <a:r>
              <a:rPr spc="-5" dirty="0">
                <a:latin typeface="Calibri"/>
                <a:cs typeface="Calibri"/>
              </a:rPr>
              <a:t>Vital signs: </a:t>
            </a:r>
            <a:r>
              <a:rPr dirty="0">
                <a:latin typeface="Calibri"/>
                <a:cs typeface="Calibri"/>
              </a:rPr>
              <a:t>Temp </a:t>
            </a:r>
            <a:r>
              <a:rPr spc="-5" dirty="0">
                <a:latin typeface="Calibri"/>
                <a:cs typeface="Calibri"/>
              </a:rPr>
              <a:t>99.0, pulse 100, </a:t>
            </a:r>
            <a:r>
              <a:rPr dirty="0">
                <a:latin typeface="Calibri"/>
                <a:cs typeface="Calibri"/>
              </a:rPr>
              <a:t>resp </a:t>
            </a:r>
            <a:r>
              <a:rPr spc="-5" dirty="0">
                <a:latin typeface="Calibri"/>
                <a:cs typeface="Calibri"/>
              </a:rPr>
              <a:t>16, </a:t>
            </a:r>
            <a:r>
              <a:rPr dirty="0">
                <a:latin typeface="Calibri"/>
                <a:cs typeface="Calibri"/>
              </a:rPr>
              <a:t>BP 150/98, pain </a:t>
            </a:r>
            <a:r>
              <a:rPr spc="-5" dirty="0">
                <a:latin typeface="Calibri"/>
                <a:cs typeface="Calibri"/>
              </a:rPr>
              <a:t>6/10  Stool </a:t>
            </a:r>
            <a:r>
              <a:rPr dirty="0">
                <a:latin typeface="Calibri"/>
                <a:cs typeface="Calibri"/>
              </a:rPr>
              <a:t>is tested and is toxin </a:t>
            </a:r>
            <a:r>
              <a:rPr spc="-5" dirty="0">
                <a:latin typeface="Calibri"/>
                <a:cs typeface="Calibri"/>
              </a:rPr>
              <a:t>negative </a:t>
            </a:r>
            <a:r>
              <a:rPr dirty="0">
                <a:latin typeface="Calibri"/>
                <a:cs typeface="Calibri"/>
              </a:rPr>
              <a:t>and PCR </a:t>
            </a:r>
            <a:r>
              <a:rPr spc="-5" dirty="0">
                <a:latin typeface="Calibri"/>
                <a:cs typeface="Calibri"/>
              </a:rPr>
              <a:t>positive for </a:t>
            </a:r>
            <a:r>
              <a:rPr dirty="0">
                <a:latin typeface="Calibri"/>
                <a:cs typeface="Calibri"/>
              </a:rPr>
              <a:t>C.</a:t>
            </a:r>
            <a:r>
              <a:rPr spc="-8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difficile.</a:t>
            </a:r>
          </a:p>
          <a:p>
            <a:pPr marL="12700" marR="102235">
              <a:lnSpc>
                <a:spcPct val="117100"/>
              </a:lnSpc>
              <a:spcBef>
                <a:spcPts val="695"/>
              </a:spcBef>
            </a:pPr>
            <a:r>
              <a:rPr spc="-5" dirty="0">
                <a:latin typeface="Calibri"/>
                <a:cs typeface="Calibri"/>
              </a:rPr>
              <a:t>You note </a:t>
            </a:r>
            <a:r>
              <a:rPr dirty="0">
                <a:latin typeface="Calibri"/>
                <a:cs typeface="Calibri"/>
              </a:rPr>
              <a:t>that this is </a:t>
            </a:r>
            <a:r>
              <a:rPr spc="-5" dirty="0">
                <a:latin typeface="Calibri"/>
                <a:cs typeface="Calibri"/>
              </a:rPr>
              <a:t>the 8</a:t>
            </a:r>
            <a:r>
              <a:rPr spc="-7" baseline="27777" dirty="0">
                <a:latin typeface="Calibri"/>
                <a:cs typeface="Calibri"/>
              </a:rPr>
              <a:t>th </a:t>
            </a:r>
            <a:r>
              <a:rPr dirty="0">
                <a:latin typeface="Calibri"/>
                <a:cs typeface="Calibri"/>
              </a:rPr>
              <a:t>such case </a:t>
            </a:r>
            <a:r>
              <a:rPr spc="-5" dirty="0">
                <a:latin typeface="Calibri"/>
                <a:cs typeface="Calibri"/>
              </a:rPr>
              <a:t>of diarrhea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5" dirty="0">
                <a:latin typeface="Calibri"/>
                <a:cs typeface="Calibri"/>
              </a:rPr>
              <a:t>vomiting </a:t>
            </a:r>
            <a:r>
              <a:rPr dirty="0">
                <a:latin typeface="Calibri"/>
                <a:cs typeface="Calibri"/>
              </a:rPr>
              <a:t>in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dirty="0">
                <a:latin typeface="Calibri"/>
                <a:cs typeface="Calibri"/>
              </a:rPr>
              <a:t>facility and </a:t>
            </a:r>
            <a:r>
              <a:rPr spc="-5" dirty="0">
                <a:latin typeface="Calibri"/>
                <a:cs typeface="Calibri"/>
              </a:rPr>
              <a:t>that the  </a:t>
            </a:r>
            <a:r>
              <a:rPr dirty="0">
                <a:latin typeface="Calibri"/>
                <a:cs typeface="Calibri"/>
              </a:rPr>
              <a:t>resident’s roommate </a:t>
            </a:r>
            <a:r>
              <a:rPr spc="-5" dirty="0">
                <a:latin typeface="Calibri"/>
                <a:cs typeface="Calibri"/>
              </a:rPr>
              <a:t>had </a:t>
            </a:r>
            <a:r>
              <a:rPr dirty="0">
                <a:latin typeface="Calibri"/>
                <a:cs typeface="Calibri"/>
              </a:rPr>
              <a:t>similar </a:t>
            </a:r>
            <a:r>
              <a:rPr spc="-5" dirty="0">
                <a:latin typeface="Calibri"/>
                <a:cs typeface="Calibri"/>
              </a:rPr>
              <a:t>symptoms </a:t>
            </a:r>
            <a:r>
              <a:rPr dirty="0">
                <a:latin typeface="Calibri"/>
                <a:cs typeface="Calibri"/>
              </a:rPr>
              <a:t>2 days </a:t>
            </a:r>
            <a:r>
              <a:rPr spc="-5" dirty="0">
                <a:latin typeface="Calibri"/>
                <a:cs typeface="Calibri"/>
              </a:rPr>
              <a:t>ago. Upon </a:t>
            </a:r>
            <a:r>
              <a:rPr dirty="0">
                <a:latin typeface="Calibri"/>
                <a:cs typeface="Calibri"/>
              </a:rPr>
              <a:t>further review </a:t>
            </a:r>
            <a:r>
              <a:rPr spc="-5" dirty="0">
                <a:latin typeface="Calibri"/>
                <a:cs typeface="Calibri"/>
              </a:rPr>
              <a:t>of the </a:t>
            </a:r>
            <a:r>
              <a:rPr dirty="0">
                <a:latin typeface="Calibri"/>
                <a:cs typeface="Calibri"/>
              </a:rPr>
              <a:t>cases you  </a:t>
            </a:r>
            <a:r>
              <a:rPr spc="-5" dirty="0">
                <a:latin typeface="Calibri"/>
                <a:cs typeface="Calibri"/>
              </a:rPr>
              <a:t>note the following</a:t>
            </a:r>
            <a:r>
              <a:rPr spc="-8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trends:</a:t>
            </a:r>
          </a:p>
          <a:p>
            <a:pPr>
              <a:lnSpc>
                <a:spcPct val="100000"/>
              </a:lnSpc>
              <a:spcBef>
                <a:spcPts val="40"/>
              </a:spcBef>
            </a:pPr>
            <a:endParaRPr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5" dirty="0">
                <a:latin typeface="Calibri"/>
                <a:cs typeface="Calibri"/>
              </a:rPr>
              <a:t>6/8 </a:t>
            </a:r>
            <a:r>
              <a:rPr dirty="0">
                <a:latin typeface="Calibri"/>
                <a:cs typeface="Calibri"/>
              </a:rPr>
              <a:t>residents </a:t>
            </a:r>
            <a:r>
              <a:rPr spc="-5" dirty="0">
                <a:latin typeface="Calibri"/>
                <a:cs typeface="Calibri"/>
              </a:rPr>
              <a:t>had</a:t>
            </a:r>
            <a:r>
              <a:rPr spc="-7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vomiting</a:t>
            </a:r>
            <a:endParaRPr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5" dirty="0">
                <a:latin typeface="Calibri"/>
                <a:cs typeface="Calibri"/>
              </a:rPr>
              <a:t>5/8 had</a:t>
            </a:r>
            <a:r>
              <a:rPr spc="-9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diarrhea</a:t>
            </a:r>
          </a:p>
          <a:p>
            <a:pPr marL="469900" indent="-228600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5" dirty="0">
                <a:latin typeface="Calibri"/>
                <a:cs typeface="Calibri"/>
              </a:rPr>
              <a:t>Most </a:t>
            </a:r>
            <a:r>
              <a:rPr dirty="0">
                <a:latin typeface="Calibri"/>
                <a:cs typeface="Calibri"/>
              </a:rPr>
              <a:t>residents </a:t>
            </a:r>
            <a:r>
              <a:rPr spc="-5" dirty="0">
                <a:latin typeface="Calibri"/>
                <a:cs typeface="Calibri"/>
              </a:rPr>
              <a:t>had </a:t>
            </a:r>
            <a:r>
              <a:rPr dirty="0">
                <a:latin typeface="Calibri"/>
                <a:cs typeface="Calibri"/>
              </a:rPr>
              <a:t>symptoms within </a:t>
            </a:r>
            <a:r>
              <a:rPr spc="-5" dirty="0">
                <a:latin typeface="Calibri"/>
                <a:cs typeface="Calibri"/>
              </a:rPr>
              <a:t>48 hours </a:t>
            </a:r>
            <a:r>
              <a:rPr dirty="0">
                <a:latin typeface="Calibri"/>
                <a:cs typeface="Calibri"/>
              </a:rPr>
              <a:t>of each</a:t>
            </a:r>
            <a:r>
              <a:rPr spc="-9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other</a:t>
            </a:r>
            <a:endParaRPr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>
                <a:latin typeface="Calibri"/>
                <a:cs typeface="Calibri"/>
              </a:rPr>
              <a:t>Symptoms lasted </a:t>
            </a:r>
            <a:r>
              <a:rPr spc="-5" dirty="0">
                <a:latin typeface="Calibri"/>
                <a:cs typeface="Calibri"/>
              </a:rPr>
              <a:t>on </a:t>
            </a:r>
            <a:r>
              <a:rPr dirty="0">
                <a:latin typeface="Calibri"/>
                <a:cs typeface="Calibri"/>
              </a:rPr>
              <a:t>average </a:t>
            </a:r>
            <a:r>
              <a:rPr spc="-5" dirty="0">
                <a:latin typeface="Calibri"/>
                <a:cs typeface="Calibri"/>
              </a:rPr>
              <a:t>36 hours </a:t>
            </a:r>
            <a:r>
              <a:rPr dirty="0">
                <a:latin typeface="Calibri"/>
                <a:cs typeface="Calibri"/>
              </a:rPr>
              <a:t>(range</a:t>
            </a:r>
            <a:r>
              <a:rPr spc="-9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24‐48hrs)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609600" y="8686800"/>
            <a:ext cx="6212840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Which </a:t>
            </a:r>
            <a:r>
              <a:rPr spc="-5" dirty="0">
                <a:latin typeface="Calibri"/>
                <a:cs typeface="Calibri"/>
              </a:rPr>
              <a:t>definition </a:t>
            </a:r>
            <a:r>
              <a:rPr dirty="0">
                <a:latin typeface="Calibri"/>
                <a:cs typeface="Calibri"/>
              </a:rPr>
              <a:t>are you </a:t>
            </a:r>
            <a:r>
              <a:rPr spc="-5" dirty="0">
                <a:latin typeface="Calibri"/>
                <a:cs typeface="Calibri"/>
              </a:rPr>
              <a:t>going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use?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Does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dirty="0">
                <a:latin typeface="Calibri"/>
                <a:cs typeface="Calibri"/>
              </a:rPr>
              <a:t>resident meet </a:t>
            </a:r>
            <a:r>
              <a:rPr spc="-5" dirty="0">
                <a:latin typeface="Calibri"/>
                <a:cs typeface="Calibri"/>
              </a:rPr>
              <a:t>definition </a:t>
            </a:r>
            <a:r>
              <a:rPr dirty="0">
                <a:latin typeface="Calibri"/>
                <a:cs typeface="Calibri"/>
              </a:rPr>
              <a:t>based </a:t>
            </a:r>
            <a:r>
              <a:rPr spc="-5" dirty="0">
                <a:latin typeface="Calibri"/>
                <a:cs typeface="Calibri"/>
              </a:rPr>
              <a:t>on</a:t>
            </a:r>
            <a:r>
              <a:rPr spc="-95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criteria?</a:t>
            </a: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ject 2"/>
          <p:cNvSpPr txBox="1"/>
          <p:nvPr/>
        </p:nvSpPr>
        <p:spPr>
          <a:xfrm>
            <a:off x="304800" y="906018"/>
            <a:ext cx="6500495" cy="4293740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12700">
              <a:lnSpc>
                <a:spcPct val="100000"/>
              </a:lnSpc>
            </a:pPr>
            <a:r>
              <a:rPr dirty="0">
                <a:latin typeface="Calibri"/>
                <a:cs typeface="Calibri"/>
              </a:rPr>
              <a:t>Case #</a:t>
            </a:r>
            <a:r>
              <a:rPr spc="-10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4</a:t>
            </a:r>
          </a:p>
          <a:p>
            <a:pPr marL="12700" marR="5080">
              <a:lnSpc>
                <a:spcPct val="117100"/>
              </a:lnSpc>
              <a:spcBef>
                <a:spcPts val="994"/>
              </a:spcBef>
            </a:pPr>
            <a:r>
              <a:rPr dirty="0">
                <a:latin typeface="Calibri"/>
                <a:cs typeface="Calibri"/>
              </a:rPr>
              <a:t>KD is a </a:t>
            </a:r>
            <a:r>
              <a:rPr spc="-5" dirty="0">
                <a:latin typeface="Calibri"/>
                <a:cs typeface="Calibri"/>
              </a:rPr>
              <a:t>92 </a:t>
            </a:r>
            <a:r>
              <a:rPr dirty="0">
                <a:latin typeface="Calibri"/>
                <a:cs typeface="Calibri"/>
              </a:rPr>
              <a:t>y/o male with </a:t>
            </a:r>
            <a:r>
              <a:rPr spc="-5" dirty="0">
                <a:latin typeface="Calibri"/>
                <a:cs typeface="Calibri"/>
              </a:rPr>
              <a:t>history of </a:t>
            </a:r>
            <a:r>
              <a:rPr dirty="0">
                <a:latin typeface="Calibri"/>
                <a:cs typeface="Calibri"/>
              </a:rPr>
              <a:t>arterial </a:t>
            </a:r>
            <a:r>
              <a:rPr spc="-5" dirty="0">
                <a:latin typeface="Calibri"/>
                <a:cs typeface="Calibri"/>
              </a:rPr>
              <a:t>insufficiency, urinary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5" dirty="0">
                <a:latin typeface="Calibri"/>
                <a:cs typeface="Calibri"/>
              </a:rPr>
              <a:t>fecal </a:t>
            </a:r>
            <a:r>
              <a:rPr dirty="0">
                <a:latin typeface="Calibri"/>
                <a:cs typeface="Calibri"/>
              </a:rPr>
              <a:t>incontinence. He </a:t>
            </a:r>
            <a:r>
              <a:rPr spc="-5" dirty="0">
                <a:latin typeface="Calibri"/>
                <a:cs typeface="Calibri"/>
              </a:rPr>
              <a:t>has  </a:t>
            </a:r>
            <a:r>
              <a:rPr dirty="0">
                <a:latin typeface="Calibri"/>
                <a:cs typeface="Calibri"/>
              </a:rPr>
              <a:t>limited mobility and </a:t>
            </a:r>
            <a:r>
              <a:rPr spc="-5" dirty="0">
                <a:latin typeface="Calibri"/>
                <a:cs typeface="Calibri"/>
              </a:rPr>
              <a:t>uses </a:t>
            </a:r>
            <a:r>
              <a:rPr dirty="0">
                <a:latin typeface="Calibri"/>
                <a:cs typeface="Calibri"/>
              </a:rPr>
              <a:t>a wheel </a:t>
            </a:r>
            <a:r>
              <a:rPr spc="-5" dirty="0">
                <a:latin typeface="Calibri"/>
                <a:cs typeface="Calibri"/>
              </a:rPr>
              <a:t>chair </a:t>
            </a:r>
            <a:r>
              <a:rPr dirty="0">
                <a:latin typeface="Calibri"/>
                <a:cs typeface="Calibri"/>
              </a:rPr>
              <a:t>to get </a:t>
            </a:r>
            <a:r>
              <a:rPr spc="-5" dirty="0">
                <a:latin typeface="Calibri"/>
                <a:cs typeface="Calibri"/>
              </a:rPr>
              <a:t>around. </a:t>
            </a:r>
            <a:r>
              <a:rPr dirty="0">
                <a:latin typeface="Calibri"/>
                <a:cs typeface="Calibri"/>
              </a:rPr>
              <a:t>He is diapered </a:t>
            </a:r>
            <a:r>
              <a:rPr spc="-5" dirty="0">
                <a:latin typeface="Calibri"/>
                <a:cs typeface="Calibri"/>
              </a:rPr>
              <a:t>most of the day </a:t>
            </a:r>
            <a:r>
              <a:rPr dirty="0">
                <a:latin typeface="Calibri"/>
                <a:cs typeface="Calibri"/>
              </a:rPr>
              <a:t>to  contain </a:t>
            </a:r>
            <a:r>
              <a:rPr spc="-5" dirty="0">
                <a:latin typeface="Calibri"/>
                <a:cs typeface="Calibri"/>
              </a:rPr>
              <a:t>his</a:t>
            </a:r>
            <a:r>
              <a:rPr spc="-10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incontinence.</a:t>
            </a:r>
            <a:endParaRPr dirty="0">
              <a:latin typeface="Calibri"/>
              <a:cs typeface="Calibri"/>
            </a:endParaRPr>
          </a:p>
          <a:p>
            <a:pPr marL="12700" marR="12700">
              <a:lnSpc>
                <a:spcPct val="117100"/>
              </a:lnSpc>
              <a:spcBef>
                <a:spcPts val="994"/>
              </a:spcBef>
            </a:pPr>
            <a:r>
              <a:rPr spc="-5" dirty="0">
                <a:latin typeface="Calibri"/>
                <a:cs typeface="Calibri"/>
              </a:rPr>
              <a:t>On </a:t>
            </a:r>
            <a:r>
              <a:rPr dirty="0">
                <a:latin typeface="Calibri"/>
                <a:cs typeface="Calibri"/>
              </a:rPr>
              <a:t>a </a:t>
            </a:r>
            <a:r>
              <a:rPr spc="-5" dirty="0">
                <a:latin typeface="Calibri"/>
                <a:cs typeface="Calibri"/>
              </a:rPr>
              <a:t>monthly </a:t>
            </a:r>
            <a:r>
              <a:rPr dirty="0">
                <a:latin typeface="Calibri"/>
                <a:cs typeface="Calibri"/>
              </a:rPr>
              <a:t>skin </a:t>
            </a:r>
            <a:r>
              <a:rPr spc="-5" dirty="0">
                <a:latin typeface="Calibri"/>
                <a:cs typeface="Calibri"/>
              </a:rPr>
              <a:t>sweep, the </a:t>
            </a:r>
            <a:r>
              <a:rPr dirty="0">
                <a:latin typeface="Calibri"/>
                <a:cs typeface="Calibri"/>
              </a:rPr>
              <a:t>resident is </a:t>
            </a:r>
            <a:r>
              <a:rPr spc="-5" dirty="0">
                <a:latin typeface="Calibri"/>
                <a:cs typeface="Calibri"/>
              </a:rPr>
              <a:t>noted </a:t>
            </a:r>
            <a:r>
              <a:rPr dirty="0">
                <a:latin typeface="Calibri"/>
                <a:cs typeface="Calibri"/>
              </a:rPr>
              <a:t>to </a:t>
            </a:r>
            <a:r>
              <a:rPr spc="-5" dirty="0">
                <a:latin typeface="Calibri"/>
                <a:cs typeface="Calibri"/>
              </a:rPr>
              <a:t>have </a:t>
            </a:r>
            <a:r>
              <a:rPr dirty="0">
                <a:latin typeface="Calibri"/>
                <a:cs typeface="Calibri"/>
              </a:rPr>
              <a:t>a </a:t>
            </a:r>
            <a:r>
              <a:rPr spc="-5" dirty="0">
                <a:latin typeface="Calibri"/>
                <a:cs typeface="Calibri"/>
              </a:rPr>
              <a:t>small </a:t>
            </a:r>
            <a:r>
              <a:rPr dirty="0">
                <a:latin typeface="Calibri"/>
                <a:cs typeface="Calibri"/>
              </a:rPr>
              <a:t>area </a:t>
            </a:r>
            <a:r>
              <a:rPr spc="-5" dirty="0">
                <a:latin typeface="Calibri"/>
                <a:cs typeface="Calibri"/>
              </a:rPr>
              <a:t>of breakdown on his lower  buttock.  </a:t>
            </a:r>
            <a:r>
              <a:rPr dirty="0">
                <a:latin typeface="Calibri"/>
                <a:cs typeface="Calibri"/>
              </a:rPr>
              <a:t>The </a:t>
            </a:r>
            <a:r>
              <a:rPr spc="-5" dirty="0">
                <a:latin typeface="Calibri"/>
                <a:cs typeface="Calibri"/>
              </a:rPr>
              <a:t>nurse notes the</a:t>
            </a:r>
            <a:r>
              <a:rPr spc="-7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following: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45"/>
              </a:spcBef>
            </a:pPr>
            <a:endParaRPr dirty="0">
              <a:latin typeface="Times New Roman"/>
              <a:cs typeface="Times New Roman"/>
            </a:endParaRPr>
          </a:p>
          <a:p>
            <a:pPr marL="469900" indent="-228600">
              <a:lnSpc>
                <a:spcPct val="100000"/>
              </a:lnSpc>
              <a:spcBef>
                <a:spcPts val="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>
                <a:latin typeface="Calibri"/>
                <a:cs typeface="Calibri"/>
              </a:rPr>
              <a:t>Measures </a:t>
            </a:r>
            <a:r>
              <a:rPr spc="-5" dirty="0">
                <a:latin typeface="Calibri"/>
                <a:cs typeface="Calibri"/>
              </a:rPr>
              <a:t>1.5 </a:t>
            </a:r>
            <a:r>
              <a:rPr dirty="0">
                <a:latin typeface="Calibri"/>
                <a:cs typeface="Calibri"/>
              </a:rPr>
              <a:t>cm X 3 cm X 2 cm, with</a:t>
            </a:r>
            <a:r>
              <a:rPr spc="-1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undermining</a:t>
            </a:r>
            <a:endParaRPr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5" dirty="0">
                <a:latin typeface="Calibri"/>
                <a:cs typeface="Calibri"/>
              </a:rPr>
              <a:t>Wound </a:t>
            </a:r>
            <a:r>
              <a:rPr dirty="0">
                <a:latin typeface="Calibri"/>
                <a:cs typeface="Calibri"/>
              </a:rPr>
              <a:t>bed is </a:t>
            </a:r>
            <a:r>
              <a:rPr spc="-5" dirty="0">
                <a:latin typeface="Calibri"/>
                <a:cs typeface="Calibri"/>
              </a:rPr>
              <a:t>90% slough </a:t>
            </a:r>
            <a:r>
              <a:rPr dirty="0">
                <a:latin typeface="Calibri"/>
                <a:cs typeface="Calibri"/>
              </a:rPr>
              <a:t>and </a:t>
            </a:r>
            <a:r>
              <a:rPr spc="-5" dirty="0">
                <a:latin typeface="Calibri"/>
                <a:cs typeface="Calibri"/>
              </a:rPr>
              <a:t>10% necrotic</a:t>
            </a:r>
            <a:r>
              <a:rPr spc="-3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tissue</a:t>
            </a:r>
            <a:endParaRPr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05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>
                <a:latin typeface="Calibri"/>
                <a:cs typeface="Calibri"/>
              </a:rPr>
              <a:t>Very</a:t>
            </a:r>
            <a:r>
              <a:rPr spc="-6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malodorous</a:t>
            </a:r>
            <a:endParaRPr dirty="0">
              <a:latin typeface="Calibri"/>
              <a:cs typeface="Calibri"/>
            </a:endParaRPr>
          </a:p>
          <a:p>
            <a:pPr marL="469900" indent="-228600">
              <a:lnSpc>
                <a:spcPct val="100000"/>
              </a:lnSpc>
              <a:spcBef>
                <a:spcPts val="31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dirty="0">
                <a:latin typeface="Calibri"/>
                <a:cs typeface="Calibri"/>
              </a:rPr>
              <a:t>Extensive serosanguinous</a:t>
            </a:r>
            <a:r>
              <a:rPr spc="-1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exudate</a:t>
            </a:r>
          </a:p>
          <a:p>
            <a:pPr marL="469900" indent="-228600">
              <a:lnSpc>
                <a:spcPct val="100000"/>
              </a:lnSpc>
              <a:spcBef>
                <a:spcPts val="300"/>
              </a:spcBef>
              <a:buFont typeface="Symbol"/>
              <a:buChar char=""/>
              <a:tabLst>
                <a:tab pos="469265" algn="l"/>
                <a:tab pos="469900" algn="l"/>
              </a:tabLst>
            </a:pPr>
            <a:r>
              <a:rPr spc="-5" dirty="0">
                <a:latin typeface="Calibri"/>
                <a:cs typeface="Calibri"/>
              </a:rPr>
              <a:t>Surrounding </a:t>
            </a:r>
            <a:r>
              <a:rPr dirty="0">
                <a:latin typeface="Calibri"/>
                <a:cs typeface="Calibri"/>
              </a:rPr>
              <a:t>skin is erythematous, </a:t>
            </a:r>
            <a:r>
              <a:rPr spc="-5" dirty="0">
                <a:latin typeface="Calibri"/>
                <a:cs typeface="Calibri"/>
              </a:rPr>
              <a:t>hot </a:t>
            </a:r>
            <a:r>
              <a:rPr dirty="0">
                <a:latin typeface="Calibri"/>
                <a:cs typeface="Calibri"/>
              </a:rPr>
              <a:t>and tender to </a:t>
            </a:r>
            <a:r>
              <a:rPr spc="-5" dirty="0">
                <a:latin typeface="Calibri"/>
                <a:cs typeface="Calibri"/>
              </a:rPr>
              <a:t>the</a:t>
            </a:r>
            <a:r>
              <a:rPr spc="-105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touch</a:t>
            </a:r>
            <a:endParaRPr dirty="0">
              <a:latin typeface="Calibri"/>
              <a:cs typeface="Calibri"/>
            </a:endParaRPr>
          </a:p>
        </p:txBody>
      </p:sp>
      <p:sp>
        <p:nvSpPr>
          <p:cNvPr id="3" name="object 3"/>
          <p:cNvSpPr txBox="1"/>
          <p:nvPr/>
        </p:nvSpPr>
        <p:spPr>
          <a:xfrm>
            <a:off x="533400" y="6172200"/>
            <a:ext cx="4391269" cy="830997"/>
          </a:xfrm>
          <a:prstGeom prst="rect">
            <a:avLst/>
          </a:prstGeom>
        </p:spPr>
        <p:txBody>
          <a:bodyPr vert="horz" wrap="square" lIns="0" tIns="0" rIns="0" bIns="0" rtlCol="0">
            <a:spAutoFit/>
          </a:bodyPr>
          <a:lstStyle/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Which </a:t>
            </a:r>
            <a:r>
              <a:rPr spc="-5" dirty="0">
                <a:latin typeface="Calibri"/>
                <a:cs typeface="Calibri"/>
              </a:rPr>
              <a:t>definition </a:t>
            </a:r>
            <a:r>
              <a:rPr dirty="0">
                <a:latin typeface="Calibri"/>
                <a:cs typeface="Calibri"/>
              </a:rPr>
              <a:t>are you </a:t>
            </a:r>
            <a:r>
              <a:rPr spc="-5" dirty="0">
                <a:latin typeface="Calibri"/>
                <a:cs typeface="Calibri"/>
              </a:rPr>
              <a:t>going </a:t>
            </a:r>
            <a:r>
              <a:rPr dirty="0">
                <a:latin typeface="Calibri"/>
                <a:cs typeface="Calibri"/>
              </a:rPr>
              <a:t>to</a:t>
            </a:r>
            <a:r>
              <a:rPr spc="-80" dirty="0">
                <a:latin typeface="Calibri"/>
                <a:cs typeface="Calibri"/>
              </a:rPr>
              <a:t> </a:t>
            </a:r>
            <a:r>
              <a:rPr spc="-5" dirty="0">
                <a:latin typeface="Calibri"/>
                <a:cs typeface="Calibri"/>
              </a:rPr>
              <a:t>use?</a:t>
            </a:r>
            <a:endParaRPr dirty="0">
              <a:latin typeface="Calibri"/>
              <a:cs typeface="Calibri"/>
            </a:endParaRPr>
          </a:p>
          <a:p>
            <a:pPr>
              <a:lnSpc>
                <a:spcPct val="100000"/>
              </a:lnSpc>
              <a:spcBef>
                <a:spcPts val="25"/>
              </a:spcBef>
              <a:buFont typeface="Calibri"/>
              <a:buAutoNum type="arabicPeriod"/>
            </a:pPr>
            <a:endParaRPr dirty="0">
              <a:latin typeface="Times New Roman"/>
              <a:cs typeface="Times New Roman"/>
            </a:endParaRPr>
          </a:p>
          <a:p>
            <a:pPr marL="241300" indent="-228600">
              <a:lnSpc>
                <a:spcPct val="100000"/>
              </a:lnSpc>
              <a:buAutoNum type="arabicPeriod"/>
              <a:tabLst>
                <a:tab pos="241300" algn="l"/>
              </a:tabLst>
            </a:pPr>
            <a:r>
              <a:rPr dirty="0">
                <a:latin typeface="Calibri"/>
                <a:cs typeface="Calibri"/>
              </a:rPr>
              <a:t>Does </a:t>
            </a:r>
            <a:r>
              <a:rPr spc="-5" dirty="0">
                <a:latin typeface="Calibri"/>
                <a:cs typeface="Calibri"/>
              </a:rPr>
              <a:t>the </a:t>
            </a:r>
            <a:r>
              <a:rPr dirty="0">
                <a:latin typeface="Calibri"/>
                <a:cs typeface="Calibri"/>
              </a:rPr>
              <a:t>resident meet</a:t>
            </a:r>
            <a:r>
              <a:rPr spc="-110" dirty="0">
                <a:latin typeface="Calibri"/>
                <a:cs typeface="Calibri"/>
              </a:rPr>
              <a:t> </a:t>
            </a:r>
            <a:r>
              <a:rPr dirty="0">
                <a:latin typeface="Calibri"/>
                <a:cs typeface="Calibri"/>
              </a:rPr>
              <a:t>criteria?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</TotalTime>
  <Words>660</Words>
  <Application>Microsoft Office PowerPoint</Application>
  <PresentationFormat>Custom</PresentationFormat>
  <Paragraphs>56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8" baseType="lpstr">
      <vt:lpstr>Calibri</vt:lpstr>
      <vt:lpstr>Symbol</vt:lpstr>
      <vt:lpstr>Times New Roman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Microsoft PowerPoint - 03-Surveillance for Infections in Long-term Care 2016</dc:title>
  <dc:creator>aapowell</dc:creator>
  <cp:lastModifiedBy>Powell, Amy</cp:lastModifiedBy>
  <cp:revision>3</cp:revision>
  <dcterms:created xsi:type="dcterms:W3CDTF">2017-10-20T11:02:38Z</dcterms:created>
  <dcterms:modified xsi:type="dcterms:W3CDTF">2017-10-20T15:33:21Z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2016-08-04T00:00:00Z</vt:filetime>
  </property>
  <property fmtid="{D5CDD505-2E9C-101B-9397-08002B2CF9AE}" pid="3" name="Creator">
    <vt:lpwstr>PScript5.dll Version 5.2.2</vt:lpwstr>
  </property>
  <property fmtid="{D5CDD505-2E9C-101B-9397-08002B2CF9AE}" pid="4" name="LastSaved">
    <vt:filetime>2017-10-20T00:00:00Z</vt:filetime>
  </property>
</Properties>
</file>