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3" r:id="rId6"/>
    <p:sldId id="261" r:id="rId7"/>
    <p:sldId id="262" r:id="rId8"/>
    <p:sldId id="265" r:id="rId9"/>
    <p:sldId id="269" r:id="rId10"/>
    <p:sldId id="271" r:id="rId11"/>
    <p:sldId id="270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F5B4DF-4547-42AB-8E80-5A669E5D5E36}" type="doc">
      <dgm:prSet loTypeId="urn:microsoft.com/office/officeart/2005/8/layout/cycle1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255A19-FDF9-43E8-A34A-1190118952D7}">
      <dgm:prSet phldrT="[Text]"/>
      <dgm:spPr/>
      <dgm:t>
        <a:bodyPr/>
        <a:lstStyle/>
        <a:p>
          <a:r>
            <a:rPr lang="en-US" dirty="0"/>
            <a:t>Contain</a:t>
          </a:r>
        </a:p>
      </dgm:t>
    </dgm:pt>
    <dgm:pt modelId="{7019C350-3C73-455F-9DD7-B6DDDA86E347}" type="parTrans" cxnId="{61D6111B-29EF-4DE3-B2D5-4DA8410294A9}">
      <dgm:prSet/>
      <dgm:spPr/>
      <dgm:t>
        <a:bodyPr/>
        <a:lstStyle/>
        <a:p>
          <a:endParaRPr lang="en-US"/>
        </a:p>
      </dgm:t>
    </dgm:pt>
    <dgm:pt modelId="{4A4D0909-3638-4FDA-B3DB-79F1ADDE3EB8}" type="sibTrans" cxnId="{61D6111B-29EF-4DE3-B2D5-4DA8410294A9}">
      <dgm:prSet/>
      <dgm:spPr/>
      <dgm:t>
        <a:bodyPr/>
        <a:lstStyle/>
        <a:p>
          <a:endParaRPr lang="en-US"/>
        </a:p>
      </dgm:t>
    </dgm:pt>
    <dgm:pt modelId="{3743F2E4-1622-4105-8B34-61C8515CA0D5}">
      <dgm:prSet phldrT="[Text]"/>
      <dgm:spPr/>
      <dgm:t>
        <a:bodyPr/>
        <a:lstStyle/>
        <a:p>
          <a:r>
            <a:rPr lang="en-US" b="0" u="none" dirty="0"/>
            <a:t>Prevent</a:t>
          </a:r>
        </a:p>
      </dgm:t>
    </dgm:pt>
    <dgm:pt modelId="{EE3DF851-03C2-44DE-B898-08E5A0D84900}" type="parTrans" cxnId="{106EF188-ACA0-42CF-AB41-8549485FE35E}">
      <dgm:prSet/>
      <dgm:spPr/>
      <dgm:t>
        <a:bodyPr/>
        <a:lstStyle/>
        <a:p>
          <a:endParaRPr lang="en-US"/>
        </a:p>
      </dgm:t>
    </dgm:pt>
    <dgm:pt modelId="{E0F24BC7-C11B-48A7-8E8E-CC427B90E653}" type="sibTrans" cxnId="{106EF188-ACA0-42CF-AB41-8549485FE35E}">
      <dgm:prSet/>
      <dgm:spPr/>
      <dgm:t>
        <a:bodyPr/>
        <a:lstStyle/>
        <a:p>
          <a:endParaRPr lang="en-US"/>
        </a:p>
      </dgm:t>
    </dgm:pt>
    <dgm:pt modelId="{6F0344FE-AF66-4B8B-9CE8-AFC6DCAD8A53}">
      <dgm:prSet phldrT="[Text]"/>
      <dgm:spPr/>
      <dgm:t>
        <a:bodyPr/>
        <a:lstStyle/>
        <a:p>
          <a:r>
            <a:rPr lang="en-US" dirty="0"/>
            <a:t>Detect</a:t>
          </a:r>
        </a:p>
      </dgm:t>
    </dgm:pt>
    <dgm:pt modelId="{EE37AA98-398E-4281-A408-03FFD206A254}" type="parTrans" cxnId="{E520AC5B-4FE2-478A-A9FB-0348BAB6688F}">
      <dgm:prSet/>
      <dgm:spPr/>
      <dgm:t>
        <a:bodyPr/>
        <a:lstStyle/>
        <a:p>
          <a:endParaRPr lang="en-US"/>
        </a:p>
      </dgm:t>
    </dgm:pt>
    <dgm:pt modelId="{5BCA975F-7BD4-4E7B-A451-49D6049B3BF6}" type="sibTrans" cxnId="{E520AC5B-4FE2-478A-A9FB-0348BAB6688F}">
      <dgm:prSet/>
      <dgm:spPr/>
      <dgm:t>
        <a:bodyPr/>
        <a:lstStyle/>
        <a:p>
          <a:endParaRPr lang="en-US"/>
        </a:p>
      </dgm:t>
    </dgm:pt>
    <dgm:pt modelId="{44F22A8F-4688-4AC3-855F-24620DE46BB3}" type="pres">
      <dgm:prSet presAssocID="{4CF5B4DF-4547-42AB-8E80-5A669E5D5E36}" presName="cycle" presStyleCnt="0">
        <dgm:presLayoutVars>
          <dgm:dir/>
          <dgm:resizeHandles val="exact"/>
        </dgm:presLayoutVars>
      </dgm:prSet>
      <dgm:spPr/>
    </dgm:pt>
    <dgm:pt modelId="{B6C09EDA-BF05-4524-8BF4-014F08BCC132}" type="pres">
      <dgm:prSet presAssocID="{B7255A19-FDF9-43E8-A34A-1190118952D7}" presName="dummy" presStyleCnt="0"/>
      <dgm:spPr/>
    </dgm:pt>
    <dgm:pt modelId="{F2D34866-DB89-4500-8637-F061E11979DC}" type="pres">
      <dgm:prSet presAssocID="{B7255A19-FDF9-43E8-A34A-1190118952D7}" presName="node" presStyleLbl="revTx" presStyleIdx="0" presStyleCnt="3">
        <dgm:presLayoutVars>
          <dgm:bulletEnabled val="1"/>
        </dgm:presLayoutVars>
      </dgm:prSet>
      <dgm:spPr/>
    </dgm:pt>
    <dgm:pt modelId="{440D841C-6F53-48BB-9492-1E6B9957E0A8}" type="pres">
      <dgm:prSet presAssocID="{4A4D0909-3638-4FDA-B3DB-79F1ADDE3EB8}" presName="sibTrans" presStyleLbl="node1" presStyleIdx="0" presStyleCnt="3"/>
      <dgm:spPr/>
    </dgm:pt>
    <dgm:pt modelId="{76345789-2D1C-4AFC-9B39-0EBF4F3CD2EC}" type="pres">
      <dgm:prSet presAssocID="{3743F2E4-1622-4105-8B34-61C8515CA0D5}" presName="dummy" presStyleCnt="0"/>
      <dgm:spPr/>
    </dgm:pt>
    <dgm:pt modelId="{CEE96605-B424-4269-9E91-50E4747A9036}" type="pres">
      <dgm:prSet presAssocID="{3743F2E4-1622-4105-8B34-61C8515CA0D5}" presName="node" presStyleLbl="revTx" presStyleIdx="1" presStyleCnt="3">
        <dgm:presLayoutVars>
          <dgm:bulletEnabled val="1"/>
        </dgm:presLayoutVars>
      </dgm:prSet>
      <dgm:spPr/>
    </dgm:pt>
    <dgm:pt modelId="{DF4D7FE5-79C8-4EF1-83EA-CCE44D1A1C55}" type="pres">
      <dgm:prSet presAssocID="{E0F24BC7-C11B-48A7-8E8E-CC427B90E653}" presName="sibTrans" presStyleLbl="node1" presStyleIdx="1" presStyleCnt="3"/>
      <dgm:spPr/>
    </dgm:pt>
    <dgm:pt modelId="{94E67751-34D0-4298-94A6-5DAF896F2100}" type="pres">
      <dgm:prSet presAssocID="{6F0344FE-AF66-4B8B-9CE8-AFC6DCAD8A53}" presName="dummy" presStyleCnt="0"/>
      <dgm:spPr/>
    </dgm:pt>
    <dgm:pt modelId="{81CDD847-64E2-4BFA-BA5D-D5637AE39AF6}" type="pres">
      <dgm:prSet presAssocID="{6F0344FE-AF66-4B8B-9CE8-AFC6DCAD8A53}" presName="node" presStyleLbl="revTx" presStyleIdx="2" presStyleCnt="3">
        <dgm:presLayoutVars>
          <dgm:bulletEnabled val="1"/>
        </dgm:presLayoutVars>
      </dgm:prSet>
      <dgm:spPr/>
    </dgm:pt>
    <dgm:pt modelId="{1CEC897B-1A81-406B-97FF-25DB6AEA540C}" type="pres">
      <dgm:prSet presAssocID="{5BCA975F-7BD4-4E7B-A451-49D6049B3BF6}" presName="sibTrans" presStyleLbl="node1" presStyleIdx="2" presStyleCnt="3"/>
      <dgm:spPr/>
    </dgm:pt>
  </dgm:ptLst>
  <dgm:cxnLst>
    <dgm:cxn modelId="{61D6111B-29EF-4DE3-B2D5-4DA8410294A9}" srcId="{4CF5B4DF-4547-42AB-8E80-5A669E5D5E36}" destId="{B7255A19-FDF9-43E8-A34A-1190118952D7}" srcOrd="0" destOrd="0" parTransId="{7019C350-3C73-455F-9DD7-B6DDDA86E347}" sibTransId="{4A4D0909-3638-4FDA-B3DB-79F1ADDE3EB8}"/>
    <dgm:cxn modelId="{07140D24-8D2E-4C53-96BC-379E11C8C9A4}" type="presOf" srcId="{6F0344FE-AF66-4B8B-9CE8-AFC6DCAD8A53}" destId="{81CDD847-64E2-4BFA-BA5D-D5637AE39AF6}" srcOrd="0" destOrd="0" presId="urn:microsoft.com/office/officeart/2005/8/layout/cycle1"/>
    <dgm:cxn modelId="{E520AC5B-4FE2-478A-A9FB-0348BAB6688F}" srcId="{4CF5B4DF-4547-42AB-8E80-5A669E5D5E36}" destId="{6F0344FE-AF66-4B8B-9CE8-AFC6DCAD8A53}" srcOrd="2" destOrd="0" parTransId="{EE37AA98-398E-4281-A408-03FFD206A254}" sibTransId="{5BCA975F-7BD4-4E7B-A451-49D6049B3BF6}"/>
    <dgm:cxn modelId="{861DEC42-8279-4FD6-9301-2552EC564212}" type="presOf" srcId="{4CF5B4DF-4547-42AB-8E80-5A669E5D5E36}" destId="{44F22A8F-4688-4AC3-855F-24620DE46BB3}" srcOrd="0" destOrd="0" presId="urn:microsoft.com/office/officeart/2005/8/layout/cycle1"/>
    <dgm:cxn modelId="{B9660967-3776-47ED-93F1-55D9AF3DC7B0}" type="presOf" srcId="{4A4D0909-3638-4FDA-B3DB-79F1ADDE3EB8}" destId="{440D841C-6F53-48BB-9492-1E6B9957E0A8}" srcOrd="0" destOrd="0" presId="urn:microsoft.com/office/officeart/2005/8/layout/cycle1"/>
    <dgm:cxn modelId="{0EA8AA6E-9D50-4257-B024-A89CB711F280}" type="presOf" srcId="{3743F2E4-1622-4105-8B34-61C8515CA0D5}" destId="{CEE96605-B424-4269-9E91-50E4747A9036}" srcOrd="0" destOrd="0" presId="urn:microsoft.com/office/officeart/2005/8/layout/cycle1"/>
    <dgm:cxn modelId="{139B8275-7865-4054-820A-138A1CCD9A64}" type="presOf" srcId="{E0F24BC7-C11B-48A7-8E8E-CC427B90E653}" destId="{DF4D7FE5-79C8-4EF1-83EA-CCE44D1A1C55}" srcOrd="0" destOrd="0" presId="urn:microsoft.com/office/officeart/2005/8/layout/cycle1"/>
    <dgm:cxn modelId="{9CCCE57B-D8C1-4534-B6E0-9753A70998B2}" type="presOf" srcId="{B7255A19-FDF9-43E8-A34A-1190118952D7}" destId="{F2D34866-DB89-4500-8637-F061E11979DC}" srcOrd="0" destOrd="0" presId="urn:microsoft.com/office/officeart/2005/8/layout/cycle1"/>
    <dgm:cxn modelId="{106EF188-ACA0-42CF-AB41-8549485FE35E}" srcId="{4CF5B4DF-4547-42AB-8E80-5A669E5D5E36}" destId="{3743F2E4-1622-4105-8B34-61C8515CA0D5}" srcOrd="1" destOrd="0" parTransId="{EE3DF851-03C2-44DE-B898-08E5A0D84900}" sibTransId="{E0F24BC7-C11B-48A7-8E8E-CC427B90E653}"/>
    <dgm:cxn modelId="{FCD658D1-7C4B-472A-9956-E8E3EC02F4CA}" type="presOf" srcId="{5BCA975F-7BD4-4E7B-A451-49D6049B3BF6}" destId="{1CEC897B-1A81-406B-97FF-25DB6AEA540C}" srcOrd="0" destOrd="0" presId="urn:microsoft.com/office/officeart/2005/8/layout/cycle1"/>
    <dgm:cxn modelId="{D2889380-7B9E-43A7-871E-B1D0F16DE478}" type="presParOf" srcId="{44F22A8F-4688-4AC3-855F-24620DE46BB3}" destId="{B6C09EDA-BF05-4524-8BF4-014F08BCC132}" srcOrd="0" destOrd="0" presId="urn:microsoft.com/office/officeart/2005/8/layout/cycle1"/>
    <dgm:cxn modelId="{388ADBAA-F77A-4E37-91AE-76960F73B670}" type="presParOf" srcId="{44F22A8F-4688-4AC3-855F-24620DE46BB3}" destId="{F2D34866-DB89-4500-8637-F061E11979DC}" srcOrd="1" destOrd="0" presId="urn:microsoft.com/office/officeart/2005/8/layout/cycle1"/>
    <dgm:cxn modelId="{113D811D-B10D-48B6-9033-8C67EC4CCCED}" type="presParOf" srcId="{44F22A8F-4688-4AC3-855F-24620DE46BB3}" destId="{440D841C-6F53-48BB-9492-1E6B9957E0A8}" srcOrd="2" destOrd="0" presId="urn:microsoft.com/office/officeart/2005/8/layout/cycle1"/>
    <dgm:cxn modelId="{9A502FC9-329B-443C-B425-F64253FF5C8E}" type="presParOf" srcId="{44F22A8F-4688-4AC3-855F-24620DE46BB3}" destId="{76345789-2D1C-4AFC-9B39-0EBF4F3CD2EC}" srcOrd="3" destOrd="0" presId="urn:microsoft.com/office/officeart/2005/8/layout/cycle1"/>
    <dgm:cxn modelId="{ECEE275E-5022-49A5-B46A-BEBA31A3C08E}" type="presParOf" srcId="{44F22A8F-4688-4AC3-855F-24620DE46BB3}" destId="{CEE96605-B424-4269-9E91-50E4747A9036}" srcOrd="4" destOrd="0" presId="urn:microsoft.com/office/officeart/2005/8/layout/cycle1"/>
    <dgm:cxn modelId="{A3E24CC6-CCAE-4F8F-87C0-0942DEFE8DA8}" type="presParOf" srcId="{44F22A8F-4688-4AC3-855F-24620DE46BB3}" destId="{DF4D7FE5-79C8-4EF1-83EA-CCE44D1A1C55}" srcOrd="5" destOrd="0" presId="urn:microsoft.com/office/officeart/2005/8/layout/cycle1"/>
    <dgm:cxn modelId="{91A66E97-4822-4971-857A-BADD2253184F}" type="presParOf" srcId="{44F22A8F-4688-4AC3-855F-24620DE46BB3}" destId="{94E67751-34D0-4298-94A6-5DAF896F2100}" srcOrd="6" destOrd="0" presId="urn:microsoft.com/office/officeart/2005/8/layout/cycle1"/>
    <dgm:cxn modelId="{CD6F56F8-972D-4BD0-9CA3-B0E7DE01F74E}" type="presParOf" srcId="{44F22A8F-4688-4AC3-855F-24620DE46BB3}" destId="{81CDD847-64E2-4BFA-BA5D-D5637AE39AF6}" srcOrd="7" destOrd="0" presId="urn:microsoft.com/office/officeart/2005/8/layout/cycle1"/>
    <dgm:cxn modelId="{35B4360F-8BBF-44FD-99ED-D4016E81D77A}" type="presParOf" srcId="{44F22A8F-4688-4AC3-855F-24620DE46BB3}" destId="{1CEC897B-1A81-406B-97FF-25DB6AEA540C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D34866-DB89-4500-8637-F061E11979DC}">
      <dsp:nvSpPr>
        <dsp:cNvPr id="0" name=""/>
        <dsp:cNvSpPr/>
      </dsp:nvSpPr>
      <dsp:spPr>
        <a:xfrm>
          <a:off x="3150578" y="321729"/>
          <a:ext cx="1639490" cy="1639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Contain</a:t>
          </a:r>
        </a:p>
      </dsp:txBody>
      <dsp:txXfrm>
        <a:off x="3150578" y="321729"/>
        <a:ext cx="1639490" cy="1639490"/>
      </dsp:txXfrm>
    </dsp:sp>
    <dsp:sp modelId="{440D841C-6F53-48BB-9492-1E6B9957E0A8}">
      <dsp:nvSpPr>
        <dsp:cNvPr id="0" name=""/>
        <dsp:cNvSpPr/>
      </dsp:nvSpPr>
      <dsp:spPr>
        <a:xfrm>
          <a:off x="651520" y="-1336"/>
          <a:ext cx="3878558" cy="3878558"/>
        </a:xfrm>
        <a:prstGeom prst="circularArrow">
          <a:avLst>
            <a:gd name="adj1" fmla="val 8243"/>
            <a:gd name="adj2" fmla="val 575632"/>
            <a:gd name="adj3" fmla="val 2966074"/>
            <a:gd name="adj4" fmla="val 50236"/>
            <a:gd name="adj5" fmla="val 961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EE96605-B424-4269-9E91-50E4747A9036}">
      <dsp:nvSpPr>
        <dsp:cNvPr id="0" name=""/>
        <dsp:cNvSpPr/>
      </dsp:nvSpPr>
      <dsp:spPr>
        <a:xfrm>
          <a:off x="1771054" y="2711134"/>
          <a:ext cx="1639490" cy="1639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0" u="none" kern="1200" dirty="0"/>
            <a:t>Prevent</a:t>
          </a:r>
        </a:p>
      </dsp:txBody>
      <dsp:txXfrm>
        <a:off x="1771054" y="2711134"/>
        <a:ext cx="1639490" cy="1639490"/>
      </dsp:txXfrm>
    </dsp:sp>
    <dsp:sp modelId="{DF4D7FE5-79C8-4EF1-83EA-CCE44D1A1C55}">
      <dsp:nvSpPr>
        <dsp:cNvPr id="0" name=""/>
        <dsp:cNvSpPr/>
      </dsp:nvSpPr>
      <dsp:spPr>
        <a:xfrm>
          <a:off x="651520" y="-1336"/>
          <a:ext cx="3878558" cy="3878558"/>
        </a:xfrm>
        <a:prstGeom prst="circularArrow">
          <a:avLst>
            <a:gd name="adj1" fmla="val 8243"/>
            <a:gd name="adj2" fmla="val 575632"/>
            <a:gd name="adj3" fmla="val 10174132"/>
            <a:gd name="adj4" fmla="val 7258294"/>
            <a:gd name="adj5" fmla="val 961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CDD847-64E2-4BFA-BA5D-D5637AE39AF6}">
      <dsp:nvSpPr>
        <dsp:cNvPr id="0" name=""/>
        <dsp:cNvSpPr/>
      </dsp:nvSpPr>
      <dsp:spPr>
        <a:xfrm>
          <a:off x="391530" y="321729"/>
          <a:ext cx="1639490" cy="1639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Detect</a:t>
          </a:r>
        </a:p>
      </dsp:txBody>
      <dsp:txXfrm>
        <a:off x="391530" y="321729"/>
        <a:ext cx="1639490" cy="1639490"/>
      </dsp:txXfrm>
    </dsp:sp>
    <dsp:sp modelId="{1CEC897B-1A81-406B-97FF-25DB6AEA540C}">
      <dsp:nvSpPr>
        <dsp:cNvPr id="0" name=""/>
        <dsp:cNvSpPr/>
      </dsp:nvSpPr>
      <dsp:spPr>
        <a:xfrm>
          <a:off x="651520" y="-1336"/>
          <a:ext cx="3878558" cy="3878558"/>
        </a:xfrm>
        <a:prstGeom prst="circularArrow">
          <a:avLst>
            <a:gd name="adj1" fmla="val 8243"/>
            <a:gd name="adj2" fmla="val 575632"/>
            <a:gd name="adj3" fmla="val 16858793"/>
            <a:gd name="adj4" fmla="val 14965575"/>
            <a:gd name="adj5" fmla="val 961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22883-3D0E-44E5-851C-2A3E5F8CCF1C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604D6-92AC-4C71-8E97-CC2945B89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12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guide further response actions, patient management, and future response efforts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E7F34-D2FF-46BC-8A53-82668034A94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664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Early detection and aggressive implementation of infection prevention and control strategies are necessary to prevent further spread of CRE, especially novel CP-CRE. These strategies require an understanding of the prevalence or incidence of CRE. Public Health authorities must be notified promptly when cases of CRE are detected in order to contain CRE. </a:t>
            </a:r>
          </a:p>
          <a:p>
            <a:endParaRPr lang="en-US" dirty="0"/>
          </a:p>
          <a:p>
            <a:r>
              <a:rPr lang="en-US" dirty="0"/>
              <a:t>National priority</a:t>
            </a:r>
            <a:r>
              <a:rPr lang="en-US" dirty="0">
                <a:sym typeface="Wingdings" panose="05000000000000000000" pitchFamily="2" charset="2"/>
              </a:rPr>
              <a:t> now</a:t>
            </a:r>
            <a:r>
              <a:rPr lang="en-US" baseline="0" dirty="0">
                <a:sym typeface="Wingdings" panose="05000000000000000000" pitchFamily="2" charset="2"/>
              </a:rPr>
              <a:t> na</a:t>
            </a:r>
            <a:r>
              <a:rPr lang="en-US" dirty="0"/>
              <a:t>tionally</a:t>
            </a:r>
            <a:r>
              <a:rPr lang="en-US" baseline="0" dirty="0"/>
              <a:t> notifiable</a:t>
            </a:r>
          </a:p>
          <a:p>
            <a:r>
              <a:rPr lang="en-US" baseline="0" dirty="0"/>
              <a:t>ARLN</a:t>
            </a:r>
          </a:p>
          <a:p>
            <a:r>
              <a:rPr lang="en-US" baseline="0" dirty="0"/>
              <a:t>Position statement </a:t>
            </a:r>
          </a:p>
          <a:p>
            <a:r>
              <a:rPr lang="en-US" baseline="0" dirty="0"/>
              <a:t>Many states have made CRE reportable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82054C-5FFB-4925-88B8-34BFE44764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0038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F1D68-4B24-45BF-9D52-C8714EE30D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F8005-E7CA-425D-B9DD-FD05A2AFD1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435C39-2430-469C-BD2A-4EDB37B8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C317-A62D-4596-9E00-398DFA885269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C2CA8-84C6-4FEF-955C-5C505B3FF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62855-6935-48F4-89A6-0EA31239C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583EF-BFED-47C3-9288-DCC2A9A85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25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6CDAA-6E5B-4D29-8BC3-8A0497C09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A26B07-A582-4BCA-94B0-370A630D5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C67EC-B0F1-4D32-93BD-2D73A2E4F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C317-A62D-4596-9E00-398DFA885269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55688-36EE-488A-AEBB-68EA0CF8B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4BBD2-B7F0-4814-8D76-7042B27CC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583EF-BFED-47C3-9288-DCC2A9A85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35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26CDD2-DB9C-4BED-8247-189A013396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4BEDA4-2880-4B23-9A94-8DAB83363B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56F16-8677-471D-B0DB-890AB85CF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C317-A62D-4596-9E00-398DFA885269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DCDFE-6755-4709-8B65-F17F891D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CFE07-DC08-4911-9A06-4A3F443F1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583EF-BFED-47C3-9288-DCC2A9A85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66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AE145-6D84-4458-AC6E-387E3700F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52F96-40A4-463D-959D-FC6A620B8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1C55B-696B-4A71-88F8-C4C61DF1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C317-A62D-4596-9E00-398DFA885269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5087F-03AB-4B2A-95EE-B19CB8A2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9B5A4-8239-4E0D-8139-5FF4E5152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583EF-BFED-47C3-9288-DCC2A9A85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28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210A6-256F-4D2C-B4B0-5C9986C60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63C485-67E2-4F8C-8F43-E1BAC2CD4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C1CE6-C35C-4A0B-B273-F00A9C5F0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C317-A62D-4596-9E00-398DFA885269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C0D03-80A4-42CB-B5DB-BBE3D2E4C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C7E89-9EA8-4D20-9C4C-524860F25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583EF-BFED-47C3-9288-DCC2A9A85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003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388B9-246D-4F4C-8F70-81FD60808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6FCA4-CAD9-4088-8E1A-F1B4747E1A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06CA1E-A6E3-401A-8AFF-079DA4504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0CA758-7F2C-476E-AA93-4B11B77B1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C317-A62D-4596-9E00-398DFA885269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5D5873-376C-4388-A733-45151B0D7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DE0E54-1721-4AC3-A153-60BE5B9C4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583EF-BFED-47C3-9288-DCC2A9A85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17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706F5-8C38-4711-B1F2-3C434B9EC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E76936-E39D-49D7-9372-B838FE518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BC4852-F26B-48E6-968D-D718261A0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99F7A0-1101-4332-8938-B5E54739AB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6B9E65-1826-49B9-B779-1D950D100F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93027B-4684-4706-81CC-815A43315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C317-A62D-4596-9E00-398DFA885269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C3F6E0-C971-4BE4-BF03-02F5C483F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9D4523-9434-4439-8C5E-14067AE44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583EF-BFED-47C3-9288-DCC2A9A85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0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4F94F-A29D-4462-9C1C-8B58F3301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CF8F9-B86A-4919-A3F7-568F48462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C317-A62D-4596-9E00-398DFA885269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98FD27-A96C-4513-A4AE-1E3BDDFFA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9D20C3-2364-4DC7-B69F-4E7C8EAEA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583EF-BFED-47C3-9288-DCC2A9A85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9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9D0F24-D4CA-4F08-B82B-98F359628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C317-A62D-4596-9E00-398DFA885269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24D158-391E-48C8-9895-1ADDDA1D3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A040B7-686E-495E-9F68-C5CB64973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583EF-BFED-47C3-9288-DCC2A9A85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6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0A67A-1381-455F-82BD-51E7A96F3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3077B-E2FE-4199-ABAD-D00C3E2EA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96EC71-0A6A-4EA1-AAE5-495A4191C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35A5F0-7FE6-46AB-A3C6-758C5D435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C317-A62D-4596-9E00-398DFA885269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6A0A1-A33B-424F-BDE2-CE8CD3C51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042B7A-E8BA-437D-81F2-480A9D686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583EF-BFED-47C3-9288-DCC2A9A85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72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89CDE-EE19-43E5-BF6A-DE17BDFEC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0FFAC1-B391-4644-9A47-E70AB549EE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AE4161-5B4D-4F35-A450-DA022BDEC0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63E56A-0AAF-478B-AA66-95E19DAB7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C317-A62D-4596-9E00-398DFA885269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B7427C-D21B-4B70-9991-BF6877C63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090D08-8B54-4AD5-BB3A-D0225E658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583EF-BFED-47C3-9288-DCC2A9A85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81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AA36C3-A187-4E54-84AE-BA5579DF1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B8C6F-6362-4471-BFF4-CC713EC21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6F5EF-86E7-4825-8941-27ED6B8D05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8C317-A62D-4596-9E00-398DFA885269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54B09-6D88-460B-8E55-7AF6D2B271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63BE9-539A-4553-8AA2-BA6253921A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583EF-BFED-47C3-9288-DCC2A9A85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4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pi.publichealth.nc.gov/cd/hai/docs/CREinfoLTCfacilities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pi.publichealth.nc.gov/cd/antibiotics/campaign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CB792-DA40-4C76-8ADD-878E0DD6F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76362"/>
            <a:ext cx="9144000" cy="260327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Changes to 10A NCAC 41A .0101 </a:t>
            </a:r>
            <a:b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5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0CD1D-2FC8-452C-96D8-D7EBD058F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3257664"/>
            <a:ext cx="9144000" cy="139371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b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May 5, 2018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363D3C-7B47-4BD7-BCA7-4B9A4116C8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4871" y="5323114"/>
            <a:ext cx="3653971" cy="136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81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A2E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B066441E-5BE4-42FF-A431-00825C834D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3356" y="643467"/>
            <a:ext cx="9605288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528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i="0" dirty="0">
                <a:solidFill>
                  <a:schemeClr val="tx2"/>
                </a:solidFill>
                <a:latin typeface="+mn-lt"/>
              </a:rPr>
              <a:t>What NC DPH is doing: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068945"/>
            <a:ext cx="9201150" cy="53791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Detect MDROs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</a:rPr>
              <a:t>Increased awareness 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Rule change</a:t>
            </a:r>
            <a:endParaRPr lang="en-US" sz="2400" dirty="0">
              <a:solidFill>
                <a:srgbClr val="000000"/>
              </a:solidFill>
            </a:endParaRPr>
          </a:p>
          <a:p>
            <a:pPr lvl="1"/>
            <a:r>
              <a:rPr lang="en-US" sz="2400" dirty="0">
                <a:solidFill>
                  <a:srgbClr val="000000"/>
                </a:solidFill>
              </a:rPr>
              <a:t>Testing at SLPH 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C</a:t>
            </a:r>
            <a:r>
              <a:rPr lang="en-US" sz="2400" dirty="0">
                <a:solidFill>
                  <a:srgbClr val="000000"/>
                </a:solidFill>
              </a:rPr>
              <a:t>olonization screening</a:t>
            </a:r>
            <a:br>
              <a:rPr lang="en-US" sz="2400" dirty="0">
                <a:solidFill>
                  <a:srgbClr val="000000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Ensure rapid response &amp; containment</a:t>
            </a:r>
          </a:p>
          <a:p>
            <a:pPr lvl="1"/>
            <a:r>
              <a:rPr lang="en-US" dirty="0"/>
              <a:t>Systematic response to even single cases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Infection prevention assessments 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Inter-facility communication 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Screening for colonization</a:t>
            </a:r>
            <a:br>
              <a:rPr lang="en-US" sz="2400" dirty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Stewardship efforts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Antimicrobial resistance subcommittee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Get Smart Campaign </a:t>
            </a:r>
            <a:br>
              <a:rPr lang="en-US" sz="2400" dirty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Education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878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16A9FC0-CCE6-495E-888F-F6158D42E7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4" r="6902" b="-3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40C2575-C725-4778-A511-AE5278730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dirty="0"/>
              <a:t>Containment resources: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F00F2-AB7A-48D0-9860-4983848CD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0687" y="2438400"/>
            <a:ext cx="6791234" cy="3785419"/>
          </a:xfrm>
        </p:spPr>
        <p:txBody>
          <a:bodyPr>
            <a:normAutofit/>
          </a:bodyPr>
          <a:lstStyle/>
          <a:p>
            <a:r>
              <a:rPr lang="en-US" sz="1800" dirty="0"/>
              <a:t>Management of Multidrug Resistant Organisms in Healthcare Settings, 2006 </a:t>
            </a:r>
            <a:r>
              <a:rPr lang="en-US" sz="1800" dirty="0">
                <a:hlinkClick r:id="rId3"/>
              </a:rPr>
              <a:t>https://www.cdc.gov/hicpac/mdro/mdro_toc.html </a:t>
            </a:r>
            <a:endParaRPr lang="en-US" sz="1800" dirty="0"/>
          </a:p>
          <a:p>
            <a:r>
              <a:rPr lang="en-US" sz="1800" dirty="0"/>
              <a:t>Interim Guidance for a Public Health Response to Contain Novel or Targeted Multidrug-resistant Organisms (MDROs)</a:t>
            </a:r>
            <a:br>
              <a:rPr lang="en-US" sz="1800" dirty="0"/>
            </a:br>
            <a:r>
              <a:rPr lang="en-US" sz="1800" dirty="0">
                <a:hlinkClick r:id="rId3"/>
              </a:rPr>
              <a:t>https://www.cdc.gov/hai/outbreaks/docs/Health-Response-Contain-MDRO.pdf </a:t>
            </a:r>
            <a:endParaRPr lang="en-US" sz="1800" dirty="0"/>
          </a:p>
          <a:p>
            <a:r>
              <a:rPr lang="en-US" sz="1800" dirty="0"/>
              <a:t>NC DPH CRE information for Long-Term Care Facilities </a:t>
            </a:r>
            <a:r>
              <a:rPr lang="en-US" sz="1800" dirty="0">
                <a:hlinkClick r:id="rId3"/>
              </a:rPr>
              <a:t>http://epi.publichealth.nc.gov/cd/hai/docs/CREinfoLTCfacilities.pdf </a:t>
            </a:r>
            <a:endParaRPr lang="en-US" sz="1800" dirty="0"/>
          </a:p>
          <a:p>
            <a:r>
              <a:rPr lang="en-US" sz="1800" dirty="0"/>
              <a:t>Antimicrobial Stewardship </a:t>
            </a:r>
            <a:r>
              <a:rPr lang="en-US" sz="1800" dirty="0">
                <a:hlinkClick r:id="rId4"/>
              </a:rPr>
              <a:t>http://epi.publichealth.nc.gov/cd/antibiotics/campaign.html</a:t>
            </a:r>
            <a:endParaRPr lang="en-US" sz="1800" dirty="0"/>
          </a:p>
          <a:p>
            <a:r>
              <a:rPr lang="en-US" sz="1800" dirty="0">
                <a:hlinkClick r:id="rId3"/>
              </a:rPr>
              <a:t>NCHAI@DHHS.NC.GOV</a:t>
            </a:r>
            <a:endParaRPr lang="en-US" sz="1800" dirty="0"/>
          </a:p>
          <a:p>
            <a:pPr marL="0" indent="0">
              <a:buNone/>
            </a:pP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68199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F6828-ADDE-4176-99A0-AD83E72D59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0" y="473529"/>
            <a:ext cx="7467600" cy="5981020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Changes to 10A NCAC 41A .0101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Changes to include:</a:t>
            </a:r>
          </a:p>
          <a:p>
            <a:pPr lvl="1"/>
            <a:r>
              <a:rPr lang="en-US" dirty="0"/>
              <a:t>Carbapenem-resistant Enterobacteriaceae (CRE) – 24 hours</a:t>
            </a:r>
          </a:p>
          <a:p>
            <a:pPr lvl="1"/>
            <a:r>
              <a:rPr lang="en-US" i="1" dirty="0"/>
              <a:t>Candida Auris – </a:t>
            </a:r>
            <a:r>
              <a:rPr lang="en-US" dirty="0"/>
              <a:t>24 hours </a:t>
            </a:r>
          </a:p>
          <a:p>
            <a:pPr marL="0" indent="0">
              <a:buNone/>
            </a:pPr>
            <a:r>
              <a:rPr lang="en-US" dirty="0"/>
              <a:t>Reporting will:</a:t>
            </a:r>
          </a:p>
          <a:p>
            <a:pPr lvl="1"/>
            <a:r>
              <a:rPr lang="en-US" dirty="0"/>
              <a:t>Facilitate early detection, rapid response and containment</a:t>
            </a:r>
          </a:p>
          <a:p>
            <a:pPr lvl="1"/>
            <a:r>
              <a:rPr lang="en-US" dirty="0"/>
              <a:t>Prevent transmission</a:t>
            </a:r>
          </a:p>
          <a:p>
            <a:pPr lvl="1"/>
            <a:r>
              <a:rPr lang="en-US" dirty="0"/>
              <a:t>Provide data to develop and implement prevention and control measures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9AEB4749-66EB-41C9-A97F-F9B0BC2AF1D6}"/>
              </a:ext>
            </a:extLst>
          </p:cNvPr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7010400" y="2506662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627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E2AB9C3-9FCE-4894-94EF-CF4F98302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to Report?</a:t>
            </a:r>
            <a:br>
              <a:rPr lang="en-US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C44F2-F7DF-4617-810C-B81CFD43A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Identification of CRE from a clinical specimen associated with either infection or colonization, including all susceptibility results and all phenotypic or molecular test results.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398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7BD4E-D4C3-4B83-A4AD-F14E286E3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 the purposes of reporting, Carbapenem-Resistant Enterobacteriaceae (CRE) are defined as: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AB34F-17D7-468A-9F4E-2A8FF815D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(1)	</a:t>
            </a:r>
            <a:r>
              <a:rPr lang="en-US" i="1" dirty="0"/>
              <a:t>Enterobacter</a:t>
            </a:r>
            <a:r>
              <a:rPr lang="en-US" dirty="0"/>
              <a:t> </a:t>
            </a:r>
            <a:r>
              <a:rPr lang="en-US" dirty="0" err="1"/>
              <a:t>spp</a:t>
            </a:r>
            <a:r>
              <a:rPr lang="en-US" dirty="0"/>
              <a:t>, </a:t>
            </a:r>
            <a:r>
              <a:rPr lang="en-US" i="1" dirty="0"/>
              <a:t>E.coli</a:t>
            </a:r>
            <a:r>
              <a:rPr lang="en-US" dirty="0"/>
              <a:t> or </a:t>
            </a:r>
            <a:r>
              <a:rPr lang="en-US" i="1" dirty="0" err="1"/>
              <a:t>Klebsiella</a:t>
            </a:r>
            <a:r>
              <a:rPr lang="en-US" dirty="0"/>
              <a:t> </a:t>
            </a:r>
            <a:r>
              <a:rPr lang="en-US" dirty="0" err="1"/>
              <a:t>spp</a:t>
            </a:r>
            <a:r>
              <a:rPr lang="en-US" dirty="0"/>
              <a:t> positive for a known carbapenemase resistance mechanism or positive on a phenotypic test for carbapenemase production; or</a:t>
            </a:r>
          </a:p>
          <a:p>
            <a:pPr marL="0" indent="0">
              <a:buNone/>
            </a:pPr>
            <a:r>
              <a:rPr lang="en-US" dirty="0"/>
              <a:t>(2)	</a:t>
            </a:r>
            <a:r>
              <a:rPr lang="en-US" i="1" dirty="0"/>
              <a:t>Enterobacter </a:t>
            </a:r>
            <a:r>
              <a:rPr lang="en-US" dirty="0" err="1"/>
              <a:t>spp</a:t>
            </a:r>
            <a:r>
              <a:rPr lang="en-US" dirty="0"/>
              <a:t>, </a:t>
            </a:r>
            <a:r>
              <a:rPr lang="it-IT" i="1" dirty="0"/>
              <a:t>E.coli</a:t>
            </a:r>
            <a:r>
              <a:rPr lang="en-US" dirty="0"/>
              <a:t> or </a:t>
            </a:r>
            <a:r>
              <a:rPr lang="en-US" i="1" dirty="0" err="1"/>
              <a:t>Klebsiella</a:t>
            </a:r>
            <a:r>
              <a:rPr lang="en-US" dirty="0"/>
              <a:t> </a:t>
            </a:r>
            <a:r>
              <a:rPr lang="en-US" dirty="0" err="1"/>
              <a:t>spp</a:t>
            </a:r>
            <a:r>
              <a:rPr lang="en-US" dirty="0"/>
              <a:t> resistant to any carbapenem in the absence of carbapenemase resistance mechanism testing or phenotypic testing for carbapenemase production.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7839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2D0CB-DBAE-4E1F-B735-B77C2CFB7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65125"/>
            <a:ext cx="108585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Criteria to Distinguish a New Case from an Existing Case: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60C4C-2543-4B6B-BAAC-05192B628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Different organisms/species/</a:t>
            </a:r>
            <a:r>
              <a:rPr lang="en-US" dirty="0" err="1"/>
              <a:t>carbapenemases</a:t>
            </a:r>
            <a:r>
              <a:rPr lang="en-US" dirty="0"/>
              <a:t> are counted as separate events from other organisms/species/</a:t>
            </a:r>
            <a:r>
              <a:rPr lang="en-US" dirty="0" err="1"/>
              <a:t>carbapenemases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There is at least a 12-month interval from previous notification event for clinical cases.</a:t>
            </a:r>
          </a:p>
          <a:p>
            <a:pPr lvl="0"/>
            <a:r>
              <a:rPr lang="en-US" dirty="0"/>
              <a:t>A person with a clinical case should not be counted as a screening/surveillance case thereafter (e.g., patient with known infection who later has colonization of GI tract is not counted as more than one case).</a:t>
            </a:r>
          </a:p>
          <a:p>
            <a:pPr lvl="0"/>
            <a:r>
              <a:rPr lang="en-US" dirty="0"/>
              <a:t>A person with a screening case can be later categorized as a clinical case (e.g., patient with positive peri-rectal screening swab who later develops blood stream infection would be counted in both categories).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04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5D8E4-85C5-44A0-B452-CE703C783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should organisms be sent to the State Laboratory of Public Health?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36E82-6946-499B-9A10-14891994A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3371"/>
            <a:ext cx="10816771" cy="534125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4000" dirty="0"/>
          </a:p>
          <a:p>
            <a:r>
              <a:rPr lang="en-US" sz="4000" i="1" dirty="0"/>
              <a:t>Enterobacter </a:t>
            </a:r>
            <a:r>
              <a:rPr lang="en-US" sz="4000" dirty="0"/>
              <a:t>spp.</a:t>
            </a:r>
            <a:r>
              <a:rPr lang="en-US" sz="4000" i="1" dirty="0"/>
              <a:t>, E. coli</a:t>
            </a:r>
            <a:r>
              <a:rPr lang="en-US" sz="4000" dirty="0"/>
              <a:t> or </a:t>
            </a:r>
            <a:r>
              <a:rPr lang="en-US" sz="4000" i="1" dirty="0" err="1"/>
              <a:t>Klebsiella</a:t>
            </a:r>
            <a:r>
              <a:rPr lang="en-US" sz="4000" i="1" dirty="0"/>
              <a:t> </a:t>
            </a:r>
            <a:r>
              <a:rPr lang="en-US" sz="4000" dirty="0"/>
              <a:t>spp. resistant to any carbapenem in the absence of carbapenemase resistance mechanism testing</a:t>
            </a:r>
            <a:br>
              <a:rPr lang="en-US" sz="4000" dirty="0"/>
            </a:br>
            <a:endParaRPr lang="en-US" sz="4000" dirty="0"/>
          </a:p>
          <a:p>
            <a:r>
              <a:rPr lang="en-US" sz="4000" dirty="0"/>
              <a:t>When feasible, </a:t>
            </a:r>
            <a:r>
              <a:rPr lang="en-US" sz="4000" i="1" dirty="0"/>
              <a:t>Enterobacter </a:t>
            </a:r>
            <a:r>
              <a:rPr lang="en-US" sz="4000" dirty="0"/>
              <a:t>spp.</a:t>
            </a:r>
            <a:r>
              <a:rPr lang="en-US" sz="4000" i="1" dirty="0"/>
              <a:t>, E. coli</a:t>
            </a:r>
            <a:r>
              <a:rPr lang="en-US" sz="4000" dirty="0"/>
              <a:t> or </a:t>
            </a:r>
            <a:r>
              <a:rPr lang="en-US" sz="4000" i="1" dirty="0" err="1"/>
              <a:t>Klebsiella</a:t>
            </a:r>
            <a:r>
              <a:rPr lang="en-US" sz="4000" i="1" dirty="0"/>
              <a:t> </a:t>
            </a:r>
            <a:r>
              <a:rPr lang="en-US" sz="4000" dirty="0"/>
              <a:t>spp. resistant to any carbapenem and positive for carbapenemase production via phenotypic test</a:t>
            </a:r>
            <a:br>
              <a:rPr lang="en-US" sz="4000" dirty="0"/>
            </a:br>
            <a:endParaRPr lang="en-US" sz="4000" dirty="0"/>
          </a:p>
          <a:p>
            <a:r>
              <a:rPr lang="en-US" sz="4000" dirty="0"/>
              <a:t>If your facility identifies an isolate with discordant phenotypic and molecular results for carbapenemase production </a:t>
            </a:r>
            <a:br>
              <a:rPr lang="en-US" sz="4000" dirty="0"/>
            </a:br>
            <a:endParaRPr lang="en-US" sz="4000" dirty="0"/>
          </a:p>
          <a:p>
            <a:pPr marL="0" indent="0">
              <a:buNone/>
            </a:pPr>
            <a:r>
              <a:rPr lang="en-US" sz="4000" dirty="0"/>
              <a:t>*If the facility is appropriately using recognized testing methods isolates testing positive for a known carbapenemase resistance mechanism do not need to be routinely sent to the State Laboratory of Public Health.*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698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3">
            <a:extLst>
              <a:ext uri="{FF2B5EF4-FFF2-40B4-BE49-F238E27FC236}">
                <a16:creationId xmlns:a16="http://schemas.microsoft.com/office/drawing/2014/main" id="{01FBDAA4-9D50-4B34-B64E-8092772B5A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0477" y="2356191"/>
            <a:ext cx="9951041" cy="213947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7C854B9-4293-46A1-A020-3183D1160EAC}"/>
              </a:ext>
            </a:extLst>
          </p:cNvPr>
          <p:cNvSpPr/>
          <p:nvPr/>
        </p:nvSpPr>
        <p:spPr>
          <a:xfrm>
            <a:off x="3788229" y="2465614"/>
            <a:ext cx="6613071" cy="3592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34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224D1-869B-4201-A99D-1257776D20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Investigation and Response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C5A36-939A-4E2A-80A8-49FAE07845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Goal: contain or slow spread of novel or rare multidrug-resistant organisms or mechanisms</a:t>
            </a:r>
          </a:p>
        </p:txBody>
      </p:sp>
    </p:spTree>
    <p:extLst>
      <p:ext uri="{BB962C8B-B14F-4D97-AF65-F5344CB8AC3E}">
        <p14:creationId xmlns:p14="http://schemas.microsoft.com/office/powerpoint/2010/main" val="3133277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1D50A-6FED-43B9-8AF4-99DC1CCAE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CRE Case Investigation: Goals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A39AE-AF89-48B1-9257-9729216A6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Identify if transmission is occurring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Identify affected patients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Ensure appropriate control measures are promptly implemented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Characterize the organism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623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NCtheme</Template>
  <TotalTime>328</TotalTime>
  <Words>441</Words>
  <Application>Microsoft Office PowerPoint</Application>
  <PresentationFormat>Widescreen</PresentationFormat>
  <Paragraphs>70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Changes to 10A NCAC 41A .0101  </vt:lpstr>
      <vt:lpstr>PowerPoint Presentation</vt:lpstr>
      <vt:lpstr>What to Report? </vt:lpstr>
      <vt:lpstr>For the purposes of reporting, Carbapenem-Resistant Enterobacteriaceae (CRE) are defined as: </vt:lpstr>
      <vt:lpstr>Criteria to Distinguish a New Case from an Existing Case: </vt:lpstr>
      <vt:lpstr>When should organisms be sent to the State Laboratory of Public Health? </vt:lpstr>
      <vt:lpstr>PowerPoint Presentation</vt:lpstr>
      <vt:lpstr>Investigation and Response</vt:lpstr>
      <vt:lpstr>CRE Case Investigation: Goals  </vt:lpstr>
      <vt:lpstr>PowerPoint Presentation</vt:lpstr>
      <vt:lpstr>What NC DPH is doing: </vt:lpstr>
      <vt:lpstr>Containment resources: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Changes to 10A NCAC 41A .0101</dc:title>
  <dc:creator>Dubendris, Heather</dc:creator>
  <cp:lastModifiedBy>Dubendris, Heather</cp:lastModifiedBy>
  <cp:revision>6</cp:revision>
  <dcterms:created xsi:type="dcterms:W3CDTF">2018-05-03T16:28:14Z</dcterms:created>
  <dcterms:modified xsi:type="dcterms:W3CDTF">2018-05-03T22:13:25Z</dcterms:modified>
</cp:coreProperties>
</file>