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25" r:id="rId3"/>
    <p:sldId id="369" r:id="rId4"/>
    <p:sldId id="353" r:id="rId5"/>
    <p:sldId id="352" r:id="rId6"/>
    <p:sldId id="334" r:id="rId7"/>
    <p:sldId id="335" r:id="rId8"/>
    <p:sldId id="336" r:id="rId9"/>
    <p:sldId id="365" r:id="rId10"/>
    <p:sldId id="364" r:id="rId11"/>
    <p:sldId id="368" r:id="rId12"/>
    <p:sldId id="371" r:id="rId13"/>
    <p:sldId id="361" r:id="rId14"/>
    <p:sldId id="362" r:id="rId15"/>
    <p:sldId id="366" r:id="rId16"/>
    <p:sldId id="363" r:id="rId17"/>
    <p:sldId id="367" r:id="rId18"/>
    <p:sldId id="358" r:id="rId19"/>
    <p:sldId id="350" r:id="rId20"/>
    <p:sldId id="35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FCE"/>
    <a:srgbClr val="757C82"/>
    <a:srgbClr val="EC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69" autoAdjust="0"/>
    <p:restoredTop sz="64815" autoAdjust="0"/>
  </p:normalViewPr>
  <p:slideViewPr>
    <p:cSldViewPr snapToGrid="0">
      <p:cViewPr varScale="1">
        <p:scale>
          <a:sx n="52" d="100"/>
          <a:sy n="52" d="100"/>
        </p:scale>
        <p:origin x="1699" y="41"/>
      </p:cViewPr>
      <p:guideLst>
        <p:guide orient="horz" pos="2160"/>
        <p:guide pos="2880"/>
      </p:guideLst>
    </p:cSldViewPr>
  </p:slideViewPr>
  <p:outlineViewPr>
    <p:cViewPr>
      <p:scale>
        <a:sx n="33" d="100"/>
        <a:sy n="33" d="100"/>
      </p:scale>
      <p:origin x="42" y="960"/>
    </p:cViewPr>
  </p:outlineViewPr>
  <p:notesTextViewPr>
    <p:cViewPr>
      <p:scale>
        <a:sx n="3" d="2"/>
        <a:sy n="3" d="2"/>
      </p:scale>
      <p:origin x="0" y="-226"/>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984D4-DF35-45DE-AAE6-14270300CF45}" type="doc">
      <dgm:prSet loTypeId="urn:microsoft.com/office/officeart/2005/8/layout/hProcess11" loCatId="process" qsTypeId="urn:microsoft.com/office/officeart/2005/8/quickstyle/simple1" qsCatId="simple" csTypeId="urn:microsoft.com/office/officeart/2005/8/colors/accent1_2" csCatId="accent1" phldr="1"/>
      <dgm:spPr/>
    </dgm:pt>
    <dgm:pt modelId="{774BBF91-F120-4A7D-901E-3C8BF4C07CBD}">
      <dgm:prSet phldrT="[Text]" custT="1"/>
      <dgm:spPr/>
      <dgm:t>
        <a:bodyPr/>
        <a:lstStyle/>
        <a:p>
          <a:r>
            <a:rPr lang="en-US" sz="2000" dirty="0">
              <a:latin typeface="Calibri" panose="020F0502020204030204" pitchFamily="34" charset="0"/>
            </a:rPr>
            <a:t>Apr. 2017</a:t>
          </a:r>
        </a:p>
      </dgm:t>
    </dgm:pt>
    <dgm:pt modelId="{29B46CD1-59C8-4B51-8488-46F741A04913}" type="parTrans" cxnId="{07F3EC1A-8E9E-4A0F-9128-FCADCB6BDF9C}">
      <dgm:prSet/>
      <dgm:spPr/>
      <dgm:t>
        <a:bodyPr/>
        <a:lstStyle/>
        <a:p>
          <a:endParaRPr lang="en-US"/>
        </a:p>
      </dgm:t>
    </dgm:pt>
    <dgm:pt modelId="{35B89907-AA62-4F43-8863-3E47FAA9FDAC}" type="sibTrans" cxnId="{07F3EC1A-8E9E-4A0F-9128-FCADCB6BDF9C}">
      <dgm:prSet/>
      <dgm:spPr/>
      <dgm:t>
        <a:bodyPr/>
        <a:lstStyle/>
        <a:p>
          <a:endParaRPr lang="en-US"/>
        </a:p>
      </dgm:t>
    </dgm:pt>
    <dgm:pt modelId="{65CC5435-0099-47F1-A037-F92BDDC429AD}">
      <dgm:prSet phldrT="[Text]" custT="1"/>
      <dgm:spPr/>
      <dgm:t>
        <a:bodyPr/>
        <a:lstStyle/>
        <a:p>
          <a:r>
            <a:rPr lang="en-US" sz="2000" dirty="0">
              <a:latin typeface="Calibri" panose="020F0502020204030204" pitchFamily="34" charset="0"/>
            </a:rPr>
            <a:t>May 2017</a:t>
          </a:r>
        </a:p>
      </dgm:t>
    </dgm:pt>
    <dgm:pt modelId="{2B5E3B1A-2341-4B95-B9E3-6B4137FEDE9B}" type="parTrans" cxnId="{BE4A783B-884B-40D9-AACD-6D886A196D65}">
      <dgm:prSet/>
      <dgm:spPr/>
      <dgm:t>
        <a:bodyPr/>
        <a:lstStyle/>
        <a:p>
          <a:endParaRPr lang="en-US"/>
        </a:p>
      </dgm:t>
    </dgm:pt>
    <dgm:pt modelId="{8B364721-7A5A-435A-87E2-306B5CB90E3C}" type="sibTrans" cxnId="{BE4A783B-884B-40D9-AACD-6D886A196D65}">
      <dgm:prSet/>
      <dgm:spPr/>
      <dgm:t>
        <a:bodyPr/>
        <a:lstStyle/>
        <a:p>
          <a:endParaRPr lang="en-US"/>
        </a:p>
      </dgm:t>
    </dgm:pt>
    <dgm:pt modelId="{78A073F9-B5F2-48AB-8F07-22D968B3B3BE}">
      <dgm:prSet phldrT="[Text]" custT="1"/>
      <dgm:spPr/>
      <dgm:t>
        <a:bodyPr/>
        <a:lstStyle/>
        <a:p>
          <a:r>
            <a:rPr lang="en-US" sz="2000" dirty="0">
              <a:latin typeface="Calibri" panose="020F0502020204030204" pitchFamily="34" charset="0"/>
            </a:rPr>
            <a:t>Jun. 2017</a:t>
          </a:r>
        </a:p>
      </dgm:t>
    </dgm:pt>
    <dgm:pt modelId="{87CA9A66-2200-4412-8366-B9F06D1FFCFC}" type="parTrans" cxnId="{A1029372-F12A-42E8-8E08-41C04243230A}">
      <dgm:prSet/>
      <dgm:spPr/>
      <dgm:t>
        <a:bodyPr/>
        <a:lstStyle/>
        <a:p>
          <a:endParaRPr lang="en-US"/>
        </a:p>
      </dgm:t>
    </dgm:pt>
    <dgm:pt modelId="{CD33914B-04E2-4457-BA8B-126F76353029}" type="sibTrans" cxnId="{A1029372-F12A-42E8-8E08-41C04243230A}">
      <dgm:prSet/>
      <dgm:spPr/>
      <dgm:t>
        <a:bodyPr/>
        <a:lstStyle/>
        <a:p>
          <a:endParaRPr lang="en-US"/>
        </a:p>
      </dgm:t>
    </dgm:pt>
    <dgm:pt modelId="{B4018383-FB28-4939-A3FC-1EE18ADBE3D8}">
      <dgm:prSet phldrT="[Text]" custT="1"/>
      <dgm:spPr/>
      <dgm:t>
        <a:bodyPr/>
        <a:lstStyle/>
        <a:p>
          <a:r>
            <a:rPr lang="en-US" sz="2000" dirty="0">
              <a:latin typeface="Calibri" panose="020F0502020204030204" pitchFamily="34" charset="0"/>
            </a:rPr>
            <a:t>Aug. 2017</a:t>
          </a:r>
        </a:p>
      </dgm:t>
    </dgm:pt>
    <dgm:pt modelId="{41B312B5-8246-4EFB-B61B-5FE016B162E3}" type="parTrans" cxnId="{1094C81A-2B90-4B64-86C9-FB1BA4461A70}">
      <dgm:prSet/>
      <dgm:spPr/>
      <dgm:t>
        <a:bodyPr/>
        <a:lstStyle/>
        <a:p>
          <a:endParaRPr lang="en-US"/>
        </a:p>
      </dgm:t>
    </dgm:pt>
    <dgm:pt modelId="{A2A13C8E-3689-4FB3-AFE0-9750E8E87336}" type="sibTrans" cxnId="{1094C81A-2B90-4B64-86C9-FB1BA4461A70}">
      <dgm:prSet/>
      <dgm:spPr/>
      <dgm:t>
        <a:bodyPr/>
        <a:lstStyle/>
        <a:p>
          <a:endParaRPr lang="en-US"/>
        </a:p>
      </dgm:t>
    </dgm:pt>
    <dgm:pt modelId="{8B0AF0C2-A8FB-4007-9608-08282026A4FD}">
      <dgm:prSet phldrT="[Text]" custT="1"/>
      <dgm:spPr/>
      <dgm:t>
        <a:bodyPr/>
        <a:lstStyle/>
        <a:p>
          <a:r>
            <a:rPr lang="en-US" sz="2000" dirty="0">
              <a:latin typeface="Calibri" panose="020F0502020204030204" pitchFamily="34" charset="0"/>
            </a:rPr>
            <a:t>Oct. 2017</a:t>
          </a:r>
        </a:p>
      </dgm:t>
    </dgm:pt>
    <dgm:pt modelId="{FDB29A01-6B5D-48A9-A8FA-517B46E570D4}" type="parTrans" cxnId="{3F445A78-C96D-4171-AAE8-1E34B67404C9}">
      <dgm:prSet/>
      <dgm:spPr/>
      <dgm:t>
        <a:bodyPr/>
        <a:lstStyle/>
        <a:p>
          <a:endParaRPr lang="en-US"/>
        </a:p>
      </dgm:t>
    </dgm:pt>
    <dgm:pt modelId="{57B96980-476F-4C28-9E1D-9B8C9780B3E8}" type="sibTrans" cxnId="{3F445A78-C96D-4171-AAE8-1E34B67404C9}">
      <dgm:prSet/>
      <dgm:spPr/>
      <dgm:t>
        <a:bodyPr/>
        <a:lstStyle/>
        <a:p>
          <a:endParaRPr lang="en-US"/>
        </a:p>
      </dgm:t>
    </dgm:pt>
    <dgm:pt modelId="{AAC97912-4462-4453-A225-25726E24CB17}">
      <dgm:prSet phldrT="[Text]" custT="1"/>
      <dgm:spPr/>
      <dgm:t>
        <a:bodyPr/>
        <a:lstStyle/>
        <a:p>
          <a:r>
            <a:rPr lang="en-US" sz="2000" dirty="0">
              <a:latin typeface="Calibri" panose="020F0502020204030204" pitchFamily="34" charset="0"/>
            </a:rPr>
            <a:t>Nov. 2017</a:t>
          </a:r>
        </a:p>
      </dgm:t>
    </dgm:pt>
    <dgm:pt modelId="{34E2563F-F726-4681-ABF2-E76297B7D00B}" type="parTrans" cxnId="{C253D4B7-E639-4C59-A762-B5518FD2912F}">
      <dgm:prSet/>
      <dgm:spPr/>
      <dgm:t>
        <a:bodyPr/>
        <a:lstStyle/>
        <a:p>
          <a:endParaRPr lang="en-US"/>
        </a:p>
      </dgm:t>
    </dgm:pt>
    <dgm:pt modelId="{1C62C4B2-EA75-4E2D-96E8-663B1484315E}" type="sibTrans" cxnId="{C253D4B7-E639-4C59-A762-B5518FD2912F}">
      <dgm:prSet/>
      <dgm:spPr/>
      <dgm:t>
        <a:bodyPr/>
        <a:lstStyle/>
        <a:p>
          <a:endParaRPr lang="en-US"/>
        </a:p>
      </dgm:t>
    </dgm:pt>
    <dgm:pt modelId="{CDABE1CD-54C9-4120-908C-77124A1F0FD2}">
      <dgm:prSet phldrT="[Text]" custT="1"/>
      <dgm:spPr/>
      <dgm:t>
        <a:bodyPr/>
        <a:lstStyle/>
        <a:p>
          <a:r>
            <a:rPr lang="en-US" sz="2000" dirty="0">
              <a:latin typeface="Calibri" panose="020F0502020204030204" pitchFamily="34" charset="0"/>
            </a:rPr>
            <a:t>Sept. 2017</a:t>
          </a:r>
        </a:p>
      </dgm:t>
    </dgm:pt>
    <dgm:pt modelId="{6453EFA8-3688-4091-855F-C5F56D7394E4}" type="parTrans" cxnId="{32FF34EE-069A-489B-BF1E-25C70C5FEAE4}">
      <dgm:prSet/>
      <dgm:spPr/>
      <dgm:t>
        <a:bodyPr/>
        <a:lstStyle/>
        <a:p>
          <a:endParaRPr lang="en-US"/>
        </a:p>
      </dgm:t>
    </dgm:pt>
    <dgm:pt modelId="{7EC9326C-1F25-48CB-8B85-DAF37DCC59E4}" type="sibTrans" cxnId="{32FF34EE-069A-489B-BF1E-25C70C5FEAE4}">
      <dgm:prSet/>
      <dgm:spPr/>
      <dgm:t>
        <a:bodyPr/>
        <a:lstStyle/>
        <a:p>
          <a:endParaRPr lang="en-US"/>
        </a:p>
      </dgm:t>
    </dgm:pt>
    <dgm:pt modelId="{77446661-4800-422E-8D68-74581ADDBE31}">
      <dgm:prSet phldrT="[Text]" custT="1"/>
      <dgm:spPr/>
      <dgm:t>
        <a:bodyPr/>
        <a:lstStyle/>
        <a:p>
          <a:r>
            <a:rPr lang="en-US" sz="2000" dirty="0">
              <a:latin typeface="Calibri" panose="020F0502020204030204" pitchFamily="34" charset="0"/>
            </a:rPr>
            <a:t>Jul. 2017</a:t>
          </a:r>
        </a:p>
      </dgm:t>
    </dgm:pt>
    <dgm:pt modelId="{078CD6DC-49E2-464B-B8E0-A3839B96032D}" type="sibTrans" cxnId="{3D8AF413-8226-4BD4-BDBF-3881138AEBD8}">
      <dgm:prSet/>
      <dgm:spPr/>
      <dgm:t>
        <a:bodyPr/>
        <a:lstStyle/>
        <a:p>
          <a:endParaRPr lang="en-US"/>
        </a:p>
      </dgm:t>
    </dgm:pt>
    <dgm:pt modelId="{55DF02DD-2F60-487B-9225-DBB793ED465E}" type="parTrans" cxnId="{3D8AF413-8226-4BD4-BDBF-3881138AEBD8}">
      <dgm:prSet/>
      <dgm:spPr/>
      <dgm:t>
        <a:bodyPr/>
        <a:lstStyle/>
        <a:p>
          <a:endParaRPr lang="en-US"/>
        </a:p>
      </dgm:t>
    </dgm:pt>
    <dgm:pt modelId="{6088FE8E-EDE4-4DC2-9A79-F0B4F64EE3C4}" type="pres">
      <dgm:prSet presAssocID="{A45984D4-DF35-45DE-AAE6-14270300CF45}" presName="Name0" presStyleCnt="0">
        <dgm:presLayoutVars>
          <dgm:dir/>
          <dgm:resizeHandles val="exact"/>
        </dgm:presLayoutVars>
      </dgm:prSet>
      <dgm:spPr/>
    </dgm:pt>
    <dgm:pt modelId="{71A8919F-6161-4FF1-97BD-D7B9CBF8D78F}" type="pres">
      <dgm:prSet presAssocID="{A45984D4-DF35-45DE-AAE6-14270300CF45}" presName="arrow" presStyleLbl="bgShp" presStyleIdx="0" presStyleCnt="1"/>
      <dgm:spPr/>
    </dgm:pt>
    <dgm:pt modelId="{EBE42DFA-995B-4E93-8F7D-E1509FE1E79E}" type="pres">
      <dgm:prSet presAssocID="{A45984D4-DF35-45DE-AAE6-14270300CF45}" presName="points" presStyleCnt="0"/>
      <dgm:spPr/>
    </dgm:pt>
    <dgm:pt modelId="{B480D34A-24F5-4BE7-AC3D-36DB7842C328}" type="pres">
      <dgm:prSet presAssocID="{774BBF91-F120-4A7D-901E-3C8BF4C07CBD}" presName="compositeA" presStyleCnt="0"/>
      <dgm:spPr/>
    </dgm:pt>
    <dgm:pt modelId="{647E9F29-28F4-4483-BC9F-1CEB568823F0}" type="pres">
      <dgm:prSet presAssocID="{774BBF91-F120-4A7D-901E-3C8BF4C07CBD}" presName="textA" presStyleLbl="revTx" presStyleIdx="0" presStyleCnt="8" custScaleY="41477" custLinFactNeighborX="-33" custLinFactNeighborY="51136">
        <dgm:presLayoutVars>
          <dgm:bulletEnabled val="1"/>
        </dgm:presLayoutVars>
      </dgm:prSet>
      <dgm:spPr/>
    </dgm:pt>
    <dgm:pt modelId="{416E771B-B0DB-4596-B3D2-EA9CC5CF7E43}" type="pres">
      <dgm:prSet presAssocID="{774BBF91-F120-4A7D-901E-3C8BF4C07CBD}" presName="circleA" presStyleLbl="node1" presStyleIdx="0" presStyleCnt="8" custLinFactNeighborY="57955"/>
      <dgm:spPr/>
    </dgm:pt>
    <dgm:pt modelId="{73FB0A23-71C6-46A6-B9A5-A23D2AD4750C}" type="pres">
      <dgm:prSet presAssocID="{774BBF91-F120-4A7D-901E-3C8BF4C07CBD}" presName="spaceA" presStyleCnt="0"/>
      <dgm:spPr/>
    </dgm:pt>
    <dgm:pt modelId="{6DE79CB6-E8AD-456E-894C-04F5B37AE24E}" type="pres">
      <dgm:prSet presAssocID="{35B89907-AA62-4F43-8863-3E47FAA9FDAC}" presName="space" presStyleCnt="0"/>
      <dgm:spPr/>
    </dgm:pt>
    <dgm:pt modelId="{35D37970-7513-4D6A-9B1D-A283888CD79B}" type="pres">
      <dgm:prSet presAssocID="{65CC5435-0099-47F1-A037-F92BDDC429AD}" presName="compositeB" presStyleCnt="0"/>
      <dgm:spPr/>
    </dgm:pt>
    <dgm:pt modelId="{FC6E6D34-6825-4A5B-BC5F-C78B6E7F8139}" type="pres">
      <dgm:prSet presAssocID="{65CC5435-0099-47F1-A037-F92BDDC429AD}" presName="textB" presStyleLbl="revTx" presStyleIdx="1" presStyleCnt="8" custScaleY="46166" custLinFactY="-34659" custLinFactNeighborX="-5219" custLinFactNeighborY="-100000">
        <dgm:presLayoutVars>
          <dgm:bulletEnabled val="1"/>
        </dgm:presLayoutVars>
      </dgm:prSet>
      <dgm:spPr/>
    </dgm:pt>
    <dgm:pt modelId="{27C2C7FA-9301-4F25-BDF5-AFC9214A366B}" type="pres">
      <dgm:prSet presAssocID="{65CC5435-0099-47F1-A037-F92BDDC429AD}" presName="circleB" presStyleLbl="node1" presStyleIdx="1" presStyleCnt="8" custLinFactNeighborY="-51136"/>
      <dgm:spPr/>
    </dgm:pt>
    <dgm:pt modelId="{28A67149-D06D-42AC-9C2E-A2C5B494CB2F}" type="pres">
      <dgm:prSet presAssocID="{65CC5435-0099-47F1-A037-F92BDDC429AD}" presName="spaceB" presStyleCnt="0"/>
      <dgm:spPr/>
    </dgm:pt>
    <dgm:pt modelId="{2C383BAC-F86C-48E2-9098-98706B55D7FB}" type="pres">
      <dgm:prSet presAssocID="{8B364721-7A5A-435A-87E2-306B5CB90E3C}" presName="space" presStyleCnt="0"/>
      <dgm:spPr/>
    </dgm:pt>
    <dgm:pt modelId="{E95ADF58-DAD4-41D4-8398-3013B60600C8}" type="pres">
      <dgm:prSet presAssocID="{78A073F9-B5F2-48AB-8F07-22D968B3B3BE}" presName="compositeA" presStyleCnt="0"/>
      <dgm:spPr/>
    </dgm:pt>
    <dgm:pt modelId="{FC8C41DA-1C39-4C70-AA93-CA2355DAC198}" type="pres">
      <dgm:prSet presAssocID="{78A073F9-B5F2-48AB-8F07-22D968B3B3BE}" presName="textA" presStyleLbl="revTx" presStyleIdx="2" presStyleCnt="8" custScaleY="43182" custLinFactNeighborY="50285">
        <dgm:presLayoutVars>
          <dgm:bulletEnabled val="1"/>
        </dgm:presLayoutVars>
      </dgm:prSet>
      <dgm:spPr/>
    </dgm:pt>
    <dgm:pt modelId="{9460B113-5A98-42C4-9B4B-A6041FA2E252}" type="pres">
      <dgm:prSet presAssocID="{78A073F9-B5F2-48AB-8F07-22D968B3B3BE}" presName="circleA" presStyleLbl="node1" presStyleIdx="2" presStyleCnt="8" custLinFactNeighborY="57954"/>
      <dgm:spPr/>
    </dgm:pt>
    <dgm:pt modelId="{2FA20165-D547-4F35-BEAB-34D3D0BB69DE}" type="pres">
      <dgm:prSet presAssocID="{78A073F9-B5F2-48AB-8F07-22D968B3B3BE}" presName="spaceA" presStyleCnt="0"/>
      <dgm:spPr/>
    </dgm:pt>
    <dgm:pt modelId="{06C62FF7-A2F7-440D-8225-F68416C57465}" type="pres">
      <dgm:prSet presAssocID="{CD33914B-04E2-4457-BA8B-126F76353029}" presName="space" presStyleCnt="0"/>
      <dgm:spPr/>
    </dgm:pt>
    <dgm:pt modelId="{606E6538-6984-42D1-B390-DB42BFB90D84}" type="pres">
      <dgm:prSet presAssocID="{77446661-4800-422E-8D68-74581ADDBE31}" presName="compositeB" presStyleCnt="0"/>
      <dgm:spPr/>
    </dgm:pt>
    <dgm:pt modelId="{476BA4E0-0892-476B-8FFC-9BCECFD0DF6F}" type="pres">
      <dgm:prSet presAssocID="{77446661-4800-422E-8D68-74581ADDBE31}" presName="textB" presStyleLbl="revTx" presStyleIdx="3" presStyleCnt="8" custScaleY="18182" custLinFactY="-56818" custLinFactNeighborY="-100000">
        <dgm:presLayoutVars>
          <dgm:bulletEnabled val="1"/>
        </dgm:presLayoutVars>
      </dgm:prSet>
      <dgm:spPr/>
    </dgm:pt>
    <dgm:pt modelId="{0EE23012-4B34-498F-80B3-BA8EA00D71C1}" type="pres">
      <dgm:prSet presAssocID="{77446661-4800-422E-8D68-74581ADDBE31}" presName="circleB" presStyleLbl="node1" presStyleIdx="3" presStyleCnt="8" custLinFactNeighborY="-78409"/>
      <dgm:spPr/>
    </dgm:pt>
    <dgm:pt modelId="{CB16D79C-7B51-4FB1-BEAD-2806D7CECD4D}" type="pres">
      <dgm:prSet presAssocID="{77446661-4800-422E-8D68-74581ADDBE31}" presName="spaceB" presStyleCnt="0"/>
      <dgm:spPr/>
    </dgm:pt>
    <dgm:pt modelId="{727C3A66-54F9-426C-B6E5-09143F3A6126}" type="pres">
      <dgm:prSet presAssocID="{078CD6DC-49E2-464B-B8E0-A3839B96032D}" presName="space" presStyleCnt="0"/>
      <dgm:spPr/>
    </dgm:pt>
    <dgm:pt modelId="{416E4BEC-413B-4D62-B868-0FA455B0A6DE}" type="pres">
      <dgm:prSet presAssocID="{B4018383-FB28-4939-A3FC-1EE18ADBE3D8}" presName="compositeA" presStyleCnt="0"/>
      <dgm:spPr/>
    </dgm:pt>
    <dgm:pt modelId="{70B7D72B-FE23-4E38-9817-7F5F1818EE36}" type="pres">
      <dgm:prSet presAssocID="{B4018383-FB28-4939-A3FC-1EE18ADBE3D8}" presName="textA" presStyleLbl="revTx" presStyleIdx="4" presStyleCnt="8" custScaleY="16477" custLinFactNeighborY="69034">
        <dgm:presLayoutVars>
          <dgm:bulletEnabled val="1"/>
        </dgm:presLayoutVars>
      </dgm:prSet>
      <dgm:spPr/>
    </dgm:pt>
    <dgm:pt modelId="{7EC16C78-680E-44A3-AF28-71EA01A263D5}" type="pres">
      <dgm:prSet presAssocID="{B4018383-FB28-4939-A3FC-1EE18ADBE3D8}" presName="circleA" presStyleLbl="node1" presStyleIdx="4" presStyleCnt="8" custLinFactNeighborY="85227"/>
      <dgm:spPr/>
    </dgm:pt>
    <dgm:pt modelId="{39EB8C95-E703-408E-BB41-0043EFBE328C}" type="pres">
      <dgm:prSet presAssocID="{B4018383-FB28-4939-A3FC-1EE18ADBE3D8}" presName="spaceA" presStyleCnt="0"/>
      <dgm:spPr/>
    </dgm:pt>
    <dgm:pt modelId="{22CEBFE9-B696-475A-A13E-D5EAE09A1ED4}" type="pres">
      <dgm:prSet presAssocID="{A2A13C8E-3689-4FB3-AFE0-9750E8E87336}" presName="space" presStyleCnt="0"/>
      <dgm:spPr/>
    </dgm:pt>
    <dgm:pt modelId="{15B0CBC4-4843-4CA8-8918-953C6547B121}" type="pres">
      <dgm:prSet presAssocID="{CDABE1CD-54C9-4120-908C-77124A1F0FD2}" presName="compositeB" presStyleCnt="0"/>
      <dgm:spPr/>
    </dgm:pt>
    <dgm:pt modelId="{2EDC9E42-2566-4229-9F11-6638AEE7579C}" type="pres">
      <dgm:prSet presAssocID="{CDABE1CD-54C9-4120-908C-77124A1F0FD2}" presName="textB" presStyleLbl="revTx" presStyleIdx="5" presStyleCnt="8" custScaleY="28409" custLinFactY="-49148" custLinFactNeighborY="-100000">
        <dgm:presLayoutVars>
          <dgm:bulletEnabled val="1"/>
        </dgm:presLayoutVars>
      </dgm:prSet>
      <dgm:spPr/>
    </dgm:pt>
    <dgm:pt modelId="{9B72DBDC-F698-42F7-8B67-8AEC15E8FFAD}" type="pres">
      <dgm:prSet presAssocID="{CDABE1CD-54C9-4120-908C-77124A1F0FD2}" presName="circleB" presStyleLbl="node1" presStyleIdx="5" presStyleCnt="8" custLinFactNeighborY="-71591"/>
      <dgm:spPr/>
    </dgm:pt>
    <dgm:pt modelId="{0DFC364B-F1F7-415F-8458-AF65C95D5FA1}" type="pres">
      <dgm:prSet presAssocID="{CDABE1CD-54C9-4120-908C-77124A1F0FD2}" presName="spaceB" presStyleCnt="0"/>
      <dgm:spPr/>
    </dgm:pt>
    <dgm:pt modelId="{489CF0B4-FEB4-4D1E-A7A8-F4A8CA11B08A}" type="pres">
      <dgm:prSet presAssocID="{7EC9326C-1F25-48CB-8B85-DAF37DCC59E4}" presName="space" presStyleCnt="0"/>
      <dgm:spPr/>
    </dgm:pt>
    <dgm:pt modelId="{A6D42878-9161-46AD-87E6-3AED4187AF6C}" type="pres">
      <dgm:prSet presAssocID="{8B0AF0C2-A8FB-4007-9608-08282026A4FD}" presName="compositeA" presStyleCnt="0"/>
      <dgm:spPr/>
    </dgm:pt>
    <dgm:pt modelId="{BF24B99A-F96C-401D-B1F3-1A44831D0C33}" type="pres">
      <dgm:prSet presAssocID="{8B0AF0C2-A8FB-4007-9608-08282026A4FD}" presName="textA" presStyleLbl="revTx" presStyleIdx="6" presStyleCnt="8" custScaleY="21591" custLinFactNeighborY="63840">
        <dgm:presLayoutVars>
          <dgm:bulletEnabled val="1"/>
        </dgm:presLayoutVars>
      </dgm:prSet>
      <dgm:spPr/>
    </dgm:pt>
    <dgm:pt modelId="{8F236CC8-66E1-44A5-97D6-45498FB96365}" type="pres">
      <dgm:prSet presAssocID="{8B0AF0C2-A8FB-4007-9608-08282026A4FD}" presName="circleA" presStyleLbl="node1" presStyleIdx="6" presStyleCnt="8" custLinFactNeighborY="81818"/>
      <dgm:spPr/>
    </dgm:pt>
    <dgm:pt modelId="{02A029F7-0AB1-43DB-81ED-79C66E3F9C7D}" type="pres">
      <dgm:prSet presAssocID="{8B0AF0C2-A8FB-4007-9608-08282026A4FD}" presName="spaceA" presStyleCnt="0"/>
      <dgm:spPr/>
    </dgm:pt>
    <dgm:pt modelId="{1206219F-2D64-4893-B081-B5A030403B46}" type="pres">
      <dgm:prSet presAssocID="{57B96980-476F-4C28-9E1D-9B8C9780B3E8}" presName="space" presStyleCnt="0"/>
      <dgm:spPr/>
    </dgm:pt>
    <dgm:pt modelId="{DF42CD4B-EDD2-4D06-8F0A-20635CDA2664}" type="pres">
      <dgm:prSet presAssocID="{AAC97912-4462-4453-A225-25726E24CB17}" presName="compositeB" presStyleCnt="0"/>
      <dgm:spPr/>
    </dgm:pt>
    <dgm:pt modelId="{C870BE3A-9992-46F8-9053-3B795937E892}" type="pres">
      <dgm:prSet presAssocID="{AAC97912-4462-4453-A225-25726E24CB17}" presName="textB" presStyleLbl="revTx" presStyleIdx="7" presStyleCnt="8" custScaleY="21023" custLinFactY="-55624" custLinFactNeighborY="-100000">
        <dgm:presLayoutVars>
          <dgm:bulletEnabled val="1"/>
        </dgm:presLayoutVars>
      </dgm:prSet>
      <dgm:spPr/>
    </dgm:pt>
    <dgm:pt modelId="{D31AA04A-9499-4BFB-B599-B4833C5325FD}" type="pres">
      <dgm:prSet presAssocID="{AAC97912-4462-4453-A225-25726E24CB17}" presName="circleB" presStyleLbl="node1" presStyleIdx="7" presStyleCnt="8" custLinFactNeighborY="-81818"/>
      <dgm:spPr/>
    </dgm:pt>
    <dgm:pt modelId="{81A07C32-5164-4556-A23F-7D8E5081F8C8}" type="pres">
      <dgm:prSet presAssocID="{AAC97912-4462-4453-A225-25726E24CB17}" presName="spaceB" presStyleCnt="0"/>
      <dgm:spPr/>
    </dgm:pt>
  </dgm:ptLst>
  <dgm:cxnLst>
    <dgm:cxn modelId="{4C66360D-2516-4CF0-869F-19B8C5F3767A}" type="presOf" srcId="{77446661-4800-422E-8D68-74581ADDBE31}" destId="{476BA4E0-0892-476B-8FFC-9BCECFD0DF6F}" srcOrd="0" destOrd="0" presId="urn:microsoft.com/office/officeart/2005/8/layout/hProcess11"/>
    <dgm:cxn modelId="{3D8AF413-8226-4BD4-BDBF-3881138AEBD8}" srcId="{A45984D4-DF35-45DE-AAE6-14270300CF45}" destId="{77446661-4800-422E-8D68-74581ADDBE31}" srcOrd="3" destOrd="0" parTransId="{55DF02DD-2F60-487B-9225-DBB793ED465E}" sibTransId="{078CD6DC-49E2-464B-B8E0-A3839B96032D}"/>
    <dgm:cxn modelId="{1094C81A-2B90-4B64-86C9-FB1BA4461A70}" srcId="{A45984D4-DF35-45DE-AAE6-14270300CF45}" destId="{B4018383-FB28-4939-A3FC-1EE18ADBE3D8}" srcOrd="4" destOrd="0" parTransId="{41B312B5-8246-4EFB-B61B-5FE016B162E3}" sibTransId="{A2A13C8E-3689-4FB3-AFE0-9750E8E87336}"/>
    <dgm:cxn modelId="{07F3EC1A-8E9E-4A0F-9128-FCADCB6BDF9C}" srcId="{A45984D4-DF35-45DE-AAE6-14270300CF45}" destId="{774BBF91-F120-4A7D-901E-3C8BF4C07CBD}" srcOrd="0" destOrd="0" parTransId="{29B46CD1-59C8-4B51-8488-46F741A04913}" sibTransId="{35B89907-AA62-4F43-8863-3E47FAA9FDAC}"/>
    <dgm:cxn modelId="{B0B4C925-144D-41D1-B7F5-C784E3C8557D}" type="presOf" srcId="{AAC97912-4462-4453-A225-25726E24CB17}" destId="{C870BE3A-9992-46F8-9053-3B795937E892}" srcOrd="0" destOrd="0" presId="urn:microsoft.com/office/officeart/2005/8/layout/hProcess11"/>
    <dgm:cxn modelId="{F581F12E-79DC-401D-8E1D-222097C961DA}" type="presOf" srcId="{A45984D4-DF35-45DE-AAE6-14270300CF45}" destId="{6088FE8E-EDE4-4DC2-9A79-F0B4F64EE3C4}" srcOrd="0" destOrd="0" presId="urn:microsoft.com/office/officeart/2005/8/layout/hProcess11"/>
    <dgm:cxn modelId="{B51BA932-3112-4FB4-88CD-937917473F51}" type="presOf" srcId="{774BBF91-F120-4A7D-901E-3C8BF4C07CBD}" destId="{647E9F29-28F4-4483-BC9F-1CEB568823F0}" srcOrd="0" destOrd="0" presId="urn:microsoft.com/office/officeart/2005/8/layout/hProcess11"/>
    <dgm:cxn modelId="{BE4A783B-884B-40D9-AACD-6D886A196D65}" srcId="{A45984D4-DF35-45DE-AAE6-14270300CF45}" destId="{65CC5435-0099-47F1-A037-F92BDDC429AD}" srcOrd="1" destOrd="0" parTransId="{2B5E3B1A-2341-4B95-B9E3-6B4137FEDE9B}" sibTransId="{8B364721-7A5A-435A-87E2-306B5CB90E3C}"/>
    <dgm:cxn modelId="{614DE03F-2CF7-48B2-A90C-14C84F424C6C}" type="presOf" srcId="{65CC5435-0099-47F1-A037-F92BDDC429AD}" destId="{FC6E6D34-6825-4A5B-BC5F-C78B6E7F8139}" srcOrd="0" destOrd="0" presId="urn:microsoft.com/office/officeart/2005/8/layout/hProcess11"/>
    <dgm:cxn modelId="{A1029372-F12A-42E8-8E08-41C04243230A}" srcId="{A45984D4-DF35-45DE-AAE6-14270300CF45}" destId="{78A073F9-B5F2-48AB-8F07-22D968B3B3BE}" srcOrd="2" destOrd="0" parTransId="{87CA9A66-2200-4412-8366-B9F06D1FFCFC}" sibTransId="{CD33914B-04E2-4457-BA8B-126F76353029}"/>
    <dgm:cxn modelId="{3F445A78-C96D-4171-AAE8-1E34B67404C9}" srcId="{A45984D4-DF35-45DE-AAE6-14270300CF45}" destId="{8B0AF0C2-A8FB-4007-9608-08282026A4FD}" srcOrd="6" destOrd="0" parTransId="{FDB29A01-6B5D-48A9-A8FA-517B46E570D4}" sibTransId="{57B96980-476F-4C28-9E1D-9B8C9780B3E8}"/>
    <dgm:cxn modelId="{5FDFBD8C-A34F-4F55-BD42-FD9E10DF32B3}" type="presOf" srcId="{78A073F9-B5F2-48AB-8F07-22D968B3B3BE}" destId="{FC8C41DA-1C39-4C70-AA93-CA2355DAC198}" srcOrd="0" destOrd="0" presId="urn:microsoft.com/office/officeart/2005/8/layout/hProcess11"/>
    <dgm:cxn modelId="{C253D4B7-E639-4C59-A762-B5518FD2912F}" srcId="{A45984D4-DF35-45DE-AAE6-14270300CF45}" destId="{AAC97912-4462-4453-A225-25726E24CB17}" srcOrd="7" destOrd="0" parTransId="{34E2563F-F726-4681-ABF2-E76297B7D00B}" sibTransId="{1C62C4B2-EA75-4E2D-96E8-663B1484315E}"/>
    <dgm:cxn modelId="{EA56F1B9-9CBC-4CE5-BEFD-675E4A816317}" type="presOf" srcId="{8B0AF0C2-A8FB-4007-9608-08282026A4FD}" destId="{BF24B99A-F96C-401D-B1F3-1A44831D0C33}" srcOrd="0" destOrd="0" presId="urn:microsoft.com/office/officeart/2005/8/layout/hProcess11"/>
    <dgm:cxn modelId="{32FF34EE-069A-489B-BF1E-25C70C5FEAE4}" srcId="{A45984D4-DF35-45DE-AAE6-14270300CF45}" destId="{CDABE1CD-54C9-4120-908C-77124A1F0FD2}" srcOrd="5" destOrd="0" parTransId="{6453EFA8-3688-4091-855F-C5F56D7394E4}" sibTransId="{7EC9326C-1F25-48CB-8B85-DAF37DCC59E4}"/>
    <dgm:cxn modelId="{8D3084F1-28B3-429B-9695-31573412A0A5}" type="presOf" srcId="{B4018383-FB28-4939-A3FC-1EE18ADBE3D8}" destId="{70B7D72B-FE23-4E38-9817-7F5F1818EE36}" srcOrd="0" destOrd="0" presId="urn:microsoft.com/office/officeart/2005/8/layout/hProcess11"/>
    <dgm:cxn modelId="{A37F44F9-CD95-49A8-A960-E0A673F425DB}" type="presOf" srcId="{CDABE1CD-54C9-4120-908C-77124A1F0FD2}" destId="{2EDC9E42-2566-4229-9F11-6638AEE7579C}" srcOrd="0" destOrd="0" presId="urn:microsoft.com/office/officeart/2005/8/layout/hProcess11"/>
    <dgm:cxn modelId="{62CC9F34-1611-4F8F-BF92-979AFABE0949}" type="presParOf" srcId="{6088FE8E-EDE4-4DC2-9A79-F0B4F64EE3C4}" destId="{71A8919F-6161-4FF1-97BD-D7B9CBF8D78F}" srcOrd="0" destOrd="0" presId="urn:microsoft.com/office/officeart/2005/8/layout/hProcess11"/>
    <dgm:cxn modelId="{C4DDC3F6-5325-4FD2-ABF8-AA6E2B64E5AE}" type="presParOf" srcId="{6088FE8E-EDE4-4DC2-9A79-F0B4F64EE3C4}" destId="{EBE42DFA-995B-4E93-8F7D-E1509FE1E79E}" srcOrd="1" destOrd="0" presId="urn:microsoft.com/office/officeart/2005/8/layout/hProcess11"/>
    <dgm:cxn modelId="{F9AD2731-74DB-4318-8977-76E9624419DC}" type="presParOf" srcId="{EBE42DFA-995B-4E93-8F7D-E1509FE1E79E}" destId="{B480D34A-24F5-4BE7-AC3D-36DB7842C328}" srcOrd="0" destOrd="0" presId="urn:microsoft.com/office/officeart/2005/8/layout/hProcess11"/>
    <dgm:cxn modelId="{0538376C-E349-4FDE-8B94-3A92B21199DD}" type="presParOf" srcId="{B480D34A-24F5-4BE7-AC3D-36DB7842C328}" destId="{647E9F29-28F4-4483-BC9F-1CEB568823F0}" srcOrd="0" destOrd="0" presId="urn:microsoft.com/office/officeart/2005/8/layout/hProcess11"/>
    <dgm:cxn modelId="{467E5D09-5C40-4770-B36F-B19238F7F3B1}" type="presParOf" srcId="{B480D34A-24F5-4BE7-AC3D-36DB7842C328}" destId="{416E771B-B0DB-4596-B3D2-EA9CC5CF7E43}" srcOrd="1" destOrd="0" presId="urn:microsoft.com/office/officeart/2005/8/layout/hProcess11"/>
    <dgm:cxn modelId="{7457835F-6B76-43D4-AAF8-4291B2835F2D}" type="presParOf" srcId="{B480D34A-24F5-4BE7-AC3D-36DB7842C328}" destId="{73FB0A23-71C6-46A6-B9A5-A23D2AD4750C}" srcOrd="2" destOrd="0" presId="urn:microsoft.com/office/officeart/2005/8/layout/hProcess11"/>
    <dgm:cxn modelId="{0FB31DAC-ADCA-42CD-A6F8-E9441BCA64ED}" type="presParOf" srcId="{EBE42DFA-995B-4E93-8F7D-E1509FE1E79E}" destId="{6DE79CB6-E8AD-456E-894C-04F5B37AE24E}" srcOrd="1" destOrd="0" presId="urn:microsoft.com/office/officeart/2005/8/layout/hProcess11"/>
    <dgm:cxn modelId="{230BDFC2-5D27-4C41-945D-FE3BF48F518E}" type="presParOf" srcId="{EBE42DFA-995B-4E93-8F7D-E1509FE1E79E}" destId="{35D37970-7513-4D6A-9B1D-A283888CD79B}" srcOrd="2" destOrd="0" presId="urn:microsoft.com/office/officeart/2005/8/layout/hProcess11"/>
    <dgm:cxn modelId="{1E7D4548-1E0C-4F0A-BBDE-7CE35F4D4EA7}" type="presParOf" srcId="{35D37970-7513-4D6A-9B1D-A283888CD79B}" destId="{FC6E6D34-6825-4A5B-BC5F-C78B6E7F8139}" srcOrd="0" destOrd="0" presId="urn:microsoft.com/office/officeart/2005/8/layout/hProcess11"/>
    <dgm:cxn modelId="{555157D7-5450-4077-9566-93D1D5861D52}" type="presParOf" srcId="{35D37970-7513-4D6A-9B1D-A283888CD79B}" destId="{27C2C7FA-9301-4F25-BDF5-AFC9214A366B}" srcOrd="1" destOrd="0" presId="urn:microsoft.com/office/officeart/2005/8/layout/hProcess11"/>
    <dgm:cxn modelId="{C48EC313-1040-4146-A13D-7D04CD6CD7C4}" type="presParOf" srcId="{35D37970-7513-4D6A-9B1D-A283888CD79B}" destId="{28A67149-D06D-42AC-9C2E-A2C5B494CB2F}" srcOrd="2" destOrd="0" presId="urn:microsoft.com/office/officeart/2005/8/layout/hProcess11"/>
    <dgm:cxn modelId="{659CB0A5-2B64-4A38-9928-F5F3D8A66009}" type="presParOf" srcId="{EBE42DFA-995B-4E93-8F7D-E1509FE1E79E}" destId="{2C383BAC-F86C-48E2-9098-98706B55D7FB}" srcOrd="3" destOrd="0" presId="urn:microsoft.com/office/officeart/2005/8/layout/hProcess11"/>
    <dgm:cxn modelId="{1480E750-38DD-444C-AF76-93B7A91CD41E}" type="presParOf" srcId="{EBE42DFA-995B-4E93-8F7D-E1509FE1E79E}" destId="{E95ADF58-DAD4-41D4-8398-3013B60600C8}" srcOrd="4" destOrd="0" presId="urn:microsoft.com/office/officeart/2005/8/layout/hProcess11"/>
    <dgm:cxn modelId="{E7E18979-7FCF-4E9F-AE57-35263CC0F68B}" type="presParOf" srcId="{E95ADF58-DAD4-41D4-8398-3013B60600C8}" destId="{FC8C41DA-1C39-4C70-AA93-CA2355DAC198}" srcOrd="0" destOrd="0" presId="urn:microsoft.com/office/officeart/2005/8/layout/hProcess11"/>
    <dgm:cxn modelId="{F1569849-047E-4BBD-9B87-1BDB66FAB160}" type="presParOf" srcId="{E95ADF58-DAD4-41D4-8398-3013B60600C8}" destId="{9460B113-5A98-42C4-9B4B-A6041FA2E252}" srcOrd="1" destOrd="0" presId="urn:microsoft.com/office/officeart/2005/8/layout/hProcess11"/>
    <dgm:cxn modelId="{EAEEE934-067C-4A74-9EFF-701FF8EC14D1}" type="presParOf" srcId="{E95ADF58-DAD4-41D4-8398-3013B60600C8}" destId="{2FA20165-D547-4F35-BEAB-34D3D0BB69DE}" srcOrd="2" destOrd="0" presId="urn:microsoft.com/office/officeart/2005/8/layout/hProcess11"/>
    <dgm:cxn modelId="{E98D6804-C087-469C-9E93-74835C770C63}" type="presParOf" srcId="{EBE42DFA-995B-4E93-8F7D-E1509FE1E79E}" destId="{06C62FF7-A2F7-440D-8225-F68416C57465}" srcOrd="5" destOrd="0" presId="urn:microsoft.com/office/officeart/2005/8/layout/hProcess11"/>
    <dgm:cxn modelId="{E33E7617-E221-4A8F-B99F-C1623D266430}" type="presParOf" srcId="{EBE42DFA-995B-4E93-8F7D-E1509FE1E79E}" destId="{606E6538-6984-42D1-B390-DB42BFB90D84}" srcOrd="6" destOrd="0" presId="urn:microsoft.com/office/officeart/2005/8/layout/hProcess11"/>
    <dgm:cxn modelId="{C5297C13-02BF-4413-9E60-D5C2510A3CD3}" type="presParOf" srcId="{606E6538-6984-42D1-B390-DB42BFB90D84}" destId="{476BA4E0-0892-476B-8FFC-9BCECFD0DF6F}" srcOrd="0" destOrd="0" presId="urn:microsoft.com/office/officeart/2005/8/layout/hProcess11"/>
    <dgm:cxn modelId="{1513AD2D-3CA1-475F-A3C5-D793D7ED45DE}" type="presParOf" srcId="{606E6538-6984-42D1-B390-DB42BFB90D84}" destId="{0EE23012-4B34-498F-80B3-BA8EA00D71C1}" srcOrd="1" destOrd="0" presId="urn:microsoft.com/office/officeart/2005/8/layout/hProcess11"/>
    <dgm:cxn modelId="{2C2A24B0-9D9A-407A-B421-019923EA31CF}" type="presParOf" srcId="{606E6538-6984-42D1-B390-DB42BFB90D84}" destId="{CB16D79C-7B51-4FB1-BEAD-2806D7CECD4D}" srcOrd="2" destOrd="0" presId="urn:microsoft.com/office/officeart/2005/8/layout/hProcess11"/>
    <dgm:cxn modelId="{062FBCCB-1AE4-490A-A8F8-30B5473EAFFB}" type="presParOf" srcId="{EBE42DFA-995B-4E93-8F7D-E1509FE1E79E}" destId="{727C3A66-54F9-426C-B6E5-09143F3A6126}" srcOrd="7" destOrd="0" presId="urn:microsoft.com/office/officeart/2005/8/layout/hProcess11"/>
    <dgm:cxn modelId="{B9E0DBEE-96EE-4266-A203-9ADBB4DD8389}" type="presParOf" srcId="{EBE42DFA-995B-4E93-8F7D-E1509FE1E79E}" destId="{416E4BEC-413B-4D62-B868-0FA455B0A6DE}" srcOrd="8" destOrd="0" presId="urn:microsoft.com/office/officeart/2005/8/layout/hProcess11"/>
    <dgm:cxn modelId="{23B67360-7F8C-47F7-9304-7C5606FDC876}" type="presParOf" srcId="{416E4BEC-413B-4D62-B868-0FA455B0A6DE}" destId="{70B7D72B-FE23-4E38-9817-7F5F1818EE36}" srcOrd="0" destOrd="0" presId="urn:microsoft.com/office/officeart/2005/8/layout/hProcess11"/>
    <dgm:cxn modelId="{A9D22A62-B6E5-431B-855F-70DAB6ADE036}" type="presParOf" srcId="{416E4BEC-413B-4D62-B868-0FA455B0A6DE}" destId="{7EC16C78-680E-44A3-AF28-71EA01A263D5}" srcOrd="1" destOrd="0" presId="urn:microsoft.com/office/officeart/2005/8/layout/hProcess11"/>
    <dgm:cxn modelId="{B8C218C2-5501-4AE3-9A04-5773C4CC2648}" type="presParOf" srcId="{416E4BEC-413B-4D62-B868-0FA455B0A6DE}" destId="{39EB8C95-E703-408E-BB41-0043EFBE328C}" srcOrd="2" destOrd="0" presId="urn:microsoft.com/office/officeart/2005/8/layout/hProcess11"/>
    <dgm:cxn modelId="{4CFAC8B1-D8F2-4226-B9E7-0BA9C1054479}" type="presParOf" srcId="{EBE42DFA-995B-4E93-8F7D-E1509FE1E79E}" destId="{22CEBFE9-B696-475A-A13E-D5EAE09A1ED4}" srcOrd="9" destOrd="0" presId="urn:microsoft.com/office/officeart/2005/8/layout/hProcess11"/>
    <dgm:cxn modelId="{7B15380D-3096-4694-8250-268EDC8E8868}" type="presParOf" srcId="{EBE42DFA-995B-4E93-8F7D-E1509FE1E79E}" destId="{15B0CBC4-4843-4CA8-8918-953C6547B121}" srcOrd="10" destOrd="0" presId="urn:microsoft.com/office/officeart/2005/8/layout/hProcess11"/>
    <dgm:cxn modelId="{766C36E4-DAE6-4BAF-B737-D63C6A7D40E7}" type="presParOf" srcId="{15B0CBC4-4843-4CA8-8918-953C6547B121}" destId="{2EDC9E42-2566-4229-9F11-6638AEE7579C}" srcOrd="0" destOrd="0" presId="urn:microsoft.com/office/officeart/2005/8/layout/hProcess11"/>
    <dgm:cxn modelId="{553C0D04-B388-4472-A7DE-8660871168E6}" type="presParOf" srcId="{15B0CBC4-4843-4CA8-8918-953C6547B121}" destId="{9B72DBDC-F698-42F7-8B67-8AEC15E8FFAD}" srcOrd="1" destOrd="0" presId="urn:microsoft.com/office/officeart/2005/8/layout/hProcess11"/>
    <dgm:cxn modelId="{BE2AB7CB-5DEB-44F4-985B-DDBED186B544}" type="presParOf" srcId="{15B0CBC4-4843-4CA8-8918-953C6547B121}" destId="{0DFC364B-F1F7-415F-8458-AF65C95D5FA1}" srcOrd="2" destOrd="0" presId="urn:microsoft.com/office/officeart/2005/8/layout/hProcess11"/>
    <dgm:cxn modelId="{66511B4E-B5A8-41CD-B898-C393229C34B6}" type="presParOf" srcId="{EBE42DFA-995B-4E93-8F7D-E1509FE1E79E}" destId="{489CF0B4-FEB4-4D1E-A7A8-F4A8CA11B08A}" srcOrd="11" destOrd="0" presId="urn:microsoft.com/office/officeart/2005/8/layout/hProcess11"/>
    <dgm:cxn modelId="{794AE774-FE02-4414-9F5F-CE95624B2476}" type="presParOf" srcId="{EBE42DFA-995B-4E93-8F7D-E1509FE1E79E}" destId="{A6D42878-9161-46AD-87E6-3AED4187AF6C}" srcOrd="12" destOrd="0" presId="urn:microsoft.com/office/officeart/2005/8/layout/hProcess11"/>
    <dgm:cxn modelId="{D0C928FC-E077-4EA9-80C1-05204A553A34}" type="presParOf" srcId="{A6D42878-9161-46AD-87E6-3AED4187AF6C}" destId="{BF24B99A-F96C-401D-B1F3-1A44831D0C33}" srcOrd="0" destOrd="0" presId="urn:microsoft.com/office/officeart/2005/8/layout/hProcess11"/>
    <dgm:cxn modelId="{9AA5535C-97C0-488C-A383-15C7C5F4178A}" type="presParOf" srcId="{A6D42878-9161-46AD-87E6-3AED4187AF6C}" destId="{8F236CC8-66E1-44A5-97D6-45498FB96365}" srcOrd="1" destOrd="0" presId="urn:microsoft.com/office/officeart/2005/8/layout/hProcess11"/>
    <dgm:cxn modelId="{EF1C133F-D168-4790-B8C1-B33E46841829}" type="presParOf" srcId="{A6D42878-9161-46AD-87E6-3AED4187AF6C}" destId="{02A029F7-0AB1-43DB-81ED-79C66E3F9C7D}" srcOrd="2" destOrd="0" presId="urn:microsoft.com/office/officeart/2005/8/layout/hProcess11"/>
    <dgm:cxn modelId="{9C4A22EB-1B4E-40CD-94AA-5EC70884BAFA}" type="presParOf" srcId="{EBE42DFA-995B-4E93-8F7D-E1509FE1E79E}" destId="{1206219F-2D64-4893-B081-B5A030403B46}" srcOrd="13" destOrd="0" presId="urn:microsoft.com/office/officeart/2005/8/layout/hProcess11"/>
    <dgm:cxn modelId="{8AC8CDA1-D777-45FA-B4D5-DA42EE00E956}" type="presParOf" srcId="{EBE42DFA-995B-4E93-8F7D-E1509FE1E79E}" destId="{DF42CD4B-EDD2-4D06-8F0A-20635CDA2664}" srcOrd="14" destOrd="0" presId="urn:microsoft.com/office/officeart/2005/8/layout/hProcess11"/>
    <dgm:cxn modelId="{D7BE11E0-4D2C-4CE8-8443-DC4DC4B9706C}" type="presParOf" srcId="{DF42CD4B-EDD2-4D06-8F0A-20635CDA2664}" destId="{C870BE3A-9992-46F8-9053-3B795937E892}" srcOrd="0" destOrd="0" presId="urn:microsoft.com/office/officeart/2005/8/layout/hProcess11"/>
    <dgm:cxn modelId="{FAB3BD47-5616-4036-9057-7BE10E8B1FF2}" type="presParOf" srcId="{DF42CD4B-EDD2-4D06-8F0A-20635CDA2664}" destId="{D31AA04A-9499-4BFB-B599-B4833C5325FD}" srcOrd="1" destOrd="0" presId="urn:microsoft.com/office/officeart/2005/8/layout/hProcess11"/>
    <dgm:cxn modelId="{4A41EB2B-F10A-49A8-B866-D417F16F779C}" type="presParOf" srcId="{DF42CD4B-EDD2-4D06-8F0A-20635CDA2664}" destId="{81A07C32-5164-4556-A23F-7D8E5081F8C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8919F-6161-4FF1-97BD-D7B9CBF8D78F}">
      <dsp:nvSpPr>
        <dsp:cNvPr id="0" name=""/>
        <dsp:cNvSpPr/>
      </dsp:nvSpPr>
      <dsp:spPr>
        <a:xfrm>
          <a:off x="0" y="1219199"/>
          <a:ext cx="9144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E9F29-28F4-4483-BC9F-1CEB568823F0}">
      <dsp:nvSpPr>
        <dsp:cNvPr id="0" name=""/>
        <dsp:cNvSpPr/>
      </dsp:nvSpPr>
      <dsp:spPr>
        <a:xfrm>
          <a:off x="1" y="1069104"/>
          <a:ext cx="985502" cy="67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Apr. 2017</a:t>
          </a:r>
        </a:p>
      </dsp:txBody>
      <dsp:txXfrm>
        <a:off x="1" y="1069104"/>
        <a:ext cx="985502" cy="674250"/>
      </dsp:txXfrm>
    </dsp:sp>
    <dsp:sp modelId="{416E771B-B0DB-4596-B3D2-EA9CC5CF7E43}">
      <dsp:nvSpPr>
        <dsp:cNvPr id="0" name=""/>
        <dsp:cNvSpPr/>
      </dsp:nvSpPr>
      <dsp:spPr>
        <a:xfrm>
          <a:off x="289877" y="1826491"/>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E6D34-6825-4A5B-BC5F-C78B6E7F8139}">
      <dsp:nvSpPr>
        <dsp:cNvPr id="0" name=""/>
        <dsp:cNvSpPr/>
      </dsp:nvSpPr>
      <dsp:spPr>
        <a:xfrm>
          <a:off x="983670" y="905727"/>
          <a:ext cx="985502" cy="750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May 2017</a:t>
          </a:r>
        </a:p>
      </dsp:txBody>
      <dsp:txXfrm>
        <a:off x="983670" y="905727"/>
        <a:ext cx="985502" cy="750474"/>
      </dsp:txXfrm>
    </dsp:sp>
    <dsp:sp modelId="{27C2C7FA-9301-4F25-BDF5-AFC9214A366B}">
      <dsp:nvSpPr>
        <dsp:cNvPr id="0" name=""/>
        <dsp:cNvSpPr/>
      </dsp:nvSpPr>
      <dsp:spPr>
        <a:xfrm>
          <a:off x="1324655" y="1839764"/>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41DA-1C39-4C70-AA93-CA2355DAC198}">
      <dsp:nvSpPr>
        <dsp:cNvPr id="0" name=""/>
        <dsp:cNvSpPr/>
      </dsp:nvSpPr>
      <dsp:spPr>
        <a:xfrm>
          <a:off x="2069882" y="1048341"/>
          <a:ext cx="985502" cy="70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Jun. 2017</a:t>
          </a:r>
        </a:p>
      </dsp:txBody>
      <dsp:txXfrm>
        <a:off x="2069882" y="1048341"/>
        <a:ext cx="985502" cy="701966"/>
      </dsp:txXfrm>
    </dsp:sp>
    <dsp:sp modelId="{9460B113-5A98-42C4-9B4B-A6041FA2E252}">
      <dsp:nvSpPr>
        <dsp:cNvPr id="0" name=""/>
        <dsp:cNvSpPr/>
      </dsp:nvSpPr>
      <dsp:spPr>
        <a:xfrm>
          <a:off x="2359433" y="1833416"/>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BA4E0-0892-476B-8FFC-9BCECFD0DF6F}">
      <dsp:nvSpPr>
        <dsp:cNvPr id="0" name=""/>
        <dsp:cNvSpPr/>
      </dsp:nvSpPr>
      <dsp:spPr>
        <a:xfrm>
          <a:off x="3104659" y="886691"/>
          <a:ext cx="985502" cy="295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Jul. 2017</a:t>
          </a:r>
        </a:p>
      </dsp:txBody>
      <dsp:txXfrm>
        <a:off x="3104659" y="886691"/>
        <a:ext cx="985502" cy="295566"/>
      </dsp:txXfrm>
    </dsp:sp>
    <dsp:sp modelId="{0EE23012-4B34-498F-80B3-BA8EA00D71C1}">
      <dsp:nvSpPr>
        <dsp:cNvPr id="0" name=""/>
        <dsp:cNvSpPr/>
      </dsp:nvSpPr>
      <dsp:spPr>
        <a:xfrm>
          <a:off x="3394211" y="1842654"/>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7D72B-FE23-4E38-9817-7F5F1818EE36}">
      <dsp:nvSpPr>
        <dsp:cNvPr id="0" name=""/>
        <dsp:cNvSpPr/>
      </dsp:nvSpPr>
      <dsp:spPr>
        <a:xfrm>
          <a:off x="4139437" y="1461654"/>
          <a:ext cx="985502" cy="26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Aug. 2017</a:t>
          </a:r>
        </a:p>
      </dsp:txBody>
      <dsp:txXfrm>
        <a:off x="4139437" y="1461654"/>
        <a:ext cx="985502" cy="267850"/>
      </dsp:txXfrm>
    </dsp:sp>
    <dsp:sp modelId="{7EC16C78-680E-44A3-AF28-71EA01A263D5}">
      <dsp:nvSpPr>
        <dsp:cNvPr id="0" name=""/>
        <dsp:cNvSpPr/>
      </dsp:nvSpPr>
      <dsp:spPr>
        <a:xfrm>
          <a:off x="4428988" y="1835725"/>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C9E42-2566-4229-9F11-6638AEE7579C}">
      <dsp:nvSpPr>
        <dsp:cNvPr id="0" name=""/>
        <dsp:cNvSpPr/>
      </dsp:nvSpPr>
      <dsp:spPr>
        <a:xfrm>
          <a:off x="5174215" y="886687"/>
          <a:ext cx="985502" cy="461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Sept. 2017</a:t>
          </a:r>
        </a:p>
      </dsp:txBody>
      <dsp:txXfrm>
        <a:off x="5174215" y="886687"/>
        <a:ext cx="985502" cy="461816"/>
      </dsp:txXfrm>
    </dsp:sp>
    <dsp:sp modelId="{9B72DBDC-F698-42F7-8B67-8AEC15E8FFAD}">
      <dsp:nvSpPr>
        <dsp:cNvPr id="0" name=""/>
        <dsp:cNvSpPr/>
      </dsp:nvSpPr>
      <dsp:spPr>
        <a:xfrm>
          <a:off x="5463766"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4B99A-F96C-401D-B1F3-1A44831D0C33}">
      <dsp:nvSpPr>
        <dsp:cNvPr id="0" name=""/>
        <dsp:cNvSpPr/>
      </dsp:nvSpPr>
      <dsp:spPr>
        <a:xfrm>
          <a:off x="6208993" y="1356437"/>
          <a:ext cx="985502" cy="350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Oct. 2017</a:t>
          </a:r>
        </a:p>
      </dsp:txBody>
      <dsp:txXfrm>
        <a:off x="6208993" y="1356437"/>
        <a:ext cx="985502" cy="350983"/>
      </dsp:txXfrm>
    </dsp:sp>
    <dsp:sp modelId="{8F236CC8-66E1-44A5-97D6-45498FB96365}">
      <dsp:nvSpPr>
        <dsp:cNvPr id="0" name=""/>
        <dsp:cNvSpPr/>
      </dsp:nvSpPr>
      <dsp:spPr>
        <a:xfrm>
          <a:off x="6498544" y="1842654"/>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0BE3A-9992-46F8-9053-3B795937E892}">
      <dsp:nvSpPr>
        <dsp:cNvPr id="0" name=""/>
        <dsp:cNvSpPr/>
      </dsp:nvSpPr>
      <dsp:spPr>
        <a:xfrm>
          <a:off x="7243770" y="871463"/>
          <a:ext cx="985502" cy="34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rPr>
            <a:t>Nov. 2017</a:t>
          </a:r>
        </a:p>
      </dsp:txBody>
      <dsp:txXfrm>
        <a:off x="7243770" y="871463"/>
        <a:ext cx="985502" cy="341749"/>
      </dsp:txXfrm>
    </dsp:sp>
    <dsp:sp modelId="{D31AA04A-9499-4BFB-B599-B4833C5325FD}">
      <dsp:nvSpPr>
        <dsp:cNvPr id="0" name=""/>
        <dsp:cNvSpPr/>
      </dsp:nvSpPr>
      <dsp:spPr>
        <a:xfrm>
          <a:off x="7533322" y="1817254"/>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AC246810-D5CB-4C1A-AB4A-6F91DDDD8150}" type="datetimeFigureOut">
              <a:rPr lang="en-US" smtClean="0"/>
              <a:t>5/4/2018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E6F7F8F6-3402-4CED-A28A-8D2E24F474FD}" type="slidenum">
              <a:rPr lang="en-US" smtClean="0"/>
              <a:t>‹#›</a:t>
            </a:fld>
            <a:endParaRPr lang="en-US"/>
          </a:p>
        </p:txBody>
      </p:sp>
    </p:spTree>
    <p:extLst>
      <p:ext uri="{BB962C8B-B14F-4D97-AF65-F5344CB8AC3E}">
        <p14:creationId xmlns:p14="http://schemas.microsoft.com/office/powerpoint/2010/main" val="1300907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3FD6F98-055A-4837-90F2-8E5F6821A1BB}" type="datetimeFigureOut">
              <a:rPr lang="en-US" smtClean="0"/>
              <a:t>5/4/2018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70081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highlight</a:t>
            </a:r>
            <a:r>
              <a:rPr lang="en-US" baseline="0" dirty="0"/>
              <a:t> two sections of the form that are sometimes missing from existing transfer forms but are integral to the prevention of MDROs. The current isolation precautions and required PPE section clearly identifies if a patient is currently on isolation precautions (contact, droplet, or airborne) and the type of PPE necessary (gloves, gown, and/or mask). The organisms and infections section describes current or previous infection with a MDRO, if the patient is colonized with a MDRO, or if a lab result is pending for a MDRO. This information is especially useful in determining the type of care a patient should receive and how to prevent the spread of MDROs in a facility.</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147215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 DPH </a:t>
            </a:r>
            <a:r>
              <a:rPr lang="en-US" dirty="0" err="1"/>
              <a:t>interfacility</a:t>
            </a:r>
            <a:r>
              <a:rPr lang="en-US" dirty="0"/>
              <a:t> transfer form has several</a:t>
            </a:r>
            <a:r>
              <a:rPr lang="en-US" baseline="0" dirty="0"/>
              <a:t> benefits. It offers a standardized format for </a:t>
            </a:r>
            <a:r>
              <a:rPr lang="en-US" baseline="0" dirty="0" err="1"/>
              <a:t>interfacility</a:t>
            </a:r>
            <a:r>
              <a:rPr lang="en-US" baseline="0" dirty="0"/>
              <a:t> communication of patient MDRO status during transfer. Information that is needed or desired during transfer is all in one place; there is no need for an extra form to fill out or to dig through a discharge summary.</a:t>
            </a:r>
          </a:p>
          <a:p>
            <a:endParaRPr lang="en-US" baseline="0" dirty="0"/>
          </a:p>
          <a:p>
            <a:r>
              <a:rPr lang="en-US" baseline="0" dirty="0"/>
              <a:t>The form can also serve as a checklist for what information should be communicated when preparing for transfers/discharges and at the time of transfer/discharge.</a:t>
            </a:r>
          </a:p>
          <a:p>
            <a:endParaRPr lang="en-US" baseline="0" dirty="0"/>
          </a:p>
          <a:p>
            <a:r>
              <a:rPr lang="en-US" baseline="0" dirty="0"/>
              <a:t>The benefit we highlighted for the long-term care facilities that participated in the pilot was that it contained the minimum information required at transfer according to the CMS Reform of Requirements for Long-term Care Facilities.</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147215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SHARPPS Program had been thinking about an </a:t>
            </a:r>
            <a:r>
              <a:rPr lang="en-US" baseline="0" dirty="0" err="1"/>
              <a:t>interfacility</a:t>
            </a:r>
            <a:r>
              <a:rPr lang="en-US" baseline="0" dirty="0"/>
              <a:t> transfer form for a while and was looking for an opportunity to pilot the new form.</a:t>
            </a:r>
          </a:p>
          <a:p>
            <a:endParaRPr lang="en-US" baseline="0" dirty="0"/>
          </a:p>
          <a:p>
            <a:r>
              <a:rPr lang="en-US" baseline="0" dirty="0"/>
              <a:t>That opportunity came in April 2017 when an astute infection </a:t>
            </a:r>
            <a:r>
              <a:rPr lang="en-US" baseline="0" dirty="0" err="1"/>
              <a:t>preventionist</a:t>
            </a:r>
            <a:r>
              <a:rPr lang="en-US" baseline="0" dirty="0"/>
              <a:t> at an acute care hospital notified the local health department that they were seeing an increase in lab results that were positive for ESBLs, a type of MDRO. The local health department approached the SHARPPS Program about the increase and what was originally thought to be only a few cases became over 40 cases over the weekend. This was a community-wide outbreak of ESBL and CRE. The majority of cases were in 3 long-term care facilities, so the SHARPPS Program and the local health department conducted site visits at these facilities. In addition to multiple infection prevention deficiencies, facilities did not routinely use an </a:t>
            </a:r>
            <a:r>
              <a:rPr lang="en-US" baseline="0" dirty="0" err="1"/>
              <a:t>interfacility</a:t>
            </a:r>
            <a:r>
              <a:rPr lang="en-US" baseline="0" dirty="0"/>
              <a:t> transfer form.</a:t>
            </a:r>
          </a:p>
          <a:p>
            <a:r>
              <a:rPr lang="en-US" baseline="0" dirty="0"/>
              <a:t>The SHARPPS Program contacted 12 healthcare facilities and 2 transport services in the county to participate in an interfacility transfer form pilot and conducted meetings in June and July. An infection prevention and MDRO training was held for facilities in August and the pilot was officially launched in August and continued until November.</a:t>
            </a:r>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3876500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a:t>
            </a:r>
            <a:r>
              <a:rPr lang="en-US" baseline="0" dirty="0"/>
              <a:t> the number of new ESBL cases (in dark blue boxes) and CRE cases (in lined boxes) detected in a resident of a long-term care facility in county X between October 2016 and March 2017. This is part of the increase that the infection </a:t>
            </a:r>
            <a:r>
              <a:rPr lang="en-US" baseline="0" dirty="0" err="1"/>
              <a:t>preventionist</a:t>
            </a:r>
            <a:r>
              <a:rPr lang="en-US" baseline="0" dirty="0"/>
              <a:t> observed and prompted her to notify the local health department.</a:t>
            </a:r>
            <a:endParaRPr lang="en-US" dirty="0"/>
          </a:p>
        </p:txBody>
      </p:sp>
      <p:sp>
        <p:nvSpPr>
          <p:cNvPr id="4" name="Slide Number Placeholder 3"/>
          <p:cNvSpPr>
            <a:spLocks noGrp="1"/>
          </p:cNvSpPr>
          <p:nvPr>
            <p:ph type="sldNum" sz="quarter" idx="10"/>
          </p:nvPr>
        </p:nvSpPr>
        <p:spPr/>
        <p:txBody>
          <a:bodyPr/>
          <a:lstStyle/>
          <a:p>
            <a:fld id="{1361926C-13E6-4E3D-8C7F-9E723964A91F}" type="slidenum">
              <a:rPr lang="en-US" smtClean="0"/>
              <a:t>13</a:t>
            </a:fld>
            <a:endParaRPr lang="en-US"/>
          </a:p>
        </p:txBody>
      </p:sp>
    </p:spTree>
    <p:extLst>
      <p:ext uri="{BB962C8B-B14F-4D97-AF65-F5344CB8AC3E}">
        <p14:creationId xmlns:p14="http://schemas.microsoft.com/office/powerpoint/2010/main" val="420532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a:t>
            </a:r>
            <a:r>
              <a:rPr lang="en-US" baseline="0" dirty="0"/>
              <a:t> the number of cases from April until July 2017 which is before the launch of the pilot. Still seeing an increased number of cases.</a:t>
            </a:r>
            <a:endParaRPr lang="en-US" dirty="0"/>
          </a:p>
        </p:txBody>
      </p:sp>
      <p:sp>
        <p:nvSpPr>
          <p:cNvPr id="4" name="Slide Number Placeholder 3"/>
          <p:cNvSpPr>
            <a:spLocks noGrp="1"/>
          </p:cNvSpPr>
          <p:nvPr>
            <p:ph type="sldNum" sz="quarter" idx="10"/>
          </p:nvPr>
        </p:nvSpPr>
        <p:spPr/>
        <p:txBody>
          <a:bodyPr/>
          <a:lstStyle/>
          <a:p>
            <a:fld id="{1361926C-13E6-4E3D-8C7F-9E723964A91F}" type="slidenum">
              <a:rPr lang="en-US" smtClean="0"/>
              <a:t>14</a:t>
            </a:fld>
            <a:endParaRPr lang="en-US"/>
          </a:p>
        </p:txBody>
      </p:sp>
    </p:spTree>
    <p:extLst>
      <p:ext uri="{BB962C8B-B14F-4D97-AF65-F5344CB8AC3E}">
        <p14:creationId xmlns:p14="http://schemas.microsoft.com/office/powerpoint/2010/main" val="4205321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pilot project</a:t>
            </a:r>
            <a:r>
              <a:rPr lang="en-US" baseline="0" dirty="0"/>
              <a:t> involved preparation, which included recruiting facilities and holding meetings with stakeholders, in addition to the actual pilot of the </a:t>
            </a:r>
            <a:r>
              <a:rPr lang="en-US" baseline="0" dirty="0" err="1"/>
              <a:t>interfacility</a:t>
            </a:r>
            <a:r>
              <a:rPr lang="en-US" baseline="0" dirty="0"/>
              <a:t> transfer form. After the pilot was completed, focus groups with management and front-line staff were conducted to evaluate the </a:t>
            </a:r>
            <a:r>
              <a:rPr lang="en-US" baseline="0" dirty="0" err="1"/>
              <a:t>interfacility</a:t>
            </a:r>
            <a:r>
              <a:rPr lang="en-US" baseline="0" dirty="0"/>
              <a:t> transfer form.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1472156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a:t>
            </a:r>
            <a:r>
              <a:rPr lang="en-US" baseline="0" dirty="0"/>
              <a:t> shows the end of the outbreak. As I mentioned previously, the SHARPPS Program and the local health department worked extensively with facilities to stop this outbreak. The </a:t>
            </a:r>
            <a:r>
              <a:rPr lang="en-US" baseline="0" dirty="0" err="1"/>
              <a:t>interfacility</a:t>
            </a:r>
            <a:r>
              <a:rPr lang="en-US" baseline="0" dirty="0"/>
              <a:t> transfer form was only part of that effort. However, during the months in which the </a:t>
            </a:r>
            <a:r>
              <a:rPr lang="en-US" baseline="0" dirty="0" err="1"/>
              <a:t>interfacility</a:t>
            </a:r>
            <a:r>
              <a:rPr lang="en-US" baseline="0" dirty="0"/>
              <a:t> transfer form was being piloted, the number of cases in facilities did level off. This supports the conclusion that standardized </a:t>
            </a:r>
            <a:r>
              <a:rPr lang="en-US" baseline="0" dirty="0" err="1"/>
              <a:t>interfacility</a:t>
            </a:r>
            <a:r>
              <a:rPr lang="en-US" baseline="0" dirty="0"/>
              <a:t> communication about MDROs county-wide prevents the spread of MDROs.</a:t>
            </a:r>
            <a:endParaRPr lang="en-US" dirty="0"/>
          </a:p>
        </p:txBody>
      </p:sp>
      <p:sp>
        <p:nvSpPr>
          <p:cNvPr id="4" name="Slide Number Placeholder 3"/>
          <p:cNvSpPr>
            <a:spLocks noGrp="1"/>
          </p:cNvSpPr>
          <p:nvPr>
            <p:ph type="sldNum" sz="quarter" idx="10"/>
          </p:nvPr>
        </p:nvSpPr>
        <p:spPr/>
        <p:txBody>
          <a:bodyPr/>
          <a:lstStyle/>
          <a:p>
            <a:fld id="{1361926C-13E6-4E3D-8C7F-9E723964A91F}" type="slidenum">
              <a:rPr lang="en-US" smtClean="0"/>
              <a:t>16</a:t>
            </a:fld>
            <a:endParaRPr lang="en-US"/>
          </a:p>
        </p:txBody>
      </p:sp>
    </p:spTree>
    <p:extLst>
      <p:ext uri="{BB962C8B-B14F-4D97-AF65-F5344CB8AC3E}">
        <p14:creationId xmlns:p14="http://schemas.microsoft.com/office/powerpoint/2010/main" val="420532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spoke with facility representatives during focus groups, they described benefits of</a:t>
            </a:r>
            <a:r>
              <a:rPr lang="en-US" baseline="0" dirty="0"/>
              <a:t> the form that help prevent MDROs. For example, the form helped facility staff identify patients with a history of MDRO colonization or infection or who needed to be placed on isolation precautions. A major success of the pilot was that participants initiated isolation precautions and PPE in the ambulance and the emergency department. Facilities used isolation status information to place patients in appropriate rooms on arrival to the receiving facility. Participants said the form helped receiving providers quickly identify patient needs/baseline status and assisted with completing other transfer paperwork. Participants felt using the form helped create an awareness of what information should be communicated during transfer and discharge and served as a reminder for staff.</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1472156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Representatives that participated in the pilot, including individuals at an acute care hospital, reported that using a standard </a:t>
            </a:r>
            <a:r>
              <a:rPr lang="en-US" dirty="0" err="1"/>
              <a:t>interfacility</a:t>
            </a:r>
            <a:r>
              <a:rPr lang="en-US" dirty="0"/>
              <a:t> transfer form county-wide was beneficial in communicating information clearly and efficiently between different healthcare facilities. This collaborative approach to </a:t>
            </a:r>
            <a:r>
              <a:rPr lang="en-US" dirty="0" err="1"/>
              <a:t>interfacility</a:t>
            </a:r>
            <a:r>
              <a:rPr lang="en-US" dirty="0"/>
              <a:t> communication reflects CDC recommendations for managing MDROs in healthcare settings and combating antibiotic resistance. To that end, the SHARPPS Program</a:t>
            </a:r>
            <a:r>
              <a:rPr lang="en-US" baseline="0" dirty="0"/>
              <a:t> </a:t>
            </a:r>
            <a:r>
              <a:rPr lang="en-US" dirty="0"/>
              <a:t>encourages any efforts to standardize </a:t>
            </a:r>
            <a:r>
              <a:rPr lang="en-US" dirty="0" err="1"/>
              <a:t>interfacility</a:t>
            </a:r>
            <a:r>
              <a:rPr lang="en-US" dirty="0"/>
              <a:t> communication between healthcare facilities.</a:t>
            </a:r>
          </a:p>
          <a:p>
            <a:endParaRPr lang="en-US" dirty="0"/>
          </a:p>
          <a:p>
            <a:r>
              <a:rPr lang="en-US" dirty="0"/>
              <a:t>The </a:t>
            </a:r>
            <a:r>
              <a:rPr lang="en-US" dirty="0" err="1"/>
              <a:t>interfacility</a:t>
            </a:r>
            <a:r>
              <a:rPr lang="en-US" dirty="0"/>
              <a:t> transfer</a:t>
            </a:r>
            <a:r>
              <a:rPr lang="en-US" baseline="0" dirty="0"/>
              <a:t> form and instructions are available from the SHARPPS Program webpage. We invite any healthcare facility who would like to use the form to do so.</a:t>
            </a:r>
            <a:endParaRPr lang="en-US" dirty="0"/>
          </a:p>
          <a:p>
            <a:endParaRPr lang="en-US" dirty="0"/>
          </a:p>
          <a:p>
            <a:r>
              <a:rPr lang="en-US" dirty="0"/>
              <a:t>Thank you for your time and attention today.</a:t>
            </a:r>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152801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a:p>
        </p:txBody>
      </p:sp>
    </p:spTree>
    <p:extLst>
      <p:ext uri="{BB962C8B-B14F-4D97-AF65-F5344CB8AC3E}">
        <p14:creationId xmlns:p14="http://schemas.microsoft.com/office/powerpoint/2010/main" val="187758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I will briefly</a:t>
            </a:r>
            <a:r>
              <a:rPr lang="en-US" baseline="0" dirty="0"/>
              <a:t> talk about communication between healthcare facilities. Then, I will </a:t>
            </a:r>
            <a:r>
              <a:rPr lang="en-US" dirty="0"/>
              <a:t>give a broad </a:t>
            </a:r>
            <a:r>
              <a:rPr lang="en-US" baseline="0" dirty="0"/>
              <a:t>overview of multidrug-resistant organisms, or MDROs, which is a focus of the SHARPPS Program. Then I will review the </a:t>
            </a:r>
            <a:r>
              <a:rPr lang="en-US" baseline="0" dirty="0" err="1"/>
              <a:t>interfacility</a:t>
            </a:r>
            <a:r>
              <a:rPr lang="en-US" baseline="0" dirty="0"/>
              <a:t> transfer form my program developed and describe the results of the pilot of the form we conducted. There will be time at the end of the presentation for questions and discussion.</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387650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Pilot Toolkit that was sent</a:t>
            </a:r>
            <a:r>
              <a:rPr lang="en-US" baseline="0" dirty="0"/>
              <a:t> out to participating organizations included many tools to assist with pilot activities and forms that were required to be submitted in order to track the progress of the pilot.</a:t>
            </a:r>
          </a:p>
          <a:p>
            <a:endParaRPr lang="en-US" baseline="0" dirty="0"/>
          </a:p>
          <a:p>
            <a:r>
              <a:rPr lang="en-US" baseline="0" dirty="0"/>
              <a:t>The Pilot Toolkit is being finalized for public dissemination. </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152801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we can all agree that communication between healthcare</a:t>
            </a:r>
            <a:r>
              <a:rPr lang="en-US" baseline="0" dirty="0"/>
              <a:t> facilities during patient transfer and discharge is useful. For example, this communication allows the transferring and receiving facilities to discuss a patient’s current status and ongoing needs as well as the patient’s care plan. This can assist the determination as to whether or not a receiving facility will be able to effectively maintain a patient’s level of care.</a:t>
            </a:r>
          </a:p>
          <a:p>
            <a:endParaRPr lang="en-US" baseline="0" dirty="0"/>
          </a:p>
          <a:p>
            <a:r>
              <a:rPr lang="en-US" dirty="0"/>
              <a:t>Communication between healthcare</a:t>
            </a:r>
            <a:r>
              <a:rPr lang="en-US" baseline="0" dirty="0"/>
              <a:t> facilities during patient transfer and discharge is also required by CMS. Two examples of such requirements are the Reform of Requirements for Long-Term Care Facilities and a proposed rule, Revisions to Requirements for Discharge Planning for Hospitals, Critical Access Hospitals, and Home Health Agencies. Both of these rules define the minimum information that must be communicated to a receiving facility about a patient at the time of transfer or discharge.</a:t>
            </a: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387650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33" lvl="1" defTabSz="914266">
              <a:defRPr/>
            </a:pPr>
            <a:r>
              <a:rPr lang="en-US" dirty="0"/>
              <a:t>One of the missions of the SHARPPS Program is to prevent the spread of multidrug-resistant organisms,</a:t>
            </a:r>
            <a:r>
              <a:rPr lang="en-US" baseline="0" dirty="0"/>
              <a:t> or MDROs, and antimicrobial resistance.</a:t>
            </a:r>
            <a:endParaRPr lang="en-US" dirty="0"/>
          </a:p>
          <a:p>
            <a:pPr marL="457133" lvl="1" defTabSz="914266">
              <a:defRPr/>
            </a:pPr>
            <a:endParaRPr lang="en-US" dirty="0"/>
          </a:p>
          <a:p>
            <a:pPr marL="457133" lvl="1" defTabSz="914266">
              <a:defRPr/>
            </a:pPr>
            <a:r>
              <a:rPr lang="en-US" dirty="0"/>
              <a:t>Multidrug-resistant organisms, or MDROs, are germs that have become resistant to several</a:t>
            </a:r>
            <a:r>
              <a:rPr lang="en-US" baseline="0" dirty="0"/>
              <a:t> kinds of drugs that are normally used to treat them.</a:t>
            </a:r>
            <a:endParaRPr lang="en-US" dirty="0"/>
          </a:p>
          <a:p>
            <a:pPr marL="457133" lvl="1" defTabSz="914266">
              <a:defRPr/>
            </a:pPr>
            <a:endParaRPr lang="en-US" dirty="0"/>
          </a:p>
          <a:p>
            <a:pPr marL="457133" lvl="1" defTabSz="914266">
              <a:defRPr/>
            </a:pPr>
            <a:r>
              <a:rPr lang="en-US" dirty="0"/>
              <a:t>Because </a:t>
            </a:r>
            <a:r>
              <a:rPr lang="en-US" baseline="0" dirty="0"/>
              <a:t>MDROs </a:t>
            </a:r>
            <a:r>
              <a:rPr lang="en-US" dirty="0"/>
              <a:t>can be spread from person to person, there is the opportunity for spread within and between facilities by the transfer of patients either infected or colonized with a</a:t>
            </a:r>
            <a:r>
              <a:rPr lang="en-US" baseline="0" dirty="0"/>
              <a:t> MDRO</a:t>
            </a:r>
            <a:r>
              <a:rPr lang="en-US" dirty="0"/>
              <a:t>. Colonized individuals can spread MDROs to others even though they don’t have any symptoms.</a:t>
            </a:r>
          </a:p>
          <a:p>
            <a:pPr marL="457133" lvl="1" defTabSz="914266">
              <a:defRPr/>
            </a:pPr>
            <a:endParaRPr lang="en-US" dirty="0"/>
          </a:p>
          <a:p>
            <a:pPr lvl="1"/>
            <a:r>
              <a:rPr lang="en-US" dirty="0"/>
              <a:t>Vulnerable patients may be more likely to contract a MDRO because they are more prone to infection due to increased age and additional comorbidities and healthcare exposures/devices.</a:t>
            </a:r>
          </a:p>
          <a:p>
            <a:pPr lvl="1"/>
            <a:endParaRPr lang="en-US" dirty="0"/>
          </a:p>
          <a:p>
            <a:pPr lvl="1"/>
            <a:r>
              <a:rPr lang="en-US" dirty="0"/>
              <a:t>Resistance to drugs</a:t>
            </a:r>
            <a:r>
              <a:rPr lang="en-US" baseline="0" dirty="0"/>
              <a:t> </a:t>
            </a:r>
            <a:r>
              <a:rPr lang="en-US" dirty="0"/>
              <a:t>can make infections with these organisms difficult to treat, which could increase associated morbidity, mortality, and cost of care. For example, mortality rates up to 50% have been reported for blood infections caused by a type of MDRO called carbapenem-resistant Enterobacteriaceae, or CRE. In today’s presentation,</a:t>
            </a:r>
            <a:r>
              <a:rPr lang="en-US" baseline="0" dirty="0"/>
              <a:t> </a:t>
            </a:r>
            <a:r>
              <a:rPr lang="en-US" dirty="0"/>
              <a:t>I will</a:t>
            </a:r>
            <a:r>
              <a:rPr lang="en-US" baseline="0" dirty="0"/>
              <a:t> discuss a recent community wide outbreak of CRE as well as another type of MDRO known as </a:t>
            </a:r>
            <a:r>
              <a:rPr lang="en-US" dirty="0"/>
              <a:t>extended-spectrum beta-lactamase producing organisms, or ESBLs.</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303890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Appropriate and timely communication with transferring facilities has been recommended to prevent the spread of MDROs and antimicrobial</a:t>
            </a:r>
            <a:r>
              <a:rPr lang="en-US" sz="1200" kern="1200" baseline="0" dirty="0">
                <a:solidFill>
                  <a:schemeClr val="tx1"/>
                </a:solidFill>
                <a:effectLst/>
                <a:latin typeface="+mn-lt"/>
                <a:ea typeface="+mn-ea"/>
                <a:cs typeface="+mn-cs"/>
              </a:rPr>
              <a:t> resistance </a:t>
            </a:r>
            <a:r>
              <a:rPr lang="en-US" sz="1200" kern="1200" dirty="0">
                <a:solidFill>
                  <a:schemeClr val="tx1"/>
                </a:solidFill>
                <a:effectLst/>
                <a:latin typeface="+mn-lt"/>
                <a:ea typeface="+mn-ea"/>
                <a:cs typeface="+mn-cs"/>
              </a:rPr>
              <a:t>by CDC and several professional</a:t>
            </a:r>
            <a:r>
              <a:rPr lang="en-US" sz="1200" kern="1200" baseline="0" dirty="0">
                <a:solidFill>
                  <a:schemeClr val="tx1"/>
                </a:solidFill>
                <a:effectLst/>
                <a:latin typeface="+mn-lt"/>
                <a:ea typeface="+mn-ea"/>
                <a:cs typeface="+mn-cs"/>
              </a:rPr>
              <a:t> organizations, including</a:t>
            </a:r>
            <a:r>
              <a:rPr lang="en-US" sz="1200" kern="1200" dirty="0">
                <a:solidFill>
                  <a:schemeClr val="tx1"/>
                </a:solidFill>
                <a:effectLst/>
                <a:latin typeface="+mn-lt"/>
                <a:ea typeface="+mn-ea"/>
                <a:cs typeface="+mn-cs"/>
              </a:rPr>
              <a:t> the Society for Healthcare Epidemiology of America, the Infectious Diseases Society of America,</a:t>
            </a:r>
            <a:r>
              <a:rPr lang="en-US" sz="1200" kern="1200" baseline="0" dirty="0">
                <a:solidFill>
                  <a:schemeClr val="tx1"/>
                </a:solidFill>
                <a:effectLst/>
                <a:latin typeface="+mn-lt"/>
                <a:ea typeface="+mn-ea"/>
                <a:cs typeface="+mn-cs"/>
              </a:rPr>
              <a:t> and the Council of State and Territorial Epidemiologists.</a:t>
            </a:r>
          </a:p>
          <a:p>
            <a:endParaRPr lang="en-US" baseline="0" dirty="0"/>
          </a:p>
          <a:p>
            <a:r>
              <a:rPr lang="en-US" baseline="0" dirty="0"/>
              <a:t>As I just mentioned, MDROs can cause deadly infections in patients and residents. These infections can be costly for healthcare facilities and patients. Communicating the MDRO status of patients during transfer can prevent the spread of MDROs within and between healthcare settings, thereby promoting patient safety and decreasing costs.</a:t>
            </a:r>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387650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Communicating MDRO </a:t>
            </a:r>
            <a:r>
              <a:rPr lang="en-US" baseline="0" dirty="0"/>
              <a:t>status during </a:t>
            </a:r>
            <a:r>
              <a:rPr lang="en-US" baseline="0" dirty="0" err="1"/>
              <a:t>interfacility</a:t>
            </a:r>
            <a:r>
              <a:rPr lang="en-US" baseline="0" dirty="0"/>
              <a:t> transfers is part of a coordinated approach to MDRO prevention. Coordinated approaches to MDRO prevention are necessary to make sure that patients are protected across the continuum of care. Patients are protected when appropriate infection control measures, such as strict hand hygiene and contact precautions, are used during care of a patient who is colonized or infected with a MDRO across the continuum of care.</a:t>
            </a:r>
          </a:p>
        </p:txBody>
      </p:sp>
      <p:sp>
        <p:nvSpPr>
          <p:cNvPr id="4" name="Slide Number Placeholder 3"/>
          <p:cNvSpPr>
            <a:spLocks noGrp="1"/>
          </p:cNvSpPr>
          <p:nvPr>
            <p:ph type="sldNum" sz="quarter" idx="10"/>
          </p:nvPr>
        </p:nvSpPr>
        <p:spPr/>
        <p:txBody>
          <a:bodyPr/>
          <a:lstStyle/>
          <a:p>
            <a:fld id="{1361926C-13E6-4E3D-8C7F-9E723964A91F}" type="slidenum">
              <a:rPr lang="en-US" smtClean="0"/>
              <a:t>6</a:t>
            </a:fld>
            <a:endParaRPr lang="en-US"/>
          </a:p>
        </p:txBody>
      </p:sp>
    </p:spTree>
    <p:extLst>
      <p:ext uri="{BB962C8B-B14F-4D97-AF65-F5344CB8AC3E}">
        <p14:creationId xmlns:p14="http://schemas.microsoft.com/office/powerpoint/2010/main" val="3159466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a:t>
            </a:r>
            <a:r>
              <a:rPr lang="en-US" baseline="0" dirty="0"/>
              <a:t> studies have shown that a coordinated approach to MDRO prevention will decrease the burden of MDROs in communities compared to using common approaches, or independent efforts.</a:t>
            </a:r>
          </a:p>
          <a:p>
            <a:endParaRPr lang="en-US" dirty="0"/>
          </a:p>
          <a:p>
            <a:r>
              <a:rPr lang="en-US" dirty="0"/>
              <a:t>More patients get infections when facilities do not work together, increasing</a:t>
            </a:r>
            <a:r>
              <a:rPr lang="en-US" baseline="0" dirty="0"/>
              <a:t> morbidity, mortality, and overall healthcare costs.</a:t>
            </a:r>
            <a:endParaRPr lang="en-US" dirty="0"/>
          </a:p>
          <a:p>
            <a:endParaRPr lang="en-US" dirty="0"/>
          </a:p>
        </p:txBody>
      </p:sp>
      <p:sp>
        <p:nvSpPr>
          <p:cNvPr id="4" name="Slide Number Placeholder 3"/>
          <p:cNvSpPr>
            <a:spLocks noGrp="1"/>
          </p:cNvSpPr>
          <p:nvPr>
            <p:ph type="sldNum" sz="quarter" idx="10"/>
          </p:nvPr>
        </p:nvSpPr>
        <p:spPr/>
        <p:txBody>
          <a:bodyPr/>
          <a:lstStyle/>
          <a:p>
            <a:fld id="{1361926C-13E6-4E3D-8C7F-9E723964A91F}" type="slidenum">
              <a:rPr lang="en-US" smtClean="0"/>
              <a:t>7</a:t>
            </a:fld>
            <a:endParaRPr lang="en-US"/>
          </a:p>
        </p:txBody>
      </p:sp>
    </p:spTree>
    <p:extLst>
      <p:ext uri="{BB962C8B-B14F-4D97-AF65-F5344CB8AC3E}">
        <p14:creationId xmlns:p14="http://schemas.microsoft.com/office/powerpoint/2010/main" val="420532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approach that the SHARPPS Program</a:t>
            </a:r>
            <a:r>
              <a:rPr lang="en-US" baseline="0" dirty="0"/>
              <a:t> took to facilitate </a:t>
            </a:r>
            <a:r>
              <a:rPr lang="en-US" baseline="0" dirty="0" err="1"/>
              <a:t>interfacility</a:t>
            </a:r>
            <a:r>
              <a:rPr lang="en-US" baseline="0" dirty="0"/>
              <a:t> communication about MDROs was to develop a comprehensive </a:t>
            </a:r>
            <a:r>
              <a:rPr lang="en-US" dirty="0"/>
              <a:t>NC DPH Interfacility Transfer Form. The form was d</a:t>
            </a:r>
            <a:r>
              <a:rPr lang="en-US" sz="1200" dirty="0"/>
              <a:t>eveloped with input from examples from CDC, state health departments, quality improvement organizations, and regulatory agencies.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form is a one page form</a:t>
            </a:r>
            <a:r>
              <a:rPr lang="en-US" sz="1200" baseline="0" dirty="0"/>
              <a:t> that</a:t>
            </a:r>
            <a:r>
              <a:rPr lang="en-US" sz="1200" dirty="0"/>
              <a:t> can be completed by hand and copied. It</a:t>
            </a:r>
            <a:r>
              <a:rPr lang="en-US" sz="1200" baseline="0" dirty="0"/>
              <a:t> is also a fillable PDF that can be saved with patient information and printed at a later date. The fillable form </a:t>
            </a:r>
            <a:r>
              <a:rPr lang="en-US" sz="1200" baseline="0" dirty="0" err="1"/>
              <a:t>autofills</a:t>
            </a:r>
            <a:r>
              <a:rPr lang="en-US" sz="1200" baseline="0" dirty="0"/>
              <a:t> in duplicate for a copy to be provided to transport services and the receiving facility.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Instructions for use of the form are also provided.</a:t>
            </a:r>
            <a:endParaRPr lang="en-US" sz="120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147215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interfacility</a:t>
            </a:r>
            <a:r>
              <a:rPr lang="en-US" baseline="0" dirty="0"/>
              <a:t> transfer form contains several sections. These sections include:</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1472156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b="1" i="0">
                <a:solidFill>
                  <a:schemeClr val="accent3">
                    <a:lumMod val="50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b="1" i="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200">
                <a:solidFill>
                  <a:schemeClr val="tx1"/>
                </a:solidFill>
                <a:latin typeface="Arial" panose="020B0604020202020204" pitchFamily="34" charset="0"/>
                <a:cs typeface="Arial" panose="020B0604020202020204" pitchFamily="34" charset="0"/>
              </a:defRPr>
            </a:lvl4pPr>
            <a:lvl5pPr>
              <a:defRPr sz="1200">
                <a:solidFill>
                  <a:schemeClr val="tx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pi.publichealth.nc.gov/cd/hai/provider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nchai@dhhs.nc.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katie.steider@dhhs.nc.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3918" y="2947007"/>
            <a:ext cx="6710083" cy="713497"/>
          </a:xfrm>
        </p:spPr>
        <p:txBody>
          <a:bodyPr>
            <a:noAutofit/>
          </a:bodyPr>
          <a:lstStyle/>
          <a:p>
            <a:r>
              <a:rPr lang="en-US" b="1" i="0" dirty="0">
                <a:solidFill>
                  <a:schemeClr val="tx2"/>
                </a:solidFill>
              </a:rPr>
              <a:t>Use of an interfacility transfer form to prevent MDROs across the continuum of care</a:t>
            </a:r>
          </a:p>
        </p:txBody>
      </p:sp>
      <p:sp>
        <p:nvSpPr>
          <p:cNvPr id="3" name="Subtitle 2"/>
          <p:cNvSpPr>
            <a:spLocks noGrp="1"/>
          </p:cNvSpPr>
          <p:nvPr>
            <p:ph type="subTitle" idx="1"/>
          </p:nvPr>
        </p:nvSpPr>
        <p:spPr>
          <a:xfrm>
            <a:off x="5257869" y="2290833"/>
            <a:ext cx="3886131" cy="614779"/>
          </a:xfrm>
        </p:spPr>
        <p:txBody>
          <a:bodyPr>
            <a:normAutofit/>
          </a:bodyPr>
          <a:lstStyle/>
          <a:p>
            <a:r>
              <a:rPr lang="en-US" sz="2000" dirty="0"/>
              <a:t>May 4, 2018</a:t>
            </a:r>
          </a:p>
        </p:txBody>
      </p:sp>
      <p:sp>
        <p:nvSpPr>
          <p:cNvPr id="4" name="Subtitle 2"/>
          <p:cNvSpPr txBox="1">
            <a:spLocks/>
          </p:cNvSpPr>
          <p:nvPr/>
        </p:nvSpPr>
        <p:spPr>
          <a:xfrm>
            <a:off x="2916621" y="3940347"/>
            <a:ext cx="6227379" cy="614779"/>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000" dirty="0"/>
              <a:t>Katie Steider, HAI Epidemiologist</a:t>
            </a:r>
          </a:p>
        </p:txBody>
      </p:sp>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Highlight – Current Isolation/PPE, MDROs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9570"/>
            <a:ext cx="9144000" cy="31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60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NC DPH </a:t>
            </a:r>
            <a:r>
              <a:rPr lang="en-US" dirty="0" err="1">
                <a:latin typeface="+mn-lt"/>
              </a:rPr>
              <a:t>Interfacility</a:t>
            </a:r>
            <a:r>
              <a:rPr lang="en-US" dirty="0">
                <a:latin typeface="+mn-lt"/>
              </a:rPr>
              <a:t> Transfer Form</a:t>
            </a:r>
          </a:p>
        </p:txBody>
      </p:sp>
      <p:sp>
        <p:nvSpPr>
          <p:cNvPr id="3" name="Content Placeholder 2"/>
          <p:cNvSpPr>
            <a:spLocks noGrp="1"/>
          </p:cNvSpPr>
          <p:nvPr>
            <p:ph idx="1"/>
          </p:nvPr>
        </p:nvSpPr>
        <p:spPr/>
        <p:txBody>
          <a:bodyPr>
            <a:normAutofit/>
          </a:bodyPr>
          <a:lstStyle/>
          <a:p>
            <a:pPr marL="0" indent="0">
              <a:buNone/>
            </a:pPr>
            <a:r>
              <a:rPr lang="en-US" sz="2400" dirty="0"/>
              <a:t>Benefits</a:t>
            </a:r>
          </a:p>
          <a:p>
            <a:pPr lvl="1"/>
            <a:r>
              <a:rPr lang="en-US" sz="2400" dirty="0"/>
              <a:t>Standardized format for </a:t>
            </a:r>
            <a:r>
              <a:rPr lang="en-US" sz="2400" dirty="0" err="1"/>
              <a:t>interfacility</a:t>
            </a:r>
            <a:r>
              <a:rPr lang="en-US" sz="2400" dirty="0"/>
              <a:t> communication of patient MDRO status during transfer</a:t>
            </a:r>
          </a:p>
          <a:p>
            <a:pPr lvl="1"/>
            <a:endParaRPr lang="en-US" sz="2400" dirty="0"/>
          </a:p>
          <a:p>
            <a:pPr lvl="1"/>
            <a:r>
              <a:rPr lang="en-US" sz="2400" dirty="0"/>
              <a:t>Information needed/desired during transfer all in one place</a:t>
            </a:r>
          </a:p>
          <a:p>
            <a:pPr lvl="1"/>
            <a:endParaRPr lang="en-US" sz="2400" dirty="0"/>
          </a:p>
          <a:p>
            <a:pPr lvl="1"/>
            <a:r>
              <a:rPr lang="en-US" sz="2400" dirty="0"/>
              <a:t>Complies with Reform of Requirements for Long-term Care Facilities (CMS)</a:t>
            </a:r>
          </a:p>
          <a:p>
            <a:pPr lvl="1"/>
            <a:endParaRPr lang="en-US" sz="2400" dirty="0"/>
          </a:p>
        </p:txBody>
      </p:sp>
    </p:spTree>
    <p:extLst>
      <p:ext uri="{BB962C8B-B14F-4D97-AF65-F5344CB8AC3E}">
        <p14:creationId xmlns:p14="http://schemas.microsoft.com/office/powerpoint/2010/main" val="388175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NC DPH </a:t>
            </a:r>
            <a:r>
              <a:rPr lang="en-US" dirty="0" err="1">
                <a:latin typeface="+mn-lt"/>
              </a:rPr>
              <a:t>Interfacility</a:t>
            </a:r>
            <a:r>
              <a:rPr lang="en-US" dirty="0">
                <a:latin typeface="+mn-lt"/>
              </a:rPr>
              <a:t> Transfer Form Pilot</a:t>
            </a:r>
          </a:p>
        </p:txBody>
      </p:sp>
      <p:graphicFrame>
        <p:nvGraphicFramePr>
          <p:cNvPr id="4" name="Diagram 3"/>
          <p:cNvGraphicFramePr/>
          <p:nvPr>
            <p:extLst>
              <p:ext uri="{D42A27DB-BD31-4B8C-83A1-F6EECF244321}">
                <p14:modId xmlns:p14="http://schemas.microsoft.com/office/powerpoint/2010/main" val="698684031"/>
              </p:ext>
            </p:extLst>
          </p:nvPr>
        </p:nvGraphicFramePr>
        <p:xfrm>
          <a:off x="0" y="498763"/>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19542" y="3394270"/>
            <a:ext cx="2050468" cy="3139321"/>
          </a:xfrm>
          <a:prstGeom prst="rect">
            <a:avLst/>
          </a:prstGeom>
          <a:noFill/>
          <a:ln w="28575">
            <a:solidFill>
              <a:schemeClr val="tx1"/>
            </a:solidFill>
          </a:ln>
        </p:spPr>
        <p:txBody>
          <a:bodyPr wrap="square" rtlCol="0">
            <a:spAutoFit/>
          </a:bodyPr>
          <a:lstStyle/>
          <a:p>
            <a:pPr marL="111125" lvl="0" indent="-111125">
              <a:buFont typeface="Arial" panose="020B0604020202020204" pitchFamily="34" charset="0"/>
              <a:buChar char="•"/>
            </a:pPr>
            <a:r>
              <a:rPr lang="en-US" dirty="0"/>
              <a:t>IP notices increase in ESBL cases since Oct. 2016; notifies LHD</a:t>
            </a:r>
          </a:p>
          <a:p>
            <a:pPr marL="111125" lvl="0" indent="-111125">
              <a:buFont typeface="Arial" panose="020B0604020202020204" pitchFamily="34" charset="0"/>
              <a:buChar char="•"/>
            </a:pPr>
            <a:r>
              <a:rPr lang="en-US" dirty="0"/>
              <a:t>LHD requests assistance from SHARPPS Program</a:t>
            </a:r>
          </a:p>
          <a:p>
            <a:pPr marL="111125" lvl="0" indent="-111125">
              <a:buFont typeface="Arial" panose="020B0604020202020204" pitchFamily="34" charset="0"/>
              <a:buChar char="•"/>
            </a:pPr>
            <a:r>
              <a:rPr lang="en-US" dirty="0"/>
              <a:t>Site visits to facilities</a:t>
            </a:r>
          </a:p>
        </p:txBody>
      </p:sp>
      <p:sp>
        <p:nvSpPr>
          <p:cNvPr id="7" name="TextBox 6"/>
          <p:cNvSpPr txBox="1"/>
          <p:nvPr/>
        </p:nvSpPr>
        <p:spPr>
          <a:xfrm>
            <a:off x="2639287" y="5333262"/>
            <a:ext cx="2264552" cy="923330"/>
          </a:xfrm>
          <a:prstGeom prst="rect">
            <a:avLst/>
          </a:prstGeom>
          <a:noFill/>
          <a:ln w="28575">
            <a:solidFill>
              <a:schemeClr val="tx1"/>
            </a:solidFill>
          </a:ln>
        </p:spPr>
        <p:txBody>
          <a:bodyPr wrap="square" rtlCol="0">
            <a:spAutoFit/>
          </a:bodyPr>
          <a:lstStyle/>
          <a:p>
            <a:pPr marL="111125" lvl="0" indent="-111125">
              <a:buFont typeface="Arial" panose="020B0604020202020204" pitchFamily="34" charset="0"/>
              <a:buChar char="•"/>
            </a:pPr>
            <a:r>
              <a:rPr lang="en-US" dirty="0"/>
              <a:t>Follow up site visits</a:t>
            </a:r>
          </a:p>
          <a:p>
            <a:pPr marL="111125" lvl="0" indent="-111125">
              <a:buFont typeface="Arial" panose="020B0604020202020204" pitchFamily="34" charset="0"/>
              <a:buChar char="•"/>
            </a:pPr>
            <a:r>
              <a:rPr lang="en-US" dirty="0"/>
              <a:t>Pilot meeting with facilities</a:t>
            </a:r>
          </a:p>
        </p:txBody>
      </p:sp>
      <p:sp>
        <p:nvSpPr>
          <p:cNvPr id="8" name="TextBox 7"/>
          <p:cNvSpPr txBox="1"/>
          <p:nvPr/>
        </p:nvSpPr>
        <p:spPr>
          <a:xfrm>
            <a:off x="3678378" y="4640764"/>
            <a:ext cx="2078181" cy="646331"/>
          </a:xfrm>
          <a:prstGeom prst="rect">
            <a:avLst/>
          </a:prstGeom>
          <a:noFill/>
          <a:ln w="28575">
            <a:solidFill>
              <a:schemeClr val="tx1"/>
            </a:solidFill>
          </a:ln>
        </p:spPr>
        <p:txBody>
          <a:bodyPr wrap="square" rtlCol="0">
            <a:spAutoFit/>
          </a:bodyPr>
          <a:lstStyle/>
          <a:p>
            <a:pPr lvl="0"/>
            <a:r>
              <a:rPr lang="en-US" dirty="0"/>
              <a:t>Pilot meeting with facilities</a:t>
            </a:r>
          </a:p>
        </p:txBody>
      </p:sp>
      <p:sp>
        <p:nvSpPr>
          <p:cNvPr id="9" name="TextBox 8"/>
          <p:cNvSpPr txBox="1"/>
          <p:nvPr/>
        </p:nvSpPr>
        <p:spPr>
          <a:xfrm>
            <a:off x="4717469" y="3235436"/>
            <a:ext cx="3200400" cy="369332"/>
          </a:xfrm>
          <a:prstGeom prst="rect">
            <a:avLst/>
          </a:prstGeom>
          <a:noFill/>
          <a:ln w="28575">
            <a:solidFill>
              <a:schemeClr val="tx1"/>
            </a:solidFill>
          </a:ln>
        </p:spPr>
        <p:txBody>
          <a:bodyPr wrap="square" rtlCol="0">
            <a:spAutoFit/>
          </a:bodyPr>
          <a:lstStyle/>
          <a:p>
            <a:pPr lvl="0" algn="ctr"/>
            <a:r>
              <a:rPr lang="en-US" dirty="0" err="1"/>
              <a:t>Interfacility</a:t>
            </a:r>
            <a:r>
              <a:rPr lang="en-US" dirty="0"/>
              <a:t> transfer form pilot</a:t>
            </a:r>
          </a:p>
        </p:txBody>
      </p:sp>
      <p:sp>
        <p:nvSpPr>
          <p:cNvPr id="10" name="Right Brace 9"/>
          <p:cNvSpPr/>
          <p:nvPr/>
        </p:nvSpPr>
        <p:spPr>
          <a:xfrm rot="5400000">
            <a:off x="6229382" y="1475685"/>
            <a:ext cx="176574" cy="32004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cxnSp>
        <p:nvCxnSpPr>
          <p:cNvPr id="12" name="Straight Connector 11"/>
          <p:cNvCxnSpPr/>
          <p:nvPr/>
        </p:nvCxnSpPr>
        <p:spPr>
          <a:xfrm flipV="1">
            <a:off x="3678378" y="2987598"/>
            <a:ext cx="0" cy="1653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39287" y="2987598"/>
            <a:ext cx="0" cy="23456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19542" y="3033389"/>
            <a:ext cx="0" cy="3608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7468" y="3859695"/>
            <a:ext cx="2459187" cy="646331"/>
          </a:xfrm>
          <a:prstGeom prst="rect">
            <a:avLst/>
          </a:prstGeom>
          <a:noFill/>
          <a:ln w="28575">
            <a:solidFill>
              <a:schemeClr val="tx1"/>
            </a:solidFill>
          </a:ln>
        </p:spPr>
        <p:txBody>
          <a:bodyPr wrap="square" rtlCol="0">
            <a:spAutoFit/>
          </a:bodyPr>
          <a:lstStyle/>
          <a:p>
            <a:pPr lvl="0"/>
            <a:r>
              <a:rPr lang="en-US" dirty="0"/>
              <a:t>Infection prevention and MDRO training</a:t>
            </a:r>
          </a:p>
        </p:txBody>
      </p:sp>
      <p:cxnSp>
        <p:nvCxnSpPr>
          <p:cNvPr id="19" name="Straight Connector 18"/>
          <p:cNvCxnSpPr/>
          <p:nvPr/>
        </p:nvCxnSpPr>
        <p:spPr>
          <a:xfrm flipV="1">
            <a:off x="4717468" y="2977924"/>
            <a:ext cx="0" cy="881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78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MDRO Outbreak in LTCFs</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9091"/>
            <a:ext cx="9144000" cy="55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197927" y="1690255"/>
            <a:ext cx="4807528" cy="4281054"/>
            <a:chOff x="4197927" y="1690255"/>
            <a:chExt cx="4807528" cy="4281054"/>
          </a:xfrm>
        </p:grpSpPr>
        <p:sp>
          <p:nvSpPr>
            <p:cNvPr id="4" name="Rectangle 3"/>
            <p:cNvSpPr/>
            <p:nvPr/>
          </p:nvSpPr>
          <p:spPr>
            <a:xfrm>
              <a:off x="4197927" y="2313709"/>
              <a:ext cx="4807528"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90655" y="1690255"/>
              <a:ext cx="471054" cy="720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0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MDRO Outbreak in LTCFs</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9091"/>
            <a:ext cx="9144000" cy="55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80909" y="2951018"/>
            <a:ext cx="2355272" cy="3006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44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Pilot Activities</a:t>
            </a:r>
          </a:p>
        </p:txBody>
      </p:sp>
      <p:sp>
        <p:nvSpPr>
          <p:cNvPr id="3" name="Content Placeholder 2"/>
          <p:cNvSpPr>
            <a:spLocks noGrp="1"/>
          </p:cNvSpPr>
          <p:nvPr>
            <p:ph idx="1"/>
          </p:nvPr>
        </p:nvSpPr>
        <p:spPr/>
        <p:txBody>
          <a:bodyPr>
            <a:normAutofit/>
          </a:bodyPr>
          <a:lstStyle/>
          <a:p>
            <a:r>
              <a:rPr lang="en-US" sz="2400" dirty="0"/>
              <a:t>Preparation</a:t>
            </a:r>
          </a:p>
          <a:p>
            <a:pPr lvl="1"/>
            <a:r>
              <a:rPr lang="en-US" sz="2400" dirty="0"/>
              <a:t>Facility recruitment</a:t>
            </a:r>
          </a:p>
          <a:p>
            <a:pPr lvl="1"/>
            <a:r>
              <a:rPr lang="en-US" sz="2400" dirty="0"/>
              <a:t>Stakeholder meetings</a:t>
            </a:r>
          </a:p>
          <a:p>
            <a:endParaRPr lang="en-US" sz="2400" dirty="0"/>
          </a:p>
          <a:p>
            <a:r>
              <a:rPr lang="en-US" sz="2400" dirty="0"/>
              <a:t>Pilot</a:t>
            </a:r>
          </a:p>
          <a:p>
            <a:endParaRPr lang="en-US" sz="2400" dirty="0"/>
          </a:p>
          <a:p>
            <a:r>
              <a:rPr lang="en-US" sz="2400" dirty="0"/>
              <a:t>Focus groups</a:t>
            </a:r>
          </a:p>
          <a:p>
            <a:pPr lvl="1"/>
            <a:r>
              <a:rPr lang="en-US" sz="2400" dirty="0"/>
              <a:t>Management</a:t>
            </a:r>
          </a:p>
          <a:p>
            <a:pPr lvl="1"/>
            <a:r>
              <a:rPr lang="en-US" sz="2400" dirty="0"/>
              <a:t>Front-line staff</a:t>
            </a:r>
          </a:p>
          <a:p>
            <a:endParaRPr lang="en-US" sz="2400" dirty="0"/>
          </a:p>
        </p:txBody>
      </p:sp>
    </p:spTree>
    <p:extLst>
      <p:ext uri="{BB962C8B-B14F-4D97-AF65-F5344CB8AC3E}">
        <p14:creationId xmlns:p14="http://schemas.microsoft.com/office/powerpoint/2010/main" val="313684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MDRO Outbreak in LTCFs</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9091"/>
            <a:ext cx="9144000" cy="55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12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Focus Group Feedback </a:t>
            </a:r>
            <a:r>
              <a:rPr lang="en-US">
                <a:latin typeface="+mn-lt"/>
              </a:rPr>
              <a:t>- Benefits</a:t>
            </a:r>
            <a:endParaRPr lang="en-US" dirty="0">
              <a:latin typeface="+mn-lt"/>
            </a:endParaRPr>
          </a:p>
        </p:txBody>
      </p:sp>
      <p:sp>
        <p:nvSpPr>
          <p:cNvPr id="3" name="Content Placeholder 2"/>
          <p:cNvSpPr>
            <a:spLocks noGrp="1"/>
          </p:cNvSpPr>
          <p:nvPr>
            <p:ph idx="1"/>
          </p:nvPr>
        </p:nvSpPr>
        <p:spPr/>
        <p:txBody>
          <a:bodyPr>
            <a:noAutofit/>
          </a:bodyPr>
          <a:lstStyle/>
          <a:p>
            <a:pPr lvl="0"/>
            <a:r>
              <a:rPr lang="en-US" sz="2200" dirty="0"/>
              <a:t>Identified patients:</a:t>
            </a:r>
          </a:p>
          <a:p>
            <a:pPr lvl="1"/>
            <a:r>
              <a:rPr lang="en-US" sz="2200" dirty="0"/>
              <a:t>With history of MDRO colonization or infection</a:t>
            </a:r>
          </a:p>
          <a:p>
            <a:pPr lvl="1"/>
            <a:r>
              <a:rPr lang="en-US" sz="2200" dirty="0"/>
              <a:t>On isolation precautions and appropriate PPE</a:t>
            </a:r>
          </a:p>
          <a:p>
            <a:pPr lvl="1"/>
            <a:endParaRPr lang="en-US" sz="1100" dirty="0"/>
          </a:p>
          <a:p>
            <a:pPr lvl="0"/>
            <a:r>
              <a:rPr lang="en-US" sz="2200" dirty="0"/>
              <a:t>Initiated isolation precautions in ambulance and ED</a:t>
            </a:r>
          </a:p>
          <a:p>
            <a:pPr lvl="0"/>
            <a:endParaRPr lang="en-US" sz="1100" dirty="0"/>
          </a:p>
          <a:p>
            <a:pPr lvl="0"/>
            <a:r>
              <a:rPr lang="en-US" sz="2200" dirty="0"/>
              <a:t>Patient placement based on isolation status</a:t>
            </a:r>
          </a:p>
          <a:p>
            <a:pPr lvl="0"/>
            <a:endParaRPr lang="en-US" sz="1100" dirty="0"/>
          </a:p>
          <a:p>
            <a:r>
              <a:rPr lang="en-US" sz="2200" dirty="0"/>
              <a:t>Identified patient needs/baseline status</a:t>
            </a:r>
          </a:p>
          <a:p>
            <a:endParaRPr lang="en-US" sz="1100" dirty="0"/>
          </a:p>
          <a:p>
            <a:pPr lvl="0"/>
            <a:r>
              <a:rPr lang="en-US" sz="2200" dirty="0"/>
              <a:t>Assisted in completing other transfer paperwork</a:t>
            </a:r>
          </a:p>
          <a:p>
            <a:pPr lvl="0"/>
            <a:endParaRPr lang="en-US" sz="1100" dirty="0"/>
          </a:p>
          <a:p>
            <a:pPr lvl="0"/>
            <a:r>
              <a:rPr lang="en-US" sz="2200" dirty="0"/>
              <a:t>Created awareness that certain information should be communicated during transfer/discharge</a:t>
            </a:r>
          </a:p>
        </p:txBody>
      </p:sp>
    </p:spTree>
    <p:extLst>
      <p:ext uri="{BB962C8B-B14F-4D97-AF65-F5344CB8AC3E}">
        <p14:creationId xmlns:p14="http://schemas.microsoft.com/office/powerpoint/2010/main" val="139090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Questions and Discussion</a:t>
            </a:r>
          </a:p>
        </p:txBody>
      </p:sp>
      <p:sp>
        <p:nvSpPr>
          <p:cNvPr id="3" name="Content Placeholder 2"/>
          <p:cNvSpPr>
            <a:spLocks noGrp="1"/>
          </p:cNvSpPr>
          <p:nvPr>
            <p:ph idx="1"/>
          </p:nvPr>
        </p:nvSpPr>
        <p:spPr/>
        <p:txBody>
          <a:bodyPr>
            <a:normAutofit/>
          </a:bodyPr>
          <a:lstStyle/>
          <a:p>
            <a:pPr marL="342900" lvl="1" indent="0" algn="ctr">
              <a:buNone/>
            </a:pPr>
            <a:r>
              <a:rPr lang="en-US" dirty="0" err="1"/>
              <a:t>Interfacility</a:t>
            </a:r>
            <a:r>
              <a:rPr lang="en-US" dirty="0"/>
              <a:t> transfer form available from the NC SHARPPS Program webpage:  </a:t>
            </a:r>
            <a:r>
              <a:rPr lang="en-US" u="sng" dirty="0">
                <a:hlinkClick r:id="rId3"/>
              </a:rPr>
              <a:t>http://epi.publichealth.nc.gov/cd/hai/providers.html</a:t>
            </a:r>
            <a:r>
              <a:rPr lang="en-US" dirty="0"/>
              <a:t>.</a:t>
            </a:r>
          </a:p>
          <a:p>
            <a:pPr marL="342900" lvl="1" indent="0" algn="ctr">
              <a:buNone/>
            </a:pPr>
            <a:endParaRPr lang="en-US" dirty="0"/>
          </a:p>
          <a:p>
            <a:pPr marL="342900" lvl="1" indent="0" algn="ctr">
              <a:buNone/>
            </a:pPr>
            <a:r>
              <a:rPr lang="en-US" dirty="0"/>
              <a:t>Please email </a:t>
            </a:r>
            <a:r>
              <a:rPr lang="en-US" u="sng" dirty="0">
                <a:hlinkClick r:id="rId4"/>
              </a:rPr>
              <a:t>nchai@dhhs.nc.gov</a:t>
            </a:r>
            <a:r>
              <a:rPr lang="en-US" dirty="0"/>
              <a:t> with questions or for more information.</a:t>
            </a:r>
          </a:p>
          <a:p>
            <a:pPr marL="342900" lvl="1" indent="0">
              <a:buNone/>
            </a:pPr>
            <a:endParaRPr lang="en-US" sz="24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a:p>
        </p:txBody>
      </p:sp>
    </p:spTree>
    <p:extLst>
      <p:ext uri="{BB962C8B-B14F-4D97-AF65-F5344CB8AC3E}">
        <p14:creationId xmlns:p14="http://schemas.microsoft.com/office/powerpoint/2010/main" val="20397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Contact</a:t>
            </a:r>
          </a:p>
        </p:txBody>
      </p:sp>
      <p:sp>
        <p:nvSpPr>
          <p:cNvPr id="3" name="Content Placeholder 2"/>
          <p:cNvSpPr>
            <a:spLocks noGrp="1"/>
          </p:cNvSpPr>
          <p:nvPr>
            <p:ph idx="1"/>
          </p:nvPr>
        </p:nvSpPr>
        <p:spPr/>
        <p:txBody>
          <a:bodyPr/>
          <a:lstStyle/>
          <a:p>
            <a:pPr marL="0" indent="0" algn="ctr">
              <a:buNone/>
            </a:pPr>
            <a:r>
              <a:rPr lang="en-US" dirty="0"/>
              <a:t>Katie Steider, MPH, CPH</a:t>
            </a:r>
          </a:p>
          <a:p>
            <a:pPr marL="0" indent="0" algn="ctr">
              <a:buNone/>
            </a:pPr>
            <a:r>
              <a:rPr lang="en-US" dirty="0">
                <a:hlinkClick r:id="rId3"/>
              </a:rPr>
              <a:t>katie.steider@dhhs.nc.gov</a:t>
            </a:r>
            <a:endParaRPr lang="en-US" dirty="0"/>
          </a:p>
          <a:p>
            <a:pPr marL="0" indent="0" algn="ctr">
              <a:buNone/>
            </a:pPr>
            <a:r>
              <a:rPr lang="en-US" dirty="0"/>
              <a:t>919-546-1712</a:t>
            </a:r>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19</a:t>
            </a:fld>
            <a:endParaRPr lang="en-US"/>
          </a:p>
        </p:txBody>
      </p:sp>
    </p:spTree>
    <p:extLst>
      <p:ext uri="{BB962C8B-B14F-4D97-AF65-F5344CB8AC3E}">
        <p14:creationId xmlns:p14="http://schemas.microsoft.com/office/powerpoint/2010/main" val="223907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Overview</a:t>
            </a:r>
          </a:p>
        </p:txBody>
      </p:sp>
      <p:sp>
        <p:nvSpPr>
          <p:cNvPr id="3" name="Content Placeholder 2"/>
          <p:cNvSpPr>
            <a:spLocks noGrp="1"/>
          </p:cNvSpPr>
          <p:nvPr>
            <p:ph idx="1"/>
          </p:nvPr>
        </p:nvSpPr>
        <p:spPr/>
        <p:txBody>
          <a:bodyPr>
            <a:normAutofit/>
          </a:bodyPr>
          <a:lstStyle/>
          <a:p>
            <a:r>
              <a:rPr lang="en-US" sz="2400" dirty="0"/>
              <a:t>Communication between healthcare facilities</a:t>
            </a:r>
          </a:p>
          <a:p>
            <a:endParaRPr lang="en-US" sz="2400" dirty="0"/>
          </a:p>
          <a:p>
            <a:r>
              <a:rPr lang="en-US" sz="2400" dirty="0"/>
              <a:t>Multidrug-resistant organisms (MDROs)</a:t>
            </a:r>
          </a:p>
          <a:p>
            <a:endParaRPr lang="en-US" sz="2400" dirty="0"/>
          </a:p>
          <a:p>
            <a:r>
              <a:rPr lang="en-US" sz="2400" dirty="0"/>
              <a:t>NC DPH </a:t>
            </a:r>
            <a:r>
              <a:rPr lang="en-US" sz="2400" dirty="0" err="1"/>
              <a:t>Interfacility</a:t>
            </a:r>
            <a:r>
              <a:rPr lang="en-US" sz="2400" dirty="0"/>
              <a:t> Transfer Form pilot</a:t>
            </a:r>
          </a:p>
        </p:txBody>
      </p:sp>
    </p:spTree>
    <p:extLst>
      <p:ext uri="{BB962C8B-B14F-4D97-AF65-F5344CB8AC3E}">
        <p14:creationId xmlns:p14="http://schemas.microsoft.com/office/powerpoint/2010/main" val="296913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Pilot Toolkit – an Important Resource</a:t>
            </a:r>
          </a:p>
        </p:txBody>
      </p:sp>
      <p:sp>
        <p:nvSpPr>
          <p:cNvPr id="3" name="Content Placeholder 2"/>
          <p:cNvSpPr>
            <a:spLocks noGrp="1"/>
          </p:cNvSpPr>
          <p:nvPr>
            <p:ph idx="1"/>
          </p:nvPr>
        </p:nvSpPr>
        <p:spPr/>
        <p:txBody>
          <a:bodyPr>
            <a:normAutofit/>
          </a:bodyPr>
          <a:lstStyle/>
          <a:p>
            <a:r>
              <a:rPr lang="en-US" sz="2400" dirty="0"/>
              <a:t>Tools</a:t>
            </a:r>
          </a:p>
          <a:p>
            <a:pPr lvl="1"/>
            <a:r>
              <a:rPr lang="en-US" sz="2400" dirty="0"/>
              <a:t>Letter of Introduction</a:t>
            </a:r>
          </a:p>
          <a:p>
            <a:pPr lvl="1"/>
            <a:r>
              <a:rPr lang="en-US" sz="2400" dirty="0"/>
              <a:t>Implementation Plan</a:t>
            </a:r>
          </a:p>
          <a:p>
            <a:pPr lvl="1"/>
            <a:r>
              <a:rPr lang="en-US" sz="2400" dirty="0"/>
              <a:t>Suggested Implementation Strategies</a:t>
            </a:r>
          </a:p>
          <a:p>
            <a:pPr lvl="1"/>
            <a:r>
              <a:rPr lang="en-US" sz="2400" dirty="0"/>
              <a:t>Project Charter</a:t>
            </a:r>
          </a:p>
          <a:p>
            <a:pPr lvl="1"/>
            <a:r>
              <a:rPr lang="en-US" sz="2400" dirty="0"/>
              <a:t>Pre-implementation Questions</a:t>
            </a:r>
          </a:p>
          <a:p>
            <a:pPr lvl="1"/>
            <a:r>
              <a:rPr lang="en-US" sz="2400" dirty="0"/>
              <a:t>Training Checklists and Sign-in Sheet</a:t>
            </a:r>
          </a:p>
          <a:p>
            <a:pPr lvl="1"/>
            <a:r>
              <a:rPr lang="en-US" sz="2400" dirty="0"/>
              <a:t>Fax Cover Sheet</a:t>
            </a:r>
          </a:p>
          <a:p>
            <a:r>
              <a:rPr lang="en-US" sz="2400" dirty="0"/>
              <a:t>References</a:t>
            </a:r>
          </a:p>
          <a:p>
            <a:pPr lvl="1"/>
            <a:r>
              <a:rPr lang="en-US" sz="2400" dirty="0"/>
              <a:t>List of Participating Partners</a:t>
            </a:r>
          </a:p>
          <a:p>
            <a:pPr lvl="1"/>
            <a:r>
              <a:rPr lang="en-US" sz="2400" dirty="0"/>
              <a:t>Submission Schedule</a:t>
            </a:r>
          </a:p>
          <a:p>
            <a:pPr lvl="1"/>
            <a:r>
              <a:rPr lang="en-US" sz="2400" dirty="0" err="1"/>
              <a:t>Interfacility</a:t>
            </a:r>
            <a:r>
              <a:rPr lang="en-US" sz="2400" dirty="0"/>
              <a:t> Transfer Form Instructions</a:t>
            </a:r>
          </a:p>
          <a:p>
            <a:pPr lvl="1"/>
            <a:endParaRPr lang="en-US" sz="24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20</a:t>
            </a:fld>
            <a:endParaRPr lang="en-US"/>
          </a:p>
        </p:txBody>
      </p:sp>
    </p:spTree>
    <p:extLst>
      <p:ext uri="{BB962C8B-B14F-4D97-AF65-F5344CB8AC3E}">
        <p14:creationId xmlns:p14="http://schemas.microsoft.com/office/powerpoint/2010/main" val="290569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Communication between Healthcare Facilities</a:t>
            </a:r>
          </a:p>
        </p:txBody>
      </p:sp>
      <p:sp>
        <p:nvSpPr>
          <p:cNvPr id="3" name="Content Placeholder 2"/>
          <p:cNvSpPr>
            <a:spLocks noGrp="1"/>
          </p:cNvSpPr>
          <p:nvPr>
            <p:ph idx="1"/>
          </p:nvPr>
        </p:nvSpPr>
        <p:spPr/>
        <p:txBody>
          <a:bodyPr>
            <a:normAutofit/>
          </a:bodyPr>
          <a:lstStyle/>
          <a:p>
            <a:r>
              <a:rPr lang="en-US" sz="2400" dirty="0"/>
              <a:t>Useful</a:t>
            </a:r>
          </a:p>
          <a:p>
            <a:pPr lvl="1"/>
            <a:r>
              <a:rPr lang="en-US" sz="2400" dirty="0"/>
              <a:t>Patient status/needs</a:t>
            </a:r>
          </a:p>
          <a:p>
            <a:pPr lvl="1"/>
            <a:r>
              <a:rPr lang="en-US" sz="2400" dirty="0"/>
              <a:t>Care plan</a:t>
            </a:r>
          </a:p>
          <a:p>
            <a:endParaRPr lang="en-US" sz="2400" dirty="0"/>
          </a:p>
          <a:p>
            <a:r>
              <a:rPr lang="en-US" sz="2400" dirty="0"/>
              <a:t>Required by CMS</a:t>
            </a:r>
          </a:p>
          <a:p>
            <a:pPr lvl="1"/>
            <a:r>
              <a:rPr lang="en-US" sz="2400" dirty="0"/>
              <a:t>Reform of Requirements for Long-Term Care Facilities</a:t>
            </a:r>
          </a:p>
          <a:p>
            <a:pPr lvl="1"/>
            <a:r>
              <a:rPr lang="en-US" sz="2400" dirty="0"/>
              <a:t>(proposed) Revisions to Requirements for Discharge Planning for Hospitals, Critical Access Hospitals, and Home Health Agencies</a:t>
            </a:r>
          </a:p>
          <a:p>
            <a:pPr lvl="1"/>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60412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mn-lt"/>
              </a:rPr>
              <a:t>Multidrug-resistant Organisms (MDROs)</a:t>
            </a:r>
          </a:p>
        </p:txBody>
      </p:sp>
      <p:sp>
        <p:nvSpPr>
          <p:cNvPr id="6" name="Content Placeholder 5"/>
          <p:cNvSpPr>
            <a:spLocks noGrp="1"/>
          </p:cNvSpPr>
          <p:nvPr>
            <p:ph idx="1"/>
          </p:nvPr>
        </p:nvSpPr>
        <p:spPr/>
        <p:txBody>
          <a:bodyPr>
            <a:normAutofit/>
          </a:bodyPr>
          <a:lstStyle/>
          <a:p>
            <a:r>
              <a:rPr lang="en-US" sz="2400" dirty="0">
                <a:latin typeface="+mn-lt"/>
              </a:rPr>
              <a:t>Resistant to several kinds of drugs</a:t>
            </a:r>
          </a:p>
          <a:p>
            <a:r>
              <a:rPr lang="en-US" sz="2400" dirty="0">
                <a:latin typeface="+mn-lt"/>
              </a:rPr>
              <a:t>Intra- and inter-facility spread </a:t>
            </a:r>
          </a:p>
          <a:p>
            <a:r>
              <a:rPr lang="en-US" sz="2400" dirty="0">
                <a:latin typeface="+mn-lt"/>
              </a:rPr>
              <a:t>Vulnerable patients at risk for infection</a:t>
            </a:r>
          </a:p>
          <a:p>
            <a:r>
              <a:rPr lang="en-US" sz="2400" dirty="0">
                <a:latin typeface="+mn-lt"/>
              </a:rPr>
              <a:t>Infections are difficult to treat and can be associated with high mortality rates</a:t>
            </a:r>
          </a:p>
          <a:p>
            <a:r>
              <a:rPr lang="en-US" sz="2400" dirty="0">
                <a:latin typeface="+mn-lt"/>
              </a:rPr>
              <a:t>Examples:  CRE, ESBL</a:t>
            </a:r>
          </a:p>
          <a:p>
            <a:endParaRPr lang="en-US" sz="2400" dirty="0">
              <a:latin typeface="+mn-lt"/>
            </a:endParaRPr>
          </a:p>
        </p:txBody>
      </p:sp>
      <p:pic>
        <p:nvPicPr>
          <p:cNvPr id="4" name="Picture 3" descr="http://cbsnews1.cbsistatic.com/hub/i/r/2015/02/23/705e6b3b-fe9e-4b60-a93c-9a67607cf56e/thumbnail/620x350/5ffe9efbba712e5fc7686dec9beccd4d/cre-superb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547" y="3733800"/>
            <a:ext cx="485938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0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Benefits of Interfacility Communication</a:t>
            </a:r>
            <a:br>
              <a:rPr lang="en-US" dirty="0">
                <a:latin typeface="+mn-lt"/>
              </a:rPr>
            </a:br>
            <a:r>
              <a:rPr lang="en-US" dirty="0">
                <a:latin typeface="+mn-lt"/>
              </a:rPr>
              <a:t>Re:  MDROs</a:t>
            </a:r>
          </a:p>
        </p:txBody>
      </p:sp>
      <p:sp>
        <p:nvSpPr>
          <p:cNvPr id="3" name="Content Placeholder 2"/>
          <p:cNvSpPr>
            <a:spLocks noGrp="1"/>
          </p:cNvSpPr>
          <p:nvPr>
            <p:ph idx="1"/>
          </p:nvPr>
        </p:nvSpPr>
        <p:spPr/>
        <p:txBody>
          <a:bodyPr>
            <a:normAutofit/>
          </a:bodyPr>
          <a:lstStyle/>
          <a:p>
            <a:r>
              <a:rPr lang="en-US" sz="2400" dirty="0"/>
              <a:t>Protects patients/residents</a:t>
            </a:r>
          </a:p>
          <a:p>
            <a:endParaRPr lang="en-US" sz="2400" dirty="0"/>
          </a:p>
          <a:p>
            <a:r>
              <a:rPr lang="en-US" sz="2400" dirty="0"/>
              <a:t>Contains healthcare costs</a:t>
            </a:r>
          </a:p>
          <a:p>
            <a:endParaRPr lang="en-US" sz="2400" dirty="0"/>
          </a:p>
          <a:p>
            <a:r>
              <a:rPr lang="en-US" sz="2400" dirty="0"/>
              <a:t>Prevents the spread of MDROs</a:t>
            </a:r>
          </a:p>
        </p:txBody>
      </p:sp>
    </p:spTree>
    <p:extLst>
      <p:ext uri="{BB962C8B-B14F-4D97-AF65-F5344CB8AC3E}">
        <p14:creationId xmlns:p14="http://schemas.microsoft.com/office/powerpoint/2010/main" val="130938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Part of a Coordinated Approach</a:t>
            </a:r>
            <a:br>
              <a:rPr lang="en-US" dirty="0">
                <a:latin typeface="+mn-lt"/>
              </a:rPr>
            </a:br>
            <a:r>
              <a:rPr lang="en-US" dirty="0">
                <a:latin typeface="+mn-lt"/>
              </a:rPr>
              <a:t>to MDRO Prevention</a:t>
            </a:r>
          </a:p>
        </p:txBody>
      </p:sp>
      <p:sp>
        <p:nvSpPr>
          <p:cNvPr id="3" name="Content Placeholder 2"/>
          <p:cNvSpPr>
            <a:spLocks noGrp="1"/>
          </p:cNvSpPr>
          <p:nvPr>
            <p:ph idx="1"/>
          </p:nvPr>
        </p:nvSpPr>
        <p:spPr/>
        <p:txBody>
          <a:bodyPr/>
          <a:lstStyle/>
          <a:p>
            <a:endParaRPr lang="en-US"/>
          </a:p>
        </p:txBody>
      </p:sp>
      <p:pic>
        <p:nvPicPr>
          <p:cNvPr id="2050" name="Picture 2" descr="Image result for Facilities work together to protect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06062"/>
            <a:ext cx="6558221" cy="511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74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Coordinated Approaches Prevent MDROs</a:t>
            </a:r>
          </a:p>
        </p:txBody>
      </p:sp>
      <p:sp>
        <p:nvSpPr>
          <p:cNvPr id="3" name="Content Placeholder 2"/>
          <p:cNvSpPr>
            <a:spLocks noGrp="1"/>
          </p:cNvSpPr>
          <p:nvPr>
            <p:ph idx="1"/>
          </p:nvPr>
        </p:nvSpPr>
        <p:spPr/>
        <p:txBody>
          <a:bodyPr/>
          <a:lstStyle/>
          <a:p>
            <a:endParaRPr lang="en-US"/>
          </a:p>
        </p:txBody>
      </p:sp>
      <p:pic>
        <p:nvPicPr>
          <p:cNvPr id="3074" name="Picture 2" descr="Graphic: More patients get infections when facilities do not work togeth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6062"/>
            <a:ext cx="9144000" cy="456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8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n-lt"/>
              </a:rPr>
              <a:t>NC DPH Interfacility Transfer Form</a:t>
            </a:r>
            <a:endParaRPr lang="en-US" dirty="0">
              <a:latin typeface="+mn-lt"/>
            </a:endParaRPr>
          </a:p>
        </p:txBody>
      </p:sp>
      <p:sp>
        <p:nvSpPr>
          <p:cNvPr id="3" name="Content Placeholder 2"/>
          <p:cNvSpPr>
            <a:spLocks noGrp="1"/>
          </p:cNvSpPr>
          <p:nvPr>
            <p:ph idx="1"/>
          </p:nvPr>
        </p:nvSpPr>
        <p:spPr/>
        <p:txBody>
          <a:bodyPr>
            <a:normAutofit/>
          </a:bodyPr>
          <a:lstStyle/>
          <a:p>
            <a:r>
              <a:rPr lang="en-US" sz="2400" dirty="0"/>
              <a:t>Developed with input from examples from CDC, state health departments, quality improvement organizations, regulatory agencies</a:t>
            </a:r>
          </a:p>
          <a:p>
            <a:endParaRPr lang="en-US" sz="2400" dirty="0"/>
          </a:p>
          <a:p>
            <a:r>
              <a:rPr lang="en-US" sz="2400" dirty="0"/>
              <a:t>Fillable PDF that </a:t>
            </a:r>
            <a:r>
              <a:rPr lang="en-US" sz="2400" dirty="0" err="1"/>
              <a:t>autofills</a:t>
            </a:r>
            <a:r>
              <a:rPr lang="en-US" sz="2400" dirty="0"/>
              <a:t> in duplicate</a:t>
            </a:r>
          </a:p>
          <a:p>
            <a:endParaRPr lang="en-US" sz="2400" dirty="0"/>
          </a:p>
          <a:p>
            <a:r>
              <a:rPr lang="en-US" sz="2400" dirty="0"/>
              <a:t>Instructions for use</a:t>
            </a:r>
          </a:p>
          <a:p>
            <a:endParaRPr lang="en-US" sz="2400" dirty="0"/>
          </a:p>
        </p:txBody>
      </p:sp>
    </p:spTree>
    <p:extLst>
      <p:ext uri="{BB962C8B-B14F-4D97-AF65-F5344CB8AC3E}">
        <p14:creationId xmlns:p14="http://schemas.microsoft.com/office/powerpoint/2010/main" val="356014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27"/>
            <a:ext cx="3837708" cy="1061245"/>
          </a:xfrm>
        </p:spPr>
        <p:txBody>
          <a:bodyPr/>
          <a:lstStyle/>
          <a:p>
            <a:r>
              <a:rPr lang="en-US" dirty="0">
                <a:latin typeface="+mn-lt"/>
              </a:rPr>
              <a:t>Sections</a:t>
            </a:r>
          </a:p>
        </p:txBody>
      </p:sp>
      <p:sp>
        <p:nvSpPr>
          <p:cNvPr id="3" name="Content Placeholder 2"/>
          <p:cNvSpPr>
            <a:spLocks noGrp="1"/>
          </p:cNvSpPr>
          <p:nvPr>
            <p:ph idx="1"/>
          </p:nvPr>
        </p:nvSpPr>
        <p:spPr>
          <a:xfrm>
            <a:off x="249382" y="1228728"/>
            <a:ext cx="3588326" cy="5019673"/>
          </a:xfrm>
        </p:spPr>
        <p:txBody>
          <a:bodyPr>
            <a:noAutofit/>
          </a:bodyPr>
          <a:lstStyle/>
          <a:p>
            <a:r>
              <a:rPr lang="en-US" dirty="0"/>
              <a:t>Transferring facility info</a:t>
            </a:r>
          </a:p>
          <a:p>
            <a:r>
              <a:rPr lang="en-US" dirty="0"/>
              <a:t>Transfer info</a:t>
            </a:r>
          </a:p>
          <a:p>
            <a:r>
              <a:rPr lang="en-US" dirty="0"/>
              <a:t>Pt. demographics and VS</a:t>
            </a:r>
          </a:p>
          <a:p>
            <a:r>
              <a:rPr lang="en-US" dirty="0"/>
              <a:t>Current isolation precautions</a:t>
            </a:r>
          </a:p>
          <a:p>
            <a:r>
              <a:rPr lang="en-US" dirty="0"/>
              <a:t>Organisms/infections</a:t>
            </a:r>
          </a:p>
          <a:p>
            <a:r>
              <a:rPr lang="en-US" dirty="0"/>
              <a:t>Current/recent </a:t>
            </a:r>
            <a:r>
              <a:rPr lang="en-US" dirty="0" err="1"/>
              <a:t>sx</a:t>
            </a:r>
            <a:r>
              <a:rPr lang="en-US" dirty="0"/>
              <a:t>.</a:t>
            </a:r>
          </a:p>
          <a:p>
            <a:r>
              <a:rPr lang="en-US" dirty="0"/>
              <a:t>Sensory status and ADLs</a:t>
            </a:r>
          </a:p>
          <a:p>
            <a:r>
              <a:rPr lang="en-US" dirty="0"/>
              <a:t>Current devices/recent procedures</a:t>
            </a:r>
          </a:p>
          <a:p>
            <a:r>
              <a:rPr lang="en-US" dirty="0"/>
              <a:t>Current meds</a:t>
            </a:r>
          </a:p>
          <a:p>
            <a:r>
              <a:rPr lang="en-US" dirty="0"/>
              <a:t>Vaccination/test </a:t>
            </a:r>
            <a:r>
              <a:rPr lang="en-US" dirty="0" err="1"/>
              <a:t>hx</a:t>
            </a:r>
            <a:r>
              <a:rPr lang="en-US" dirty="0"/>
              <a:t>.</a:t>
            </a:r>
          </a:p>
          <a:p>
            <a:r>
              <a:rPr lang="en-US" dirty="0"/>
              <a:t>Personal items</a:t>
            </a:r>
          </a:p>
          <a:p>
            <a:r>
              <a:rPr lang="en-US" dirty="0"/>
              <a:t>Contact information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708" y="0"/>
            <a:ext cx="5306291" cy="685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319755"/>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13477</TotalTime>
  <Words>2325</Words>
  <Application>Microsoft Office PowerPoint</Application>
  <PresentationFormat>On-screen Show (4:3)</PresentationFormat>
  <Paragraphs>197</Paragraphs>
  <Slides>20</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2_Office Theme</vt:lpstr>
      <vt:lpstr>Use of an interfacility transfer form to prevent MDROs across the continuum of care</vt:lpstr>
      <vt:lpstr>Overview</vt:lpstr>
      <vt:lpstr>Communication between Healthcare Facilities</vt:lpstr>
      <vt:lpstr>Multidrug-resistant Organisms (MDROs)</vt:lpstr>
      <vt:lpstr>Benefits of Interfacility Communication Re:  MDROs</vt:lpstr>
      <vt:lpstr>Part of a Coordinated Approach to MDRO Prevention</vt:lpstr>
      <vt:lpstr>Coordinated Approaches Prevent MDROs</vt:lpstr>
      <vt:lpstr>NC DPH Interfacility Transfer Form</vt:lpstr>
      <vt:lpstr>Sections</vt:lpstr>
      <vt:lpstr>Highlight – Current Isolation/PPE, MDROs</vt:lpstr>
      <vt:lpstr>NC DPH Interfacility Transfer Form</vt:lpstr>
      <vt:lpstr>NC DPH Interfacility Transfer Form Pilot</vt:lpstr>
      <vt:lpstr>MDRO Outbreak in LTCFs</vt:lpstr>
      <vt:lpstr>MDRO Outbreak in LTCFs</vt:lpstr>
      <vt:lpstr>Pilot Activities</vt:lpstr>
      <vt:lpstr>MDRO Outbreak in LTCFs</vt:lpstr>
      <vt:lpstr>Focus Group Feedback - Benefits</vt:lpstr>
      <vt:lpstr>Questions and Discussion</vt:lpstr>
      <vt:lpstr>Contact</vt:lpstr>
      <vt:lpstr>Pilot Toolkit – an Important 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Katie Steider</cp:lastModifiedBy>
  <cp:revision>313</cp:revision>
  <cp:lastPrinted>2018-03-08T18:43:58Z</cp:lastPrinted>
  <dcterms:created xsi:type="dcterms:W3CDTF">2015-07-07T20:02:11Z</dcterms:created>
  <dcterms:modified xsi:type="dcterms:W3CDTF">2018-05-04T12:47:23Z</dcterms:modified>
</cp:coreProperties>
</file>