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charts/chartEx1.xml" ContentType="application/vnd.ms-office.chartex+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448" r:id="rId2"/>
    <p:sldId id="450" r:id="rId3"/>
    <p:sldId id="451" r:id="rId4"/>
    <p:sldId id="452" r:id="rId5"/>
    <p:sldId id="453" r:id="rId6"/>
    <p:sldId id="454" r:id="rId7"/>
    <p:sldId id="256" r:id="rId8"/>
    <p:sldId id="714" r:id="rId9"/>
    <p:sldId id="715" r:id="rId10"/>
    <p:sldId id="716" r:id="rId11"/>
    <p:sldId id="717" r:id="rId12"/>
    <p:sldId id="718" r:id="rId13"/>
    <p:sldId id="831" r:id="rId14"/>
    <p:sldId id="833" r:id="rId15"/>
    <p:sldId id="834" r:id="rId16"/>
    <p:sldId id="835" r:id="rId17"/>
    <p:sldId id="836" r:id="rId18"/>
    <p:sldId id="832" r:id="rId19"/>
    <p:sldId id="838" r:id="rId20"/>
    <p:sldId id="839" r:id="rId21"/>
    <p:sldId id="840" r:id="rId22"/>
    <p:sldId id="841" r:id="rId23"/>
    <p:sldId id="842" r:id="rId24"/>
    <p:sldId id="843" r:id="rId25"/>
    <p:sldId id="844" r:id="rId26"/>
    <p:sldId id="846" r:id="rId27"/>
    <p:sldId id="84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10.19.201.242\CD_Users\HAI\ARLN\surveillance\Data\summary%20data\SLPH_Results_05011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10.19.201.242\CD_Users\HAI\ARLN\surveillance\Data\CRE_042619.csv" TargetMode="External"/><Relationship Id="rId2" Type="http://schemas.microsoft.com/office/2011/relationships/chartColorStyle" Target="colors2.xml"/><Relationship Id="rId1" Type="http://schemas.microsoft.com/office/2011/relationships/chartStyle" Target="style2.xml"/></Relationships>
</file>

<file path=ppt/charts/_rels/chartEx1.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oleObject" Target="file:///T:\HAI\ARLN\surveillance\Data\summary%20data\SLPH_Results_05011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a:t>Epi</a:t>
            </a:r>
            <a:r>
              <a:rPr lang="en-US" sz="1200" baseline="0"/>
              <a:t> Curve of Carbapenemase Detection since October 1, 2018</a:t>
            </a:r>
            <a:endParaRPr lang="en-US" sz="120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[SLPH_Results_050119.xlsx]Sheet1!$A$2</c:f>
              <c:strCache>
                <c:ptCount val="1"/>
                <c:pt idx="0">
                  <c:v>Negative</c:v>
                </c:pt>
              </c:strCache>
            </c:strRef>
          </c:tx>
          <c:spPr>
            <a:pattFill prst="wdDnDiag">
              <a:fgClr>
                <a:schemeClr val="accent2"/>
              </a:fgClr>
              <a:bgClr>
                <a:schemeClr val="bg1"/>
              </a:bgClr>
            </a:pattFill>
            <a:ln>
              <a:solidFill>
                <a:schemeClr val="tx1"/>
              </a:solidFill>
            </a:ln>
            <a:effectLst/>
          </c:spPr>
          <c:invertIfNegative val="0"/>
          <c:cat>
            <c:strRef>
              <c:f>[SLPH_Results_050119.xlsx]Sheet1!$B$1:$H$1</c:f>
              <c:strCache>
                <c:ptCount val="7"/>
                <c:pt idx="0">
                  <c:v>October</c:v>
                </c:pt>
                <c:pt idx="1">
                  <c:v>November</c:v>
                </c:pt>
                <c:pt idx="2">
                  <c:v>December</c:v>
                </c:pt>
                <c:pt idx="3">
                  <c:v>January</c:v>
                </c:pt>
                <c:pt idx="4">
                  <c:v>February</c:v>
                </c:pt>
                <c:pt idx="5">
                  <c:v>March</c:v>
                </c:pt>
                <c:pt idx="6">
                  <c:v>April</c:v>
                </c:pt>
              </c:strCache>
            </c:strRef>
          </c:cat>
          <c:val>
            <c:numRef>
              <c:f>[SLPH_Results_050119.xlsx]Sheet1!$B$2:$H$2</c:f>
              <c:numCache>
                <c:formatCode>General</c:formatCode>
                <c:ptCount val="7"/>
                <c:pt idx="0">
                  <c:v>27</c:v>
                </c:pt>
                <c:pt idx="1">
                  <c:v>22</c:v>
                </c:pt>
                <c:pt idx="2">
                  <c:v>18</c:v>
                </c:pt>
                <c:pt idx="3">
                  <c:v>24</c:v>
                </c:pt>
                <c:pt idx="4">
                  <c:v>22</c:v>
                </c:pt>
                <c:pt idx="5">
                  <c:v>31</c:v>
                </c:pt>
                <c:pt idx="6">
                  <c:v>7</c:v>
                </c:pt>
              </c:numCache>
            </c:numRef>
          </c:val>
          <c:extLst>
            <c:ext xmlns:c16="http://schemas.microsoft.com/office/drawing/2014/chart" uri="{C3380CC4-5D6E-409C-BE32-E72D297353CC}">
              <c16:uniqueId val="{00000000-3B44-46F5-9DCC-C800204912CF}"/>
            </c:ext>
          </c:extLst>
        </c:ser>
        <c:ser>
          <c:idx val="1"/>
          <c:order val="1"/>
          <c:tx>
            <c:strRef>
              <c:f>[SLPH_Results_050119.xlsx]Sheet1!$A$3</c:f>
              <c:strCache>
                <c:ptCount val="1"/>
                <c:pt idx="0">
                  <c:v>KPC</c:v>
                </c:pt>
              </c:strCache>
            </c:strRef>
          </c:tx>
          <c:spPr>
            <a:solidFill>
              <a:schemeClr val="accent2"/>
            </a:solidFill>
            <a:ln>
              <a:solidFill>
                <a:schemeClr val="tx1"/>
              </a:solidFill>
            </a:ln>
            <a:effectLst/>
          </c:spPr>
          <c:invertIfNegative val="0"/>
          <c:cat>
            <c:strRef>
              <c:f>[SLPH_Results_050119.xlsx]Sheet1!$B$1:$H$1</c:f>
              <c:strCache>
                <c:ptCount val="7"/>
                <c:pt idx="0">
                  <c:v>October</c:v>
                </c:pt>
                <c:pt idx="1">
                  <c:v>November</c:v>
                </c:pt>
                <c:pt idx="2">
                  <c:v>December</c:v>
                </c:pt>
                <c:pt idx="3">
                  <c:v>January</c:v>
                </c:pt>
                <c:pt idx="4">
                  <c:v>February</c:v>
                </c:pt>
                <c:pt idx="5">
                  <c:v>March</c:v>
                </c:pt>
                <c:pt idx="6">
                  <c:v>April</c:v>
                </c:pt>
              </c:strCache>
            </c:strRef>
          </c:cat>
          <c:val>
            <c:numRef>
              <c:f>[SLPH_Results_050119.xlsx]Sheet1!$B$3:$H$3</c:f>
              <c:numCache>
                <c:formatCode>General</c:formatCode>
                <c:ptCount val="7"/>
                <c:pt idx="0">
                  <c:v>19</c:v>
                </c:pt>
                <c:pt idx="1">
                  <c:v>25</c:v>
                </c:pt>
                <c:pt idx="2">
                  <c:v>33</c:v>
                </c:pt>
                <c:pt idx="3">
                  <c:v>24</c:v>
                </c:pt>
                <c:pt idx="4">
                  <c:v>23</c:v>
                </c:pt>
                <c:pt idx="5">
                  <c:v>27</c:v>
                </c:pt>
                <c:pt idx="6">
                  <c:v>16</c:v>
                </c:pt>
              </c:numCache>
            </c:numRef>
          </c:val>
          <c:extLst>
            <c:ext xmlns:c16="http://schemas.microsoft.com/office/drawing/2014/chart" uri="{C3380CC4-5D6E-409C-BE32-E72D297353CC}">
              <c16:uniqueId val="{00000001-3B44-46F5-9DCC-C800204912CF}"/>
            </c:ext>
          </c:extLst>
        </c:ser>
        <c:ser>
          <c:idx val="2"/>
          <c:order val="2"/>
          <c:tx>
            <c:strRef>
              <c:f>[SLPH_Results_050119.xlsx]Sheet1!$A$4</c:f>
              <c:strCache>
                <c:ptCount val="1"/>
                <c:pt idx="0">
                  <c:v>NDM</c:v>
                </c:pt>
              </c:strCache>
            </c:strRef>
          </c:tx>
          <c:spPr>
            <a:solidFill>
              <a:schemeClr val="accent3"/>
            </a:solidFill>
            <a:ln>
              <a:solidFill>
                <a:schemeClr val="tx1"/>
              </a:solidFill>
            </a:ln>
            <a:effectLst/>
          </c:spPr>
          <c:invertIfNegative val="0"/>
          <c:cat>
            <c:strRef>
              <c:f>[SLPH_Results_050119.xlsx]Sheet1!$B$1:$H$1</c:f>
              <c:strCache>
                <c:ptCount val="7"/>
                <c:pt idx="0">
                  <c:v>October</c:v>
                </c:pt>
                <c:pt idx="1">
                  <c:v>November</c:v>
                </c:pt>
                <c:pt idx="2">
                  <c:v>December</c:v>
                </c:pt>
                <c:pt idx="3">
                  <c:v>January</c:v>
                </c:pt>
                <c:pt idx="4">
                  <c:v>February</c:v>
                </c:pt>
                <c:pt idx="5">
                  <c:v>March</c:v>
                </c:pt>
                <c:pt idx="6">
                  <c:v>April</c:v>
                </c:pt>
              </c:strCache>
            </c:strRef>
          </c:cat>
          <c:val>
            <c:numRef>
              <c:f>[SLPH_Results_050119.xlsx]Sheet1!$B$4:$H$4</c:f>
              <c:numCache>
                <c:formatCode>General</c:formatCode>
                <c:ptCount val="7"/>
                <c:pt idx="0">
                  <c:v>0</c:v>
                </c:pt>
                <c:pt idx="1">
                  <c:v>1</c:v>
                </c:pt>
                <c:pt idx="2">
                  <c:v>0</c:v>
                </c:pt>
                <c:pt idx="3">
                  <c:v>0</c:v>
                </c:pt>
                <c:pt idx="4">
                  <c:v>0</c:v>
                </c:pt>
                <c:pt idx="5">
                  <c:v>1</c:v>
                </c:pt>
                <c:pt idx="6">
                  <c:v>0</c:v>
                </c:pt>
              </c:numCache>
            </c:numRef>
          </c:val>
          <c:extLst>
            <c:ext xmlns:c16="http://schemas.microsoft.com/office/drawing/2014/chart" uri="{C3380CC4-5D6E-409C-BE32-E72D297353CC}">
              <c16:uniqueId val="{00000002-3B44-46F5-9DCC-C800204912CF}"/>
            </c:ext>
          </c:extLst>
        </c:ser>
        <c:ser>
          <c:idx val="3"/>
          <c:order val="3"/>
          <c:tx>
            <c:strRef>
              <c:f>[SLPH_Results_050119.xlsx]Sheet1!$A$5</c:f>
              <c:strCache>
                <c:ptCount val="1"/>
                <c:pt idx="0">
                  <c:v>OXA</c:v>
                </c:pt>
              </c:strCache>
            </c:strRef>
          </c:tx>
          <c:spPr>
            <a:solidFill>
              <a:schemeClr val="accent4"/>
            </a:solidFill>
            <a:ln>
              <a:solidFill>
                <a:schemeClr val="tx1"/>
              </a:solidFill>
            </a:ln>
            <a:effectLst/>
          </c:spPr>
          <c:invertIfNegative val="0"/>
          <c:cat>
            <c:strRef>
              <c:f>[SLPH_Results_050119.xlsx]Sheet1!$B$1:$H$1</c:f>
              <c:strCache>
                <c:ptCount val="7"/>
                <c:pt idx="0">
                  <c:v>October</c:v>
                </c:pt>
                <c:pt idx="1">
                  <c:v>November</c:v>
                </c:pt>
                <c:pt idx="2">
                  <c:v>December</c:v>
                </c:pt>
                <c:pt idx="3">
                  <c:v>January</c:v>
                </c:pt>
                <c:pt idx="4">
                  <c:v>February</c:v>
                </c:pt>
                <c:pt idx="5">
                  <c:v>March</c:v>
                </c:pt>
                <c:pt idx="6">
                  <c:v>April</c:v>
                </c:pt>
              </c:strCache>
            </c:strRef>
          </c:cat>
          <c:val>
            <c:numRef>
              <c:f>[SLPH_Results_050119.xlsx]Sheet1!$B$5:$H$5</c:f>
              <c:numCache>
                <c:formatCode>General</c:formatCode>
                <c:ptCount val="7"/>
                <c:pt idx="0">
                  <c:v>0</c:v>
                </c:pt>
                <c:pt idx="1">
                  <c:v>0</c:v>
                </c:pt>
                <c:pt idx="2">
                  <c:v>2</c:v>
                </c:pt>
                <c:pt idx="3">
                  <c:v>0</c:v>
                </c:pt>
                <c:pt idx="4">
                  <c:v>0</c:v>
                </c:pt>
                <c:pt idx="5">
                  <c:v>0</c:v>
                </c:pt>
                <c:pt idx="6">
                  <c:v>0</c:v>
                </c:pt>
              </c:numCache>
            </c:numRef>
          </c:val>
          <c:extLst>
            <c:ext xmlns:c16="http://schemas.microsoft.com/office/drawing/2014/chart" uri="{C3380CC4-5D6E-409C-BE32-E72D297353CC}">
              <c16:uniqueId val="{00000003-3B44-46F5-9DCC-C800204912CF}"/>
            </c:ext>
          </c:extLst>
        </c:ser>
        <c:ser>
          <c:idx val="4"/>
          <c:order val="4"/>
          <c:tx>
            <c:strRef>
              <c:f>[SLPH_Results_050119.xlsx]Sheet1!$A$6</c:f>
              <c:strCache>
                <c:ptCount val="1"/>
                <c:pt idx="0">
                  <c:v>VIM</c:v>
                </c:pt>
              </c:strCache>
            </c:strRef>
          </c:tx>
          <c:spPr>
            <a:solidFill>
              <a:schemeClr val="accent5"/>
            </a:solidFill>
            <a:ln>
              <a:solidFill>
                <a:schemeClr val="tx1"/>
              </a:solidFill>
            </a:ln>
            <a:effectLst/>
          </c:spPr>
          <c:invertIfNegative val="0"/>
          <c:cat>
            <c:strRef>
              <c:f>[SLPH_Results_050119.xlsx]Sheet1!$B$1:$H$1</c:f>
              <c:strCache>
                <c:ptCount val="7"/>
                <c:pt idx="0">
                  <c:v>October</c:v>
                </c:pt>
                <c:pt idx="1">
                  <c:v>November</c:v>
                </c:pt>
                <c:pt idx="2">
                  <c:v>December</c:v>
                </c:pt>
                <c:pt idx="3">
                  <c:v>January</c:v>
                </c:pt>
                <c:pt idx="4">
                  <c:v>February</c:v>
                </c:pt>
                <c:pt idx="5">
                  <c:v>March</c:v>
                </c:pt>
                <c:pt idx="6">
                  <c:v>April</c:v>
                </c:pt>
              </c:strCache>
            </c:strRef>
          </c:cat>
          <c:val>
            <c:numRef>
              <c:f>[SLPH_Results_050119.xlsx]Sheet1!$B$6:$H$6</c:f>
              <c:numCache>
                <c:formatCode>General</c:formatCode>
                <c:ptCount val="7"/>
                <c:pt idx="0">
                  <c:v>0</c:v>
                </c:pt>
                <c:pt idx="1">
                  <c:v>0</c:v>
                </c:pt>
                <c:pt idx="2">
                  <c:v>0</c:v>
                </c:pt>
                <c:pt idx="3">
                  <c:v>0</c:v>
                </c:pt>
                <c:pt idx="4">
                  <c:v>0</c:v>
                </c:pt>
                <c:pt idx="5">
                  <c:v>0</c:v>
                </c:pt>
                <c:pt idx="6">
                  <c:v>2</c:v>
                </c:pt>
              </c:numCache>
            </c:numRef>
          </c:val>
          <c:extLst>
            <c:ext xmlns:c16="http://schemas.microsoft.com/office/drawing/2014/chart" uri="{C3380CC4-5D6E-409C-BE32-E72D297353CC}">
              <c16:uniqueId val="{00000004-3B44-46F5-9DCC-C800204912CF}"/>
            </c:ext>
          </c:extLst>
        </c:ser>
        <c:ser>
          <c:idx val="5"/>
          <c:order val="5"/>
          <c:tx>
            <c:strRef>
              <c:f>[SLPH_Results_050119.xlsx]Sheet1!$A$7</c:f>
              <c:strCache>
                <c:ptCount val="1"/>
                <c:pt idx="0">
                  <c:v>IMI</c:v>
                </c:pt>
              </c:strCache>
            </c:strRef>
          </c:tx>
          <c:spPr>
            <a:solidFill>
              <a:schemeClr val="accent6"/>
            </a:solidFill>
            <a:ln>
              <a:solidFill>
                <a:schemeClr val="tx1"/>
              </a:solidFill>
            </a:ln>
            <a:effectLst/>
          </c:spPr>
          <c:invertIfNegative val="0"/>
          <c:cat>
            <c:strRef>
              <c:f>[SLPH_Results_050119.xlsx]Sheet1!$B$1:$H$1</c:f>
              <c:strCache>
                <c:ptCount val="7"/>
                <c:pt idx="0">
                  <c:v>October</c:v>
                </c:pt>
                <c:pt idx="1">
                  <c:v>November</c:v>
                </c:pt>
                <c:pt idx="2">
                  <c:v>December</c:v>
                </c:pt>
                <c:pt idx="3">
                  <c:v>January</c:v>
                </c:pt>
                <c:pt idx="4">
                  <c:v>February</c:v>
                </c:pt>
                <c:pt idx="5">
                  <c:v>March</c:v>
                </c:pt>
                <c:pt idx="6">
                  <c:v>April</c:v>
                </c:pt>
              </c:strCache>
            </c:strRef>
          </c:cat>
          <c:val>
            <c:numRef>
              <c:f>[SLPH_Results_050119.xlsx]Sheet1!$B$7:$H$7</c:f>
              <c:numCache>
                <c:formatCode>General</c:formatCode>
                <c:ptCount val="7"/>
                <c:pt idx="0">
                  <c:v>0</c:v>
                </c:pt>
                <c:pt idx="1">
                  <c:v>0</c:v>
                </c:pt>
                <c:pt idx="2">
                  <c:v>0</c:v>
                </c:pt>
                <c:pt idx="3">
                  <c:v>0</c:v>
                </c:pt>
                <c:pt idx="4">
                  <c:v>0</c:v>
                </c:pt>
                <c:pt idx="5">
                  <c:v>0</c:v>
                </c:pt>
                <c:pt idx="6">
                  <c:v>1</c:v>
                </c:pt>
              </c:numCache>
            </c:numRef>
          </c:val>
          <c:extLst>
            <c:ext xmlns:c16="http://schemas.microsoft.com/office/drawing/2014/chart" uri="{C3380CC4-5D6E-409C-BE32-E72D297353CC}">
              <c16:uniqueId val="{00000005-3B44-46F5-9DCC-C800204912CF}"/>
            </c:ext>
          </c:extLst>
        </c:ser>
        <c:ser>
          <c:idx val="6"/>
          <c:order val="6"/>
          <c:tx>
            <c:strRef>
              <c:f>[SLPH_Results_050119.xlsx]Sheet1!$A$8</c:f>
              <c:strCache>
                <c:ptCount val="1"/>
                <c:pt idx="0">
                  <c:v>OXA/NDM</c:v>
                </c:pt>
              </c:strCache>
            </c:strRef>
          </c:tx>
          <c:spPr>
            <a:solidFill>
              <a:schemeClr val="accent1">
                <a:lumMod val="60000"/>
              </a:schemeClr>
            </a:solidFill>
            <a:ln>
              <a:solidFill>
                <a:schemeClr val="tx1"/>
              </a:solidFill>
            </a:ln>
            <a:effectLst/>
          </c:spPr>
          <c:invertIfNegative val="0"/>
          <c:cat>
            <c:strRef>
              <c:f>[SLPH_Results_050119.xlsx]Sheet1!$B$1:$H$1</c:f>
              <c:strCache>
                <c:ptCount val="7"/>
                <c:pt idx="0">
                  <c:v>October</c:v>
                </c:pt>
                <c:pt idx="1">
                  <c:v>November</c:v>
                </c:pt>
                <c:pt idx="2">
                  <c:v>December</c:v>
                </c:pt>
                <c:pt idx="3">
                  <c:v>January</c:v>
                </c:pt>
                <c:pt idx="4">
                  <c:v>February</c:v>
                </c:pt>
                <c:pt idx="5">
                  <c:v>March</c:v>
                </c:pt>
                <c:pt idx="6">
                  <c:v>April</c:v>
                </c:pt>
              </c:strCache>
            </c:strRef>
          </c:cat>
          <c:val>
            <c:numRef>
              <c:f>[SLPH_Results_050119.xlsx]Sheet1!$B$8:$H$8</c:f>
              <c:numCache>
                <c:formatCode>General</c:formatCode>
                <c:ptCount val="7"/>
                <c:pt idx="0">
                  <c:v>0</c:v>
                </c:pt>
                <c:pt idx="1">
                  <c:v>0</c:v>
                </c:pt>
                <c:pt idx="2">
                  <c:v>0</c:v>
                </c:pt>
                <c:pt idx="3">
                  <c:v>0</c:v>
                </c:pt>
                <c:pt idx="4">
                  <c:v>0</c:v>
                </c:pt>
                <c:pt idx="5">
                  <c:v>1</c:v>
                </c:pt>
                <c:pt idx="6">
                  <c:v>0</c:v>
                </c:pt>
              </c:numCache>
            </c:numRef>
          </c:val>
          <c:extLst>
            <c:ext xmlns:c16="http://schemas.microsoft.com/office/drawing/2014/chart" uri="{C3380CC4-5D6E-409C-BE32-E72D297353CC}">
              <c16:uniqueId val="{00000006-3B44-46F5-9DCC-C800204912CF}"/>
            </c:ext>
          </c:extLst>
        </c:ser>
        <c:dLbls>
          <c:showLegendKey val="0"/>
          <c:showVal val="0"/>
          <c:showCatName val="0"/>
          <c:showSerName val="0"/>
          <c:showPercent val="0"/>
          <c:showBubbleSize val="0"/>
        </c:dLbls>
        <c:gapWidth val="0"/>
        <c:overlap val="100"/>
        <c:axId val="420140640"/>
        <c:axId val="420137032"/>
      </c:barChart>
      <c:catAx>
        <c:axId val="420140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0137032"/>
        <c:crosses val="autoZero"/>
        <c:auto val="1"/>
        <c:lblAlgn val="ctr"/>
        <c:lblOffset val="100"/>
        <c:noMultiLvlLbl val="0"/>
      </c:catAx>
      <c:valAx>
        <c:axId val="420137032"/>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 of Isolates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01406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Carbapenemase by Organism</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7434772377590732"/>
          <c:y val="0.10720151742621539"/>
          <c:w val="0.75775530817268544"/>
          <c:h val="0.67024545298671845"/>
        </c:manualLayout>
      </c:layout>
      <c:barChart>
        <c:barDir val="bar"/>
        <c:grouping val="stacked"/>
        <c:varyColors val="0"/>
        <c:ser>
          <c:idx val="0"/>
          <c:order val="0"/>
          <c:tx>
            <c:strRef>
              <c:f>Sheet1!$E$2</c:f>
              <c:strCache>
                <c:ptCount val="1"/>
                <c:pt idx="0">
                  <c:v>KPC</c:v>
                </c:pt>
              </c:strCache>
            </c:strRef>
          </c:tx>
          <c:spPr>
            <a:solidFill>
              <a:schemeClr val="accent2"/>
            </a:solidFill>
            <a:ln>
              <a:noFill/>
            </a:ln>
            <a:effectLst/>
          </c:spPr>
          <c:invertIfNegative val="0"/>
          <c:cat>
            <c:strRef>
              <c:f>Sheet1!$D$3:$D$6</c:f>
              <c:strCache>
                <c:ptCount val="4"/>
                <c:pt idx="0">
                  <c:v>Klebsiella</c:v>
                </c:pt>
                <c:pt idx="1">
                  <c:v>Enterobacter</c:v>
                </c:pt>
                <c:pt idx="2">
                  <c:v>E. coli</c:v>
                </c:pt>
                <c:pt idx="3">
                  <c:v>Other</c:v>
                </c:pt>
              </c:strCache>
            </c:strRef>
          </c:cat>
          <c:val>
            <c:numRef>
              <c:f>Sheet1!$E$3:$E$6</c:f>
              <c:numCache>
                <c:formatCode>General</c:formatCode>
                <c:ptCount val="4"/>
                <c:pt idx="0">
                  <c:v>143</c:v>
                </c:pt>
                <c:pt idx="1">
                  <c:v>12</c:v>
                </c:pt>
                <c:pt idx="2">
                  <c:v>9</c:v>
                </c:pt>
                <c:pt idx="3">
                  <c:v>2</c:v>
                </c:pt>
              </c:numCache>
            </c:numRef>
          </c:val>
          <c:extLst>
            <c:ext xmlns:c16="http://schemas.microsoft.com/office/drawing/2014/chart" uri="{C3380CC4-5D6E-409C-BE32-E72D297353CC}">
              <c16:uniqueId val="{00000000-03FA-40EF-BF62-0BC141F84416}"/>
            </c:ext>
          </c:extLst>
        </c:ser>
        <c:ser>
          <c:idx val="1"/>
          <c:order val="1"/>
          <c:tx>
            <c:strRef>
              <c:f>Sheet1!$F$2</c:f>
              <c:strCache>
                <c:ptCount val="1"/>
                <c:pt idx="0">
                  <c:v>NDM</c:v>
                </c:pt>
              </c:strCache>
            </c:strRef>
          </c:tx>
          <c:spPr>
            <a:solidFill>
              <a:schemeClr val="accent4"/>
            </a:solidFill>
            <a:ln>
              <a:noFill/>
            </a:ln>
            <a:effectLst/>
          </c:spPr>
          <c:invertIfNegative val="0"/>
          <c:cat>
            <c:strRef>
              <c:f>Sheet1!$D$3:$D$6</c:f>
              <c:strCache>
                <c:ptCount val="4"/>
                <c:pt idx="0">
                  <c:v>Klebsiella</c:v>
                </c:pt>
                <c:pt idx="1">
                  <c:v>Enterobacter</c:v>
                </c:pt>
                <c:pt idx="2">
                  <c:v>E. coli</c:v>
                </c:pt>
                <c:pt idx="3">
                  <c:v>Other</c:v>
                </c:pt>
              </c:strCache>
            </c:strRef>
          </c:cat>
          <c:val>
            <c:numRef>
              <c:f>Sheet1!$F$3:$F$6</c:f>
              <c:numCache>
                <c:formatCode>General</c:formatCode>
                <c:ptCount val="4"/>
                <c:pt idx="0">
                  <c:v>1</c:v>
                </c:pt>
                <c:pt idx="2">
                  <c:v>1</c:v>
                </c:pt>
                <c:pt idx="3">
                  <c:v>0</c:v>
                </c:pt>
              </c:numCache>
            </c:numRef>
          </c:val>
          <c:extLst>
            <c:ext xmlns:c16="http://schemas.microsoft.com/office/drawing/2014/chart" uri="{C3380CC4-5D6E-409C-BE32-E72D297353CC}">
              <c16:uniqueId val="{00000001-03FA-40EF-BF62-0BC141F84416}"/>
            </c:ext>
          </c:extLst>
        </c:ser>
        <c:ser>
          <c:idx val="2"/>
          <c:order val="2"/>
          <c:tx>
            <c:strRef>
              <c:f>Sheet1!$G$2</c:f>
              <c:strCache>
                <c:ptCount val="1"/>
                <c:pt idx="0">
                  <c:v>OXA</c:v>
                </c:pt>
              </c:strCache>
            </c:strRef>
          </c:tx>
          <c:spPr>
            <a:solidFill>
              <a:schemeClr val="accent3"/>
            </a:solidFill>
            <a:ln>
              <a:noFill/>
            </a:ln>
            <a:effectLst/>
          </c:spPr>
          <c:invertIfNegative val="0"/>
          <c:cat>
            <c:strRef>
              <c:f>Sheet1!$D$3:$D$6</c:f>
              <c:strCache>
                <c:ptCount val="4"/>
                <c:pt idx="0">
                  <c:v>Klebsiella</c:v>
                </c:pt>
                <c:pt idx="1">
                  <c:v>Enterobacter</c:v>
                </c:pt>
                <c:pt idx="2">
                  <c:v>E. coli</c:v>
                </c:pt>
                <c:pt idx="3">
                  <c:v>Other</c:v>
                </c:pt>
              </c:strCache>
            </c:strRef>
          </c:cat>
          <c:val>
            <c:numRef>
              <c:f>Sheet1!$G$3:$G$6</c:f>
              <c:numCache>
                <c:formatCode>General</c:formatCode>
                <c:ptCount val="4"/>
                <c:pt idx="0">
                  <c:v>1</c:v>
                </c:pt>
                <c:pt idx="2">
                  <c:v>1</c:v>
                </c:pt>
                <c:pt idx="3">
                  <c:v>0</c:v>
                </c:pt>
              </c:numCache>
            </c:numRef>
          </c:val>
          <c:extLst>
            <c:ext xmlns:c16="http://schemas.microsoft.com/office/drawing/2014/chart" uri="{C3380CC4-5D6E-409C-BE32-E72D297353CC}">
              <c16:uniqueId val="{00000002-03FA-40EF-BF62-0BC141F84416}"/>
            </c:ext>
          </c:extLst>
        </c:ser>
        <c:ser>
          <c:idx val="3"/>
          <c:order val="3"/>
          <c:tx>
            <c:strRef>
              <c:f>Sheet1!$H$2</c:f>
              <c:strCache>
                <c:ptCount val="1"/>
                <c:pt idx="0">
                  <c:v>OXA/NDM</c:v>
                </c:pt>
              </c:strCache>
            </c:strRef>
          </c:tx>
          <c:spPr>
            <a:solidFill>
              <a:schemeClr val="accent6"/>
            </a:solidFill>
            <a:ln>
              <a:noFill/>
            </a:ln>
            <a:effectLst/>
          </c:spPr>
          <c:invertIfNegative val="0"/>
          <c:cat>
            <c:strRef>
              <c:f>Sheet1!$D$3:$D$6</c:f>
              <c:strCache>
                <c:ptCount val="4"/>
                <c:pt idx="0">
                  <c:v>Klebsiella</c:v>
                </c:pt>
                <c:pt idx="1">
                  <c:v>Enterobacter</c:v>
                </c:pt>
                <c:pt idx="2">
                  <c:v>E. coli</c:v>
                </c:pt>
                <c:pt idx="3">
                  <c:v>Other</c:v>
                </c:pt>
              </c:strCache>
            </c:strRef>
          </c:cat>
          <c:val>
            <c:numRef>
              <c:f>Sheet1!$H$3:$H$6</c:f>
              <c:numCache>
                <c:formatCode>General</c:formatCode>
                <c:ptCount val="4"/>
                <c:pt idx="2">
                  <c:v>1</c:v>
                </c:pt>
                <c:pt idx="3">
                  <c:v>0</c:v>
                </c:pt>
              </c:numCache>
            </c:numRef>
          </c:val>
          <c:extLst>
            <c:ext xmlns:c16="http://schemas.microsoft.com/office/drawing/2014/chart" uri="{C3380CC4-5D6E-409C-BE32-E72D297353CC}">
              <c16:uniqueId val="{00000003-03FA-40EF-BF62-0BC141F84416}"/>
            </c:ext>
          </c:extLst>
        </c:ser>
        <c:ser>
          <c:idx val="4"/>
          <c:order val="4"/>
          <c:tx>
            <c:strRef>
              <c:f>Sheet1!$I$2</c:f>
              <c:strCache>
                <c:ptCount val="1"/>
                <c:pt idx="0">
                  <c:v>Negative</c:v>
                </c:pt>
              </c:strCache>
            </c:strRef>
          </c:tx>
          <c:spPr>
            <a:solidFill>
              <a:schemeClr val="accent5"/>
            </a:solidFill>
            <a:ln>
              <a:noFill/>
            </a:ln>
            <a:effectLst/>
          </c:spPr>
          <c:invertIfNegative val="0"/>
          <c:cat>
            <c:strRef>
              <c:f>Sheet1!$D$3:$D$6</c:f>
              <c:strCache>
                <c:ptCount val="4"/>
                <c:pt idx="0">
                  <c:v>Klebsiella</c:v>
                </c:pt>
                <c:pt idx="1">
                  <c:v>Enterobacter</c:v>
                </c:pt>
                <c:pt idx="2">
                  <c:v>E. coli</c:v>
                </c:pt>
                <c:pt idx="3">
                  <c:v>Other</c:v>
                </c:pt>
              </c:strCache>
            </c:strRef>
          </c:cat>
          <c:val>
            <c:numRef>
              <c:f>Sheet1!$I$3:$I$6</c:f>
              <c:numCache>
                <c:formatCode>General</c:formatCode>
                <c:ptCount val="4"/>
                <c:pt idx="0">
                  <c:v>22</c:v>
                </c:pt>
                <c:pt idx="1">
                  <c:v>58</c:v>
                </c:pt>
                <c:pt idx="2">
                  <c:v>27</c:v>
                </c:pt>
                <c:pt idx="3">
                  <c:v>46</c:v>
                </c:pt>
              </c:numCache>
            </c:numRef>
          </c:val>
          <c:extLst>
            <c:ext xmlns:c16="http://schemas.microsoft.com/office/drawing/2014/chart" uri="{C3380CC4-5D6E-409C-BE32-E72D297353CC}">
              <c16:uniqueId val="{00000004-03FA-40EF-BF62-0BC141F84416}"/>
            </c:ext>
          </c:extLst>
        </c:ser>
        <c:ser>
          <c:idx val="5"/>
          <c:order val="5"/>
          <c:tx>
            <c:strRef>
              <c:f>Sheet1!$J$2</c:f>
              <c:strCache>
                <c:ptCount val="1"/>
                <c:pt idx="0">
                  <c:v>OXA/NDM</c:v>
                </c:pt>
              </c:strCache>
            </c:strRef>
          </c:tx>
          <c:spPr>
            <a:solidFill>
              <a:schemeClr val="accent6"/>
            </a:solidFill>
            <a:ln>
              <a:noFill/>
            </a:ln>
            <a:effectLst/>
          </c:spPr>
          <c:invertIfNegative val="0"/>
          <c:cat>
            <c:strRef>
              <c:f>Sheet1!$D$3:$D$6</c:f>
              <c:strCache>
                <c:ptCount val="4"/>
                <c:pt idx="0">
                  <c:v>Klebsiella</c:v>
                </c:pt>
                <c:pt idx="1">
                  <c:v>Enterobacter</c:v>
                </c:pt>
                <c:pt idx="2">
                  <c:v>E. coli</c:v>
                </c:pt>
                <c:pt idx="3">
                  <c:v>Other</c:v>
                </c:pt>
              </c:strCache>
            </c:strRef>
          </c:cat>
          <c:val>
            <c:numRef>
              <c:f>Sheet1!$J$3:$J$6</c:f>
              <c:numCache>
                <c:formatCode>General</c:formatCode>
                <c:ptCount val="4"/>
                <c:pt idx="2">
                  <c:v>1</c:v>
                </c:pt>
                <c:pt idx="3">
                  <c:v>0</c:v>
                </c:pt>
              </c:numCache>
            </c:numRef>
          </c:val>
          <c:extLst>
            <c:ext xmlns:c16="http://schemas.microsoft.com/office/drawing/2014/chart" uri="{C3380CC4-5D6E-409C-BE32-E72D297353CC}">
              <c16:uniqueId val="{00000005-03FA-40EF-BF62-0BC141F84416}"/>
            </c:ext>
          </c:extLst>
        </c:ser>
        <c:ser>
          <c:idx val="6"/>
          <c:order val="6"/>
          <c:tx>
            <c:strRef>
              <c:f>Sheet1!$K$2</c:f>
              <c:strCache>
                <c:ptCount val="1"/>
                <c:pt idx="0">
                  <c:v>VIM</c:v>
                </c:pt>
              </c:strCache>
            </c:strRef>
          </c:tx>
          <c:spPr>
            <a:solidFill>
              <a:schemeClr val="accent1">
                <a:lumMod val="60000"/>
              </a:schemeClr>
            </a:solidFill>
            <a:ln>
              <a:noFill/>
            </a:ln>
            <a:effectLst/>
          </c:spPr>
          <c:invertIfNegative val="0"/>
          <c:cat>
            <c:strRef>
              <c:f>Sheet1!$D$3:$D$6</c:f>
              <c:strCache>
                <c:ptCount val="4"/>
                <c:pt idx="0">
                  <c:v>Klebsiella</c:v>
                </c:pt>
                <c:pt idx="1">
                  <c:v>Enterobacter</c:v>
                </c:pt>
                <c:pt idx="2">
                  <c:v>E. coli</c:v>
                </c:pt>
                <c:pt idx="3">
                  <c:v>Other</c:v>
                </c:pt>
              </c:strCache>
            </c:strRef>
          </c:cat>
          <c:val>
            <c:numRef>
              <c:f>Sheet1!$K$3:$K$6</c:f>
              <c:numCache>
                <c:formatCode>General</c:formatCode>
                <c:ptCount val="4"/>
                <c:pt idx="0">
                  <c:v>0</c:v>
                </c:pt>
                <c:pt idx="1">
                  <c:v>0</c:v>
                </c:pt>
                <c:pt idx="2">
                  <c:v>0</c:v>
                </c:pt>
                <c:pt idx="3">
                  <c:v>2</c:v>
                </c:pt>
              </c:numCache>
            </c:numRef>
          </c:val>
          <c:extLst>
            <c:ext xmlns:c16="http://schemas.microsoft.com/office/drawing/2014/chart" uri="{C3380CC4-5D6E-409C-BE32-E72D297353CC}">
              <c16:uniqueId val="{00000006-03FA-40EF-BF62-0BC141F84416}"/>
            </c:ext>
          </c:extLst>
        </c:ser>
        <c:ser>
          <c:idx val="7"/>
          <c:order val="7"/>
          <c:tx>
            <c:strRef>
              <c:f>Sheet1!$L$2</c:f>
              <c:strCache>
                <c:ptCount val="1"/>
                <c:pt idx="0">
                  <c:v>IMI</c:v>
                </c:pt>
              </c:strCache>
            </c:strRef>
          </c:tx>
          <c:spPr>
            <a:solidFill>
              <a:schemeClr val="accent2">
                <a:lumMod val="60000"/>
              </a:schemeClr>
            </a:solidFill>
            <a:ln>
              <a:noFill/>
            </a:ln>
            <a:effectLst/>
          </c:spPr>
          <c:invertIfNegative val="0"/>
          <c:cat>
            <c:strRef>
              <c:f>Sheet1!$D$3:$D$6</c:f>
              <c:strCache>
                <c:ptCount val="4"/>
                <c:pt idx="0">
                  <c:v>Klebsiella</c:v>
                </c:pt>
                <c:pt idx="1">
                  <c:v>Enterobacter</c:v>
                </c:pt>
                <c:pt idx="2">
                  <c:v>E. coli</c:v>
                </c:pt>
                <c:pt idx="3">
                  <c:v>Other</c:v>
                </c:pt>
              </c:strCache>
            </c:strRef>
          </c:cat>
          <c:val>
            <c:numRef>
              <c:f>Sheet1!$L$3:$L$6</c:f>
              <c:numCache>
                <c:formatCode>General</c:formatCode>
                <c:ptCount val="4"/>
                <c:pt idx="0">
                  <c:v>0</c:v>
                </c:pt>
                <c:pt idx="1">
                  <c:v>1</c:v>
                </c:pt>
                <c:pt idx="2">
                  <c:v>0</c:v>
                </c:pt>
                <c:pt idx="3">
                  <c:v>0</c:v>
                </c:pt>
              </c:numCache>
            </c:numRef>
          </c:val>
          <c:extLst>
            <c:ext xmlns:c16="http://schemas.microsoft.com/office/drawing/2014/chart" uri="{C3380CC4-5D6E-409C-BE32-E72D297353CC}">
              <c16:uniqueId val="{00000007-03FA-40EF-BF62-0BC141F84416}"/>
            </c:ext>
          </c:extLst>
        </c:ser>
        <c:dLbls>
          <c:showLegendKey val="0"/>
          <c:showVal val="0"/>
          <c:showCatName val="0"/>
          <c:showSerName val="0"/>
          <c:showPercent val="0"/>
          <c:showBubbleSize val="0"/>
        </c:dLbls>
        <c:gapWidth val="150"/>
        <c:overlap val="100"/>
        <c:axId val="421352920"/>
        <c:axId val="421352264"/>
      </c:barChart>
      <c:catAx>
        <c:axId val="4213529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1352264"/>
        <c:crosses val="autoZero"/>
        <c:auto val="1"/>
        <c:lblAlgn val="ctr"/>
        <c:lblOffset val="100"/>
        <c:noMultiLvlLbl val="0"/>
      </c:catAx>
      <c:valAx>
        <c:axId val="421352264"/>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Number of Isolates</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13529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200"/>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[SLPH_Results_050119.xlsx]Sheet1!$L$2:$L$8</cx:f>
        <cx:lvl ptCount="7">
          <cx:pt idx="0">Negative</cx:pt>
          <cx:pt idx="1">KPC</cx:pt>
          <cx:pt idx="2">NDM</cx:pt>
          <cx:pt idx="3">OXA</cx:pt>
          <cx:pt idx="4">VIM</cx:pt>
          <cx:pt idx="5">IMI</cx:pt>
          <cx:pt idx="6">OXA/NDM</cx:pt>
        </cx:lvl>
      </cx:strDim>
      <cx:numDim type="size">
        <cx:f>[SLPH_Results_050119.xlsx]Sheet1!$M$2:$M$8</cx:f>
        <cx:lvl ptCount="7" formatCode="General">
          <cx:pt idx="0">0</cx:pt>
          <cx:pt idx="1">0.95428571428571429</cx:pt>
          <cx:pt idx="2">0.011428571428571429</cx:pt>
          <cx:pt idx="3">0.011428571428571429</cx:pt>
          <cx:pt idx="4">0.011428571428571429</cx:pt>
          <cx:pt idx="5">0.0057142857142857143</cx:pt>
          <cx:pt idx="6">0.0057142857142857143</cx:pt>
        </cx:lvl>
      </cx:numDim>
    </cx:data>
  </cx:chartData>
  <cx:chart>
    <cx:title pos="t" align="ctr" overlay="0">
      <cx:tx>
        <cx:txData>
          <cx:v>Ratio of Carbapenemases Detected since October 1, 2018</cx:v>
        </cx:txData>
      </cx:tx>
      <cx:txPr>
        <a:bodyPr spcFirstLastPara="1" vertOverflow="ellipsis" horzOverflow="overflow" wrap="square" lIns="0" tIns="0" rIns="0" bIns="0" anchor="ctr" anchorCtr="1"/>
        <a:lstStyle/>
        <a:p>
          <a:pPr algn="ctr" rtl="0">
            <a:defRPr/>
          </a:pPr>
          <a:r>
            <a:rPr lang="en-US" sz="1400" b="0" i="0" u="none" strike="noStrike" baseline="0">
              <a:solidFill>
                <a:sysClr val="windowText" lastClr="000000">
                  <a:lumMod val="65000"/>
                  <a:lumOff val="35000"/>
                </a:sysClr>
              </a:solidFill>
              <a:latin typeface="Calibri" panose="020F0502020204030204"/>
            </a:rPr>
            <a:t>Ratio of Carbapenemases Detected since October 1, 2018</a:t>
          </a:r>
        </a:p>
      </cx:txPr>
    </cx:title>
    <cx:plotArea>
      <cx:plotAreaRegion>
        <cx:series layoutId="treemap" uniqueId="{97226CC1-BA02-45A2-8B9C-E0410EB61F29}">
          <cx:tx>
            <cx:txData>
              <cx:f>[SLPH_Results_050119.xlsx]Sheet1!$M$1</cx:f>
              <cx:v>Carbapenemases</cx:v>
            </cx:txData>
          </cx:tx>
          <cx:dataLabels pos="inEnd">
            <cx:txPr>
              <a:bodyPr spcFirstLastPara="1" vertOverflow="ellipsis" horzOverflow="overflow" wrap="square" lIns="0" tIns="0" rIns="0" bIns="0" anchor="ctr" anchorCtr="1"/>
              <a:lstStyle/>
              <a:p>
                <a:pPr algn="ctr" rtl="0">
                  <a:defRPr sz="900"/>
                </a:pPr>
                <a:endParaRPr lang="en-US" sz="900" b="0" i="0" u="none" strike="noStrike" baseline="0">
                  <a:solidFill>
                    <a:sysClr val="window" lastClr="FFFFFF"/>
                  </a:solidFill>
                  <a:latin typeface="Calibri" panose="020F0502020204030204"/>
                </a:endParaRPr>
              </a:p>
            </cx:txPr>
            <cx:visibility seriesName="0" categoryName="1" value="0"/>
          </cx:dataLabels>
          <cx:dataId val="0"/>
          <cx:layoutPr>
            <cx:parentLabelLayout val="overlapping"/>
          </cx:layoutPr>
        </cx:series>
      </cx:plotAreaRegion>
    </cx:plotArea>
    <cx:legend pos="t" align="ctr" overlay="0"/>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680EC7-FC11-4195-ACF4-B1A5CA33B484}" type="doc">
      <dgm:prSet loTypeId="urn:microsoft.com/office/officeart/2016/7/layout/RoundedRectangleTimeline" loCatId="process" qsTypeId="urn:microsoft.com/office/officeart/2005/8/quickstyle/simple5" qsCatId="simple" csTypeId="urn:microsoft.com/office/officeart/2005/8/colors/colorful2" csCatId="colorful" phldr="1"/>
      <dgm:spPr/>
      <dgm:t>
        <a:bodyPr/>
        <a:lstStyle/>
        <a:p>
          <a:endParaRPr lang="en-US"/>
        </a:p>
      </dgm:t>
    </dgm:pt>
    <dgm:pt modelId="{E2472558-17C1-4AE4-AFCB-3E43935AC970}">
      <dgm:prSet custT="1"/>
      <dgm:spPr/>
      <dgm:t>
        <a:bodyPr/>
        <a:lstStyle/>
        <a:p>
          <a:r>
            <a:rPr lang="en-US" sz="2000" b="1" dirty="0"/>
            <a:t>Mar. 2015 – Sep. 2016</a:t>
          </a:r>
        </a:p>
      </dgm:t>
    </dgm:pt>
    <dgm:pt modelId="{912D09A0-479A-4D47-AB2D-E6ED62D20853}" type="parTrans" cxnId="{75A5965F-8FDB-4B42-907C-D594E1C86F80}">
      <dgm:prSet/>
      <dgm:spPr/>
      <dgm:t>
        <a:bodyPr/>
        <a:lstStyle/>
        <a:p>
          <a:endParaRPr lang="en-US"/>
        </a:p>
      </dgm:t>
    </dgm:pt>
    <dgm:pt modelId="{EC453DDD-E9F9-40BA-A9D7-123A7486C32A}" type="sibTrans" cxnId="{75A5965F-8FDB-4B42-907C-D594E1C86F80}">
      <dgm:prSet/>
      <dgm:spPr/>
      <dgm:t>
        <a:bodyPr/>
        <a:lstStyle/>
        <a:p>
          <a:endParaRPr lang="en-US"/>
        </a:p>
      </dgm:t>
    </dgm:pt>
    <dgm:pt modelId="{5416CAB8-CAEC-4DD0-A922-4B4A7BDEBA91}">
      <dgm:prSet custT="1"/>
      <dgm:spPr/>
      <dgm:t>
        <a:bodyPr/>
        <a:lstStyle/>
        <a:p>
          <a:r>
            <a:rPr lang="en-US" sz="2000" b="1" dirty="0"/>
            <a:t>Sentinel site surveillance</a:t>
          </a:r>
        </a:p>
      </dgm:t>
    </dgm:pt>
    <dgm:pt modelId="{EE09FC6C-176C-4CCE-869C-222DC930D24E}" type="parTrans" cxnId="{9A845327-2180-43CF-98C0-BD4E2AC9BBE1}">
      <dgm:prSet/>
      <dgm:spPr/>
      <dgm:t>
        <a:bodyPr/>
        <a:lstStyle/>
        <a:p>
          <a:endParaRPr lang="en-US"/>
        </a:p>
      </dgm:t>
    </dgm:pt>
    <dgm:pt modelId="{EBC35AA5-AB35-475D-8387-695E87848881}" type="sibTrans" cxnId="{9A845327-2180-43CF-98C0-BD4E2AC9BBE1}">
      <dgm:prSet/>
      <dgm:spPr/>
      <dgm:t>
        <a:bodyPr/>
        <a:lstStyle/>
        <a:p>
          <a:endParaRPr lang="en-US"/>
        </a:p>
      </dgm:t>
    </dgm:pt>
    <dgm:pt modelId="{14A0A224-62E3-45C2-BDFA-C9AB5DC78D1F}">
      <dgm:prSet custT="1"/>
      <dgm:spPr/>
      <dgm:t>
        <a:bodyPr/>
        <a:lstStyle/>
        <a:p>
          <a:r>
            <a:rPr lang="en-US" sz="2000" b="1" dirty="0"/>
            <a:t>Nov. 2016 – June 2017</a:t>
          </a:r>
        </a:p>
      </dgm:t>
    </dgm:pt>
    <dgm:pt modelId="{7A47E43D-4669-4DEB-BD55-72F539F1881F}" type="parTrans" cxnId="{AB888CE1-58A3-4210-8476-14A0AA59F20E}">
      <dgm:prSet/>
      <dgm:spPr/>
      <dgm:t>
        <a:bodyPr/>
        <a:lstStyle/>
        <a:p>
          <a:endParaRPr lang="en-US"/>
        </a:p>
      </dgm:t>
    </dgm:pt>
    <dgm:pt modelId="{4305514B-6BEC-4D90-AB6E-22E91AF545BB}" type="sibTrans" cxnId="{AB888CE1-58A3-4210-8476-14A0AA59F20E}">
      <dgm:prSet/>
      <dgm:spPr/>
      <dgm:t>
        <a:bodyPr/>
        <a:lstStyle/>
        <a:p>
          <a:endParaRPr lang="en-US"/>
        </a:p>
      </dgm:t>
    </dgm:pt>
    <dgm:pt modelId="{55421FB5-5C0C-4749-8A34-DC2EBE0A2070}">
      <dgm:prSet custT="1"/>
      <dgm:spPr/>
      <dgm:t>
        <a:bodyPr/>
        <a:lstStyle/>
        <a:p>
          <a:r>
            <a:rPr lang="en-US" sz="2000" b="1" dirty="0"/>
            <a:t>Accepted isolates, no active site recruitment</a:t>
          </a:r>
        </a:p>
      </dgm:t>
    </dgm:pt>
    <dgm:pt modelId="{F8692CB1-B419-4D4B-A383-F41ED80B2F50}" type="parTrans" cxnId="{40CABB58-775F-48DD-AEE2-C9B36D43978E}">
      <dgm:prSet/>
      <dgm:spPr/>
      <dgm:t>
        <a:bodyPr/>
        <a:lstStyle/>
        <a:p>
          <a:endParaRPr lang="en-US"/>
        </a:p>
      </dgm:t>
    </dgm:pt>
    <dgm:pt modelId="{1AF88109-C962-4014-B18C-3532B6EA00A7}" type="sibTrans" cxnId="{40CABB58-775F-48DD-AEE2-C9B36D43978E}">
      <dgm:prSet/>
      <dgm:spPr/>
      <dgm:t>
        <a:bodyPr/>
        <a:lstStyle/>
        <a:p>
          <a:endParaRPr lang="en-US"/>
        </a:p>
      </dgm:t>
    </dgm:pt>
    <dgm:pt modelId="{4DF2ED61-643C-4627-9366-AE542815E59C}">
      <dgm:prSet custT="1"/>
      <dgm:spPr/>
      <dgm:t>
        <a:bodyPr/>
        <a:lstStyle/>
        <a:p>
          <a:r>
            <a:rPr lang="en-US" sz="2000" b="1" dirty="0"/>
            <a:t>July 2017 –September 2018</a:t>
          </a:r>
        </a:p>
      </dgm:t>
    </dgm:pt>
    <dgm:pt modelId="{B3425BDA-95DE-4EC4-A481-44E6765CB8E1}" type="parTrans" cxnId="{0937FC3A-AC65-4373-BA0B-D8B3C64B362D}">
      <dgm:prSet/>
      <dgm:spPr/>
      <dgm:t>
        <a:bodyPr/>
        <a:lstStyle/>
        <a:p>
          <a:endParaRPr lang="en-US"/>
        </a:p>
      </dgm:t>
    </dgm:pt>
    <dgm:pt modelId="{9BA085EB-A153-4E18-AB86-92744884104C}" type="sibTrans" cxnId="{0937FC3A-AC65-4373-BA0B-D8B3C64B362D}">
      <dgm:prSet/>
      <dgm:spPr/>
      <dgm:t>
        <a:bodyPr/>
        <a:lstStyle/>
        <a:p>
          <a:endParaRPr lang="en-US"/>
        </a:p>
      </dgm:t>
    </dgm:pt>
    <dgm:pt modelId="{FD615C75-1B26-4793-AB74-C7D8D0563302}">
      <dgm:prSet custT="1"/>
      <dgm:spPr/>
      <dgm:t>
        <a:bodyPr/>
        <a:lstStyle/>
        <a:p>
          <a:r>
            <a:rPr lang="en-US" sz="2000" b="1" dirty="0"/>
            <a:t>Targeted recruitment for sentinel surveillance, special projects and outbreak response </a:t>
          </a:r>
        </a:p>
      </dgm:t>
    </dgm:pt>
    <dgm:pt modelId="{420E7BC7-89A5-433C-B325-7C9F012C9E1E}" type="parTrans" cxnId="{98045D67-48E2-478B-9690-51A879C70DCF}">
      <dgm:prSet/>
      <dgm:spPr/>
      <dgm:t>
        <a:bodyPr/>
        <a:lstStyle/>
        <a:p>
          <a:endParaRPr lang="en-US"/>
        </a:p>
      </dgm:t>
    </dgm:pt>
    <dgm:pt modelId="{A7C499EE-918A-4770-95F2-CA21CCEC77C7}" type="sibTrans" cxnId="{98045D67-48E2-478B-9690-51A879C70DCF}">
      <dgm:prSet/>
      <dgm:spPr/>
      <dgm:t>
        <a:bodyPr/>
        <a:lstStyle/>
        <a:p>
          <a:endParaRPr lang="en-US"/>
        </a:p>
      </dgm:t>
    </dgm:pt>
    <dgm:pt modelId="{469CA8D4-75E5-4A82-95CD-4D0D0FB8B7A0}">
      <dgm:prSet custT="1"/>
      <dgm:spPr/>
      <dgm:t>
        <a:bodyPr/>
        <a:lstStyle/>
        <a:p>
          <a:r>
            <a:rPr lang="en-US" sz="2000" b="1" dirty="0"/>
            <a:t>October 2018 – Present</a:t>
          </a:r>
        </a:p>
      </dgm:t>
    </dgm:pt>
    <dgm:pt modelId="{0DB5BDB2-35E7-4582-A755-927B699C78B7}" type="parTrans" cxnId="{343531FA-97F3-46A5-8951-3DAB0671990D}">
      <dgm:prSet/>
      <dgm:spPr/>
      <dgm:t>
        <a:bodyPr/>
        <a:lstStyle/>
        <a:p>
          <a:endParaRPr lang="en-US"/>
        </a:p>
      </dgm:t>
    </dgm:pt>
    <dgm:pt modelId="{25AA842C-C8BA-4D82-8748-F53463C893B8}" type="sibTrans" cxnId="{343531FA-97F3-46A5-8951-3DAB0671990D}">
      <dgm:prSet/>
      <dgm:spPr/>
      <dgm:t>
        <a:bodyPr/>
        <a:lstStyle/>
        <a:p>
          <a:endParaRPr lang="en-US"/>
        </a:p>
      </dgm:t>
    </dgm:pt>
    <dgm:pt modelId="{B2515B54-145E-46E7-BB2B-B2EA6B29DF70}" type="pres">
      <dgm:prSet presAssocID="{55680EC7-FC11-4195-ACF4-B1A5CA33B484}" presName="Name0" presStyleCnt="0">
        <dgm:presLayoutVars>
          <dgm:chMax/>
          <dgm:chPref/>
          <dgm:animLvl val="lvl"/>
        </dgm:presLayoutVars>
      </dgm:prSet>
      <dgm:spPr/>
      <dgm:t>
        <a:bodyPr/>
        <a:lstStyle/>
        <a:p>
          <a:endParaRPr lang="en-US"/>
        </a:p>
      </dgm:t>
    </dgm:pt>
    <dgm:pt modelId="{DD2AB06F-5707-4928-B67D-4FD8D6FD3AE1}" type="pres">
      <dgm:prSet presAssocID="{E2472558-17C1-4AE4-AFCB-3E43935AC970}" presName="composite1" presStyleCnt="0"/>
      <dgm:spPr/>
    </dgm:pt>
    <dgm:pt modelId="{472A69FE-90C4-490E-A925-B4218D308F47}" type="pres">
      <dgm:prSet presAssocID="{E2472558-17C1-4AE4-AFCB-3E43935AC970}" presName="parent1" presStyleLbl="alignNode1" presStyleIdx="0" presStyleCnt="4" custScaleY="168230">
        <dgm:presLayoutVars>
          <dgm:chMax val="1"/>
          <dgm:chPref val="1"/>
          <dgm:bulletEnabled val="1"/>
        </dgm:presLayoutVars>
      </dgm:prSet>
      <dgm:spPr/>
      <dgm:t>
        <a:bodyPr/>
        <a:lstStyle/>
        <a:p>
          <a:endParaRPr lang="en-US"/>
        </a:p>
      </dgm:t>
    </dgm:pt>
    <dgm:pt modelId="{13FAA72E-BD05-4C51-AE0F-0E98F51BEDA6}" type="pres">
      <dgm:prSet presAssocID="{E2472558-17C1-4AE4-AFCB-3E43935AC970}" presName="Childtext1" presStyleLbl="revTx" presStyleIdx="0" presStyleCnt="4">
        <dgm:presLayoutVars>
          <dgm:bulletEnabled val="1"/>
        </dgm:presLayoutVars>
      </dgm:prSet>
      <dgm:spPr/>
      <dgm:t>
        <a:bodyPr/>
        <a:lstStyle/>
        <a:p>
          <a:endParaRPr lang="en-US"/>
        </a:p>
      </dgm:t>
    </dgm:pt>
    <dgm:pt modelId="{388C89E4-C1AE-4200-9847-FAD966D227F0}" type="pres">
      <dgm:prSet presAssocID="{E2472558-17C1-4AE4-AFCB-3E43935AC970}" presName="ConnectLine1" presStyleLbl="sibTrans1D1" presStyleIdx="0" presStyleCnt="4"/>
      <dgm:spPr>
        <a:noFill/>
        <a:ln w="6350" cap="flat" cmpd="sng" algn="ctr">
          <a:solidFill>
            <a:schemeClr val="accent2">
              <a:hueOff val="0"/>
              <a:satOff val="0"/>
              <a:lumOff val="0"/>
              <a:alphaOff val="0"/>
            </a:schemeClr>
          </a:solidFill>
          <a:prstDash val="dash"/>
          <a:miter lim="800000"/>
        </a:ln>
        <a:effectLst/>
      </dgm:spPr>
    </dgm:pt>
    <dgm:pt modelId="{C8D33625-D547-480D-B597-895159846693}" type="pres">
      <dgm:prSet presAssocID="{E2472558-17C1-4AE4-AFCB-3E43935AC970}" presName="ConnectLineEnd1" presStyleLbl="lnNode1" presStyleIdx="0" presStyleCnt="4"/>
      <dgm:spPr/>
    </dgm:pt>
    <dgm:pt modelId="{C0B0CE8F-D7D8-49D6-8ECE-C05152F0F882}" type="pres">
      <dgm:prSet presAssocID="{E2472558-17C1-4AE4-AFCB-3E43935AC970}" presName="EmptyPane1" presStyleCnt="0"/>
      <dgm:spPr/>
    </dgm:pt>
    <dgm:pt modelId="{ADE1BF5E-44EA-4728-A066-BDA8AE3C3767}" type="pres">
      <dgm:prSet presAssocID="{EC453DDD-E9F9-40BA-A9D7-123A7486C32A}" presName="spaceBetweenRectangles1" presStyleCnt="0"/>
      <dgm:spPr/>
    </dgm:pt>
    <dgm:pt modelId="{4FB4F284-7B2C-4DE5-9367-C1F4BB526AF5}" type="pres">
      <dgm:prSet presAssocID="{14A0A224-62E3-45C2-BDFA-C9AB5DC78D1F}" presName="composite1" presStyleCnt="0"/>
      <dgm:spPr/>
    </dgm:pt>
    <dgm:pt modelId="{914CAE94-EF47-4E20-B49A-6CCEA15256EA}" type="pres">
      <dgm:prSet presAssocID="{14A0A224-62E3-45C2-BDFA-C9AB5DC78D1F}" presName="parent1" presStyleLbl="alignNode1" presStyleIdx="1" presStyleCnt="4" custScaleY="168230">
        <dgm:presLayoutVars>
          <dgm:chMax val="1"/>
          <dgm:chPref val="1"/>
          <dgm:bulletEnabled val="1"/>
        </dgm:presLayoutVars>
      </dgm:prSet>
      <dgm:spPr/>
      <dgm:t>
        <a:bodyPr/>
        <a:lstStyle/>
        <a:p>
          <a:endParaRPr lang="en-US"/>
        </a:p>
      </dgm:t>
    </dgm:pt>
    <dgm:pt modelId="{D5ADDF2F-E486-4061-B511-A5AB8C95BDFA}" type="pres">
      <dgm:prSet presAssocID="{14A0A224-62E3-45C2-BDFA-C9AB5DC78D1F}" presName="Childtext1" presStyleLbl="revTx" presStyleIdx="1" presStyleCnt="4">
        <dgm:presLayoutVars>
          <dgm:bulletEnabled val="1"/>
        </dgm:presLayoutVars>
      </dgm:prSet>
      <dgm:spPr/>
      <dgm:t>
        <a:bodyPr/>
        <a:lstStyle/>
        <a:p>
          <a:endParaRPr lang="en-US"/>
        </a:p>
      </dgm:t>
    </dgm:pt>
    <dgm:pt modelId="{6C912A7A-3355-4D1F-BFA8-D56FC4D7F47C}" type="pres">
      <dgm:prSet presAssocID="{14A0A224-62E3-45C2-BDFA-C9AB5DC78D1F}" presName="ConnectLine1" presStyleLbl="sibTrans1D1" presStyleIdx="1" presStyleCnt="4"/>
      <dgm:spPr>
        <a:noFill/>
        <a:ln w="6350" cap="flat" cmpd="sng" algn="ctr">
          <a:solidFill>
            <a:schemeClr val="accent2">
              <a:hueOff val="274588"/>
              <a:satOff val="9723"/>
              <a:lumOff val="-5360"/>
              <a:alphaOff val="0"/>
            </a:schemeClr>
          </a:solidFill>
          <a:prstDash val="dash"/>
          <a:miter lim="800000"/>
        </a:ln>
        <a:effectLst/>
      </dgm:spPr>
    </dgm:pt>
    <dgm:pt modelId="{21296D73-053A-469C-B178-2E55E34A3FE1}" type="pres">
      <dgm:prSet presAssocID="{14A0A224-62E3-45C2-BDFA-C9AB5DC78D1F}" presName="ConnectLineEnd1" presStyleLbl="lnNode1" presStyleIdx="1" presStyleCnt="4"/>
      <dgm:spPr/>
    </dgm:pt>
    <dgm:pt modelId="{22A62106-0E79-4B76-9D7C-0A7DEDB2C8B3}" type="pres">
      <dgm:prSet presAssocID="{14A0A224-62E3-45C2-BDFA-C9AB5DC78D1F}" presName="EmptyPane1" presStyleCnt="0"/>
      <dgm:spPr/>
    </dgm:pt>
    <dgm:pt modelId="{65B47DD5-C176-4D74-AD6D-3686DD9B2C95}" type="pres">
      <dgm:prSet presAssocID="{4305514B-6BEC-4D90-AB6E-22E91AF545BB}" presName="spaceBetweenRectangles1" presStyleCnt="0"/>
      <dgm:spPr/>
    </dgm:pt>
    <dgm:pt modelId="{BAD4C8E4-47FE-40DB-9AE6-882F1E316510}" type="pres">
      <dgm:prSet presAssocID="{4DF2ED61-643C-4627-9366-AE542815E59C}" presName="composite1" presStyleCnt="0"/>
      <dgm:spPr/>
    </dgm:pt>
    <dgm:pt modelId="{F8294531-1684-4880-BCE6-BD1401E75A1E}" type="pres">
      <dgm:prSet presAssocID="{4DF2ED61-643C-4627-9366-AE542815E59C}" presName="parent1" presStyleLbl="alignNode1" presStyleIdx="2" presStyleCnt="4" custScaleY="168229">
        <dgm:presLayoutVars>
          <dgm:chMax val="1"/>
          <dgm:chPref val="1"/>
          <dgm:bulletEnabled val="1"/>
        </dgm:presLayoutVars>
      </dgm:prSet>
      <dgm:spPr/>
      <dgm:t>
        <a:bodyPr/>
        <a:lstStyle/>
        <a:p>
          <a:endParaRPr lang="en-US"/>
        </a:p>
      </dgm:t>
    </dgm:pt>
    <dgm:pt modelId="{DDFEF113-04EB-4DD4-BC99-912F70F04BAA}" type="pres">
      <dgm:prSet presAssocID="{4DF2ED61-643C-4627-9366-AE542815E59C}" presName="Childtext1" presStyleLbl="revTx" presStyleIdx="2" presStyleCnt="4">
        <dgm:presLayoutVars>
          <dgm:bulletEnabled val="1"/>
        </dgm:presLayoutVars>
      </dgm:prSet>
      <dgm:spPr/>
      <dgm:t>
        <a:bodyPr/>
        <a:lstStyle/>
        <a:p>
          <a:endParaRPr lang="en-US"/>
        </a:p>
      </dgm:t>
    </dgm:pt>
    <dgm:pt modelId="{A7D8B623-7CEF-489B-9957-B925CBEBA09C}" type="pres">
      <dgm:prSet presAssocID="{4DF2ED61-643C-4627-9366-AE542815E59C}" presName="ConnectLine1" presStyleLbl="sibTrans1D1" presStyleIdx="2" presStyleCnt="4" custLinFactNeighborY="-19163"/>
      <dgm:spPr>
        <a:noFill/>
        <a:ln w="6350" cap="flat" cmpd="sng" algn="ctr">
          <a:solidFill>
            <a:schemeClr val="accent2">
              <a:hueOff val="549177"/>
              <a:satOff val="19445"/>
              <a:lumOff val="-10719"/>
              <a:alphaOff val="0"/>
            </a:schemeClr>
          </a:solidFill>
          <a:prstDash val="dash"/>
          <a:miter lim="800000"/>
        </a:ln>
        <a:effectLst/>
      </dgm:spPr>
    </dgm:pt>
    <dgm:pt modelId="{D63213EE-5C45-45F4-BF81-D55719CDCFE8}" type="pres">
      <dgm:prSet presAssocID="{4DF2ED61-643C-4627-9366-AE542815E59C}" presName="ConnectLineEnd1" presStyleLbl="lnNode1" presStyleIdx="2" presStyleCnt="4"/>
      <dgm:spPr/>
    </dgm:pt>
    <dgm:pt modelId="{C638EAE8-A499-4E4E-A870-E7CF0D16866E}" type="pres">
      <dgm:prSet presAssocID="{4DF2ED61-643C-4627-9366-AE542815E59C}" presName="EmptyPane1" presStyleCnt="0"/>
      <dgm:spPr/>
    </dgm:pt>
    <dgm:pt modelId="{C8E316D9-53F1-4A55-B8A8-D2AA0D810D47}" type="pres">
      <dgm:prSet presAssocID="{9BA085EB-A153-4E18-AB86-92744884104C}" presName="spaceBetweenRectangles1" presStyleCnt="0"/>
      <dgm:spPr/>
    </dgm:pt>
    <dgm:pt modelId="{A1B555E5-147C-47AC-B1D9-76DC29616BAE}" type="pres">
      <dgm:prSet presAssocID="{469CA8D4-75E5-4A82-95CD-4D0D0FB8B7A0}" presName="composite1" presStyleCnt="0"/>
      <dgm:spPr/>
    </dgm:pt>
    <dgm:pt modelId="{350D8A27-07A8-45F1-A8E6-2140F4970B26}" type="pres">
      <dgm:prSet presAssocID="{469CA8D4-75E5-4A82-95CD-4D0D0FB8B7A0}" presName="parent1" presStyleLbl="alignNode1" presStyleIdx="3" presStyleCnt="4" custScaleY="168375">
        <dgm:presLayoutVars>
          <dgm:chMax val="1"/>
          <dgm:chPref val="1"/>
          <dgm:bulletEnabled val="1"/>
        </dgm:presLayoutVars>
      </dgm:prSet>
      <dgm:spPr/>
      <dgm:t>
        <a:bodyPr/>
        <a:lstStyle/>
        <a:p>
          <a:endParaRPr lang="en-US"/>
        </a:p>
      </dgm:t>
    </dgm:pt>
    <dgm:pt modelId="{DDA3F2C1-1399-4F3C-A183-1FA3A5A3948A}" type="pres">
      <dgm:prSet presAssocID="{469CA8D4-75E5-4A82-95CD-4D0D0FB8B7A0}" presName="Childtext1" presStyleLbl="revTx" presStyleIdx="3" presStyleCnt="4">
        <dgm:presLayoutVars>
          <dgm:bulletEnabled val="1"/>
        </dgm:presLayoutVars>
      </dgm:prSet>
      <dgm:spPr/>
    </dgm:pt>
    <dgm:pt modelId="{1C1CF914-03A8-4121-9097-22B50561A461}" type="pres">
      <dgm:prSet presAssocID="{469CA8D4-75E5-4A82-95CD-4D0D0FB8B7A0}" presName="ConnectLine1" presStyleLbl="sibTrans1D1" presStyleIdx="3" presStyleCnt="4"/>
      <dgm:spPr>
        <a:noFill/>
        <a:ln w="6350" cap="flat" cmpd="sng" algn="ctr">
          <a:solidFill>
            <a:schemeClr val="accent2">
              <a:hueOff val="823765"/>
              <a:satOff val="29168"/>
              <a:lumOff val="-16079"/>
              <a:alphaOff val="0"/>
            </a:schemeClr>
          </a:solidFill>
          <a:prstDash val="dash"/>
          <a:miter lim="800000"/>
        </a:ln>
        <a:effectLst/>
      </dgm:spPr>
    </dgm:pt>
    <dgm:pt modelId="{317E1BF9-32A6-4BE2-A2A6-5A189DD80E6E}" type="pres">
      <dgm:prSet presAssocID="{469CA8D4-75E5-4A82-95CD-4D0D0FB8B7A0}" presName="ConnectLineEnd1" presStyleLbl="lnNode1" presStyleIdx="3" presStyleCnt="4"/>
      <dgm:spPr/>
    </dgm:pt>
    <dgm:pt modelId="{EBFCD493-EA12-4DAA-8DB7-325BB2B2DE24}" type="pres">
      <dgm:prSet presAssocID="{469CA8D4-75E5-4A82-95CD-4D0D0FB8B7A0}" presName="EmptyPane1" presStyleCnt="0"/>
      <dgm:spPr/>
    </dgm:pt>
  </dgm:ptLst>
  <dgm:cxnLst>
    <dgm:cxn modelId="{0937FC3A-AC65-4373-BA0B-D8B3C64B362D}" srcId="{55680EC7-FC11-4195-ACF4-B1A5CA33B484}" destId="{4DF2ED61-643C-4627-9366-AE542815E59C}" srcOrd="2" destOrd="0" parTransId="{B3425BDA-95DE-4EC4-A481-44E6765CB8E1}" sibTransId="{9BA085EB-A153-4E18-AB86-92744884104C}"/>
    <dgm:cxn modelId="{98045D67-48E2-478B-9690-51A879C70DCF}" srcId="{4DF2ED61-643C-4627-9366-AE542815E59C}" destId="{FD615C75-1B26-4793-AB74-C7D8D0563302}" srcOrd="0" destOrd="0" parTransId="{420E7BC7-89A5-433C-B325-7C9F012C9E1E}" sibTransId="{A7C499EE-918A-4770-95F2-CA21CCEC77C7}"/>
    <dgm:cxn modelId="{40CABB58-775F-48DD-AEE2-C9B36D43978E}" srcId="{14A0A224-62E3-45C2-BDFA-C9AB5DC78D1F}" destId="{55421FB5-5C0C-4749-8A34-DC2EBE0A2070}" srcOrd="0" destOrd="0" parTransId="{F8692CB1-B419-4D4B-A383-F41ED80B2F50}" sibTransId="{1AF88109-C962-4014-B18C-3532B6EA00A7}"/>
    <dgm:cxn modelId="{233CC087-0ED0-F849-A281-ED22D015EBD7}" type="presOf" srcId="{E2472558-17C1-4AE4-AFCB-3E43935AC970}" destId="{472A69FE-90C4-490E-A925-B4218D308F47}" srcOrd="0" destOrd="0" presId="urn:microsoft.com/office/officeart/2016/7/layout/RoundedRectangleTimeline"/>
    <dgm:cxn modelId="{5501376F-8ECD-9742-9966-642780CA7747}" type="presOf" srcId="{14A0A224-62E3-45C2-BDFA-C9AB5DC78D1F}" destId="{914CAE94-EF47-4E20-B49A-6CCEA15256EA}" srcOrd="0" destOrd="0" presId="urn:microsoft.com/office/officeart/2016/7/layout/RoundedRectangleTimeline"/>
    <dgm:cxn modelId="{ED5979A1-9087-8C4F-B763-C400F146C39A}" type="presOf" srcId="{55680EC7-FC11-4195-ACF4-B1A5CA33B484}" destId="{B2515B54-145E-46E7-BB2B-B2EA6B29DF70}" srcOrd="0" destOrd="0" presId="urn:microsoft.com/office/officeart/2016/7/layout/RoundedRectangleTimeline"/>
    <dgm:cxn modelId="{F43A4B25-394E-9842-A0EE-6748B903D92D}" type="presOf" srcId="{4DF2ED61-643C-4627-9366-AE542815E59C}" destId="{F8294531-1684-4880-BCE6-BD1401E75A1E}" srcOrd="0" destOrd="0" presId="urn:microsoft.com/office/officeart/2016/7/layout/RoundedRectangleTimeline"/>
    <dgm:cxn modelId="{C4A52561-6F0B-F44E-BD1C-E8F15E657A6A}" type="presOf" srcId="{5416CAB8-CAEC-4DD0-A922-4B4A7BDEBA91}" destId="{13FAA72E-BD05-4C51-AE0F-0E98F51BEDA6}" srcOrd="0" destOrd="0" presId="urn:microsoft.com/office/officeart/2016/7/layout/RoundedRectangleTimeline"/>
    <dgm:cxn modelId="{AB888CE1-58A3-4210-8476-14A0AA59F20E}" srcId="{55680EC7-FC11-4195-ACF4-B1A5CA33B484}" destId="{14A0A224-62E3-45C2-BDFA-C9AB5DC78D1F}" srcOrd="1" destOrd="0" parTransId="{7A47E43D-4669-4DEB-BD55-72F539F1881F}" sibTransId="{4305514B-6BEC-4D90-AB6E-22E91AF545BB}"/>
    <dgm:cxn modelId="{DFF82B00-80FC-4A04-9E71-3C47639D8DA4}" type="presOf" srcId="{469CA8D4-75E5-4A82-95CD-4D0D0FB8B7A0}" destId="{350D8A27-07A8-45F1-A8E6-2140F4970B26}" srcOrd="0" destOrd="0" presId="urn:microsoft.com/office/officeart/2016/7/layout/RoundedRectangleTimeline"/>
    <dgm:cxn modelId="{0D59393C-162C-D442-8242-C2211A46FD1F}" type="presOf" srcId="{55421FB5-5C0C-4749-8A34-DC2EBE0A2070}" destId="{D5ADDF2F-E486-4061-B511-A5AB8C95BDFA}" srcOrd="0" destOrd="0" presId="urn:microsoft.com/office/officeart/2016/7/layout/RoundedRectangleTimeline"/>
    <dgm:cxn modelId="{9A845327-2180-43CF-98C0-BD4E2AC9BBE1}" srcId="{E2472558-17C1-4AE4-AFCB-3E43935AC970}" destId="{5416CAB8-CAEC-4DD0-A922-4B4A7BDEBA91}" srcOrd="0" destOrd="0" parTransId="{EE09FC6C-176C-4CCE-869C-222DC930D24E}" sibTransId="{EBC35AA5-AB35-475D-8387-695E87848881}"/>
    <dgm:cxn modelId="{9D7F8CC9-28D4-6140-9CBE-9268F5004B17}" type="presOf" srcId="{FD615C75-1B26-4793-AB74-C7D8D0563302}" destId="{DDFEF113-04EB-4DD4-BC99-912F70F04BAA}" srcOrd="0" destOrd="0" presId="urn:microsoft.com/office/officeart/2016/7/layout/RoundedRectangleTimeline"/>
    <dgm:cxn modelId="{343531FA-97F3-46A5-8951-3DAB0671990D}" srcId="{55680EC7-FC11-4195-ACF4-B1A5CA33B484}" destId="{469CA8D4-75E5-4A82-95CD-4D0D0FB8B7A0}" srcOrd="3" destOrd="0" parTransId="{0DB5BDB2-35E7-4582-A755-927B699C78B7}" sibTransId="{25AA842C-C8BA-4D82-8748-F53463C893B8}"/>
    <dgm:cxn modelId="{75A5965F-8FDB-4B42-907C-D594E1C86F80}" srcId="{55680EC7-FC11-4195-ACF4-B1A5CA33B484}" destId="{E2472558-17C1-4AE4-AFCB-3E43935AC970}" srcOrd="0" destOrd="0" parTransId="{912D09A0-479A-4D47-AB2D-E6ED62D20853}" sibTransId="{EC453DDD-E9F9-40BA-A9D7-123A7486C32A}"/>
    <dgm:cxn modelId="{6B721507-C21B-5245-B766-D82246CA6DCF}" type="presParOf" srcId="{B2515B54-145E-46E7-BB2B-B2EA6B29DF70}" destId="{DD2AB06F-5707-4928-B67D-4FD8D6FD3AE1}" srcOrd="0" destOrd="0" presId="urn:microsoft.com/office/officeart/2016/7/layout/RoundedRectangleTimeline"/>
    <dgm:cxn modelId="{28BEFEE3-CFF4-7B44-880E-C386CD873A78}" type="presParOf" srcId="{DD2AB06F-5707-4928-B67D-4FD8D6FD3AE1}" destId="{472A69FE-90C4-490E-A925-B4218D308F47}" srcOrd="0" destOrd="0" presId="urn:microsoft.com/office/officeart/2016/7/layout/RoundedRectangleTimeline"/>
    <dgm:cxn modelId="{87E32CC4-619E-4948-8B72-30E9D457DF59}" type="presParOf" srcId="{DD2AB06F-5707-4928-B67D-4FD8D6FD3AE1}" destId="{13FAA72E-BD05-4C51-AE0F-0E98F51BEDA6}" srcOrd="1" destOrd="0" presId="urn:microsoft.com/office/officeart/2016/7/layout/RoundedRectangleTimeline"/>
    <dgm:cxn modelId="{5A950DB9-F2B9-A74C-8CE9-87C4C660BC5B}" type="presParOf" srcId="{DD2AB06F-5707-4928-B67D-4FD8D6FD3AE1}" destId="{388C89E4-C1AE-4200-9847-FAD966D227F0}" srcOrd="2" destOrd="0" presId="urn:microsoft.com/office/officeart/2016/7/layout/RoundedRectangleTimeline"/>
    <dgm:cxn modelId="{59ADC767-965B-5140-A7FC-40BF73B5F15E}" type="presParOf" srcId="{DD2AB06F-5707-4928-B67D-4FD8D6FD3AE1}" destId="{C8D33625-D547-480D-B597-895159846693}" srcOrd="3" destOrd="0" presId="urn:microsoft.com/office/officeart/2016/7/layout/RoundedRectangleTimeline"/>
    <dgm:cxn modelId="{C0E56274-927D-2044-8B46-15CDCD281E1E}" type="presParOf" srcId="{DD2AB06F-5707-4928-B67D-4FD8D6FD3AE1}" destId="{C0B0CE8F-D7D8-49D6-8ECE-C05152F0F882}" srcOrd="4" destOrd="0" presId="urn:microsoft.com/office/officeart/2016/7/layout/RoundedRectangleTimeline"/>
    <dgm:cxn modelId="{5092DD87-DDED-B446-AC6E-104FE766D3BE}" type="presParOf" srcId="{B2515B54-145E-46E7-BB2B-B2EA6B29DF70}" destId="{ADE1BF5E-44EA-4728-A066-BDA8AE3C3767}" srcOrd="1" destOrd="0" presId="urn:microsoft.com/office/officeart/2016/7/layout/RoundedRectangleTimeline"/>
    <dgm:cxn modelId="{2DC084B7-B94F-4E47-9600-6E68A3482400}" type="presParOf" srcId="{B2515B54-145E-46E7-BB2B-B2EA6B29DF70}" destId="{4FB4F284-7B2C-4DE5-9367-C1F4BB526AF5}" srcOrd="2" destOrd="0" presId="urn:microsoft.com/office/officeart/2016/7/layout/RoundedRectangleTimeline"/>
    <dgm:cxn modelId="{50395506-5A10-D648-8343-83BB4BAE6A0E}" type="presParOf" srcId="{4FB4F284-7B2C-4DE5-9367-C1F4BB526AF5}" destId="{914CAE94-EF47-4E20-B49A-6CCEA15256EA}" srcOrd="0" destOrd="0" presId="urn:microsoft.com/office/officeart/2016/7/layout/RoundedRectangleTimeline"/>
    <dgm:cxn modelId="{B909F1FE-9888-E44A-B495-498789E57F65}" type="presParOf" srcId="{4FB4F284-7B2C-4DE5-9367-C1F4BB526AF5}" destId="{D5ADDF2F-E486-4061-B511-A5AB8C95BDFA}" srcOrd="1" destOrd="0" presId="urn:microsoft.com/office/officeart/2016/7/layout/RoundedRectangleTimeline"/>
    <dgm:cxn modelId="{AB7A35FA-67F5-C74A-B454-6B687B67862B}" type="presParOf" srcId="{4FB4F284-7B2C-4DE5-9367-C1F4BB526AF5}" destId="{6C912A7A-3355-4D1F-BFA8-D56FC4D7F47C}" srcOrd="2" destOrd="0" presId="urn:microsoft.com/office/officeart/2016/7/layout/RoundedRectangleTimeline"/>
    <dgm:cxn modelId="{002CBE79-9872-7449-AFF5-E069C1C740B6}" type="presParOf" srcId="{4FB4F284-7B2C-4DE5-9367-C1F4BB526AF5}" destId="{21296D73-053A-469C-B178-2E55E34A3FE1}" srcOrd="3" destOrd="0" presId="urn:microsoft.com/office/officeart/2016/7/layout/RoundedRectangleTimeline"/>
    <dgm:cxn modelId="{A11575D2-0B11-2642-B24B-6C20D6094779}" type="presParOf" srcId="{4FB4F284-7B2C-4DE5-9367-C1F4BB526AF5}" destId="{22A62106-0E79-4B76-9D7C-0A7DEDB2C8B3}" srcOrd="4" destOrd="0" presId="urn:microsoft.com/office/officeart/2016/7/layout/RoundedRectangleTimeline"/>
    <dgm:cxn modelId="{F045A641-0DEB-5143-9129-309A4E0915E8}" type="presParOf" srcId="{B2515B54-145E-46E7-BB2B-B2EA6B29DF70}" destId="{65B47DD5-C176-4D74-AD6D-3686DD9B2C95}" srcOrd="3" destOrd="0" presId="urn:microsoft.com/office/officeart/2016/7/layout/RoundedRectangleTimeline"/>
    <dgm:cxn modelId="{894F5064-886F-5240-A9BC-A3DAD2BFEAAD}" type="presParOf" srcId="{B2515B54-145E-46E7-BB2B-B2EA6B29DF70}" destId="{BAD4C8E4-47FE-40DB-9AE6-882F1E316510}" srcOrd="4" destOrd="0" presId="urn:microsoft.com/office/officeart/2016/7/layout/RoundedRectangleTimeline"/>
    <dgm:cxn modelId="{B3CC5751-061A-AE43-92CB-A208C906E5A3}" type="presParOf" srcId="{BAD4C8E4-47FE-40DB-9AE6-882F1E316510}" destId="{F8294531-1684-4880-BCE6-BD1401E75A1E}" srcOrd="0" destOrd="0" presId="urn:microsoft.com/office/officeart/2016/7/layout/RoundedRectangleTimeline"/>
    <dgm:cxn modelId="{7E755F2F-4A67-C24B-8CCF-BD11C6A855CF}" type="presParOf" srcId="{BAD4C8E4-47FE-40DB-9AE6-882F1E316510}" destId="{DDFEF113-04EB-4DD4-BC99-912F70F04BAA}" srcOrd="1" destOrd="0" presId="urn:microsoft.com/office/officeart/2016/7/layout/RoundedRectangleTimeline"/>
    <dgm:cxn modelId="{B76EB177-8698-8A4F-9163-BD40D9AE97E5}" type="presParOf" srcId="{BAD4C8E4-47FE-40DB-9AE6-882F1E316510}" destId="{A7D8B623-7CEF-489B-9957-B925CBEBA09C}" srcOrd="2" destOrd="0" presId="urn:microsoft.com/office/officeart/2016/7/layout/RoundedRectangleTimeline"/>
    <dgm:cxn modelId="{9A9BFE13-843F-784C-9279-263F17D16F2F}" type="presParOf" srcId="{BAD4C8E4-47FE-40DB-9AE6-882F1E316510}" destId="{D63213EE-5C45-45F4-BF81-D55719CDCFE8}" srcOrd="3" destOrd="0" presId="urn:microsoft.com/office/officeart/2016/7/layout/RoundedRectangleTimeline"/>
    <dgm:cxn modelId="{82128A36-090F-F349-9FFA-A58CC51F4709}" type="presParOf" srcId="{BAD4C8E4-47FE-40DB-9AE6-882F1E316510}" destId="{C638EAE8-A499-4E4E-A870-E7CF0D16866E}" srcOrd="4" destOrd="0" presId="urn:microsoft.com/office/officeart/2016/7/layout/RoundedRectangleTimeline"/>
    <dgm:cxn modelId="{3929E8EA-2787-457F-9B2E-2D6E2A9AF26B}" type="presParOf" srcId="{B2515B54-145E-46E7-BB2B-B2EA6B29DF70}" destId="{C8E316D9-53F1-4A55-B8A8-D2AA0D810D47}" srcOrd="5" destOrd="0" presId="urn:microsoft.com/office/officeart/2016/7/layout/RoundedRectangleTimeline"/>
    <dgm:cxn modelId="{8E744660-99C0-4D5C-AAE3-9ADF0923BC5D}" type="presParOf" srcId="{B2515B54-145E-46E7-BB2B-B2EA6B29DF70}" destId="{A1B555E5-147C-47AC-B1D9-76DC29616BAE}" srcOrd="6" destOrd="0" presId="urn:microsoft.com/office/officeart/2016/7/layout/RoundedRectangleTimeline"/>
    <dgm:cxn modelId="{825591A5-BD83-4EC6-AB6F-24E25C792344}" type="presParOf" srcId="{A1B555E5-147C-47AC-B1D9-76DC29616BAE}" destId="{350D8A27-07A8-45F1-A8E6-2140F4970B26}" srcOrd="0" destOrd="0" presId="urn:microsoft.com/office/officeart/2016/7/layout/RoundedRectangleTimeline"/>
    <dgm:cxn modelId="{08CD0257-4CE4-4A6D-AD0C-ED00DB96F341}" type="presParOf" srcId="{A1B555E5-147C-47AC-B1D9-76DC29616BAE}" destId="{DDA3F2C1-1399-4F3C-A183-1FA3A5A3948A}" srcOrd="1" destOrd="0" presId="urn:microsoft.com/office/officeart/2016/7/layout/RoundedRectangleTimeline"/>
    <dgm:cxn modelId="{8A2132DF-A82B-4A07-AA15-9FCC64EB9E2D}" type="presParOf" srcId="{A1B555E5-147C-47AC-B1D9-76DC29616BAE}" destId="{1C1CF914-03A8-4121-9097-22B50561A461}" srcOrd="2" destOrd="0" presId="urn:microsoft.com/office/officeart/2016/7/layout/RoundedRectangleTimeline"/>
    <dgm:cxn modelId="{DE09DC54-C628-4587-AEB5-E5F2F48BF729}" type="presParOf" srcId="{A1B555E5-147C-47AC-B1D9-76DC29616BAE}" destId="{317E1BF9-32A6-4BE2-A2A6-5A189DD80E6E}" srcOrd="3" destOrd="0" presId="urn:microsoft.com/office/officeart/2016/7/layout/RoundedRectangleTimeline"/>
    <dgm:cxn modelId="{676865B1-0FA1-48CA-911A-CC2F1958CAFC}" type="presParOf" srcId="{A1B555E5-147C-47AC-B1D9-76DC29616BAE}" destId="{EBFCD493-EA12-4DAA-8DB7-325BB2B2DE24}" srcOrd="4" destOrd="0" presId="urn:microsoft.com/office/officeart/2016/7/layout/RoundedRectangle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2A69FE-90C4-490E-A925-B4218D308F47}">
      <dsp:nvSpPr>
        <dsp:cNvPr id="0" name=""/>
        <dsp:cNvSpPr/>
      </dsp:nvSpPr>
      <dsp:spPr>
        <a:xfrm rot="16200000">
          <a:off x="1244811" y="1337732"/>
          <a:ext cx="779535" cy="1958280"/>
        </a:xfrm>
        <a:prstGeom prst="round2Same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ctr" anchorCtr="1">
          <a:noAutofit/>
        </a:bodyPr>
        <a:lstStyle/>
        <a:p>
          <a:pPr lvl="0" algn="ctr" defTabSz="889000">
            <a:lnSpc>
              <a:spcPct val="90000"/>
            </a:lnSpc>
            <a:spcBef>
              <a:spcPct val="0"/>
            </a:spcBef>
            <a:spcAft>
              <a:spcPct val="35000"/>
            </a:spcAft>
          </a:pPr>
          <a:r>
            <a:rPr lang="en-US" sz="2000" b="1" kern="1200" dirty="0"/>
            <a:t>Mar. 2015 – Sep. 2016</a:t>
          </a:r>
        </a:p>
      </dsp:txBody>
      <dsp:txXfrm rot="5400000">
        <a:off x="693493" y="1965158"/>
        <a:ext cx="1920226" cy="703427"/>
      </dsp:txXfrm>
    </dsp:sp>
    <dsp:sp modelId="{13FAA72E-BD05-4C51-AE0F-0E98F51BEDA6}">
      <dsp:nvSpPr>
        <dsp:cNvPr id="0" name=""/>
        <dsp:cNvSpPr/>
      </dsp:nvSpPr>
      <dsp:spPr>
        <a:xfrm>
          <a:off x="2678" y="0"/>
          <a:ext cx="3263800" cy="1621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52400" numCol="1" spcCol="1270" anchor="b" anchorCtr="1">
          <a:noAutofit/>
        </a:bodyPr>
        <a:lstStyle/>
        <a:p>
          <a:pPr lvl="0" algn="ctr" defTabSz="889000">
            <a:lnSpc>
              <a:spcPct val="90000"/>
            </a:lnSpc>
            <a:spcBef>
              <a:spcPct val="0"/>
            </a:spcBef>
            <a:spcAft>
              <a:spcPct val="35000"/>
            </a:spcAft>
          </a:pPr>
          <a:r>
            <a:rPr lang="en-US" sz="2000" b="1" kern="1200" dirty="0"/>
            <a:t>Sentinel site surveillance</a:t>
          </a:r>
        </a:p>
      </dsp:txBody>
      <dsp:txXfrm>
        <a:off x="2678" y="0"/>
        <a:ext cx="3263800" cy="1621811"/>
      </dsp:txXfrm>
    </dsp:sp>
    <dsp:sp modelId="{388C89E4-C1AE-4200-9847-FAD966D227F0}">
      <dsp:nvSpPr>
        <dsp:cNvPr id="0" name=""/>
        <dsp:cNvSpPr/>
      </dsp:nvSpPr>
      <dsp:spPr>
        <a:xfrm>
          <a:off x="1634579" y="1714486"/>
          <a:ext cx="0" cy="370699"/>
        </a:xfrm>
        <a:prstGeom prst="line">
          <a:avLst/>
        </a:prstGeom>
        <a:noFill/>
        <a:ln w="6350" cap="flat" cmpd="sng" algn="ctr">
          <a:solidFill>
            <a:schemeClr val="accent2">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C8D33625-D547-480D-B597-895159846693}">
      <dsp:nvSpPr>
        <dsp:cNvPr id="0" name=""/>
        <dsp:cNvSpPr/>
      </dsp:nvSpPr>
      <dsp:spPr>
        <a:xfrm>
          <a:off x="1588241" y="1621811"/>
          <a:ext cx="92674" cy="92674"/>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14CAE94-EF47-4E20-B49A-6CCEA15256EA}">
      <dsp:nvSpPr>
        <dsp:cNvPr id="0" name=""/>
        <dsp:cNvSpPr/>
      </dsp:nvSpPr>
      <dsp:spPr>
        <a:xfrm>
          <a:off x="2613719" y="1927105"/>
          <a:ext cx="1958280" cy="779535"/>
        </a:xfrm>
        <a:prstGeom prst="rect">
          <a:avLst/>
        </a:prstGeom>
        <a:gradFill rotWithShape="0">
          <a:gsLst>
            <a:gs pos="0">
              <a:schemeClr val="accent2">
                <a:hueOff val="-485121"/>
                <a:satOff val="-27976"/>
                <a:lumOff val="2876"/>
                <a:alphaOff val="0"/>
                <a:satMod val="103000"/>
                <a:lumMod val="102000"/>
                <a:tint val="94000"/>
              </a:schemeClr>
            </a:gs>
            <a:gs pos="50000">
              <a:schemeClr val="accent2">
                <a:hueOff val="-485121"/>
                <a:satOff val="-27976"/>
                <a:lumOff val="2876"/>
                <a:alphaOff val="0"/>
                <a:satMod val="110000"/>
                <a:lumMod val="100000"/>
                <a:shade val="100000"/>
              </a:schemeClr>
            </a:gs>
            <a:gs pos="100000">
              <a:schemeClr val="accent2">
                <a:hueOff val="-485121"/>
                <a:satOff val="-27976"/>
                <a:lumOff val="2876"/>
                <a:alphaOff val="0"/>
                <a:lumMod val="99000"/>
                <a:satMod val="120000"/>
                <a:shade val="78000"/>
              </a:schemeClr>
            </a:gs>
          </a:gsLst>
          <a:lin ang="5400000" scaled="0"/>
        </a:gradFill>
        <a:ln w="6350" cap="flat" cmpd="sng" algn="ctr">
          <a:solidFill>
            <a:schemeClr val="accent2">
              <a:hueOff val="-485121"/>
              <a:satOff val="-27976"/>
              <a:lumOff val="2876"/>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ctr" anchorCtr="1">
          <a:noAutofit/>
        </a:bodyPr>
        <a:lstStyle/>
        <a:p>
          <a:pPr lvl="0" algn="ctr" defTabSz="889000">
            <a:lnSpc>
              <a:spcPct val="90000"/>
            </a:lnSpc>
            <a:spcBef>
              <a:spcPct val="0"/>
            </a:spcBef>
            <a:spcAft>
              <a:spcPct val="35000"/>
            </a:spcAft>
          </a:pPr>
          <a:r>
            <a:rPr lang="en-US" sz="2000" b="1" kern="1200" dirty="0"/>
            <a:t>Nov. 2016 – June 2017</a:t>
          </a:r>
        </a:p>
      </dsp:txBody>
      <dsp:txXfrm>
        <a:off x="2613719" y="1927105"/>
        <a:ext cx="1958280" cy="779535"/>
      </dsp:txXfrm>
    </dsp:sp>
    <dsp:sp modelId="{D5ADDF2F-E486-4061-B511-A5AB8C95BDFA}">
      <dsp:nvSpPr>
        <dsp:cNvPr id="0" name=""/>
        <dsp:cNvSpPr/>
      </dsp:nvSpPr>
      <dsp:spPr>
        <a:xfrm>
          <a:off x="1960959" y="3011934"/>
          <a:ext cx="3263800" cy="1621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0" rIns="0" bIns="0" numCol="1" spcCol="1270" anchor="t" anchorCtr="1">
          <a:noAutofit/>
        </a:bodyPr>
        <a:lstStyle/>
        <a:p>
          <a:pPr lvl="0" algn="ctr" defTabSz="889000">
            <a:lnSpc>
              <a:spcPct val="90000"/>
            </a:lnSpc>
            <a:spcBef>
              <a:spcPct val="0"/>
            </a:spcBef>
            <a:spcAft>
              <a:spcPct val="35000"/>
            </a:spcAft>
          </a:pPr>
          <a:r>
            <a:rPr lang="en-US" sz="2000" b="1" kern="1200" dirty="0"/>
            <a:t>Accepted isolates, no active site recruitment</a:t>
          </a:r>
        </a:p>
      </dsp:txBody>
      <dsp:txXfrm>
        <a:off x="1960959" y="3011934"/>
        <a:ext cx="3263800" cy="1621811"/>
      </dsp:txXfrm>
    </dsp:sp>
    <dsp:sp modelId="{6C912A7A-3355-4D1F-BFA8-D56FC4D7F47C}">
      <dsp:nvSpPr>
        <dsp:cNvPr id="0" name=""/>
        <dsp:cNvSpPr/>
      </dsp:nvSpPr>
      <dsp:spPr>
        <a:xfrm>
          <a:off x="3592859" y="2548560"/>
          <a:ext cx="0" cy="370699"/>
        </a:xfrm>
        <a:prstGeom prst="line">
          <a:avLst/>
        </a:prstGeom>
        <a:noFill/>
        <a:ln w="6350" cap="flat" cmpd="sng" algn="ctr">
          <a:solidFill>
            <a:schemeClr val="accent2">
              <a:hueOff val="274588"/>
              <a:satOff val="9723"/>
              <a:lumOff val="-5360"/>
              <a:alphaOff val="0"/>
            </a:schemeClr>
          </a:solidFill>
          <a:prstDash val="dash"/>
          <a:miter lim="800000"/>
        </a:ln>
        <a:effectLst/>
      </dsp:spPr>
      <dsp:style>
        <a:lnRef idx="1">
          <a:scrgbClr r="0" g="0" b="0"/>
        </a:lnRef>
        <a:fillRef idx="0">
          <a:scrgbClr r="0" g="0" b="0"/>
        </a:fillRef>
        <a:effectRef idx="0">
          <a:scrgbClr r="0" g="0" b="0"/>
        </a:effectRef>
        <a:fontRef idx="minor"/>
      </dsp:style>
    </dsp:sp>
    <dsp:sp modelId="{21296D73-053A-469C-B178-2E55E34A3FE1}">
      <dsp:nvSpPr>
        <dsp:cNvPr id="0" name=""/>
        <dsp:cNvSpPr/>
      </dsp:nvSpPr>
      <dsp:spPr>
        <a:xfrm>
          <a:off x="3546522" y="2919259"/>
          <a:ext cx="92674" cy="92674"/>
        </a:xfrm>
        <a:prstGeom prst="ellipse">
          <a:avLst/>
        </a:prstGeom>
        <a:gradFill rotWithShape="0">
          <a:gsLst>
            <a:gs pos="0">
              <a:schemeClr val="accent2">
                <a:hueOff val="-485121"/>
                <a:satOff val="-27976"/>
                <a:lumOff val="2876"/>
                <a:alphaOff val="0"/>
                <a:satMod val="103000"/>
                <a:lumMod val="102000"/>
                <a:tint val="94000"/>
              </a:schemeClr>
            </a:gs>
            <a:gs pos="50000">
              <a:schemeClr val="accent2">
                <a:hueOff val="-485121"/>
                <a:satOff val="-27976"/>
                <a:lumOff val="2876"/>
                <a:alphaOff val="0"/>
                <a:satMod val="110000"/>
                <a:lumMod val="100000"/>
                <a:shade val="100000"/>
              </a:schemeClr>
            </a:gs>
            <a:gs pos="100000">
              <a:schemeClr val="accent2">
                <a:hueOff val="-485121"/>
                <a:satOff val="-27976"/>
                <a:lumOff val="287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F8294531-1684-4880-BCE6-BD1401E75A1E}">
      <dsp:nvSpPr>
        <dsp:cNvPr id="0" name=""/>
        <dsp:cNvSpPr/>
      </dsp:nvSpPr>
      <dsp:spPr>
        <a:xfrm>
          <a:off x="4572000" y="1927107"/>
          <a:ext cx="1958280" cy="779530"/>
        </a:xfrm>
        <a:prstGeom prst="rect">
          <a:avLst/>
        </a:prstGeom>
        <a:gradFill rotWithShape="0">
          <a:gsLst>
            <a:gs pos="0">
              <a:schemeClr val="accent2">
                <a:hueOff val="-970242"/>
                <a:satOff val="-55952"/>
                <a:lumOff val="5752"/>
                <a:alphaOff val="0"/>
                <a:satMod val="103000"/>
                <a:lumMod val="102000"/>
                <a:tint val="94000"/>
              </a:schemeClr>
            </a:gs>
            <a:gs pos="50000">
              <a:schemeClr val="accent2">
                <a:hueOff val="-970242"/>
                <a:satOff val="-55952"/>
                <a:lumOff val="5752"/>
                <a:alphaOff val="0"/>
                <a:satMod val="110000"/>
                <a:lumMod val="100000"/>
                <a:shade val="100000"/>
              </a:schemeClr>
            </a:gs>
            <a:gs pos="100000">
              <a:schemeClr val="accent2">
                <a:hueOff val="-970242"/>
                <a:satOff val="-55952"/>
                <a:lumOff val="5752"/>
                <a:alphaOff val="0"/>
                <a:lumMod val="99000"/>
                <a:satMod val="120000"/>
                <a:shade val="78000"/>
              </a:schemeClr>
            </a:gs>
          </a:gsLst>
          <a:lin ang="5400000" scaled="0"/>
        </a:gradFill>
        <a:ln w="6350" cap="flat" cmpd="sng" algn="ctr">
          <a:solidFill>
            <a:schemeClr val="accent2">
              <a:hueOff val="-970242"/>
              <a:satOff val="-55952"/>
              <a:lumOff val="5752"/>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ctr" anchorCtr="1">
          <a:noAutofit/>
        </a:bodyPr>
        <a:lstStyle/>
        <a:p>
          <a:pPr lvl="0" algn="ctr" defTabSz="889000">
            <a:lnSpc>
              <a:spcPct val="90000"/>
            </a:lnSpc>
            <a:spcBef>
              <a:spcPct val="0"/>
            </a:spcBef>
            <a:spcAft>
              <a:spcPct val="35000"/>
            </a:spcAft>
          </a:pPr>
          <a:r>
            <a:rPr lang="en-US" sz="2000" b="1" kern="1200" dirty="0"/>
            <a:t>July 2017 –September 2018</a:t>
          </a:r>
        </a:p>
      </dsp:txBody>
      <dsp:txXfrm>
        <a:off x="4572000" y="1927107"/>
        <a:ext cx="1958280" cy="779530"/>
      </dsp:txXfrm>
    </dsp:sp>
    <dsp:sp modelId="{DDFEF113-04EB-4DD4-BC99-912F70F04BAA}">
      <dsp:nvSpPr>
        <dsp:cNvPr id="0" name=""/>
        <dsp:cNvSpPr/>
      </dsp:nvSpPr>
      <dsp:spPr>
        <a:xfrm>
          <a:off x="3919239" y="0"/>
          <a:ext cx="3263800" cy="1621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52400" numCol="1" spcCol="1270" anchor="b" anchorCtr="1">
          <a:noAutofit/>
        </a:bodyPr>
        <a:lstStyle/>
        <a:p>
          <a:pPr lvl="0" algn="ctr" defTabSz="889000">
            <a:lnSpc>
              <a:spcPct val="90000"/>
            </a:lnSpc>
            <a:spcBef>
              <a:spcPct val="0"/>
            </a:spcBef>
            <a:spcAft>
              <a:spcPct val="35000"/>
            </a:spcAft>
          </a:pPr>
          <a:r>
            <a:rPr lang="en-US" sz="2000" b="1" kern="1200" dirty="0"/>
            <a:t>Targeted recruitment for sentinel surveillance, special projects and outbreak response </a:t>
          </a:r>
        </a:p>
      </dsp:txBody>
      <dsp:txXfrm>
        <a:off x="3919239" y="0"/>
        <a:ext cx="3263800" cy="1621811"/>
      </dsp:txXfrm>
    </dsp:sp>
    <dsp:sp modelId="{A7D8B623-7CEF-489B-9957-B925CBEBA09C}">
      <dsp:nvSpPr>
        <dsp:cNvPr id="0" name=""/>
        <dsp:cNvSpPr/>
      </dsp:nvSpPr>
      <dsp:spPr>
        <a:xfrm>
          <a:off x="5551140" y="1643448"/>
          <a:ext cx="0" cy="370699"/>
        </a:xfrm>
        <a:prstGeom prst="line">
          <a:avLst/>
        </a:prstGeom>
        <a:noFill/>
        <a:ln w="6350" cap="flat" cmpd="sng" algn="ctr">
          <a:solidFill>
            <a:schemeClr val="accent2">
              <a:hueOff val="549177"/>
              <a:satOff val="19445"/>
              <a:lumOff val="-10719"/>
              <a:alphaOff val="0"/>
            </a:schemeClr>
          </a:solidFill>
          <a:prstDash val="dash"/>
          <a:miter lim="800000"/>
        </a:ln>
        <a:effectLst/>
      </dsp:spPr>
      <dsp:style>
        <a:lnRef idx="1">
          <a:scrgbClr r="0" g="0" b="0"/>
        </a:lnRef>
        <a:fillRef idx="0">
          <a:scrgbClr r="0" g="0" b="0"/>
        </a:fillRef>
        <a:effectRef idx="0">
          <a:scrgbClr r="0" g="0" b="0"/>
        </a:effectRef>
        <a:fontRef idx="minor"/>
      </dsp:style>
    </dsp:sp>
    <dsp:sp modelId="{D63213EE-5C45-45F4-BF81-D55719CDCFE8}">
      <dsp:nvSpPr>
        <dsp:cNvPr id="0" name=""/>
        <dsp:cNvSpPr/>
      </dsp:nvSpPr>
      <dsp:spPr>
        <a:xfrm>
          <a:off x="5504802" y="1621811"/>
          <a:ext cx="92674" cy="92674"/>
        </a:xfrm>
        <a:prstGeom prst="ellipse">
          <a:avLst/>
        </a:prstGeom>
        <a:gradFill rotWithShape="0">
          <a:gsLst>
            <a:gs pos="0">
              <a:schemeClr val="accent2">
                <a:hueOff val="-970242"/>
                <a:satOff val="-55952"/>
                <a:lumOff val="5752"/>
                <a:alphaOff val="0"/>
                <a:satMod val="103000"/>
                <a:lumMod val="102000"/>
                <a:tint val="94000"/>
              </a:schemeClr>
            </a:gs>
            <a:gs pos="50000">
              <a:schemeClr val="accent2">
                <a:hueOff val="-970242"/>
                <a:satOff val="-55952"/>
                <a:lumOff val="5752"/>
                <a:alphaOff val="0"/>
                <a:satMod val="110000"/>
                <a:lumMod val="100000"/>
                <a:shade val="100000"/>
              </a:schemeClr>
            </a:gs>
            <a:gs pos="100000">
              <a:schemeClr val="accent2">
                <a:hueOff val="-970242"/>
                <a:satOff val="-55952"/>
                <a:lumOff val="575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50D8A27-07A8-45F1-A8E6-2140F4970B26}">
      <dsp:nvSpPr>
        <dsp:cNvPr id="0" name=""/>
        <dsp:cNvSpPr/>
      </dsp:nvSpPr>
      <dsp:spPr>
        <a:xfrm rot="5400000">
          <a:off x="7119317" y="1337732"/>
          <a:ext cx="780206" cy="1958280"/>
        </a:xfrm>
        <a:prstGeom prst="round2Same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w="6350" cap="flat" cmpd="sng" algn="ctr">
          <a:solidFill>
            <a:schemeClr val="accent2">
              <a:hueOff val="-1455363"/>
              <a:satOff val="-83928"/>
              <a:lumOff val="8628"/>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ctr" anchorCtr="1">
          <a:noAutofit/>
        </a:bodyPr>
        <a:lstStyle/>
        <a:p>
          <a:pPr lvl="0" algn="ctr" defTabSz="889000">
            <a:lnSpc>
              <a:spcPct val="90000"/>
            </a:lnSpc>
            <a:spcBef>
              <a:spcPct val="0"/>
            </a:spcBef>
            <a:spcAft>
              <a:spcPct val="35000"/>
            </a:spcAft>
          </a:pPr>
          <a:r>
            <a:rPr lang="en-US" sz="2000" b="1" kern="1200" dirty="0"/>
            <a:t>October 2018 – Present</a:t>
          </a:r>
        </a:p>
      </dsp:txBody>
      <dsp:txXfrm rot="-5400000">
        <a:off x="6530281" y="1964856"/>
        <a:ext cx="1920193" cy="704032"/>
      </dsp:txXfrm>
    </dsp:sp>
    <dsp:sp modelId="{DDA3F2C1-1399-4F3C-A183-1FA3A5A3948A}">
      <dsp:nvSpPr>
        <dsp:cNvPr id="0" name=""/>
        <dsp:cNvSpPr/>
      </dsp:nvSpPr>
      <dsp:spPr>
        <a:xfrm>
          <a:off x="5877520" y="3011934"/>
          <a:ext cx="3263800" cy="1621811"/>
        </a:xfrm>
        <a:prstGeom prst="rect">
          <a:avLst/>
        </a:prstGeom>
        <a:noFill/>
        <a:ln>
          <a:noFill/>
        </a:ln>
        <a:effectLst/>
      </dsp:spPr>
      <dsp:style>
        <a:lnRef idx="0">
          <a:scrgbClr r="0" g="0" b="0"/>
        </a:lnRef>
        <a:fillRef idx="0">
          <a:scrgbClr r="0" g="0" b="0"/>
        </a:fillRef>
        <a:effectRef idx="0">
          <a:scrgbClr r="0" g="0" b="0"/>
        </a:effectRef>
        <a:fontRef idx="minor"/>
      </dsp:style>
    </dsp:sp>
    <dsp:sp modelId="{1C1CF914-03A8-4121-9097-22B50561A461}">
      <dsp:nvSpPr>
        <dsp:cNvPr id="0" name=""/>
        <dsp:cNvSpPr/>
      </dsp:nvSpPr>
      <dsp:spPr>
        <a:xfrm>
          <a:off x="7509420" y="2548560"/>
          <a:ext cx="0" cy="370699"/>
        </a:xfrm>
        <a:prstGeom prst="line">
          <a:avLst/>
        </a:prstGeom>
        <a:noFill/>
        <a:ln w="6350" cap="flat" cmpd="sng" algn="ctr">
          <a:solidFill>
            <a:schemeClr val="accent2">
              <a:hueOff val="823765"/>
              <a:satOff val="29168"/>
              <a:lumOff val="-16079"/>
              <a:alphaOff val="0"/>
            </a:schemeClr>
          </a:solidFill>
          <a:prstDash val="dash"/>
          <a:miter lim="800000"/>
        </a:ln>
        <a:effectLst/>
      </dsp:spPr>
      <dsp:style>
        <a:lnRef idx="1">
          <a:scrgbClr r="0" g="0" b="0"/>
        </a:lnRef>
        <a:fillRef idx="0">
          <a:scrgbClr r="0" g="0" b="0"/>
        </a:fillRef>
        <a:effectRef idx="0">
          <a:scrgbClr r="0" g="0" b="0"/>
        </a:effectRef>
        <a:fontRef idx="minor"/>
      </dsp:style>
    </dsp:sp>
    <dsp:sp modelId="{317E1BF9-32A6-4BE2-A2A6-5A189DD80E6E}">
      <dsp:nvSpPr>
        <dsp:cNvPr id="0" name=""/>
        <dsp:cNvSpPr/>
      </dsp:nvSpPr>
      <dsp:spPr>
        <a:xfrm>
          <a:off x="7463083" y="2919259"/>
          <a:ext cx="92674" cy="92674"/>
        </a:xfrm>
        <a:prstGeom prst="ellips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xmlns="">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xmlns="">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52BCA6-EFF9-4E66-AF1B-4E1C70105E4C}" type="datetimeFigureOut">
              <a:rPr lang="en-US" smtClean="0"/>
              <a:t>5/13/2019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BC9BC0-F835-4CD7-8EEF-C3B6CF7C4337}" type="slidenum">
              <a:rPr lang="en-US" smtClean="0"/>
              <a:t>‹#›</a:t>
            </a:fld>
            <a:endParaRPr lang="en-US"/>
          </a:p>
        </p:txBody>
      </p:sp>
    </p:spTree>
    <p:extLst>
      <p:ext uri="{BB962C8B-B14F-4D97-AF65-F5344CB8AC3E}">
        <p14:creationId xmlns:p14="http://schemas.microsoft.com/office/powerpoint/2010/main" val="1259456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1</a:t>
            </a:fld>
            <a:endParaRPr lang="en-US" dirty="0"/>
          </a:p>
        </p:txBody>
      </p:sp>
    </p:spTree>
    <p:extLst>
      <p:ext uri="{BB962C8B-B14F-4D97-AF65-F5344CB8AC3E}">
        <p14:creationId xmlns:p14="http://schemas.microsoft.com/office/powerpoint/2010/main" val="981752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of 2019, North Carolina has detected all five </a:t>
            </a:r>
            <a:r>
              <a:rPr lang="en-US" dirty="0" err="1"/>
              <a:t>carbapenemases</a:t>
            </a:r>
            <a:r>
              <a:rPr lang="en-US" dirty="0"/>
              <a:t>.  KPC accounted for 49% of all isolates tested at the State Lab.</a:t>
            </a:r>
          </a:p>
        </p:txBody>
      </p:sp>
      <p:sp>
        <p:nvSpPr>
          <p:cNvPr id="4" name="Slide Number Placeholder 3"/>
          <p:cNvSpPr>
            <a:spLocks noGrp="1"/>
          </p:cNvSpPr>
          <p:nvPr>
            <p:ph type="sldNum" sz="quarter" idx="5"/>
          </p:nvPr>
        </p:nvSpPr>
        <p:spPr/>
        <p:txBody>
          <a:bodyPr/>
          <a:lstStyle/>
          <a:p>
            <a:fld id="{DBCC7D24-0DC9-4E9C-89C0-35D79A09D337}" type="slidenum">
              <a:rPr lang="en-US" smtClean="0"/>
              <a:t>18</a:t>
            </a:fld>
            <a:endParaRPr lang="en-US" dirty="0"/>
          </a:p>
        </p:txBody>
      </p:sp>
    </p:spTree>
    <p:extLst>
      <p:ext uri="{BB962C8B-B14F-4D97-AF65-F5344CB8AC3E}">
        <p14:creationId xmlns:p14="http://schemas.microsoft.com/office/powerpoint/2010/main" val="418408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Sentinel surveillance was occurring long before we made CRE reportable.</a:t>
            </a:r>
          </a:p>
        </p:txBody>
      </p:sp>
      <p:sp>
        <p:nvSpPr>
          <p:cNvPr id="4" name="Slide Number Placeholder 3"/>
          <p:cNvSpPr>
            <a:spLocks noGrp="1"/>
          </p:cNvSpPr>
          <p:nvPr>
            <p:ph type="sldNum" sz="quarter" idx="10"/>
          </p:nvPr>
        </p:nvSpPr>
        <p:spPr/>
        <p:txBody>
          <a:bodyPr/>
          <a:lstStyle/>
          <a:p>
            <a:pPr defTabSz="931774">
              <a:defRPr/>
            </a:pPr>
            <a:fld id="{5A290A50-3F05-4C93-A00F-BE4BB08BEFA1}" type="slidenum">
              <a:rPr lang="en-US">
                <a:solidFill>
                  <a:prstClr val="black"/>
                </a:solidFill>
                <a:latin typeface="Calibri" panose="020F0502020204030204"/>
              </a:rPr>
              <a:pPr defTabSz="931774">
                <a:defRPr/>
              </a:pPr>
              <a:t>8</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1584331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we used a different case definition and recruitment strategy during the initial wave of sentinel surveillance, I’m showing here only data from 2017 to present. </a:t>
            </a:r>
          </a:p>
          <a:p>
            <a:endParaRPr lang="en-US" dirty="0"/>
          </a:p>
          <a:p>
            <a:endParaRPr lang="en-US" dirty="0"/>
          </a:p>
          <a:p>
            <a:r>
              <a:rPr lang="en-US" dirty="0"/>
              <a:t>We receive an average of 9 CRE isolates per month (median 6) between January 2017 and August 2018 but as you can see, the number of submissions has grown overtime (as we’ve recruited more facilities for sentinel surveillance). Just over half of all isolates test positive for carbapenemase production. </a:t>
            </a:r>
          </a:p>
        </p:txBody>
      </p:sp>
      <p:sp>
        <p:nvSpPr>
          <p:cNvPr id="4" name="Slide Number Placeholder 3"/>
          <p:cNvSpPr>
            <a:spLocks noGrp="1"/>
          </p:cNvSpPr>
          <p:nvPr>
            <p:ph type="sldNum" sz="quarter" idx="10"/>
          </p:nvPr>
        </p:nvSpPr>
        <p:spPr/>
        <p:txBody>
          <a:bodyPr/>
          <a:lstStyle/>
          <a:p>
            <a:pPr defTabSz="931774">
              <a:defRPr/>
            </a:pPr>
            <a:fld id="{5A290A50-3F05-4C93-A00F-BE4BB08BEFA1}" type="slidenum">
              <a:rPr lang="en-US">
                <a:solidFill>
                  <a:prstClr val="black"/>
                </a:solidFill>
                <a:latin typeface="Calibri" panose="020F0502020204030204"/>
              </a:rPr>
              <a:pPr defTabSz="931774">
                <a:defRPr/>
              </a:pPr>
              <a:t>9</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236838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1774">
              <a:defRPr/>
            </a:pPr>
            <a:fld id="{5A290A50-3F05-4C93-A00F-BE4BB08BEFA1}" type="slidenum">
              <a:rPr lang="en-US">
                <a:solidFill>
                  <a:prstClr val="black"/>
                </a:solidFill>
                <a:latin typeface="Calibri" panose="020F0502020204030204"/>
              </a:rPr>
              <a:pPr defTabSz="931774">
                <a:defRPr/>
              </a:pPr>
              <a:t>10</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1897741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1774">
              <a:defRPr/>
            </a:pPr>
            <a:fld id="{5A290A50-3F05-4C93-A00F-BE4BB08BEFA1}" type="slidenum">
              <a:rPr lang="en-US">
                <a:solidFill>
                  <a:prstClr val="black"/>
                </a:solidFill>
                <a:latin typeface="Calibri" panose="020F0502020204030204"/>
              </a:rPr>
              <a:pPr defTabSz="931774">
                <a:defRPr/>
              </a:pPr>
              <a:t>11</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1013243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majority of CP-CRE detected were KPC.  In 2017 we saw our first IMP case.  In 2018, we saw our first OXA-48 case.</a:t>
            </a:r>
          </a:p>
        </p:txBody>
      </p:sp>
      <p:sp>
        <p:nvSpPr>
          <p:cNvPr id="4" name="Slide Number Placeholder 3"/>
          <p:cNvSpPr>
            <a:spLocks noGrp="1"/>
          </p:cNvSpPr>
          <p:nvPr>
            <p:ph type="sldNum" sz="quarter" idx="10"/>
          </p:nvPr>
        </p:nvSpPr>
        <p:spPr/>
        <p:txBody>
          <a:bodyPr/>
          <a:lstStyle/>
          <a:p>
            <a:pPr defTabSz="931774">
              <a:defRPr/>
            </a:pPr>
            <a:fld id="{5A290A50-3F05-4C93-A00F-BE4BB08BEFA1}" type="slidenum">
              <a:rPr lang="en-US">
                <a:solidFill>
                  <a:prstClr val="black"/>
                </a:solidFill>
                <a:latin typeface="Calibri" panose="020F0502020204030204"/>
              </a:rPr>
              <a:pPr defTabSz="931774">
                <a:defRPr/>
              </a:pPr>
              <a:t>12</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772960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1774">
              <a:defRPr/>
            </a:pPr>
            <a:fld id="{5A290A50-3F05-4C93-A00F-BE4BB08BEFA1}" type="slidenum">
              <a:rPr lang="en-US">
                <a:solidFill>
                  <a:prstClr val="black"/>
                </a:solidFill>
                <a:latin typeface="Calibri" panose="020F0502020204030204"/>
              </a:rPr>
              <a:pPr defTabSz="931774">
                <a:defRPr/>
              </a:pPr>
              <a:t>15</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952953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CRE became reportable (October 1, 2018) we’ve seen KPC, OXA-48, and NDM </a:t>
            </a:r>
            <a:r>
              <a:rPr lang="en-US" dirty="0" err="1"/>
              <a:t>carbapenemases</a:t>
            </a:r>
            <a:r>
              <a:rPr lang="en-US" dirty="0"/>
              <a:t>.</a:t>
            </a:r>
          </a:p>
        </p:txBody>
      </p:sp>
      <p:sp>
        <p:nvSpPr>
          <p:cNvPr id="4" name="Slide Number Placeholder 3"/>
          <p:cNvSpPr>
            <a:spLocks noGrp="1"/>
          </p:cNvSpPr>
          <p:nvPr>
            <p:ph type="sldNum" sz="quarter" idx="5"/>
          </p:nvPr>
        </p:nvSpPr>
        <p:spPr/>
        <p:txBody>
          <a:bodyPr/>
          <a:lstStyle/>
          <a:p>
            <a:fld id="{DBCC7D24-0DC9-4E9C-89C0-35D79A09D337}" type="slidenum">
              <a:rPr lang="en-US" smtClean="0"/>
              <a:t>16</a:t>
            </a:fld>
            <a:endParaRPr lang="en-US" dirty="0"/>
          </a:p>
        </p:txBody>
      </p:sp>
    </p:spTree>
    <p:extLst>
      <p:ext uri="{BB962C8B-B14F-4D97-AF65-F5344CB8AC3E}">
        <p14:creationId xmlns:p14="http://schemas.microsoft.com/office/powerpoint/2010/main" val="2875316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majority of isolates tested at the State Lab are Klebsiella spp.  KPC is  most likely to be detected in a </a:t>
            </a:r>
            <a:r>
              <a:rPr lang="en-US" dirty="0" err="1"/>
              <a:t>Klebseilla</a:t>
            </a:r>
            <a:r>
              <a:rPr lang="en-US" dirty="0"/>
              <a:t> </a:t>
            </a:r>
            <a:r>
              <a:rPr lang="en-US" dirty="0" err="1"/>
              <a:t>spp</a:t>
            </a:r>
            <a:r>
              <a:rPr lang="en-US" dirty="0"/>
              <a:t> but can be detected in E. coli and Enterobacter spp.</a:t>
            </a:r>
          </a:p>
        </p:txBody>
      </p:sp>
      <p:sp>
        <p:nvSpPr>
          <p:cNvPr id="4" name="Slide Number Placeholder 3"/>
          <p:cNvSpPr>
            <a:spLocks noGrp="1"/>
          </p:cNvSpPr>
          <p:nvPr>
            <p:ph type="sldNum" sz="quarter" idx="5"/>
          </p:nvPr>
        </p:nvSpPr>
        <p:spPr/>
        <p:txBody>
          <a:bodyPr/>
          <a:lstStyle/>
          <a:p>
            <a:fld id="{DBCC7D24-0DC9-4E9C-89C0-35D79A09D337}" type="slidenum">
              <a:rPr lang="en-US" smtClean="0"/>
              <a:t>17</a:t>
            </a:fld>
            <a:endParaRPr lang="en-US" dirty="0"/>
          </a:p>
        </p:txBody>
      </p:sp>
    </p:spTree>
    <p:extLst>
      <p:ext uri="{BB962C8B-B14F-4D97-AF65-F5344CB8AC3E}">
        <p14:creationId xmlns:p14="http://schemas.microsoft.com/office/powerpoint/2010/main" val="1857281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66454-2620-439A-B061-06A3F1924D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626751C-1B54-434D-B674-3FC3F6E21A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E6405E-9AA7-4237-AA1A-8D347AF9B5A1}"/>
              </a:ext>
            </a:extLst>
          </p:cNvPr>
          <p:cNvSpPr>
            <a:spLocks noGrp="1"/>
          </p:cNvSpPr>
          <p:nvPr>
            <p:ph type="dt" sz="half" idx="10"/>
          </p:nvPr>
        </p:nvSpPr>
        <p:spPr/>
        <p:txBody>
          <a:bodyPr/>
          <a:lstStyle/>
          <a:p>
            <a:fld id="{0DB10D65-571E-4DE3-944F-1A4FD8DC555E}" type="datetimeFigureOut">
              <a:rPr lang="en-US" smtClean="0"/>
              <a:t>5/13/2019</a:t>
            </a:fld>
            <a:endParaRPr lang="en-US"/>
          </a:p>
        </p:txBody>
      </p:sp>
      <p:sp>
        <p:nvSpPr>
          <p:cNvPr id="5" name="Footer Placeholder 4">
            <a:extLst>
              <a:ext uri="{FF2B5EF4-FFF2-40B4-BE49-F238E27FC236}">
                <a16:creationId xmlns:a16="http://schemas.microsoft.com/office/drawing/2014/main" id="{B553B123-4292-45D8-B69B-55EEBF7F1E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CD5895-8D9D-44FA-8DD9-BABDF463CC34}"/>
              </a:ext>
            </a:extLst>
          </p:cNvPr>
          <p:cNvSpPr>
            <a:spLocks noGrp="1"/>
          </p:cNvSpPr>
          <p:nvPr>
            <p:ph type="sldNum" sz="quarter" idx="12"/>
          </p:nvPr>
        </p:nvSpPr>
        <p:spPr/>
        <p:txBody>
          <a:bodyPr/>
          <a:lstStyle/>
          <a:p>
            <a:fld id="{C01416C2-C45A-4FD5-999B-C184EDC5D32F}" type="slidenum">
              <a:rPr lang="en-US" smtClean="0"/>
              <a:t>‹#›</a:t>
            </a:fld>
            <a:endParaRPr lang="en-US"/>
          </a:p>
        </p:txBody>
      </p:sp>
    </p:spTree>
    <p:extLst>
      <p:ext uri="{BB962C8B-B14F-4D97-AF65-F5344CB8AC3E}">
        <p14:creationId xmlns:p14="http://schemas.microsoft.com/office/powerpoint/2010/main" val="1174888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88F37-5EA3-4025-8184-95CE85DA7DD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C71240-433D-45C9-9EC7-03CF60A075C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BBB3F9-82A4-4E60-A543-F87DBB363BF9}"/>
              </a:ext>
            </a:extLst>
          </p:cNvPr>
          <p:cNvSpPr>
            <a:spLocks noGrp="1"/>
          </p:cNvSpPr>
          <p:nvPr>
            <p:ph type="dt" sz="half" idx="10"/>
          </p:nvPr>
        </p:nvSpPr>
        <p:spPr/>
        <p:txBody>
          <a:bodyPr/>
          <a:lstStyle/>
          <a:p>
            <a:fld id="{0DB10D65-571E-4DE3-944F-1A4FD8DC555E}" type="datetimeFigureOut">
              <a:rPr lang="en-US" smtClean="0"/>
              <a:t>5/13/2019</a:t>
            </a:fld>
            <a:endParaRPr lang="en-US"/>
          </a:p>
        </p:txBody>
      </p:sp>
      <p:sp>
        <p:nvSpPr>
          <p:cNvPr id="5" name="Footer Placeholder 4">
            <a:extLst>
              <a:ext uri="{FF2B5EF4-FFF2-40B4-BE49-F238E27FC236}">
                <a16:creationId xmlns:a16="http://schemas.microsoft.com/office/drawing/2014/main" id="{9A669FC7-101C-4699-A41B-D2EE7AFD52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B9D5D1-5673-4C71-98CC-D0E752581258}"/>
              </a:ext>
            </a:extLst>
          </p:cNvPr>
          <p:cNvSpPr>
            <a:spLocks noGrp="1"/>
          </p:cNvSpPr>
          <p:nvPr>
            <p:ph type="sldNum" sz="quarter" idx="12"/>
          </p:nvPr>
        </p:nvSpPr>
        <p:spPr/>
        <p:txBody>
          <a:bodyPr/>
          <a:lstStyle/>
          <a:p>
            <a:fld id="{C01416C2-C45A-4FD5-999B-C184EDC5D32F}" type="slidenum">
              <a:rPr lang="en-US" smtClean="0"/>
              <a:t>‹#›</a:t>
            </a:fld>
            <a:endParaRPr lang="en-US"/>
          </a:p>
        </p:txBody>
      </p:sp>
    </p:spTree>
    <p:extLst>
      <p:ext uri="{BB962C8B-B14F-4D97-AF65-F5344CB8AC3E}">
        <p14:creationId xmlns:p14="http://schemas.microsoft.com/office/powerpoint/2010/main" val="3710760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2EF8BD-E43C-4C71-9D0E-E492A4AACC2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9992FF-EFBD-470A-BA57-C8CB2A7F272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990D68-2629-43AE-95F1-F5287F394E8D}"/>
              </a:ext>
            </a:extLst>
          </p:cNvPr>
          <p:cNvSpPr>
            <a:spLocks noGrp="1"/>
          </p:cNvSpPr>
          <p:nvPr>
            <p:ph type="dt" sz="half" idx="10"/>
          </p:nvPr>
        </p:nvSpPr>
        <p:spPr/>
        <p:txBody>
          <a:bodyPr/>
          <a:lstStyle/>
          <a:p>
            <a:fld id="{0DB10D65-571E-4DE3-944F-1A4FD8DC555E}" type="datetimeFigureOut">
              <a:rPr lang="en-US" smtClean="0"/>
              <a:t>5/13/2019</a:t>
            </a:fld>
            <a:endParaRPr lang="en-US"/>
          </a:p>
        </p:txBody>
      </p:sp>
      <p:sp>
        <p:nvSpPr>
          <p:cNvPr id="5" name="Footer Placeholder 4">
            <a:extLst>
              <a:ext uri="{FF2B5EF4-FFF2-40B4-BE49-F238E27FC236}">
                <a16:creationId xmlns:a16="http://schemas.microsoft.com/office/drawing/2014/main" id="{31B28054-5CBA-4253-A752-383BB37329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278CB2-9AD9-4B7E-B362-F8A7659DEA85}"/>
              </a:ext>
            </a:extLst>
          </p:cNvPr>
          <p:cNvSpPr>
            <a:spLocks noGrp="1"/>
          </p:cNvSpPr>
          <p:nvPr>
            <p:ph type="sldNum" sz="quarter" idx="12"/>
          </p:nvPr>
        </p:nvSpPr>
        <p:spPr/>
        <p:txBody>
          <a:bodyPr/>
          <a:lstStyle/>
          <a:p>
            <a:fld id="{C01416C2-C45A-4FD5-999B-C184EDC5D32F}" type="slidenum">
              <a:rPr lang="en-US" smtClean="0"/>
              <a:t>‹#›</a:t>
            </a:fld>
            <a:endParaRPr lang="en-US"/>
          </a:p>
        </p:txBody>
      </p:sp>
    </p:spTree>
    <p:extLst>
      <p:ext uri="{BB962C8B-B14F-4D97-AF65-F5344CB8AC3E}">
        <p14:creationId xmlns:p14="http://schemas.microsoft.com/office/powerpoint/2010/main" val="17397394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8355" y="2051009"/>
            <a:ext cx="2698311" cy="2020824"/>
          </a:xfrm>
          <a:prstGeom prst="rect">
            <a:avLst/>
          </a:prstGeom>
        </p:spPr>
      </p:pic>
      <p:sp>
        <p:nvSpPr>
          <p:cNvPr id="10" name="Rectangle 9"/>
          <p:cNvSpPr/>
          <p:nvPr userDrawn="1"/>
        </p:nvSpPr>
        <p:spPr>
          <a:xfrm>
            <a:off x="0" y="3860"/>
            <a:ext cx="12192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12192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3691462" y="2051009"/>
            <a:ext cx="7699023" cy="2020824"/>
          </a:xfrm>
        </p:spPr>
        <p:txBody>
          <a:bodyPr anchor="ctr">
            <a:noAutofit/>
          </a:bodyPr>
          <a:lstStyle>
            <a:lvl1pPr marL="0" indent="0">
              <a:buNone/>
              <a:defRPr sz="3600" baseline="0">
                <a:latin typeface="Franklin Gothic Demi Cond" panose="020B07060304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3691462" y="4071833"/>
            <a:ext cx="7699023" cy="948752"/>
          </a:xfrm>
        </p:spPr>
        <p:txBody>
          <a:bodyPr anchor="b">
            <a:noAutofit/>
          </a:bodyPr>
          <a:lstStyle>
            <a:lvl1pPr marL="0" indent="0">
              <a:lnSpc>
                <a:spcPct val="100000"/>
              </a:lnSpc>
              <a:spcBef>
                <a:spcPts val="0"/>
              </a:spcBef>
              <a:buNone/>
              <a:defRPr sz="2800" baseline="0">
                <a:latin typeface="Franklin Gothic Demi Cond" panose="020B07060304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3691462" y="5020585"/>
            <a:ext cx="7699023" cy="488226"/>
          </a:xfrm>
        </p:spPr>
        <p:txBody>
          <a:bodyPr anchor="b">
            <a:normAutofit/>
          </a:bodyPr>
          <a:lstStyle>
            <a:lvl1pPr marL="0" indent="0">
              <a:buNone/>
              <a:defRPr sz="2400" baseline="0">
                <a:latin typeface="Franklin Gothic Demi Cond" panose="020B0706030402020204" pitchFamily="34" charset="0"/>
              </a:defRPr>
            </a:lvl1pPr>
          </a:lstStyle>
          <a:p>
            <a:pPr lvl="0"/>
            <a:r>
              <a:rPr lang="en-US" dirty="0"/>
              <a:t>Click to Add Date</a:t>
            </a:r>
          </a:p>
        </p:txBody>
      </p:sp>
    </p:spTree>
    <p:extLst>
      <p:ext uri="{BB962C8B-B14F-4D97-AF65-F5344CB8AC3E}">
        <p14:creationId xmlns:p14="http://schemas.microsoft.com/office/powerpoint/2010/main" val="1106344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9160" y="624054"/>
            <a:ext cx="10457689" cy="548640"/>
          </a:xfr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0" name="Footer Placeholder 20"/>
          <p:cNvSpPr>
            <a:spLocks noGrp="1"/>
          </p:cNvSpPr>
          <p:nvPr>
            <p:ph type="ftr" sz="quarter" idx="13"/>
          </p:nvPr>
        </p:nvSpPr>
        <p:spPr>
          <a:xfrm>
            <a:off x="694972" y="6573308"/>
            <a:ext cx="10243961" cy="284692"/>
          </a:xfrm>
        </p:spPr>
        <p:txBody>
          <a:bodyPr/>
          <a:lstStyle>
            <a:lvl1pPr algn="l">
              <a:defRPr sz="1000" cap="all" baseline="0">
                <a:solidFill>
                  <a:schemeClr val="tx1"/>
                </a:solidFill>
                <a:latin typeface="Franklin Gothic Demi Cond" panose="020B0706030402020204" pitchFamily="34" charset="0"/>
              </a:defRPr>
            </a:lvl1pPr>
          </a:lstStyle>
          <a:p>
            <a:r>
              <a:rPr lang="en-US"/>
              <a:t>MEDICAID SAMPLE PRES | MONTH DAY, YYYY | v2</a:t>
            </a:r>
            <a:endParaRPr lang="en-US" dirty="0"/>
          </a:p>
        </p:txBody>
      </p:sp>
      <p:sp>
        <p:nvSpPr>
          <p:cNvPr id="13" name="Slide Number Placeholder 21"/>
          <p:cNvSpPr>
            <a:spLocks noGrp="1"/>
          </p:cNvSpPr>
          <p:nvPr>
            <p:ph type="sldNum" sz="quarter" idx="14"/>
          </p:nvPr>
        </p:nvSpPr>
        <p:spPr>
          <a:xfrm>
            <a:off x="11074400" y="6573308"/>
            <a:ext cx="752131"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cxnSp>
        <p:nvCxnSpPr>
          <p:cNvPr id="7" name="Straight Connector 6"/>
          <p:cNvCxnSpPr/>
          <p:nvPr userDrawn="1"/>
        </p:nvCxnSpPr>
        <p:spPr>
          <a:xfrm>
            <a:off x="0" y="6573308"/>
            <a:ext cx="12192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183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838200" y="1447801"/>
            <a:ext cx="10517717" cy="4592638"/>
          </a:xfrm>
        </p:spPr>
        <p:txBody>
          <a:bodyPr>
            <a:noAutofit/>
          </a:bodyPr>
          <a:lstStyle>
            <a:lvl1pPr marL="228600" indent="-228600">
              <a:lnSpc>
                <a:spcPct val="100000"/>
              </a:lnSpc>
              <a:spcBef>
                <a:spcPts val="1200"/>
              </a:spcBef>
              <a:defRPr sz="2800">
                <a:latin typeface="Franklin Gothic Medium" panose="020B0603020102020204" pitchFamily="34" charset="0"/>
              </a:defRPr>
            </a:lvl1pPr>
            <a:lvl2pPr marL="576263" indent="-233363">
              <a:lnSpc>
                <a:spcPct val="100000"/>
              </a:lnSpc>
              <a:buFont typeface="Franklin Gothic Medium" panose="020B0603020102020204" pitchFamily="34" charset="0"/>
              <a:buChar char="−"/>
              <a:defRPr sz="2400">
                <a:latin typeface="Franklin Gothic Medium" panose="020B0603020102020204" pitchFamily="34" charset="0"/>
              </a:defRPr>
            </a:lvl2pPr>
            <a:lvl3pPr marL="973138" indent="-228600">
              <a:lnSpc>
                <a:spcPct val="100000"/>
              </a:lnSpc>
              <a:defRPr sz="2000">
                <a:latin typeface="Franklin Gothic Medium" panose="020B06030201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696383" y="6243108"/>
            <a:ext cx="10656007" cy="330200"/>
          </a:xfr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21" name="Footer Placeholder 20"/>
          <p:cNvSpPr>
            <a:spLocks noGrp="1"/>
          </p:cNvSpPr>
          <p:nvPr>
            <p:ph type="ftr" sz="quarter" idx="13"/>
          </p:nvPr>
        </p:nvSpPr>
        <p:spPr>
          <a:xfrm>
            <a:off x="694972" y="6573308"/>
            <a:ext cx="10243961" cy="284692"/>
          </a:xfrm>
        </p:spPr>
        <p:txBody>
          <a:bodyPr/>
          <a:lstStyle>
            <a:lvl1pPr algn="l">
              <a:defRPr sz="1000" cap="all" baseline="0">
                <a:solidFill>
                  <a:schemeClr val="tx1"/>
                </a:solidFill>
                <a:latin typeface="Franklin Gothic Demi Cond" panose="020B0706030402020204" pitchFamily="34" charset="0"/>
              </a:defRPr>
            </a:lvl1pPr>
          </a:lstStyle>
          <a:p>
            <a:r>
              <a:rPr lang="en-US" dirty="0"/>
              <a:t>MEDICAID SAMPLE PRES | MONTH DAY, YYYY | v2</a:t>
            </a:r>
          </a:p>
        </p:txBody>
      </p:sp>
      <p:sp>
        <p:nvSpPr>
          <p:cNvPr id="22" name="Slide Number Placeholder 21"/>
          <p:cNvSpPr>
            <a:spLocks noGrp="1"/>
          </p:cNvSpPr>
          <p:nvPr>
            <p:ph type="sldNum" sz="quarter" idx="14"/>
          </p:nvPr>
        </p:nvSpPr>
        <p:spPr>
          <a:xfrm>
            <a:off x="11074400" y="6573308"/>
            <a:ext cx="752131" cy="284692"/>
          </a:xfrm>
        </p:spPr>
        <p:txBody>
          <a:bodyPr/>
          <a:lstStyle>
            <a:lvl1pPr>
              <a:defRPr sz="1000">
                <a:solidFill>
                  <a:sysClr val="windowText" lastClr="000000"/>
                </a:solidFill>
                <a:latin typeface="Franklin Gothic Demi Cond" panose="020B07060304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899160" y="624054"/>
            <a:ext cx="10457689" cy="548640"/>
          </a:xfr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cxnSp>
        <p:nvCxnSpPr>
          <p:cNvPr id="3" name="Straight Connector 2"/>
          <p:cNvCxnSpPr/>
          <p:nvPr userDrawn="1"/>
        </p:nvCxnSpPr>
        <p:spPr>
          <a:xfrm>
            <a:off x="0" y="6573308"/>
            <a:ext cx="12192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4561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49467-4318-4E1C-98B4-7977E8D0BC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D28FD8-7E75-4BDA-A784-C77DC740935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9F6126-67F9-4A80-BA76-FF24D70A0F9B}"/>
              </a:ext>
            </a:extLst>
          </p:cNvPr>
          <p:cNvSpPr>
            <a:spLocks noGrp="1"/>
          </p:cNvSpPr>
          <p:nvPr>
            <p:ph type="dt" sz="half" idx="10"/>
          </p:nvPr>
        </p:nvSpPr>
        <p:spPr/>
        <p:txBody>
          <a:bodyPr/>
          <a:lstStyle/>
          <a:p>
            <a:fld id="{0DB10D65-571E-4DE3-944F-1A4FD8DC555E}" type="datetimeFigureOut">
              <a:rPr lang="en-US" smtClean="0"/>
              <a:t>5/13/2019</a:t>
            </a:fld>
            <a:endParaRPr lang="en-US"/>
          </a:p>
        </p:txBody>
      </p:sp>
      <p:sp>
        <p:nvSpPr>
          <p:cNvPr id="5" name="Footer Placeholder 4">
            <a:extLst>
              <a:ext uri="{FF2B5EF4-FFF2-40B4-BE49-F238E27FC236}">
                <a16:creationId xmlns:a16="http://schemas.microsoft.com/office/drawing/2014/main" id="{7F3A53A0-A904-4812-8239-1E462E4851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69F0E4-1885-4EE8-9E6E-F5484FCF5386}"/>
              </a:ext>
            </a:extLst>
          </p:cNvPr>
          <p:cNvSpPr>
            <a:spLocks noGrp="1"/>
          </p:cNvSpPr>
          <p:nvPr>
            <p:ph type="sldNum" sz="quarter" idx="12"/>
          </p:nvPr>
        </p:nvSpPr>
        <p:spPr/>
        <p:txBody>
          <a:bodyPr/>
          <a:lstStyle/>
          <a:p>
            <a:fld id="{C01416C2-C45A-4FD5-999B-C184EDC5D32F}" type="slidenum">
              <a:rPr lang="en-US" smtClean="0"/>
              <a:t>‹#›</a:t>
            </a:fld>
            <a:endParaRPr lang="en-US"/>
          </a:p>
        </p:txBody>
      </p:sp>
    </p:spTree>
    <p:extLst>
      <p:ext uri="{BB962C8B-B14F-4D97-AF65-F5344CB8AC3E}">
        <p14:creationId xmlns:p14="http://schemas.microsoft.com/office/powerpoint/2010/main" val="725709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994ED-1B0C-4240-9FAA-683BB31106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A02C52-9D0A-4D2E-98D5-B95E72F4AE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19629E6-2AB1-40B9-B746-9965FCDD7D7A}"/>
              </a:ext>
            </a:extLst>
          </p:cNvPr>
          <p:cNvSpPr>
            <a:spLocks noGrp="1"/>
          </p:cNvSpPr>
          <p:nvPr>
            <p:ph type="dt" sz="half" idx="10"/>
          </p:nvPr>
        </p:nvSpPr>
        <p:spPr/>
        <p:txBody>
          <a:bodyPr/>
          <a:lstStyle/>
          <a:p>
            <a:fld id="{0DB10D65-571E-4DE3-944F-1A4FD8DC555E}" type="datetimeFigureOut">
              <a:rPr lang="en-US" smtClean="0"/>
              <a:t>5/13/2019</a:t>
            </a:fld>
            <a:endParaRPr lang="en-US"/>
          </a:p>
        </p:txBody>
      </p:sp>
      <p:sp>
        <p:nvSpPr>
          <p:cNvPr id="5" name="Footer Placeholder 4">
            <a:extLst>
              <a:ext uri="{FF2B5EF4-FFF2-40B4-BE49-F238E27FC236}">
                <a16:creationId xmlns:a16="http://schemas.microsoft.com/office/drawing/2014/main" id="{31A4F039-8EE7-4367-846A-0ADBA0BACA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21B560-868C-453C-ADD2-9AF1961288D7}"/>
              </a:ext>
            </a:extLst>
          </p:cNvPr>
          <p:cNvSpPr>
            <a:spLocks noGrp="1"/>
          </p:cNvSpPr>
          <p:nvPr>
            <p:ph type="sldNum" sz="quarter" idx="12"/>
          </p:nvPr>
        </p:nvSpPr>
        <p:spPr/>
        <p:txBody>
          <a:bodyPr/>
          <a:lstStyle/>
          <a:p>
            <a:fld id="{C01416C2-C45A-4FD5-999B-C184EDC5D32F}" type="slidenum">
              <a:rPr lang="en-US" smtClean="0"/>
              <a:t>‹#›</a:t>
            </a:fld>
            <a:endParaRPr lang="en-US"/>
          </a:p>
        </p:txBody>
      </p:sp>
    </p:spTree>
    <p:extLst>
      <p:ext uri="{BB962C8B-B14F-4D97-AF65-F5344CB8AC3E}">
        <p14:creationId xmlns:p14="http://schemas.microsoft.com/office/powerpoint/2010/main" val="1402724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B55B2-DFDB-4EF2-B5E8-0179D003D1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209E1E-F69A-4743-8326-50B6EA0308E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C363A80-BA13-458A-AE99-0DA79830B6D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14F7C25-5577-4696-9F5A-1353773E1828}"/>
              </a:ext>
            </a:extLst>
          </p:cNvPr>
          <p:cNvSpPr>
            <a:spLocks noGrp="1"/>
          </p:cNvSpPr>
          <p:nvPr>
            <p:ph type="dt" sz="half" idx="10"/>
          </p:nvPr>
        </p:nvSpPr>
        <p:spPr/>
        <p:txBody>
          <a:bodyPr/>
          <a:lstStyle/>
          <a:p>
            <a:fld id="{0DB10D65-571E-4DE3-944F-1A4FD8DC555E}" type="datetimeFigureOut">
              <a:rPr lang="en-US" smtClean="0"/>
              <a:t>5/13/2019</a:t>
            </a:fld>
            <a:endParaRPr lang="en-US"/>
          </a:p>
        </p:txBody>
      </p:sp>
      <p:sp>
        <p:nvSpPr>
          <p:cNvPr id="6" name="Footer Placeholder 5">
            <a:extLst>
              <a:ext uri="{FF2B5EF4-FFF2-40B4-BE49-F238E27FC236}">
                <a16:creationId xmlns:a16="http://schemas.microsoft.com/office/drawing/2014/main" id="{89F9114E-4807-4C9B-A52B-1F217098FA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BFB59C-A767-46C8-BE8E-824F18B4274F}"/>
              </a:ext>
            </a:extLst>
          </p:cNvPr>
          <p:cNvSpPr>
            <a:spLocks noGrp="1"/>
          </p:cNvSpPr>
          <p:nvPr>
            <p:ph type="sldNum" sz="quarter" idx="12"/>
          </p:nvPr>
        </p:nvSpPr>
        <p:spPr/>
        <p:txBody>
          <a:bodyPr/>
          <a:lstStyle/>
          <a:p>
            <a:fld id="{C01416C2-C45A-4FD5-999B-C184EDC5D32F}" type="slidenum">
              <a:rPr lang="en-US" smtClean="0"/>
              <a:t>‹#›</a:t>
            </a:fld>
            <a:endParaRPr lang="en-US"/>
          </a:p>
        </p:txBody>
      </p:sp>
    </p:spTree>
    <p:extLst>
      <p:ext uri="{BB962C8B-B14F-4D97-AF65-F5344CB8AC3E}">
        <p14:creationId xmlns:p14="http://schemas.microsoft.com/office/powerpoint/2010/main" val="3464018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1EA28-54D3-43A9-895F-76F764A5449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F4DD9D-4D5D-45D7-A6C8-7420731112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5A60DC3-71EA-4690-9308-A042F0EB130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9FABDD-5CF0-4E6F-A941-544DBB0A69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F66AECC-BFC6-4883-976C-E0D5859309B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F3EC379-59D1-4D81-A84F-4378C531BA20}"/>
              </a:ext>
            </a:extLst>
          </p:cNvPr>
          <p:cNvSpPr>
            <a:spLocks noGrp="1"/>
          </p:cNvSpPr>
          <p:nvPr>
            <p:ph type="dt" sz="half" idx="10"/>
          </p:nvPr>
        </p:nvSpPr>
        <p:spPr/>
        <p:txBody>
          <a:bodyPr/>
          <a:lstStyle/>
          <a:p>
            <a:fld id="{0DB10D65-571E-4DE3-944F-1A4FD8DC555E}" type="datetimeFigureOut">
              <a:rPr lang="en-US" smtClean="0"/>
              <a:t>5/13/2019</a:t>
            </a:fld>
            <a:endParaRPr lang="en-US"/>
          </a:p>
        </p:txBody>
      </p:sp>
      <p:sp>
        <p:nvSpPr>
          <p:cNvPr id="8" name="Footer Placeholder 7">
            <a:extLst>
              <a:ext uri="{FF2B5EF4-FFF2-40B4-BE49-F238E27FC236}">
                <a16:creationId xmlns:a16="http://schemas.microsoft.com/office/drawing/2014/main" id="{9F0B5382-A3C2-48A3-92F4-B84B01DC63B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1590F8-63FC-4E57-BE6B-AE3C670CC92B}"/>
              </a:ext>
            </a:extLst>
          </p:cNvPr>
          <p:cNvSpPr>
            <a:spLocks noGrp="1"/>
          </p:cNvSpPr>
          <p:nvPr>
            <p:ph type="sldNum" sz="quarter" idx="12"/>
          </p:nvPr>
        </p:nvSpPr>
        <p:spPr/>
        <p:txBody>
          <a:bodyPr/>
          <a:lstStyle/>
          <a:p>
            <a:fld id="{C01416C2-C45A-4FD5-999B-C184EDC5D32F}" type="slidenum">
              <a:rPr lang="en-US" smtClean="0"/>
              <a:t>‹#›</a:t>
            </a:fld>
            <a:endParaRPr lang="en-US"/>
          </a:p>
        </p:txBody>
      </p:sp>
    </p:spTree>
    <p:extLst>
      <p:ext uri="{BB962C8B-B14F-4D97-AF65-F5344CB8AC3E}">
        <p14:creationId xmlns:p14="http://schemas.microsoft.com/office/powerpoint/2010/main" val="2092131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DAF09-3578-4E10-9CA9-5554E80A418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A8462D-D212-42A4-93B5-15C1A9C8230E}"/>
              </a:ext>
            </a:extLst>
          </p:cNvPr>
          <p:cNvSpPr>
            <a:spLocks noGrp="1"/>
          </p:cNvSpPr>
          <p:nvPr>
            <p:ph type="dt" sz="half" idx="10"/>
          </p:nvPr>
        </p:nvSpPr>
        <p:spPr/>
        <p:txBody>
          <a:bodyPr/>
          <a:lstStyle/>
          <a:p>
            <a:fld id="{0DB10D65-571E-4DE3-944F-1A4FD8DC555E}" type="datetimeFigureOut">
              <a:rPr lang="en-US" smtClean="0"/>
              <a:t>5/13/2019</a:t>
            </a:fld>
            <a:endParaRPr lang="en-US"/>
          </a:p>
        </p:txBody>
      </p:sp>
      <p:sp>
        <p:nvSpPr>
          <p:cNvPr id="4" name="Footer Placeholder 3">
            <a:extLst>
              <a:ext uri="{FF2B5EF4-FFF2-40B4-BE49-F238E27FC236}">
                <a16:creationId xmlns:a16="http://schemas.microsoft.com/office/drawing/2014/main" id="{4D55F4D9-F801-4EB7-AF90-8CA3787D61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E26458-EFA9-4775-875C-3C6C4A2F8E25}"/>
              </a:ext>
            </a:extLst>
          </p:cNvPr>
          <p:cNvSpPr>
            <a:spLocks noGrp="1"/>
          </p:cNvSpPr>
          <p:nvPr>
            <p:ph type="sldNum" sz="quarter" idx="12"/>
          </p:nvPr>
        </p:nvSpPr>
        <p:spPr/>
        <p:txBody>
          <a:bodyPr/>
          <a:lstStyle/>
          <a:p>
            <a:fld id="{C01416C2-C45A-4FD5-999B-C184EDC5D32F}" type="slidenum">
              <a:rPr lang="en-US" smtClean="0"/>
              <a:t>‹#›</a:t>
            </a:fld>
            <a:endParaRPr lang="en-US"/>
          </a:p>
        </p:txBody>
      </p:sp>
    </p:spTree>
    <p:extLst>
      <p:ext uri="{BB962C8B-B14F-4D97-AF65-F5344CB8AC3E}">
        <p14:creationId xmlns:p14="http://schemas.microsoft.com/office/powerpoint/2010/main" val="1645569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C1B881-8F23-484E-BE8E-3A7989F7A212}"/>
              </a:ext>
            </a:extLst>
          </p:cNvPr>
          <p:cNvSpPr>
            <a:spLocks noGrp="1"/>
          </p:cNvSpPr>
          <p:nvPr>
            <p:ph type="dt" sz="half" idx="10"/>
          </p:nvPr>
        </p:nvSpPr>
        <p:spPr/>
        <p:txBody>
          <a:bodyPr/>
          <a:lstStyle/>
          <a:p>
            <a:fld id="{0DB10D65-571E-4DE3-944F-1A4FD8DC555E}" type="datetimeFigureOut">
              <a:rPr lang="en-US" smtClean="0"/>
              <a:t>5/13/2019</a:t>
            </a:fld>
            <a:endParaRPr lang="en-US"/>
          </a:p>
        </p:txBody>
      </p:sp>
      <p:sp>
        <p:nvSpPr>
          <p:cNvPr id="3" name="Footer Placeholder 2">
            <a:extLst>
              <a:ext uri="{FF2B5EF4-FFF2-40B4-BE49-F238E27FC236}">
                <a16:creationId xmlns:a16="http://schemas.microsoft.com/office/drawing/2014/main" id="{C93251DD-4F29-478E-9FDC-1FCFA4EC0F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F15673E-636D-4194-9553-2A01E6F914BD}"/>
              </a:ext>
            </a:extLst>
          </p:cNvPr>
          <p:cNvSpPr>
            <a:spLocks noGrp="1"/>
          </p:cNvSpPr>
          <p:nvPr>
            <p:ph type="sldNum" sz="quarter" idx="12"/>
          </p:nvPr>
        </p:nvSpPr>
        <p:spPr/>
        <p:txBody>
          <a:bodyPr/>
          <a:lstStyle/>
          <a:p>
            <a:fld id="{C01416C2-C45A-4FD5-999B-C184EDC5D32F}" type="slidenum">
              <a:rPr lang="en-US" smtClean="0"/>
              <a:t>‹#›</a:t>
            </a:fld>
            <a:endParaRPr lang="en-US"/>
          </a:p>
        </p:txBody>
      </p:sp>
    </p:spTree>
    <p:extLst>
      <p:ext uri="{BB962C8B-B14F-4D97-AF65-F5344CB8AC3E}">
        <p14:creationId xmlns:p14="http://schemas.microsoft.com/office/powerpoint/2010/main" val="3619528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DDDC3-5AA7-4551-A36E-912499E943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CB60B64-474D-4F10-BC36-34EEBA6998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6D0E232-8101-4360-8AA6-C6616BC9AB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4D2A008-1616-4A2D-8AC8-F893254B40C8}"/>
              </a:ext>
            </a:extLst>
          </p:cNvPr>
          <p:cNvSpPr>
            <a:spLocks noGrp="1"/>
          </p:cNvSpPr>
          <p:nvPr>
            <p:ph type="dt" sz="half" idx="10"/>
          </p:nvPr>
        </p:nvSpPr>
        <p:spPr/>
        <p:txBody>
          <a:bodyPr/>
          <a:lstStyle/>
          <a:p>
            <a:fld id="{0DB10D65-571E-4DE3-944F-1A4FD8DC555E}" type="datetimeFigureOut">
              <a:rPr lang="en-US" smtClean="0"/>
              <a:t>5/13/2019</a:t>
            </a:fld>
            <a:endParaRPr lang="en-US"/>
          </a:p>
        </p:txBody>
      </p:sp>
      <p:sp>
        <p:nvSpPr>
          <p:cNvPr id="6" name="Footer Placeholder 5">
            <a:extLst>
              <a:ext uri="{FF2B5EF4-FFF2-40B4-BE49-F238E27FC236}">
                <a16:creationId xmlns:a16="http://schemas.microsoft.com/office/drawing/2014/main" id="{A8DE4DAD-5C48-4D9A-B322-056EE2D963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397B80-37B1-405C-BD15-8527AC4E428F}"/>
              </a:ext>
            </a:extLst>
          </p:cNvPr>
          <p:cNvSpPr>
            <a:spLocks noGrp="1"/>
          </p:cNvSpPr>
          <p:nvPr>
            <p:ph type="sldNum" sz="quarter" idx="12"/>
          </p:nvPr>
        </p:nvSpPr>
        <p:spPr/>
        <p:txBody>
          <a:bodyPr/>
          <a:lstStyle/>
          <a:p>
            <a:fld id="{C01416C2-C45A-4FD5-999B-C184EDC5D32F}" type="slidenum">
              <a:rPr lang="en-US" smtClean="0"/>
              <a:t>‹#›</a:t>
            </a:fld>
            <a:endParaRPr lang="en-US"/>
          </a:p>
        </p:txBody>
      </p:sp>
    </p:spTree>
    <p:extLst>
      <p:ext uri="{BB962C8B-B14F-4D97-AF65-F5344CB8AC3E}">
        <p14:creationId xmlns:p14="http://schemas.microsoft.com/office/powerpoint/2010/main" val="3148017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B9A9F-E3A2-4A73-BCB5-2CE3C04BBA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7C7B872-7313-4C26-B240-000A4347D1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7EDBE47-0937-4624-A584-BB48E0E46F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9E003C6-81F7-45BF-8178-5C9B75D702D8}"/>
              </a:ext>
            </a:extLst>
          </p:cNvPr>
          <p:cNvSpPr>
            <a:spLocks noGrp="1"/>
          </p:cNvSpPr>
          <p:nvPr>
            <p:ph type="dt" sz="half" idx="10"/>
          </p:nvPr>
        </p:nvSpPr>
        <p:spPr/>
        <p:txBody>
          <a:bodyPr/>
          <a:lstStyle/>
          <a:p>
            <a:fld id="{0DB10D65-571E-4DE3-944F-1A4FD8DC555E}" type="datetimeFigureOut">
              <a:rPr lang="en-US" smtClean="0"/>
              <a:t>5/13/2019</a:t>
            </a:fld>
            <a:endParaRPr lang="en-US"/>
          </a:p>
        </p:txBody>
      </p:sp>
      <p:sp>
        <p:nvSpPr>
          <p:cNvPr id="6" name="Footer Placeholder 5">
            <a:extLst>
              <a:ext uri="{FF2B5EF4-FFF2-40B4-BE49-F238E27FC236}">
                <a16:creationId xmlns:a16="http://schemas.microsoft.com/office/drawing/2014/main" id="{285A1641-ECA9-4FC2-991B-22686C8125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86DE11-C29F-427C-B2D6-25CA69F6CA83}"/>
              </a:ext>
            </a:extLst>
          </p:cNvPr>
          <p:cNvSpPr>
            <a:spLocks noGrp="1"/>
          </p:cNvSpPr>
          <p:nvPr>
            <p:ph type="sldNum" sz="quarter" idx="12"/>
          </p:nvPr>
        </p:nvSpPr>
        <p:spPr/>
        <p:txBody>
          <a:bodyPr/>
          <a:lstStyle/>
          <a:p>
            <a:fld id="{C01416C2-C45A-4FD5-999B-C184EDC5D32F}" type="slidenum">
              <a:rPr lang="en-US" smtClean="0"/>
              <a:t>‹#›</a:t>
            </a:fld>
            <a:endParaRPr lang="en-US"/>
          </a:p>
        </p:txBody>
      </p:sp>
    </p:spTree>
    <p:extLst>
      <p:ext uri="{BB962C8B-B14F-4D97-AF65-F5344CB8AC3E}">
        <p14:creationId xmlns:p14="http://schemas.microsoft.com/office/powerpoint/2010/main" val="177157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7F9EC2-0B8A-4D32-BB63-CBA93C9093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5DC19CC-78F5-4AE6-8FE7-2B111D8188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CDC690-C816-43EF-8C62-30B82DC77D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B10D65-571E-4DE3-944F-1A4FD8DC555E}" type="datetimeFigureOut">
              <a:rPr lang="en-US" smtClean="0"/>
              <a:t>5/13/2019</a:t>
            </a:fld>
            <a:endParaRPr lang="en-US"/>
          </a:p>
        </p:txBody>
      </p:sp>
      <p:sp>
        <p:nvSpPr>
          <p:cNvPr id="5" name="Footer Placeholder 4">
            <a:extLst>
              <a:ext uri="{FF2B5EF4-FFF2-40B4-BE49-F238E27FC236}">
                <a16:creationId xmlns:a16="http://schemas.microsoft.com/office/drawing/2014/main" id="{8AD4C37A-2270-4E8C-B96E-8659A02550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47F5A4A-ACC8-4707-8A4D-D5FE6A7585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1416C2-C45A-4FD5-999B-C184EDC5D32F}" type="slidenum">
              <a:rPr lang="en-US" smtClean="0"/>
              <a:t>‹#›</a:t>
            </a:fld>
            <a:endParaRPr lang="en-US"/>
          </a:p>
        </p:txBody>
      </p:sp>
    </p:spTree>
    <p:extLst>
      <p:ext uri="{BB962C8B-B14F-4D97-AF65-F5344CB8AC3E}">
        <p14:creationId xmlns:p14="http://schemas.microsoft.com/office/powerpoint/2010/main" val="1070295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image" Target="../media/image50.png"/></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gis.cdc.gov/grasp/PSA/HAIreport.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cdc.gov/nhsn/acute-care-hospital/aur/index.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mailto:James.w.lewis@dhhs.nc.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dc.gov/fungal/candida-auris/recommendations.html" TargetMode="External"/><Relationship Id="rId2" Type="http://schemas.openxmlformats.org/officeDocument/2006/relationships/hyperlink" Target="https://health.maryland.gov/laboratories/Pages/ARLNHome.aspx#CR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dc.gov/fungal/candida-auris/recommendations.html"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cdc.gov/drugresistance/solutions-initiative/innovative-hp-resistance-testing.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5.sv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4292596" y="1677532"/>
            <a:ext cx="6375404" cy="2020824"/>
          </a:xfrm>
        </p:spPr>
        <p:txBody>
          <a:bodyPr/>
          <a:lstStyle/>
          <a:p>
            <a:r>
              <a:rPr lang="en-US" dirty="0" err="1"/>
              <a:t>PHIT</a:t>
            </a:r>
            <a:r>
              <a:rPr lang="en-US" dirty="0"/>
              <a:t> Force: Various </a:t>
            </a:r>
            <a:r>
              <a:rPr lang="en-US" dirty="0" err="1"/>
              <a:t>DPH</a:t>
            </a:r>
            <a:r>
              <a:rPr lang="en-US" dirty="0"/>
              <a:t> Issues</a:t>
            </a:r>
          </a:p>
        </p:txBody>
      </p:sp>
      <p:sp>
        <p:nvSpPr>
          <p:cNvPr id="9" name="Text Placeholder 8"/>
          <p:cNvSpPr>
            <a:spLocks noGrp="1"/>
          </p:cNvSpPr>
          <p:nvPr>
            <p:ph type="body" sz="quarter" idx="11"/>
          </p:nvPr>
        </p:nvSpPr>
        <p:spPr>
          <a:xfrm>
            <a:off x="4292597" y="3753459"/>
            <a:ext cx="5774267" cy="1267126"/>
          </a:xfrm>
        </p:spPr>
        <p:txBody>
          <a:bodyPr/>
          <a:lstStyle/>
          <a:p>
            <a:r>
              <a:rPr lang="en-US" sz="2400" dirty="0"/>
              <a:t>James Lewis</a:t>
            </a:r>
          </a:p>
          <a:p>
            <a:r>
              <a:rPr lang="en-US" sz="2400" dirty="0"/>
              <a:t>Communicable Disease Branch</a:t>
            </a:r>
          </a:p>
          <a:p>
            <a:r>
              <a:rPr lang="en-US" sz="2400" dirty="0"/>
              <a:t>North Carolina Division of Public Health</a:t>
            </a:r>
          </a:p>
        </p:txBody>
      </p:sp>
      <p:sp>
        <p:nvSpPr>
          <p:cNvPr id="10" name="Text Placeholder 9"/>
          <p:cNvSpPr>
            <a:spLocks noGrp="1"/>
          </p:cNvSpPr>
          <p:nvPr>
            <p:ph type="body" sz="quarter" idx="12"/>
          </p:nvPr>
        </p:nvSpPr>
        <p:spPr/>
        <p:txBody>
          <a:bodyPr/>
          <a:lstStyle/>
          <a:p>
            <a:r>
              <a:rPr lang="en-US" dirty="0"/>
              <a:t>5/10/2019</a:t>
            </a:r>
          </a:p>
        </p:txBody>
      </p:sp>
      <p:pic>
        <p:nvPicPr>
          <p:cNvPr id="5" name="Picture 3" descr="NCPH-3PMS-150-100x110">
            <a:extLst>
              <a:ext uri="{FF2B5EF4-FFF2-40B4-BE49-F238E27FC236}">
                <a16:creationId xmlns:a16="http://schemas.microsoft.com/office/drawing/2014/main" id="{1E38A04B-2BDC-444D-8647-37E9EAE3EC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36765" y="5264699"/>
            <a:ext cx="1161403" cy="12702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2773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59468DB3-DC5F-45E8-B64D-D554F6269EC2}"/>
              </a:ext>
            </a:extLst>
          </p:cNvPr>
          <p:cNvSpPr>
            <a:spLocks noGrp="1"/>
          </p:cNvSpPr>
          <p:nvPr>
            <p:ph type="body" sz="quarter" idx="11"/>
          </p:nvPr>
        </p:nvSpPr>
        <p:spPr/>
        <p:txBody>
          <a:bodyPr/>
          <a:lstStyle/>
          <a:p>
            <a:endParaRPr lang="en-US"/>
          </a:p>
        </p:txBody>
      </p:sp>
      <p:sp>
        <p:nvSpPr>
          <p:cNvPr id="6" name="Title 2">
            <a:extLst>
              <a:ext uri="{FF2B5EF4-FFF2-40B4-BE49-F238E27FC236}">
                <a16:creationId xmlns:a16="http://schemas.microsoft.com/office/drawing/2014/main" id="{4BBB2927-9C12-487C-936C-11D5F0F3E918}"/>
              </a:ext>
            </a:extLst>
          </p:cNvPr>
          <p:cNvSpPr>
            <a:spLocks noGrp="1"/>
          </p:cNvSpPr>
          <p:nvPr>
            <p:ph type="title"/>
          </p:nvPr>
        </p:nvSpPr>
        <p:spPr/>
        <p:txBody>
          <a:bodyPr/>
          <a:lstStyle/>
          <a:p>
            <a:r>
              <a:rPr lang="en-US" dirty="0"/>
              <a:t>Sentinel Surveillance</a:t>
            </a:r>
          </a:p>
        </p:txBody>
      </p:sp>
      <p:grpSp>
        <p:nvGrpSpPr>
          <p:cNvPr id="8" name="Group 7">
            <a:extLst>
              <a:ext uri="{FF2B5EF4-FFF2-40B4-BE49-F238E27FC236}">
                <a16:creationId xmlns:a16="http://schemas.microsoft.com/office/drawing/2014/main" id="{7F0AC173-33D4-4BC7-8792-E36945816913}"/>
              </a:ext>
            </a:extLst>
          </p:cNvPr>
          <p:cNvGrpSpPr/>
          <p:nvPr/>
        </p:nvGrpSpPr>
        <p:grpSpPr>
          <a:xfrm>
            <a:off x="2627405" y="2311557"/>
            <a:ext cx="6937193" cy="1529266"/>
            <a:chOff x="1584474" y="2311557"/>
            <a:chExt cx="6937193" cy="1529266"/>
          </a:xfrm>
        </p:grpSpPr>
        <p:sp>
          <p:nvSpPr>
            <p:cNvPr id="2" name="Rectangle 1">
              <a:extLst>
                <a:ext uri="{FF2B5EF4-FFF2-40B4-BE49-F238E27FC236}">
                  <a16:creationId xmlns:a16="http://schemas.microsoft.com/office/drawing/2014/main" id="{2B45A01B-9B77-403A-ACCE-5FC48DE762E4}"/>
                </a:ext>
              </a:extLst>
            </p:cNvPr>
            <p:cNvSpPr/>
            <p:nvPr/>
          </p:nvSpPr>
          <p:spPr>
            <a:xfrm>
              <a:off x="1584474" y="2311557"/>
              <a:ext cx="3428999" cy="1529266"/>
            </a:xfrm>
            <a:prstGeom prst="rect">
              <a:avLst/>
            </a:prstGeom>
            <a:noFill/>
          </p:spPr>
          <p:txBody>
            <a:bodyPr wrap="square" lIns="51435" tIns="25718" rIns="51435" bIns="25718">
              <a:spAutoFit/>
            </a:bodyPr>
            <a:lstStyle/>
            <a:p>
              <a:pPr algn="ctr" defTabSz="685800"/>
              <a:r>
                <a:rPr lang="en-US" sz="9600" b="1" dirty="0">
                  <a:ln w="12700">
                    <a:solidFill>
                      <a:srgbClr val="7F9E3F"/>
                    </a:solidFill>
                    <a:prstDash val="solid"/>
                  </a:ln>
                  <a:pattFill prst="pct50">
                    <a:fgClr>
                      <a:srgbClr val="7F9E3F"/>
                    </a:fgClr>
                    <a:bgClr>
                      <a:srgbClr val="7F9E3F">
                        <a:lumMod val="20000"/>
                        <a:lumOff val="80000"/>
                      </a:srgbClr>
                    </a:bgClr>
                  </a:pattFill>
                  <a:effectLst>
                    <a:outerShdw dist="38100" dir="2640000" algn="bl" rotWithShape="0">
                      <a:srgbClr val="7F9E3F"/>
                    </a:outerShdw>
                  </a:effectLst>
                  <a:latin typeface="Franklin Gothic Book" panose="020B0503020102020204"/>
                </a:rPr>
                <a:t>57%</a:t>
              </a:r>
            </a:p>
          </p:txBody>
        </p:sp>
        <p:sp>
          <p:nvSpPr>
            <p:cNvPr id="3" name="Rectangle 2">
              <a:extLst>
                <a:ext uri="{FF2B5EF4-FFF2-40B4-BE49-F238E27FC236}">
                  <a16:creationId xmlns:a16="http://schemas.microsoft.com/office/drawing/2014/main" id="{F3F8E1FB-65A3-462F-9227-BA10FEBFEE07}"/>
                </a:ext>
              </a:extLst>
            </p:cNvPr>
            <p:cNvSpPr/>
            <p:nvPr/>
          </p:nvSpPr>
          <p:spPr>
            <a:xfrm>
              <a:off x="4279337" y="2782669"/>
              <a:ext cx="4242330" cy="646331"/>
            </a:xfrm>
            <a:prstGeom prst="rect">
              <a:avLst/>
            </a:prstGeom>
          </p:spPr>
          <p:txBody>
            <a:bodyPr wrap="square">
              <a:spAutoFit/>
            </a:bodyPr>
            <a:lstStyle/>
            <a:p>
              <a:pPr algn="ctr" defTabSz="685800"/>
              <a:r>
                <a:rPr lang="en-US" b="1" dirty="0">
                  <a:ln w="12700">
                    <a:solidFill>
                      <a:srgbClr val="7F9E3F"/>
                    </a:solidFill>
                    <a:prstDash val="solid"/>
                  </a:ln>
                  <a:solidFill>
                    <a:srgbClr val="1F497D"/>
                  </a:solidFill>
                  <a:latin typeface="Franklin Gothic Book" panose="020B0503020102020204"/>
                </a:rPr>
                <a:t>of reported CRE reported to NC DPH</a:t>
              </a:r>
            </a:p>
            <a:p>
              <a:pPr algn="ctr" defTabSz="685800"/>
              <a:r>
                <a:rPr lang="en-US" b="1" dirty="0">
                  <a:ln w="12700">
                    <a:solidFill>
                      <a:srgbClr val="7F9E3F"/>
                    </a:solidFill>
                    <a:prstDash val="solid"/>
                  </a:ln>
                  <a:solidFill>
                    <a:srgbClr val="1F497D"/>
                  </a:solidFill>
                  <a:latin typeface="Franklin Gothic Book" panose="020B0503020102020204"/>
                </a:rPr>
                <a:t>are carbapenemase producing</a:t>
              </a:r>
            </a:p>
          </p:txBody>
        </p:sp>
      </p:grpSp>
      <p:sp>
        <p:nvSpPr>
          <p:cNvPr id="9" name="Slide Number Placeholder 8">
            <a:extLst>
              <a:ext uri="{FF2B5EF4-FFF2-40B4-BE49-F238E27FC236}">
                <a16:creationId xmlns:a16="http://schemas.microsoft.com/office/drawing/2014/main" id="{89024626-3C69-4ADC-B605-5A4E2B8F9C9A}"/>
              </a:ext>
            </a:extLst>
          </p:cNvPr>
          <p:cNvSpPr>
            <a:spLocks noGrp="1"/>
          </p:cNvSpPr>
          <p:nvPr>
            <p:ph type="sldNum" sz="quarter" idx="14"/>
          </p:nvPr>
        </p:nvSpPr>
        <p:spPr/>
        <p:txBody>
          <a:bodyPr/>
          <a:lstStyle/>
          <a:p>
            <a:fld id="{11F27F3A-B3E9-41ED-AF8F-A365F10BB65F}" type="slidenum">
              <a:rPr lang="en-US" smtClean="0"/>
              <a:pPr/>
              <a:t>10</a:t>
            </a:fld>
            <a:endParaRPr lang="en-US" dirty="0"/>
          </a:p>
        </p:txBody>
      </p:sp>
    </p:spTree>
    <p:extLst>
      <p:ext uri="{BB962C8B-B14F-4D97-AF65-F5344CB8AC3E}">
        <p14:creationId xmlns:p14="http://schemas.microsoft.com/office/powerpoint/2010/main" val="508852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59468DB3-DC5F-45E8-B64D-D554F6269EC2}"/>
              </a:ext>
            </a:extLst>
          </p:cNvPr>
          <p:cNvSpPr>
            <a:spLocks noGrp="1"/>
          </p:cNvSpPr>
          <p:nvPr>
            <p:ph type="body" sz="quarter" idx="11"/>
          </p:nvPr>
        </p:nvSpPr>
        <p:spPr/>
        <p:txBody>
          <a:bodyPr/>
          <a:lstStyle/>
          <a:p>
            <a:endParaRPr lang="en-US"/>
          </a:p>
        </p:txBody>
      </p:sp>
      <p:sp>
        <p:nvSpPr>
          <p:cNvPr id="5" name="Slide Number Placeholder 4">
            <a:extLst>
              <a:ext uri="{FF2B5EF4-FFF2-40B4-BE49-F238E27FC236}">
                <a16:creationId xmlns:a16="http://schemas.microsoft.com/office/drawing/2014/main" id="{734291F4-389F-4EA5-B522-793B2065AF18}"/>
              </a:ext>
            </a:extLst>
          </p:cNvPr>
          <p:cNvSpPr>
            <a:spLocks noGrp="1"/>
          </p:cNvSpPr>
          <p:nvPr>
            <p:ph type="sldNum" sz="quarter" idx="14"/>
          </p:nvPr>
        </p:nvSpPr>
        <p:spPr/>
        <p:txBody>
          <a:bodyPr vert="horz" lIns="51435" tIns="25718" rIns="51435" bIns="25718" rtlCol="0" anchor="ctr">
            <a:normAutofit/>
          </a:bodyPr>
          <a:lstStyle/>
          <a:p>
            <a:pPr defTabSz="685800">
              <a:spcAft>
                <a:spcPts val="338"/>
              </a:spcAft>
            </a:pPr>
            <a:fld id="{11F27F3A-B3E9-41ED-AF8F-A365F10BB65F}" type="slidenum">
              <a:rPr lang="en-US" sz="675">
                <a:solidFill>
                  <a:prstClr val="black">
                    <a:tint val="75000"/>
                  </a:prstClr>
                </a:solidFill>
                <a:latin typeface="Franklin Gothic Book" panose="020B0503020102020204"/>
              </a:rPr>
              <a:pPr defTabSz="685800">
                <a:spcAft>
                  <a:spcPts val="338"/>
                </a:spcAft>
              </a:pPr>
              <a:t>11</a:t>
            </a:fld>
            <a:endParaRPr lang="en-US" sz="675" dirty="0">
              <a:solidFill>
                <a:prstClr val="black">
                  <a:tint val="75000"/>
                </a:prstClr>
              </a:solidFill>
              <a:latin typeface="Franklin Gothic Book" panose="020B0503020102020204"/>
            </a:endParaRPr>
          </a:p>
        </p:txBody>
      </p:sp>
      <p:sp>
        <p:nvSpPr>
          <p:cNvPr id="6" name="Title 2">
            <a:extLst>
              <a:ext uri="{FF2B5EF4-FFF2-40B4-BE49-F238E27FC236}">
                <a16:creationId xmlns:a16="http://schemas.microsoft.com/office/drawing/2014/main" id="{4BBB2927-9C12-487C-936C-11D5F0F3E918}"/>
              </a:ext>
            </a:extLst>
          </p:cNvPr>
          <p:cNvSpPr>
            <a:spLocks noGrp="1"/>
          </p:cNvSpPr>
          <p:nvPr>
            <p:ph type="title"/>
          </p:nvPr>
        </p:nvSpPr>
        <p:spPr/>
        <p:txBody>
          <a:bodyPr/>
          <a:lstStyle/>
          <a:p>
            <a:r>
              <a:rPr lang="en-US" dirty="0"/>
              <a:t>Sentinel Surveillance</a:t>
            </a:r>
          </a:p>
        </p:txBody>
      </p:sp>
      <p:sp>
        <p:nvSpPr>
          <p:cNvPr id="2" name="Rectangle 1">
            <a:extLst>
              <a:ext uri="{FF2B5EF4-FFF2-40B4-BE49-F238E27FC236}">
                <a16:creationId xmlns:a16="http://schemas.microsoft.com/office/drawing/2014/main" id="{2B45A01B-9B77-403A-ACCE-5FC48DE762E4}"/>
              </a:ext>
            </a:extLst>
          </p:cNvPr>
          <p:cNvSpPr/>
          <p:nvPr/>
        </p:nvSpPr>
        <p:spPr>
          <a:xfrm>
            <a:off x="2667000" y="2171925"/>
            <a:ext cx="6858000" cy="2514151"/>
          </a:xfrm>
          <a:prstGeom prst="rect">
            <a:avLst/>
          </a:prstGeom>
          <a:noFill/>
        </p:spPr>
        <p:txBody>
          <a:bodyPr wrap="square" lIns="51435" tIns="25718" rIns="51435" bIns="25718">
            <a:spAutoFit/>
          </a:bodyPr>
          <a:lstStyle/>
          <a:p>
            <a:pPr algn="ctr" defTabSz="685800"/>
            <a:r>
              <a:rPr lang="en-US" sz="8000" b="1" dirty="0">
                <a:ln w="12700">
                  <a:solidFill>
                    <a:srgbClr val="7F9E3F"/>
                  </a:solidFill>
                  <a:prstDash val="solid"/>
                </a:ln>
                <a:pattFill prst="pct50">
                  <a:fgClr>
                    <a:srgbClr val="7F9E3F"/>
                  </a:fgClr>
                  <a:bgClr>
                    <a:srgbClr val="7F9E3F">
                      <a:lumMod val="20000"/>
                      <a:lumOff val="80000"/>
                    </a:srgbClr>
                  </a:bgClr>
                </a:pattFill>
                <a:effectLst>
                  <a:outerShdw dist="38100" dir="2640000" algn="bl" rotWithShape="0">
                    <a:srgbClr val="7F9E3F"/>
                  </a:outerShdw>
                </a:effectLst>
                <a:latin typeface="Franklin Gothic Book" panose="020B0503020102020204"/>
              </a:rPr>
              <a:t>~10 CRE per month</a:t>
            </a:r>
          </a:p>
        </p:txBody>
      </p:sp>
    </p:spTree>
    <p:extLst>
      <p:ext uri="{BB962C8B-B14F-4D97-AF65-F5344CB8AC3E}">
        <p14:creationId xmlns:p14="http://schemas.microsoft.com/office/powerpoint/2010/main" val="742203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F4F295A-8487-4213-83A5-E71D26DEB217}"/>
              </a:ext>
            </a:extLst>
          </p:cNvPr>
          <p:cNvSpPr>
            <a:spLocks noGrp="1"/>
          </p:cNvSpPr>
          <p:nvPr>
            <p:ph type="body"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C60450A-754C-4053-BCFD-856C766DBDEA}"/>
              </a:ext>
            </a:extLst>
          </p:cNvPr>
          <p:cNvSpPr>
            <a:spLocks noGrp="1"/>
          </p:cNvSpPr>
          <p:nvPr>
            <p:ph type="sldNum" sz="quarter" idx="14"/>
          </p:nvPr>
        </p:nvSpPr>
        <p:spPr/>
        <p:txBody>
          <a:bodyPr/>
          <a:lstStyle/>
          <a:p>
            <a:pPr defTabSz="685800"/>
            <a:fld id="{11F27F3A-B3E9-41ED-AF8F-A365F10BB65F}" type="slidenum">
              <a:rPr lang="en-US"/>
              <a:pPr defTabSz="685800"/>
              <a:t>12</a:t>
            </a:fld>
            <a:endParaRPr lang="en-US" dirty="0"/>
          </a:p>
        </p:txBody>
      </p:sp>
      <p:sp>
        <p:nvSpPr>
          <p:cNvPr id="6" name="Title 2">
            <a:extLst>
              <a:ext uri="{FF2B5EF4-FFF2-40B4-BE49-F238E27FC236}">
                <a16:creationId xmlns:a16="http://schemas.microsoft.com/office/drawing/2014/main" id="{CD3AC300-0BB2-4A0D-B650-D80595712AD8}"/>
              </a:ext>
            </a:extLst>
          </p:cNvPr>
          <p:cNvSpPr>
            <a:spLocks noGrp="1"/>
          </p:cNvSpPr>
          <p:nvPr>
            <p:ph type="title"/>
          </p:nvPr>
        </p:nvSpPr>
        <p:spPr/>
        <p:txBody>
          <a:bodyPr/>
          <a:lstStyle/>
          <a:p>
            <a:r>
              <a:rPr lang="en-US" dirty="0"/>
              <a:t>Sentinel Surveillance</a:t>
            </a:r>
          </a:p>
        </p:txBody>
      </p:sp>
      <p:pic>
        <p:nvPicPr>
          <p:cNvPr id="2" name="Picture 1">
            <a:extLst>
              <a:ext uri="{FF2B5EF4-FFF2-40B4-BE49-F238E27FC236}">
                <a16:creationId xmlns:a16="http://schemas.microsoft.com/office/drawing/2014/main" id="{3C31E102-0BCC-45CA-A9C9-FD53ED3EEEE2}"/>
              </a:ext>
            </a:extLst>
          </p:cNvPr>
          <p:cNvPicPr>
            <a:picLocks noChangeAspect="1"/>
          </p:cNvPicPr>
          <p:nvPr/>
        </p:nvPicPr>
        <p:blipFill>
          <a:blip r:embed="rId3"/>
          <a:stretch>
            <a:fillRect/>
          </a:stretch>
        </p:blipFill>
        <p:spPr>
          <a:xfrm>
            <a:off x="1719488" y="2234207"/>
            <a:ext cx="8753027" cy="3614677"/>
          </a:xfrm>
          <a:prstGeom prst="rect">
            <a:avLst/>
          </a:prstGeom>
        </p:spPr>
      </p:pic>
      <p:sp>
        <p:nvSpPr>
          <p:cNvPr id="7" name="TextBox 6">
            <a:extLst>
              <a:ext uri="{FF2B5EF4-FFF2-40B4-BE49-F238E27FC236}">
                <a16:creationId xmlns:a16="http://schemas.microsoft.com/office/drawing/2014/main" id="{9F67F991-5122-42A4-AABF-59B7500E6857}"/>
              </a:ext>
            </a:extLst>
          </p:cNvPr>
          <p:cNvSpPr txBox="1"/>
          <p:nvPr/>
        </p:nvSpPr>
        <p:spPr>
          <a:xfrm>
            <a:off x="1752600" y="5391064"/>
            <a:ext cx="1828800" cy="400110"/>
          </a:xfrm>
          <a:prstGeom prst="rect">
            <a:avLst/>
          </a:prstGeom>
          <a:solidFill>
            <a:srgbClr val="ED7D31"/>
          </a:solidFill>
        </p:spPr>
        <p:txBody>
          <a:bodyPr wrap="square" rtlCol="0">
            <a:spAutoFit/>
          </a:bodyPr>
          <a:lstStyle/>
          <a:p>
            <a:r>
              <a:rPr lang="en-US" sz="2000" dirty="0">
                <a:solidFill>
                  <a:sysClr val="windowText" lastClr="000000"/>
                </a:solidFill>
              </a:rPr>
              <a:t>KPC 76.70% </a:t>
            </a:r>
          </a:p>
        </p:txBody>
      </p:sp>
      <p:sp>
        <p:nvSpPr>
          <p:cNvPr id="8" name="TextBox 7">
            <a:extLst>
              <a:ext uri="{FF2B5EF4-FFF2-40B4-BE49-F238E27FC236}">
                <a16:creationId xmlns:a16="http://schemas.microsoft.com/office/drawing/2014/main" id="{BA33DD4B-5D6D-447E-AFB0-44147898F67D}"/>
              </a:ext>
            </a:extLst>
          </p:cNvPr>
          <p:cNvSpPr txBox="1"/>
          <p:nvPr/>
        </p:nvSpPr>
        <p:spPr>
          <a:xfrm>
            <a:off x="8447157" y="4724400"/>
            <a:ext cx="1939369" cy="400110"/>
          </a:xfrm>
          <a:prstGeom prst="rect">
            <a:avLst/>
          </a:prstGeom>
          <a:solidFill>
            <a:srgbClr val="FFC000"/>
          </a:solidFill>
        </p:spPr>
        <p:txBody>
          <a:bodyPr wrap="square" rtlCol="0">
            <a:spAutoFit/>
          </a:bodyPr>
          <a:lstStyle/>
          <a:p>
            <a:r>
              <a:rPr lang="en-US" sz="2000" dirty="0">
                <a:solidFill>
                  <a:sysClr val="windowText" lastClr="000000"/>
                </a:solidFill>
              </a:rPr>
              <a:t>OXA-48 18.45% </a:t>
            </a:r>
          </a:p>
        </p:txBody>
      </p:sp>
      <p:sp>
        <p:nvSpPr>
          <p:cNvPr id="9" name="TextBox 8">
            <a:extLst>
              <a:ext uri="{FF2B5EF4-FFF2-40B4-BE49-F238E27FC236}">
                <a16:creationId xmlns:a16="http://schemas.microsoft.com/office/drawing/2014/main" id="{9E34C44C-2800-43D0-841A-44CB95F1BC6C}"/>
              </a:ext>
            </a:extLst>
          </p:cNvPr>
          <p:cNvSpPr txBox="1"/>
          <p:nvPr/>
        </p:nvSpPr>
        <p:spPr>
          <a:xfrm>
            <a:off x="8447157" y="5445831"/>
            <a:ext cx="1535045" cy="400110"/>
          </a:xfrm>
          <a:prstGeom prst="rect">
            <a:avLst/>
          </a:prstGeom>
          <a:solidFill>
            <a:srgbClr val="4472C4"/>
          </a:solidFill>
        </p:spPr>
        <p:txBody>
          <a:bodyPr wrap="square" rtlCol="0">
            <a:spAutoFit/>
          </a:bodyPr>
          <a:lstStyle/>
          <a:p>
            <a:r>
              <a:rPr lang="en-US" sz="2000" dirty="0">
                <a:solidFill>
                  <a:sysClr val="windowText" lastClr="000000"/>
                </a:solidFill>
              </a:rPr>
              <a:t>IMP 3.88% </a:t>
            </a:r>
          </a:p>
        </p:txBody>
      </p:sp>
      <p:sp>
        <p:nvSpPr>
          <p:cNvPr id="10" name="TextBox 9">
            <a:extLst>
              <a:ext uri="{FF2B5EF4-FFF2-40B4-BE49-F238E27FC236}">
                <a16:creationId xmlns:a16="http://schemas.microsoft.com/office/drawing/2014/main" id="{14940B69-E3FF-4B96-A7C0-6A2C232B83B4}"/>
              </a:ext>
            </a:extLst>
          </p:cNvPr>
          <p:cNvSpPr txBox="1"/>
          <p:nvPr/>
        </p:nvSpPr>
        <p:spPr>
          <a:xfrm>
            <a:off x="9144000" y="6103166"/>
            <a:ext cx="1328514" cy="400110"/>
          </a:xfrm>
          <a:prstGeom prst="rect">
            <a:avLst/>
          </a:prstGeom>
          <a:noFill/>
          <a:ln>
            <a:solidFill>
              <a:schemeClr val="tx1"/>
            </a:solidFill>
          </a:ln>
        </p:spPr>
        <p:txBody>
          <a:bodyPr wrap="square" rtlCol="0">
            <a:spAutoFit/>
          </a:bodyPr>
          <a:lstStyle/>
          <a:p>
            <a:r>
              <a:rPr lang="en-US" sz="2000" dirty="0">
                <a:solidFill>
                  <a:sysClr val="windowText" lastClr="000000"/>
                </a:solidFill>
              </a:rPr>
              <a:t>NDM &lt;1% </a:t>
            </a:r>
          </a:p>
        </p:txBody>
      </p:sp>
      <p:sp>
        <p:nvSpPr>
          <p:cNvPr id="11" name="Rectangle 10">
            <a:extLst>
              <a:ext uri="{FF2B5EF4-FFF2-40B4-BE49-F238E27FC236}">
                <a16:creationId xmlns:a16="http://schemas.microsoft.com/office/drawing/2014/main" id="{D29B9369-3176-47E9-9849-2F0E6695B6FE}"/>
              </a:ext>
            </a:extLst>
          </p:cNvPr>
          <p:cNvSpPr/>
          <p:nvPr/>
        </p:nvSpPr>
        <p:spPr>
          <a:xfrm>
            <a:off x="10065760" y="5181600"/>
            <a:ext cx="373641" cy="640080"/>
          </a:xfrm>
          <a:prstGeom prst="rect">
            <a:avLst/>
          </a:prstGeom>
          <a:solidFill>
            <a:srgbClr val="A5A5A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4C8C262B-A32E-4DBB-9BA9-8C33CB841018}"/>
              </a:ext>
            </a:extLst>
          </p:cNvPr>
          <p:cNvCxnSpPr>
            <a:endCxn id="10" idx="0"/>
          </p:cNvCxnSpPr>
          <p:nvPr/>
        </p:nvCxnSpPr>
        <p:spPr>
          <a:xfrm flipH="1">
            <a:off x="9808258" y="5821680"/>
            <a:ext cx="478743" cy="2814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8363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7168CA8-6997-45A4-B03B-5EF4EF080624}"/>
              </a:ext>
            </a:extLst>
          </p:cNvPr>
          <p:cNvSpPr>
            <a:spLocks noGrp="1"/>
          </p:cNvSpPr>
          <p:nvPr>
            <p:ph type="title"/>
          </p:nvPr>
        </p:nvSpPr>
        <p:spPr/>
        <p:txBody>
          <a:bodyPr/>
          <a:lstStyle/>
          <a:p>
            <a:r>
              <a:rPr lang="en-US" dirty="0"/>
              <a:t>CRE Surveillance Since October 1, 2018</a:t>
            </a:r>
          </a:p>
        </p:txBody>
      </p:sp>
      <p:sp>
        <p:nvSpPr>
          <p:cNvPr id="5" name="Slide Number Placeholder 4">
            <a:extLst>
              <a:ext uri="{FF2B5EF4-FFF2-40B4-BE49-F238E27FC236}">
                <a16:creationId xmlns:a16="http://schemas.microsoft.com/office/drawing/2014/main" id="{3AA6509E-47B8-4FE8-AEA5-420EF941032D}"/>
              </a:ext>
            </a:extLst>
          </p:cNvPr>
          <p:cNvSpPr>
            <a:spLocks noGrp="1"/>
          </p:cNvSpPr>
          <p:nvPr>
            <p:ph type="sldNum" sz="quarter" idx="14"/>
          </p:nvPr>
        </p:nvSpPr>
        <p:spPr/>
        <p:txBody>
          <a:bodyPr/>
          <a:lstStyle/>
          <a:p>
            <a:fld id="{11F27F3A-B3E9-41ED-AF8F-A365F10BB65F}" type="slidenum">
              <a:rPr lang="en-US" smtClean="0"/>
              <a:pPr/>
              <a:t>13</a:t>
            </a:fld>
            <a:endParaRPr lang="en-US" dirty="0"/>
          </a:p>
        </p:txBody>
      </p:sp>
      <p:sp>
        <p:nvSpPr>
          <p:cNvPr id="8" name="Title 6">
            <a:extLst>
              <a:ext uri="{FF2B5EF4-FFF2-40B4-BE49-F238E27FC236}">
                <a16:creationId xmlns:a16="http://schemas.microsoft.com/office/drawing/2014/main" id="{AD69CF3E-9F82-4FF9-B999-3E8401A28EBF}"/>
              </a:ext>
            </a:extLst>
          </p:cNvPr>
          <p:cNvSpPr txBox="1">
            <a:spLocks/>
          </p:cNvSpPr>
          <p:nvPr/>
        </p:nvSpPr>
        <p:spPr>
          <a:xfrm>
            <a:off x="3556400" y="3613504"/>
            <a:ext cx="5079201"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r>
              <a:rPr lang="en-US" dirty="0"/>
              <a:t>Updated: February 8, 2019</a:t>
            </a:r>
          </a:p>
        </p:txBody>
      </p:sp>
    </p:spTree>
    <p:extLst>
      <p:ext uri="{BB962C8B-B14F-4D97-AF65-F5344CB8AC3E}">
        <p14:creationId xmlns:p14="http://schemas.microsoft.com/office/powerpoint/2010/main" val="1030919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46E6AB92-8674-44BA-95B0-9D4CC11D352D}"/>
              </a:ext>
            </a:extLst>
          </p:cNvPr>
          <p:cNvSpPr>
            <a:spLocks noGrp="1"/>
          </p:cNvSpPr>
          <p:nvPr>
            <p:ph type="body" sz="quarter" idx="10"/>
          </p:nvPr>
        </p:nvSpPr>
        <p:spPr>
          <a:xfrm>
            <a:off x="2152650" y="2890684"/>
            <a:ext cx="7888288" cy="3149755"/>
          </a:xfrm>
        </p:spPr>
        <p:txBody>
          <a:bodyPr/>
          <a:lstStyle/>
          <a:p>
            <a:r>
              <a:rPr lang="en-US" dirty="0"/>
              <a:t>97% KPC</a:t>
            </a:r>
          </a:p>
          <a:p>
            <a:r>
              <a:rPr lang="en-US" dirty="0"/>
              <a:t>0.9% NDM</a:t>
            </a:r>
          </a:p>
          <a:p>
            <a:r>
              <a:rPr lang="en-US" dirty="0"/>
              <a:t>1.9% OXA-48</a:t>
            </a:r>
          </a:p>
        </p:txBody>
      </p:sp>
      <p:sp>
        <p:nvSpPr>
          <p:cNvPr id="6" name="Text Placeholder 5">
            <a:extLst>
              <a:ext uri="{FF2B5EF4-FFF2-40B4-BE49-F238E27FC236}">
                <a16:creationId xmlns:a16="http://schemas.microsoft.com/office/drawing/2014/main" id="{0F6F29F1-DD45-43A5-933E-526F722C9F34}"/>
              </a:ext>
            </a:extLst>
          </p:cNvPr>
          <p:cNvSpPr>
            <a:spLocks noGrp="1"/>
          </p:cNvSpPr>
          <p:nvPr>
            <p:ph type="body" sz="quarter" idx="11"/>
          </p:nvPr>
        </p:nvSpPr>
        <p:spPr/>
        <p:txBody>
          <a:bodyPr/>
          <a:lstStyle/>
          <a:p>
            <a:endParaRPr lang="en-US"/>
          </a:p>
        </p:txBody>
      </p:sp>
      <p:sp>
        <p:nvSpPr>
          <p:cNvPr id="4" name="Slide Number Placeholder 3">
            <a:extLst>
              <a:ext uri="{FF2B5EF4-FFF2-40B4-BE49-F238E27FC236}">
                <a16:creationId xmlns:a16="http://schemas.microsoft.com/office/drawing/2014/main" id="{8AEA61B7-4E3D-41D8-95FB-F5BF3C18488D}"/>
              </a:ext>
            </a:extLst>
          </p:cNvPr>
          <p:cNvSpPr>
            <a:spLocks noGrp="1"/>
          </p:cNvSpPr>
          <p:nvPr>
            <p:ph type="sldNum" sz="quarter" idx="14"/>
          </p:nvPr>
        </p:nvSpPr>
        <p:spPr/>
        <p:txBody>
          <a:bodyPr/>
          <a:lstStyle/>
          <a:p>
            <a:fld id="{11F27F3A-B3E9-41ED-AF8F-A365F10BB65F}" type="slidenum">
              <a:rPr lang="en-US" smtClean="0"/>
              <a:pPr/>
              <a:t>14</a:t>
            </a:fld>
            <a:endParaRPr lang="en-US" dirty="0"/>
          </a:p>
        </p:txBody>
      </p:sp>
      <p:sp>
        <p:nvSpPr>
          <p:cNvPr id="2" name="Title 1">
            <a:extLst>
              <a:ext uri="{FF2B5EF4-FFF2-40B4-BE49-F238E27FC236}">
                <a16:creationId xmlns:a16="http://schemas.microsoft.com/office/drawing/2014/main" id="{5BF2885B-9DFA-448C-8E5C-033DC9810952}"/>
              </a:ext>
            </a:extLst>
          </p:cNvPr>
          <p:cNvSpPr>
            <a:spLocks noGrp="1"/>
          </p:cNvSpPr>
          <p:nvPr>
            <p:ph type="title"/>
          </p:nvPr>
        </p:nvSpPr>
        <p:spPr/>
        <p:txBody>
          <a:bodyPr/>
          <a:lstStyle/>
          <a:p>
            <a:pPr algn="ctr"/>
            <a:r>
              <a:rPr lang="en-US" sz="4800" b="1" dirty="0">
                <a:ln w="12700">
                  <a:solidFill>
                    <a:srgbClr val="7F9E3F"/>
                  </a:solidFill>
                  <a:prstDash val="solid"/>
                </a:ln>
                <a:pattFill prst="pct50">
                  <a:fgClr>
                    <a:srgbClr val="7F9E3F"/>
                  </a:fgClr>
                  <a:bgClr>
                    <a:srgbClr val="7F9E3F">
                      <a:lumMod val="20000"/>
                      <a:lumOff val="80000"/>
                    </a:srgbClr>
                  </a:bgClr>
                </a:pattFill>
                <a:effectLst>
                  <a:outerShdw dist="38100" dir="2640000" algn="bl" rotWithShape="0">
                    <a:srgbClr val="7F9E3F"/>
                  </a:outerShdw>
                </a:effectLst>
                <a:latin typeface="Franklin Gothic Book" panose="020B0503020102020204"/>
              </a:rPr>
              <a:t>52% of isolates submitted to the state lab are CP-CRE</a:t>
            </a:r>
            <a:r>
              <a:rPr lang="en-US" sz="4800" dirty="0"/>
              <a:t/>
            </a:r>
            <a:br>
              <a:rPr lang="en-US" sz="4800" dirty="0"/>
            </a:br>
            <a:r>
              <a:rPr lang="en-US" sz="4800" dirty="0"/>
              <a:t/>
            </a:r>
            <a:br>
              <a:rPr lang="en-US" sz="4800" dirty="0"/>
            </a:br>
            <a:r>
              <a:rPr lang="en-US" sz="4800" dirty="0"/>
              <a:t/>
            </a:r>
            <a:br>
              <a:rPr lang="en-US" sz="4800" dirty="0"/>
            </a:br>
            <a:endParaRPr lang="en-US" sz="4800" dirty="0"/>
          </a:p>
        </p:txBody>
      </p:sp>
    </p:spTree>
    <p:extLst>
      <p:ext uri="{BB962C8B-B14F-4D97-AF65-F5344CB8AC3E}">
        <p14:creationId xmlns:p14="http://schemas.microsoft.com/office/powerpoint/2010/main" val="3948543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59468DB3-DC5F-45E8-B64D-D554F6269EC2}"/>
              </a:ext>
            </a:extLst>
          </p:cNvPr>
          <p:cNvSpPr>
            <a:spLocks noGrp="1"/>
          </p:cNvSpPr>
          <p:nvPr>
            <p:ph type="body" sz="quarter" idx="11"/>
          </p:nvPr>
        </p:nvSpPr>
        <p:spPr/>
        <p:txBody>
          <a:bodyPr/>
          <a:lstStyle/>
          <a:p>
            <a:endParaRPr lang="en-US"/>
          </a:p>
        </p:txBody>
      </p:sp>
      <p:sp>
        <p:nvSpPr>
          <p:cNvPr id="5" name="Slide Number Placeholder 4">
            <a:extLst>
              <a:ext uri="{FF2B5EF4-FFF2-40B4-BE49-F238E27FC236}">
                <a16:creationId xmlns:a16="http://schemas.microsoft.com/office/drawing/2014/main" id="{734291F4-389F-4EA5-B522-793B2065AF18}"/>
              </a:ext>
            </a:extLst>
          </p:cNvPr>
          <p:cNvSpPr>
            <a:spLocks noGrp="1"/>
          </p:cNvSpPr>
          <p:nvPr>
            <p:ph type="sldNum" sz="quarter" idx="14"/>
          </p:nvPr>
        </p:nvSpPr>
        <p:spPr/>
        <p:txBody>
          <a:bodyPr vert="horz" lIns="51435" tIns="25718" rIns="51435" bIns="25718" rtlCol="0" anchor="ctr">
            <a:normAutofit/>
          </a:bodyPr>
          <a:lstStyle/>
          <a:p>
            <a:pPr defTabSz="685800">
              <a:spcAft>
                <a:spcPts val="338"/>
              </a:spcAft>
            </a:pPr>
            <a:fld id="{11F27F3A-B3E9-41ED-AF8F-A365F10BB65F}" type="slidenum">
              <a:rPr lang="en-US" sz="675">
                <a:solidFill>
                  <a:prstClr val="black">
                    <a:tint val="75000"/>
                  </a:prstClr>
                </a:solidFill>
                <a:latin typeface="Franklin Gothic Book" panose="020B0503020102020204"/>
              </a:rPr>
              <a:pPr defTabSz="685800">
                <a:spcAft>
                  <a:spcPts val="338"/>
                </a:spcAft>
              </a:pPr>
              <a:t>15</a:t>
            </a:fld>
            <a:endParaRPr lang="en-US" sz="675" dirty="0">
              <a:solidFill>
                <a:prstClr val="black">
                  <a:tint val="75000"/>
                </a:prstClr>
              </a:solidFill>
              <a:latin typeface="Franklin Gothic Book" panose="020B0503020102020204"/>
            </a:endParaRPr>
          </a:p>
        </p:txBody>
      </p:sp>
      <p:sp>
        <p:nvSpPr>
          <p:cNvPr id="6" name="Title 2">
            <a:extLst>
              <a:ext uri="{FF2B5EF4-FFF2-40B4-BE49-F238E27FC236}">
                <a16:creationId xmlns:a16="http://schemas.microsoft.com/office/drawing/2014/main" id="{4BBB2927-9C12-487C-936C-11D5F0F3E918}"/>
              </a:ext>
            </a:extLst>
          </p:cNvPr>
          <p:cNvSpPr>
            <a:spLocks noGrp="1"/>
          </p:cNvSpPr>
          <p:nvPr>
            <p:ph type="title"/>
          </p:nvPr>
        </p:nvSpPr>
        <p:spPr/>
        <p:txBody>
          <a:bodyPr/>
          <a:lstStyle/>
          <a:p>
            <a:r>
              <a:rPr lang="en-US" dirty="0"/>
              <a:t>Surveillance</a:t>
            </a:r>
          </a:p>
        </p:txBody>
      </p:sp>
      <p:sp>
        <p:nvSpPr>
          <p:cNvPr id="2" name="Rectangle 1">
            <a:extLst>
              <a:ext uri="{FF2B5EF4-FFF2-40B4-BE49-F238E27FC236}">
                <a16:creationId xmlns:a16="http://schemas.microsoft.com/office/drawing/2014/main" id="{2B45A01B-9B77-403A-ACCE-5FC48DE762E4}"/>
              </a:ext>
            </a:extLst>
          </p:cNvPr>
          <p:cNvSpPr/>
          <p:nvPr/>
        </p:nvSpPr>
        <p:spPr>
          <a:xfrm>
            <a:off x="2667000" y="2171925"/>
            <a:ext cx="6858000" cy="2514151"/>
          </a:xfrm>
          <a:prstGeom prst="rect">
            <a:avLst/>
          </a:prstGeom>
          <a:noFill/>
        </p:spPr>
        <p:txBody>
          <a:bodyPr wrap="square" lIns="51435" tIns="25718" rIns="51435" bIns="25718">
            <a:spAutoFit/>
          </a:bodyPr>
          <a:lstStyle/>
          <a:p>
            <a:pPr algn="ctr" defTabSz="685800"/>
            <a:r>
              <a:rPr lang="en-US" sz="8000" b="1" dirty="0">
                <a:ln w="12700">
                  <a:solidFill>
                    <a:srgbClr val="7F9E3F"/>
                  </a:solidFill>
                  <a:prstDash val="solid"/>
                </a:ln>
                <a:pattFill prst="pct50">
                  <a:fgClr>
                    <a:srgbClr val="7F9E3F"/>
                  </a:fgClr>
                  <a:bgClr>
                    <a:srgbClr val="7F9E3F">
                      <a:lumMod val="20000"/>
                      <a:lumOff val="80000"/>
                    </a:srgbClr>
                  </a:bgClr>
                </a:pattFill>
                <a:effectLst>
                  <a:outerShdw dist="38100" dir="2640000" algn="bl" rotWithShape="0">
                    <a:srgbClr val="7F9E3F"/>
                  </a:outerShdw>
                </a:effectLst>
                <a:latin typeface="Franklin Gothic Book" panose="020B0503020102020204"/>
              </a:rPr>
              <a:t>~50 CRE per month</a:t>
            </a:r>
          </a:p>
        </p:txBody>
      </p:sp>
    </p:spTree>
    <p:extLst>
      <p:ext uri="{BB962C8B-B14F-4D97-AF65-F5344CB8AC3E}">
        <p14:creationId xmlns:p14="http://schemas.microsoft.com/office/powerpoint/2010/main" val="1901849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1FF76F1-9569-4CBC-89B5-58F725FDD611}"/>
              </a:ext>
            </a:extLst>
          </p:cNvPr>
          <p:cNvSpPr>
            <a:spLocks noGrp="1"/>
          </p:cNvSpPr>
          <p:nvPr>
            <p:ph type="body" sz="quarter" idx="11"/>
          </p:nvPr>
        </p:nvSpPr>
        <p:spPr/>
        <p:txBody>
          <a:bodyPr/>
          <a:lstStyle/>
          <a:p>
            <a:endParaRPr lang="en-US"/>
          </a:p>
        </p:txBody>
      </p:sp>
      <p:sp>
        <p:nvSpPr>
          <p:cNvPr id="5" name="Slide Number Placeholder 4">
            <a:extLst>
              <a:ext uri="{FF2B5EF4-FFF2-40B4-BE49-F238E27FC236}">
                <a16:creationId xmlns:a16="http://schemas.microsoft.com/office/drawing/2014/main" id="{200107F3-F7EE-4B10-9594-6A4EF50F625C}"/>
              </a:ext>
            </a:extLst>
          </p:cNvPr>
          <p:cNvSpPr>
            <a:spLocks noGrp="1"/>
          </p:cNvSpPr>
          <p:nvPr>
            <p:ph type="sldNum" sz="quarter" idx="14"/>
          </p:nvPr>
        </p:nvSpPr>
        <p:spPr/>
        <p:txBody>
          <a:bodyPr/>
          <a:lstStyle/>
          <a:p>
            <a:fld id="{11F27F3A-B3E9-41ED-AF8F-A365F10BB65F}" type="slidenum">
              <a:rPr lang="en-US" smtClean="0"/>
              <a:pPr/>
              <a:t>16</a:t>
            </a:fld>
            <a:endParaRPr lang="en-US" dirty="0"/>
          </a:p>
        </p:txBody>
      </p:sp>
      <p:graphicFrame>
        <p:nvGraphicFramePr>
          <p:cNvPr id="6" name="Chart 5">
            <a:extLst>
              <a:ext uri="{FF2B5EF4-FFF2-40B4-BE49-F238E27FC236}">
                <a16:creationId xmlns:a16="http://schemas.microsoft.com/office/drawing/2014/main" id="{6BF405AB-BE6A-4983-8B94-DE7B74071732}"/>
              </a:ext>
            </a:extLst>
          </p:cNvPr>
          <p:cNvGraphicFramePr>
            <a:graphicFrameLocks/>
          </p:cNvGraphicFramePr>
          <p:nvPr>
            <p:extLst/>
          </p:nvPr>
        </p:nvGraphicFramePr>
        <p:xfrm>
          <a:off x="2738394" y="864067"/>
          <a:ext cx="6715212" cy="48455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745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AE604E2-BFA8-4F67-A18F-B5E7438403AE}"/>
              </a:ext>
            </a:extLst>
          </p:cNvPr>
          <p:cNvSpPr>
            <a:spLocks noGrp="1"/>
          </p:cNvSpPr>
          <p:nvPr>
            <p:ph type="body" sz="quarter" idx="11"/>
          </p:nvPr>
        </p:nvSpPr>
        <p:spPr/>
        <p:txBody>
          <a:bodyPr/>
          <a:lstStyle/>
          <a:p>
            <a:endParaRPr lang="en-US"/>
          </a:p>
        </p:txBody>
      </p:sp>
      <p:sp>
        <p:nvSpPr>
          <p:cNvPr id="5" name="Slide Number Placeholder 4">
            <a:extLst>
              <a:ext uri="{FF2B5EF4-FFF2-40B4-BE49-F238E27FC236}">
                <a16:creationId xmlns:a16="http://schemas.microsoft.com/office/drawing/2014/main" id="{B55CB3D8-DF97-4732-864F-164E72E2048A}"/>
              </a:ext>
            </a:extLst>
          </p:cNvPr>
          <p:cNvSpPr>
            <a:spLocks noGrp="1"/>
          </p:cNvSpPr>
          <p:nvPr>
            <p:ph type="sldNum" sz="quarter" idx="14"/>
          </p:nvPr>
        </p:nvSpPr>
        <p:spPr/>
        <p:txBody>
          <a:bodyPr/>
          <a:lstStyle/>
          <a:p>
            <a:fld id="{11F27F3A-B3E9-41ED-AF8F-A365F10BB65F}" type="slidenum">
              <a:rPr lang="en-US" smtClean="0"/>
              <a:pPr/>
              <a:t>17</a:t>
            </a:fld>
            <a:endParaRPr lang="en-US" dirty="0"/>
          </a:p>
        </p:txBody>
      </p:sp>
      <p:graphicFrame>
        <p:nvGraphicFramePr>
          <p:cNvPr id="8" name="Chart 7">
            <a:extLst>
              <a:ext uri="{FF2B5EF4-FFF2-40B4-BE49-F238E27FC236}">
                <a16:creationId xmlns:a16="http://schemas.microsoft.com/office/drawing/2014/main" id="{18B6B286-7762-4B1C-871C-DDE1E204870E}"/>
              </a:ext>
            </a:extLst>
          </p:cNvPr>
          <p:cNvGraphicFramePr>
            <a:graphicFrameLocks/>
          </p:cNvGraphicFramePr>
          <p:nvPr>
            <p:extLst/>
          </p:nvPr>
        </p:nvGraphicFramePr>
        <p:xfrm>
          <a:off x="2214694" y="1005848"/>
          <a:ext cx="8022016" cy="48463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2105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5663A40-1320-49CB-B844-C7CE76D5C532}"/>
              </a:ext>
            </a:extLst>
          </p:cNvPr>
          <p:cNvSpPr>
            <a:spLocks noGrp="1"/>
          </p:cNvSpPr>
          <p:nvPr>
            <p:ph type="sldNum" sz="quarter" idx="14"/>
          </p:nvPr>
        </p:nvSpPr>
        <p:spPr/>
        <p:txBody>
          <a:bodyPr/>
          <a:lstStyle/>
          <a:p>
            <a:fld id="{11F27F3A-B3E9-41ED-AF8F-A365F10BB65F}" type="slidenum">
              <a:rPr lang="en-US" smtClean="0"/>
              <a:pPr/>
              <a:t>18</a:t>
            </a:fld>
            <a:endParaRPr lang="en-US" dirty="0"/>
          </a:p>
        </p:txBody>
      </p:sp>
      <p:sp>
        <p:nvSpPr>
          <p:cNvPr id="6" name="TextBox 5">
            <a:extLst>
              <a:ext uri="{FF2B5EF4-FFF2-40B4-BE49-F238E27FC236}">
                <a16:creationId xmlns:a16="http://schemas.microsoft.com/office/drawing/2014/main" id="{8CAF3F1D-0030-4BCA-B070-76E840B22B9C}"/>
              </a:ext>
            </a:extLst>
          </p:cNvPr>
          <p:cNvSpPr txBox="1"/>
          <p:nvPr/>
        </p:nvSpPr>
        <p:spPr>
          <a:xfrm>
            <a:off x="3249561" y="6233014"/>
            <a:ext cx="707922" cy="307777"/>
          </a:xfrm>
          <a:prstGeom prst="rect">
            <a:avLst/>
          </a:prstGeom>
          <a:noFill/>
        </p:spPr>
        <p:txBody>
          <a:bodyPr wrap="square" rtlCol="0">
            <a:spAutoFit/>
          </a:bodyPr>
          <a:lstStyle/>
          <a:p>
            <a:r>
              <a:rPr lang="en-US" sz="1400" dirty="0">
                <a:solidFill>
                  <a:schemeClr val="bg1"/>
                </a:solidFill>
              </a:rPr>
              <a:t>49%</a:t>
            </a:r>
          </a:p>
        </p:txBody>
      </p:sp>
      <p:sp>
        <p:nvSpPr>
          <p:cNvPr id="7" name="TextBox 6">
            <a:extLst>
              <a:ext uri="{FF2B5EF4-FFF2-40B4-BE49-F238E27FC236}">
                <a16:creationId xmlns:a16="http://schemas.microsoft.com/office/drawing/2014/main" id="{3BD78DF7-E7AF-4419-9D9B-BCADB90C5B41}"/>
              </a:ext>
            </a:extLst>
          </p:cNvPr>
          <p:cNvSpPr txBox="1"/>
          <p:nvPr/>
        </p:nvSpPr>
        <p:spPr>
          <a:xfrm>
            <a:off x="8777628" y="4372617"/>
            <a:ext cx="707922" cy="307777"/>
          </a:xfrm>
          <a:prstGeom prst="rect">
            <a:avLst/>
          </a:prstGeom>
          <a:noFill/>
        </p:spPr>
        <p:txBody>
          <a:bodyPr wrap="square" rtlCol="0">
            <a:spAutoFit/>
          </a:bodyPr>
          <a:lstStyle/>
          <a:p>
            <a:r>
              <a:rPr lang="en-US" sz="1400" dirty="0">
                <a:solidFill>
                  <a:schemeClr val="bg1"/>
                </a:solidFill>
              </a:rPr>
              <a:t>2.5%</a:t>
            </a:r>
          </a:p>
        </p:txBody>
      </p:sp>
      <p:sp>
        <p:nvSpPr>
          <p:cNvPr id="8" name="TextBox 7">
            <a:extLst>
              <a:ext uri="{FF2B5EF4-FFF2-40B4-BE49-F238E27FC236}">
                <a16:creationId xmlns:a16="http://schemas.microsoft.com/office/drawing/2014/main" id="{841EF079-ECA7-44F7-819F-6F005DCAACD8}"/>
              </a:ext>
            </a:extLst>
          </p:cNvPr>
          <p:cNvSpPr txBox="1"/>
          <p:nvPr/>
        </p:nvSpPr>
        <p:spPr>
          <a:xfrm>
            <a:off x="8777628" y="5431341"/>
            <a:ext cx="707922" cy="307777"/>
          </a:xfrm>
          <a:prstGeom prst="rect">
            <a:avLst/>
          </a:prstGeom>
          <a:noFill/>
        </p:spPr>
        <p:txBody>
          <a:bodyPr wrap="square" rtlCol="0">
            <a:spAutoFit/>
          </a:bodyPr>
          <a:lstStyle/>
          <a:p>
            <a:r>
              <a:rPr lang="en-US" sz="1400" dirty="0">
                <a:solidFill>
                  <a:schemeClr val="bg1"/>
                </a:solidFill>
              </a:rPr>
              <a:t>0.8%</a:t>
            </a:r>
          </a:p>
        </p:txBody>
      </p:sp>
      <p:sp>
        <p:nvSpPr>
          <p:cNvPr id="9" name="TextBox 8">
            <a:extLst>
              <a:ext uri="{FF2B5EF4-FFF2-40B4-BE49-F238E27FC236}">
                <a16:creationId xmlns:a16="http://schemas.microsoft.com/office/drawing/2014/main" id="{A7D7B5FF-3B72-4499-BFC5-232A89505CDA}"/>
              </a:ext>
            </a:extLst>
          </p:cNvPr>
          <p:cNvSpPr txBox="1"/>
          <p:nvPr/>
        </p:nvSpPr>
        <p:spPr>
          <a:xfrm>
            <a:off x="8266471" y="5984715"/>
            <a:ext cx="707922" cy="307777"/>
          </a:xfrm>
          <a:prstGeom prst="rect">
            <a:avLst/>
          </a:prstGeom>
          <a:noFill/>
        </p:spPr>
        <p:txBody>
          <a:bodyPr wrap="square" rtlCol="0">
            <a:spAutoFit/>
          </a:bodyPr>
          <a:lstStyle/>
          <a:p>
            <a:r>
              <a:rPr lang="en-US" sz="1400" dirty="0">
                <a:solidFill>
                  <a:schemeClr val="bg1"/>
                </a:solidFill>
              </a:rPr>
              <a:t>0.3%</a:t>
            </a:r>
          </a:p>
        </p:txBody>
      </p:sp>
      <p:sp>
        <p:nvSpPr>
          <p:cNvPr id="10" name="TextBox 9">
            <a:extLst>
              <a:ext uri="{FF2B5EF4-FFF2-40B4-BE49-F238E27FC236}">
                <a16:creationId xmlns:a16="http://schemas.microsoft.com/office/drawing/2014/main" id="{52D252AB-A640-424B-82E0-350CB3250EEA}"/>
              </a:ext>
            </a:extLst>
          </p:cNvPr>
          <p:cNvSpPr txBox="1"/>
          <p:nvPr/>
        </p:nvSpPr>
        <p:spPr>
          <a:xfrm>
            <a:off x="8266471" y="6233013"/>
            <a:ext cx="707922" cy="307777"/>
          </a:xfrm>
          <a:prstGeom prst="rect">
            <a:avLst/>
          </a:prstGeom>
          <a:noFill/>
        </p:spPr>
        <p:txBody>
          <a:bodyPr wrap="square" rtlCol="0">
            <a:spAutoFit/>
          </a:bodyPr>
          <a:lstStyle/>
          <a:p>
            <a:r>
              <a:rPr lang="en-US" sz="1400" dirty="0">
                <a:solidFill>
                  <a:schemeClr val="bg1"/>
                </a:solidFill>
              </a:rPr>
              <a:t>0.1%</a:t>
            </a:r>
          </a:p>
        </p:txBody>
      </p:sp>
      <p:sp>
        <p:nvSpPr>
          <p:cNvPr id="11" name="TextBox 10">
            <a:extLst>
              <a:ext uri="{FF2B5EF4-FFF2-40B4-BE49-F238E27FC236}">
                <a16:creationId xmlns:a16="http://schemas.microsoft.com/office/drawing/2014/main" id="{3B27E208-A1D8-4027-B179-E5E03A31EDD7}"/>
              </a:ext>
            </a:extLst>
          </p:cNvPr>
          <p:cNvSpPr txBox="1"/>
          <p:nvPr/>
        </p:nvSpPr>
        <p:spPr>
          <a:xfrm>
            <a:off x="2133600" y="722253"/>
            <a:ext cx="8534400" cy="584776"/>
          </a:xfrm>
          <a:prstGeom prst="rect">
            <a:avLst/>
          </a:prstGeom>
          <a:noFill/>
        </p:spPr>
        <p:txBody>
          <a:bodyPr wrap="square" rtlCol="0">
            <a:spAutoFit/>
          </a:bodyPr>
          <a:lstStyle/>
          <a:p>
            <a:r>
              <a:rPr lang="en-US" sz="3200" dirty="0">
                <a:solidFill>
                  <a:schemeClr val="tx2"/>
                </a:solidFill>
                <a:latin typeface="Franklin Gothic Medium"/>
                <a:cs typeface="Franklin Gothic Medium"/>
              </a:rPr>
              <a:t>As of 2019, NC has seen all 5 </a:t>
            </a:r>
            <a:r>
              <a:rPr lang="en-US" sz="3200" dirty="0" err="1">
                <a:solidFill>
                  <a:schemeClr val="tx2"/>
                </a:solidFill>
                <a:latin typeface="Franklin Gothic Medium"/>
                <a:cs typeface="Franklin Gothic Medium"/>
              </a:rPr>
              <a:t>carbapenemases</a:t>
            </a:r>
            <a:endParaRPr lang="en-US" sz="3200" dirty="0">
              <a:solidFill>
                <a:schemeClr val="tx2"/>
              </a:solidFill>
              <a:latin typeface="Franklin Gothic Medium"/>
              <a:cs typeface="Franklin Gothic Medium"/>
            </a:endParaRPr>
          </a:p>
        </p:txBody>
      </p:sp>
      <mc:AlternateContent xmlns:mc="http://schemas.openxmlformats.org/markup-compatibility/2006" xmlns:cx1="http://schemas.microsoft.com/office/drawing/2015/9/8/chartex">
        <mc:Choice Requires="cx1">
          <p:graphicFrame>
            <p:nvGraphicFramePr>
              <p:cNvPr id="12" name="Chart 11">
                <a:extLst>
                  <a:ext uri="{FF2B5EF4-FFF2-40B4-BE49-F238E27FC236}">
                    <a16:creationId xmlns:a16="http://schemas.microsoft.com/office/drawing/2014/main" id="{049D2951-E7B3-4B2E-A026-A37E8744783F}"/>
                  </a:ext>
                </a:extLst>
              </p:cNvPr>
              <p:cNvGraphicFramePr/>
              <p:nvPr>
                <p:extLst/>
              </p:nvPr>
            </p:nvGraphicFramePr>
            <p:xfrm>
              <a:off x="2247899" y="1552626"/>
              <a:ext cx="7696201" cy="4395790"/>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12" name="Chart 11">
                <a:extLst>
                  <a:ext uri="{FF2B5EF4-FFF2-40B4-BE49-F238E27FC236}">
                    <a16:creationId xmlns:a16="http://schemas.microsoft.com/office/drawing/2014/main" id="{049D2951-E7B3-4B2E-A026-A37E8744783F}"/>
                  </a:ext>
                </a:extLst>
              </p:cNvPr>
              <p:cNvPicPr>
                <a:picLocks noGrp="1" noRot="1" noChangeAspect="1" noMove="1" noResize="1" noEditPoints="1" noAdjustHandles="1" noChangeArrowheads="1" noChangeShapeType="1"/>
              </p:cNvPicPr>
              <p:nvPr/>
            </p:nvPicPr>
            <p:blipFill>
              <a:blip r:embed="rId4"/>
              <a:stretch>
                <a:fillRect/>
              </a:stretch>
            </p:blipFill>
            <p:spPr>
              <a:xfrm>
                <a:off x="2247899" y="1552626"/>
                <a:ext cx="7696201" cy="4395790"/>
              </a:xfrm>
              <a:prstGeom prst="rect">
                <a:avLst/>
              </a:prstGeom>
            </p:spPr>
          </p:pic>
        </mc:Fallback>
      </mc:AlternateContent>
    </p:spTree>
    <p:extLst>
      <p:ext uri="{BB962C8B-B14F-4D97-AF65-F5344CB8AC3E}">
        <p14:creationId xmlns:p14="http://schemas.microsoft.com/office/powerpoint/2010/main" val="2267181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BE3B8-FD82-4927-BDFD-685638C7DD82}"/>
              </a:ext>
            </a:extLst>
          </p:cNvPr>
          <p:cNvSpPr>
            <a:spLocks noGrp="1"/>
          </p:cNvSpPr>
          <p:nvPr>
            <p:ph type="title"/>
          </p:nvPr>
        </p:nvSpPr>
        <p:spPr/>
        <p:txBody>
          <a:bodyPr/>
          <a:lstStyle/>
          <a:p>
            <a:r>
              <a:rPr lang="en-US" dirty="0"/>
              <a:t>NHSN SIR Calculation error</a:t>
            </a:r>
          </a:p>
        </p:txBody>
      </p:sp>
      <p:sp>
        <p:nvSpPr>
          <p:cNvPr id="3" name="Content Placeholder 2">
            <a:extLst>
              <a:ext uri="{FF2B5EF4-FFF2-40B4-BE49-F238E27FC236}">
                <a16:creationId xmlns:a16="http://schemas.microsoft.com/office/drawing/2014/main" id="{732EA19D-2A0A-4DEF-8FDF-B078973DEFE1}"/>
              </a:ext>
            </a:extLst>
          </p:cNvPr>
          <p:cNvSpPr>
            <a:spLocks noGrp="1"/>
          </p:cNvSpPr>
          <p:nvPr>
            <p:ph idx="1"/>
          </p:nvPr>
        </p:nvSpPr>
        <p:spPr/>
        <p:txBody>
          <a:bodyPr/>
          <a:lstStyle/>
          <a:p>
            <a:r>
              <a:rPr lang="en-US" dirty="0">
                <a:hlinkClick r:id="rId2"/>
              </a:rPr>
              <a:t>https://gis.cdc.gov/grasp/PSA/HAIreport.html</a:t>
            </a:r>
            <a:endParaRPr lang="en-US" dirty="0"/>
          </a:p>
          <a:p>
            <a:endParaRPr lang="en-US" dirty="0"/>
          </a:p>
        </p:txBody>
      </p:sp>
      <p:pic>
        <p:nvPicPr>
          <p:cNvPr id="4" name="Picture 3">
            <a:extLst>
              <a:ext uri="{FF2B5EF4-FFF2-40B4-BE49-F238E27FC236}">
                <a16:creationId xmlns:a16="http://schemas.microsoft.com/office/drawing/2014/main" id="{0370E882-DA55-4C1E-824A-A29905D6060F}"/>
              </a:ext>
            </a:extLst>
          </p:cNvPr>
          <p:cNvPicPr>
            <a:picLocks noChangeAspect="1"/>
          </p:cNvPicPr>
          <p:nvPr/>
        </p:nvPicPr>
        <p:blipFill>
          <a:blip r:embed="rId3"/>
          <a:stretch>
            <a:fillRect/>
          </a:stretch>
        </p:blipFill>
        <p:spPr>
          <a:xfrm>
            <a:off x="504825" y="2247900"/>
            <a:ext cx="11182350" cy="4610100"/>
          </a:xfrm>
          <a:prstGeom prst="rect">
            <a:avLst/>
          </a:prstGeom>
        </p:spPr>
      </p:pic>
      <p:sp>
        <p:nvSpPr>
          <p:cNvPr id="7" name="Rectangle 6">
            <a:extLst>
              <a:ext uri="{FF2B5EF4-FFF2-40B4-BE49-F238E27FC236}">
                <a16:creationId xmlns:a16="http://schemas.microsoft.com/office/drawing/2014/main" id="{34805B84-0F5A-40B4-BA3B-D5325061A8A6}"/>
              </a:ext>
            </a:extLst>
          </p:cNvPr>
          <p:cNvSpPr/>
          <p:nvPr/>
        </p:nvSpPr>
        <p:spPr>
          <a:xfrm>
            <a:off x="578840" y="3657600"/>
            <a:ext cx="10997967" cy="52850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3B3D5AA5-1FF4-47D2-9408-9ACABD224286}"/>
              </a:ext>
            </a:extLst>
          </p:cNvPr>
          <p:cNvSpPr/>
          <p:nvPr/>
        </p:nvSpPr>
        <p:spPr>
          <a:xfrm>
            <a:off x="5763237" y="3724712"/>
            <a:ext cx="964734" cy="4026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8678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4E544-607E-46BD-91B4-37ACC176BD01}"/>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883EDA4B-90E3-4947-8E4E-766771BDE7AF}"/>
              </a:ext>
            </a:extLst>
          </p:cNvPr>
          <p:cNvSpPr>
            <a:spLocks noGrp="1"/>
          </p:cNvSpPr>
          <p:nvPr>
            <p:ph idx="1"/>
          </p:nvPr>
        </p:nvSpPr>
        <p:spPr/>
        <p:txBody>
          <a:bodyPr/>
          <a:lstStyle/>
          <a:p>
            <a:r>
              <a:rPr lang="en-US" dirty="0"/>
              <a:t>C </a:t>
            </a:r>
            <a:r>
              <a:rPr lang="en-US" dirty="0" err="1"/>
              <a:t>auris</a:t>
            </a:r>
            <a:r>
              <a:rPr lang="en-US" dirty="0"/>
              <a:t>/</a:t>
            </a:r>
            <a:r>
              <a:rPr lang="en-US" dirty="0" err="1"/>
              <a:t>CRE</a:t>
            </a:r>
            <a:r>
              <a:rPr lang="en-US" dirty="0"/>
              <a:t> screening</a:t>
            </a:r>
          </a:p>
          <a:p>
            <a:r>
              <a:rPr lang="en-US" dirty="0"/>
              <a:t>Candida identification</a:t>
            </a:r>
          </a:p>
          <a:p>
            <a:r>
              <a:rPr lang="en-US" dirty="0"/>
              <a:t>Expanded AST available through ARLN</a:t>
            </a:r>
          </a:p>
          <a:p>
            <a:r>
              <a:rPr lang="en-US" dirty="0" err="1"/>
              <a:t>CRE</a:t>
            </a:r>
            <a:r>
              <a:rPr lang="en-US" dirty="0"/>
              <a:t> Surveillance update</a:t>
            </a:r>
          </a:p>
          <a:p>
            <a:r>
              <a:rPr lang="en-US" dirty="0"/>
              <a:t>SIR calculation error on CDC website</a:t>
            </a:r>
          </a:p>
          <a:p>
            <a:r>
              <a:rPr lang="en-US" dirty="0"/>
              <a:t>Antibiotic use reporting potential requirement</a:t>
            </a:r>
          </a:p>
          <a:p>
            <a:r>
              <a:rPr lang="en-US" dirty="0"/>
              <a:t>Travel screening: Ebola and Measles</a:t>
            </a:r>
          </a:p>
        </p:txBody>
      </p:sp>
    </p:spTree>
    <p:extLst>
      <p:ext uri="{BB962C8B-B14F-4D97-AF65-F5344CB8AC3E}">
        <p14:creationId xmlns:p14="http://schemas.microsoft.com/office/powerpoint/2010/main" val="3215626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92675-5C9B-403A-AF7E-C4E4F662210A}"/>
              </a:ext>
            </a:extLst>
          </p:cNvPr>
          <p:cNvSpPr>
            <a:spLocks noGrp="1"/>
          </p:cNvSpPr>
          <p:nvPr>
            <p:ph type="title"/>
          </p:nvPr>
        </p:nvSpPr>
        <p:spPr/>
        <p:txBody>
          <a:bodyPr/>
          <a:lstStyle/>
          <a:p>
            <a:r>
              <a:rPr lang="en-US" dirty="0"/>
              <a:t>NHSN SIR Calculation error</a:t>
            </a:r>
          </a:p>
        </p:txBody>
      </p:sp>
      <p:sp>
        <p:nvSpPr>
          <p:cNvPr id="3" name="Content Placeholder 2">
            <a:extLst>
              <a:ext uri="{FF2B5EF4-FFF2-40B4-BE49-F238E27FC236}">
                <a16:creationId xmlns:a16="http://schemas.microsoft.com/office/drawing/2014/main" id="{534A5517-53D4-44D4-A151-BC901253C0F6}"/>
              </a:ext>
            </a:extLst>
          </p:cNvPr>
          <p:cNvSpPr>
            <a:spLocks noGrp="1"/>
          </p:cNvSpPr>
          <p:nvPr>
            <p:ph idx="1"/>
          </p:nvPr>
        </p:nvSpPr>
        <p:spPr/>
        <p:txBody>
          <a:bodyPr>
            <a:normAutofit lnSpcReduction="10000"/>
          </a:bodyPr>
          <a:lstStyle/>
          <a:p>
            <a:r>
              <a:rPr lang="en-US" dirty="0"/>
              <a:t>Correct </a:t>
            </a:r>
            <a:r>
              <a:rPr lang="en-US" dirty="0" err="1"/>
              <a:t>calulation</a:t>
            </a:r>
            <a:r>
              <a:rPr lang="en-US" dirty="0"/>
              <a:t>:</a:t>
            </a:r>
          </a:p>
          <a:p>
            <a:pPr lvl="1"/>
            <a:r>
              <a:rPr lang="en-US" dirty="0"/>
              <a:t>(│National SIR – NC SIR │)/National SIR = (0.81-0.98)/0.81 = 0.21 ≠ 0.40</a:t>
            </a:r>
          </a:p>
          <a:p>
            <a:r>
              <a:rPr lang="en-US" dirty="0"/>
              <a:t>CDC </a:t>
            </a:r>
            <a:r>
              <a:rPr lang="en-US" dirty="0" err="1"/>
              <a:t>Calulation</a:t>
            </a:r>
            <a:r>
              <a:rPr lang="en-US" dirty="0"/>
              <a:t>:</a:t>
            </a:r>
          </a:p>
          <a:p>
            <a:pPr lvl="1"/>
            <a:r>
              <a:rPr lang="en-US" dirty="0"/>
              <a:t>│National SIR – NC SIR/National SIR│</a:t>
            </a:r>
          </a:p>
          <a:p>
            <a:pPr lvl="1"/>
            <a:r>
              <a:rPr lang="en-US" dirty="0"/>
              <a:t>Order of operations = multiplication, division, addition, subtraction</a:t>
            </a:r>
          </a:p>
          <a:p>
            <a:pPr lvl="1"/>
            <a:r>
              <a:rPr lang="en-US" dirty="0"/>
              <a:t>So this comes to │0.81 – 0.98/0.81 │ = │ 0.81 – 1.21 │= 0.40 </a:t>
            </a:r>
          </a:p>
          <a:p>
            <a:r>
              <a:rPr lang="en-US" dirty="0"/>
              <a:t>In short I assume someone forgot to add parentheses in their coding</a:t>
            </a:r>
          </a:p>
          <a:p>
            <a:r>
              <a:rPr lang="en-US" dirty="0"/>
              <a:t>Being addressed</a:t>
            </a:r>
          </a:p>
          <a:p>
            <a:r>
              <a:rPr lang="en-US" dirty="0"/>
              <a:t>Same across all states 2016 &amp; 2017 numbers</a:t>
            </a:r>
          </a:p>
          <a:p>
            <a:r>
              <a:rPr lang="en-US" dirty="0" err="1"/>
              <a:t>CLABSI</a:t>
            </a:r>
            <a:r>
              <a:rPr lang="en-US" dirty="0"/>
              <a:t> Only</a:t>
            </a:r>
          </a:p>
          <a:p>
            <a:pPr lvl="1"/>
            <a:endParaRPr lang="en-US" dirty="0"/>
          </a:p>
          <a:p>
            <a:pPr marL="457200" lvl="1" indent="0">
              <a:buNone/>
            </a:pPr>
            <a:endParaRPr lang="en-US" dirty="0"/>
          </a:p>
        </p:txBody>
      </p:sp>
    </p:spTree>
    <p:extLst>
      <p:ext uri="{BB962C8B-B14F-4D97-AF65-F5344CB8AC3E}">
        <p14:creationId xmlns:p14="http://schemas.microsoft.com/office/powerpoint/2010/main" val="837362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FF237-95C9-4962-A601-262676606F68}"/>
              </a:ext>
            </a:extLst>
          </p:cNvPr>
          <p:cNvSpPr>
            <a:spLocks noGrp="1"/>
          </p:cNvSpPr>
          <p:nvPr>
            <p:ph type="title"/>
          </p:nvPr>
        </p:nvSpPr>
        <p:spPr/>
        <p:txBody>
          <a:bodyPr/>
          <a:lstStyle/>
          <a:p>
            <a:r>
              <a:rPr lang="en-US" dirty="0"/>
              <a:t>Antibiotic Use reporting</a:t>
            </a:r>
          </a:p>
        </p:txBody>
      </p:sp>
      <p:sp>
        <p:nvSpPr>
          <p:cNvPr id="3" name="Content Placeholder 2">
            <a:extLst>
              <a:ext uri="{FF2B5EF4-FFF2-40B4-BE49-F238E27FC236}">
                <a16:creationId xmlns:a16="http://schemas.microsoft.com/office/drawing/2014/main" id="{89FB71FE-8D6F-4990-AC3B-705CF4FCB2D3}"/>
              </a:ext>
            </a:extLst>
          </p:cNvPr>
          <p:cNvSpPr>
            <a:spLocks noGrp="1"/>
          </p:cNvSpPr>
          <p:nvPr>
            <p:ph idx="1"/>
          </p:nvPr>
        </p:nvSpPr>
        <p:spPr/>
        <p:txBody>
          <a:bodyPr/>
          <a:lstStyle/>
          <a:p>
            <a:r>
              <a:rPr lang="en-US" dirty="0"/>
              <a:t>What information did you hear?</a:t>
            </a:r>
          </a:p>
          <a:p>
            <a:r>
              <a:rPr lang="en-US" dirty="0"/>
              <a:t>No active pursuance of AU reporting in NC at this time</a:t>
            </a:r>
          </a:p>
          <a:p>
            <a:pPr lvl="1"/>
            <a:r>
              <a:rPr lang="en-US" dirty="0"/>
              <a:t>Will likely be required at some point but a requirement is likely at least 3 years out I would imagine</a:t>
            </a:r>
          </a:p>
          <a:p>
            <a:r>
              <a:rPr lang="en-US" dirty="0"/>
              <a:t>BUT…Its strongly encouraged </a:t>
            </a:r>
            <a:r>
              <a:rPr lang="en-US" dirty="0">
                <a:sym typeface="Wingdings" panose="05000000000000000000" pitchFamily="2" charset="2"/>
              </a:rPr>
              <a:t></a:t>
            </a:r>
          </a:p>
          <a:p>
            <a:r>
              <a:rPr lang="en-US" dirty="0">
                <a:sym typeface="Wingdings" panose="05000000000000000000" pitchFamily="2" charset="2"/>
              </a:rPr>
              <a:t>Ideally would be through NHSN </a:t>
            </a:r>
            <a:r>
              <a:rPr lang="en-US" dirty="0" err="1">
                <a:sym typeface="Wingdings" panose="05000000000000000000" pitchFamily="2" charset="2"/>
              </a:rPr>
              <a:t>AUR</a:t>
            </a:r>
            <a:r>
              <a:rPr lang="en-US" dirty="0">
                <a:sym typeface="Wingdings" panose="05000000000000000000" pitchFamily="2" charset="2"/>
              </a:rPr>
              <a:t> module</a:t>
            </a:r>
          </a:p>
          <a:p>
            <a:pPr lvl="1"/>
            <a:r>
              <a:rPr lang="en-US" dirty="0">
                <a:hlinkClick r:id="rId2"/>
              </a:rPr>
              <a:t>https://www.cdc.gov/nhsn/acute-care-hospital/aur/index.html</a:t>
            </a:r>
            <a:endParaRPr lang="en-US" dirty="0"/>
          </a:p>
        </p:txBody>
      </p:sp>
    </p:spTree>
    <p:extLst>
      <p:ext uri="{BB962C8B-B14F-4D97-AF65-F5344CB8AC3E}">
        <p14:creationId xmlns:p14="http://schemas.microsoft.com/office/powerpoint/2010/main" val="2111940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36412-7880-49BD-A981-8E780D6A1ED5}"/>
              </a:ext>
            </a:extLst>
          </p:cNvPr>
          <p:cNvSpPr>
            <a:spLocks noGrp="1"/>
          </p:cNvSpPr>
          <p:nvPr>
            <p:ph type="title"/>
          </p:nvPr>
        </p:nvSpPr>
        <p:spPr/>
        <p:txBody>
          <a:bodyPr/>
          <a:lstStyle/>
          <a:p>
            <a:r>
              <a:rPr lang="en-US" dirty="0"/>
              <a:t>Antibiotic Use reporting</a:t>
            </a:r>
          </a:p>
        </p:txBody>
      </p:sp>
      <p:sp>
        <p:nvSpPr>
          <p:cNvPr id="3" name="Content Placeholder 2">
            <a:extLst>
              <a:ext uri="{FF2B5EF4-FFF2-40B4-BE49-F238E27FC236}">
                <a16:creationId xmlns:a16="http://schemas.microsoft.com/office/drawing/2014/main" id="{03F0CC56-9608-486A-B9F2-C605D79828EC}"/>
              </a:ext>
            </a:extLst>
          </p:cNvPr>
          <p:cNvSpPr>
            <a:spLocks noGrp="1"/>
          </p:cNvSpPr>
          <p:nvPr>
            <p:ph idx="1"/>
          </p:nvPr>
        </p:nvSpPr>
        <p:spPr/>
        <p:txBody>
          <a:bodyPr/>
          <a:lstStyle/>
          <a:p>
            <a:r>
              <a:rPr lang="en-US" dirty="0"/>
              <a:t>From QIN-</a:t>
            </a:r>
            <a:r>
              <a:rPr lang="en-US" dirty="0" err="1"/>
              <a:t>QIO</a:t>
            </a:r>
            <a:r>
              <a:rPr lang="en-US" dirty="0"/>
              <a:t> National LAN Event 5/9/19</a:t>
            </a:r>
          </a:p>
          <a:p>
            <a:r>
              <a:rPr lang="en-US" dirty="0"/>
              <a:t>Asked about national requirement</a:t>
            </a:r>
          </a:p>
          <a:p>
            <a:pPr lvl="1"/>
            <a:r>
              <a:rPr lang="en-US" dirty="0"/>
              <a:t>“We will see what happens”</a:t>
            </a:r>
          </a:p>
          <a:p>
            <a:r>
              <a:rPr lang="en-US" dirty="0"/>
              <a:t>We would like to pursue a State requirement like MO/TN</a:t>
            </a:r>
          </a:p>
          <a:p>
            <a:pPr lvl="1"/>
            <a:endParaRPr lang="en-US" dirty="0"/>
          </a:p>
          <a:p>
            <a:pPr marL="457200" lvl="1" indent="0">
              <a:buNone/>
            </a:pPr>
            <a:endParaRPr lang="en-US" dirty="0"/>
          </a:p>
        </p:txBody>
      </p:sp>
      <p:pic>
        <p:nvPicPr>
          <p:cNvPr id="4" name="Picture 3">
            <a:extLst>
              <a:ext uri="{FF2B5EF4-FFF2-40B4-BE49-F238E27FC236}">
                <a16:creationId xmlns:a16="http://schemas.microsoft.com/office/drawing/2014/main" id="{A549B44D-F34F-4BC7-8191-6571B363ABDE}"/>
              </a:ext>
            </a:extLst>
          </p:cNvPr>
          <p:cNvPicPr>
            <a:picLocks noChangeAspect="1"/>
          </p:cNvPicPr>
          <p:nvPr/>
        </p:nvPicPr>
        <p:blipFill>
          <a:blip r:embed="rId2"/>
          <a:stretch>
            <a:fillRect/>
          </a:stretch>
        </p:blipFill>
        <p:spPr>
          <a:xfrm>
            <a:off x="7348926" y="0"/>
            <a:ext cx="4843074" cy="3327586"/>
          </a:xfrm>
          <a:prstGeom prst="rect">
            <a:avLst/>
          </a:prstGeom>
        </p:spPr>
      </p:pic>
    </p:spTree>
    <p:extLst>
      <p:ext uri="{BB962C8B-B14F-4D97-AF65-F5344CB8AC3E}">
        <p14:creationId xmlns:p14="http://schemas.microsoft.com/office/powerpoint/2010/main" val="4056922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2CECA-00AF-4E10-8860-41EA429DFE8C}"/>
              </a:ext>
            </a:extLst>
          </p:cNvPr>
          <p:cNvSpPr>
            <a:spLocks noGrp="1"/>
          </p:cNvSpPr>
          <p:nvPr>
            <p:ph type="title"/>
          </p:nvPr>
        </p:nvSpPr>
        <p:spPr/>
        <p:txBody>
          <a:bodyPr/>
          <a:lstStyle/>
          <a:p>
            <a:r>
              <a:rPr lang="en-US" dirty="0"/>
              <a:t>Travel Screening: Ebola and measles</a:t>
            </a:r>
          </a:p>
        </p:txBody>
      </p:sp>
      <p:sp>
        <p:nvSpPr>
          <p:cNvPr id="3" name="Content Placeholder 2">
            <a:extLst>
              <a:ext uri="{FF2B5EF4-FFF2-40B4-BE49-F238E27FC236}">
                <a16:creationId xmlns:a16="http://schemas.microsoft.com/office/drawing/2014/main" id="{DD52FF2A-8491-4CDA-BE1F-17088DC23F04}"/>
              </a:ext>
            </a:extLst>
          </p:cNvPr>
          <p:cNvSpPr>
            <a:spLocks noGrp="1"/>
          </p:cNvSpPr>
          <p:nvPr>
            <p:ph idx="1"/>
          </p:nvPr>
        </p:nvSpPr>
        <p:spPr/>
        <p:txBody>
          <a:bodyPr>
            <a:normAutofit fontScale="92500"/>
          </a:bodyPr>
          <a:lstStyle/>
          <a:p>
            <a:r>
              <a:rPr lang="en-US" dirty="0"/>
              <a:t>Should hospitals consider heightened surveillance for measles and Ebola (e.g., travel to an endemic state or country-Congo)?</a:t>
            </a:r>
          </a:p>
          <a:p>
            <a:pPr lvl="1"/>
            <a:r>
              <a:rPr lang="en-US" dirty="0"/>
              <a:t>We continue to suggest that hospitals ask about travel history, regardless of circulating or emerging diseases as this can be useful in forming differential diagnoses, determining need for pre-emptive isolation precautions or screening, etc.  At the moment, we are not suggesting that hospitals ask specifically about measles or Ebola exposure, but these outbreaks do highlight the importance of ongoing travel screening. </a:t>
            </a:r>
          </a:p>
          <a:p>
            <a:pPr lvl="2"/>
            <a:r>
              <a:rPr lang="en-US" dirty="0"/>
              <a:t>Thus far, the ongoing Ebola outbreak in DRC has been identified as posing high risk regionally but a low risk globally. As I’m sure you are, we are carefully monitoring the situation and will revise recommendations as needed.  Since the beginning of the year, we have been working with one NGO to repatriate </a:t>
            </a:r>
            <a:r>
              <a:rPr lang="en-US" dirty="0" err="1"/>
              <a:t>HCWs</a:t>
            </a:r>
            <a:r>
              <a:rPr lang="en-US" dirty="0"/>
              <a:t> providing care in the Ebola-affected areas of DRC.  We have worked specifically with this NGO and partners to coordinate care if needed.  To date, all returning travelers have been classified as having no known risk of exposure to Ebola.</a:t>
            </a:r>
          </a:p>
          <a:p>
            <a:pPr lvl="1"/>
            <a:endParaRPr lang="en-US" dirty="0"/>
          </a:p>
        </p:txBody>
      </p:sp>
    </p:spTree>
    <p:extLst>
      <p:ext uri="{BB962C8B-B14F-4D97-AF65-F5344CB8AC3E}">
        <p14:creationId xmlns:p14="http://schemas.microsoft.com/office/powerpoint/2010/main" val="22908625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EA899-471D-4A19-9292-14C4B317ECDA}"/>
              </a:ext>
            </a:extLst>
          </p:cNvPr>
          <p:cNvSpPr>
            <a:spLocks noGrp="1"/>
          </p:cNvSpPr>
          <p:nvPr>
            <p:ph type="title"/>
          </p:nvPr>
        </p:nvSpPr>
        <p:spPr/>
        <p:txBody>
          <a:bodyPr/>
          <a:lstStyle/>
          <a:p>
            <a:r>
              <a:rPr lang="en-US" dirty="0"/>
              <a:t>Travel Screening: Ebola and measles</a:t>
            </a:r>
          </a:p>
        </p:txBody>
      </p:sp>
      <p:sp>
        <p:nvSpPr>
          <p:cNvPr id="3" name="Content Placeholder 2">
            <a:extLst>
              <a:ext uri="{FF2B5EF4-FFF2-40B4-BE49-F238E27FC236}">
                <a16:creationId xmlns:a16="http://schemas.microsoft.com/office/drawing/2014/main" id="{68697EB9-42E2-4535-A895-08F3740E31DB}"/>
              </a:ext>
            </a:extLst>
          </p:cNvPr>
          <p:cNvSpPr>
            <a:spLocks noGrp="1"/>
          </p:cNvSpPr>
          <p:nvPr>
            <p:ph idx="1"/>
          </p:nvPr>
        </p:nvSpPr>
        <p:spPr/>
        <p:txBody>
          <a:bodyPr/>
          <a:lstStyle/>
          <a:p>
            <a:r>
              <a:rPr lang="en-US" dirty="0"/>
              <a:t>Ebola and patient triage - would a patient with symptoms and travel history suspicious of Ebola in NC go to the closest hospital for care or to an identified health care facilities with unique capabilities for managing the patient (if so, where)?</a:t>
            </a:r>
            <a:endParaRPr lang="en-US" dirty="0">
              <a:effectLst/>
            </a:endParaRPr>
          </a:p>
          <a:p>
            <a:pPr lvl="1"/>
            <a:r>
              <a:rPr lang="en-US" dirty="0"/>
              <a:t>The Healthcare Preparedness Program within OEMS is working with 8 major medical centers (regional trauma centers) to assure preparation and ability to provide care as an Ebola Assessment Center.  It is our expectation that patients with concerning symptoms and potential exposure to Ebola would be routed to one of these facilities for initial assessment if at all possible. </a:t>
            </a:r>
          </a:p>
          <a:p>
            <a:pPr lvl="1"/>
            <a:endParaRPr lang="en-US" dirty="0"/>
          </a:p>
          <a:p>
            <a:endParaRPr lang="en-US" dirty="0"/>
          </a:p>
        </p:txBody>
      </p:sp>
    </p:spTree>
    <p:extLst>
      <p:ext uri="{BB962C8B-B14F-4D97-AF65-F5344CB8AC3E}">
        <p14:creationId xmlns:p14="http://schemas.microsoft.com/office/powerpoint/2010/main" val="7002197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8616C-ED85-4D17-BC58-83AF66ADC5CE}"/>
              </a:ext>
            </a:extLst>
          </p:cNvPr>
          <p:cNvSpPr>
            <a:spLocks noGrp="1"/>
          </p:cNvSpPr>
          <p:nvPr>
            <p:ph type="title"/>
          </p:nvPr>
        </p:nvSpPr>
        <p:spPr/>
        <p:txBody>
          <a:bodyPr/>
          <a:lstStyle/>
          <a:p>
            <a:r>
              <a:rPr lang="en-US" dirty="0"/>
              <a:t>Travel Screening: Ebola and measles</a:t>
            </a:r>
          </a:p>
        </p:txBody>
      </p:sp>
      <p:sp>
        <p:nvSpPr>
          <p:cNvPr id="3" name="Content Placeholder 2">
            <a:extLst>
              <a:ext uri="{FF2B5EF4-FFF2-40B4-BE49-F238E27FC236}">
                <a16:creationId xmlns:a16="http://schemas.microsoft.com/office/drawing/2014/main" id="{D6D61D2F-3CC8-439C-86A7-1556B10DFC14}"/>
              </a:ext>
            </a:extLst>
          </p:cNvPr>
          <p:cNvSpPr>
            <a:spLocks noGrp="1"/>
          </p:cNvSpPr>
          <p:nvPr>
            <p:ph idx="1"/>
          </p:nvPr>
        </p:nvSpPr>
        <p:spPr/>
        <p:txBody>
          <a:bodyPr/>
          <a:lstStyle/>
          <a:p>
            <a:r>
              <a:rPr lang="en-US" dirty="0"/>
              <a:t>Summary:</a:t>
            </a:r>
          </a:p>
          <a:p>
            <a:pPr lvl="1"/>
            <a:r>
              <a:rPr lang="en-US" dirty="0"/>
              <a:t>Maintain situational awareness </a:t>
            </a:r>
          </a:p>
          <a:p>
            <a:pPr lvl="2"/>
            <a:r>
              <a:rPr lang="en-US" dirty="0"/>
              <a:t>If a case presents concerning for measles or Ebola we would appreciate a call and will be of assistance</a:t>
            </a:r>
          </a:p>
          <a:p>
            <a:pPr lvl="3"/>
            <a:r>
              <a:rPr lang="en-US" dirty="0"/>
              <a:t>919-733-3419 – Epidemiologist on call 24/7</a:t>
            </a:r>
          </a:p>
          <a:p>
            <a:pPr lvl="1"/>
            <a:r>
              <a:rPr lang="en-US" dirty="0"/>
              <a:t>Concerning patients would ideally be routed to one of the 8 regional trauma centers. If needed can likely arrange for transfer from there to Emory or NIH for further treatment.</a:t>
            </a:r>
          </a:p>
          <a:p>
            <a:pPr lvl="2"/>
            <a:r>
              <a:rPr lang="en-US" dirty="0"/>
              <a:t>Ideally would be aware ahead of time and direct patients to care with pre-notification of the facility, but not always possible.</a:t>
            </a:r>
          </a:p>
        </p:txBody>
      </p:sp>
    </p:spTree>
    <p:extLst>
      <p:ext uri="{BB962C8B-B14F-4D97-AF65-F5344CB8AC3E}">
        <p14:creationId xmlns:p14="http://schemas.microsoft.com/office/powerpoint/2010/main" val="19938070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66624-CE39-427F-8FE4-A932D2C3FA7F}"/>
              </a:ext>
            </a:extLst>
          </p:cNvPr>
          <p:cNvSpPr>
            <a:spLocks noGrp="1"/>
          </p:cNvSpPr>
          <p:nvPr>
            <p:ph type="title"/>
          </p:nvPr>
        </p:nvSpPr>
        <p:spPr/>
        <p:txBody>
          <a:bodyPr/>
          <a:lstStyle/>
          <a:p>
            <a:r>
              <a:rPr lang="en-US" dirty="0"/>
              <a:t>Measles Clinician memo 5/7/19</a:t>
            </a:r>
          </a:p>
        </p:txBody>
      </p:sp>
      <p:pic>
        <p:nvPicPr>
          <p:cNvPr id="4" name="Content Placeholder 3">
            <a:extLst>
              <a:ext uri="{FF2B5EF4-FFF2-40B4-BE49-F238E27FC236}">
                <a16:creationId xmlns:a16="http://schemas.microsoft.com/office/drawing/2014/main" id="{E7F61FBC-DBCE-4CDF-A7B3-BCFA0236D119}"/>
              </a:ext>
            </a:extLst>
          </p:cNvPr>
          <p:cNvPicPr>
            <a:picLocks noGrp="1" noChangeAspect="1"/>
          </p:cNvPicPr>
          <p:nvPr>
            <p:ph idx="1"/>
          </p:nvPr>
        </p:nvPicPr>
        <p:blipFill>
          <a:blip r:embed="rId2"/>
          <a:stretch>
            <a:fillRect/>
          </a:stretch>
        </p:blipFill>
        <p:spPr>
          <a:xfrm>
            <a:off x="3585128" y="1461731"/>
            <a:ext cx="4364554" cy="4914072"/>
          </a:xfrm>
          <a:prstGeom prst="rect">
            <a:avLst/>
          </a:prstGeom>
        </p:spPr>
      </p:pic>
    </p:spTree>
    <p:extLst>
      <p:ext uri="{BB962C8B-B14F-4D97-AF65-F5344CB8AC3E}">
        <p14:creationId xmlns:p14="http://schemas.microsoft.com/office/powerpoint/2010/main" val="28652168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5B601-8E05-4993-9B91-AD5368E3A449}"/>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90E8BCA4-D906-47A8-9EF6-7729E5989DCB}"/>
              </a:ext>
            </a:extLst>
          </p:cNvPr>
          <p:cNvSpPr>
            <a:spLocks noGrp="1"/>
          </p:cNvSpPr>
          <p:nvPr>
            <p:ph idx="1"/>
          </p:nvPr>
        </p:nvSpPr>
        <p:spPr/>
        <p:txBody>
          <a:bodyPr/>
          <a:lstStyle/>
          <a:p>
            <a:r>
              <a:rPr lang="en-US" dirty="0"/>
              <a:t>James Lewis</a:t>
            </a:r>
          </a:p>
          <a:p>
            <a:pPr lvl="1"/>
            <a:r>
              <a:rPr lang="en-US" dirty="0">
                <a:hlinkClick r:id="rId2"/>
              </a:rPr>
              <a:t>James.w.lewis@dhhs.nc.gov</a:t>
            </a:r>
            <a:endParaRPr lang="en-US" dirty="0"/>
          </a:p>
          <a:p>
            <a:pPr lvl="1"/>
            <a:r>
              <a:rPr lang="en-US" dirty="0"/>
              <a:t>919-546-1641</a:t>
            </a:r>
          </a:p>
        </p:txBody>
      </p:sp>
    </p:spTree>
    <p:extLst>
      <p:ext uri="{BB962C8B-B14F-4D97-AF65-F5344CB8AC3E}">
        <p14:creationId xmlns:p14="http://schemas.microsoft.com/office/powerpoint/2010/main" val="138198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F4411-B193-4C8F-816E-D26705396552}"/>
              </a:ext>
            </a:extLst>
          </p:cNvPr>
          <p:cNvSpPr>
            <a:spLocks noGrp="1"/>
          </p:cNvSpPr>
          <p:nvPr>
            <p:ph type="title"/>
          </p:nvPr>
        </p:nvSpPr>
        <p:spPr/>
        <p:txBody>
          <a:bodyPr/>
          <a:lstStyle/>
          <a:p>
            <a:r>
              <a:rPr lang="en-US" dirty="0"/>
              <a:t>ARLN Services: C </a:t>
            </a:r>
            <a:r>
              <a:rPr lang="en-US" dirty="0" err="1"/>
              <a:t>auris</a:t>
            </a:r>
            <a:r>
              <a:rPr lang="en-US" dirty="0"/>
              <a:t>/</a:t>
            </a:r>
            <a:r>
              <a:rPr lang="en-US" dirty="0" err="1"/>
              <a:t>CRE</a:t>
            </a:r>
            <a:r>
              <a:rPr lang="en-US" dirty="0"/>
              <a:t> screening </a:t>
            </a:r>
          </a:p>
        </p:txBody>
      </p:sp>
      <p:sp>
        <p:nvSpPr>
          <p:cNvPr id="3" name="Content Placeholder 2">
            <a:extLst>
              <a:ext uri="{FF2B5EF4-FFF2-40B4-BE49-F238E27FC236}">
                <a16:creationId xmlns:a16="http://schemas.microsoft.com/office/drawing/2014/main" id="{C6F800C3-E628-4873-88AE-5EC7D106C82A}"/>
              </a:ext>
            </a:extLst>
          </p:cNvPr>
          <p:cNvSpPr>
            <a:spLocks noGrp="1"/>
          </p:cNvSpPr>
          <p:nvPr>
            <p:ph idx="1"/>
          </p:nvPr>
        </p:nvSpPr>
        <p:spPr/>
        <p:txBody>
          <a:bodyPr>
            <a:normAutofit fontScale="92500" lnSpcReduction="20000"/>
          </a:bodyPr>
          <a:lstStyle/>
          <a:p>
            <a:r>
              <a:rPr lang="en-US" dirty="0"/>
              <a:t>Outbreak/Sentinel event</a:t>
            </a:r>
          </a:p>
          <a:p>
            <a:pPr lvl="1"/>
            <a:r>
              <a:rPr lang="en-US" dirty="0"/>
              <a:t>Roommate</a:t>
            </a:r>
          </a:p>
          <a:p>
            <a:pPr lvl="1"/>
            <a:r>
              <a:rPr lang="en-US" dirty="0"/>
              <a:t>Point Prevalence</a:t>
            </a:r>
          </a:p>
          <a:p>
            <a:r>
              <a:rPr lang="en-US" dirty="0"/>
              <a:t>Travel: </a:t>
            </a:r>
          </a:p>
          <a:p>
            <a:pPr lvl="1"/>
            <a:r>
              <a:rPr lang="en-US" dirty="0"/>
              <a:t>Overnight Healthcare outside US</a:t>
            </a:r>
          </a:p>
          <a:p>
            <a:r>
              <a:rPr lang="en-US" dirty="0" err="1"/>
              <a:t>CRE</a:t>
            </a:r>
            <a:r>
              <a:rPr lang="en-US" dirty="0"/>
              <a:t> </a:t>
            </a:r>
            <a:r>
              <a:rPr lang="en-US" dirty="0" err="1"/>
              <a:t>screening:Cepheid</a:t>
            </a:r>
            <a:r>
              <a:rPr lang="en-US" dirty="0"/>
              <a:t> PCR on rectal swabs</a:t>
            </a:r>
          </a:p>
          <a:p>
            <a:pPr lvl="1"/>
            <a:r>
              <a:rPr lang="en-US" dirty="0"/>
              <a:t>Double tipped, rayon/</a:t>
            </a:r>
            <a:r>
              <a:rPr lang="en-US" dirty="0" err="1"/>
              <a:t>Eswab</a:t>
            </a:r>
            <a:r>
              <a:rPr lang="en-US" dirty="0"/>
              <a:t> compatible with Cepheid</a:t>
            </a:r>
          </a:p>
          <a:p>
            <a:pPr lvl="1"/>
            <a:r>
              <a:rPr lang="en-US" dirty="0">
                <a:hlinkClick r:id="rId2"/>
              </a:rPr>
              <a:t>https://health.maryland.gov/laboratories/Pages/ARLNHome.aspx#CRE</a:t>
            </a:r>
            <a:endParaRPr lang="en-US" dirty="0"/>
          </a:p>
          <a:p>
            <a:r>
              <a:rPr lang="en-US" dirty="0"/>
              <a:t>C </a:t>
            </a:r>
            <a:r>
              <a:rPr lang="en-US" dirty="0" err="1"/>
              <a:t>auris</a:t>
            </a:r>
            <a:r>
              <a:rPr lang="en-US" dirty="0"/>
              <a:t> screening: PCR on composite axillary/groin swab</a:t>
            </a:r>
          </a:p>
          <a:p>
            <a:pPr lvl="1"/>
            <a:r>
              <a:rPr lang="en-US" dirty="0"/>
              <a:t>Rayon tipped/nylon flocked swab</a:t>
            </a:r>
          </a:p>
          <a:p>
            <a:pPr lvl="1"/>
            <a:r>
              <a:rPr lang="en-US" dirty="0">
                <a:hlinkClick r:id="rId3"/>
              </a:rPr>
              <a:t>https://www.cdc.gov/fungal/candida-auris/recommendations.html</a:t>
            </a:r>
            <a:endParaRPr lang="en-US" dirty="0"/>
          </a:p>
          <a:p>
            <a:pPr lvl="1"/>
            <a:r>
              <a:rPr lang="en-US" dirty="0">
                <a:hlinkClick r:id="rId2"/>
              </a:rPr>
              <a:t>https://health.maryland.gov/laboratories/Pages/ARLNHome.aspx#CRE</a:t>
            </a:r>
            <a:endParaRPr lang="en-US" dirty="0"/>
          </a:p>
          <a:p>
            <a:endParaRPr lang="en-US" dirty="0"/>
          </a:p>
        </p:txBody>
      </p:sp>
    </p:spTree>
    <p:extLst>
      <p:ext uri="{BB962C8B-B14F-4D97-AF65-F5344CB8AC3E}">
        <p14:creationId xmlns:p14="http://schemas.microsoft.com/office/powerpoint/2010/main" val="1697848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2F376-F139-4240-997E-F4BCF3D65550}"/>
              </a:ext>
            </a:extLst>
          </p:cNvPr>
          <p:cNvSpPr>
            <a:spLocks noGrp="1"/>
          </p:cNvSpPr>
          <p:nvPr>
            <p:ph type="title"/>
          </p:nvPr>
        </p:nvSpPr>
        <p:spPr/>
        <p:txBody>
          <a:bodyPr/>
          <a:lstStyle/>
          <a:p>
            <a:r>
              <a:rPr lang="en-US" dirty="0"/>
              <a:t>ARLN Services: Candida speciation</a:t>
            </a:r>
          </a:p>
        </p:txBody>
      </p:sp>
      <p:sp>
        <p:nvSpPr>
          <p:cNvPr id="3" name="Content Placeholder 2">
            <a:extLst>
              <a:ext uri="{FF2B5EF4-FFF2-40B4-BE49-F238E27FC236}">
                <a16:creationId xmlns:a16="http://schemas.microsoft.com/office/drawing/2014/main" id="{A411F830-4060-42F7-9FE2-79D809C9EA68}"/>
              </a:ext>
            </a:extLst>
          </p:cNvPr>
          <p:cNvSpPr>
            <a:spLocks noGrp="1"/>
          </p:cNvSpPr>
          <p:nvPr>
            <p:ph idx="1"/>
          </p:nvPr>
        </p:nvSpPr>
        <p:spPr/>
        <p:txBody>
          <a:bodyPr/>
          <a:lstStyle/>
          <a:p>
            <a:r>
              <a:rPr lang="en-US" dirty="0"/>
              <a:t>Commonly misidentified candida:</a:t>
            </a:r>
          </a:p>
        </p:txBody>
      </p:sp>
      <p:pic>
        <p:nvPicPr>
          <p:cNvPr id="4" name="Picture 3">
            <a:extLst>
              <a:ext uri="{FF2B5EF4-FFF2-40B4-BE49-F238E27FC236}">
                <a16:creationId xmlns:a16="http://schemas.microsoft.com/office/drawing/2014/main" id="{A9C6688A-304B-4149-93DE-DB4DF54A8910}"/>
              </a:ext>
            </a:extLst>
          </p:cNvPr>
          <p:cNvPicPr>
            <a:picLocks noChangeAspect="1"/>
          </p:cNvPicPr>
          <p:nvPr/>
        </p:nvPicPr>
        <p:blipFill>
          <a:blip r:embed="rId2"/>
          <a:stretch>
            <a:fillRect/>
          </a:stretch>
        </p:blipFill>
        <p:spPr>
          <a:xfrm>
            <a:off x="1109050" y="2247201"/>
            <a:ext cx="9420225" cy="4343400"/>
          </a:xfrm>
          <a:prstGeom prst="rect">
            <a:avLst/>
          </a:prstGeom>
        </p:spPr>
      </p:pic>
      <p:sp>
        <p:nvSpPr>
          <p:cNvPr id="5" name="TextBox 4">
            <a:extLst>
              <a:ext uri="{FF2B5EF4-FFF2-40B4-BE49-F238E27FC236}">
                <a16:creationId xmlns:a16="http://schemas.microsoft.com/office/drawing/2014/main" id="{31959879-A627-4A5A-B155-8C92DC3D3183}"/>
              </a:ext>
            </a:extLst>
          </p:cNvPr>
          <p:cNvSpPr txBox="1"/>
          <p:nvPr/>
        </p:nvSpPr>
        <p:spPr>
          <a:xfrm>
            <a:off x="1074795" y="6492875"/>
            <a:ext cx="6467733" cy="369332"/>
          </a:xfrm>
          <a:prstGeom prst="rect">
            <a:avLst/>
          </a:prstGeom>
          <a:noFill/>
        </p:spPr>
        <p:txBody>
          <a:bodyPr wrap="none" rtlCol="0">
            <a:spAutoFit/>
          </a:bodyPr>
          <a:lstStyle/>
          <a:p>
            <a:r>
              <a:rPr lang="en-US" dirty="0">
                <a:hlinkClick r:id="rId3"/>
              </a:rPr>
              <a:t>https://www.cdc.gov/fungal/candida-auris/recommendations.html</a:t>
            </a:r>
            <a:endParaRPr lang="en-US" dirty="0"/>
          </a:p>
        </p:txBody>
      </p:sp>
    </p:spTree>
    <p:extLst>
      <p:ext uri="{BB962C8B-B14F-4D97-AF65-F5344CB8AC3E}">
        <p14:creationId xmlns:p14="http://schemas.microsoft.com/office/powerpoint/2010/main" val="2875905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4AB58-A256-4D57-95AF-5898F23A6A55}"/>
              </a:ext>
            </a:extLst>
          </p:cNvPr>
          <p:cNvSpPr>
            <a:spLocks noGrp="1"/>
          </p:cNvSpPr>
          <p:nvPr>
            <p:ph type="title"/>
          </p:nvPr>
        </p:nvSpPr>
        <p:spPr/>
        <p:txBody>
          <a:bodyPr/>
          <a:lstStyle/>
          <a:p>
            <a:r>
              <a:rPr lang="en-US" dirty="0"/>
              <a:t>ARLN Services: Expanded AST testing</a:t>
            </a:r>
          </a:p>
        </p:txBody>
      </p:sp>
      <p:sp>
        <p:nvSpPr>
          <p:cNvPr id="3" name="Content Placeholder 2">
            <a:extLst>
              <a:ext uri="{FF2B5EF4-FFF2-40B4-BE49-F238E27FC236}">
                <a16:creationId xmlns:a16="http://schemas.microsoft.com/office/drawing/2014/main" id="{5D3B7FAF-FCF0-4D0B-B008-0C5E9F7F1C2D}"/>
              </a:ext>
            </a:extLst>
          </p:cNvPr>
          <p:cNvSpPr>
            <a:spLocks noGrp="1"/>
          </p:cNvSpPr>
          <p:nvPr>
            <p:ph idx="1"/>
          </p:nvPr>
        </p:nvSpPr>
        <p:spPr/>
        <p:txBody>
          <a:bodyPr>
            <a:normAutofit fontScale="92500" lnSpcReduction="20000"/>
          </a:bodyPr>
          <a:lstStyle/>
          <a:p>
            <a:r>
              <a:rPr lang="en-US" dirty="0"/>
              <a:t>Hewlett-Packard D300e printer pilot project</a:t>
            </a:r>
          </a:p>
          <a:p>
            <a:pPr lvl="1"/>
            <a:r>
              <a:rPr lang="en-US" dirty="0">
                <a:hlinkClick r:id="rId2"/>
              </a:rPr>
              <a:t>https://www.cdc.gov/drugresistance/solutions-initiative/innovative-hp-resistance-testing.html</a:t>
            </a:r>
            <a:endParaRPr lang="en-US" dirty="0"/>
          </a:p>
          <a:p>
            <a:pPr lvl="1"/>
            <a:r>
              <a:rPr lang="en-US" dirty="0"/>
              <a:t>Can test novel drug combinations (i.e. aztreonam-avibactam)</a:t>
            </a:r>
          </a:p>
          <a:p>
            <a:r>
              <a:rPr lang="en-US" dirty="0"/>
              <a:t>Year long project</a:t>
            </a:r>
          </a:p>
          <a:p>
            <a:r>
              <a:rPr lang="en-US" dirty="0"/>
              <a:t>4 labs</a:t>
            </a:r>
          </a:p>
          <a:p>
            <a:pPr lvl="1"/>
            <a:r>
              <a:rPr lang="en-US" dirty="0"/>
              <a:t>Tennessee State Public Health Laboratory, Wisconsin State Laboratory of Hygiene, Minnesota Department of Health Public Health Laboratory, and Wadsworth Center Laboratories</a:t>
            </a:r>
          </a:p>
          <a:p>
            <a:r>
              <a:rPr lang="en-US" dirty="0"/>
              <a:t>ARLN/</a:t>
            </a:r>
            <a:r>
              <a:rPr lang="en-US" dirty="0" err="1"/>
              <a:t>DPH</a:t>
            </a:r>
            <a:r>
              <a:rPr lang="en-US" dirty="0"/>
              <a:t> gate keepers</a:t>
            </a:r>
          </a:p>
          <a:p>
            <a:r>
              <a:rPr lang="en-US" dirty="0"/>
              <a:t>Goal 3 day turn around from day of request</a:t>
            </a:r>
          </a:p>
          <a:p>
            <a:r>
              <a:rPr lang="en-US" dirty="0"/>
              <a:t>“Pan-resistant” </a:t>
            </a:r>
            <a:r>
              <a:rPr lang="en-US" dirty="0" err="1"/>
              <a:t>MBLs</a:t>
            </a:r>
            <a:r>
              <a:rPr lang="en-US" dirty="0"/>
              <a:t> (</a:t>
            </a:r>
            <a:r>
              <a:rPr lang="en-US" dirty="0" err="1"/>
              <a:t>NDM</a:t>
            </a:r>
            <a:r>
              <a:rPr lang="en-US" dirty="0"/>
              <a:t>/IMP/VIM)</a:t>
            </a:r>
          </a:p>
        </p:txBody>
      </p:sp>
    </p:spTree>
    <p:extLst>
      <p:ext uri="{BB962C8B-B14F-4D97-AF65-F5344CB8AC3E}">
        <p14:creationId xmlns:p14="http://schemas.microsoft.com/office/powerpoint/2010/main" val="264362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2FEDC-6276-4562-9570-9969C1D71887}"/>
              </a:ext>
            </a:extLst>
          </p:cNvPr>
          <p:cNvSpPr>
            <a:spLocks noGrp="1"/>
          </p:cNvSpPr>
          <p:nvPr>
            <p:ph type="title"/>
          </p:nvPr>
        </p:nvSpPr>
        <p:spPr/>
        <p:txBody>
          <a:bodyPr/>
          <a:lstStyle/>
          <a:p>
            <a:r>
              <a:rPr lang="en-US" dirty="0"/>
              <a:t>ARLN Services: Expanded AST testing</a:t>
            </a:r>
          </a:p>
        </p:txBody>
      </p:sp>
      <p:sp>
        <p:nvSpPr>
          <p:cNvPr id="3" name="Content Placeholder 2">
            <a:extLst>
              <a:ext uri="{FF2B5EF4-FFF2-40B4-BE49-F238E27FC236}">
                <a16:creationId xmlns:a16="http://schemas.microsoft.com/office/drawing/2014/main" id="{E8E5A020-AABC-4E8B-B14F-5F2CBCAD055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344408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F88C2-3D95-4041-B6A9-EA5FCD38F8A3}"/>
              </a:ext>
            </a:extLst>
          </p:cNvPr>
          <p:cNvSpPr>
            <a:spLocks noGrp="1"/>
          </p:cNvSpPr>
          <p:nvPr>
            <p:ph type="ctrTitle"/>
          </p:nvPr>
        </p:nvSpPr>
        <p:spPr/>
        <p:txBody>
          <a:bodyPr/>
          <a:lstStyle/>
          <a:p>
            <a:r>
              <a:rPr lang="en-US" dirty="0"/>
              <a:t>CRE Surveillance</a:t>
            </a:r>
          </a:p>
        </p:txBody>
      </p:sp>
      <p:sp>
        <p:nvSpPr>
          <p:cNvPr id="3" name="Subtitle 2">
            <a:extLst>
              <a:ext uri="{FF2B5EF4-FFF2-40B4-BE49-F238E27FC236}">
                <a16:creationId xmlns:a16="http://schemas.microsoft.com/office/drawing/2014/main" id="{022CA7A2-6A88-4157-AC75-67AE390D0B2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38187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8FD9FB1-DE73-4A1A-8ECF-A7FA08AC7350}"/>
              </a:ext>
            </a:extLst>
          </p:cNvPr>
          <p:cNvSpPr>
            <a:spLocks noGrp="1"/>
          </p:cNvSpPr>
          <p:nvPr>
            <p:ph type="title"/>
          </p:nvPr>
        </p:nvSpPr>
        <p:spPr/>
        <p:txBody>
          <a:bodyPr/>
          <a:lstStyle/>
          <a:p>
            <a:r>
              <a:rPr lang="en-US" dirty="0"/>
              <a:t>Surveillance in NC</a:t>
            </a:r>
          </a:p>
        </p:txBody>
      </p:sp>
      <p:sp>
        <p:nvSpPr>
          <p:cNvPr id="5" name="Slide Number Placeholder 4">
            <a:extLst>
              <a:ext uri="{FF2B5EF4-FFF2-40B4-BE49-F238E27FC236}">
                <a16:creationId xmlns:a16="http://schemas.microsoft.com/office/drawing/2014/main" id="{B088BD1E-49AD-4856-8618-47ACE7DB5D2C}"/>
              </a:ext>
            </a:extLst>
          </p:cNvPr>
          <p:cNvSpPr>
            <a:spLocks noGrp="1"/>
          </p:cNvSpPr>
          <p:nvPr>
            <p:ph type="sldNum" sz="quarter" idx="14"/>
          </p:nvPr>
        </p:nvSpPr>
        <p:spPr/>
        <p:txBody>
          <a:bodyPr/>
          <a:lstStyle/>
          <a:p>
            <a:pPr defTabSz="685800"/>
            <a:fld id="{11F27F3A-B3E9-41ED-AF8F-A365F10BB65F}" type="slidenum">
              <a:rPr lang="en-US"/>
              <a:pPr defTabSz="685800"/>
              <a:t>8</a:t>
            </a:fld>
            <a:endParaRPr lang="en-US" dirty="0"/>
          </a:p>
        </p:txBody>
      </p:sp>
      <p:graphicFrame>
        <p:nvGraphicFramePr>
          <p:cNvPr id="7" name="Text Placeholder 1">
            <a:extLst>
              <a:ext uri="{FF2B5EF4-FFF2-40B4-BE49-F238E27FC236}">
                <a16:creationId xmlns:a16="http://schemas.microsoft.com/office/drawing/2014/main" id="{8B09CD04-77FE-44CA-B3C0-E5D16E68C993}"/>
              </a:ext>
            </a:extLst>
          </p:cNvPr>
          <p:cNvGraphicFramePr/>
          <p:nvPr>
            <p:extLst/>
          </p:nvPr>
        </p:nvGraphicFramePr>
        <p:xfrm>
          <a:off x="1524000" y="1600201"/>
          <a:ext cx="9144000" cy="46337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1" name="Graphic 10" descr="Magnifying glass">
            <a:extLst>
              <a:ext uri="{FF2B5EF4-FFF2-40B4-BE49-F238E27FC236}">
                <a16:creationId xmlns:a16="http://schemas.microsoft.com/office/drawing/2014/main" id="{68F1C069-98CC-4E78-BB20-9A1A3B68300C}"/>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a:off x="2695516" y="1734896"/>
            <a:ext cx="1138036" cy="1138036"/>
          </a:xfrm>
          <a:prstGeom prst="rect">
            <a:avLst/>
          </a:prstGeom>
        </p:spPr>
      </p:pic>
      <p:sp>
        <p:nvSpPr>
          <p:cNvPr id="4" name="TextBox 3">
            <a:extLst>
              <a:ext uri="{FF2B5EF4-FFF2-40B4-BE49-F238E27FC236}">
                <a16:creationId xmlns:a16="http://schemas.microsoft.com/office/drawing/2014/main" id="{1B12D6EF-0528-4034-9EB7-81EBA15801F3}"/>
              </a:ext>
            </a:extLst>
          </p:cNvPr>
          <p:cNvSpPr txBox="1"/>
          <p:nvPr/>
        </p:nvSpPr>
        <p:spPr>
          <a:xfrm>
            <a:off x="7675420" y="4603135"/>
            <a:ext cx="2825357" cy="1323439"/>
          </a:xfrm>
          <a:prstGeom prst="rect">
            <a:avLst/>
          </a:prstGeom>
          <a:noFill/>
        </p:spPr>
        <p:txBody>
          <a:bodyPr wrap="square" rtlCol="0">
            <a:spAutoFit/>
          </a:bodyPr>
          <a:lstStyle/>
          <a:p>
            <a:pPr lvl="0"/>
            <a:r>
              <a:rPr lang="en-US" sz="2000" b="1" dirty="0"/>
              <a:t>Reportable, routine surveillance statewide, special projects and outbreak response</a:t>
            </a:r>
            <a:endParaRPr lang="en-US" sz="2000" dirty="0"/>
          </a:p>
        </p:txBody>
      </p:sp>
    </p:spTree>
    <p:extLst>
      <p:ext uri="{BB962C8B-B14F-4D97-AF65-F5344CB8AC3E}">
        <p14:creationId xmlns:p14="http://schemas.microsoft.com/office/powerpoint/2010/main" val="3986951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69ED7EE-55E6-4742-8671-B0CA51EEECE6}"/>
              </a:ext>
            </a:extLst>
          </p:cNvPr>
          <p:cNvSpPr>
            <a:spLocks noGrp="1"/>
          </p:cNvSpPr>
          <p:nvPr>
            <p:ph type="body" sz="quarter" idx="11"/>
          </p:nvPr>
        </p:nvSpPr>
        <p:spPr/>
        <p:txBody>
          <a:bodyPr/>
          <a:lstStyle/>
          <a:p>
            <a:r>
              <a:rPr lang="en-US" dirty="0">
                <a:solidFill>
                  <a:prstClr val="black"/>
                </a:solidFill>
                <a:latin typeface="Franklin Gothic Book" panose="020B0503020102020204"/>
              </a:rPr>
              <a:t>*Excludes duplicate CRE (Same </a:t>
            </a:r>
            <a:r>
              <a:rPr lang="en-US" dirty="0" err="1">
                <a:solidFill>
                  <a:prstClr val="black"/>
                </a:solidFill>
                <a:latin typeface="Franklin Gothic Book" panose="020B0503020102020204"/>
              </a:rPr>
              <a:t>Carbapenemase</a:t>
            </a:r>
            <a:r>
              <a:rPr lang="en-US" dirty="0">
                <a:solidFill>
                  <a:prstClr val="black"/>
                </a:solidFill>
                <a:latin typeface="Franklin Gothic Book" panose="020B0503020102020204"/>
              </a:rPr>
              <a:t>/organism; repeat clinical isolates in a 12 month period; screening results subsequent to a clinical result)</a:t>
            </a:r>
          </a:p>
        </p:txBody>
      </p:sp>
      <p:sp>
        <p:nvSpPr>
          <p:cNvPr id="7" name="Title 2">
            <a:extLst>
              <a:ext uri="{FF2B5EF4-FFF2-40B4-BE49-F238E27FC236}">
                <a16:creationId xmlns:a16="http://schemas.microsoft.com/office/drawing/2014/main" id="{02706356-EB92-48BE-B713-F6C360FE90D3}"/>
              </a:ext>
            </a:extLst>
          </p:cNvPr>
          <p:cNvSpPr>
            <a:spLocks noGrp="1"/>
          </p:cNvSpPr>
          <p:nvPr>
            <p:ph type="title"/>
          </p:nvPr>
        </p:nvSpPr>
        <p:spPr/>
        <p:txBody>
          <a:bodyPr/>
          <a:lstStyle/>
          <a:p>
            <a:endParaRPr lang="en-US" dirty="0"/>
          </a:p>
        </p:txBody>
      </p:sp>
      <p:sp>
        <p:nvSpPr>
          <p:cNvPr id="6" name="TextBox 1">
            <a:extLst>
              <a:ext uri="{FF2B5EF4-FFF2-40B4-BE49-F238E27FC236}">
                <a16:creationId xmlns:a16="http://schemas.microsoft.com/office/drawing/2014/main" id="{8D1BF9C1-1724-4781-B9CE-EABD68444A23}"/>
              </a:ext>
            </a:extLst>
          </p:cNvPr>
          <p:cNvSpPr txBox="1"/>
          <p:nvPr/>
        </p:nvSpPr>
        <p:spPr>
          <a:xfrm>
            <a:off x="3401060" y="5490661"/>
            <a:ext cx="5389883" cy="228127"/>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685800"/>
            <a:endParaRPr lang="en-US" sz="619" dirty="0">
              <a:solidFill>
                <a:prstClr val="black"/>
              </a:solidFill>
              <a:latin typeface="Franklin Gothic Book" panose="020B0503020102020204"/>
            </a:endParaRPr>
          </a:p>
        </p:txBody>
      </p:sp>
      <p:sp>
        <p:nvSpPr>
          <p:cNvPr id="8" name="Slide Number Placeholder 7">
            <a:extLst>
              <a:ext uri="{FF2B5EF4-FFF2-40B4-BE49-F238E27FC236}">
                <a16:creationId xmlns:a16="http://schemas.microsoft.com/office/drawing/2014/main" id="{513F3DF4-5085-4E95-8EB6-EF1C9B4F77C2}"/>
              </a:ext>
            </a:extLst>
          </p:cNvPr>
          <p:cNvSpPr>
            <a:spLocks noGrp="1"/>
          </p:cNvSpPr>
          <p:nvPr>
            <p:ph type="sldNum" sz="quarter" idx="14"/>
          </p:nvPr>
        </p:nvSpPr>
        <p:spPr/>
        <p:txBody>
          <a:bodyPr/>
          <a:lstStyle/>
          <a:p>
            <a:fld id="{11F27F3A-B3E9-41ED-AF8F-A365F10BB65F}" type="slidenum">
              <a:rPr lang="en-US" smtClean="0"/>
              <a:pPr/>
              <a:t>9</a:t>
            </a:fld>
            <a:endParaRPr lang="en-US" dirty="0"/>
          </a:p>
        </p:txBody>
      </p:sp>
      <p:pic>
        <p:nvPicPr>
          <p:cNvPr id="3" name="Picture 2">
            <a:extLst>
              <a:ext uri="{FF2B5EF4-FFF2-40B4-BE49-F238E27FC236}">
                <a16:creationId xmlns:a16="http://schemas.microsoft.com/office/drawing/2014/main" id="{DDE67A85-8762-47AD-BB35-925532CB7B74}"/>
              </a:ext>
            </a:extLst>
          </p:cNvPr>
          <p:cNvPicPr>
            <a:picLocks noChangeAspect="1"/>
          </p:cNvPicPr>
          <p:nvPr/>
        </p:nvPicPr>
        <p:blipFill>
          <a:blip r:embed="rId3"/>
          <a:stretch>
            <a:fillRect/>
          </a:stretch>
        </p:blipFill>
        <p:spPr>
          <a:xfrm>
            <a:off x="1861185" y="443954"/>
            <a:ext cx="8469630" cy="5634054"/>
          </a:xfrm>
          <a:prstGeom prst="rect">
            <a:avLst/>
          </a:prstGeom>
        </p:spPr>
      </p:pic>
    </p:spTree>
    <p:extLst>
      <p:ext uri="{BB962C8B-B14F-4D97-AF65-F5344CB8AC3E}">
        <p14:creationId xmlns:p14="http://schemas.microsoft.com/office/powerpoint/2010/main" val="8004507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1042</Words>
  <Application>Microsoft Office PowerPoint</Application>
  <PresentationFormat>Widescreen</PresentationFormat>
  <Paragraphs>154</Paragraphs>
  <Slides>27</Slides>
  <Notes>10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27</vt:i4>
      </vt:variant>
    </vt:vector>
  </HeadingPairs>
  <TitlesOfParts>
    <vt:vector size="37" baseType="lpstr">
      <vt:lpstr>Arial</vt:lpstr>
      <vt:lpstr>Calibri</vt:lpstr>
      <vt:lpstr>Calibri Light</vt:lpstr>
      <vt:lpstr>Franklin Gothic Book</vt:lpstr>
      <vt:lpstr>Franklin Gothic Demi Cond</vt:lpstr>
      <vt:lpstr>Franklin Gothic Medium</vt:lpstr>
      <vt:lpstr>Franklin Gothic Medium Cond</vt:lpstr>
      <vt:lpstr>Times New Roman</vt:lpstr>
      <vt:lpstr>Wingdings</vt:lpstr>
      <vt:lpstr>Office Theme</vt:lpstr>
      <vt:lpstr>PowerPoint Presentation</vt:lpstr>
      <vt:lpstr>Overview</vt:lpstr>
      <vt:lpstr>ARLN Services: C auris/CRE screening </vt:lpstr>
      <vt:lpstr>ARLN Services: Candida speciation</vt:lpstr>
      <vt:lpstr>ARLN Services: Expanded AST testing</vt:lpstr>
      <vt:lpstr>ARLN Services: Expanded AST testing</vt:lpstr>
      <vt:lpstr>CRE Surveillance</vt:lpstr>
      <vt:lpstr>Surveillance in NC</vt:lpstr>
      <vt:lpstr>PowerPoint Presentation</vt:lpstr>
      <vt:lpstr>Sentinel Surveillance</vt:lpstr>
      <vt:lpstr>Sentinel Surveillance</vt:lpstr>
      <vt:lpstr>Sentinel Surveillance</vt:lpstr>
      <vt:lpstr>CRE Surveillance Since October 1, 2018</vt:lpstr>
      <vt:lpstr>52% of isolates submitted to the state lab are CP-CRE   </vt:lpstr>
      <vt:lpstr>Surveillance</vt:lpstr>
      <vt:lpstr>PowerPoint Presentation</vt:lpstr>
      <vt:lpstr>PowerPoint Presentation</vt:lpstr>
      <vt:lpstr>PowerPoint Presentation</vt:lpstr>
      <vt:lpstr>NHSN SIR Calculation error</vt:lpstr>
      <vt:lpstr>NHSN SIR Calculation error</vt:lpstr>
      <vt:lpstr>Antibiotic Use reporting</vt:lpstr>
      <vt:lpstr>Antibiotic Use reporting</vt:lpstr>
      <vt:lpstr>Travel Screening: Ebola and measles</vt:lpstr>
      <vt:lpstr>Travel Screening: Ebola and measles</vt:lpstr>
      <vt:lpstr>Travel Screening: Ebola and measles</vt:lpstr>
      <vt:lpstr>Measles Clinician memo 5/7/19</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Lewis, James W</dc:creator>
  <cp:lastModifiedBy>Powell, Amy</cp:lastModifiedBy>
  <cp:revision>10</cp:revision>
  <dcterms:created xsi:type="dcterms:W3CDTF">2019-05-09T17:28:26Z</dcterms:created>
  <dcterms:modified xsi:type="dcterms:W3CDTF">2019-05-13T17:48:48Z</dcterms:modified>
</cp:coreProperties>
</file>