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4"/>
  </p:notesMasterIdLst>
  <p:sldIdLst>
    <p:sldId id="256" r:id="rId3"/>
    <p:sldId id="257" r:id="rId4"/>
    <p:sldId id="274" r:id="rId5"/>
    <p:sldId id="275" r:id="rId6"/>
    <p:sldId id="259" r:id="rId7"/>
    <p:sldId id="279" r:id="rId8"/>
    <p:sldId id="270" r:id="rId9"/>
    <p:sldId id="276" r:id="rId10"/>
    <p:sldId id="260" r:id="rId11"/>
    <p:sldId id="261" r:id="rId12"/>
    <p:sldId id="262" r:id="rId13"/>
    <p:sldId id="271" r:id="rId14"/>
    <p:sldId id="263" r:id="rId15"/>
    <p:sldId id="265" r:id="rId16"/>
    <p:sldId id="266" r:id="rId17"/>
    <p:sldId id="277" r:id="rId18"/>
    <p:sldId id="278" r:id="rId19"/>
    <p:sldId id="267" r:id="rId20"/>
    <p:sldId id="268" r:id="rId21"/>
    <p:sldId id="280"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67485" autoAdjust="0"/>
  </p:normalViewPr>
  <p:slideViewPr>
    <p:cSldViewPr snapToGrid="0">
      <p:cViewPr varScale="1">
        <p:scale>
          <a:sx n="73" d="100"/>
          <a:sy n="73" d="100"/>
        </p:scale>
        <p:origin x="136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94E58-9203-41D0-B4F0-8B6B40734612}" type="datetimeFigureOut">
              <a:rPr lang="en-US" smtClean="0"/>
              <a:t>6/25/2019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4684B-1BA0-4216-A158-8E9B10FAB9BD}" type="slidenum">
              <a:rPr lang="en-US" smtClean="0"/>
              <a:t>‹#›</a:t>
            </a:fld>
            <a:endParaRPr lang="en-US"/>
          </a:p>
        </p:txBody>
      </p:sp>
    </p:spTree>
    <p:extLst>
      <p:ext uri="{BB962C8B-B14F-4D97-AF65-F5344CB8AC3E}">
        <p14:creationId xmlns:p14="http://schemas.microsoft.com/office/powerpoint/2010/main" val="4089440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themes that should be assessed in all locations within your facility include:</a:t>
            </a:r>
          </a:p>
          <a:p>
            <a:pPr marL="171450" indent="-171450">
              <a:buFont typeface="Arial" panose="020B0604020202020204" pitchFamily="34" charset="0"/>
              <a:buChar char="•"/>
            </a:pPr>
            <a:r>
              <a:rPr lang="en-US" dirty="0"/>
              <a:t>Ceiling tiles. In addition to looking around and down, remember to look up. Ceiling tiles should not be stained and have no gaps or open communication with the area above the ceiling. Present of these factors could increase the risk of exposure to agents such as aspergillus. </a:t>
            </a:r>
          </a:p>
          <a:p>
            <a:pPr marL="171450" indent="-171450">
              <a:buFont typeface="Arial" panose="020B0604020202020204" pitchFamily="34" charset="0"/>
              <a:buChar char="•"/>
            </a:pPr>
            <a:r>
              <a:rPr lang="en-US" dirty="0"/>
              <a:t>Areas of plumbing (bathrooms for example) should be assessed for evidence of water intrusion along walls/baseboards. Areas (furnishings) exposed to water ,via flooding or leaking pipes, must be completely dried within 48 hours and if not all material should be replaced. </a:t>
            </a:r>
          </a:p>
          <a:p>
            <a:pPr marL="171450" indent="-171450">
              <a:buFont typeface="Arial" panose="020B0604020202020204" pitchFamily="34" charset="0"/>
              <a:buChar char="•"/>
            </a:pPr>
            <a:r>
              <a:rPr lang="en-US" dirty="0"/>
              <a:t> No clinical supplies or patient care devices should be stored under sinks.</a:t>
            </a:r>
          </a:p>
          <a:p>
            <a:pPr marL="171450" indent="-171450">
              <a:buFont typeface="Arial" panose="020B0604020202020204" pitchFamily="34" charset="0"/>
              <a:buChar char="•"/>
            </a:pPr>
            <a:r>
              <a:rPr lang="en-US" dirty="0"/>
              <a:t>Inventory must be checked routinely for outdated supplies and/or equipment</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Environmental rounds can begin in any part of the facility, however it is helpful to begin at the entry point and make your way thru the facility to ensure you don’t miss an area.</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F84684B-1BA0-4216-A158-8E9B10FAB9BD}" type="slidenum">
              <a:rPr lang="en-US" smtClean="0"/>
              <a:t>5</a:t>
            </a:fld>
            <a:endParaRPr lang="en-US"/>
          </a:p>
        </p:txBody>
      </p:sp>
    </p:spTree>
    <p:extLst>
      <p:ext uri="{BB962C8B-B14F-4D97-AF65-F5344CB8AC3E}">
        <p14:creationId xmlns:p14="http://schemas.microsoft.com/office/powerpoint/2010/main" val="4280028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PPE readily accessible</a:t>
            </a:r>
          </a:p>
          <a:p>
            <a:pPr marL="171450" indent="-171450">
              <a:buFont typeface="Arial" panose="020B0604020202020204" pitchFamily="34" charset="0"/>
              <a:buChar char="•"/>
            </a:pPr>
            <a:r>
              <a:rPr lang="en-US" dirty="0"/>
              <a:t>Sharps container maintained in upright position, puncture resistant, leak proof and labeled with bio-hazard label or color coded</a:t>
            </a:r>
          </a:p>
          <a:p>
            <a:pPr marL="171450" indent="-171450">
              <a:buFont typeface="Arial" panose="020B0604020202020204" pitchFamily="34" charset="0"/>
              <a:buChar char="•"/>
            </a:pPr>
            <a:r>
              <a:rPr lang="en-US" dirty="0"/>
              <a:t>Two sinks: one dedicated to HH and one used in specimen disposable or testing procedure. Splash guard in place for sinks OR supplies devices stored 3ft away </a:t>
            </a:r>
          </a:p>
          <a:p>
            <a:pPr marL="171450" indent="-171450">
              <a:buFont typeface="Arial" panose="020B0604020202020204" pitchFamily="34" charset="0"/>
              <a:buChar char="•"/>
            </a:pPr>
            <a:r>
              <a:rPr lang="en-US" dirty="0"/>
              <a:t>Specimen refrigeration has bio-hazard label</a:t>
            </a:r>
          </a:p>
          <a:p>
            <a:pPr marL="171450" indent="-171450">
              <a:buFont typeface="Arial" panose="020B0604020202020204" pitchFamily="34" charset="0"/>
              <a:buChar char="•"/>
            </a:pPr>
            <a:r>
              <a:rPr lang="en-US" dirty="0"/>
              <a:t>Check expiration dates on supplies and don’t forget about lab collection tubes</a:t>
            </a:r>
          </a:p>
          <a:p>
            <a:pPr marL="171450" indent="-171450">
              <a:buFont typeface="Arial" panose="020B0604020202020204" pitchFamily="34" charset="0"/>
              <a:buChar char="•"/>
            </a:pPr>
            <a:r>
              <a:rPr lang="en-US" dirty="0"/>
              <a:t>Furniture in good condition no tears/cracks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F84684B-1BA0-4216-A158-8E9B10FAB9BD}" type="slidenum">
              <a:rPr lang="en-US" smtClean="0"/>
              <a:t>18</a:t>
            </a:fld>
            <a:endParaRPr lang="en-US"/>
          </a:p>
        </p:txBody>
      </p:sp>
    </p:spTree>
    <p:extLst>
      <p:ext uri="{BB962C8B-B14F-4D97-AF65-F5344CB8AC3E}">
        <p14:creationId xmlns:p14="http://schemas.microsoft.com/office/powerpoint/2010/main" val="739421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Blood glucose meters must be disinfected </a:t>
            </a:r>
            <a:r>
              <a:rPr lang="en-US" b="1" u="sng" dirty="0"/>
              <a:t>AFTER EVER USE </a:t>
            </a:r>
            <a:r>
              <a:rPr lang="en-US" dirty="0"/>
              <a:t>per manufacturer instructions (instructions include product with a HIV, HBV, HCV claim). If the manufacturer does not have appropriate instructions for disinfecting, the meters can not be used on multiple patients</a:t>
            </a:r>
          </a:p>
          <a:p>
            <a:pPr marL="171450" indent="-171450">
              <a:buFont typeface="Arial" panose="020B0604020202020204" pitchFamily="34" charset="0"/>
              <a:buChar char="•"/>
            </a:pPr>
            <a:r>
              <a:rPr lang="en-US" dirty="0"/>
              <a:t>Meters stored in a manner that prevents contamination</a:t>
            </a:r>
          </a:p>
        </p:txBody>
      </p:sp>
      <p:sp>
        <p:nvSpPr>
          <p:cNvPr id="4" name="Slide Number Placeholder 3"/>
          <p:cNvSpPr>
            <a:spLocks noGrp="1"/>
          </p:cNvSpPr>
          <p:nvPr>
            <p:ph type="sldNum" sz="quarter" idx="5"/>
          </p:nvPr>
        </p:nvSpPr>
        <p:spPr/>
        <p:txBody>
          <a:bodyPr/>
          <a:lstStyle/>
          <a:p>
            <a:fld id="{0F84684B-1BA0-4216-A158-8E9B10FAB9BD}" type="slidenum">
              <a:rPr lang="en-US" smtClean="0"/>
              <a:t>19</a:t>
            </a:fld>
            <a:endParaRPr lang="en-US"/>
          </a:p>
        </p:txBody>
      </p:sp>
    </p:spTree>
    <p:extLst>
      <p:ext uri="{BB962C8B-B14F-4D97-AF65-F5344CB8AC3E}">
        <p14:creationId xmlns:p14="http://schemas.microsoft.com/office/powerpoint/2010/main" val="229486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Supplies in exam/procedure rooms should be stored in a  manner that reduces the potential for contamination. </a:t>
            </a:r>
          </a:p>
          <a:p>
            <a:pPr marL="171450" indent="-171450">
              <a:buFont typeface="Arial" panose="020B0604020202020204" pitchFamily="34" charset="0"/>
              <a:buChar char="•"/>
            </a:pPr>
            <a:r>
              <a:rPr lang="en-US" dirty="0"/>
              <a:t>If taken out of their original packaging should be placed in a covered container</a:t>
            </a:r>
          </a:p>
          <a:p>
            <a:pPr marL="171450" indent="-171450">
              <a:buFont typeface="Arial" panose="020B0604020202020204" pitchFamily="34" charset="0"/>
              <a:buChar char="•"/>
            </a:pPr>
            <a:r>
              <a:rPr lang="en-US" dirty="0"/>
              <a:t>Do not store in exam table drawer under the patient</a:t>
            </a:r>
          </a:p>
          <a:p>
            <a:pPr marL="171450" indent="-171450">
              <a:buFont typeface="Arial" panose="020B0604020202020204" pitchFamily="34" charset="0"/>
              <a:buChar char="•"/>
            </a:pPr>
            <a:r>
              <a:rPr lang="en-US" dirty="0"/>
              <a:t>Open supplies being used for a procedure immediately prior to use</a:t>
            </a:r>
          </a:p>
        </p:txBody>
      </p:sp>
      <p:sp>
        <p:nvSpPr>
          <p:cNvPr id="4" name="Slide Number Placeholder 3"/>
          <p:cNvSpPr>
            <a:spLocks noGrp="1"/>
          </p:cNvSpPr>
          <p:nvPr>
            <p:ph type="sldNum" sz="quarter" idx="5"/>
          </p:nvPr>
        </p:nvSpPr>
        <p:spPr/>
        <p:txBody>
          <a:bodyPr/>
          <a:lstStyle/>
          <a:p>
            <a:fld id="{0F84684B-1BA0-4216-A158-8E9B10FAB9BD}" type="slidenum">
              <a:rPr lang="en-US" smtClean="0"/>
              <a:t>7</a:t>
            </a:fld>
            <a:endParaRPr lang="en-US"/>
          </a:p>
        </p:txBody>
      </p:sp>
    </p:spTree>
    <p:extLst>
      <p:ext uri="{BB962C8B-B14F-4D97-AF65-F5344CB8AC3E}">
        <p14:creationId xmlns:p14="http://schemas.microsoft.com/office/powerpoint/2010/main" val="1355786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Ensure all furniture including exam table, chairs etc.  Surfaces are not torn, cracked and made of cleanable material</a:t>
            </a:r>
          </a:p>
          <a:p>
            <a:pPr marL="171450" indent="-171450">
              <a:buFont typeface="Arial" panose="020B0604020202020204" pitchFamily="34" charset="0"/>
              <a:buChar char="•"/>
            </a:pPr>
            <a:r>
              <a:rPr lang="en-US" dirty="0"/>
              <a:t>ABHR readily accessible at point of care</a:t>
            </a:r>
          </a:p>
          <a:p>
            <a:pPr marL="171450" indent="-171450">
              <a:buFont typeface="Arial" panose="020B0604020202020204" pitchFamily="34" charset="0"/>
              <a:buChar char="•"/>
            </a:pPr>
            <a:r>
              <a:rPr lang="en-US" dirty="0"/>
              <a:t>Counters clutter free</a:t>
            </a:r>
          </a:p>
          <a:p>
            <a:pPr marL="171450" indent="-171450">
              <a:buFont typeface="Arial" panose="020B0604020202020204" pitchFamily="34" charset="0"/>
              <a:buChar char="•"/>
            </a:pPr>
            <a:r>
              <a:rPr lang="en-US" dirty="0"/>
              <a:t>Sink used for hand hygiene only</a:t>
            </a:r>
          </a:p>
          <a:p>
            <a:pPr marL="171450" indent="-171450">
              <a:buFont typeface="Arial" panose="020B0604020202020204" pitchFamily="34" charset="0"/>
              <a:buChar char="•"/>
            </a:pPr>
            <a:r>
              <a:rPr lang="en-US" dirty="0"/>
              <a:t>No storage within splash zone (3 feet of sink) or install splash guard</a:t>
            </a:r>
          </a:p>
          <a:p>
            <a:pPr marL="171450" indent="-171450">
              <a:buFont typeface="Arial" panose="020B0604020202020204" pitchFamily="34" charset="0"/>
              <a:buChar char="•"/>
            </a:pPr>
            <a:r>
              <a:rPr lang="en-US" dirty="0"/>
              <a:t>Procedure in place for cleaning of privacy curtains (when visible soiled and on a routine schedule)</a:t>
            </a:r>
          </a:p>
          <a:p>
            <a:pPr marL="171450" indent="-171450">
              <a:buFont typeface="Arial" panose="020B0604020202020204" pitchFamily="34" charset="0"/>
              <a:buChar char="•"/>
            </a:pPr>
            <a:r>
              <a:rPr lang="en-US" dirty="0"/>
              <a:t>Sharps container at appropriate height, maintained in upright position (affixed) and nothing stored on top.</a:t>
            </a:r>
          </a:p>
        </p:txBody>
      </p:sp>
      <p:sp>
        <p:nvSpPr>
          <p:cNvPr id="4" name="Slide Number Placeholder 3"/>
          <p:cNvSpPr>
            <a:spLocks noGrp="1"/>
          </p:cNvSpPr>
          <p:nvPr>
            <p:ph type="sldNum" sz="quarter" idx="5"/>
          </p:nvPr>
        </p:nvSpPr>
        <p:spPr/>
        <p:txBody>
          <a:bodyPr/>
          <a:lstStyle/>
          <a:p>
            <a:fld id="{0F84684B-1BA0-4216-A158-8E9B10FAB9BD}" type="slidenum">
              <a:rPr lang="en-US" smtClean="0"/>
              <a:t>8</a:t>
            </a:fld>
            <a:endParaRPr lang="en-US"/>
          </a:p>
        </p:txBody>
      </p:sp>
    </p:spTree>
    <p:extLst>
      <p:ext uri="{BB962C8B-B14F-4D97-AF65-F5344CB8AC3E}">
        <p14:creationId xmlns:p14="http://schemas.microsoft.com/office/powerpoint/2010/main" val="2826668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Disposable cover removed and discarded</a:t>
            </a:r>
          </a:p>
          <a:p>
            <a:r>
              <a:rPr lang="en-US" dirty="0"/>
              <a:t>Exam table and other high touch surfaces disinfected. </a:t>
            </a:r>
          </a:p>
          <a:p>
            <a:endParaRPr lang="en-US" dirty="0"/>
          </a:p>
        </p:txBody>
      </p:sp>
      <p:sp>
        <p:nvSpPr>
          <p:cNvPr id="4" name="Slide Number Placeholder 3"/>
          <p:cNvSpPr>
            <a:spLocks noGrp="1"/>
          </p:cNvSpPr>
          <p:nvPr>
            <p:ph type="sldNum" sz="quarter" idx="5"/>
          </p:nvPr>
        </p:nvSpPr>
        <p:spPr/>
        <p:txBody>
          <a:bodyPr/>
          <a:lstStyle/>
          <a:p>
            <a:fld id="{0F84684B-1BA0-4216-A158-8E9B10FAB9BD}" type="slidenum">
              <a:rPr lang="en-US" smtClean="0"/>
              <a:t>9</a:t>
            </a:fld>
            <a:endParaRPr lang="en-US"/>
          </a:p>
        </p:txBody>
      </p:sp>
    </p:spTree>
    <p:extLst>
      <p:ext uri="{BB962C8B-B14F-4D97-AF65-F5344CB8AC3E}">
        <p14:creationId xmlns:p14="http://schemas.microsoft.com/office/powerpoint/2010/main" val="1478349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Level of disinfection or sterilization depends on item’s intended use and what it will come in contact with</a:t>
            </a:r>
          </a:p>
          <a:p>
            <a:pPr marL="171450" indent="-171450">
              <a:buFont typeface="Arial" panose="020B0604020202020204" pitchFamily="34" charset="0"/>
              <a:buChar char="•"/>
            </a:pPr>
            <a:r>
              <a:rPr lang="en-US" dirty="0"/>
              <a:t>Critical items require sterilization</a:t>
            </a:r>
          </a:p>
          <a:p>
            <a:pPr marL="171450" indent="-171450">
              <a:buFont typeface="Arial" panose="020B0604020202020204" pitchFamily="34" charset="0"/>
              <a:buChar char="•"/>
            </a:pPr>
            <a:r>
              <a:rPr lang="en-US" dirty="0"/>
              <a:t>Semi-critical items require high-level disinfection and may include vaginal speculum, vaginal or rectal ultrasound probes and respiratory therapy equipment</a:t>
            </a:r>
          </a:p>
          <a:p>
            <a:pPr marL="171450" indent="-171450">
              <a:buFont typeface="Arial" panose="020B0604020202020204" pitchFamily="34" charset="0"/>
              <a:buChar char="•"/>
            </a:pPr>
            <a:r>
              <a:rPr lang="en-US" dirty="0"/>
              <a:t>Non-critical items require low level disinfection and include stethoscopes, BP cuffs, environmental surfaces</a:t>
            </a:r>
          </a:p>
        </p:txBody>
      </p:sp>
      <p:sp>
        <p:nvSpPr>
          <p:cNvPr id="4" name="Slide Number Placeholder 3"/>
          <p:cNvSpPr>
            <a:spLocks noGrp="1"/>
          </p:cNvSpPr>
          <p:nvPr>
            <p:ph type="sldNum" sz="quarter" idx="5"/>
          </p:nvPr>
        </p:nvSpPr>
        <p:spPr/>
        <p:txBody>
          <a:bodyPr/>
          <a:lstStyle/>
          <a:p>
            <a:fld id="{0F84684B-1BA0-4216-A158-8E9B10FAB9BD}" type="slidenum">
              <a:rPr lang="en-US" smtClean="0"/>
              <a:t>10</a:t>
            </a:fld>
            <a:endParaRPr lang="en-US"/>
          </a:p>
        </p:txBody>
      </p:sp>
    </p:spTree>
    <p:extLst>
      <p:ext uri="{BB962C8B-B14F-4D97-AF65-F5344CB8AC3E}">
        <p14:creationId xmlns:p14="http://schemas.microsoft.com/office/powerpoint/2010/main" val="1778761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Ensure staff have been trained and competency is documented. Steps include:</a:t>
            </a:r>
          </a:p>
          <a:p>
            <a:pPr marL="228600" indent="-228600">
              <a:buFont typeface="+mj-lt"/>
              <a:buAutoNum type="arabicPeriod"/>
            </a:pPr>
            <a:r>
              <a:rPr lang="en-US" dirty="0"/>
              <a:t>Contaminated devices should be transported to the decontamination area (NO reprocessing should be done in the sink in the procedure or exam room)</a:t>
            </a:r>
          </a:p>
          <a:p>
            <a:pPr marL="685800" lvl="1" indent="-228600">
              <a:buFont typeface="+mj-lt"/>
              <a:buAutoNum type="alphaLcPeriod"/>
            </a:pPr>
            <a:r>
              <a:rPr lang="en-US" dirty="0"/>
              <a:t>Transport items in a container designed to protect the transporter and others from contents within the container (leak proof, closed appropriately labeled or color-coded,  and if sharp must be puncture resistant. </a:t>
            </a:r>
          </a:p>
          <a:p>
            <a:pPr marL="685800" lvl="1" indent="-228600">
              <a:buFont typeface="+mj-lt"/>
              <a:buAutoNum type="alphaLcPeriod"/>
            </a:pPr>
            <a:r>
              <a:rPr lang="en-US" dirty="0"/>
              <a:t>DO NOT transport in gloved hand alone.</a:t>
            </a:r>
          </a:p>
          <a:p>
            <a:pPr marL="228600" indent="-228600">
              <a:buFont typeface="+mj-lt"/>
              <a:buAutoNum type="arabicPeriod"/>
            </a:pPr>
            <a:r>
              <a:rPr lang="en-US" dirty="0"/>
              <a:t>Pre-clean device</a:t>
            </a:r>
          </a:p>
          <a:p>
            <a:pPr marL="685800" lvl="1" indent="-228600">
              <a:buFont typeface="+mj-lt"/>
              <a:buAutoNum type="alphaLcPeriod"/>
            </a:pPr>
            <a:r>
              <a:rPr lang="en-US" dirty="0"/>
              <a:t>Appropriate PPE should be worn</a:t>
            </a:r>
          </a:p>
          <a:p>
            <a:pPr marL="685800" lvl="1" indent="-228600">
              <a:buFont typeface="+mj-lt"/>
              <a:buAutoNum type="alphaLcPeriod"/>
            </a:pPr>
            <a:r>
              <a:rPr lang="en-US" dirty="0"/>
              <a:t>All detergents, enzymatic cleaners used according to manufacturer’s instructions for use (IFUs)</a:t>
            </a:r>
          </a:p>
          <a:p>
            <a:pPr marL="685800" lvl="1" indent="-228600">
              <a:buFont typeface="+mj-lt"/>
              <a:buAutoNum type="alphaLcPeriod"/>
            </a:pPr>
            <a:r>
              <a:rPr lang="en-US" dirty="0"/>
              <a:t>Complete and through rinsing</a:t>
            </a:r>
          </a:p>
          <a:p>
            <a:pPr marL="685800" lvl="1" indent="-228600">
              <a:buFont typeface="+mj-lt"/>
              <a:buAutoNum type="alphaLcPeriod"/>
            </a:pPr>
            <a:r>
              <a:rPr lang="en-US" dirty="0"/>
              <a:t>Allow item to completely dry</a:t>
            </a:r>
          </a:p>
          <a:p>
            <a:pPr marL="228600" indent="-228600">
              <a:buFont typeface="+mj-lt"/>
              <a:buAutoNum type="arabicPeriod"/>
            </a:pPr>
            <a:r>
              <a:rPr lang="en-US" dirty="0"/>
              <a:t>Packaging/Peel pouches</a:t>
            </a:r>
          </a:p>
          <a:p>
            <a:pPr marL="685800" lvl="1" indent="-228600">
              <a:buFont typeface="+mj-lt"/>
              <a:buAutoNum type="alphaLcPeriod"/>
            </a:pPr>
            <a:r>
              <a:rPr lang="en-US" dirty="0"/>
              <a:t>Used for small lightweight items</a:t>
            </a:r>
          </a:p>
          <a:p>
            <a:pPr marL="685800" lvl="1" indent="-228600">
              <a:buFont typeface="+mj-lt"/>
              <a:buAutoNum type="alphaLcPeriod"/>
            </a:pPr>
            <a:r>
              <a:rPr lang="en-US" dirty="0"/>
              <a:t>Used in accordance with IFUs</a:t>
            </a:r>
          </a:p>
          <a:p>
            <a:pPr marL="685800" lvl="1" indent="-228600">
              <a:buFont typeface="+mj-lt"/>
              <a:buAutoNum type="alphaLcPeriod"/>
            </a:pPr>
            <a:r>
              <a:rPr lang="en-US" dirty="0"/>
              <a:t>Be closed so that all seals are smooth (no folding over at ends)</a:t>
            </a:r>
          </a:p>
          <a:p>
            <a:pPr marL="685800" lvl="1" indent="-228600">
              <a:buFont typeface="+mj-lt"/>
              <a:buAutoNum type="alphaLcPeriod"/>
            </a:pPr>
            <a:r>
              <a:rPr lang="en-US" dirty="0"/>
              <a:t>Labeled with non-toxic ink on non-porous side of the pouch</a:t>
            </a:r>
          </a:p>
          <a:p>
            <a:pPr marL="685800" lvl="1" indent="-228600">
              <a:buFont typeface="+mj-lt"/>
              <a:buAutoNum type="alphaLcPeriod"/>
            </a:pPr>
            <a:r>
              <a:rPr lang="en-US" dirty="0"/>
              <a:t>Should stand on edge with paper side of one pouch next to plastic side of the other pouch in autoclave </a:t>
            </a:r>
          </a:p>
          <a:p>
            <a:pPr marL="228600" indent="-228600">
              <a:buFont typeface="+mj-lt"/>
              <a:buAutoNum type="arabicPeriod"/>
            </a:pPr>
            <a:r>
              <a:rPr lang="en-US" dirty="0"/>
              <a:t>Monitoring:</a:t>
            </a:r>
          </a:p>
          <a:p>
            <a:pPr marL="685800" lvl="1" indent="-228600">
              <a:buFont typeface="+mj-lt"/>
              <a:buAutoNum type="alphaLcPeriod"/>
            </a:pPr>
            <a:r>
              <a:rPr lang="en-US" dirty="0"/>
              <a:t>Physical monitors (time, temperature and pressure) recorded by printouts or documentation, every load</a:t>
            </a:r>
          </a:p>
          <a:p>
            <a:pPr marL="685800" lvl="1" indent="-228600">
              <a:buFont typeface="+mj-lt"/>
              <a:buAutoNum type="alphaLcPeriod"/>
            </a:pPr>
            <a:r>
              <a:rPr lang="en-US" dirty="0"/>
              <a:t>Chemical indicators, every load</a:t>
            </a:r>
          </a:p>
          <a:p>
            <a:pPr marL="685800" lvl="1" indent="-228600">
              <a:buFont typeface="+mj-lt"/>
              <a:buAutoNum type="alphaLcPeriod"/>
            </a:pPr>
            <a:r>
              <a:rPr lang="en-US" dirty="0"/>
              <a:t>Biological indicators at least weekly and every load if implant</a:t>
            </a:r>
          </a:p>
          <a:p>
            <a:pPr marL="228600" indent="-228600">
              <a:buFont typeface="+mj-lt"/>
              <a:buAutoNum type="arabicPeriod"/>
            </a:pPr>
            <a:r>
              <a:rPr lang="en-US" dirty="0"/>
              <a:t>Record keeping:</a:t>
            </a:r>
          </a:p>
          <a:p>
            <a:pPr marL="685800" lvl="1" indent="-228600">
              <a:buFont typeface="+mj-lt"/>
              <a:buAutoNum type="alphaLcPeriod"/>
            </a:pPr>
            <a:r>
              <a:rPr lang="en-US" dirty="0"/>
              <a:t>The load number</a:t>
            </a:r>
          </a:p>
          <a:p>
            <a:pPr marL="685800" lvl="1" indent="-228600">
              <a:buFont typeface="+mj-lt"/>
              <a:buAutoNum type="alphaLcPeriod"/>
            </a:pPr>
            <a:r>
              <a:rPr lang="en-US" dirty="0"/>
              <a:t>Contents of the load</a:t>
            </a:r>
          </a:p>
          <a:p>
            <a:pPr marL="685800" lvl="1" indent="-228600">
              <a:buFont typeface="+mj-lt"/>
              <a:buAutoNum type="alphaLcPeriod"/>
            </a:pPr>
            <a:r>
              <a:rPr lang="en-US" dirty="0"/>
              <a:t>Exposure time and temperature</a:t>
            </a:r>
          </a:p>
          <a:p>
            <a:pPr marL="685800" lvl="1" indent="-228600">
              <a:buFont typeface="+mj-lt"/>
              <a:buAutoNum type="alphaLcPeriod"/>
            </a:pPr>
            <a:r>
              <a:rPr lang="en-US" dirty="0"/>
              <a:t>Operator identification</a:t>
            </a:r>
          </a:p>
          <a:p>
            <a:pPr marL="685800" lvl="1" indent="-228600">
              <a:buFont typeface="+mj-lt"/>
              <a:buAutoNum type="alphaLcPeriod"/>
            </a:pPr>
            <a:r>
              <a:rPr lang="en-US" dirty="0"/>
              <a:t>Results of BI if applicable</a:t>
            </a:r>
          </a:p>
          <a:p>
            <a:pPr marL="685800" lvl="1" indent="-228600">
              <a:buFont typeface="+mj-lt"/>
              <a:buAutoNum type="alphaLcPeriod"/>
            </a:pPr>
            <a:r>
              <a:rPr lang="en-US" dirty="0"/>
              <a:t>Results of Bowie Dick if applicable</a:t>
            </a:r>
          </a:p>
          <a:p>
            <a:pPr marL="685800" lvl="1" indent="-228600">
              <a:buFont typeface="+mj-lt"/>
              <a:buAutoNum type="alphaLcPeriod"/>
            </a:pPr>
            <a:r>
              <a:rPr lang="en-US" dirty="0"/>
              <a:t>Results of chemical indicator</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0F84684B-1BA0-4216-A158-8E9B10FAB9BD}" type="slidenum">
              <a:rPr lang="en-US" smtClean="0"/>
              <a:t>11</a:t>
            </a:fld>
            <a:endParaRPr lang="en-US"/>
          </a:p>
        </p:txBody>
      </p:sp>
    </p:spTree>
    <p:extLst>
      <p:ext uri="{BB962C8B-B14F-4D97-AF65-F5344CB8AC3E}">
        <p14:creationId xmlns:p14="http://schemas.microsoft.com/office/powerpoint/2010/main" val="54772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reprocess items for an outside entity you should visit the site and ensure that items are being appropriately pre-cleaned and packaged. </a:t>
            </a:r>
          </a:p>
        </p:txBody>
      </p:sp>
      <p:sp>
        <p:nvSpPr>
          <p:cNvPr id="4" name="Slide Number Placeholder 3"/>
          <p:cNvSpPr>
            <a:spLocks noGrp="1"/>
          </p:cNvSpPr>
          <p:nvPr>
            <p:ph type="sldNum" sz="quarter" idx="5"/>
          </p:nvPr>
        </p:nvSpPr>
        <p:spPr/>
        <p:txBody>
          <a:bodyPr/>
          <a:lstStyle/>
          <a:p>
            <a:fld id="{0F84684B-1BA0-4216-A158-8E9B10FAB9BD}" type="slidenum">
              <a:rPr lang="en-US" smtClean="0"/>
              <a:t>12</a:t>
            </a:fld>
            <a:endParaRPr lang="en-US"/>
          </a:p>
        </p:txBody>
      </p:sp>
    </p:spTree>
    <p:extLst>
      <p:ext uri="{BB962C8B-B14F-4D97-AF65-F5344CB8AC3E}">
        <p14:creationId xmlns:p14="http://schemas.microsoft.com/office/powerpoint/2010/main" val="2206962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Know what your TB risk category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main difference between AIIR room and a regular exam room is the way air flows. In most patient care rooms air is either pushed out of the room into the hallway or is neutral (no strong push into or out of the room). In the AIIR, it is very important the air is pushed into the room from the hallway, we call this negative pressure.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Door must remain shut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Negative pressure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Monitor with tissue test prior to using and daily if used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Outside mechanical monitoring (alarm)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Suspected or confirmed varicella and or measles cases would need AIIR as well</a:t>
            </a:r>
          </a:p>
        </p:txBody>
      </p:sp>
      <p:sp>
        <p:nvSpPr>
          <p:cNvPr id="4" name="Slide Number Placeholder 3"/>
          <p:cNvSpPr>
            <a:spLocks noGrp="1"/>
          </p:cNvSpPr>
          <p:nvPr>
            <p:ph type="sldNum" sz="quarter" idx="5"/>
          </p:nvPr>
        </p:nvSpPr>
        <p:spPr/>
        <p:txBody>
          <a:bodyPr/>
          <a:lstStyle/>
          <a:p>
            <a:fld id="{0F84684B-1BA0-4216-A158-8E9B10FAB9BD}" type="slidenum">
              <a:rPr lang="en-US" smtClean="0"/>
              <a:t>13</a:t>
            </a:fld>
            <a:endParaRPr lang="en-US"/>
          </a:p>
        </p:txBody>
      </p:sp>
    </p:spTree>
    <p:extLst>
      <p:ext uri="{BB962C8B-B14F-4D97-AF65-F5344CB8AC3E}">
        <p14:creationId xmlns:p14="http://schemas.microsoft.com/office/powerpoint/2010/main" val="4160070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corrugated cardboard boxes or primary shipping boxes in any clinical area (vermin can lay eggs in areas seen above.</a:t>
            </a:r>
          </a:p>
          <a:p>
            <a:r>
              <a:rPr lang="en-US" dirty="0"/>
              <a:t>Supplies should be stored:</a:t>
            </a:r>
          </a:p>
          <a:p>
            <a:pPr marL="171450" indent="-171450">
              <a:buFont typeface="Arial" panose="020B0604020202020204" pitchFamily="34" charset="0"/>
              <a:buChar char="•"/>
            </a:pPr>
            <a:r>
              <a:rPr lang="en-US" dirty="0"/>
              <a:t>8” from the floor</a:t>
            </a:r>
          </a:p>
          <a:p>
            <a:pPr marL="171450" indent="-171450">
              <a:buFont typeface="Arial" panose="020B0604020202020204" pitchFamily="34" charset="0"/>
              <a:buChar char="•"/>
            </a:pPr>
            <a:r>
              <a:rPr lang="en-US" dirty="0"/>
              <a:t>5” from ceiling if no sprinkler head</a:t>
            </a:r>
          </a:p>
          <a:p>
            <a:pPr marL="171450" indent="-171450">
              <a:buFont typeface="Arial" panose="020B0604020202020204" pitchFamily="34" charset="0"/>
              <a:buChar char="•"/>
            </a:pPr>
            <a:r>
              <a:rPr lang="en-US" dirty="0"/>
              <a:t>18” from ceiling IF sprinkler head</a:t>
            </a:r>
          </a:p>
          <a:p>
            <a:pPr marL="171450" indent="-171450">
              <a:buFont typeface="Arial" panose="020B0604020202020204" pitchFamily="34" charset="0"/>
              <a:buChar char="•"/>
            </a:pPr>
            <a:r>
              <a:rPr lang="en-US" dirty="0"/>
              <a:t>Shelf unit should have solid bottom shelf (floor can be cleaned underneath with contaminating supplies on bottom shelf</a:t>
            </a:r>
          </a:p>
        </p:txBody>
      </p:sp>
      <p:sp>
        <p:nvSpPr>
          <p:cNvPr id="4" name="Slide Number Placeholder 3"/>
          <p:cNvSpPr>
            <a:spLocks noGrp="1"/>
          </p:cNvSpPr>
          <p:nvPr>
            <p:ph type="sldNum" sz="quarter" idx="5"/>
          </p:nvPr>
        </p:nvSpPr>
        <p:spPr/>
        <p:txBody>
          <a:bodyPr/>
          <a:lstStyle/>
          <a:p>
            <a:fld id="{0F84684B-1BA0-4216-A158-8E9B10FAB9BD}" type="slidenum">
              <a:rPr lang="en-US" smtClean="0"/>
              <a:t>15</a:t>
            </a:fld>
            <a:endParaRPr lang="en-US"/>
          </a:p>
        </p:txBody>
      </p:sp>
    </p:spTree>
    <p:extLst>
      <p:ext uri="{BB962C8B-B14F-4D97-AF65-F5344CB8AC3E}">
        <p14:creationId xmlns:p14="http://schemas.microsoft.com/office/powerpoint/2010/main" val="1209354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Freeform 8"/>
          <p:cNvSpPr/>
          <p:nvPr/>
        </p:nvSpPr>
        <p:spPr>
          <a:xfrm>
            <a:off x="1" y="5545933"/>
            <a:ext cx="12195177"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solidFill>
            <a:srgbClr val="A71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800" b="1"/>
          </a:p>
        </p:txBody>
      </p:sp>
      <p:sp>
        <p:nvSpPr>
          <p:cNvPr id="7" name="Freeform 6"/>
          <p:cNvSpPr/>
          <p:nvPr/>
        </p:nvSpPr>
        <p:spPr>
          <a:xfrm>
            <a:off x="-101" y="5293518"/>
            <a:ext cx="12192124"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2" name="Title 1"/>
          <p:cNvSpPr>
            <a:spLocks noGrp="1"/>
          </p:cNvSpPr>
          <p:nvPr>
            <p:ph type="ctrTitle"/>
          </p:nvPr>
        </p:nvSpPr>
        <p:spPr>
          <a:xfrm>
            <a:off x="1625600" y="1447800"/>
            <a:ext cx="8940800" cy="1524000"/>
          </a:xfrm>
        </p:spPr>
        <p:txBody>
          <a:bodyPr anchor="b" anchorCtr="0"/>
          <a:lstStyle>
            <a:lvl1pPr algn="ctr">
              <a:defRPr b="1">
                <a:solidFill>
                  <a:srgbClr val="0073CF"/>
                </a:solidFill>
              </a:defRPr>
            </a:lvl1pPr>
          </a:lstStyle>
          <a:p>
            <a:r>
              <a:rPr lang="en-US"/>
              <a:t>Click to edit Master title style</a:t>
            </a:r>
            <a:endParaRPr lang="en-US" dirty="0"/>
          </a:p>
        </p:txBody>
      </p:sp>
      <p:sp>
        <p:nvSpPr>
          <p:cNvPr id="3" name="Subtitle 2"/>
          <p:cNvSpPr>
            <a:spLocks noGrp="1"/>
          </p:cNvSpPr>
          <p:nvPr>
            <p:ph type="subTitle" idx="1"/>
          </p:nvPr>
        </p:nvSpPr>
        <p:spPr>
          <a:xfrm>
            <a:off x="1625600" y="3203574"/>
            <a:ext cx="8940800" cy="1825625"/>
          </a:xfrm>
        </p:spPr>
        <p:txBody>
          <a:bodyPr>
            <a:normAutofit/>
          </a:bodyPr>
          <a:lstStyle>
            <a:lvl1pPr marL="0" indent="0" algn="ctr">
              <a:buNone/>
              <a:defRPr sz="2000">
                <a:solidFill>
                  <a:srgbClr val="818A8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0" y="5262466"/>
            <a:ext cx="12192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10"/>
          <p:cNvSpPr/>
          <p:nvPr/>
        </p:nvSpPr>
        <p:spPr>
          <a:xfrm>
            <a:off x="173" y="5502670"/>
            <a:ext cx="12192088"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9753" b="47160"/>
          <a:stretch/>
        </p:blipFill>
        <p:spPr>
          <a:xfrm>
            <a:off x="0" y="0"/>
            <a:ext cx="3815541" cy="1225296"/>
          </a:xfrm>
          <a:prstGeom prst="rect">
            <a:avLst/>
          </a:prstGeom>
        </p:spPr>
      </p:pic>
    </p:spTree>
    <p:extLst>
      <p:ext uri="{BB962C8B-B14F-4D97-AF65-F5344CB8AC3E}">
        <p14:creationId xmlns:p14="http://schemas.microsoft.com/office/powerpoint/2010/main" val="179236720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1483A0-14BB-4B73-A7C1-2FAD1B25F061}"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1C936-4999-4C62-89EA-47F570B5A91A}" type="slidenum">
              <a:rPr lang="en-US" smtClean="0"/>
              <a:t>‹#›</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728960" y="6230588"/>
            <a:ext cx="1463040" cy="603504"/>
          </a:xfrm>
          <a:prstGeom prst="rect">
            <a:avLst/>
          </a:prstGeom>
        </p:spPr>
      </p:pic>
    </p:spTree>
    <p:extLst>
      <p:ext uri="{BB962C8B-B14F-4D97-AF65-F5344CB8AC3E}">
        <p14:creationId xmlns:p14="http://schemas.microsoft.com/office/powerpoint/2010/main" val="97505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1483A0-14BB-4B73-A7C1-2FAD1B25F061}"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1C936-4999-4C62-89EA-47F570B5A91A}" type="slidenum">
              <a:rPr lang="en-US" smtClean="0"/>
              <a:t>‹#›</a:t>
            </a:fld>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668000" y="6256535"/>
            <a:ext cx="1463040" cy="603504"/>
          </a:xfrm>
          <a:prstGeom prst="rect">
            <a:avLst/>
          </a:prstGeom>
        </p:spPr>
      </p:pic>
    </p:spTree>
    <p:extLst>
      <p:ext uri="{BB962C8B-B14F-4D97-AF65-F5344CB8AC3E}">
        <p14:creationId xmlns:p14="http://schemas.microsoft.com/office/powerpoint/2010/main" val="3870428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1483A0-14BB-4B73-A7C1-2FAD1B25F061}" type="datetimeFigureOut">
              <a:rPr lang="en-US" smtClean="0"/>
              <a:t>6/25/2019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1C936-4999-4C62-89EA-47F570B5A91A}" type="slidenum">
              <a:rPr lang="en-US" smtClean="0"/>
              <a:t>‹#›</a:t>
            </a:fld>
            <a:endParaRPr lang="en-US"/>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696448" y="6254496"/>
            <a:ext cx="1463040" cy="603504"/>
          </a:xfrm>
          <a:prstGeom prst="rect">
            <a:avLst/>
          </a:prstGeom>
        </p:spPr>
      </p:pic>
    </p:spTree>
    <p:extLst>
      <p:ext uri="{BB962C8B-B14F-4D97-AF65-F5344CB8AC3E}">
        <p14:creationId xmlns:p14="http://schemas.microsoft.com/office/powerpoint/2010/main" val="2073553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1483A0-14BB-4B73-A7C1-2FAD1B25F061}" type="datetimeFigureOut">
              <a:rPr lang="en-US" smtClean="0"/>
              <a:t>6/25/2019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1C936-4999-4C62-89EA-47F570B5A91A}" type="slidenum">
              <a:rPr lang="en-US" smtClean="0"/>
              <a:t>‹#›</a:t>
            </a:fld>
            <a:endParaRPr lang="en-US"/>
          </a:p>
        </p:txBody>
      </p:sp>
      <p:sp>
        <p:nvSpPr>
          <p:cNvPr id="6" name="Freeform 5"/>
          <p:cNvSpPr/>
          <p:nvPr/>
        </p:nvSpPr>
        <p:spPr>
          <a:xfrm>
            <a:off x="2" y="6148043"/>
            <a:ext cx="12195173"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solidFill>
            <a:srgbClr val="007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7" name="Freeform 6"/>
          <p:cNvSpPr/>
          <p:nvPr/>
        </p:nvSpPr>
        <p:spPr>
          <a:xfrm>
            <a:off x="1" y="6116508"/>
            <a:ext cx="12195175"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A71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696448" y="6254496"/>
            <a:ext cx="1463040" cy="603504"/>
          </a:xfrm>
          <a:prstGeom prst="rect">
            <a:avLst/>
          </a:prstGeom>
        </p:spPr>
      </p:pic>
    </p:spTree>
    <p:extLst>
      <p:ext uri="{BB962C8B-B14F-4D97-AF65-F5344CB8AC3E}">
        <p14:creationId xmlns:p14="http://schemas.microsoft.com/office/powerpoint/2010/main" val="3113996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1483A0-14BB-4B73-A7C1-2FAD1B25F061}" type="datetimeFigureOut">
              <a:rPr lang="en-US" smtClean="0"/>
              <a:t>6/25/2019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1C936-4999-4C62-89EA-47F570B5A91A}" type="slidenum">
              <a:rPr lang="en-US" smtClean="0"/>
              <a:t>‹#›</a:t>
            </a:fld>
            <a:endParaRPr lang="en-US"/>
          </a:p>
        </p:txBody>
      </p:sp>
      <p:sp>
        <p:nvSpPr>
          <p:cNvPr id="5" name="Freeform 4"/>
          <p:cNvSpPr/>
          <p:nvPr/>
        </p:nvSpPr>
        <p:spPr>
          <a:xfrm flipH="1">
            <a:off x="0" y="6347858"/>
            <a:ext cx="12191997" cy="512181"/>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solidFill>
            <a:srgbClr val="A71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flipH="1">
            <a:off x="-40638" y="6324600"/>
            <a:ext cx="12191999" cy="533400"/>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696448" y="6254496"/>
            <a:ext cx="1463040" cy="603504"/>
          </a:xfrm>
          <a:prstGeom prst="rect">
            <a:avLst/>
          </a:prstGeom>
        </p:spPr>
      </p:pic>
    </p:spTree>
    <p:extLst>
      <p:ext uri="{BB962C8B-B14F-4D97-AF65-F5344CB8AC3E}">
        <p14:creationId xmlns:p14="http://schemas.microsoft.com/office/powerpoint/2010/main" val="3616357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1483A0-14BB-4B73-A7C1-2FAD1B25F061}"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1C936-4999-4C62-89EA-47F570B5A91A}" type="slidenum">
              <a:rPr lang="en-US" smtClean="0"/>
              <a:t>‹#›</a:t>
            </a:fld>
            <a:endParaRPr lang="en-US"/>
          </a:p>
        </p:txBody>
      </p:sp>
    </p:spTree>
    <p:extLst>
      <p:ext uri="{BB962C8B-B14F-4D97-AF65-F5344CB8AC3E}">
        <p14:creationId xmlns:p14="http://schemas.microsoft.com/office/powerpoint/2010/main" val="840626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1483A0-14BB-4B73-A7C1-2FAD1B25F061}"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1C936-4999-4C62-89EA-47F570B5A91A}" type="slidenum">
              <a:rPr lang="en-US" smtClean="0"/>
              <a:t>‹#›</a:t>
            </a:fld>
            <a:endParaRPr lang="en-US"/>
          </a:p>
        </p:txBody>
      </p:sp>
    </p:spTree>
    <p:extLst>
      <p:ext uri="{BB962C8B-B14F-4D97-AF65-F5344CB8AC3E}">
        <p14:creationId xmlns:p14="http://schemas.microsoft.com/office/powerpoint/2010/main" val="303039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483A0-14BB-4B73-A7C1-2FAD1B25F061}"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1C936-4999-4C62-89EA-47F570B5A91A}" type="slidenum">
              <a:rPr lang="en-US" smtClean="0"/>
              <a:t>‹#›</a:t>
            </a:fld>
            <a:endParaRPr lang="en-US"/>
          </a:p>
        </p:txBody>
      </p:sp>
    </p:spTree>
    <p:extLst>
      <p:ext uri="{BB962C8B-B14F-4D97-AF65-F5344CB8AC3E}">
        <p14:creationId xmlns:p14="http://schemas.microsoft.com/office/powerpoint/2010/main" val="2379592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483A0-14BB-4B73-A7C1-2FAD1B25F061}"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1C936-4999-4C62-89EA-47F570B5A91A}" type="slidenum">
              <a:rPr lang="en-US" smtClean="0"/>
              <a:t>‹#›</a:t>
            </a:fld>
            <a:endParaRPr lang="en-US"/>
          </a:p>
        </p:txBody>
      </p:sp>
    </p:spTree>
    <p:extLst>
      <p:ext uri="{BB962C8B-B14F-4D97-AF65-F5344CB8AC3E}">
        <p14:creationId xmlns:p14="http://schemas.microsoft.com/office/powerpoint/2010/main" val="379326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Freeform 6"/>
          <p:cNvSpPr/>
          <p:nvPr/>
        </p:nvSpPr>
        <p:spPr>
          <a:xfrm>
            <a:off x="0" y="6116507"/>
            <a:ext cx="9652000" cy="741493"/>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solidFill>
            <a:srgbClr val="A71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solidFill>
            <a:srgbClr val="007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200" y="274638"/>
            <a:ext cx="11785600" cy="1143000"/>
          </a:xfrm>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203200" y="1600200"/>
            <a:ext cx="11785600" cy="4648199"/>
          </a:xfrm>
        </p:spPr>
        <p:txBody>
          <a:bodyPr>
            <a:normAutofit/>
          </a:bodyPr>
          <a:lstStyle>
            <a:lvl1pPr>
              <a:defRPr sz="28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reeform 8"/>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Freeform 9"/>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728960" y="6256535"/>
            <a:ext cx="1463040" cy="603504"/>
          </a:xfrm>
          <a:prstGeom prst="rect">
            <a:avLst/>
          </a:prstGeom>
        </p:spPr>
      </p:pic>
    </p:spTree>
    <p:extLst>
      <p:ext uri="{BB962C8B-B14F-4D97-AF65-F5344CB8AC3E}">
        <p14:creationId xmlns:p14="http://schemas.microsoft.com/office/powerpoint/2010/main" val="730810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p:nvPr/>
        </p:nvSpPr>
        <p:spPr>
          <a:xfrm>
            <a:off x="1" y="5545933"/>
            <a:ext cx="12195177"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solidFill>
            <a:srgbClr val="007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101" y="5293518"/>
            <a:ext cx="12192124"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963084" y="3633788"/>
            <a:ext cx="10363200" cy="1362075"/>
          </a:xfrm>
        </p:spPr>
        <p:txBody>
          <a:bodyPr anchor="t"/>
          <a:lstStyle>
            <a:lvl1pPr algn="ctr">
              <a:defRPr sz="4000" b="1" i="0" cap="all" baseline="0"/>
            </a:lvl1pPr>
          </a:lstStyle>
          <a:p>
            <a:r>
              <a:rPr lang="en-US"/>
              <a:t>Click to edit Master title style</a:t>
            </a:r>
            <a:endParaRPr lang="en-US" dirty="0"/>
          </a:p>
        </p:txBody>
      </p:sp>
      <p:sp>
        <p:nvSpPr>
          <p:cNvPr id="3" name="Text Placeholder 2"/>
          <p:cNvSpPr>
            <a:spLocks noGrp="1"/>
          </p:cNvSpPr>
          <p:nvPr>
            <p:ph type="body" idx="1"/>
          </p:nvPr>
        </p:nvSpPr>
        <p:spPr>
          <a:xfrm>
            <a:off x="963084" y="2133601"/>
            <a:ext cx="103632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p:cNvSpPr/>
          <p:nvPr/>
        </p:nvSpPr>
        <p:spPr>
          <a:xfrm>
            <a:off x="0" y="5262466"/>
            <a:ext cx="12192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10"/>
          <p:cNvSpPr/>
          <p:nvPr/>
        </p:nvSpPr>
        <p:spPr>
          <a:xfrm>
            <a:off x="173" y="5502670"/>
            <a:ext cx="12192088"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728960" y="6230588"/>
            <a:ext cx="1463040" cy="603504"/>
          </a:xfrm>
          <a:prstGeom prst="rect">
            <a:avLst/>
          </a:prstGeom>
        </p:spPr>
      </p:pic>
    </p:spTree>
    <p:extLst>
      <p:ext uri="{BB962C8B-B14F-4D97-AF65-F5344CB8AC3E}">
        <p14:creationId xmlns:p14="http://schemas.microsoft.com/office/powerpoint/2010/main" val="287713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9" name="Freeform 8"/>
          <p:cNvSpPr/>
          <p:nvPr/>
        </p:nvSpPr>
        <p:spPr>
          <a:xfrm>
            <a:off x="0" y="6248400"/>
            <a:ext cx="9652000" cy="609600"/>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solidFill>
            <a:srgbClr val="007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74638"/>
            <a:ext cx="10972800" cy="1143000"/>
          </a:xfrm>
        </p:spPr>
        <p:txBody>
          <a:bodyPr/>
          <a:lstStyle>
            <a:lvl1pPr algn="ctr">
              <a:defRPr/>
            </a:lvl1pPr>
          </a:lstStyle>
          <a:p>
            <a:r>
              <a:rPr lang="en-US"/>
              <a:t>Click to edit Master title style</a:t>
            </a:r>
          </a:p>
        </p:txBody>
      </p:sp>
      <p:sp>
        <p:nvSpPr>
          <p:cNvPr id="10" name="Freeform 9"/>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Content Placeholder 12"/>
          <p:cNvSpPr>
            <a:spLocks noGrp="1"/>
          </p:cNvSpPr>
          <p:nvPr>
            <p:ph sz="quarter" idx="13"/>
          </p:nvPr>
        </p:nvSpPr>
        <p:spPr>
          <a:xfrm>
            <a:off x="609600" y="1536192"/>
            <a:ext cx="5181600" cy="46118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6400800" y="1536192"/>
            <a:ext cx="5181600" cy="46118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reeform 10"/>
          <p:cNvSpPr/>
          <p:nvPr/>
        </p:nvSpPr>
        <p:spPr>
          <a:xfrm>
            <a:off x="2240967" y="6148044"/>
            <a:ext cx="9954208" cy="709957"/>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668000" y="6256535"/>
            <a:ext cx="1463040" cy="603504"/>
          </a:xfrm>
          <a:prstGeom prst="rect">
            <a:avLst/>
          </a:prstGeom>
        </p:spPr>
      </p:pic>
    </p:spTree>
    <p:extLst>
      <p:ext uri="{BB962C8B-B14F-4D97-AF65-F5344CB8AC3E}">
        <p14:creationId xmlns:p14="http://schemas.microsoft.com/office/powerpoint/2010/main" val="2743661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Freeform 10"/>
          <p:cNvSpPr/>
          <p:nvPr/>
        </p:nvSpPr>
        <p:spPr>
          <a:xfrm>
            <a:off x="0" y="6116508"/>
            <a:ext cx="9652000" cy="741493"/>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Freeform 9"/>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solidFill>
            <a:srgbClr val="A71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508000" y="274638"/>
            <a:ext cx="11176000" cy="1143000"/>
          </a:xfrm>
        </p:spPr>
        <p:txBody>
          <a:bodyPr/>
          <a:lstStyle>
            <a:lvl1pPr algn="ctr">
              <a:defRPr/>
            </a:lvl1pPr>
          </a:lstStyle>
          <a:p>
            <a:r>
              <a:rPr lang="en-US"/>
              <a:t>Click to edit Master title style</a:t>
            </a:r>
            <a:endParaRPr lang="en-US" dirty="0"/>
          </a:p>
        </p:txBody>
      </p:sp>
      <p:sp>
        <p:nvSpPr>
          <p:cNvPr id="3" name="Text Placeholder 2"/>
          <p:cNvSpPr>
            <a:spLocks noGrp="1"/>
          </p:cNvSpPr>
          <p:nvPr>
            <p:ph type="body" idx="1"/>
          </p:nvPr>
        </p:nvSpPr>
        <p:spPr>
          <a:xfrm>
            <a:off x="508000" y="1524000"/>
            <a:ext cx="4876800" cy="639762"/>
          </a:xfrm>
        </p:spPr>
        <p:txBody>
          <a:bodyPr anchor="b">
            <a:normAutofit/>
          </a:bodyPr>
          <a:lstStyle>
            <a:lvl1pPr marL="0" indent="0">
              <a:buNone/>
              <a:defRPr sz="2000" b="0" cap="all" baseline="0">
                <a:solidFill>
                  <a:srgbClr val="0073CF"/>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400800" y="1535113"/>
            <a:ext cx="4876800" cy="639762"/>
          </a:xfrm>
        </p:spPr>
        <p:txBody>
          <a:bodyPr anchor="b">
            <a:normAutofit/>
          </a:bodyPr>
          <a:lstStyle>
            <a:lvl1pPr marL="0" indent="0">
              <a:buNone/>
              <a:defRPr sz="2000" b="0" cap="all" baseline="0">
                <a:solidFill>
                  <a:srgbClr val="0073CF"/>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Freeform 11"/>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Freeform 12"/>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Content Placeholder 14"/>
          <p:cNvSpPr>
            <a:spLocks noGrp="1"/>
          </p:cNvSpPr>
          <p:nvPr>
            <p:ph sz="quarter" idx="13"/>
          </p:nvPr>
        </p:nvSpPr>
        <p:spPr>
          <a:xfrm>
            <a:off x="508000" y="2209799"/>
            <a:ext cx="5283200" cy="3906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4"/>
          </p:nvPr>
        </p:nvSpPr>
        <p:spPr>
          <a:xfrm>
            <a:off x="6400800" y="2209800"/>
            <a:ext cx="5283200" cy="3938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696448" y="6254496"/>
            <a:ext cx="1463040" cy="603504"/>
          </a:xfrm>
          <a:prstGeom prst="rect">
            <a:avLst/>
          </a:prstGeom>
        </p:spPr>
      </p:pic>
    </p:spTree>
    <p:extLst>
      <p:ext uri="{BB962C8B-B14F-4D97-AF65-F5344CB8AC3E}">
        <p14:creationId xmlns:p14="http://schemas.microsoft.com/office/powerpoint/2010/main" val="3313949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6400" y="274638"/>
            <a:ext cx="11379200" cy="1143000"/>
          </a:xfrm>
        </p:spPr>
        <p:txBody>
          <a:bodyPr/>
          <a:lstStyle>
            <a:lvl1pPr algn="ctr">
              <a:defRPr/>
            </a:lvl1pPr>
          </a:lstStyle>
          <a:p>
            <a:r>
              <a:rPr lang="en-US"/>
              <a:t>Click to edit Master title style</a:t>
            </a:r>
          </a:p>
        </p:txBody>
      </p:sp>
      <p:sp>
        <p:nvSpPr>
          <p:cNvPr id="8" name="Freeform 7"/>
          <p:cNvSpPr/>
          <p:nvPr/>
        </p:nvSpPr>
        <p:spPr>
          <a:xfrm>
            <a:off x="1" y="4973411"/>
            <a:ext cx="10233156"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Freeform 9"/>
          <p:cNvSpPr/>
          <p:nvPr/>
        </p:nvSpPr>
        <p:spPr>
          <a:xfrm>
            <a:off x="2" y="6148043"/>
            <a:ext cx="12195173"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solidFill>
            <a:srgbClr val="007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1" y="6116508"/>
            <a:ext cx="12195175"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A71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696448" y="6254496"/>
            <a:ext cx="1463040" cy="603504"/>
          </a:xfrm>
          <a:prstGeom prst="rect">
            <a:avLst/>
          </a:prstGeom>
        </p:spPr>
      </p:pic>
    </p:spTree>
    <p:extLst>
      <p:ext uri="{BB962C8B-B14F-4D97-AF65-F5344CB8AC3E}">
        <p14:creationId xmlns:p14="http://schemas.microsoft.com/office/powerpoint/2010/main" val="394519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9" name="Freeform 8"/>
          <p:cNvSpPr/>
          <p:nvPr/>
        </p:nvSpPr>
        <p:spPr>
          <a:xfrm flipH="1">
            <a:off x="0" y="6347858"/>
            <a:ext cx="12191997" cy="512181"/>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solidFill>
            <a:srgbClr val="A71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Freeform 9"/>
          <p:cNvSpPr/>
          <p:nvPr/>
        </p:nvSpPr>
        <p:spPr>
          <a:xfrm flipH="1">
            <a:off x="-40638" y="6324600"/>
            <a:ext cx="12191999" cy="533400"/>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696448" y="6254496"/>
            <a:ext cx="1463040" cy="603504"/>
          </a:xfrm>
          <a:prstGeom prst="rect">
            <a:avLst/>
          </a:prstGeom>
        </p:spPr>
      </p:pic>
    </p:spTree>
    <p:extLst>
      <p:ext uri="{BB962C8B-B14F-4D97-AF65-F5344CB8AC3E}">
        <p14:creationId xmlns:p14="http://schemas.microsoft.com/office/powerpoint/2010/main" val="781108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1483A0-14BB-4B73-A7C1-2FAD1B25F061}"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1C936-4999-4C62-89EA-47F570B5A91A}" type="slidenum">
              <a:rPr lang="en-US" smtClean="0"/>
              <a:t>‹#›</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9753" b="47160"/>
          <a:stretch/>
        </p:blipFill>
        <p:spPr>
          <a:xfrm>
            <a:off x="0" y="0"/>
            <a:ext cx="3815541" cy="1225296"/>
          </a:xfrm>
          <a:prstGeom prst="rect">
            <a:avLst/>
          </a:prstGeom>
        </p:spPr>
      </p:pic>
    </p:spTree>
    <p:extLst>
      <p:ext uri="{BB962C8B-B14F-4D97-AF65-F5344CB8AC3E}">
        <p14:creationId xmlns:p14="http://schemas.microsoft.com/office/powerpoint/2010/main" val="710475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1483A0-14BB-4B73-A7C1-2FAD1B25F061}"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1C936-4999-4C62-89EA-47F570B5A91A}" type="slidenum">
              <a:rPr lang="en-US" smtClean="0"/>
              <a:t>‹#›</a:t>
            </a:fld>
            <a:endParaRPr lang="en-US"/>
          </a:p>
        </p:txBody>
      </p:sp>
      <p:sp>
        <p:nvSpPr>
          <p:cNvPr id="7" name="Freeform 6"/>
          <p:cNvSpPr/>
          <p:nvPr/>
        </p:nvSpPr>
        <p:spPr>
          <a:xfrm>
            <a:off x="0" y="6116507"/>
            <a:ext cx="9652000" cy="741493"/>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solidFill>
            <a:srgbClr val="A71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6027" b="29265"/>
          <a:stretch/>
        </p:blipFill>
        <p:spPr>
          <a:xfrm>
            <a:off x="10728960" y="6256535"/>
            <a:ext cx="1463040" cy="603504"/>
          </a:xfrm>
          <a:prstGeom prst="rect">
            <a:avLst/>
          </a:prstGeom>
        </p:spPr>
      </p:pic>
    </p:spTree>
    <p:extLst>
      <p:ext uri="{BB962C8B-B14F-4D97-AF65-F5344CB8AC3E}">
        <p14:creationId xmlns:p14="http://schemas.microsoft.com/office/powerpoint/2010/main" val="115167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274638"/>
            <a:ext cx="11379200" cy="1143000"/>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6400" y="1600200"/>
            <a:ext cx="11379200" cy="50292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t="16027" b="29265"/>
          <a:stretch/>
        </p:blipFill>
        <p:spPr>
          <a:xfrm>
            <a:off x="10696448" y="6254496"/>
            <a:ext cx="1463040" cy="603504"/>
          </a:xfrm>
          <a:prstGeom prst="rect">
            <a:avLst/>
          </a:prstGeom>
        </p:spPr>
      </p:pic>
    </p:spTree>
    <p:extLst>
      <p:ext uri="{BB962C8B-B14F-4D97-AF65-F5344CB8AC3E}">
        <p14:creationId xmlns:p14="http://schemas.microsoft.com/office/powerpoint/2010/main" val="13861494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defTabSz="914400" rtl="0" eaLnBrk="1" latinLnBrk="0" hangingPunct="1">
        <a:spcBef>
          <a:spcPct val="0"/>
        </a:spcBef>
        <a:buNone/>
        <a:defRPr sz="3600" kern="1200" cap="all"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rgbClr val="69BE28"/>
        </a:buClr>
        <a:buSzPct val="85000"/>
        <a:buFont typeface="Wingdings 3" pitchFamily="18" charset="2"/>
        <a:buChar char=""/>
        <a:defRPr sz="2800" kern="1200" baseline="0">
          <a:solidFill>
            <a:schemeClr val="bg1"/>
          </a:solidFill>
          <a:latin typeface="+mn-lt"/>
          <a:ea typeface="+mn-ea"/>
          <a:cs typeface="+mn-cs"/>
        </a:defRPr>
      </a:lvl1pPr>
      <a:lvl2pPr marL="742950" indent="-274320" algn="l" defTabSz="914400" rtl="0" eaLnBrk="1" latinLnBrk="0" hangingPunct="1">
        <a:lnSpc>
          <a:spcPct val="100000"/>
        </a:lnSpc>
        <a:spcBef>
          <a:spcPts val="700"/>
        </a:spcBef>
        <a:buClr>
          <a:srgbClr val="69BE28"/>
        </a:buClr>
        <a:buSzPct val="85000"/>
        <a:buFont typeface="Wingdings 3" pitchFamily="18" charset="2"/>
        <a:buChar char=""/>
        <a:defRPr sz="2000" kern="1200" baseline="0">
          <a:solidFill>
            <a:schemeClr val="bg1"/>
          </a:solidFill>
          <a:latin typeface="+mn-lt"/>
          <a:ea typeface="+mn-ea"/>
          <a:cs typeface="+mn-cs"/>
        </a:defRPr>
      </a:lvl2pPr>
      <a:lvl3pPr marL="1143000" indent="-274320" algn="l" defTabSz="914400" rtl="0" eaLnBrk="1" latinLnBrk="0" hangingPunct="1">
        <a:lnSpc>
          <a:spcPct val="100000"/>
        </a:lnSpc>
        <a:spcBef>
          <a:spcPts val="700"/>
        </a:spcBef>
        <a:buClr>
          <a:srgbClr val="69BE28"/>
        </a:buClr>
        <a:buSzPct val="85000"/>
        <a:buFont typeface="Wingdings 3" pitchFamily="18" charset="2"/>
        <a:buChar char=""/>
        <a:defRPr sz="1800" kern="1200" baseline="0">
          <a:solidFill>
            <a:schemeClr val="bg1"/>
          </a:solidFill>
          <a:latin typeface="+mn-lt"/>
          <a:ea typeface="+mn-ea"/>
          <a:cs typeface="+mn-cs"/>
        </a:defRPr>
      </a:lvl3pPr>
      <a:lvl4pPr marL="1600200" indent="-274320" algn="l" defTabSz="914400" rtl="0" eaLnBrk="1" latinLnBrk="0" hangingPunct="1">
        <a:lnSpc>
          <a:spcPct val="100000"/>
        </a:lnSpc>
        <a:spcBef>
          <a:spcPts val="700"/>
        </a:spcBef>
        <a:buClr>
          <a:srgbClr val="69BE28"/>
        </a:buClr>
        <a:buSzPct val="85000"/>
        <a:buFont typeface="Wingdings 3" pitchFamily="18" charset="2"/>
        <a:buChar char=""/>
        <a:defRPr sz="1800" kern="1200" baseline="0">
          <a:solidFill>
            <a:schemeClr val="bg1"/>
          </a:solidFill>
          <a:latin typeface="+mn-lt"/>
          <a:ea typeface="+mn-ea"/>
          <a:cs typeface="+mn-cs"/>
        </a:defRPr>
      </a:lvl4pPr>
      <a:lvl5pPr marL="2057400" indent="-274320" algn="l" defTabSz="914400" rtl="0" eaLnBrk="1" latinLnBrk="0" hangingPunct="1">
        <a:lnSpc>
          <a:spcPct val="100000"/>
        </a:lnSpc>
        <a:spcBef>
          <a:spcPts val="700"/>
        </a:spcBef>
        <a:buClr>
          <a:srgbClr val="69BE28"/>
        </a:buClr>
        <a:buSzPct val="85000"/>
        <a:buFont typeface="Wingdings 3" pitchFamily="18" charset="2"/>
        <a:buChar char=""/>
        <a:defRPr sz="1800" kern="1200" baseline="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483A0-14BB-4B73-A7C1-2FAD1B25F061}" type="datetimeFigureOut">
              <a:rPr lang="en-US" smtClean="0"/>
              <a:t>6/25/2019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1C936-4999-4C62-89EA-47F570B5A91A}" type="slidenum">
              <a:rPr lang="en-US" smtClean="0"/>
              <a:t>‹#›</a:t>
            </a:fld>
            <a:endParaRPr lang="en-US"/>
          </a:p>
        </p:txBody>
      </p:sp>
    </p:spTree>
    <p:extLst>
      <p:ext uri="{BB962C8B-B14F-4D97-AF65-F5344CB8AC3E}">
        <p14:creationId xmlns:p14="http://schemas.microsoft.com/office/powerpoint/2010/main" val="36990089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ommons.wikimedia.org/wiki/category:green_check_mark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pice.unc.edu/" TargetMode="External"/><Relationship Id="rId1" Type="http://schemas.openxmlformats.org/officeDocument/2006/relationships/slideLayout" Target="../slideLayouts/slideLayout2.xml"/><Relationship Id="rId4" Type="http://schemas.openxmlformats.org/officeDocument/2006/relationships/hyperlink" Target="https://vimeo.com/336714632"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F328-584E-44E0-8BA0-AC133D6D75E6}"/>
              </a:ext>
            </a:extLst>
          </p:cNvPr>
          <p:cNvSpPr>
            <a:spLocks noGrp="1"/>
          </p:cNvSpPr>
          <p:nvPr>
            <p:ph type="ctrTitle"/>
          </p:nvPr>
        </p:nvSpPr>
        <p:spPr/>
        <p:txBody>
          <a:bodyPr/>
          <a:lstStyle/>
          <a:p>
            <a:r>
              <a:rPr lang="en-US" dirty="0"/>
              <a:t>Environmental assessment in a local health department</a:t>
            </a:r>
          </a:p>
        </p:txBody>
      </p:sp>
      <p:sp>
        <p:nvSpPr>
          <p:cNvPr id="3" name="Subtitle 2">
            <a:extLst>
              <a:ext uri="{FF2B5EF4-FFF2-40B4-BE49-F238E27FC236}">
                <a16:creationId xmlns:a16="http://schemas.microsoft.com/office/drawing/2014/main" id="{BAD778D1-197F-4AF8-B55C-568EE2A302C4}"/>
              </a:ext>
            </a:extLst>
          </p:cNvPr>
          <p:cNvSpPr>
            <a:spLocks noGrp="1"/>
          </p:cNvSpPr>
          <p:nvPr>
            <p:ph type="subTitle" idx="1"/>
          </p:nvPr>
        </p:nvSpPr>
        <p:spPr/>
        <p:txBody>
          <a:bodyPr>
            <a:normAutofit/>
          </a:bodyPr>
          <a:lstStyle/>
          <a:p>
            <a:r>
              <a:rPr lang="en-US" sz="3200" b="1" dirty="0"/>
              <a:t>“Come Along for the Tour”</a:t>
            </a:r>
          </a:p>
        </p:txBody>
      </p:sp>
      <p:pic>
        <p:nvPicPr>
          <p:cNvPr id="5" name="Picture 4" descr="A close up of a logo&#10;&#10;Description automatically generated">
            <a:extLst>
              <a:ext uri="{FF2B5EF4-FFF2-40B4-BE49-F238E27FC236}">
                <a16:creationId xmlns:a16="http://schemas.microsoft.com/office/drawing/2014/main" id="{BE79D1B1-8ED7-4518-AF1E-00F458B2E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54" y="-332798"/>
            <a:ext cx="12192000" cy="5454650"/>
          </a:xfrm>
          <a:prstGeom prst="rect">
            <a:avLst/>
          </a:prstGeom>
        </p:spPr>
      </p:pic>
    </p:spTree>
    <p:extLst>
      <p:ext uri="{BB962C8B-B14F-4D97-AF65-F5344CB8AC3E}">
        <p14:creationId xmlns:p14="http://schemas.microsoft.com/office/powerpoint/2010/main" val="2242589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F29B6-FC93-4C23-9373-34135C5DC82F}"/>
              </a:ext>
            </a:extLst>
          </p:cNvPr>
          <p:cNvSpPr>
            <a:spLocks noGrp="1"/>
          </p:cNvSpPr>
          <p:nvPr>
            <p:ph type="title"/>
          </p:nvPr>
        </p:nvSpPr>
        <p:spPr/>
        <p:txBody>
          <a:bodyPr>
            <a:normAutofit/>
          </a:bodyPr>
          <a:lstStyle/>
          <a:p>
            <a:r>
              <a:rPr lang="en-US" dirty="0"/>
              <a:t>re-processing of reusable medical devices</a:t>
            </a:r>
          </a:p>
        </p:txBody>
      </p:sp>
      <p:sp>
        <p:nvSpPr>
          <p:cNvPr id="3" name="Content Placeholder 2">
            <a:extLst>
              <a:ext uri="{FF2B5EF4-FFF2-40B4-BE49-F238E27FC236}">
                <a16:creationId xmlns:a16="http://schemas.microsoft.com/office/drawing/2014/main" id="{87A081EC-ACC3-4B6D-A347-93E7144285F9}"/>
              </a:ext>
            </a:extLst>
          </p:cNvPr>
          <p:cNvSpPr>
            <a:spLocks noGrp="1"/>
          </p:cNvSpPr>
          <p:nvPr>
            <p:ph idx="1"/>
          </p:nvPr>
        </p:nvSpPr>
        <p:spPr/>
        <p:txBody>
          <a:bodyPr/>
          <a:lstStyle/>
          <a:p>
            <a:r>
              <a:rPr lang="en-US" dirty="0"/>
              <a:t>Spaulding’s classification of medical devices:</a:t>
            </a:r>
          </a:p>
          <a:p>
            <a:endParaRPr lang="en-US" dirty="0"/>
          </a:p>
          <a:p>
            <a:endParaRPr lang="en-US" dirty="0"/>
          </a:p>
          <a:p>
            <a:pPr marL="468630" lvl="1" indent="0">
              <a:buNone/>
            </a:pPr>
            <a:endParaRPr lang="en-US" dirty="0"/>
          </a:p>
        </p:txBody>
      </p:sp>
      <p:pic>
        <p:nvPicPr>
          <p:cNvPr id="5" name="Picture 4" descr="A close up of a logo&#10;&#10;Description automatically generated">
            <a:extLst>
              <a:ext uri="{FF2B5EF4-FFF2-40B4-BE49-F238E27FC236}">
                <a16:creationId xmlns:a16="http://schemas.microsoft.com/office/drawing/2014/main" id="{E2714175-F80F-4F64-9F21-127B81FE7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2009303"/>
            <a:ext cx="3062514" cy="1997711"/>
          </a:xfrm>
          <a:prstGeom prst="rect">
            <a:avLst/>
          </a:prstGeom>
        </p:spPr>
      </p:pic>
      <p:pic>
        <p:nvPicPr>
          <p:cNvPr id="7" name="Picture 6" descr="A close up of a device&#10;&#10;Description automatically generated">
            <a:extLst>
              <a:ext uri="{FF2B5EF4-FFF2-40B4-BE49-F238E27FC236}">
                <a16:creationId xmlns:a16="http://schemas.microsoft.com/office/drawing/2014/main" id="{297A3DE5-2EFE-4841-AF8B-5DA47BDFA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3637" y="1898888"/>
            <a:ext cx="2877723" cy="2103194"/>
          </a:xfrm>
          <a:prstGeom prst="rect">
            <a:avLst/>
          </a:prstGeom>
        </p:spPr>
      </p:pic>
      <p:pic>
        <p:nvPicPr>
          <p:cNvPr id="9" name="Picture 8">
            <a:extLst>
              <a:ext uri="{FF2B5EF4-FFF2-40B4-BE49-F238E27FC236}">
                <a16:creationId xmlns:a16="http://schemas.microsoft.com/office/drawing/2014/main" id="{744E8853-0F71-44E8-B4FA-3A7A93799E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8753" y="1963817"/>
            <a:ext cx="2670670" cy="2044421"/>
          </a:xfrm>
          <a:prstGeom prst="rect">
            <a:avLst/>
          </a:prstGeom>
        </p:spPr>
      </p:pic>
      <p:sp>
        <p:nvSpPr>
          <p:cNvPr id="10" name="TextBox 9">
            <a:extLst>
              <a:ext uri="{FF2B5EF4-FFF2-40B4-BE49-F238E27FC236}">
                <a16:creationId xmlns:a16="http://schemas.microsoft.com/office/drawing/2014/main" id="{2A222313-9D5B-4974-88BA-435FD87EBDAE}"/>
              </a:ext>
            </a:extLst>
          </p:cNvPr>
          <p:cNvSpPr txBox="1"/>
          <p:nvPr/>
        </p:nvSpPr>
        <p:spPr>
          <a:xfrm>
            <a:off x="863600" y="4096947"/>
            <a:ext cx="2142309" cy="830997"/>
          </a:xfrm>
          <a:prstGeom prst="rect">
            <a:avLst/>
          </a:prstGeom>
          <a:noFill/>
        </p:spPr>
        <p:txBody>
          <a:bodyPr wrap="square" rtlCol="0">
            <a:spAutoFit/>
          </a:bodyPr>
          <a:lstStyle/>
          <a:p>
            <a:r>
              <a:rPr lang="en-US" sz="1600" b="1" i="1" dirty="0">
                <a:solidFill>
                  <a:srgbClr val="FF0000"/>
                </a:solidFill>
              </a:rPr>
              <a:t>Contact with sterile body site and must be sterilized</a:t>
            </a:r>
          </a:p>
        </p:txBody>
      </p:sp>
      <p:sp>
        <p:nvSpPr>
          <p:cNvPr id="12" name="TextBox 11">
            <a:extLst>
              <a:ext uri="{FF2B5EF4-FFF2-40B4-BE49-F238E27FC236}">
                <a16:creationId xmlns:a16="http://schemas.microsoft.com/office/drawing/2014/main" id="{01BA99AD-B6FD-4562-83F2-DFC6231FE701}"/>
              </a:ext>
            </a:extLst>
          </p:cNvPr>
          <p:cNvSpPr txBox="1"/>
          <p:nvPr/>
        </p:nvSpPr>
        <p:spPr>
          <a:xfrm>
            <a:off x="4888412" y="4007014"/>
            <a:ext cx="2650308" cy="1077218"/>
          </a:xfrm>
          <a:prstGeom prst="rect">
            <a:avLst/>
          </a:prstGeom>
          <a:noFill/>
        </p:spPr>
        <p:txBody>
          <a:bodyPr wrap="square" rtlCol="0">
            <a:spAutoFit/>
          </a:bodyPr>
          <a:lstStyle/>
          <a:p>
            <a:r>
              <a:rPr lang="en-US" sz="1600" b="1" i="1" dirty="0">
                <a:solidFill>
                  <a:schemeClr val="accent3">
                    <a:lumMod val="75000"/>
                  </a:schemeClr>
                </a:solidFill>
              </a:rPr>
              <a:t>Contact with mucous membranes, non-intact skin and must be high-level disinfected</a:t>
            </a:r>
          </a:p>
        </p:txBody>
      </p:sp>
      <p:sp>
        <p:nvSpPr>
          <p:cNvPr id="13" name="TextBox 12">
            <a:extLst>
              <a:ext uri="{FF2B5EF4-FFF2-40B4-BE49-F238E27FC236}">
                <a16:creationId xmlns:a16="http://schemas.microsoft.com/office/drawing/2014/main" id="{1BF6F5F0-8E2C-423E-832A-34A5335445D7}"/>
              </a:ext>
            </a:extLst>
          </p:cNvPr>
          <p:cNvSpPr txBox="1"/>
          <p:nvPr/>
        </p:nvSpPr>
        <p:spPr>
          <a:xfrm>
            <a:off x="8479266" y="3998241"/>
            <a:ext cx="2429691" cy="830997"/>
          </a:xfrm>
          <a:prstGeom prst="rect">
            <a:avLst/>
          </a:prstGeom>
          <a:noFill/>
        </p:spPr>
        <p:txBody>
          <a:bodyPr wrap="square" rtlCol="0">
            <a:spAutoFit/>
          </a:bodyPr>
          <a:lstStyle/>
          <a:p>
            <a:r>
              <a:rPr lang="en-US" sz="1600" b="1" i="1" dirty="0">
                <a:solidFill>
                  <a:srgbClr val="00B050"/>
                </a:solidFill>
              </a:rPr>
              <a:t>Contact with intact skin and requires low-level disinfection</a:t>
            </a:r>
          </a:p>
        </p:txBody>
      </p:sp>
      <p:pic>
        <p:nvPicPr>
          <p:cNvPr id="15" name="Picture 14" descr="A close up of a logo&#10;&#10;Description automatically generated">
            <a:extLst>
              <a:ext uri="{FF2B5EF4-FFF2-40B4-BE49-F238E27FC236}">
                <a16:creationId xmlns:a16="http://schemas.microsoft.com/office/drawing/2014/main" id="{DD827678-23CC-4DCD-9352-3534EE7641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46138"/>
            <a:ext cx="12192000" cy="5454650"/>
          </a:xfrm>
          <a:prstGeom prst="rect">
            <a:avLst/>
          </a:prstGeom>
        </p:spPr>
      </p:pic>
    </p:spTree>
    <p:extLst>
      <p:ext uri="{BB962C8B-B14F-4D97-AF65-F5344CB8AC3E}">
        <p14:creationId xmlns:p14="http://schemas.microsoft.com/office/powerpoint/2010/main" val="1144155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4996-0051-4569-87EF-6BF62E817D14}"/>
              </a:ext>
            </a:extLst>
          </p:cNvPr>
          <p:cNvSpPr>
            <a:spLocks noGrp="1"/>
          </p:cNvSpPr>
          <p:nvPr>
            <p:ph type="title"/>
          </p:nvPr>
        </p:nvSpPr>
        <p:spPr/>
        <p:txBody>
          <a:bodyPr/>
          <a:lstStyle/>
          <a:p>
            <a:r>
              <a:rPr lang="en-US" dirty="0"/>
              <a:t>Re-Processing of Reusable medical devices</a:t>
            </a:r>
          </a:p>
        </p:txBody>
      </p:sp>
      <p:sp>
        <p:nvSpPr>
          <p:cNvPr id="3" name="Content Placeholder 2">
            <a:extLst>
              <a:ext uri="{FF2B5EF4-FFF2-40B4-BE49-F238E27FC236}">
                <a16:creationId xmlns:a16="http://schemas.microsoft.com/office/drawing/2014/main" id="{27CA8A93-93D8-4EF1-BAD3-1BA01C9600EA}"/>
              </a:ext>
            </a:extLst>
          </p:cNvPr>
          <p:cNvSpPr>
            <a:spLocks noGrp="1"/>
          </p:cNvSpPr>
          <p:nvPr>
            <p:ph idx="1"/>
          </p:nvPr>
        </p:nvSpPr>
        <p:spPr/>
        <p:txBody>
          <a:bodyPr>
            <a:normAutofit/>
          </a:bodyPr>
          <a:lstStyle/>
          <a:p>
            <a:r>
              <a:rPr lang="en-US" dirty="0"/>
              <a:t>Staff training and competency</a:t>
            </a:r>
          </a:p>
          <a:p>
            <a:r>
              <a:rPr lang="en-US" dirty="0"/>
              <a:t>Transport</a:t>
            </a:r>
          </a:p>
          <a:p>
            <a:r>
              <a:rPr lang="en-US" dirty="0"/>
              <a:t>Pre-clean, rinsing</a:t>
            </a:r>
          </a:p>
          <a:p>
            <a:pPr lvl="1"/>
            <a:r>
              <a:rPr lang="en-US" dirty="0"/>
              <a:t>Cannot use same sink</a:t>
            </a:r>
          </a:p>
          <a:p>
            <a:r>
              <a:rPr lang="en-US" dirty="0"/>
              <a:t>Packaging (peel packs)</a:t>
            </a:r>
          </a:p>
          <a:p>
            <a:r>
              <a:rPr lang="en-US" dirty="0"/>
              <a:t>Sterilizer monitoring</a:t>
            </a:r>
          </a:p>
          <a:p>
            <a:r>
              <a:rPr lang="en-US" dirty="0"/>
              <a:t>Record Keeping</a:t>
            </a:r>
          </a:p>
        </p:txBody>
      </p:sp>
      <p:pic>
        <p:nvPicPr>
          <p:cNvPr id="24" name="Picture 23" descr="A close up of a device&#10;&#10;Description automatically generated">
            <a:extLst>
              <a:ext uri="{FF2B5EF4-FFF2-40B4-BE49-F238E27FC236}">
                <a16:creationId xmlns:a16="http://schemas.microsoft.com/office/drawing/2014/main" id="{71D8D64C-3B09-411A-A621-5446713BF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822" y="1065879"/>
            <a:ext cx="3494462" cy="1766943"/>
          </a:xfrm>
          <a:prstGeom prst="rect">
            <a:avLst/>
          </a:prstGeom>
        </p:spPr>
      </p:pic>
      <p:pic>
        <p:nvPicPr>
          <p:cNvPr id="26" name="Picture 25" descr="A picture containing indoor, floor, sitting&#10;&#10;Description automatically generated">
            <a:extLst>
              <a:ext uri="{FF2B5EF4-FFF2-40B4-BE49-F238E27FC236}">
                <a16:creationId xmlns:a16="http://schemas.microsoft.com/office/drawing/2014/main" id="{68C0D11A-B21B-4FBD-B290-B81B11D29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676" y="3541750"/>
            <a:ext cx="1798324" cy="1865727"/>
          </a:xfrm>
          <a:prstGeom prst="rect">
            <a:avLst/>
          </a:prstGeom>
        </p:spPr>
      </p:pic>
      <p:pic>
        <p:nvPicPr>
          <p:cNvPr id="28" name="Picture 27" descr="A close up of a logo&#10;&#10;Description automatically generated">
            <a:extLst>
              <a:ext uri="{FF2B5EF4-FFF2-40B4-BE49-F238E27FC236}">
                <a16:creationId xmlns:a16="http://schemas.microsoft.com/office/drawing/2014/main" id="{2CB9C32E-C369-4F7C-AF4D-8FF74E00F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01675"/>
            <a:ext cx="12192000" cy="5454650"/>
          </a:xfrm>
          <a:prstGeom prst="rect">
            <a:avLst/>
          </a:prstGeom>
        </p:spPr>
      </p:pic>
    </p:spTree>
    <p:extLst>
      <p:ext uri="{BB962C8B-B14F-4D97-AF65-F5344CB8AC3E}">
        <p14:creationId xmlns:p14="http://schemas.microsoft.com/office/powerpoint/2010/main" val="4247492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2DCE-BBC7-4111-AF9C-3C95D5350419}"/>
              </a:ext>
            </a:extLst>
          </p:cNvPr>
          <p:cNvSpPr>
            <a:spLocks noGrp="1"/>
          </p:cNvSpPr>
          <p:nvPr>
            <p:ph type="title"/>
          </p:nvPr>
        </p:nvSpPr>
        <p:spPr/>
        <p:txBody>
          <a:bodyPr>
            <a:normAutofit/>
          </a:bodyPr>
          <a:lstStyle/>
          <a:p>
            <a:r>
              <a:rPr lang="en-US" dirty="0"/>
              <a:t>Re-processing of reusable medical devices</a:t>
            </a:r>
            <a:br>
              <a:rPr lang="en-US" dirty="0"/>
            </a:br>
            <a:r>
              <a:rPr lang="en-US" sz="2700" i="1" dirty="0"/>
              <a:t>(Outside Entities)</a:t>
            </a:r>
          </a:p>
        </p:txBody>
      </p:sp>
      <p:sp>
        <p:nvSpPr>
          <p:cNvPr id="3" name="Content Placeholder 2">
            <a:extLst>
              <a:ext uri="{FF2B5EF4-FFF2-40B4-BE49-F238E27FC236}">
                <a16:creationId xmlns:a16="http://schemas.microsoft.com/office/drawing/2014/main" id="{D393450F-CCDA-44A0-B1A2-28A233733359}"/>
              </a:ext>
            </a:extLst>
          </p:cNvPr>
          <p:cNvSpPr>
            <a:spLocks noGrp="1"/>
          </p:cNvSpPr>
          <p:nvPr>
            <p:ph idx="1"/>
          </p:nvPr>
        </p:nvSpPr>
        <p:spPr>
          <a:xfrm>
            <a:off x="203200" y="1600200"/>
            <a:ext cx="7477760" cy="4648199"/>
          </a:xfrm>
        </p:spPr>
        <p:txBody>
          <a:bodyPr/>
          <a:lstStyle/>
          <a:p>
            <a:r>
              <a:rPr lang="en-US" dirty="0"/>
              <a:t>Visit site</a:t>
            </a:r>
          </a:p>
          <a:p>
            <a:r>
              <a:rPr lang="en-US" dirty="0"/>
              <a:t>Verify how pre-cleaning is done</a:t>
            </a:r>
          </a:p>
          <a:p>
            <a:r>
              <a:rPr lang="en-US" dirty="0"/>
              <a:t>Ensure items are appropriately packaged or package yourself</a:t>
            </a:r>
          </a:p>
          <a:p>
            <a:endParaRPr lang="en-US" dirty="0"/>
          </a:p>
        </p:txBody>
      </p:sp>
      <p:pic>
        <p:nvPicPr>
          <p:cNvPr id="4" name="Picture 3" descr="A picture containing person, indoor, food&#10;&#10;Description automatically generated">
            <a:extLst>
              <a:ext uri="{FF2B5EF4-FFF2-40B4-BE49-F238E27FC236}">
                <a16:creationId xmlns:a16="http://schemas.microsoft.com/office/drawing/2014/main" id="{6AFE78A7-B683-4E1C-9FCB-CB55C99B8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856" y="1600200"/>
            <a:ext cx="2663082" cy="1477553"/>
          </a:xfrm>
          <a:prstGeom prst="rect">
            <a:avLst/>
          </a:prstGeom>
        </p:spPr>
      </p:pic>
      <p:pic>
        <p:nvPicPr>
          <p:cNvPr id="5" name="Picture 4" descr="A picture containing person, indoor, sitting, table&#10;&#10;Description automatically generated">
            <a:extLst>
              <a:ext uri="{FF2B5EF4-FFF2-40B4-BE49-F238E27FC236}">
                <a16:creationId xmlns:a16="http://schemas.microsoft.com/office/drawing/2014/main" id="{25F4A0B5-9C40-46CF-A5BD-C3F0AD56D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205" y="3611881"/>
            <a:ext cx="2243450" cy="1876687"/>
          </a:xfrm>
          <a:prstGeom prst="rect">
            <a:avLst/>
          </a:prstGeom>
        </p:spPr>
      </p:pic>
      <p:pic>
        <p:nvPicPr>
          <p:cNvPr id="6" name="Picture 5" descr="A close up of a logo&#10;&#10;Description automatically generated">
            <a:extLst>
              <a:ext uri="{FF2B5EF4-FFF2-40B4-BE49-F238E27FC236}">
                <a16:creationId xmlns:a16="http://schemas.microsoft.com/office/drawing/2014/main" id="{5DF4752C-5FC1-4974-BD59-53590BF502E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00856" y="1519759"/>
            <a:ext cx="881523" cy="904126"/>
          </a:xfrm>
          <a:prstGeom prst="rect">
            <a:avLst/>
          </a:prstGeom>
        </p:spPr>
      </p:pic>
      <p:sp>
        <p:nvSpPr>
          <p:cNvPr id="7" name="Multiplication Sign 6">
            <a:extLst>
              <a:ext uri="{FF2B5EF4-FFF2-40B4-BE49-F238E27FC236}">
                <a16:creationId xmlns:a16="http://schemas.microsoft.com/office/drawing/2014/main" id="{A8110AA8-3771-4445-995E-CF2C848F8AF7}"/>
              </a:ext>
            </a:extLst>
          </p:cNvPr>
          <p:cNvSpPr/>
          <p:nvPr/>
        </p:nvSpPr>
        <p:spPr>
          <a:xfrm>
            <a:off x="4124205" y="3473630"/>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17102BC0-82ED-4DF2-A4CF-8366ED4970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9" y="701675"/>
            <a:ext cx="12192000" cy="5454650"/>
          </a:xfrm>
          <a:prstGeom prst="rect">
            <a:avLst/>
          </a:prstGeom>
        </p:spPr>
      </p:pic>
    </p:spTree>
    <p:extLst>
      <p:ext uri="{BB962C8B-B14F-4D97-AF65-F5344CB8AC3E}">
        <p14:creationId xmlns:p14="http://schemas.microsoft.com/office/powerpoint/2010/main" val="3296619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A639-B8B0-4F4C-8226-E5459FF7D43A}"/>
              </a:ext>
            </a:extLst>
          </p:cNvPr>
          <p:cNvSpPr>
            <a:spLocks noGrp="1"/>
          </p:cNvSpPr>
          <p:nvPr>
            <p:ph type="title"/>
          </p:nvPr>
        </p:nvSpPr>
        <p:spPr/>
        <p:txBody>
          <a:bodyPr/>
          <a:lstStyle/>
          <a:p>
            <a:r>
              <a:rPr lang="en-US" dirty="0"/>
              <a:t>Airborne infection isolation room (AIIR)</a:t>
            </a:r>
          </a:p>
        </p:txBody>
      </p:sp>
      <p:sp>
        <p:nvSpPr>
          <p:cNvPr id="3" name="Content Placeholder 2">
            <a:extLst>
              <a:ext uri="{FF2B5EF4-FFF2-40B4-BE49-F238E27FC236}">
                <a16:creationId xmlns:a16="http://schemas.microsoft.com/office/drawing/2014/main" id="{8E54E4C9-4899-4E4E-AA2E-BCEC0163803A}"/>
              </a:ext>
            </a:extLst>
          </p:cNvPr>
          <p:cNvSpPr>
            <a:spLocks noGrp="1"/>
          </p:cNvSpPr>
          <p:nvPr>
            <p:ph idx="1"/>
          </p:nvPr>
        </p:nvSpPr>
        <p:spPr/>
        <p:txBody>
          <a:bodyPr/>
          <a:lstStyle/>
          <a:p>
            <a:r>
              <a:rPr lang="en-US" dirty="0"/>
              <a:t>TB risk assessment, annually</a:t>
            </a:r>
          </a:p>
          <a:p>
            <a:r>
              <a:rPr lang="en-US" dirty="0"/>
              <a:t>AIIR requirements</a:t>
            </a:r>
          </a:p>
          <a:p>
            <a:pPr lvl="1"/>
            <a:r>
              <a:rPr lang="en-US" dirty="0"/>
              <a:t>Negative pressure</a:t>
            </a:r>
          </a:p>
          <a:p>
            <a:pPr lvl="1"/>
            <a:r>
              <a:rPr lang="en-US" dirty="0"/>
              <a:t>Door shut</a:t>
            </a:r>
          </a:p>
          <a:p>
            <a:r>
              <a:rPr lang="en-US" dirty="0"/>
              <a:t>Pressure Monitored</a:t>
            </a:r>
          </a:p>
          <a:p>
            <a:pPr lvl="1"/>
            <a:r>
              <a:rPr lang="en-US" dirty="0"/>
              <a:t>Tissue Test</a:t>
            </a:r>
          </a:p>
          <a:p>
            <a:pPr lvl="1"/>
            <a:r>
              <a:rPr lang="en-US" dirty="0"/>
              <a:t>Visual monitors</a:t>
            </a:r>
          </a:p>
          <a:p>
            <a:r>
              <a:rPr lang="en-US" dirty="0"/>
              <a:t>Measles</a:t>
            </a:r>
          </a:p>
          <a:p>
            <a:r>
              <a:rPr lang="en-US" dirty="0"/>
              <a:t>Chickenpox</a:t>
            </a:r>
          </a:p>
          <a:p>
            <a:endParaRPr lang="en-US" dirty="0"/>
          </a:p>
        </p:txBody>
      </p:sp>
      <p:pic>
        <p:nvPicPr>
          <p:cNvPr id="7" name="Picture 6" descr="A picture containing person, indoor, cake, table&#10;&#10;Description automatically generated">
            <a:extLst>
              <a:ext uri="{FF2B5EF4-FFF2-40B4-BE49-F238E27FC236}">
                <a16:creationId xmlns:a16="http://schemas.microsoft.com/office/drawing/2014/main" id="{8576E648-F0F7-4E7C-9684-66DB4F33A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574" y="2481345"/>
            <a:ext cx="2463426" cy="1489286"/>
          </a:xfrm>
          <a:prstGeom prst="rect">
            <a:avLst/>
          </a:prstGeom>
        </p:spPr>
      </p:pic>
      <p:pic>
        <p:nvPicPr>
          <p:cNvPr id="9" name="Picture 8" descr="A picture containing floor, indoor, wall&#10;&#10;Description automatically generated">
            <a:extLst>
              <a:ext uri="{FF2B5EF4-FFF2-40B4-BE49-F238E27FC236}">
                <a16:creationId xmlns:a16="http://schemas.microsoft.com/office/drawing/2014/main" id="{AE3C50B2-352A-4145-8772-A9B01BB0A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8728" y="2481345"/>
            <a:ext cx="2416919" cy="1489286"/>
          </a:xfrm>
          <a:prstGeom prst="rect">
            <a:avLst/>
          </a:prstGeom>
        </p:spPr>
      </p:pic>
      <p:pic>
        <p:nvPicPr>
          <p:cNvPr id="11" name="Picture 10" descr="A picture containing indoor, microwave, sitting, wall&#10;&#10;Description automatically generated">
            <a:extLst>
              <a:ext uri="{FF2B5EF4-FFF2-40B4-BE49-F238E27FC236}">
                <a16:creationId xmlns:a16="http://schemas.microsoft.com/office/drawing/2014/main" id="{D5CF3F2A-0A43-483A-A260-456FC5785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2574" y="4123762"/>
            <a:ext cx="2521009" cy="1456028"/>
          </a:xfrm>
          <a:prstGeom prst="rect">
            <a:avLst/>
          </a:prstGeom>
        </p:spPr>
      </p:pic>
      <p:pic>
        <p:nvPicPr>
          <p:cNvPr id="13" name="Picture 12" descr="A close up of a logo&#10;&#10;Description automatically generated">
            <a:extLst>
              <a:ext uri="{FF2B5EF4-FFF2-40B4-BE49-F238E27FC236}">
                <a16:creationId xmlns:a16="http://schemas.microsoft.com/office/drawing/2014/main" id="{860D68DF-D114-4DC9-9768-1216A9491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074" y="701675"/>
            <a:ext cx="12192000" cy="5454650"/>
          </a:xfrm>
          <a:prstGeom prst="rect">
            <a:avLst/>
          </a:prstGeom>
        </p:spPr>
      </p:pic>
    </p:spTree>
    <p:extLst>
      <p:ext uri="{BB962C8B-B14F-4D97-AF65-F5344CB8AC3E}">
        <p14:creationId xmlns:p14="http://schemas.microsoft.com/office/powerpoint/2010/main" val="2089804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B4C86-30D0-4483-BDE7-90A1C4CC7C5E}"/>
              </a:ext>
            </a:extLst>
          </p:cNvPr>
          <p:cNvSpPr>
            <a:spLocks noGrp="1"/>
          </p:cNvSpPr>
          <p:nvPr>
            <p:ph type="title"/>
          </p:nvPr>
        </p:nvSpPr>
        <p:spPr/>
        <p:txBody>
          <a:bodyPr/>
          <a:lstStyle/>
          <a:p>
            <a:r>
              <a:rPr lang="en-US" dirty="0"/>
              <a:t>Pharmacy-medication area</a:t>
            </a:r>
          </a:p>
        </p:txBody>
      </p:sp>
      <p:sp>
        <p:nvSpPr>
          <p:cNvPr id="3" name="Content Placeholder 2">
            <a:extLst>
              <a:ext uri="{FF2B5EF4-FFF2-40B4-BE49-F238E27FC236}">
                <a16:creationId xmlns:a16="http://schemas.microsoft.com/office/drawing/2014/main" id="{D0385F0A-9BCC-45C7-944A-1E0C1D4B469D}"/>
              </a:ext>
            </a:extLst>
          </p:cNvPr>
          <p:cNvSpPr>
            <a:spLocks noGrp="1"/>
          </p:cNvSpPr>
          <p:nvPr>
            <p:ph idx="1"/>
          </p:nvPr>
        </p:nvSpPr>
        <p:spPr/>
        <p:txBody>
          <a:bodyPr>
            <a:normAutofit/>
          </a:bodyPr>
          <a:lstStyle/>
          <a:p>
            <a:r>
              <a:rPr lang="en-US" dirty="0"/>
              <a:t>Cleanliness of area and no clutter</a:t>
            </a:r>
          </a:p>
          <a:p>
            <a:r>
              <a:rPr lang="en-US" dirty="0"/>
              <a:t>Single dose</a:t>
            </a:r>
          </a:p>
          <a:p>
            <a:pPr lvl="1"/>
            <a:r>
              <a:rPr lang="en-US" dirty="0"/>
              <a:t>One time-one patient</a:t>
            </a:r>
          </a:p>
          <a:p>
            <a:r>
              <a:rPr lang="en-US" dirty="0"/>
              <a:t>Multi-dose vials dated</a:t>
            </a:r>
          </a:p>
          <a:p>
            <a:pPr lvl="1"/>
            <a:r>
              <a:rPr lang="en-US" dirty="0"/>
              <a:t>Expiration date 28 days after opening OR</a:t>
            </a:r>
          </a:p>
          <a:p>
            <a:pPr lvl="1"/>
            <a:r>
              <a:rPr lang="en-US" dirty="0"/>
              <a:t>Contamination is suspected or confirmed</a:t>
            </a:r>
          </a:p>
          <a:p>
            <a:r>
              <a:rPr lang="en-US" dirty="0"/>
              <a:t>No mingling of activities</a:t>
            </a:r>
          </a:p>
          <a:p>
            <a:r>
              <a:rPr lang="en-US" dirty="0"/>
              <a:t>Medication refrigerators</a:t>
            </a:r>
          </a:p>
        </p:txBody>
      </p:sp>
      <p:pic>
        <p:nvPicPr>
          <p:cNvPr id="7" name="Picture 6" descr="A person sitting at a table&#10;&#10;Description automatically generated">
            <a:extLst>
              <a:ext uri="{FF2B5EF4-FFF2-40B4-BE49-F238E27FC236}">
                <a16:creationId xmlns:a16="http://schemas.microsoft.com/office/drawing/2014/main" id="{507FE11C-AF74-4B2B-BEEA-37B8D83B6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3213" y="169817"/>
            <a:ext cx="1580062" cy="1782236"/>
          </a:xfrm>
          <a:prstGeom prst="rect">
            <a:avLst/>
          </a:prstGeom>
        </p:spPr>
      </p:pic>
      <p:pic>
        <p:nvPicPr>
          <p:cNvPr id="9" name="Picture 8" descr="A picture containing indoor, wall, shelf, bottle&#10;&#10;Description automatically generated">
            <a:extLst>
              <a:ext uri="{FF2B5EF4-FFF2-40B4-BE49-F238E27FC236}">
                <a16:creationId xmlns:a16="http://schemas.microsoft.com/office/drawing/2014/main" id="{CE14757F-77EF-4DA9-9505-18B15297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106" y="1692276"/>
            <a:ext cx="2743583" cy="3905795"/>
          </a:xfrm>
          <a:prstGeom prst="rect">
            <a:avLst/>
          </a:prstGeom>
        </p:spPr>
      </p:pic>
      <p:pic>
        <p:nvPicPr>
          <p:cNvPr id="13" name="Picture 12" descr="A close up of a logo&#10;&#10;Description automatically generated">
            <a:extLst>
              <a:ext uri="{FF2B5EF4-FFF2-40B4-BE49-F238E27FC236}">
                <a16:creationId xmlns:a16="http://schemas.microsoft.com/office/drawing/2014/main" id="{4C6A5478-6C48-4C76-BCA6-C945EA1F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3749"/>
            <a:ext cx="12192000" cy="5454650"/>
          </a:xfrm>
          <a:prstGeom prst="rect">
            <a:avLst/>
          </a:prstGeom>
        </p:spPr>
      </p:pic>
    </p:spTree>
    <p:extLst>
      <p:ext uri="{BB962C8B-B14F-4D97-AF65-F5344CB8AC3E}">
        <p14:creationId xmlns:p14="http://schemas.microsoft.com/office/powerpoint/2010/main" val="1419366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54C4-2765-49D3-8805-759CB25E76D9}"/>
              </a:ext>
            </a:extLst>
          </p:cNvPr>
          <p:cNvSpPr>
            <a:spLocks noGrp="1"/>
          </p:cNvSpPr>
          <p:nvPr>
            <p:ph type="title"/>
          </p:nvPr>
        </p:nvSpPr>
        <p:spPr/>
        <p:txBody>
          <a:bodyPr/>
          <a:lstStyle/>
          <a:p>
            <a:r>
              <a:rPr lang="en-US" dirty="0"/>
              <a:t>Pharmacy-medication area</a:t>
            </a:r>
          </a:p>
        </p:txBody>
      </p:sp>
      <p:sp>
        <p:nvSpPr>
          <p:cNvPr id="3" name="Content Placeholder 2">
            <a:extLst>
              <a:ext uri="{FF2B5EF4-FFF2-40B4-BE49-F238E27FC236}">
                <a16:creationId xmlns:a16="http://schemas.microsoft.com/office/drawing/2014/main" id="{F6BF1BC1-636F-47FF-8068-D99CD642BD85}"/>
              </a:ext>
            </a:extLst>
          </p:cNvPr>
          <p:cNvSpPr>
            <a:spLocks noGrp="1"/>
          </p:cNvSpPr>
          <p:nvPr>
            <p:ph idx="1"/>
          </p:nvPr>
        </p:nvSpPr>
        <p:spPr/>
        <p:txBody>
          <a:bodyPr/>
          <a:lstStyle/>
          <a:p>
            <a:r>
              <a:rPr lang="en-US" dirty="0"/>
              <a:t>Storage requirements:</a:t>
            </a:r>
          </a:p>
          <a:p>
            <a:pPr lvl="1"/>
            <a:r>
              <a:rPr lang="en-US" dirty="0"/>
              <a:t>No corrugated cardboard boxes</a:t>
            </a:r>
          </a:p>
          <a:p>
            <a:pPr lvl="1"/>
            <a:r>
              <a:rPr lang="en-US" dirty="0"/>
              <a:t>Distance from floor</a:t>
            </a:r>
          </a:p>
          <a:p>
            <a:pPr lvl="1"/>
            <a:r>
              <a:rPr lang="en-US" dirty="0"/>
              <a:t>Distance from ceiling</a:t>
            </a:r>
          </a:p>
          <a:p>
            <a:pPr lvl="1"/>
            <a:r>
              <a:rPr lang="en-US" dirty="0"/>
              <a:t>Solid bottom shelves</a:t>
            </a:r>
          </a:p>
        </p:txBody>
      </p:sp>
      <p:pic>
        <p:nvPicPr>
          <p:cNvPr id="5" name="Picture 4" descr="A picture containing indoor, food, sitting&#10;&#10;Description automatically generated">
            <a:extLst>
              <a:ext uri="{FF2B5EF4-FFF2-40B4-BE49-F238E27FC236}">
                <a16:creationId xmlns:a16="http://schemas.microsoft.com/office/drawing/2014/main" id="{2B26FB8F-4E2D-46E0-B971-6BD9361AC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055" y="1417638"/>
            <a:ext cx="3716180" cy="1233317"/>
          </a:xfrm>
          <a:prstGeom prst="rect">
            <a:avLst/>
          </a:prstGeom>
        </p:spPr>
      </p:pic>
      <p:pic>
        <p:nvPicPr>
          <p:cNvPr id="9" name="Picture 8" descr="A close up of a sign&#10;&#10;Description automatically generated">
            <a:extLst>
              <a:ext uri="{FF2B5EF4-FFF2-40B4-BE49-F238E27FC236}">
                <a16:creationId xmlns:a16="http://schemas.microsoft.com/office/drawing/2014/main" id="{1D59A069-FBFF-4401-AB70-55F2AF234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236" y="3036890"/>
            <a:ext cx="1606193" cy="2220909"/>
          </a:xfrm>
          <a:prstGeom prst="rect">
            <a:avLst/>
          </a:prstGeom>
        </p:spPr>
      </p:pic>
      <p:pic>
        <p:nvPicPr>
          <p:cNvPr id="11" name="Picture 10">
            <a:extLst>
              <a:ext uri="{FF2B5EF4-FFF2-40B4-BE49-F238E27FC236}">
                <a16:creationId xmlns:a16="http://schemas.microsoft.com/office/drawing/2014/main" id="{B1EAF38C-C152-4253-9313-36A7B8BD7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475" y="3076191"/>
            <a:ext cx="1606194" cy="2181609"/>
          </a:xfrm>
          <a:prstGeom prst="rect">
            <a:avLst/>
          </a:prstGeom>
        </p:spPr>
      </p:pic>
      <p:sp>
        <p:nvSpPr>
          <p:cNvPr id="12" name="TextBox 11">
            <a:extLst>
              <a:ext uri="{FF2B5EF4-FFF2-40B4-BE49-F238E27FC236}">
                <a16:creationId xmlns:a16="http://schemas.microsoft.com/office/drawing/2014/main" id="{0EEB4328-F752-4AE3-8C73-C839EAC9C9E8}"/>
              </a:ext>
            </a:extLst>
          </p:cNvPr>
          <p:cNvSpPr txBox="1"/>
          <p:nvPr/>
        </p:nvSpPr>
        <p:spPr>
          <a:xfrm>
            <a:off x="5228543" y="3248369"/>
            <a:ext cx="1397726" cy="584775"/>
          </a:xfrm>
          <a:prstGeom prst="rect">
            <a:avLst/>
          </a:prstGeom>
          <a:noFill/>
        </p:spPr>
        <p:txBody>
          <a:bodyPr wrap="square" rtlCol="0">
            <a:spAutoFit/>
          </a:bodyPr>
          <a:lstStyle/>
          <a:p>
            <a:r>
              <a:rPr lang="en-US" sz="3200" dirty="0">
                <a:solidFill>
                  <a:srgbClr val="FF0000"/>
                </a:solidFill>
              </a:rPr>
              <a:t>OR</a:t>
            </a:r>
          </a:p>
        </p:txBody>
      </p:sp>
      <p:pic>
        <p:nvPicPr>
          <p:cNvPr id="14" name="Picture 13" descr="A picture containing indoor, floor, person, wall&#10;&#10;Description automatically generated">
            <a:extLst>
              <a:ext uri="{FF2B5EF4-FFF2-40B4-BE49-F238E27FC236}">
                <a16:creationId xmlns:a16="http://schemas.microsoft.com/office/drawing/2014/main" id="{D8F532B4-030D-4F74-A580-357F5372C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566" y="3833144"/>
            <a:ext cx="1471211" cy="1730837"/>
          </a:xfrm>
          <a:prstGeom prst="rect">
            <a:avLst/>
          </a:prstGeom>
        </p:spPr>
      </p:pic>
      <p:pic>
        <p:nvPicPr>
          <p:cNvPr id="16" name="Picture 15" descr="A close up of a logo&#10;&#10;Description automatically generated">
            <a:extLst>
              <a:ext uri="{FF2B5EF4-FFF2-40B4-BE49-F238E27FC236}">
                <a16:creationId xmlns:a16="http://schemas.microsoft.com/office/drawing/2014/main" id="{A6C5BF74-71FF-4588-80A4-6D9B2E0BD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594" y="701675"/>
            <a:ext cx="12192000" cy="5454650"/>
          </a:xfrm>
          <a:prstGeom prst="rect">
            <a:avLst/>
          </a:prstGeom>
        </p:spPr>
      </p:pic>
    </p:spTree>
    <p:extLst>
      <p:ext uri="{BB962C8B-B14F-4D97-AF65-F5344CB8AC3E}">
        <p14:creationId xmlns:p14="http://schemas.microsoft.com/office/powerpoint/2010/main" val="189263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ADC9-DF2A-4F98-A3A6-8A948ABED93E}"/>
              </a:ext>
            </a:extLst>
          </p:cNvPr>
          <p:cNvSpPr>
            <a:spLocks noGrp="1"/>
          </p:cNvSpPr>
          <p:nvPr>
            <p:ph type="title"/>
          </p:nvPr>
        </p:nvSpPr>
        <p:spPr>
          <a:xfrm>
            <a:off x="203200" y="0"/>
            <a:ext cx="11785600" cy="1143000"/>
          </a:xfrm>
        </p:spPr>
        <p:txBody>
          <a:bodyPr/>
          <a:lstStyle/>
          <a:p>
            <a:r>
              <a:rPr lang="en-US" dirty="0"/>
              <a:t>Medication and Vaccine Storage</a:t>
            </a:r>
          </a:p>
        </p:txBody>
      </p:sp>
      <p:pic>
        <p:nvPicPr>
          <p:cNvPr id="9" name="Content Placeholder 8" descr="A person standing in front of a refrigerator&#10;&#10;Description automatically generated">
            <a:extLst>
              <a:ext uri="{FF2B5EF4-FFF2-40B4-BE49-F238E27FC236}">
                <a16:creationId xmlns:a16="http://schemas.microsoft.com/office/drawing/2014/main" id="{62256C3F-5B49-4BBF-B58B-2BA5EA9657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9625" y="932549"/>
            <a:ext cx="8781576" cy="4992901"/>
          </a:xfrm>
        </p:spPr>
      </p:pic>
      <p:pic>
        <p:nvPicPr>
          <p:cNvPr id="11" name="Picture 10" descr="A close up of a logo&#10;&#10;Description automatically generated">
            <a:extLst>
              <a:ext uri="{FF2B5EF4-FFF2-40B4-BE49-F238E27FC236}">
                <a16:creationId xmlns:a16="http://schemas.microsoft.com/office/drawing/2014/main" id="{6040A96D-DE9E-4EDA-892F-D18B9CA51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1675"/>
            <a:ext cx="12192000" cy="5454650"/>
          </a:xfrm>
          <a:prstGeom prst="rect">
            <a:avLst/>
          </a:prstGeom>
        </p:spPr>
      </p:pic>
    </p:spTree>
    <p:extLst>
      <p:ext uri="{BB962C8B-B14F-4D97-AF65-F5344CB8AC3E}">
        <p14:creationId xmlns:p14="http://schemas.microsoft.com/office/powerpoint/2010/main" val="909002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580F6-4165-4B31-B37C-377689386154}"/>
              </a:ext>
            </a:extLst>
          </p:cNvPr>
          <p:cNvSpPr>
            <a:spLocks noGrp="1"/>
          </p:cNvSpPr>
          <p:nvPr>
            <p:ph type="title"/>
          </p:nvPr>
        </p:nvSpPr>
        <p:spPr/>
        <p:txBody>
          <a:bodyPr/>
          <a:lstStyle/>
          <a:p>
            <a:r>
              <a:rPr lang="en-US" dirty="0"/>
              <a:t>Medication and Vaccine Storage</a:t>
            </a:r>
          </a:p>
        </p:txBody>
      </p:sp>
      <p:sp>
        <p:nvSpPr>
          <p:cNvPr id="3" name="Content Placeholder 2">
            <a:extLst>
              <a:ext uri="{FF2B5EF4-FFF2-40B4-BE49-F238E27FC236}">
                <a16:creationId xmlns:a16="http://schemas.microsoft.com/office/drawing/2014/main" id="{65498E7D-1CF8-43E2-A14B-7FB7B86DC590}"/>
              </a:ext>
            </a:extLst>
          </p:cNvPr>
          <p:cNvSpPr>
            <a:spLocks noGrp="1"/>
          </p:cNvSpPr>
          <p:nvPr>
            <p:ph idx="1"/>
          </p:nvPr>
        </p:nvSpPr>
        <p:spPr>
          <a:xfrm>
            <a:off x="6248400" y="1104900"/>
            <a:ext cx="5740400" cy="4648199"/>
          </a:xfrm>
        </p:spPr>
        <p:txBody>
          <a:bodyPr/>
          <a:lstStyle/>
          <a:p>
            <a:r>
              <a:rPr lang="en-US" dirty="0"/>
              <a:t>Temperatures maintained at appropriate range in refrigerators and freezers</a:t>
            </a:r>
          </a:p>
          <a:p>
            <a:r>
              <a:rPr lang="en-US" dirty="0"/>
              <a:t>Back up generator if power goes out</a:t>
            </a:r>
          </a:p>
          <a:p>
            <a:r>
              <a:rPr lang="en-US" dirty="0"/>
              <a:t>Documentation system (electronic)</a:t>
            </a:r>
          </a:p>
          <a:p>
            <a:r>
              <a:rPr lang="en-US" dirty="0"/>
              <a:t>Monitoring and alarm system 24//7</a:t>
            </a:r>
          </a:p>
        </p:txBody>
      </p:sp>
      <p:pic>
        <p:nvPicPr>
          <p:cNvPr id="5" name="Picture 4" descr="A close up of a sign&#10;&#10;Description automatically generated">
            <a:extLst>
              <a:ext uri="{FF2B5EF4-FFF2-40B4-BE49-F238E27FC236}">
                <a16:creationId xmlns:a16="http://schemas.microsoft.com/office/drawing/2014/main" id="{5E367EC8-B1FD-49B4-9F93-D30C25CAA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9251" y="4121172"/>
            <a:ext cx="2057383" cy="1828482"/>
          </a:xfrm>
          <a:prstGeom prst="rect">
            <a:avLst/>
          </a:prstGeom>
        </p:spPr>
      </p:pic>
      <p:pic>
        <p:nvPicPr>
          <p:cNvPr id="7" name="Picture 6" descr="A display case in a store&#10;&#10;Description automatically generated">
            <a:extLst>
              <a:ext uri="{FF2B5EF4-FFF2-40B4-BE49-F238E27FC236}">
                <a16:creationId xmlns:a16="http://schemas.microsoft.com/office/drawing/2014/main" id="{80E2BA78-C0BC-4857-8329-8111A0ED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56" y="1417638"/>
            <a:ext cx="4307375" cy="4199391"/>
          </a:xfrm>
          <a:prstGeom prst="rect">
            <a:avLst/>
          </a:prstGeom>
        </p:spPr>
      </p:pic>
      <p:pic>
        <p:nvPicPr>
          <p:cNvPr id="9" name="Picture 8" descr="A close up of a logo&#10;&#10;Description automatically generated">
            <a:extLst>
              <a:ext uri="{FF2B5EF4-FFF2-40B4-BE49-F238E27FC236}">
                <a16:creationId xmlns:a16="http://schemas.microsoft.com/office/drawing/2014/main" id="{5B69E66B-6F66-43CB-956B-88C6451BB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701674"/>
            <a:ext cx="12192000" cy="5454650"/>
          </a:xfrm>
          <a:prstGeom prst="rect">
            <a:avLst/>
          </a:prstGeom>
        </p:spPr>
      </p:pic>
    </p:spTree>
    <p:extLst>
      <p:ext uri="{BB962C8B-B14F-4D97-AF65-F5344CB8AC3E}">
        <p14:creationId xmlns:p14="http://schemas.microsoft.com/office/powerpoint/2010/main" val="2476762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00911-303A-4D5D-A95F-F58B8AEFAA4E}"/>
              </a:ext>
            </a:extLst>
          </p:cNvPr>
          <p:cNvSpPr>
            <a:spLocks noGrp="1"/>
          </p:cNvSpPr>
          <p:nvPr>
            <p:ph type="title"/>
          </p:nvPr>
        </p:nvSpPr>
        <p:spPr/>
        <p:txBody>
          <a:bodyPr/>
          <a:lstStyle/>
          <a:p>
            <a:r>
              <a:rPr lang="en-US" dirty="0"/>
              <a:t>lab</a:t>
            </a:r>
          </a:p>
        </p:txBody>
      </p:sp>
      <p:sp>
        <p:nvSpPr>
          <p:cNvPr id="3" name="Content Placeholder 2">
            <a:extLst>
              <a:ext uri="{FF2B5EF4-FFF2-40B4-BE49-F238E27FC236}">
                <a16:creationId xmlns:a16="http://schemas.microsoft.com/office/drawing/2014/main" id="{580E2602-3999-41C6-B9B0-1BCF4B30366D}"/>
              </a:ext>
            </a:extLst>
          </p:cNvPr>
          <p:cNvSpPr>
            <a:spLocks noGrp="1"/>
          </p:cNvSpPr>
          <p:nvPr>
            <p:ph idx="1"/>
          </p:nvPr>
        </p:nvSpPr>
        <p:spPr/>
        <p:txBody>
          <a:bodyPr/>
          <a:lstStyle/>
          <a:p>
            <a:r>
              <a:rPr lang="en-US" dirty="0"/>
              <a:t>PPE storage</a:t>
            </a:r>
          </a:p>
          <a:p>
            <a:r>
              <a:rPr lang="en-US" dirty="0"/>
              <a:t>Sharps container</a:t>
            </a:r>
          </a:p>
          <a:p>
            <a:r>
              <a:rPr lang="en-US" dirty="0"/>
              <a:t>HH sink</a:t>
            </a:r>
          </a:p>
          <a:p>
            <a:r>
              <a:rPr lang="en-US" dirty="0"/>
              <a:t>Soiled sink</a:t>
            </a:r>
          </a:p>
          <a:p>
            <a:r>
              <a:rPr lang="en-US" dirty="0"/>
              <a:t>Supplies not within splash zone</a:t>
            </a:r>
          </a:p>
          <a:p>
            <a:r>
              <a:rPr lang="en-US" dirty="0"/>
              <a:t>Specimen refrigerator</a:t>
            </a:r>
          </a:p>
          <a:p>
            <a:r>
              <a:rPr lang="en-US" dirty="0"/>
              <a:t>Expiration dates on supplies</a:t>
            </a:r>
          </a:p>
          <a:p>
            <a:r>
              <a:rPr lang="en-US" dirty="0"/>
              <a:t>Furniture good condition</a:t>
            </a:r>
          </a:p>
        </p:txBody>
      </p:sp>
      <p:pic>
        <p:nvPicPr>
          <p:cNvPr id="5" name="Picture 4" descr="A close up of a sink&#10;&#10;Description automatically generated">
            <a:extLst>
              <a:ext uri="{FF2B5EF4-FFF2-40B4-BE49-F238E27FC236}">
                <a16:creationId xmlns:a16="http://schemas.microsoft.com/office/drawing/2014/main" id="{4E05972B-964F-484B-A06C-4002470E7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244" y="1314145"/>
            <a:ext cx="3728024" cy="2252015"/>
          </a:xfrm>
          <a:prstGeom prst="rect">
            <a:avLst/>
          </a:prstGeom>
        </p:spPr>
      </p:pic>
      <p:pic>
        <p:nvPicPr>
          <p:cNvPr id="7" name="Picture 6" descr="A picture containing indoor, person, wall&#10;&#10;Description automatically generated">
            <a:extLst>
              <a:ext uri="{FF2B5EF4-FFF2-40B4-BE49-F238E27FC236}">
                <a16:creationId xmlns:a16="http://schemas.microsoft.com/office/drawing/2014/main" id="{4A195C55-81B6-47E4-9873-8198A593C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866" y="3874482"/>
            <a:ext cx="1730755" cy="1982671"/>
          </a:xfrm>
          <a:prstGeom prst="rect">
            <a:avLst/>
          </a:prstGeom>
        </p:spPr>
      </p:pic>
      <p:pic>
        <p:nvPicPr>
          <p:cNvPr id="9" name="Picture 8" descr="A close up of a logo&#10;&#10;Description automatically generated">
            <a:extLst>
              <a:ext uri="{FF2B5EF4-FFF2-40B4-BE49-F238E27FC236}">
                <a16:creationId xmlns:a16="http://schemas.microsoft.com/office/drawing/2014/main" id="{57F1E17C-98F6-4734-9E4A-4F3706AED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793749"/>
            <a:ext cx="12192000" cy="5454650"/>
          </a:xfrm>
          <a:prstGeom prst="rect">
            <a:avLst/>
          </a:prstGeom>
        </p:spPr>
      </p:pic>
    </p:spTree>
    <p:extLst>
      <p:ext uri="{BB962C8B-B14F-4D97-AF65-F5344CB8AC3E}">
        <p14:creationId xmlns:p14="http://schemas.microsoft.com/office/powerpoint/2010/main" val="812320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8F49-864E-40FA-B57B-D4CC5208D1C4}"/>
              </a:ext>
            </a:extLst>
          </p:cNvPr>
          <p:cNvSpPr>
            <a:spLocks noGrp="1"/>
          </p:cNvSpPr>
          <p:nvPr>
            <p:ph type="title"/>
          </p:nvPr>
        </p:nvSpPr>
        <p:spPr/>
        <p:txBody>
          <a:bodyPr/>
          <a:lstStyle/>
          <a:p>
            <a:r>
              <a:rPr lang="en-US" dirty="0"/>
              <a:t>Assisted blood glucose monitoring</a:t>
            </a:r>
          </a:p>
        </p:txBody>
      </p:sp>
      <p:sp>
        <p:nvSpPr>
          <p:cNvPr id="3" name="Content Placeholder 2">
            <a:extLst>
              <a:ext uri="{FF2B5EF4-FFF2-40B4-BE49-F238E27FC236}">
                <a16:creationId xmlns:a16="http://schemas.microsoft.com/office/drawing/2014/main" id="{A8E8695C-6C5F-49D3-9DBA-7E1344B93649}"/>
              </a:ext>
            </a:extLst>
          </p:cNvPr>
          <p:cNvSpPr>
            <a:spLocks noGrp="1"/>
          </p:cNvSpPr>
          <p:nvPr>
            <p:ph idx="1"/>
          </p:nvPr>
        </p:nvSpPr>
        <p:spPr/>
        <p:txBody>
          <a:bodyPr/>
          <a:lstStyle/>
          <a:p>
            <a:r>
              <a:rPr lang="en-US" dirty="0"/>
              <a:t>Assisted blood glucose monitoring, while considered to be a benign procedure, has been identified as a major cause and been the mode of transmission for many hepatitis B outbreaks. </a:t>
            </a:r>
          </a:p>
          <a:p>
            <a:r>
              <a:rPr lang="en-US" dirty="0"/>
              <a:t>Outbreaks have been linked to the infection control breaches shown here, including:</a:t>
            </a:r>
          </a:p>
          <a:p>
            <a:pPr lvl="1"/>
            <a:r>
              <a:rPr lang="en-US" dirty="0"/>
              <a:t>Sharing of blood glucose meters without disinfection and cleaning between uses, this is the most common breach.</a:t>
            </a:r>
          </a:p>
          <a:p>
            <a:pPr lvl="1"/>
            <a:r>
              <a:rPr lang="en-US" dirty="0"/>
              <a:t>Use of fingerstick devices or insulin pens for multiple people, and </a:t>
            </a:r>
          </a:p>
          <a:p>
            <a:pPr lvl="1"/>
            <a:r>
              <a:rPr lang="en-US" dirty="0"/>
              <a:t>Failure to perform hand hygiene or change gloves between procedures.</a:t>
            </a:r>
          </a:p>
          <a:p>
            <a:endParaRPr lang="en-US" dirty="0"/>
          </a:p>
        </p:txBody>
      </p:sp>
    </p:spTree>
    <p:extLst>
      <p:ext uri="{BB962C8B-B14F-4D97-AF65-F5344CB8AC3E}">
        <p14:creationId xmlns:p14="http://schemas.microsoft.com/office/powerpoint/2010/main" val="1126927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729B-0DF7-4D3A-A0E9-0CCF5DC60C60}"/>
              </a:ext>
            </a:extLst>
          </p:cNvPr>
          <p:cNvSpPr>
            <a:spLocks noGrp="1"/>
          </p:cNvSpPr>
          <p:nvPr>
            <p:ph type="title"/>
          </p:nvPr>
        </p:nvSpPr>
        <p:spPr/>
        <p:txBody>
          <a:bodyPr/>
          <a:lstStyle/>
          <a:p>
            <a:r>
              <a:rPr lang="en-US" dirty="0"/>
              <a:t>Introduction </a:t>
            </a:r>
          </a:p>
        </p:txBody>
      </p:sp>
      <p:sp>
        <p:nvSpPr>
          <p:cNvPr id="3" name="Content Placeholder 2">
            <a:extLst>
              <a:ext uri="{FF2B5EF4-FFF2-40B4-BE49-F238E27FC236}">
                <a16:creationId xmlns:a16="http://schemas.microsoft.com/office/drawing/2014/main" id="{CE0A1DAE-2ABF-4706-A46C-52861EE8968A}"/>
              </a:ext>
            </a:extLst>
          </p:cNvPr>
          <p:cNvSpPr>
            <a:spLocks noGrp="1"/>
          </p:cNvSpPr>
          <p:nvPr>
            <p:ph idx="1"/>
          </p:nvPr>
        </p:nvSpPr>
        <p:spPr>
          <a:xfrm>
            <a:off x="203200" y="1417638"/>
            <a:ext cx="6276731" cy="4648199"/>
          </a:xfrm>
        </p:spPr>
        <p:txBody>
          <a:bodyPr/>
          <a:lstStyle/>
          <a:p>
            <a:r>
              <a:rPr lang="en-US" dirty="0"/>
              <a:t>An organization’s physical environment is integral to its ability to prevent and control infection. </a:t>
            </a:r>
          </a:p>
          <a:p>
            <a:endParaRPr lang="en-US" dirty="0"/>
          </a:p>
          <a:p>
            <a:endParaRPr lang="en-US" dirty="0"/>
          </a:p>
          <a:p>
            <a:r>
              <a:rPr lang="en-US" dirty="0"/>
              <a:t>Environmental rounds provides valuable information about your building, its furnishings and equipment as well as staff practices. </a:t>
            </a:r>
          </a:p>
        </p:txBody>
      </p:sp>
      <p:pic>
        <p:nvPicPr>
          <p:cNvPr id="6" name="Picture 5" descr="A large brick building&#10;&#10;Description automatically generated">
            <a:extLst>
              <a:ext uri="{FF2B5EF4-FFF2-40B4-BE49-F238E27FC236}">
                <a16:creationId xmlns:a16="http://schemas.microsoft.com/office/drawing/2014/main" id="{B7F6682E-3426-4104-B436-3D43736E1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7942" y="114300"/>
            <a:ext cx="2367565" cy="1693007"/>
          </a:xfrm>
          <a:prstGeom prst="rect">
            <a:avLst/>
          </a:prstGeom>
        </p:spPr>
      </p:pic>
      <p:pic>
        <p:nvPicPr>
          <p:cNvPr id="8" name="Picture 7" descr="A group of people posing for the camera&#10;&#10;Description automatically generated">
            <a:extLst>
              <a:ext uri="{FF2B5EF4-FFF2-40B4-BE49-F238E27FC236}">
                <a16:creationId xmlns:a16="http://schemas.microsoft.com/office/drawing/2014/main" id="{A25AC1A5-0409-41EA-ADB2-1B6D4FDAC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014" y="2020113"/>
            <a:ext cx="2735383" cy="1795747"/>
          </a:xfrm>
          <a:prstGeom prst="rect">
            <a:avLst/>
          </a:prstGeom>
        </p:spPr>
      </p:pic>
      <p:pic>
        <p:nvPicPr>
          <p:cNvPr id="5" name="Picture 4" descr="A close up of a logo&#10;&#10;Description automatically generated">
            <a:extLst>
              <a:ext uri="{FF2B5EF4-FFF2-40B4-BE49-F238E27FC236}">
                <a16:creationId xmlns:a16="http://schemas.microsoft.com/office/drawing/2014/main" id="{0C6518A0-262B-499D-9158-709812717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86" y="611187"/>
            <a:ext cx="12192000" cy="5454650"/>
          </a:xfrm>
          <a:prstGeom prst="rect">
            <a:avLst/>
          </a:prstGeom>
        </p:spPr>
      </p:pic>
    </p:spTree>
    <p:extLst>
      <p:ext uri="{BB962C8B-B14F-4D97-AF65-F5344CB8AC3E}">
        <p14:creationId xmlns:p14="http://schemas.microsoft.com/office/powerpoint/2010/main" val="2256097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03A2-0219-4A08-9EC5-03DAF5D2AC6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30EB6DEC-0059-4CED-B041-C5A2793B9233}"/>
              </a:ext>
            </a:extLst>
          </p:cNvPr>
          <p:cNvSpPr>
            <a:spLocks noGrp="1"/>
          </p:cNvSpPr>
          <p:nvPr>
            <p:ph idx="1"/>
          </p:nvPr>
        </p:nvSpPr>
        <p:spPr/>
        <p:txBody>
          <a:bodyPr/>
          <a:lstStyle/>
          <a:p>
            <a:r>
              <a:rPr lang="en-US" dirty="0"/>
              <a:t>An organization’s physical environment is integral to its ability to prevent and control infection. </a:t>
            </a:r>
          </a:p>
          <a:p>
            <a:r>
              <a:rPr lang="en-US" dirty="0"/>
              <a:t>Environmental rounds provides valuable information about your building, its furnishings and equipment as well as staff practices. </a:t>
            </a:r>
          </a:p>
          <a:p>
            <a:r>
              <a:rPr lang="en-US" dirty="0"/>
              <a:t>Tips for successful rounding</a:t>
            </a:r>
          </a:p>
          <a:p>
            <a:pPr lvl="1"/>
            <a:r>
              <a:rPr lang="en-US" dirty="0"/>
              <a:t>Use a standardized checklist</a:t>
            </a:r>
          </a:p>
          <a:p>
            <a:pPr lvl="1"/>
            <a:r>
              <a:rPr lang="en-US" dirty="0"/>
              <a:t>Establishing a routine schedule for conducting rounds</a:t>
            </a:r>
          </a:p>
          <a:p>
            <a:pPr lvl="1"/>
            <a:r>
              <a:rPr lang="en-US" dirty="0"/>
              <a:t>Include staff members in the process</a:t>
            </a:r>
          </a:p>
          <a:p>
            <a:pPr lvl="1"/>
            <a:r>
              <a:rPr lang="en-US" dirty="0"/>
              <a:t>Aggregate findings and feed back to staff and leadership</a:t>
            </a:r>
          </a:p>
          <a:p>
            <a:endParaRPr lang="en-US" dirty="0"/>
          </a:p>
        </p:txBody>
      </p:sp>
      <p:pic>
        <p:nvPicPr>
          <p:cNvPr id="5" name="Picture 4" descr="A close up of a logo&#10;&#10;Description automatically generated">
            <a:extLst>
              <a:ext uri="{FF2B5EF4-FFF2-40B4-BE49-F238E27FC236}">
                <a16:creationId xmlns:a16="http://schemas.microsoft.com/office/drawing/2014/main" id="{894A6F30-F933-4C56-B3D7-5F38FBFFB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1675"/>
            <a:ext cx="12192000" cy="5454650"/>
          </a:xfrm>
          <a:prstGeom prst="rect">
            <a:avLst/>
          </a:prstGeom>
        </p:spPr>
      </p:pic>
    </p:spTree>
    <p:extLst>
      <p:ext uri="{BB962C8B-B14F-4D97-AF65-F5344CB8AC3E}">
        <p14:creationId xmlns:p14="http://schemas.microsoft.com/office/powerpoint/2010/main" val="3250047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76D0B9-3977-41A4-9300-98F352630A09}"/>
              </a:ext>
            </a:extLst>
          </p:cNvPr>
          <p:cNvSpPr>
            <a:spLocks noGrp="1"/>
          </p:cNvSpPr>
          <p:nvPr>
            <p:ph idx="1"/>
          </p:nvPr>
        </p:nvSpPr>
        <p:spPr>
          <a:xfrm>
            <a:off x="203200" y="1600200"/>
            <a:ext cx="6785429" cy="4526280"/>
          </a:xfrm>
        </p:spPr>
        <p:txBody>
          <a:bodyPr>
            <a:normAutofit/>
          </a:bodyPr>
          <a:lstStyle/>
          <a:p>
            <a:r>
              <a:rPr lang="en-US" sz="4000" dirty="0"/>
              <a:t>Thanks to the local health department and the NC Division of Public Health for their support in the filming of this video.</a:t>
            </a:r>
          </a:p>
          <a:p>
            <a:endParaRPr lang="en-US" dirty="0"/>
          </a:p>
        </p:txBody>
      </p:sp>
      <p:sp>
        <p:nvSpPr>
          <p:cNvPr id="5" name="Rectangle 4">
            <a:extLst>
              <a:ext uri="{FF2B5EF4-FFF2-40B4-BE49-F238E27FC236}">
                <a16:creationId xmlns:a16="http://schemas.microsoft.com/office/drawing/2014/main" id="{B2FA8498-C7EC-4E1B-8D0A-77F378C7C6E0}"/>
              </a:ext>
            </a:extLst>
          </p:cNvPr>
          <p:cNvSpPr/>
          <p:nvPr/>
        </p:nvSpPr>
        <p:spPr>
          <a:xfrm>
            <a:off x="1177604" y="4796135"/>
            <a:ext cx="3116431" cy="461665"/>
          </a:xfrm>
          <a:prstGeom prst="rect">
            <a:avLst/>
          </a:prstGeom>
        </p:spPr>
        <p:txBody>
          <a:bodyPr wrap="none">
            <a:spAutoFit/>
          </a:bodyPr>
          <a:lstStyle/>
          <a:p>
            <a:r>
              <a:rPr lang="en-US" sz="2400" dirty="0">
                <a:hlinkClick r:id="rId2"/>
              </a:rPr>
              <a:t>https://spice.unc.edu/</a:t>
            </a:r>
            <a:r>
              <a:rPr lang="en-US" sz="2400" dirty="0"/>
              <a:t>  </a:t>
            </a:r>
          </a:p>
        </p:txBody>
      </p:sp>
      <p:pic>
        <p:nvPicPr>
          <p:cNvPr id="7" name="Picture 6" descr="A close up of a logo&#10;&#10;Description automatically generated">
            <a:extLst>
              <a:ext uri="{FF2B5EF4-FFF2-40B4-BE49-F238E27FC236}">
                <a16:creationId xmlns:a16="http://schemas.microsoft.com/office/drawing/2014/main" id="{C52CFB38-47F1-49A6-BA06-1EEAC5A8C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671830"/>
            <a:ext cx="12192000" cy="5454650"/>
          </a:xfrm>
          <a:prstGeom prst="rect">
            <a:avLst/>
          </a:prstGeom>
        </p:spPr>
      </p:pic>
      <p:sp>
        <p:nvSpPr>
          <p:cNvPr id="8" name="Rectangle 7">
            <a:extLst>
              <a:ext uri="{FF2B5EF4-FFF2-40B4-BE49-F238E27FC236}">
                <a16:creationId xmlns:a16="http://schemas.microsoft.com/office/drawing/2014/main" id="{896734D9-F564-4A68-AE55-FF4C9FC673F2}"/>
              </a:ext>
            </a:extLst>
          </p:cNvPr>
          <p:cNvSpPr/>
          <p:nvPr/>
        </p:nvSpPr>
        <p:spPr>
          <a:xfrm>
            <a:off x="1050724" y="5507474"/>
            <a:ext cx="4044633" cy="461665"/>
          </a:xfrm>
          <a:prstGeom prst="rect">
            <a:avLst/>
          </a:prstGeom>
        </p:spPr>
        <p:txBody>
          <a:bodyPr wrap="none">
            <a:spAutoFit/>
          </a:bodyPr>
          <a:lstStyle/>
          <a:p>
            <a:r>
              <a:rPr lang="en-US" sz="2400" dirty="0">
                <a:hlinkClick r:id="rId4"/>
              </a:rPr>
              <a:t>https://vimeo.com/336714632</a:t>
            </a:r>
            <a:endParaRPr lang="en-US" sz="2400" dirty="0"/>
          </a:p>
        </p:txBody>
      </p:sp>
    </p:spTree>
    <p:extLst>
      <p:ext uri="{BB962C8B-B14F-4D97-AF65-F5344CB8AC3E}">
        <p14:creationId xmlns:p14="http://schemas.microsoft.com/office/powerpoint/2010/main" val="367621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80FC-3817-4530-A05A-EE5DD05C557E}"/>
              </a:ext>
            </a:extLst>
          </p:cNvPr>
          <p:cNvSpPr>
            <a:spLocks noGrp="1"/>
          </p:cNvSpPr>
          <p:nvPr>
            <p:ph type="title"/>
          </p:nvPr>
        </p:nvSpPr>
        <p:spPr/>
        <p:txBody>
          <a:bodyPr/>
          <a:lstStyle/>
          <a:p>
            <a:r>
              <a:rPr lang="en-US" dirty="0"/>
              <a:t>Introduction cont’d</a:t>
            </a:r>
          </a:p>
        </p:txBody>
      </p:sp>
      <p:sp>
        <p:nvSpPr>
          <p:cNvPr id="3" name="Content Placeholder 2">
            <a:extLst>
              <a:ext uri="{FF2B5EF4-FFF2-40B4-BE49-F238E27FC236}">
                <a16:creationId xmlns:a16="http://schemas.microsoft.com/office/drawing/2014/main" id="{E717A072-9D25-440E-9CE1-F870A57EECD2}"/>
              </a:ext>
            </a:extLst>
          </p:cNvPr>
          <p:cNvSpPr>
            <a:spLocks noGrp="1"/>
          </p:cNvSpPr>
          <p:nvPr>
            <p:ph idx="1"/>
          </p:nvPr>
        </p:nvSpPr>
        <p:spPr>
          <a:xfrm>
            <a:off x="203200" y="1417638"/>
            <a:ext cx="8087946" cy="4648199"/>
          </a:xfrm>
        </p:spPr>
        <p:txBody>
          <a:bodyPr/>
          <a:lstStyle/>
          <a:p>
            <a:r>
              <a:rPr lang="en-US" dirty="0"/>
              <a:t>Accrediting organizations, like The Joint Commission for example, require hospitals to conduct environmental rounds twice a year in patient care areas and once per year in non-patient care areas. </a:t>
            </a:r>
          </a:p>
          <a:p>
            <a:endParaRPr lang="en-US" dirty="0"/>
          </a:p>
          <a:p>
            <a:r>
              <a:rPr lang="en-US" dirty="0"/>
              <a:t>While health departments are not generally subject to these requirements, every health department’s mission is to provide a safe, sanitary and comfortable environment for patients and staff. </a:t>
            </a:r>
          </a:p>
          <a:p>
            <a:endParaRPr lang="en-US" dirty="0"/>
          </a:p>
        </p:txBody>
      </p:sp>
      <p:pic>
        <p:nvPicPr>
          <p:cNvPr id="5" name="Picture 4" descr="A close up of a logo&#10;&#10;Description automatically generated">
            <a:extLst>
              <a:ext uri="{FF2B5EF4-FFF2-40B4-BE49-F238E27FC236}">
                <a16:creationId xmlns:a16="http://schemas.microsoft.com/office/drawing/2014/main" id="{23A06DB3-7471-4A7F-8887-A3F9CE80B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1675"/>
            <a:ext cx="12192000" cy="5454650"/>
          </a:xfrm>
          <a:prstGeom prst="rect">
            <a:avLst/>
          </a:prstGeom>
        </p:spPr>
      </p:pic>
    </p:spTree>
    <p:extLst>
      <p:ext uri="{BB962C8B-B14F-4D97-AF65-F5344CB8AC3E}">
        <p14:creationId xmlns:p14="http://schemas.microsoft.com/office/powerpoint/2010/main" val="3160349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0A50-5BD2-4109-8F6B-139B6768B1C2}"/>
              </a:ext>
            </a:extLst>
          </p:cNvPr>
          <p:cNvSpPr>
            <a:spLocks noGrp="1"/>
          </p:cNvSpPr>
          <p:nvPr>
            <p:ph type="title"/>
          </p:nvPr>
        </p:nvSpPr>
        <p:spPr/>
        <p:txBody>
          <a:bodyPr/>
          <a:lstStyle/>
          <a:p>
            <a:r>
              <a:rPr lang="en-US" dirty="0"/>
              <a:t>objectives</a:t>
            </a:r>
          </a:p>
        </p:txBody>
      </p:sp>
      <p:pic>
        <p:nvPicPr>
          <p:cNvPr id="5" name="Content Placeholder 4" descr="A person with collar shirt&#10;&#10;Description automatically generated">
            <a:extLst>
              <a:ext uri="{FF2B5EF4-FFF2-40B4-BE49-F238E27FC236}">
                <a16:creationId xmlns:a16="http://schemas.microsoft.com/office/drawing/2014/main" id="{FA292C64-95B0-4BC8-9C64-3B883DA7BA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2751" y="1063869"/>
            <a:ext cx="9551064" cy="4991257"/>
          </a:xfrm>
        </p:spPr>
      </p:pic>
    </p:spTree>
    <p:extLst>
      <p:ext uri="{BB962C8B-B14F-4D97-AF65-F5344CB8AC3E}">
        <p14:creationId xmlns:p14="http://schemas.microsoft.com/office/powerpoint/2010/main" val="2094839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2482C-FE1C-4C3B-850C-4FC5C67FBD2E}"/>
              </a:ext>
            </a:extLst>
          </p:cNvPr>
          <p:cNvSpPr>
            <a:spLocks noGrp="1"/>
          </p:cNvSpPr>
          <p:nvPr>
            <p:ph type="title"/>
          </p:nvPr>
        </p:nvSpPr>
        <p:spPr/>
        <p:txBody>
          <a:bodyPr>
            <a:normAutofit/>
          </a:bodyPr>
          <a:lstStyle/>
          <a:p>
            <a:r>
              <a:rPr lang="en-US" dirty="0"/>
              <a:t>General  Themes</a:t>
            </a:r>
            <a:br>
              <a:rPr lang="en-US" dirty="0"/>
            </a:br>
            <a:r>
              <a:rPr lang="en-US" sz="2700" i="1" dirty="0"/>
              <a:t>(Environmental rounds)</a:t>
            </a:r>
          </a:p>
        </p:txBody>
      </p:sp>
      <p:sp>
        <p:nvSpPr>
          <p:cNvPr id="3" name="Content Placeholder 2">
            <a:extLst>
              <a:ext uri="{FF2B5EF4-FFF2-40B4-BE49-F238E27FC236}">
                <a16:creationId xmlns:a16="http://schemas.microsoft.com/office/drawing/2014/main" id="{DF778B6D-96BB-4264-BF9F-C63010AD5E2B}"/>
              </a:ext>
            </a:extLst>
          </p:cNvPr>
          <p:cNvSpPr>
            <a:spLocks noGrp="1"/>
          </p:cNvSpPr>
          <p:nvPr>
            <p:ph idx="1"/>
          </p:nvPr>
        </p:nvSpPr>
        <p:spPr>
          <a:xfrm>
            <a:off x="203200" y="1178169"/>
            <a:ext cx="8589108" cy="4648199"/>
          </a:xfrm>
        </p:spPr>
        <p:txBody>
          <a:bodyPr/>
          <a:lstStyle/>
          <a:p>
            <a:r>
              <a:rPr lang="en-US" dirty="0"/>
              <a:t>Ceiling tiles</a:t>
            </a:r>
          </a:p>
          <a:p>
            <a:pPr lvl="1"/>
            <a:r>
              <a:rPr lang="en-US" dirty="0"/>
              <a:t>Not stained, in place</a:t>
            </a:r>
          </a:p>
          <a:p>
            <a:r>
              <a:rPr lang="en-US" dirty="0"/>
              <a:t>Evidence of water intrusion around floors</a:t>
            </a:r>
          </a:p>
          <a:p>
            <a:r>
              <a:rPr lang="en-US" dirty="0"/>
              <a:t>No items under sink exceptions: cleaning supplies, cleaning agents, no patient care supplies and no hand hygiene products</a:t>
            </a:r>
          </a:p>
          <a:p>
            <a:r>
              <a:rPr lang="en-US" dirty="0"/>
              <a:t>Inventory of supplies, check dates for expiration on a routine schedule</a:t>
            </a:r>
          </a:p>
          <a:p>
            <a:pPr marL="468630" lvl="1" indent="0">
              <a:buNone/>
            </a:pPr>
            <a:endParaRPr lang="en-US" dirty="0"/>
          </a:p>
          <a:p>
            <a:endParaRPr lang="en-US" dirty="0"/>
          </a:p>
        </p:txBody>
      </p:sp>
      <p:pic>
        <p:nvPicPr>
          <p:cNvPr id="5" name="Picture 4" descr="A close up of a logo&#10;&#10;Description automatically generated">
            <a:extLst>
              <a:ext uri="{FF2B5EF4-FFF2-40B4-BE49-F238E27FC236}">
                <a16:creationId xmlns:a16="http://schemas.microsoft.com/office/drawing/2014/main" id="{91400350-5655-4871-A53F-7F96890CA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563824"/>
            <a:ext cx="11988800" cy="5454650"/>
          </a:xfrm>
          <a:prstGeom prst="rect">
            <a:avLst/>
          </a:prstGeom>
        </p:spPr>
      </p:pic>
      <p:pic>
        <p:nvPicPr>
          <p:cNvPr id="6" name="Picture 5" descr="A picture containing wall, indoor, floor&#10;&#10;Description automatically generated">
            <a:extLst>
              <a:ext uri="{FF2B5EF4-FFF2-40B4-BE49-F238E27FC236}">
                <a16:creationId xmlns:a16="http://schemas.microsoft.com/office/drawing/2014/main" id="{9B9A158B-DF50-4957-A5BB-BAD2E5DF9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443" y="3242974"/>
            <a:ext cx="2582044" cy="2051202"/>
          </a:xfrm>
          <a:prstGeom prst="rect">
            <a:avLst/>
          </a:prstGeom>
        </p:spPr>
      </p:pic>
      <p:pic>
        <p:nvPicPr>
          <p:cNvPr id="8" name="Picture 7" descr="A picture containing indoor, person, wall, furniture&#10;&#10;Description automatically generated">
            <a:extLst>
              <a:ext uri="{FF2B5EF4-FFF2-40B4-BE49-F238E27FC236}">
                <a16:creationId xmlns:a16="http://schemas.microsoft.com/office/drawing/2014/main" id="{EB1B5A2A-A08B-4D92-B5D9-3513DC4A6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802" y="4488576"/>
            <a:ext cx="3467584" cy="1933845"/>
          </a:xfrm>
          <a:prstGeom prst="rect">
            <a:avLst/>
          </a:prstGeom>
        </p:spPr>
      </p:pic>
      <p:pic>
        <p:nvPicPr>
          <p:cNvPr id="10" name="Picture 9" descr="A picture containing indoor, white&#10;&#10;Description automatically generated">
            <a:extLst>
              <a:ext uri="{FF2B5EF4-FFF2-40B4-BE49-F238E27FC236}">
                <a16:creationId xmlns:a16="http://schemas.microsoft.com/office/drawing/2014/main" id="{B7710D02-9B01-4F24-9ADB-C92216F05B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1513" y="1038736"/>
            <a:ext cx="3396038" cy="1672046"/>
          </a:xfrm>
          <a:prstGeom prst="rect">
            <a:avLst/>
          </a:prstGeom>
        </p:spPr>
      </p:pic>
    </p:spTree>
    <p:extLst>
      <p:ext uri="{BB962C8B-B14F-4D97-AF65-F5344CB8AC3E}">
        <p14:creationId xmlns:p14="http://schemas.microsoft.com/office/powerpoint/2010/main" val="3387192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C302-94F4-49B5-A54D-F1DFD71FBF1F}"/>
              </a:ext>
            </a:extLst>
          </p:cNvPr>
          <p:cNvSpPr>
            <a:spLocks noGrp="1"/>
          </p:cNvSpPr>
          <p:nvPr>
            <p:ph type="title"/>
          </p:nvPr>
        </p:nvSpPr>
        <p:spPr/>
        <p:txBody>
          <a:bodyPr>
            <a:normAutofit fontScale="90000"/>
          </a:bodyPr>
          <a:lstStyle/>
          <a:p>
            <a:r>
              <a:rPr lang="en-US" dirty="0"/>
              <a:t>General themes </a:t>
            </a:r>
            <a:br>
              <a:rPr lang="en-US" dirty="0"/>
            </a:br>
            <a:r>
              <a:rPr lang="en-US" dirty="0"/>
              <a:t>(environmental rounds)</a:t>
            </a:r>
          </a:p>
        </p:txBody>
      </p:sp>
      <p:sp>
        <p:nvSpPr>
          <p:cNvPr id="3" name="Content Placeholder 2">
            <a:extLst>
              <a:ext uri="{FF2B5EF4-FFF2-40B4-BE49-F238E27FC236}">
                <a16:creationId xmlns:a16="http://schemas.microsoft.com/office/drawing/2014/main" id="{919F6113-6CEE-438B-85AD-A37D62F4F2BA}"/>
              </a:ext>
            </a:extLst>
          </p:cNvPr>
          <p:cNvSpPr>
            <a:spLocks noGrp="1"/>
          </p:cNvSpPr>
          <p:nvPr>
            <p:ph idx="1"/>
          </p:nvPr>
        </p:nvSpPr>
        <p:spPr>
          <a:xfrm>
            <a:off x="203200" y="1600200"/>
            <a:ext cx="7033623" cy="4648199"/>
          </a:xfrm>
        </p:spPr>
        <p:txBody>
          <a:bodyPr/>
          <a:lstStyle/>
          <a:p>
            <a:r>
              <a:rPr lang="en-US" dirty="0"/>
              <a:t>Availability of alcohol based hand rubs (ABHRs)</a:t>
            </a:r>
          </a:p>
          <a:p>
            <a:r>
              <a:rPr lang="en-US" dirty="0"/>
              <a:t>Hallways and corridors clean and free of clutter</a:t>
            </a:r>
          </a:p>
          <a:p>
            <a:r>
              <a:rPr lang="en-US" dirty="0"/>
              <a:t>Equipment not stored in hallways</a:t>
            </a:r>
          </a:p>
          <a:p>
            <a:r>
              <a:rPr lang="en-US" dirty="0"/>
              <a:t>Respiratory Hygiene/Cough Etiquette Stations located at entrance to facility </a:t>
            </a:r>
          </a:p>
        </p:txBody>
      </p:sp>
      <p:pic>
        <p:nvPicPr>
          <p:cNvPr id="5" name="Picture 4" descr="A picture containing wall, indoor, person&#10;&#10;Description automatically generated">
            <a:extLst>
              <a:ext uri="{FF2B5EF4-FFF2-40B4-BE49-F238E27FC236}">
                <a16:creationId xmlns:a16="http://schemas.microsoft.com/office/drawing/2014/main" id="{90C642E7-F425-4F77-B892-1996816F49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6640" y="1417638"/>
            <a:ext cx="2299063" cy="3438220"/>
          </a:xfrm>
          <a:prstGeom prst="rect">
            <a:avLst/>
          </a:prstGeom>
        </p:spPr>
      </p:pic>
      <p:pic>
        <p:nvPicPr>
          <p:cNvPr id="7" name="Picture 6" descr="A picture containing indoor, building&#10;&#10;Description automatically generated">
            <a:extLst>
              <a:ext uri="{FF2B5EF4-FFF2-40B4-BE49-F238E27FC236}">
                <a16:creationId xmlns:a16="http://schemas.microsoft.com/office/drawing/2014/main" id="{E5B3D4F1-20EE-4089-B5F9-CBE169FA4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575" y="4571765"/>
            <a:ext cx="1381318" cy="1676634"/>
          </a:xfrm>
          <a:prstGeom prst="rect">
            <a:avLst/>
          </a:prstGeom>
        </p:spPr>
      </p:pic>
      <p:pic>
        <p:nvPicPr>
          <p:cNvPr id="9" name="Picture 8" descr="A close up of a logo&#10;&#10;Description automatically generated">
            <a:extLst>
              <a:ext uri="{FF2B5EF4-FFF2-40B4-BE49-F238E27FC236}">
                <a16:creationId xmlns:a16="http://schemas.microsoft.com/office/drawing/2014/main" id="{EE1045A6-AF02-447C-BD94-F06512B2E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1675"/>
            <a:ext cx="12192000" cy="5454650"/>
          </a:xfrm>
          <a:prstGeom prst="rect">
            <a:avLst/>
          </a:prstGeom>
        </p:spPr>
      </p:pic>
    </p:spTree>
    <p:extLst>
      <p:ext uri="{BB962C8B-B14F-4D97-AF65-F5344CB8AC3E}">
        <p14:creationId xmlns:p14="http://schemas.microsoft.com/office/powerpoint/2010/main" val="918442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D896-8163-4431-9B04-AAF7F15D4AB0}"/>
              </a:ext>
            </a:extLst>
          </p:cNvPr>
          <p:cNvSpPr>
            <a:spLocks noGrp="1"/>
          </p:cNvSpPr>
          <p:nvPr>
            <p:ph type="title"/>
          </p:nvPr>
        </p:nvSpPr>
        <p:spPr/>
        <p:txBody>
          <a:bodyPr/>
          <a:lstStyle/>
          <a:p>
            <a:r>
              <a:rPr lang="en-US" dirty="0"/>
              <a:t>Exam room</a:t>
            </a:r>
          </a:p>
        </p:txBody>
      </p:sp>
      <p:sp>
        <p:nvSpPr>
          <p:cNvPr id="3" name="Content Placeholder 2">
            <a:extLst>
              <a:ext uri="{FF2B5EF4-FFF2-40B4-BE49-F238E27FC236}">
                <a16:creationId xmlns:a16="http://schemas.microsoft.com/office/drawing/2014/main" id="{6DB772EB-DF10-47A9-A14F-B1E589194F2D}"/>
              </a:ext>
            </a:extLst>
          </p:cNvPr>
          <p:cNvSpPr>
            <a:spLocks noGrp="1"/>
          </p:cNvSpPr>
          <p:nvPr>
            <p:ph idx="1"/>
          </p:nvPr>
        </p:nvSpPr>
        <p:spPr>
          <a:xfrm>
            <a:off x="141654" y="1104900"/>
            <a:ext cx="7621954" cy="4648199"/>
          </a:xfrm>
        </p:spPr>
        <p:txBody>
          <a:bodyPr>
            <a:normAutofit/>
          </a:bodyPr>
          <a:lstStyle/>
          <a:p>
            <a:r>
              <a:rPr lang="en-US" dirty="0"/>
              <a:t>Storage of patient care equipment and devices</a:t>
            </a:r>
          </a:p>
          <a:p>
            <a:pPr lvl="1"/>
            <a:r>
              <a:rPr lang="en-US" dirty="0"/>
              <a:t>Supplies protected from dust (not opened or in covered containers)</a:t>
            </a:r>
          </a:p>
          <a:p>
            <a:pPr lvl="1"/>
            <a:r>
              <a:rPr lang="en-US" dirty="0"/>
              <a:t>Storage of devices in exam table drawers (no vaginal specula stored). Risk of perineal shedding and contamination of devices (even if packaged)</a:t>
            </a:r>
          </a:p>
        </p:txBody>
      </p:sp>
      <p:pic>
        <p:nvPicPr>
          <p:cNvPr id="7" name="Picture 6" descr="A close up of a logo&#10;&#10;Description automatically generated">
            <a:extLst>
              <a:ext uri="{FF2B5EF4-FFF2-40B4-BE49-F238E27FC236}">
                <a16:creationId xmlns:a16="http://schemas.microsoft.com/office/drawing/2014/main" id="{96B6D3B8-5935-4EC3-A36A-0AB3BADB1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674" y="701674"/>
            <a:ext cx="12192000" cy="5454650"/>
          </a:xfrm>
          <a:prstGeom prst="rect">
            <a:avLst/>
          </a:prstGeom>
        </p:spPr>
      </p:pic>
      <p:pic>
        <p:nvPicPr>
          <p:cNvPr id="9" name="Picture 8" descr="A picture containing wall, indoor, object&#10;&#10;Description automatically generated">
            <a:extLst>
              <a:ext uri="{FF2B5EF4-FFF2-40B4-BE49-F238E27FC236}">
                <a16:creationId xmlns:a16="http://schemas.microsoft.com/office/drawing/2014/main" id="{8CC7F50D-57D3-44B5-9402-737E0FE92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1005" y="3948421"/>
            <a:ext cx="3983252" cy="2207903"/>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6C99B2A0-D421-4E36-A5C1-E6B2D12B7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5154" y="1104900"/>
            <a:ext cx="3341472" cy="1621134"/>
          </a:xfrm>
          <a:prstGeom prst="rect">
            <a:avLst/>
          </a:prstGeom>
        </p:spPr>
      </p:pic>
    </p:spTree>
    <p:extLst>
      <p:ext uri="{BB962C8B-B14F-4D97-AF65-F5344CB8AC3E}">
        <p14:creationId xmlns:p14="http://schemas.microsoft.com/office/powerpoint/2010/main" val="2883522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04BA-8F61-48F0-9D71-857BF8CED24E}"/>
              </a:ext>
            </a:extLst>
          </p:cNvPr>
          <p:cNvSpPr>
            <a:spLocks noGrp="1"/>
          </p:cNvSpPr>
          <p:nvPr>
            <p:ph type="title"/>
          </p:nvPr>
        </p:nvSpPr>
        <p:spPr/>
        <p:txBody>
          <a:bodyPr/>
          <a:lstStyle/>
          <a:p>
            <a:r>
              <a:rPr lang="en-US" dirty="0"/>
              <a:t>Exam room cont’d</a:t>
            </a:r>
          </a:p>
        </p:txBody>
      </p:sp>
      <p:sp>
        <p:nvSpPr>
          <p:cNvPr id="3" name="Content Placeholder 2">
            <a:extLst>
              <a:ext uri="{FF2B5EF4-FFF2-40B4-BE49-F238E27FC236}">
                <a16:creationId xmlns:a16="http://schemas.microsoft.com/office/drawing/2014/main" id="{1E21CCC9-D985-4891-B1F3-2C54D5C4898E}"/>
              </a:ext>
            </a:extLst>
          </p:cNvPr>
          <p:cNvSpPr>
            <a:spLocks noGrp="1"/>
          </p:cNvSpPr>
          <p:nvPr>
            <p:ph idx="1"/>
          </p:nvPr>
        </p:nvSpPr>
        <p:spPr>
          <a:xfrm>
            <a:off x="203200" y="1247503"/>
            <a:ext cx="8248469" cy="4648199"/>
          </a:xfrm>
        </p:spPr>
        <p:txBody>
          <a:bodyPr/>
          <a:lstStyle/>
          <a:p>
            <a:r>
              <a:rPr lang="en-US" dirty="0"/>
              <a:t>Furniture (i.e., exam tables, chairs, stools) free of tears</a:t>
            </a:r>
          </a:p>
          <a:p>
            <a:r>
              <a:rPr lang="en-US" dirty="0"/>
              <a:t>Accessibility of ABHRs</a:t>
            </a:r>
          </a:p>
          <a:p>
            <a:r>
              <a:rPr lang="en-US" dirty="0"/>
              <a:t>Counters clutter free</a:t>
            </a:r>
          </a:p>
          <a:p>
            <a:r>
              <a:rPr lang="en-US" dirty="0"/>
              <a:t>Sinks</a:t>
            </a:r>
          </a:p>
          <a:p>
            <a:pPr lvl="1"/>
            <a:r>
              <a:rPr lang="en-US" dirty="0"/>
              <a:t>Hand hygiene only</a:t>
            </a:r>
          </a:p>
          <a:p>
            <a:pPr lvl="1"/>
            <a:r>
              <a:rPr lang="en-US" dirty="0"/>
              <a:t>Splash zone (within 3 feet or have a splash guard)</a:t>
            </a:r>
          </a:p>
          <a:p>
            <a:r>
              <a:rPr lang="en-US" dirty="0"/>
              <a:t>Privacy curtains</a:t>
            </a:r>
          </a:p>
          <a:p>
            <a:r>
              <a:rPr lang="en-US" dirty="0"/>
              <a:t>Sharps container (affixed, less than ¾ full and nothing stored on top)</a:t>
            </a:r>
          </a:p>
          <a:p>
            <a:endParaRPr lang="en-US" dirty="0"/>
          </a:p>
        </p:txBody>
      </p:sp>
      <p:pic>
        <p:nvPicPr>
          <p:cNvPr id="7" name="Picture 6" descr="A picture containing indoor, wall&#10;&#10;Description automatically generated">
            <a:extLst>
              <a:ext uri="{FF2B5EF4-FFF2-40B4-BE49-F238E27FC236}">
                <a16:creationId xmlns:a16="http://schemas.microsoft.com/office/drawing/2014/main" id="{2FA2D95C-2A0B-48D0-8A6D-D86811BB9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994" y="1034870"/>
            <a:ext cx="2888750" cy="2083752"/>
          </a:xfrm>
          <a:prstGeom prst="rect">
            <a:avLst/>
          </a:prstGeom>
        </p:spPr>
      </p:pic>
      <p:pic>
        <p:nvPicPr>
          <p:cNvPr id="9" name="Picture 8" descr="A close up of a logo&#10;&#10;Description automatically generated">
            <a:extLst>
              <a:ext uri="{FF2B5EF4-FFF2-40B4-BE49-F238E27FC236}">
                <a16:creationId xmlns:a16="http://schemas.microsoft.com/office/drawing/2014/main" id="{9078512C-40C5-466B-8931-D24DBBF4E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14" y="701675"/>
            <a:ext cx="12192000" cy="5454650"/>
          </a:xfrm>
          <a:prstGeom prst="rect">
            <a:avLst/>
          </a:prstGeom>
        </p:spPr>
      </p:pic>
    </p:spTree>
    <p:extLst>
      <p:ext uri="{BB962C8B-B14F-4D97-AF65-F5344CB8AC3E}">
        <p14:creationId xmlns:p14="http://schemas.microsoft.com/office/powerpoint/2010/main" val="4292919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16C1-D0AA-4F29-9E26-6D55F07C00D0}"/>
              </a:ext>
            </a:extLst>
          </p:cNvPr>
          <p:cNvSpPr>
            <a:spLocks noGrp="1"/>
          </p:cNvSpPr>
          <p:nvPr>
            <p:ph type="title"/>
          </p:nvPr>
        </p:nvSpPr>
        <p:spPr/>
        <p:txBody>
          <a:bodyPr/>
          <a:lstStyle/>
          <a:p>
            <a:r>
              <a:rPr lang="en-US" dirty="0"/>
              <a:t>Exam room</a:t>
            </a:r>
          </a:p>
        </p:txBody>
      </p:sp>
      <p:sp>
        <p:nvSpPr>
          <p:cNvPr id="3" name="Content Placeholder 2">
            <a:extLst>
              <a:ext uri="{FF2B5EF4-FFF2-40B4-BE49-F238E27FC236}">
                <a16:creationId xmlns:a16="http://schemas.microsoft.com/office/drawing/2014/main" id="{B3A4DA52-4475-4A44-9A43-D1B3385FF7C4}"/>
              </a:ext>
            </a:extLst>
          </p:cNvPr>
          <p:cNvSpPr>
            <a:spLocks noGrp="1"/>
          </p:cNvSpPr>
          <p:nvPr>
            <p:ph idx="1"/>
          </p:nvPr>
        </p:nvSpPr>
        <p:spPr>
          <a:xfrm>
            <a:off x="203200" y="1600200"/>
            <a:ext cx="7921897" cy="4648199"/>
          </a:xfrm>
        </p:spPr>
        <p:txBody>
          <a:bodyPr/>
          <a:lstStyle/>
          <a:p>
            <a:r>
              <a:rPr lang="en-US" dirty="0"/>
              <a:t>Cleaning/Disinfection</a:t>
            </a:r>
          </a:p>
          <a:p>
            <a:pPr lvl="1"/>
            <a:r>
              <a:rPr lang="en-US" dirty="0"/>
              <a:t>Exam table and high-touch surfaces cleaned/disinfected with EPA-registered disinfectant after each patient</a:t>
            </a:r>
          </a:p>
          <a:p>
            <a:pPr lvl="1"/>
            <a:r>
              <a:rPr lang="en-US" dirty="0"/>
              <a:t>Know the appropriate contact time for product used</a:t>
            </a:r>
          </a:p>
          <a:p>
            <a:pPr lvl="1"/>
            <a:r>
              <a:rPr lang="en-US" dirty="0"/>
              <a:t>Room equipment clean</a:t>
            </a:r>
          </a:p>
          <a:p>
            <a:r>
              <a:rPr lang="en-US" dirty="0"/>
              <a:t>No food or drink in clinical care areas</a:t>
            </a:r>
          </a:p>
        </p:txBody>
      </p:sp>
      <p:pic>
        <p:nvPicPr>
          <p:cNvPr id="5" name="Picture 4" descr="A picture containing indoor, table, wall&#10;&#10;Description automatically generated">
            <a:extLst>
              <a:ext uri="{FF2B5EF4-FFF2-40B4-BE49-F238E27FC236}">
                <a16:creationId xmlns:a16="http://schemas.microsoft.com/office/drawing/2014/main" id="{E891D468-FDA6-45F3-99DA-353373881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81" y="4162845"/>
            <a:ext cx="5096586" cy="1771897"/>
          </a:xfrm>
          <a:prstGeom prst="rect">
            <a:avLst/>
          </a:prstGeom>
        </p:spPr>
      </p:pic>
      <p:pic>
        <p:nvPicPr>
          <p:cNvPr id="7" name="Picture 6" descr="A close up of a logo&#10;&#10;Description automatically generated">
            <a:extLst>
              <a:ext uri="{FF2B5EF4-FFF2-40B4-BE49-F238E27FC236}">
                <a16:creationId xmlns:a16="http://schemas.microsoft.com/office/drawing/2014/main" id="{FF72FD83-15D9-4B67-B1CE-7518502C2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1675"/>
            <a:ext cx="11988800" cy="5454650"/>
          </a:xfrm>
          <a:prstGeom prst="rect">
            <a:avLst/>
          </a:prstGeom>
        </p:spPr>
      </p:pic>
    </p:spTree>
    <p:extLst>
      <p:ext uri="{BB962C8B-B14F-4D97-AF65-F5344CB8AC3E}">
        <p14:creationId xmlns:p14="http://schemas.microsoft.com/office/powerpoint/2010/main" val="1143695234"/>
      </p:ext>
    </p:extLst>
  </p:cSld>
  <p:clrMapOvr>
    <a:masterClrMapping/>
  </p:clrMapOvr>
</p:sld>
</file>

<file path=ppt/theme/theme1.xml><?xml version="1.0" encoding="utf-8"?>
<a:theme xmlns:a="http://schemas.openxmlformats.org/drawingml/2006/main" name="Theme1">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extLst>
    <a:ext uri="{05A4C25C-085E-4340-85A3-A5531E510DB2}">
      <thm15:themeFamily xmlns:thm15="http://schemas.microsoft.com/office/thememl/2012/main" name="Theme1" id="{77201181-700B-4756-B829-CA7EB8948186}" vid="{109F8253-B429-438B-BB41-B954192B48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685</TotalTime>
  <Words>1734</Words>
  <Application>Microsoft Office PowerPoint</Application>
  <PresentationFormat>Widescreen</PresentationFormat>
  <Paragraphs>204</Paragraphs>
  <Slides>21</Slides>
  <Notes>11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Wingdings 3</vt:lpstr>
      <vt:lpstr>Theme1</vt:lpstr>
      <vt:lpstr>Office Theme</vt:lpstr>
      <vt:lpstr>Environmental assessment in a local health department</vt:lpstr>
      <vt:lpstr>Introduction </vt:lpstr>
      <vt:lpstr>Introduction cont’d</vt:lpstr>
      <vt:lpstr>objectives</vt:lpstr>
      <vt:lpstr>General  Themes (Environmental rounds)</vt:lpstr>
      <vt:lpstr>General themes  (environmental rounds)</vt:lpstr>
      <vt:lpstr>Exam room</vt:lpstr>
      <vt:lpstr>Exam room cont’d</vt:lpstr>
      <vt:lpstr>Exam room</vt:lpstr>
      <vt:lpstr>re-processing of reusable medical devices</vt:lpstr>
      <vt:lpstr>Re-Processing of Reusable medical devices</vt:lpstr>
      <vt:lpstr>Re-processing of reusable medical devices (Outside Entities)</vt:lpstr>
      <vt:lpstr>Airborne infection isolation room (AIIR)</vt:lpstr>
      <vt:lpstr>Pharmacy-medication area</vt:lpstr>
      <vt:lpstr>Pharmacy-medication area</vt:lpstr>
      <vt:lpstr>Medication and Vaccine Storage</vt:lpstr>
      <vt:lpstr>Medication and Vaccine Storage</vt:lpstr>
      <vt:lpstr>lab</vt:lpstr>
      <vt:lpstr>Assisted blood glucose monitoring</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assessment in a local health department</dc:title>
  <dc:creator>Cook, Evelyn C</dc:creator>
  <cp:lastModifiedBy>Cook, Evelyn C</cp:lastModifiedBy>
  <cp:revision>43</cp:revision>
  <dcterms:created xsi:type="dcterms:W3CDTF">2019-06-18T12:36:14Z</dcterms:created>
  <dcterms:modified xsi:type="dcterms:W3CDTF">2019-06-25T20:02:13Z</dcterms:modified>
</cp:coreProperties>
</file>