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99" r:id="rId6"/>
    <p:sldMasterId id="2147483711" r:id="rId7"/>
    <p:sldMasterId id="2147483685" r:id="rId8"/>
  </p:sldMasterIdLst>
  <p:notesMasterIdLst>
    <p:notesMasterId r:id="rId29"/>
  </p:notesMasterIdLst>
  <p:sldIdLst>
    <p:sldId id="256" r:id="rId9"/>
    <p:sldId id="3494" r:id="rId10"/>
    <p:sldId id="3504" r:id="rId11"/>
    <p:sldId id="3493" r:id="rId12"/>
    <p:sldId id="3492" r:id="rId13"/>
    <p:sldId id="3495" r:id="rId14"/>
    <p:sldId id="3517" r:id="rId15"/>
    <p:sldId id="3508" r:id="rId16"/>
    <p:sldId id="457" r:id="rId17"/>
    <p:sldId id="3518" r:id="rId18"/>
    <p:sldId id="3511" r:id="rId19"/>
    <p:sldId id="3512" r:id="rId20"/>
    <p:sldId id="3500" r:id="rId21"/>
    <p:sldId id="3513" r:id="rId22"/>
    <p:sldId id="3515" r:id="rId23"/>
    <p:sldId id="3514" r:id="rId24"/>
    <p:sldId id="3501" r:id="rId25"/>
    <p:sldId id="1851" r:id="rId26"/>
    <p:sldId id="3505" r:id="rId27"/>
    <p:sldId id="2145727310" r:id="rId28"/>
  </p:sldIdLst>
  <p:sldSz cx="12192000" cy="6858000"/>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A05D2E-8AA9-45E4-86E6-9A7911CF45ED}">
          <p14:sldIdLst>
            <p14:sldId id="256"/>
            <p14:sldId id="3494"/>
            <p14:sldId id="3504"/>
            <p14:sldId id="3493"/>
            <p14:sldId id="3492"/>
            <p14:sldId id="3495"/>
            <p14:sldId id="3517"/>
            <p14:sldId id="3508"/>
            <p14:sldId id="457"/>
            <p14:sldId id="3518"/>
            <p14:sldId id="3511"/>
            <p14:sldId id="3512"/>
            <p14:sldId id="3500"/>
            <p14:sldId id="3513"/>
            <p14:sldId id="3515"/>
            <p14:sldId id="3514"/>
            <p14:sldId id="3501"/>
            <p14:sldId id="1851"/>
            <p14:sldId id="3505"/>
            <p14:sldId id="21457273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BDEE61-8D95-7425-7B9A-473EC68DD734}" name="Thomas, Elizabeth Sureau" initials="TES" userId="S::esthomas@ad.unc.edu::aee7b062-b293-4b30-aa29-f0d195de0455" providerId="AD"/>
  <p188:author id="{ABD16E62-48A4-12B0-A9B9-C041E689E104}" name="Kistler, Christine" initials="KC" userId="S::kistler@ad.unc.edu::d784a7e0-1473-420e-afcc-0bc79dde92ab" providerId="AD"/>
  <p188:author id="{5B2651E0-16AF-061C-5350-59A3E03AAE1B}" name="Cook, Evelyn C" initials="CEC" userId="S::eccook@ad.unc.edu::3fdf2339-b52c-4e91-83d0-5de3e8bfcb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ughman, Danielle" initials="DD" lastIdx="8" clrIdx="0">
    <p:extLst>
      <p:ext uri="{19B8F6BF-5375-455C-9EA6-DF929625EA0E}">
        <p15:presenceInfo xmlns:p15="http://schemas.microsoft.com/office/powerpoint/2012/main" userId="S-1-5-21-296752856-1504535144-1563503735-433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F"/>
    <a:srgbClr val="820000"/>
    <a:srgbClr val="D9EDCC"/>
    <a:srgbClr val="FBD138"/>
    <a:srgbClr val="FBCC21"/>
    <a:srgbClr val="44546A"/>
    <a:srgbClr val="E69646"/>
    <a:srgbClr val="DD7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7412D-7E87-4F5A-BC31-59EB90335EB1}" v="5" dt="2023-09-13T15:29:42.817"/>
    <p1510:client id="{25595FC4-2E15-4470-A1BA-F5DBCBB3C1B1}" v="14" dt="2023-09-13T15:20:20.665"/>
    <p1510:client id="{34EE80EB-4AD8-439B-A43B-5B9A92B91621}" v="1" dt="2023-09-12T19:17:09.522"/>
    <p1510:client id="{3BC302F6-2135-4B02-9125-25B28490F204}" v="134" dt="2023-09-13T03:16:50.507"/>
    <p1510:client id="{6CA4B757-CE75-4A98-A888-A57BA7A13309}" v="30" dt="2023-09-12T14:12:30.070"/>
    <p1510:client id="{904B74B4-BCB9-4A9C-9E46-3841BBA97904}" v="2" dt="2023-09-13T03:02:33.535"/>
    <p1510:client id="{FC85C27A-F59B-45BA-ABD7-5BB154C435DD}" v="1" dt="2023-09-12T16:07:28.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78" d="100"/>
          <a:sy n="78" d="100"/>
        </p:scale>
        <p:origin x="1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1293"/>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71293"/>
          </a:xfrm>
          <a:prstGeom prst="rect">
            <a:avLst/>
          </a:prstGeom>
        </p:spPr>
        <p:txBody>
          <a:bodyPr vert="horz" lIns="94110" tIns="47055" rIns="94110" bIns="47055" rtlCol="0"/>
          <a:lstStyle>
            <a:lvl1pPr algn="r">
              <a:defRPr sz="1200"/>
            </a:lvl1pPr>
          </a:lstStyle>
          <a:p>
            <a:fld id="{2A4E5BF2-2BCD-46FB-B68C-6BD9C15E45E0}" type="datetimeFigureOut">
              <a:rPr lang="en-US" smtClean="0"/>
              <a:t>10/25/2023</a:t>
            </a:fld>
            <a:endParaRPr lang="en-US"/>
          </a:p>
        </p:txBody>
      </p:sp>
      <p:sp>
        <p:nvSpPr>
          <p:cNvPr id="4" name="Slide Image Placeholder 3"/>
          <p:cNvSpPr>
            <a:spLocks noGrp="1" noRot="1" noChangeAspect="1"/>
          </p:cNvSpPr>
          <p:nvPr>
            <p:ph type="sldImg" idx="2"/>
          </p:nvPr>
        </p:nvSpPr>
        <p:spPr>
          <a:xfrm>
            <a:off x="720725" y="1174750"/>
            <a:ext cx="5635625" cy="3170238"/>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520496"/>
            <a:ext cx="5661660" cy="3698587"/>
          </a:xfrm>
          <a:prstGeom prst="rect">
            <a:avLst/>
          </a:prstGeom>
        </p:spPr>
        <p:txBody>
          <a:bodyPr vert="horz" lIns="94110" tIns="47055" rIns="94110" bIns="470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946"/>
            <a:ext cx="3066733" cy="47129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71292"/>
          </a:xfrm>
          <a:prstGeom prst="rect">
            <a:avLst/>
          </a:prstGeom>
        </p:spPr>
        <p:txBody>
          <a:bodyPr vert="horz" lIns="94110" tIns="47055" rIns="94110" bIns="47055" rtlCol="0" anchor="b"/>
          <a:lstStyle>
            <a:lvl1pPr algn="r">
              <a:defRPr sz="1200"/>
            </a:lvl1pPr>
          </a:lstStyle>
          <a:p>
            <a:fld id="{AC25D590-9346-4687-995C-C2A532111D1F}" type="slidenum">
              <a:rPr lang="en-US" smtClean="0"/>
              <a:t>‹#›</a:t>
            </a:fld>
            <a:endParaRPr lang="en-US"/>
          </a:p>
        </p:txBody>
      </p:sp>
    </p:spTree>
    <p:extLst>
      <p:ext uri="{BB962C8B-B14F-4D97-AF65-F5344CB8AC3E}">
        <p14:creationId xmlns:p14="http://schemas.microsoft.com/office/powerpoint/2010/main" val="10185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11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C25D590-9346-4687-995C-C2A532111D1F}" type="slidenum">
              <a:rPr lang="en-US" smtClean="0"/>
              <a:t>1</a:t>
            </a:fld>
            <a:endParaRPr lang="en-US"/>
          </a:p>
        </p:txBody>
      </p:sp>
    </p:spTree>
    <p:extLst>
      <p:ext uri="{BB962C8B-B14F-4D97-AF65-F5344CB8AC3E}">
        <p14:creationId xmlns:p14="http://schemas.microsoft.com/office/powerpoint/2010/main" val="301151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80% of exacerbations are managed as </a:t>
            </a:r>
            <a:r>
              <a:rPr lang="en-US" dirty="0" err="1"/>
              <a:t>outpts</a:t>
            </a:r>
            <a:r>
              <a:rPr lang="en-US" dirty="0"/>
              <a:t>.  </a:t>
            </a:r>
          </a:p>
        </p:txBody>
      </p:sp>
      <p:sp>
        <p:nvSpPr>
          <p:cNvPr id="4" name="Slide Number Placeholder 3"/>
          <p:cNvSpPr>
            <a:spLocks noGrp="1"/>
          </p:cNvSpPr>
          <p:nvPr>
            <p:ph type="sldNum" sz="quarter" idx="5"/>
          </p:nvPr>
        </p:nvSpPr>
        <p:spPr/>
        <p:txBody>
          <a:bodyPr/>
          <a:lstStyle/>
          <a:p>
            <a:fld id="{AC25D590-9346-4687-995C-C2A532111D1F}" type="slidenum">
              <a:rPr lang="en-US" smtClean="0"/>
              <a:t>14</a:t>
            </a:fld>
            <a:endParaRPr lang="en-US"/>
          </a:p>
        </p:txBody>
      </p:sp>
    </p:spTree>
    <p:extLst>
      <p:ext uri="{BB962C8B-B14F-4D97-AF65-F5344CB8AC3E}">
        <p14:creationId xmlns:p14="http://schemas.microsoft.com/office/powerpoint/2010/main" val="296942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80% of exacerbations are managed as </a:t>
            </a:r>
            <a:r>
              <a:rPr lang="en-US" dirty="0" err="1"/>
              <a:t>outpts</a:t>
            </a:r>
            <a:r>
              <a:rPr lang="en-US" dirty="0"/>
              <a:t>.  </a:t>
            </a:r>
          </a:p>
        </p:txBody>
      </p:sp>
      <p:sp>
        <p:nvSpPr>
          <p:cNvPr id="4" name="Slide Number Placeholder 3"/>
          <p:cNvSpPr>
            <a:spLocks noGrp="1"/>
          </p:cNvSpPr>
          <p:nvPr>
            <p:ph type="sldNum" sz="quarter" idx="5"/>
          </p:nvPr>
        </p:nvSpPr>
        <p:spPr/>
        <p:txBody>
          <a:bodyPr/>
          <a:lstStyle/>
          <a:p>
            <a:fld id="{AC25D590-9346-4687-995C-C2A532111D1F}" type="slidenum">
              <a:rPr lang="en-US" smtClean="0"/>
              <a:t>15</a:t>
            </a:fld>
            <a:endParaRPr lang="en-US"/>
          </a:p>
        </p:txBody>
      </p:sp>
    </p:spTree>
    <p:extLst>
      <p:ext uri="{BB962C8B-B14F-4D97-AF65-F5344CB8AC3E}">
        <p14:creationId xmlns:p14="http://schemas.microsoft.com/office/powerpoint/2010/main" val="206977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25D590-9346-4687-995C-C2A532111D1F}" type="slidenum">
              <a:rPr lang="en-US" smtClean="0"/>
              <a:t>16</a:t>
            </a:fld>
            <a:endParaRPr lang="en-US"/>
          </a:p>
        </p:txBody>
      </p:sp>
    </p:spTree>
    <p:extLst>
      <p:ext uri="{BB962C8B-B14F-4D97-AF65-F5344CB8AC3E}">
        <p14:creationId xmlns:p14="http://schemas.microsoft.com/office/powerpoint/2010/main" val="151055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 </a:t>
            </a:r>
            <a:r>
              <a:rPr lang="en-US" dirty="0" err="1"/>
              <a:t>criteria</a:t>
            </a:r>
            <a:r>
              <a:rPr lang="en-US" dirty="0" err="1">
                <a:sym typeface="Wingdings" pitchFamily="2" charset="2"/>
              </a:rPr>
              <a:t>AbxDurationF</a:t>
            </a:r>
            <a:r>
              <a:rPr lang="en-US" dirty="0">
                <a:sym typeface="Wingdings" pitchFamily="2" charset="2"/>
              </a:rPr>
              <a:t>/u</a:t>
            </a:r>
            <a:endParaRPr lang="en-US" dirty="0"/>
          </a:p>
        </p:txBody>
      </p:sp>
      <p:sp>
        <p:nvSpPr>
          <p:cNvPr id="4" name="Slide Number Placeholder 3"/>
          <p:cNvSpPr>
            <a:spLocks noGrp="1"/>
          </p:cNvSpPr>
          <p:nvPr>
            <p:ph type="sldNum" sz="quarter" idx="5"/>
          </p:nvPr>
        </p:nvSpPr>
        <p:spPr/>
        <p:txBody>
          <a:bodyPr/>
          <a:lstStyle/>
          <a:p>
            <a:fld id="{AC25D590-9346-4687-995C-C2A532111D1F}" type="slidenum">
              <a:rPr lang="en-US" smtClean="0"/>
              <a:t>17</a:t>
            </a:fld>
            <a:endParaRPr lang="en-US"/>
          </a:p>
        </p:txBody>
      </p:sp>
    </p:spTree>
    <p:extLst>
      <p:ext uri="{BB962C8B-B14F-4D97-AF65-F5344CB8AC3E}">
        <p14:creationId xmlns:p14="http://schemas.microsoft.com/office/powerpoint/2010/main" val="3064997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C25D590-9346-4687-995C-C2A532111D1F}" type="slidenum">
              <a:rPr lang="en-US" smtClean="0"/>
              <a:t>20</a:t>
            </a:fld>
            <a:endParaRPr lang="en-US"/>
          </a:p>
        </p:txBody>
      </p:sp>
    </p:spTree>
    <p:extLst>
      <p:ext uri="{BB962C8B-B14F-4D97-AF65-F5344CB8AC3E}">
        <p14:creationId xmlns:p14="http://schemas.microsoft.com/office/powerpoint/2010/main" val="289747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25D590-9346-4687-995C-C2A532111D1F}" type="slidenum">
              <a:rPr lang="en-US" smtClean="0"/>
              <a:t>2</a:t>
            </a:fld>
            <a:endParaRPr lang="en-US"/>
          </a:p>
        </p:txBody>
      </p:sp>
    </p:spTree>
    <p:extLst>
      <p:ext uri="{BB962C8B-B14F-4D97-AF65-F5344CB8AC3E}">
        <p14:creationId xmlns:p14="http://schemas.microsoft.com/office/powerpoint/2010/main" val="384857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25D590-9346-4687-995C-C2A532111D1F}" type="slidenum">
              <a:rPr lang="en-US" smtClean="0"/>
              <a:t>4</a:t>
            </a:fld>
            <a:endParaRPr lang="en-US"/>
          </a:p>
        </p:txBody>
      </p:sp>
    </p:spTree>
    <p:extLst>
      <p:ext uri="{BB962C8B-B14F-4D97-AF65-F5344CB8AC3E}">
        <p14:creationId xmlns:p14="http://schemas.microsoft.com/office/powerpoint/2010/main" val="106091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25D590-9346-4687-995C-C2A532111D1F}" type="slidenum">
              <a:rPr lang="en-US" smtClean="0"/>
              <a:t>5</a:t>
            </a:fld>
            <a:endParaRPr lang="en-US"/>
          </a:p>
        </p:txBody>
      </p:sp>
    </p:spTree>
    <p:extLst>
      <p:ext uri="{BB962C8B-B14F-4D97-AF65-F5344CB8AC3E}">
        <p14:creationId xmlns:p14="http://schemas.microsoft.com/office/powerpoint/2010/main" val="217206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80% of exacerbations are managed as </a:t>
            </a:r>
            <a:r>
              <a:rPr lang="en-US" dirty="0" err="1"/>
              <a:t>outpts</a:t>
            </a:r>
            <a:r>
              <a:rPr lang="en-US" dirty="0"/>
              <a:t>.  </a:t>
            </a:r>
          </a:p>
        </p:txBody>
      </p:sp>
      <p:sp>
        <p:nvSpPr>
          <p:cNvPr id="4" name="Slide Number Placeholder 3"/>
          <p:cNvSpPr>
            <a:spLocks noGrp="1"/>
          </p:cNvSpPr>
          <p:nvPr>
            <p:ph type="sldNum" sz="quarter" idx="5"/>
          </p:nvPr>
        </p:nvSpPr>
        <p:spPr/>
        <p:txBody>
          <a:bodyPr/>
          <a:lstStyle/>
          <a:p>
            <a:fld id="{AC25D590-9346-4687-995C-C2A532111D1F}" type="slidenum">
              <a:rPr lang="en-US" smtClean="0"/>
              <a:t>8</a:t>
            </a:fld>
            <a:endParaRPr lang="en-US"/>
          </a:p>
        </p:txBody>
      </p:sp>
    </p:spTree>
    <p:extLst>
      <p:ext uri="{BB962C8B-B14F-4D97-AF65-F5344CB8AC3E}">
        <p14:creationId xmlns:p14="http://schemas.microsoft.com/office/powerpoint/2010/main" val="47298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500" eaLnBrk="0" fontAlgn="base" hangingPunct="0">
              <a:spcBef>
                <a:spcPct val="30000"/>
              </a:spcBef>
              <a:spcAft>
                <a:spcPct val="0"/>
              </a:spcAft>
              <a:defRPr/>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109C8ECF-5C4D-489A-A39A-76EDA40F4E66}" type="slidenum">
              <a:rPr lang="en-US" smtClean="0"/>
              <a:pPr>
                <a:defRPr/>
              </a:pPr>
              <a:t>9</a:t>
            </a:fld>
            <a:endParaRPr lang="en-US"/>
          </a:p>
        </p:txBody>
      </p:sp>
    </p:spTree>
    <p:extLst>
      <p:ext uri="{BB962C8B-B14F-4D97-AF65-F5344CB8AC3E}">
        <p14:creationId xmlns:p14="http://schemas.microsoft.com/office/powerpoint/2010/main" val="106523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500" eaLnBrk="0" fontAlgn="base" hangingPunct="0">
              <a:spcBef>
                <a:spcPct val="30000"/>
              </a:spcBef>
              <a:spcAft>
                <a:spcPct val="0"/>
              </a:spcAft>
              <a:defRPr/>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109C8ECF-5C4D-489A-A39A-76EDA40F4E66}" type="slidenum">
              <a:rPr lang="en-US" smtClean="0"/>
              <a:pPr>
                <a:defRPr/>
              </a:pPr>
              <a:t>10</a:t>
            </a:fld>
            <a:endParaRPr lang="en-US"/>
          </a:p>
        </p:txBody>
      </p:sp>
    </p:spTree>
    <p:extLst>
      <p:ext uri="{BB962C8B-B14F-4D97-AF65-F5344CB8AC3E}">
        <p14:creationId xmlns:p14="http://schemas.microsoft.com/office/powerpoint/2010/main" val="117574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80% of exacerbations are managed as </a:t>
            </a:r>
            <a:r>
              <a:rPr lang="en-US" dirty="0" err="1"/>
              <a:t>outpts</a:t>
            </a:r>
            <a:r>
              <a:rPr lang="en-US" dirty="0"/>
              <a:t>.  </a:t>
            </a:r>
          </a:p>
        </p:txBody>
      </p:sp>
      <p:sp>
        <p:nvSpPr>
          <p:cNvPr id="4" name="Slide Number Placeholder 3"/>
          <p:cNvSpPr>
            <a:spLocks noGrp="1"/>
          </p:cNvSpPr>
          <p:nvPr>
            <p:ph type="sldNum" sz="quarter" idx="5"/>
          </p:nvPr>
        </p:nvSpPr>
        <p:spPr/>
        <p:txBody>
          <a:bodyPr/>
          <a:lstStyle/>
          <a:p>
            <a:fld id="{AC25D590-9346-4687-995C-C2A532111D1F}" type="slidenum">
              <a:rPr lang="en-US" smtClean="0"/>
              <a:t>11</a:t>
            </a:fld>
            <a:endParaRPr lang="en-US"/>
          </a:p>
        </p:txBody>
      </p:sp>
    </p:spTree>
    <p:extLst>
      <p:ext uri="{BB962C8B-B14F-4D97-AF65-F5344CB8AC3E}">
        <p14:creationId xmlns:p14="http://schemas.microsoft.com/office/powerpoint/2010/main" val="281014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25D590-9346-4687-995C-C2A532111D1F}" type="slidenum">
              <a:rPr lang="en-US" smtClean="0"/>
              <a:t>12</a:t>
            </a:fld>
            <a:endParaRPr lang="en-US"/>
          </a:p>
        </p:txBody>
      </p:sp>
    </p:spTree>
    <p:extLst>
      <p:ext uri="{BB962C8B-B14F-4D97-AF65-F5344CB8AC3E}">
        <p14:creationId xmlns:p14="http://schemas.microsoft.com/office/powerpoint/2010/main" val="1138891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Freeform 8"/>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a:p>
        </p:txBody>
      </p:sp>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solidFill>
            <a:srgbClr val="69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2" name="Title 1"/>
          <p:cNvSpPr>
            <a:spLocks noGrp="1"/>
          </p:cNvSpPr>
          <p:nvPr>
            <p:ph type="ctrTitle"/>
          </p:nvPr>
        </p:nvSpPr>
        <p:spPr>
          <a:xfrm>
            <a:off x="1625600" y="1447800"/>
            <a:ext cx="8940800" cy="1524000"/>
          </a:xfrm>
        </p:spPr>
        <p:txBody>
          <a:bodyPr anchor="b" anchorCtr="0"/>
          <a:lstStyle>
            <a:lvl1pPr algn="ctr">
              <a:defRPr b="1">
                <a:solidFill>
                  <a:srgbClr val="0073CF"/>
                </a:solidFill>
              </a:defRPr>
            </a:lvl1pPr>
          </a:lstStyle>
          <a:p>
            <a:r>
              <a:rPr lang="en-US"/>
              <a:t>Click to edit Master title style</a:t>
            </a:r>
          </a:p>
        </p:txBody>
      </p:sp>
      <p:sp>
        <p:nvSpPr>
          <p:cNvPr id="3" name="Subtitle 2"/>
          <p:cNvSpPr>
            <a:spLocks noGrp="1"/>
          </p:cNvSpPr>
          <p:nvPr>
            <p:ph type="subTitle" idx="1"/>
          </p:nvPr>
        </p:nvSpPr>
        <p:spPr>
          <a:xfrm>
            <a:off x="1625600" y="3203574"/>
            <a:ext cx="8940800" cy="1825625"/>
          </a:xfrm>
        </p:spPr>
        <p:txBody>
          <a:bodyPr>
            <a:normAutofit/>
          </a:bodyPr>
          <a:lstStyle>
            <a:lvl1pPr marL="0" indent="0" algn="ctr">
              <a:buNone/>
              <a:defRPr sz="2000">
                <a:solidFill>
                  <a:srgbClr val="818A8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9753" b="47160"/>
          <a:stretch/>
        </p:blipFill>
        <p:spPr>
          <a:xfrm>
            <a:off x="0" y="0"/>
            <a:ext cx="3815541" cy="1225296"/>
          </a:xfrm>
          <a:prstGeom prst="rect">
            <a:avLst/>
          </a:prstGeom>
        </p:spPr>
      </p:pic>
      <p:pic>
        <p:nvPicPr>
          <p:cNvPr id="5" name="Picture 4">
            <a:extLst>
              <a:ext uri="{FF2B5EF4-FFF2-40B4-BE49-F238E27FC236}">
                <a16:creationId xmlns:a16="http://schemas.microsoft.com/office/drawing/2014/main" id="{322A4466-1AA2-3FAB-E010-7DD09C5531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836" y="6113710"/>
            <a:ext cx="2076153" cy="622846"/>
          </a:xfrm>
          <a:prstGeom prst="rect">
            <a:avLst/>
          </a:prstGeom>
        </p:spPr>
      </p:pic>
    </p:spTree>
    <p:extLst>
      <p:ext uri="{BB962C8B-B14F-4D97-AF65-F5344CB8AC3E}">
        <p14:creationId xmlns:p14="http://schemas.microsoft.com/office/powerpoint/2010/main" val="29889522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483A0-14BB-4B73-A7C1-2FAD1B25F06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sp>
        <p:nvSpPr>
          <p:cNvPr id="7" name="Freeform 6"/>
          <p:cNvSpPr/>
          <p:nvPr/>
        </p:nvSpPr>
        <p:spPr>
          <a:xfrm>
            <a:off x="0" y="6116507"/>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56535"/>
            <a:ext cx="1463040" cy="603504"/>
          </a:xfrm>
          <a:prstGeom prst="rect">
            <a:avLst/>
          </a:prstGeom>
        </p:spPr>
      </p:pic>
    </p:spTree>
    <p:extLst>
      <p:ext uri="{BB962C8B-B14F-4D97-AF65-F5344CB8AC3E}">
        <p14:creationId xmlns:p14="http://schemas.microsoft.com/office/powerpoint/2010/main" val="318281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1483A0-14BB-4B73-A7C1-2FAD1B25F06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30588"/>
            <a:ext cx="1463040" cy="603504"/>
          </a:xfrm>
          <a:prstGeom prst="rect">
            <a:avLst/>
          </a:prstGeom>
        </p:spPr>
      </p:pic>
    </p:spTree>
    <p:extLst>
      <p:ext uri="{BB962C8B-B14F-4D97-AF65-F5344CB8AC3E}">
        <p14:creationId xmlns:p14="http://schemas.microsoft.com/office/powerpoint/2010/main" val="273732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1483A0-14BB-4B73-A7C1-2FAD1B25F061}"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1C936-4999-4C62-89EA-47F570B5A91A}" type="slidenum">
              <a:rPr lang="en-US" smtClean="0"/>
              <a:t>‹#›</a:t>
            </a:fld>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68000" y="6256535"/>
            <a:ext cx="1463040" cy="603504"/>
          </a:xfrm>
          <a:prstGeom prst="rect">
            <a:avLst/>
          </a:prstGeom>
        </p:spPr>
      </p:pic>
    </p:spTree>
    <p:extLst>
      <p:ext uri="{BB962C8B-B14F-4D97-AF65-F5344CB8AC3E}">
        <p14:creationId xmlns:p14="http://schemas.microsoft.com/office/powerpoint/2010/main" val="61162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1483A0-14BB-4B73-A7C1-2FAD1B25F061}"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1C936-4999-4C62-89EA-47F570B5A91A}" type="slidenum">
              <a:rPr lang="en-US" smtClean="0"/>
              <a:t>‹#›</a:t>
            </a:fld>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130601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1483A0-14BB-4B73-A7C1-2FAD1B25F061}"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1C936-4999-4C62-89EA-47F570B5A91A}" type="slidenum">
              <a:rPr lang="en-US" smtClean="0"/>
              <a:t>‹#›</a:t>
            </a:fld>
            <a:endParaRPr lang="en-US"/>
          </a:p>
        </p:txBody>
      </p:sp>
      <p:sp>
        <p:nvSpPr>
          <p:cNvPr id="6" name="Freeform 5"/>
          <p:cNvSpPr/>
          <p:nvPr/>
        </p:nvSpPr>
        <p:spPr>
          <a:xfrm>
            <a:off x="2" y="6148043"/>
            <a:ext cx="12195173"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7" name="Freeform 6"/>
          <p:cNvSpPr/>
          <p:nvPr/>
        </p:nvSpPr>
        <p:spPr>
          <a:xfrm>
            <a:off x="1" y="6116508"/>
            <a:ext cx="12195175"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3612851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483A0-14BB-4B73-A7C1-2FAD1B25F061}"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1C936-4999-4C62-89EA-47F570B5A91A}" type="slidenum">
              <a:rPr lang="en-US" smtClean="0"/>
              <a:t>‹#›</a:t>
            </a:fld>
            <a:endParaRPr lang="en-US"/>
          </a:p>
        </p:txBody>
      </p:sp>
      <p:sp>
        <p:nvSpPr>
          <p:cNvPr id="5" name="Freeform 4"/>
          <p:cNvSpPr/>
          <p:nvPr/>
        </p:nvSpPr>
        <p:spPr>
          <a:xfrm flipH="1">
            <a:off x="0" y="6347858"/>
            <a:ext cx="12191997" cy="512181"/>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flipH="1">
            <a:off x="-40638" y="6324600"/>
            <a:ext cx="12191999" cy="533400"/>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70442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483A0-14BB-4B73-A7C1-2FAD1B25F061}"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85026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483A0-14BB-4B73-A7C1-2FAD1B25F061}"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188999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483A0-14BB-4B73-A7C1-2FAD1B25F06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4057372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483A0-14BB-4B73-A7C1-2FAD1B25F06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378088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Freeform 6"/>
          <p:cNvSpPr/>
          <p:nvPr/>
        </p:nvSpPr>
        <p:spPr>
          <a:xfrm>
            <a:off x="0" y="6116507"/>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274638"/>
            <a:ext cx="11785600" cy="807808"/>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203200" y="1190938"/>
            <a:ext cx="11785600" cy="5057461"/>
          </a:xfrm>
        </p:spPr>
        <p:txBody>
          <a:bodyPr>
            <a:normAutofit/>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56535"/>
            <a:ext cx="1463040" cy="603504"/>
          </a:xfrm>
          <a:prstGeom prst="rect">
            <a:avLst/>
          </a:prstGeom>
        </p:spPr>
      </p:pic>
    </p:spTree>
    <p:extLst>
      <p:ext uri="{BB962C8B-B14F-4D97-AF65-F5344CB8AC3E}">
        <p14:creationId xmlns:p14="http://schemas.microsoft.com/office/powerpoint/2010/main" val="2833908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 name="Picture Placeholder 6">
            <a:extLst>
              <a:ext uri="{FF2B5EF4-FFF2-40B4-BE49-F238E27FC236}">
                <a16:creationId xmlns:a16="http://schemas.microsoft.com/office/drawing/2014/main" id="{A2106056-ED63-CA45-B2DE-862BF9DCA794}"/>
              </a:ext>
            </a:extLst>
          </p:cNvPr>
          <p:cNvSpPr txBox="1">
            <a:spLocks/>
          </p:cNvSpPr>
          <p:nvPr userDrawn="1"/>
        </p:nvSpPr>
        <p:spPr>
          <a:xfrm>
            <a:off x="10079840" y="6036476"/>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Training Hub Logo</a:t>
            </a:r>
          </a:p>
        </p:txBody>
      </p:sp>
    </p:spTree>
    <p:extLst>
      <p:ext uri="{BB962C8B-B14F-4D97-AF65-F5344CB8AC3E}">
        <p14:creationId xmlns:p14="http://schemas.microsoft.com/office/powerpoint/2010/main" val="1132151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20" name="Rectangle 19">
            <a:extLst>
              <a:ext uri="{FF2B5EF4-FFF2-40B4-BE49-F238E27FC236}">
                <a16:creationId xmlns:a16="http://schemas.microsoft.com/office/drawing/2014/main" id="{965BCF9F-549F-DD45-8DF2-55DFB31AC53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grpSp>
        <p:nvGrpSpPr>
          <p:cNvPr id="2" name="Group 1">
            <a:extLst>
              <a:ext uri="{FF2B5EF4-FFF2-40B4-BE49-F238E27FC236}">
                <a16:creationId xmlns:a16="http://schemas.microsoft.com/office/drawing/2014/main" id="{DC7534E0-4C2F-1C4B-9AEF-497D34FF84C3}"/>
              </a:ext>
            </a:extLst>
          </p:cNvPr>
          <p:cNvGrpSpPr/>
          <p:nvPr userDrawn="1"/>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9D07A3A-9D1C-9D40-9BBF-FDAF760EC403}"/>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D4E7E49-CF63-4040-B580-48E1049D2635}"/>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userDrawn="1"/>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Picture Placeholder 6">
            <a:extLst>
              <a:ext uri="{FF2B5EF4-FFF2-40B4-BE49-F238E27FC236}">
                <a16:creationId xmlns:a16="http://schemas.microsoft.com/office/drawing/2014/main" id="{58495506-189B-874B-9568-CF97AB6A7993}"/>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Training Hub Logo</a:t>
            </a:r>
          </a:p>
        </p:txBody>
      </p:sp>
    </p:spTree>
    <p:extLst>
      <p:ext uri="{BB962C8B-B14F-4D97-AF65-F5344CB8AC3E}">
        <p14:creationId xmlns:p14="http://schemas.microsoft.com/office/powerpoint/2010/main" val="162077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6">
            <a:extLst>
              <a:ext uri="{FF2B5EF4-FFF2-40B4-BE49-F238E27FC236}">
                <a16:creationId xmlns:a16="http://schemas.microsoft.com/office/drawing/2014/main" id="{396809BF-6747-C540-BB26-2D39C72092DD}"/>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Training Hub Logo</a:t>
            </a:r>
          </a:p>
        </p:txBody>
      </p:sp>
      <p:grpSp>
        <p:nvGrpSpPr>
          <p:cNvPr id="19" name="Group 18">
            <a:extLst>
              <a:ext uri="{FF2B5EF4-FFF2-40B4-BE49-F238E27FC236}">
                <a16:creationId xmlns:a16="http://schemas.microsoft.com/office/drawing/2014/main" id="{62C0D6F4-C80B-FC4F-ACE5-050B32EEFFF0}"/>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97006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3153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3" name="Picture Placeholder 6">
            <a:extLst>
              <a:ext uri="{FF2B5EF4-FFF2-40B4-BE49-F238E27FC236}">
                <a16:creationId xmlns:a16="http://schemas.microsoft.com/office/drawing/2014/main" id="{DA452C05-2540-B348-ABAB-DBD7871B3A32}"/>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Training Hub Logo</a:t>
            </a:r>
          </a:p>
        </p:txBody>
      </p:sp>
      <p:grpSp>
        <p:nvGrpSpPr>
          <p:cNvPr id="14" name="Group 13">
            <a:extLst>
              <a:ext uri="{FF2B5EF4-FFF2-40B4-BE49-F238E27FC236}">
                <a16:creationId xmlns:a16="http://schemas.microsoft.com/office/drawing/2014/main" id="{129C10EF-0C5A-B748-A276-6F379F3E8804}"/>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04806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a:t>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r>
              <a:rPr lang="en-US" err="1"/>
              <a:t>Pellentesque</a:t>
            </a:r>
            <a:r>
              <a:rPr lang="en-US"/>
              <a:t> in </a:t>
            </a:r>
            <a:r>
              <a:rPr lang="en-US" err="1"/>
              <a:t>sem</a:t>
            </a:r>
            <a:r>
              <a:rPr lang="en-US"/>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Condimentum</a:t>
            </a:r>
            <a:r>
              <a:rPr lang="en-US"/>
              <a:t> non </a:t>
            </a:r>
            <a:r>
              <a:rPr lang="en-US" err="1"/>
              <a:t>odio</a:t>
            </a:r>
            <a:r>
              <a:rPr lang="en-US"/>
              <a:t>, </a:t>
            </a:r>
            <a:r>
              <a:rPr lang="en-US" err="1"/>
              <a:t>hendrerit</a:t>
            </a:r>
            <a:r>
              <a:rPr lang="en-US"/>
              <a:t> </a:t>
            </a:r>
            <a:r>
              <a:rPr lang="en-US" err="1"/>
              <a:t>eget</a:t>
            </a:r>
            <a:r>
              <a:rPr lang="en-US"/>
              <a:t> </a:t>
            </a:r>
            <a:r>
              <a:rPr lang="en-US" err="1"/>
              <a:t>turpis</a:t>
            </a:r>
            <a:r>
              <a:rPr lang="en-US"/>
              <a:t>. </a:t>
            </a:r>
            <a:r>
              <a:rPr lang="en-US" err="1"/>
              <a:t>Pellentesque</a:t>
            </a:r>
            <a:r>
              <a:rPr lang="en-US"/>
              <a:t> in </a:t>
            </a:r>
            <a:r>
              <a:rPr lang="en-US" err="1"/>
              <a:t>sem</a:t>
            </a:r>
            <a:r>
              <a:rPr lang="en-US"/>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1" name="Rectangle 20">
            <a:extLst>
              <a:ext uri="{FF2B5EF4-FFF2-40B4-BE49-F238E27FC236}">
                <a16:creationId xmlns:a16="http://schemas.microsoft.com/office/drawing/2014/main" id="{782729D1-54F0-0C46-A043-99D74B8909FB}"/>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B68FF8-E49C-8149-8111-0EE1E4377DD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6">
            <a:extLst>
              <a:ext uri="{FF2B5EF4-FFF2-40B4-BE49-F238E27FC236}">
                <a16:creationId xmlns:a16="http://schemas.microsoft.com/office/drawing/2014/main" id="{D16FBA65-9D15-7248-832C-270C400E311C}"/>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Training Hub Logo</a:t>
            </a:r>
          </a:p>
        </p:txBody>
      </p:sp>
      <p:grpSp>
        <p:nvGrpSpPr>
          <p:cNvPr id="26" name="Group 25">
            <a:extLst>
              <a:ext uri="{FF2B5EF4-FFF2-40B4-BE49-F238E27FC236}">
                <a16:creationId xmlns:a16="http://schemas.microsoft.com/office/drawing/2014/main" id="{5A4F9CAA-EC7D-0843-8C69-AEC53595C712}"/>
              </a:ext>
            </a:extLst>
          </p:cNvPr>
          <p:cNvGrpSpPr/>
          <p:nvPr userDrawn="1"/>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0F44B237-8C29-7A4D-9B72-8D43BBF886F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4903D745-A71A-5D46-96EB-A2C657A3DF5F}"/>
                </a:ext>
              </a:extLst>
            </p:cNvPr>
            <p:cNvGrpSpPr/>
            <p:nvPr userDrawn="1"/>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83840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Rectangle 15">
            <a:extLst>
              <a:ext uri="{FF2B5EF4-FFF2-40B4-BE49-F238E27FC236}">
                <a16:creationId xmlns:a16="http://schemas.microsoft.com/office/drawing/2014/main" id="{D1B4CE35-BB7C-F949-A8F9-F809212CDD76}"/>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6">
            <a:extLst>
              <a:ext uri="{FF2B5EF4-FFF2-40B4-BE49-F238E27FC236}">
                <a16:creationId xmlns:a16="http://schemas.microsoft.com/office/drawing/2014/main" id="{08D69617-B6AB-984D-A294-1C9ADC9D5968}"/>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Training Hub Logo</a:t>
            </a:r>
          </a:p>
        </p:txBody>
      </p:sp>
      <p:grpSp>
        <p:nvGrpSpPr>
          <p:cNvPr id="19" name="Group 18">
            <a:extLst>
              <a:ext uri="{FF2B5EF4-FFF2-40B4-BE49-F238E27FC236}">
                <a16:creationId xmlns:a16="http://schemas.microsoft.com/office/drawing/2014/main" id="{61F0DB48-D56C-0D46-B231-2262881703DD}"/>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5F9BF1A-DBFB-824C-90F0-9B1DC5F09DED}"/>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5E5F083-0B85-0B49-9893-1E7B1CCB097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userDrawn="1"/>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72485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p:txBody>
      </p:sp>
      <p:sp>
        <p:nvSpPr>
          <p:cNvPr id="27" name="Rectangle 26">
            <a:extLst>
              <a:ext uri="{FF2B5EF4-FFF2-40B4-BE49-F238E27FC236}">
                <a16:creationId xmlns:a16="http://schemas.microsoft.com/office/drawing/2014/main" id="{8FF5A7D4-E26A-8244-AB8C-9519A754FE8D}"/>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552B5C-E8A5-A049-94FB-0B6099267A25}"/>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6">
            <a:extLst>
              <a:ext uri="{FF2B5EF4-FFF2-40B4-BE49-F238E27FC236}">
                <a16:creationId xmlns:a16="http://schemas.microsoft.com/office/drawing/2014/main" id="{9F60D3AF-E8FD-F241-ABFA-AC2D655E87AA}"/>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Training Hub Logo</a:t>
            </a:r>
          </a:p>
        </p:txBody>
      </p:sp>
      <p:grpSp>
        <p:nvGrpSpPr>
          <p:cNvPr id="20" name="Group 19">
            <a:extLst>
              <a:ext uri="{FF2B5EF4-FFF2-40B4-BE49-F238E27FC236}">
                <a16:creationId xmlns:a16="http://schemas.microsoft.com/office/drawing/2014/main" id="{B29C4C38-32CC-1E43-A958-91FE6F171A0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1609F6-A81E-794E-A5FF-9A3CFC0B650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B7E9973-CE49-4C44-BBC1-C29D2B4D34DF}"/>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userDrawn="1"/>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35668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62733C5B-3B94-1F41-9694-2195DDBFF651}"/>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5A586A-1BBF-2842-B0A9-7BB2EFCDAC5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6">
            <a:extLst>
              <a:ext uri="{FF2B5EF4-FFF2-40B4-BE49-F238E27FC236}">
                <a16:creationId xmlns:a16="http://schemas.microsoft.com/office/drawing/2014/main" id="{F5BDFB5F-03ED-F345-B00C-80D2D9C9609A}"/>
              </a:ext>
            </a:extLst>
          </p:cNvPr>
          <p:cNvSpPr txBox="1">
            <a:spLocks/>
          </p:cNvSpPr>
          <p:nvPr userDrawn="1"/>
        </p:nvSpPr>
        <p:spPr>
          <a:xfrm>
            <a:off x="7847735" y="6411817"/>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Training Hub Logo</a:t>
            </a:r>
          </a:p>
        </p:txBody>
      </p:sp>
      <p:grpSp>
        <p:nvGrpSpPr>
          <p:cNvPr id="20" name="Group 19">
            <a:extLst>
              <a:ext uri="{FF2B5EF4-FFF2-40B4-BE49-F238E27FC236}">
                <a16:creationId xmlns:a16="http://schemas.microsoft.com/office/drawing/2014/main" id="{BFB4E9A1-7680-204C-ADA9-F5C40476974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CD5AFA2-D0B3-734F-A5E1-F31126175E42}"/>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A5A0D7C-DCF0-644C-832B-B86EEC63AB09}"/>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userDrawn="1"/>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73336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3" name="Picture Placeholder 6">
            <a:extLst>
              <a:ext uri="{FF2B5EF4-FFF2-40B4-BE49-F238E27FC236}">
                <a16:creationId xmlns:a16="http://schemas.microsoft.com/office/drawing/2014/main" id="{B4719210-209C-2143-8C40-9DBF035F56B9}"/>
              </a:ext>
            </a:extLst>
          </p:cNvPr>
          <p:cNvSpPr txBox="1">
            <a:spLocks/>
          </p:cNvSpPr>
          <p:nvPr userDrawn="1"/>
        </p:nvSpPr>
        <p:spPr>
          <a:xfrm>
            <a:off x="10079840" y="6036476"/>
            <a:ext cx="1443404" cy="370744"/>
          </a:xfrm>
          <a:prstGeom prst="rect">
            <a:avLst/>
          </a:prstGeom>
          <a:solidFill>
            <a:schemeClr val="bg1">
              <a:lumMod val="95000"/>
            </a:schemeClr>
          </a:solidFill>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Training Hub Logo</a:t>
            </a:r>
          </a:p>
        </p:txBody>
      </p:sp>
    </p:spTree>
    <p:extLst>
      <p:ext uri="{BB962C8B-B14F-4D97-AF65-F5344CB8AC3E}">
        <p14:creationId xmlns:p14="http://schemas.microsoft.com/office/powerpoint/2010/main" val="98784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963084" y="3633788"/>
            <a:ext cx="10363200" cy="1362075"/>
          </a:xfrm>
        </p:spPr>
        <p:txBody>
          <a:bodyPr anchor="t"/>
          <a:lstStyle>
            <a:lvl1pPr algn="ctr">
              <a:defRPr sz="4000" b="1" i="0" cap="all" baseline="0"/>
            </a:lvl1pPr>
          </a:lstStyle>
          <a:p>
            <a:r>
              <a:rPr lang="en-US"/>
              <a:t>Click to edit Master title style</a:t>
            </a:r>
          </a:p>
        </p:txBody>
      </p:sp>
      <p:sp>
        <p:nvSpPr>
          <p:cNvPr id="3" name="Text Placeholder 2"/>
          <p:cNvSpPr>
            <a:spLocks noGrp="1"/>
          </p:cNvSpPr>
          <p:nvPr>
            <p:ph type="body" idx="1"/>
          </p:nvPr>
        </p:nvSpPr>
        <p:spPr>
          <a:xfrm>
            <a:off x="963084" y="2133601"/>
            <a:ext cx="103632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30588"/>
            <a:ext cx="1463040" cy="603504"/>
          </a:xfrm>
          <a:prstGeom prst="rect">
            <a:avLst/>
          </a:prstGeom>
        </p:spPr>
      </p:pic>
    </p:spTree>
    <p:extLst>
      <p:ext uri="{BB962C8B-B14F-4D97-AF65-F5344CB8AC3E}">
        <p14:creationId xmlns:p14="http://schemas.microsoft.com/office/powerpoint/2010/main" val="554451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9600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a:t>Speaker Name &amp; Title</a:t>
            </a:r>
          </a:p>
        </p:txBody>
      </p:sp>
      <p:sp>
        <p:nvSpPr>
          <p:cNvPr id="20" name="Rectangle 19">
            <a:extLst>
              <a:ext uri="{FF2B5EF4-FFF2-40B4-BE49-F238E27FC236}">
                <a16:creationId xmlns:a16="http://schemas.microsoft.com/office/drawing/2014/main" id="{965BCF9F-549F-DD45-8DF2-55DFB31AC53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grpSp>
        <p:nvGrpSpPr>
          <p:cNvPr id="2" name="Group 1">
            <a:extLst>
              <a:ext uri="{FF2B5EF4-FFF2-40B4-BE49-F238E27FC236}">
                <a16:creationId xmlns:a16="http://schemas.microsoft.com/office/drawing/2014/main" id="{DC7534E0-4C2F-1C4B-9AEF-497D34FF84C3}"/>
              </a:ext>
            </a:extLst>
          </p:cNvPr>
          <p:cNvGrpSpPr/>
          <p:nvPr userDrawn="1"/>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CD4E7E49-CF63-4040-B580-48E1049D2635}"/>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userDrawn="1"/>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87409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2C0D6F4-C80B-FC4F-ACE5-050B32EEFFF0}"/>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44779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60362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grpSp>
        <p:nvGrpSpPr>
          <p:cNvPr id="14" name="Group 13">
            <a:extLst>
              <a:ext uri="{FF2B5EF4-FFF2-40B4-BE49-F238E27FC236}">
                <a16:creationId xmlns:a16="http://schemas.microsoft.com/office/drawing/2014/main" id="{129C10EF-0C5A-B748-A276-6F379F3E8804}"/>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AC771644-5FEF-AC4A-BF20-66D4B3A8C9D6}"/>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17942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a:t>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a:t>
            </a:r>
            <a:r>
              <a:rPr lang="en-US" err="1"/>
              <a:t>Pellentesque</a:t>
            </a:r>
            <a:r>
              <a:rPr lang="en-US"/>
              <a:t> in </a:t>
            </a:r>
            <a:r>
              <a:rPr lang="en-US" err="1"/>
              <a:t>sem</a:t>
            </a:r>
            <a:r>
              <a:rPr lang="en-US"/>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err="1"/>
              <a:t>Condimentum</a:t>
            </a:r>
            <a:r>
              <a:rPr lang="en-US"/>
              <a:t> non </a:t>
            </a:r>
            <a:r>
              <a:rPr lang="en-US" err="1"/>
              <a:t>odio</a:t>
            </a:r>
            <a:r>
              <a:rPr lang="en-US"/>
              <a:t>, </a:t>
            </a:r>
            <a:r>
              <a:rPr lang="en-US" err="1"/>
              <a:t>hendrerit</a:t>
            </a:r>
            <a:r>
              <a:rPr lang="en-US"/>
              <a:t> </a:t>
            </a:r>
            <a:r>
              <a:rPr lang="en-US" err="1"/>
              <a:t>eget</a:t>
            </a:r>
            <a:r>
              <a:rPr lang="en-US"/>
              <a:t> </a:t>
            </a:r>
            <a:r>
              <a:rPr lang="en-US" err="1"/>
              <a:t>turpis</a:t>
            </a:r>
            <a:r>
              <a:rPr lang="en-US"/>
              <a:t>. </a:t>
            </a:r>
            <a:r>
              <a:rPr lang="en-US" err="1"/>
              <a:t>Pellentesque</a:t>
            </a:r>
            <a:r>
              <a:rPr lang="en-US"/>
              <a:t> in </a:t>
            </a:r>
            <a:r>
              <a:rPr lang="en-US" err="1"/>
              <a:t>sem</a:t>
            </a:r>
            <a:r>
              <a:rPr lang="en-US"/>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21" name="Rectangle 20">
            <a:extLst>
              <a:ext uri="{FF2B5EF4-FFF2-40B4-BE49-F238E27FC236}">
                <a16:creationId xmlns:a16="http://schemas.microsoft.com/office/drawing/2014/main" id="{782729D1-54F0-0C46-A043-99D74B8909FB}"/>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B68FF8-E49C-8149-8111-0EE1E4377DD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A4F9CAA-EC7D-0843-8C69-AEC53595C712}"/>
              </a:ext>
            </a:extLst>
          </p:cNvPr>
          <p:cNvGrpSpPr/>
          <p:nvPr userDrawn="1"/>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4903D745-A71A-5D46-96EB-A2C657A3DF5F}"/>
                </a:ext>
              </a:extLst>
            </p:cNvPr>
            <p:cNvGrpSpPr/>
            <p:nvPr userDrawn="1"/>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80307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6" name="Rectangle 15">
            <a:extLst>
              <a:ext uri="{FF2B5EF4-FFF2-40B4-BE49-F238E27FC236}">
                <a16:creationId xmlns:a16="http://schemas.microsoft.com/office/drawing/2014/main" id="{D1B4CE35-BB7C-F949-A8F9-F809212CDD76}"/>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1F0DB48-D56C-0D46-B231-2262881703DD}"/>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A5E5F083-0B85-0B49-9893-1E7B1CCB097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userDrawn="1"/>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49743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p:txBody>
      </p:sp>
      <p:sp>
        <p:nvSpPr>
          <p:cNvPr id="27" name="Rectangle 26">
            <a:extLst>
              <a:ext uri="{FF2B5EF4-FFF2-40B4-BE49-F238E27FC236}">
                <a16:creationId xmlns:a16="http://schemas.microsoft.com/office/drawing/2014/main" id="{8FF5A7D4-E26A-8244-AB8C-9519A754FE8D}"/>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552B5C-E8A5-A049-94FB-0B6099267A25}"/>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29C4C38-32CC-1E43-A958-91FE6F171A0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DB7E9973-CE49-4C44-BBC1-C29D2B4D34DF}"/>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userDrawn="1"/>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94061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a:t>Click to Edit Title</a:t>
            </a:r>
          </a:p>
        </p:txBody>
      </p:sp>
      <p:sp>
        <p:nvSpPr>
          <p:cNvPr id="25" name="Rectangle 24">
            <a:extLst>
              <a:ext uri="{FF2B5EF4-FFF2-40B4-BE49-F238E27FC236}">
                <a16:creationId xmlns:a16="http://schemas.microsoft.com/office/drawing/2014/main" id="{62733C5B-3B94-1F41-9694-2195DDBFF651}"/>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5A586A-1BBF-2842-B0A9-7BB2EFCDAC5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FB4E9A1-7680-204C-ADA9-F5C40476974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5A5A0D7C-DCF0-644C-832B-B86EEC63AB09}"/>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userDrawn="1"/>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2004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765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Freeform 8"/>
          <p:cNvSpPr/>
          <p:nvPr/>
        </p:nvSpPr>
        <p:spPr>
          <a:xfrm>
            <a:off x="0" y="6248400"/>
            <a:ext cx="9652000" cy="6096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69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274638"/>
            <a:ext cx="10972800" cy="1143000"/>
          </a:xfrm>
        </p:spPr>
        <p:txBody>
          <a:bodyPr/>
          <a:lstStyle>
            <a:lvl1pPr algn="ctr">
              <a:defRPr/>
            </a:lvl1pPr>
          </a:lstStyle>
          <a:p>
            <a:r>
              <a:rPr lang="en-US"/>
              <a:t>Click to edit Master title style</a:t>
            </a:r>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12"/>
          <p:cNvSpPr>
            <a:spLocks noGrp="1"/>
          </p:cNvSpPr>
          <p:nvPr>
            <p:ph sz="quarter" idx="13"/>
          </p:nvPr>
        </p:nvSpPr>
        <p:spPr>
          <a:xfrm>
            <a:off x="609600" y="1536192"/>
            <a:ext cx="5181600" cy="461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4"/>
          </p:nvPr>
        </p:nvSpPr>
        <p:spPr>
          <a:xfrm>
            <a:off x="6400800" y="1536192"/>
            <a:ext cx="5181600" cy="461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10"/>
          <p:cNvSpPr/>
          <p:nvPr/>
        </p:nvSpPr>
        <p:spPr>
          <a:xfrm>
            <a:off x="2240967" y="6148044"/>
            <a:ext cx="9954208" cy="709957"/>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68000" y="6256535"/>
            <a:ext cx="1463040" cy="603504"/>
          </a:xfrm>
          <a:prstGeom prst="rect">
            <a:avLst/>
          </a:prstGeom>
        </p:spPr>
      </p:pic>
    </p:spTree>
    <p:extLst>
      <p:ext uri="{BB962C8B-B14F-4D97-AF65-F5344CB8AC3E}">
        <p14:creationId xmlns:p14="http://schemas.microsoft.com/office/powerpoint/2010/main" val="11336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10/25/2023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55232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F94B44EE-4FFC-4E7E-8DA4-F57A8102B367}"/>
              </a:ext>
            </a:extLst>
          </p:cNvPr>
          <p:cNvPicPr>
            <a:picLocks noChangeAspect="1"/>
          </p:cNvPicPr>
          <p:nvPr userDrawn="1"/>
        </p:nvPicPr>
        <p:blipFill rotWithShape="1">
          <a:blip r:embed="rId5"/>
          <a:srcRect t="3408" r="53954"/>
          <a:stretch/>
        </p:blipFill>
        <p:spPr>
          <a:xfrm>
            <a:off x="10401549" y="5853838"/>
            <a:ext cx="1027424" cy="936311"/>
          </a:xfrm>
          <a:prstGeom prst="rect">
            <a:avLst/>
          </a:prstGeom>
        </p:spPr>
      </p:pic>
    </p:spTree>
    <p:extLst>
      <p:ext uri="{BB962C8B-B14F-4D97-AF65-F5344CB8AC3E}">
        <p14:creationId xmlns:p14="http://schemas.microsoft.com/office/powerpoint/2010/main" val="3134124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err="1"/>
              <a:t>Pellentesque</a:t>
            </a:r>
            <a:r>
              <a:rPr lang="en-US"/>
              <a:t> in </a:t>
            </a:r>
            <a:r>
              <a:rPr lang="en-US" err="1"/>
              <a:t>sem</a:t>
            </a:r>
            <a:r>
              <a:rPr lang="en-US"/>
              <a:t> diam. Nam non </a:t>
            </a:r>
            <a:r>
              <a:rPr lang="en-US" err="1"/>
              <a:t>odio</a:t>
            </a:r>
            <a:r>
              <a:rPr lang="en-US"/>
              <a:t> </a:t>
            </a:r>
            <a:r>
              <a:rPr lang="en-US" err="1"/>
              <a:t>congue</a:t>
            </a:r>
            <a:r>
              <a:rPr lang="en-US"/>
              <a:t>, </a:t>
            </a:r>
            <a:r>
              <a:rPr lang="en-US" err="1"/>
              <a:t>hendrerit</a:t>
            </a:r>
            <a:r>
              <a:rPr lang="en-US"/>
              <a:t> </a:t>
            </a:r>
            <a:r>
              <a:rPr lang="en-US" err="1"/>
              <a:t>tortor</a:t>
            </a:r>
            <a:r>
              <a:rPr lang="en-US"/>
              <a:t> </a:t>
            </a:r>
            <a:r>
              <a:rPr lang="en-US" err="1"/>
              <a:t>eget</a:t>
            </a:r>
            <a:r>
              <a:rPr lang="en-US"/>
              <a:t>, </a:t>
            </a:r>
            <a:r>
              <a:rPr lang="en-US" err="1"/>
              <a:t>condimentum</a:t>
            </a:r>
            <a:r>
              <a:rPr lang="en-US"/>
              <a:t> </a:t>
            </a:r>
            <a:r>
              <a:rPr lang="en-US" err="1"/>
              <a:t>turpis</a:t>
            </a:r>
            <a:r>
              <a:rPr lang="en-US"/>
              <a:t>. Sed </a:t>
            </a:r>
            <a:r>
              <a:rPr lang="en-US" err="1"/>
              <a:t>hendrerit</a:t>
            </a:r>
            <a:r>
              <a:rPr lang="en-US"/>
              <a:t> </a:t>
            </a:r>
            <a:r>
              <a:rPr lang="en-US" err="1"/>
              <a:t>sodales</a:t>
            </a:r>
            <a:r>
              <a:rPr lang="en-US"/>
              <a:t> </a:t>
            </a:r>
            <a:r>
              <a:rPr lang="en-US" err="1"/>
              <a:t>urna</a:t>
            </a:r>
            <a:r>
              <a:rPr lang="en-US"/>
              <a:t> </a:t>
            </a:r>
            <a:r>
              <a:rPr lang="en-US" err="1"/>
              <a:t>quis</a:t>
            </a:r>
            <a:r>
              <a:rPr lang="en-US"/>
              <a:t> </a:t>
            </a:r>
            <a:r>
              <a:rPr lang="en-US" err="1"/>
              <a:t>sollicitudin</a:t>
            </a:r>
            <a:r>
              <a:rPr lang="en-US"/>
              <a:t>.</a:t>
            </a:r>
          </a:p>
          <a:p>
            <a:pPr lvl="0"/>
            <a:r>
              <a:rPr lang="en-US"/>
              <a:t>Cras in lorem </a:t>
            </a:r>
            <a:r>
              <a:rPr lang="en-US" err="1"/>
              <a:t>elementum</a:t>
            </a:r>
            <a:r>
              <a:rPr lang="en-US"/>
              <a:t> nisi pharetra </a:t>
            </a:r>
            <a:r>
              <a:rPr lang="en-US" err="1"/>
              <a:t>tempor</a:t>
            </a:r>
            <a:r>
              <a:rPr lang="en-US"/>
              <a:t> </a:t>
            </a:r>
            <a:r>
              <a:rPr lang="en-US" err="1"/>
              <a:t>ut</a:t>
            </a:r>
            <a:r>
              <a:rPr lang="en-US"/>
              <a:t> at </a:t>
            </a:r>
            <a:r>
              <a:rPr lang="en-US" err="1"/>
              <a:t>metus</a:t>
            </a:r>
            <a:r>
              <a:rPr lang="en-US"/>
              <a:t>.</a:t>
            </a:r>
          </a:p>
          <a:p>
            <a:pPr lvl="0"/>
            <a:r>
              <a:rPr lang="en-US" err="1"/>
              <a:t>Curabitur</a:t>
            </a:r>
            <a:r>
              <a:rPr lang="en-US"/>
              <a:t> in dui a mi </a:t>
            </a:r>
            <a:r>
              <a:rPr lang="en-US" err="1"/>
              <a:t>consequat</a:t>
            </a:r>
            <a:r>
              <a:rPr lang="en-US"/>
              <a:t> dictum in </a:t>
            </a:r>
            <a:r>
              <a:rPr lang="en-US" err="1"/>
              <a:t>quis</a:t>
            </a:r>
            <a:r>
              <a:rPr lang="en-US"/>
              <a:t> </a:t>
            </a:r>
            <a:r>
              <a:rPr lang="en-US" err="1"/>
              <a:t>neque</a:t>
            </a:r>
            <a:r>
              <a:rPr lang="en-US"/>
              <a:t>. </a:t>
            </a:r>
            <a:r>
              <a:rPr lang="en-US" err="1"/>
              <a:t>Quisque</a:t>
            </a:r>
            <a:r>
              <a:rPr lang="en-US"/>
              <a:t> lacinia </a:t>
            </a:r>
            <a:r>
              <a:rPr lang="en-US" err="1"/>
              <a:t>massa</a:t>
            </a:r>
            <a:r>
              <a:rPr lang="en-US"/>
              <a:t> </a:t>
            </a:r>
            <a:r>
              <a:rPr lang="en-US" err="1"/>
              <a:t>nulla</a:t>
            </a:r>
            <a:r>
              <a:rPr lang="en-US"/>
              <a:t>, sed </a:t>
            </a:r>
            <a:r>
              <a:rPr lang="en-US" err="1"/>
              <a:t>dapibus</a:t>
            </a:r>
            <a:r>
              <a:rPr lang="en-US"/>
              <a:t> eros </a:t>
            </a:r>
            <a:r>
              <a:rPr lang="en-US" err="1"/>
              <a:t>facilisis</a:t>
            </a:r>
            <a:r>
              <a:rPr lang="en-US"/>
              <a:t> </a:t>
            </a:r>
            <a:r>
              <a:rPr lang="en-US" err="1"/>
              <a:t>ut.</a:t>
            </a:r>
            <a:endParaRPr lang="en-US"/>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7D560B8-7BAD-5F41-8D44-F5DDE688E2BF}"/>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C14FEE38-2DD8-A046-9F83-0441253D7DD2}"/>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AC928047-AD52-AC4F-99AD-260DC4F59084}"/>
                </a:ext>
              </a:extLst>
            </p:cNvPr>
            <p:cNvSpPr/>
            <p:nvPr userDrawn="1"/>
          </p:nvSpPr>
          <p:spPr>
            <a:xfrm>
              <a:off x="7472855" y="6450332"/>
              <a:ext cx="4545431" cy="307777"/>
            </a:xfrm>
            <a:prstGeom prst="rect">
              <a:avLst/>
            </a:prstGeom>
          </p:spPr>
          <p:txBody>
            <a:bodyPr wrap="square">
              <a:spAutoFit/>
            </a:bodyPr>
            <a:lstStyle/>
            <a:p>
              <a:pPr algn="r"/>
              <a:endParaRPr lang="en-US" sz="1400" spc="10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4D9052D-5574-444B-A736-3E889B140A2C}"/>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0DE6972A-65E4-904A-A422-E00D8617D2FD}"/>
                  </a:ext>
                </a:extLst>
              </p:cNvPr>
              <p:cNvGrpSpPr/>
              <p:nvPr userDrawn="1"/>
            </p:nvGrpSpPr>
            <p:grpSpPr>
              <a:xfrm>
                <a:off x="3171531" y="6400799"/>
                <a:ext cx="4401544" cy="419365"/>
                <a:chOff x="2071925" y="5965139"/>
                <a:chExt cx="7131851" cy="679501"/>
              </a:xfrm>
            </p:grpSpPr>
            <p:pic>
              <p:nvPicPr>
                <p:cNvPr id="25" name="Picture 24" descr="A picture containing drawing, clock&#10;&#10;Description automatically generated">
                  <a:extLst>
                    <a:ext uri="{FF2B5EF4-FFF2-40B4-BE49-F238E27FC236}">
                      <a16:creationId xmlns:a16="http://schemas.microsoft.com/office/drawing/2014/main" id="{A9BD63CB-A761-ED4D-BE78-379F3EA769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11277D2-90B3-5F47-8A8C-A1399F3FE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E8A9546-99FC-2544-9D48-1BE08AB761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8885DFDB-F853-044B-AD07-B9F93FD4D169}"/>
                  </a:ext>
                </a:extLst>
              </p:cNvPr>
              <p:cNvSpPr/>
              <p:nvPr/>
            </p:nvSpPr>
            <p:spPr>
              <a:xfrm>
                <a:off x="730303" y="6410426"/>
                <a:ext cx="3195926" cy="400110"/>
              </a:xfrm>
              <a:prstGeom prst="rect">
                <a:avLst/>
              </a:prstGeom>
            </p:spPr>
            <p:txBody>
              <a:bodyPr wrap="square">
                <a:spAutoFit/>
              </a:bodyPr>
              <a:lstStyle/>
              <a:p>
                <a:r>
                  <a:rPr lang="en-US" sz="1000" b="1">
                    <a:solidFill>
                      <a:schemeClr val="accent1"/>
                    </a:solidFill>
                    <a:latin typeface="+mj-lt"/>
                  </a:rPr>
                  <a:t>AHRQ ECHO National Nursing</a:t>
                </a:r>
              </a:p>
              <a:p>
                <a:r>
                  <a:rPr lang="en-US" sz="1000" b="1">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B31A86AD-E37E-BA43-9607-DECD607384C0}"/>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 name="Picture 1">
            <a:extLst>
              <a:ext uri="{FF2B5EF4-FFF2-40B4-BE49-F238E27FC236}">
                <a16:creationId xmlns:a16="http://schemas.microsoft.com/office/drawing/2014/main" id="{9894580E-30B3-41E0-982B-FA49A1B066A3}"/>
              </a:ext>
            </a:extLst>
          </p:cNvPr>
          <p:cNvPicPr>
            <a:picLocks noChangeAspect="1"/>
          </p:cNvPicPr>
          <p:nvPr userDrawn="1"/>
        </p:nvPicPr>
        <p:blipFill rotWithShape="1">
          <a:blip r:embed="rId5"/>
          <a:srcRect t="3408" r="53954"/>
          <a:stretch/>
        </p:blipFill>
        <p:spPr>
          <a:xfrm>
            <a:off x="7900226" y="6378868"/>
            <a:ext cx="460174" cy="419365"/>
          </a:xfrm>
          <a:prstGeom prst="rect">
            <a:avLst/>
          </a:prstGeom>
        </p:spPr>
      </p:pic>
    </p:spTree>
    <p:extLst>
      <p:ext uri="{BB962C8B-B14F-4D97-AF65-F5344CB8AC3E}">
        <p14:creationId xmlns:p14="http://schemas.microsoft.com/office/powerpoint/2010/main" val="3093736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6C78A5F4-0268-4641-B52F-DD29564A4ADC}"/>
              </a:ext>
            </a:extLst>
          </p:cNvPr>
          <p:cNvPicPr>
            <a:picLocks noChangeAspect="1"/>
          </p:cNvPicPr>
          <p:nvPr userDrawn="1"/>
        </p:nvPicPr>
        <p:blipFill rotWithShape="1">
          <a:blip r:embed="rId5"/>
          <a:srcRect t="3408" r="53954"/>
          <a:stretch/>
        </p:blipFill>
        <p:spPr>
          <a:xfrm>
            <a:off x="10401549" y="5853838"/>
            <a:ext cx="1027424" cy="936311"/>
          </a:xfrm>
          <a:prstGeom prst="rect">
            <a:avLst/>
          </a:prstGeom>
        </p:spPr>
      </p:pic>
    </p:spTree>
    <p:extLst>
      <p:ext uri="{BB962C8B-B14F-4D97-AF65-F5344CB8AC3E}">
        <p14:creationId xmlns:p14="http://schemas.microsoft.com/office/powerpoint/2010/main" val="3381710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Freeform 8"/>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a:p>
        </p:txBody>
      </p:sp>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solidFill>
            <a:srgbClr val="69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2" name="Title 1"/>
          <p:cNvSpPr>
            <a:spLocks noGrp="1"/>
          </p:cNvSpPr>
          <p:nvPr>
            <p:ph type="ctrTitle"/>
          </p:nvPr>
        </p:nvSpPr>
        <p:spPr>
          <a:xfrm>
            <a:off x="1625600" y="1447800"/>
            <a:ext cx="8940800" cy="1524000"/>
          </a:xfrm>
        </p:spPr>
        <p:txBody>
          <a:bodyPr anchor="b" anchorCtr="0"/>
          <a:lstStyle>
            <a:lvl1pPr algn="ctr">
              <a:defRPr b="1">
                <a:solidFill>
                  <a:srgbClr val="0073CF"/>
                </a:solidFill>
              </a:defRPr>
            </a:lvl1pPr>
          </a:lstStyle>
          <a:p>
            <a:r>
              <a:rPr lang="en-US"/>
              <a:t>Click to edit Master title style</a:t>
            </a:r>
          </a:p>
        </p:txBody>
      </p:sp>
      <p:sp>
        <p:nvSpPr>
          <p:cNvPr id="3" name="Subtitle 2"/>
          <p:cNvSpPr>
            <a:spLocks noGrp="1"/>
          </p:cNvSpPr>
          <p:nvPr>
            <p:ph type="subTitle" idx="1"/>
          </p:nvPr>
        </p:nvSpPr>
        <p:spPr>
          <a:xfrm>
            <a:off x="1625600" y="3203574"/>
            <a:ext cx="8940800" cy="1825625"/>
          </a:xfrm>
        </p:spPr>
        <p:txBody>
          <a:bodyPr>
            <a:normAutofit/>
          </a:bodyPr>
          <a:lstStyle>
            <a:lvl1pPr marL="0" indent="0" algn="ctr">
              <a:buNone/>
              <a:defRPr sz="2000">
                <a:solidFill>
                  <a:srgbClr val="818A8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9753" b="47160"/>
          <a:stretch/>
        </p:blipFill>
        <p:spPr>
          <a:xfrm>
            <a:off x="0" y="0"/>
            <a:ext cx="3815541" cy="1225296"/>
          </a:xfrm>
          <a:prstGeom prst="rect">
            <a:avLst/>
          </a:prstGeom>
        </p:spPr>
      </p:pic>
      <p:pic>
        <p:nvPicPr>
          <p:cNvPr id="5" name="Picture 4">
            <a:extLst>
              <a:ext uri="{FF2B5EF4-FFF2-40B4-BE49-F238E27FC236}">
                <a16:creationId xmlns:a16="http://schemas.microsoft.com/office/drawing/2014/main" id="{322A4466-1AA2-3FAB-E010-7DD09C5531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836" y="6113710"/>
            <a:ext cx="2076153" cy="622846"/>
          </a:xfrm>
          <a:prstGeom prst="rect">
            <a:avLst/>
          </a:prstGeom>
        </p:spPr>
      </p:pic>
    </p:spTree>
    <p:extLst>
      <p:ext uri="{BB962C8B-B14F-4D97-AF65-F5344CB8AC3E}">
        <p14:creationId xmlns:p14="http://schemas.microsoft.com/office/powerpoint/2010/main" val="298895225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Freeform 6"/>
          <p:cNvSpPr/>
          <p:nvPr/>
        </p:nvSpPr>
        <p:spPr>
          <a:xfrm>
            <a:off x="0" y="6116507"/>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274638"/>
            <a:ext cx="11785600" cy="1143000"/>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203200" y="1600200"/>
            <a:ext cx="11785600" cy="4648199"/>
          </a:xfrm>
        </p:spPr>
        <p:txBody>
          <a:bodyPr>
            <a:normAutofit/>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56535"/>
            <a:ext cx="1463040" cy="603504"/>
          </a:xfrm>
          <a:prstGeom prst="rect">
            <a:avLst/>
          </a:prstGeom>
        </p:spPr>
      </p:pic>
    </p:spTree>
    <p:extLst>
      <p:ext uri="{BB962C8B-B14F-4D97-AF65-F5344CB8AC3E}">
        <p14:creationId xmlns:p14="http://schemas.microsoft.com/office/powerpoint/2010/main" val="2833908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963084" y="3633788"/>
            <a:ext cx="10363200" cy="1362075"/>
          </a:xfrm>
        </p:spPr>
        <p:txBody>
          <a:bodyPr anchor="t"/>
          <a:lstStyle>
            <a:lvl1pPr algn="ctr">
              <a:defRPr sz="4000" b="1" i="0" cap="all" baseline="0"/>
            </a:lvl1pPr>
          </a:lstStyle>
          <a:p>
            <a:r>
              <a:rPr lang="en-US"/>
              <a:t>Click to edit Master title style</a:t>
            </a:r>
          </a:p>
        </p:txBody>
      </p:sp>
      <p:sp>
        <p:nvSpPr>
          <p:cNvPr id="3" name="Text Placeholder 2"/>
          <p:cNvSpPr>
            <a:spLocks noGrp="1"/>
          </p:cNvSpPr>
          <p:nvPr>
            <p:ph type="body" idx="1"/>
          </p:nvPr>
        </p:nvSpPr>
        <p:spPr>
          <a:xfrm>
            <a:off x="963084" y="2133601"/>
            <a:ext cx="103632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30588"/>
            <a:ext cx="1463040" cy="603504"/>
          </a:xfrm>
          <a:prstGeom prst="rect">
            <a:avLst/>
          </a:prstGeom>
        </p:spPr>
      </p:pic>
    </p:spTree>
    <p:extLst>
      <p:ext uri="{BB962C8B-B14F-4D97-AF65-F5344CB8AC3E}">
        <p14:creationId xmlns:p14="http://schemas.microsoft.com/office/powerpoint/2010/main" val="554451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Freeform 8"/>
          <p:cNvSpPr/>
          <p:nvPr/>
        </p:nvSpPr>
        <p:spPr>
          <a:xfrm>
            <a:off x="0" y="6248400"/>
            <a:ext cx="9652000" cy="6096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69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274638"/>
            <a:ext cx="10972800" cy="1143000"/>
          </a:xfrm>
        </p:spPr>
        <p:txBody>
          <a:bodyPr/>
          <a:lstStyle>
            <a:lvl1pPr algn="ctr">
              <a:defRPr/>
            </a:lvl1pPr>
          </a:lstStyle>
          <a:p>
            <a:r>
              <a:rPr lang="en-US"/>
              <a:t>Click to edit Master title style</a:t>
            </a:r>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12"/>
          <p:cNvSpPr>
            <a:spLocks noGrp="1"/>
          </p:cNvSpPr>
          <p:nvPr>
            <p:ph sz="quarter" idx="13"/>
          </p:nvPr>
        </p:nvSpPr>
        <p:spPr>
          <a:xfrm>
            <a:off x="609600" y="1536192"/>
            <a:ext cx="5181600" cy="461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4"/>
          </p:nvPr>
        </p:nvSpPr>
        <p:spPr>
          <a:xfrm>
            <a:off x="6400800" y="1536192"/>
            <a:ext cx="5181600" cy="461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10"/>
          <p:cNvSpPr/>
          <p:nvPr/>
        </p:nvSpPr>
        <p:spPr>
          <a:xfrm>
            <a:off x="2240967" y="6148044"/>
            <a:ext cx="9954208" cy="709957"/>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68000" y="6256535"/>
            <a:ext cx="1463040" cy="603504"/>
          </a:xfrm>
          <a:prstGeom prst="rect">
            <a:avLst/>
          </a:prstGeom>
        </p:spPr>
      </p:pic>
    </p:spTree>
    <p:extLst>
      <p:ext uri="{BB962C8B-B14F-4D97-AF65-F5344CB8AC3E}">
        <p14:creationId xmlns:p14="http://schemas.microsoft.com/office/powerpoint/2010/main" val="11336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Freeform 10"/>
          <p:cNvSpPr/>
          <p:nvPr/>
        </p:nvSpPr>
        <p:spPr>
          <a:xfrm>
            <a:off x="0" y="6116508"/>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Freeform 9"/>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508000" y="274638"/>
            <a:ext cx="111760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508000" y="1524000"/>
            <a:ext cx="4876800" cy="639762"/>
          </a:xfrm>
        </p:spPr>
        <p:txBody>
          <a:bodyPr anchor="b">
            <a:normAutofit/>
          </a:bodyPr>
          <a:lstStyle>
            <a:lvl1pPr marL="0" indent="0">
              <a:buNone/>
              <a:defRPr sz="2000" b="0" cap="all" baseline="0">
                <a:solidFill>
                  <a:srgbClr val="0073C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535113"/>
            <a:ext cx="4876800" cy="639762"/>
          </a:xfrm>
        </p:spPr>
        <p:txBody>
          <a:bodyPr anchor="b">
            <a:normAutofit/>
          </a:bodyPr>
          <a:lstStyle>
            <a:lvl1pPr marL="0" indent="0">
              <a:buNone/>
              <a:defRPr sz="2000" b="0" cap="all" baseline="0">
                <a:solidFill>
                  <a:srgbClr val="0073C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14"/>
          <p:cNvSpPr>
            <a:spLocks noGrp="1"/>
          </p:cNvSpPr>
          <p:nvPr>
            <p:ph sz="quarter" idx="13"/>
          </p:nvPr>
        </p:nvSpPr>
        <p:spPr>
          <a:xfrm>
            <a:off x="508000" y="2209799"/>
            <a:ext cx="5283200" cy="3906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400800" y="2209800"/>
            <a:ext cx="5283200" cy="3938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3234734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379200" cy="1143000"/>
          </a:xfrm>
        </p:spPr>
        <p:txBody>
          <a:bodyPr/>
          <a:lstStyle>
            <a:lvl1pPr algn="ctr">
              <a:defRPr/>
            </a:lvl1pPr>
          </a:lstStyle>
          <a:p>
            <a:r>
              <a:rPr lang="en-US"/>
              <a:t>Click to edit Master title style</a:t>
            </a:r>
          </a:p>
        </p:txBody>
      </p:sp>
      <p:sp>
        <p:nvSpPr>
          <p:cNvPr id="8" name="Freeform 7"/>
          <p:cNvSpPr/>
          <p:nvPr/>
        </p:nvSpPr>
        <p:spPr>
          <a:xfrm>
            <a:off x="1" y="4973411"/>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 y="6148043"/>
            <a:ext cx="12195173"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1" y="6116508"/>
            <a:ext cx="12195175"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09878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Freeform 10"/>
          <p:cNvSpPr/>
          <p:nvPr/>
        </p:nvSpPr>
        <p:spPr>
          <a:xfrm>
            <a:off x="0" y="6116508"/>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Freeform 9"/>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508000" y="274638"/>
            <a:ext cx="111760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508000" y="1524000"/>
            <a:ext cx="4876800" cy="639762"/>
          </a:xfrm>
        </p:spPr>
        <p:txBody>
          <a:bodyPr anchor="b">
            <a:normAutofit/>
          </a:bodyPr>
          <a:lstStyle>
            <a:lvl1pPr marL="0" indent="0">
              <a:buNone/>
              <a:defRPr sz="2000" b="0" cap="all" baseline="0">
                <a:solidFill>
                  <a:srgbClr val="0073C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535113"/>
            <a:ext cx="4876800" cy="639762"/>
          </a:xfrm>
        </p:spPr>
        <p:txBody>
          <a:bodyPr anchor="b">
            <a:normAutofit/>
          </a:bodyPr>
          <a:lstStyle>
            <a:lvl1pPr marL="0" indent="0">
              <a:buNone/>
              <a:defRPr sz="2000" b="0" cap="all" baseline="0">
                <a:solidFill>
                  <a:srgbClr val="0073C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14"/>
          <p:cNvSpPr>
            <a:spLocks noGrp="1"/>
          </p:cNvSpPr>
          <p:nvPr>
            <p:ph sz="quarter" idx="13"/>
          </p:nvPr>
        </p:nvSpPr>
        <p:spPr>
          <a:xfrm>
            <a:off x="508000" y="2209799"/>
            <a:ext cx="5283200" cy="3906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400800" y="2209800"/>
            <a:ext cx="5283200" cy="3938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32347347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9" name="Freeform 8"/>
          <p:cNvSpPr/>
          <p:nvPr/>
        </p:nvSpPr>
        <p:spPr>
          <a:xfrm flipH="1">
            <a:off x="0" y="6347858"/>
            <a:ext cx="12191997" cy="512181"/>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Freeform 9"/>
          <p:cNvSpPr/>
          <p:nvPr/>
        </p:nvSpPr>
        <p:spPr>
          <a:xfrm flipH="1">
            <a:off x="-40638" y="6324600"/>
            <a:ext cx="12191999" cy="533400"/>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831430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06501" y="361534"/>
            <a:ext cx="11122799" cy="8471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6F0C"/>
              </a:buClr>
              <a:buFont typeface="Raleway"/>
              <a:buNone/>
              <a:defRPr sz="3733" b="1" i="0" u="none" strike="noStrike" cap="none">
                <a:solidFill>
                  <a:srgbClr val="FF6F0C"/>
                </a:solidFill>
                <a:latin typeface="Raleway"/>
                <a:ea typeface="Raleway"/>
                <a:cs typeface="Raleway"/>
                <a:sym typeface="Raleway"/>
              </a:defRPr>
            </a:lvl1pPr>
            <a:lvl2pPr lvl="1" indent="0" rtl="0">
              <a:spcBef>
                <a:spcPts val="0"/>
              </a:spcBef>
              <a:buClr>
                <a:srgbClr val="12B5EA"/>
              </a:buClr>
              <a:buFont typeface="Raleway"/>
              <a:buNone/>
              <a:defRPr sz="4000" b="1">
                <a:solidFill>
                  <a:srgbClr val="12B5EA"/>
                </a:solidFill>
                <a:latin typeface="Raleway"/>
                <a:ea typeface="Raleway"/>
                <a:cs typeface="Raleway"/>
                <a:sym typeface="Raleway"/>
              </a:defRPr>
            </a:lvl2pPr>
            <a:lvl3pPr lvl="2" indent="0" rtl="0">
              <a:spcBef>
                <a:spcPts val="0"/>
              </a:spcBef>
              <a:buClr>
                <a:srgbClr val="12B5EA"/>
              </a:buClr>
              <a:buFont typeface="Raleway"/>
              <a:buNone/>
              <a:defRPr sz="4000" b="1">
                <a:solidFill>
                  <a:srgbClr val="12B5EA"/>
                </a:solidFill>
                <a:latin typeface="Raleway"/>
                <a:ea typeface="Raleway"/>
                <a:cs typeface="Raleway"/>
                <a:sym typeface="Raleway"/>
              </a:defRPr>
            </a:lvl3pPr>
            <a:lvl4pPr lvl="3" indent="0" rtl="0">
              <a:spcBef>
                <a:spcPts val="0"/>
              </a:spcBef>
              <a:buClr>
                <a:srgbClr val="12B5EA"/>
              </a:buClr>
              <a:buFont typeface="Raleway"/>
              <a:buNone/>
              <a:defRPr sz="4000" b="1">
                <a:solidFill>
                  <a:srgbClr val="12B5EA"/>
                </a:solidFill>
                <a:latin typeface="Raleway"/>
                <a:ea typeface="Raleway"/>
                <a:cs typeface="Raleway"/>
                <a:sym typeface="Raleway"/>
              </a:defRPr>
            </a:lvl4pPr>
            <a:lvl5pPr lvl="4" indent="0" rtl="0">
              <a:spcBef>
                <a:spcPts val="0"/>
              </a:spcBef>
              <a:buClr>
                <a:srgbClr val="12B5EA"/>
              </a:buClr>
              <a:buFont typeface="Raleway"/>
              <a:buNone/>
              <a:defRPr sz="4000" b="1">
                <a:solidFill>
                  <a:srgbClr val="12B5EA"/>
                </a:solidFill>
                <a:latin typeface="Raleway"/>
                <a:ea typeface="Raleway"/>
                <a:cs typeface="Raleway"/>
                <a:sym typeface="Raleway"/>
              </a:defRPr>
            </a:lvl5pPr>
            <a:lvl6pPr lvl="5" indent="0" rtl="0">
              <a:spcBef>
                <a:spcPts val="0"/>
              </a:spcBef>
              <a:buClr>
                <a:srgbClr val="12B5EA"/>
              </a:buClr>
              <a:buFont typeface="Raleway"/>
              <a:buNone/>
              <a:defRPr sz="4000" b="1">
                <a:solidFill>
                  <a:srgbClr val="12B5EA"/>
                </a:solidFill>
                <a:latin typeface="Raleway"/>
                <a:ea typeface="Raleway"/>
                <a:cs typeface="Raleway"/>
                <a:sym typeface="Raleway"/>
              </a:defRPr>
            </a:lvl6pPr>
            <a:lvl7pPr lvl="6" indent="0" rtl="0">
              <a:spcBef>
                <a:spcPts val="0"/>
              </a:spcBef>
              <a:buClr>
                <a:srgbClr val="12B5EA"/>
              </a:buClr>
              <a:buFont typeface="Raleway"/>
              <a:buNone/>
              <a:defRPr sz="4000" b="1">
                <a:solidFill>
                  <a:srgbClr val="12B5EA"/>
                </a:solidFill>
                <a:latin typeface="Raleway"/>
                <a:ea typeface="Raleway"/>
                <a:cs typeface="Raleway"/>
                <a:sym typeface="Raleway"/>
              </a:defRPr>
            </a:lvl7pPr>
            <a:lvl8pPr lvl="7" indent="0" rtl="0">
              <a:spcBef>
                <a:spcPts val="0"/>
              </a:spcBef>
              <a:buClr>
                <a:srgbClr val="12B5EA"/>
              </a:buClr>
              <a:buFont typeface="Raleway"/>
              <a:buNone/>
              <a:defRPr sz="4000" b="1">
                <a:solidFill>
                  <a:srgbClr val="12B5EA"/>
                </a:solidFill>
                <a:latin typeface="Raleway"/>
                <a:ea typeface="Raleway"/>
                <a:cs typeface="Raleway"/>
                <a:sym typeface="Raleway"/>
              </a:defRPr>
            </a:lvl8pPr>
            <a:lvl9pPr lvl="8" indent="0" rtl="0">
              <a:spcBef>
                <a:spcPts val="0"/>
              </a:spcBef>
              <a:buClr>
                <a:srgbClr val="12B5EA"/>
              </a:buClr>
              <a:buFont typeface="Raleway"/>
              <a:buNone/>
              <a:defRPr sz="4000" b="1">
                <a:solidFill>
                  <a:srgbClr val="12B5EA"/>
                </a:solidFill>
                <a:latin typeface="Raleway"/>
                <a:ea typeface="Raleway"/>
                <a:cs typeface="Raleway"/>
                <a:sym typeface="Raleway"/>
              </a:defRPr>
            </a:lvl9pPr>
          </a:lstStyle>
          <a:p>
            <a:endParaRPr/>
          </a:p>
        </p:txBody>
      </p:sp>
      <p:sp>
        <p:nvSpPr>
          <p:cNvPr id="20" name="Shape 20"/>
          <p:cNvSpPr txBox="1">
            <a:spLocks noGrp="1"/>
          </p:cNvSpPr>
          <p:nvPr>
            <p:ph type="subTitle" idx="1"/>
          </p:nvPr>
        </p:nvSpPr>
        <p:spPr>
          <a:xfrm>
            <a:off x="506501" y="1057767"/>
            <a:ext cx="8619199" cy="52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CCCCCC"/>
              </a:buClr>
              <a:buFont typeface="Raleway"/>
              <a:buNone/>
              <a:defRPr sz="1600" b="0" i="0" u="none" strike="noStrike" cap="none">
                <a:solidFill>
                  <a:srgbClr val="CCCCCC"/>
                </a:solidFill>
                <a:latin typeface="Raleway"/>
                <a:ea typeface="Raleway"/>
                <a:cs typeface="Raleway"/>
                <a:sym typeface="Raleway"/>
              </a:defRPr>
            </a:lvl1pPr>
            <a:lvl2pPr marL="609585" marR="0" lvl="1"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2pPr>
            <a:lvl3pPr marL="1219170" marR="0" lvl="2"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3pPr>
            <a:lvl4pPr marL="1828754" marR="0" lvl="3"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4pPr>
            <a:lvl5pPr marL="2438339" marR="0" lvl="4"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5pPr>
            <a:lvl6pPr marL="3047924" marR="0" lvl="5"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6pPr>
            <a:lvl7pPr marL="3657509" marR="0" lvl="6"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7pPr>
            <a:lvl8pPr marL="4267093" marR="0" lvl="7"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8pPr>
            <a:lvl9pPr marL="4876678" marR="0" lvl="8" indent="0" algn="l" rtl="0">
              <a:lnSpc>
                <a:spcPct val="100000"/>
              </a:lnSpc>
              <a:spcBef>
                <a:spcPts val="0"/>
              </a:spcBef>
              <a:spcAft>
                <a:spcPts val="0"/>
              </a:spcAft>
              <a:buClr>
                <a:srgbClr val="86AF15"/>
              </a:buClr>
              <a:buFont typeface="Raleway"/>
              <a:buNone/>
              <a:defRPr sz="2400" b="0" i="0" u="none" strike="noStrike" cap="none">
                <a:solidFill>
                  <a:srgbClr val="86AF15"/>
                </a:solidFill>
                <a:latin typeface="Raleway"/>
                <a:ea typeface="Raleway"/>
                <a:cs typeface="Raleway"/>
                <a:sym typeface="Raleway"/>
              </a:defRPr>
            </a:lvl9pPr>
          </a:lstStyle>
          <a:p>
            <a:endParaRPr/>
          </a:p>
        </p:txBody>
      </p:sp>
      <p:sp>
        <p:nvSpPr>
          <p:cNvPr id="21" name="Shape 21"/>
          <p:cNvSpPr txBox="1">
            <a:spLocks noGrp="1"/>
          </p:cNvSpPr>
          <p:nvPr>
            <p:ph type="body" idx="2"/>
          </p:nvPr>
        </p:nvSpPr>
        <p:spPr>
          <a:xfrm>
            <a:off x="506501" y="1350967"/>
            <a:ext cx="11122799" cy="4639599"/>
          </a:xfrm>
          <a:prstGeom prst="rect">
            <a:avLst/>
          </a:prstGeom>
          <a:noFill/>
          <a:ln>
            <a:noFill/>
          </a:ln>
        </p:spPr>
        <p:txBody>
          <a:bodyPr wrap="square" lIns="91425" tIns="91425" rIns="91425" bIns="91425" anchor="t" anchorCtr="0"/>
          <a:lstStyle>
            <a:lvl1pPr marL="0" marR="0" lvl="0" indent="118530" algn="l" rtl="0">
              <a:lnSpc>
                <a:spcPct val="115000"/>
              </a:lnSpc>
              <a:spcBef>
                <a:spcPts val="0"/>
              </a:spcBef>
              <a:spcAft>
                <a:spcPts val="2133"/>
              </a:spcAft>
              <a:buClr>
                <a:srgbClr val="12B5EA"/>
              </a:buClr>
              <a:buSzPct val="100000"/>
              <a:buFont typeface="Raleway"/>
              <a:buChar char="•"/>
              <a:defRPr sz="1867" b="0" i="0" u="none" strike="noStrike" cap="none">
                <a:solidFill>
                  <a:srgbClr val="12B5EA"/>
                </a:solidFill>
                <a:latin typeface="Raleway"/>
                <a:ea typeface="Raleway"/>
                <a:cs typeface="Raleway"/>
                <a:sym typeface="Raleway"/>
              </a:defRPr>
            </a:lvl1pPr>
            <a:lvl2pPr marL="609585" marR="0" lvl="1"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2pPr>
            <a:lvl3pPr marL="1219170" marR="0" lvl="2" indent="101597" algn="l" rtl="0">
              <a:lnSpc>
                <a:spcPct val="115000"/>
              </a:lnSpc>
              <a:spcBef>
                <a:spcPts val="0"/>
              </a:spcBef>
              <a:spcAft>
                <a:spcPts val="2133"/>
              </a:spcAft>
              <a:buClr>
                <a:srgbClr val="12B5EA"/>
              </a:buClr>
              <a:buSzPct val="100000"/>
              <a:buFont typeface="Raleway"/>
              <a:buChar char="•"/>
              <a:defRPr sz="1600" b="0" i="0" u="none" strike="noStrike" cap="none">
                <a:solidFill>
                  <a:srgbClr val="12B5EA"/>
                </a:solidFill>
                <a:latin typeface="Raleway"/>
                <a:ea typeface="Raleway"/>
                <a:cs typeface="Raleway"/>
                <a:sym typeface="Raleway"/>
              </a:defRPr>
            </a:lvl3pPr>
            <a:lvl4pPr marL="1828754" marR="0" lvl="3"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4pPr>
            <a:lvl5pPr marL="2438339" marR="0" lvl="4"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5pPr>
            <a:lvl6pPr marL="3047924" marR="0" lvl="5"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6pPr>
            <a:lvl7pPr marL="3657509" marR="0" lvl="6"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7pPr>
            <a:lvl8pPr marL="4267093" marR="0" lvl="7"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8pPr>
            <a:lvl9pPr marL="4876678" marR="0" lvl="8" indent="0" algn="l" rtl="0">
              <a:lnSpc>
                <a:spcPct val="115000"/>
              </a:lnSpc>
              <a:spcBef>
                <a:spcPts val="0"/>
              </a:spcBef>
              <a:spcAft>
                <a:spcPts val="2133"/>
              </a:spcAft>
              <a:buClr>
                <a:srgbClr val="12B5EA"/>
              </a:buClr>
              <a:buFont typeface="Raleway"/>
              <a:buNone/>
              <a:defRPr sz="1600" b="0" i="0" u="none" strike="noStrike" cap="none">
                <a:solidFill>
                  <a:srgbClr val="12B5EA"/>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745416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1" y="1008530"/>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2586182" y="1008530"/>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4550386" y="1008530"/>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6536490" y="1008530"/>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8522594" y="1017299"/>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474751" y="1017298"/>
            <a:ext cx="1791855" cy="5117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228141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3A37E-6158-4791-BC5F-9D01DCA93D7B}"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74333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486" y="274638"/>
            <a:ext cx="11292114" cy="681652"/>
          </a:xfrm>
        </p:spPr>
        <p:txBody>
          <a:bodyPr/>
          <a:lstStyle>
            <a:lvl1pPr algn="ctr">
              <a:defRPr/>
            </a:lvl1pPr>
          </a:lstStyle>
          <a:p>
            <a:r>
              <a:rPr lang="en-US"/>
              <a:t>Click to edit Master title style</a:t>
            </a:r>
          </a:p>
        </p:txBody>
      </p:sp>
      <p:sp>
        <p:nvSpPr>
          <p:cNvPr id="8" name="Freeform 7"/>
          <p:cNvSpPr/>
          <p:nvPr/>
        </p:nvSpPr>
        <p:spPr>
          <a:xfrm>
            <a:off x="1" y="4973411"/>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 y="6148043"/>
            <a:ext cx="12195173"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1" y="6116508"/>
            <a:ext cx="12195175"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09878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9" name="Freeform 8"/>
          <p:cNvSpPr/>
          <p:nvPr/>
        </p:nvSpPr>
        <p:spPr>
          <a:xfrm flipH="1">
            <a:off x="0" y="6347858"/>
            <a:ext cx="12191997" cy="512181"/>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Freeform 9"/>
          <p:cNvSpPr/>
          <p:nvPr/>
        </p:nvSpPr>
        <p:spPr>
          <a:xfrm flipH="1">
            <a:off x="-40638" y="6324600"/>
            <a:ext cx="12191999" cy="533400"/>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83143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95400"/>
          </a:xfrm>
        </p:spPr>
        <p:txBody>
          <a:bodyPr>
            <a:normAutofit/>
          </a:bodyPr>
          <a:lstStyle>
            <a:lvl1pPr>
              <a:defRPr sz="4800" b="1">
                <a:solidFill>
                  <a:srgbClr val="FFFF00"/>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defRPr>
            </a:lvl1pPr>
          </a:lstStyle>
          <a:p>
            <a:r>
              <a:rPr lang="en-US" dirty="0"/>
              <a:t>Click to edit Master title style</a:t>
            </a:r>
          </a:p>
        </p:txBody>
      </p:sp>
      <p:sp>
        <p:nvSpPr>
          <p:cNvPr id="5" name="Content Placeholder 4"/>
          <p:cNvSpPr>
            <a:spLocks noGrp="1"/>
          </p:cNvSpPr>
          <p:nvPr>
            <p:ph sz="quarter" idx="11"/>
          </p:nvPr>
        </p:nvSpPr>
        <p:spPr>
          <a:xfrm>
            <a:off x="609600" y="1371600"/>
            <a:ext cx="10871200" cy="4419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77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1483A0-14BB-4B73-A7C1-2FAD1B25F06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9753" b="47160"/>
          <a:stretch/>
        </p:blipFill>
        <p:spPr>
          <a:xfrm>
            <a:off x="0" y="0"/>
            <a:ext cx="3815541" cy="1225296"/>
          </a:xfrm>
          <a:prstGeom prst="rect">
            <a:avLst/>
          </a:prstGeom>
        </p:spPr>
      </p:pic>
    </p:spTree>
    <p:extLst>
      <p:ext uri="{BB962C8B-B14F-4D97-AF65-F5344CB8AC3E}">
        <p14:creationId xmlns:p14="http://schemas.microsoft.com/office/powerpoint/2010/main" val="342720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274638"/>
            <a:ext cx="11379200" cy="813933"/>
          </a:xfrm>
          <a:prstGeom prst="rect">
            <a:avLst/>
          </a:prstGeom>
        </p:spPr>
        <p:txBody>
          <a:bodyPr vert="horz" lIns="0" tIns="45720" rIns="0" bIns="45720" rtlCol="0" anchor="ctr">
            <a:normAutofit/>
          </a:bodyPr>
          <a:lstStyle/>
          <a:p>
            <a:r>
              <a:rPr lang="en-US" cap="none" baseline="0"/>
              <a:t>Heading Here</a:t>
            </a:r>
            <a:endParaRPr lang="en-US"/>
          </a:p>
        </p:txBody>
      </p:sp>
      <p:sp>
        <p:nvSpPr>
          <p:cNvPr id="3" name="Text Placeholder 2"/>
          <p:cNvSpPr>
            <a:spLocks noGrp="1"/>
          </p:cNvSpPr>
          <p:nvPr>
            <p:ph type="body" idx="1"/>
          </p:nvPr>
        </p:nvSpPr>
        <p:spPr>
          <a:xfrm>
            <a:off x="508000" y="1219200"/>
            <a:ext cx="11277600" cy="54102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6989318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27" r:id="rId8"/>
  </p:sldLayoutIdLst>
  <p:txStyles>
    <p:titleStyle>
      <a:lvl1pPr algn="ctr" defTabSz="914400" rtl="0" eaLnBrk="1" latinLnBrk="0" hangingPunct="1">
        <a:spcBef>
          <a:spcPct val="0"/>
        </a:spcBef>
        <a:buNone/>
        <a:defRPr sz="4000" b="1" kern="1200" cap="none" baseline="0">
          <a:solidFill>
            <a:srgbClr val="002060"/>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69BE28"/>
        </a:buClr>
        <a:buSzPct val="85000"/>
        <a:buFont typeface="Wingdings 3" pitchFamily="18" charset="2"/>
        <a:buChar char=""/>
        <a:defRPr sz="2800" kern="1200" baseline="0">
          <a:solidFill>
            <a:schemeClr val="bg1"/>
          </a:solidFill>
          <a:latin typeface="+mn-lt"/>
          <a:ea typeface="+mn-ea"/>
          <a:cs typeface="+mn-cs"/>
        </a:defRPr>
      </a:lvl1pPr>
      <a:lvl2pPr marL="742950" indent="-274320" algn="l" defTabSz="914400" rtl="0" eaLnBrk="1" latinLnBrk="0" hangingPunct="1">
        <a:lnSpc>
          <a:spcPct val="100000"/>
        </a:lnSpc>
        <a:spcBef>
          <a:spcPts val="700"/>
        </a:spcBef>
        <a:buClr>
          <a:srgbClr val="69BE28"/>
        </a:buClr>
        <a:buSzPct val="85000"/>
        <a:buFont typeface="Wingdings 3" pitchFamily="18" charset="2"/>
        <a:buChar char=""/>
        <a:defRPr sz="2000" kern="1200" baseline="0">
          <a:solidFill>
            <a:schemeClr val="bg1"/>
          </a:solidFill>
          <a:latin typeface="+mn-lt"/>
          <a:ea typeface="+mn-ea"/>
          <a:cs typeface="+mn-cs"/>
        </a:defRPr>
      </a:lvl2pPr>
      <a:lvl3pPr marL="11430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3pPr>
      <a:lvl4pPr marL="16002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4pPr>
      <a:lvl5pPr marL="20574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483A0-14BB-4B73-A7C1-2FAD1B25F061}" type="datetimeFigureOut">
              <a:rPr lang="en-US" smtClean="0"/>
              <a:t>10/25/2023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1C936-4999-4C62-89EA-47F570B5A91A}" type="slidenum">
              <a:rPr lang="en-US" smtClean="0"/>
              <a:t>‹#›</a:t>
            </a:fld>
            <a:endParaRPr lang="en-US"/>
          </a:p>
        </p:txBody>
      </p:sp>
    </p:spTree>
    <p:extLst>
      <p:ext uri="{BB962C8B-B14F-4D97-AF65-F5344CB8AC3E}">
        <p14:creationId xmlns:p14="http://schemas.microsoft.com/office/powerpoint/2010/main" val="8607506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7894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9839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274638"/>
            <a:ext cx="11379200" cy="1143000"/>
          </a:xfrm>
          <a:prstGeom prst="rect">
            <a:avLst/>
          </a:prstGeom>
        </p:spPr>
        <p:txBody>
          <a:bodyPr vert="horz" lIns="0" tIns="45720" rIns="0" bIns="45720" rtlCol="0" anchor="ctr">
            <a:normAutofit/>
          </a:bodyPr>
          <a:lstStyle/>
          <a:p>
            <a:r>
              <a:rPr lang="en-US"/>
              <a:t>Click to edit Master title style</a:t>
            </a:r>
          </a:p>
        </p:txBody>
      </p:sp>
      <p:sp>
        <p:nvSpPr>
          <p:cNvPr id="3" name="Text Placeholder 2"/>
          <p:cNvSpPr>
            <a:spLocks noGrp="1"/>
          </p:cNvSpPr>
          <p:nvPr>
            <p:ph type="body" idx="1"/>
          </p:nvPr>
        </p:nvSpPr>
        <p:spPr>
          <a:xfrm>
            <a:off x="406400" y="1600200"/>
            <a:ext cx="11379200" cy="50292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698931891"/>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726" r:id="rId8"/>
    <p:sldLayoutId id="2147483680" r:id="rId9"/>
    <p:sldLayoutId id="2147483693" r:id="rId10"/>
  </p:sldLayoutIdLst>
  <p:txStyles>
    <p:titleStyle>
      <a:lvl1pPr algn="ctr" defTabSz="914400" rtl="0" eaLnBrk="1" latinLnBrk="0" hangingPunct="1">
        <a:spcBef>
          <a:spcPct val="0"/>
        </a:spcBef>
        <a:buNone/>
        <a:defRPr sz="3600" kern="1200" cap="all"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69BE28"/>
        </a:buClr>
        <a:buSzPct val="85000"/>
        <a:buFont typeface="Wingdings 3" pitchFamily="18" charset="2"/>
        <a:buChar char=""/>
        <a:defRPr sz="2800" kern="1200" baseline="0">
          <a:solidFill>
            <a:schemeClr val="bg1"/>
          </a:solidFill>
          <a:latin typeface="+mn-lt"/>
          <a:ea typeface="+mn-ea"/>
          <a:cs typeface="+mn-cs"/>
        </a:defRPr>
      </a:lvl1pPr>
      <a:lvl2pPr marL="742950" indent="-274320" algn="l" defTabSz="914400" rtl="0" eaLnBrk="1" latinLnBrk="0" hangingPunct="1">
        <a:lnSpc>
          <a:spcPct val="100000"/>
        </a:lnSpc>
        <a:spcBef>
          <a:spcPts val="700"/>
        </a:spcBef>
        <a:buClr>
          <a:srgbClr val="69BE28"/>
        </a:buClr>
        <a:buSzPct val="85000"/>
        <a:buFont typeface="Wingdings 3" pitchFamily="18" charset="2"/>
        <a:buChar char=""/>
        <a:defRPr sz="2000" kern="1200" baseline="0">
          <a:solidFill>
            <a:schemeClr val="bg1"/>
          </a:solidFill>
          <a:latin typeface="+mn-lt"/>
          <a:ea typeface="+mn-ea"/>
          <a:cs typeface="+mn-cs"/>
        </a:defRPr>
      </a:lvl2pPr>
      <a:lvl3pPr marL="11430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3pPr>
      <a:lvl4pPr marL="16002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4pPr>
      <a:lvl5pPr marL="20574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fda.gov/drugs/drug-safety-and-availability/fda-drug-safety-communication-fda-advises-restricting-fluoroquinolone-antibiotic-use-certai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hyperlink" Target="https://spice.unc.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A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BE36-2F54-4DC9-AF9D-ED4EAED6AC91}"/>
              </a:ext>
            </a:extLst>
          </p:cNvPr>
          <p:cNvSpPr>
            <a:spLocks noGrp="1"/>
          </p:cNvSpPr>
          <p:nvPr>
            <p:ph type="ctrTitle"/>
          </p:nvPr>
        </p:nvSpPr>
        <p:spPr>
          <a:xfrm>
            <a:off x="205273" y="1507135"/>
            <a:ext cx="11558555" cy="2975966"/>
          </a:xfrm>
          <a:ln w="95250" cmpd="thickThin">
            <a:solidFill>
              <a:srgbClr val="002060"/>
            </a:solidFill>
          </a:ln>
        </p:spPr>
        <p:txBody>
          <a:bodyPr anchor="ctr" anchorCtr="0">
            <a:normAutofit/>
          </a:bodyPr>
          <a:lstStyle/>
          <a:p>
            <a:r>
              <a:rPr lang="en-US" b="0" i="1" dirty="0">
                <a:solidFill>
                  <a:schemeClr val="accent2">
                    <a:lumMod val="50000"/>
                  </a:schemeClr>
                </a:solidFill>
              </a:rPr>
              <a:t>Infection Management and Antibiotic Stewardship</a:t>
            </a:r>
            <a:br>
              <a:rPr lang="en-US" i="1" dirty="0">
                <a:solidFill>
                  <a:schemeClr val="accent2">
                    <a:lumMod val="50000"/>
                  </a:schemeClr>
                </a:solidFill>
              </a:rPr>
            </a:br>
            <a:r>
              <a:rPr lang="en-US" sz="1000" i="1" dirty="0">
                <a:solidFill>
                  <a:schemeClr val="accent2">
                    <a:lumMod val="50000"/>
                  </a:schemeClr>
                </a:solidFill>
              </a:rPr>
              <a:t>     </a:t>
            </a:r>
            <a:br>
              <a:rPr lang="en-US" dirty="0">
                <a:solidFill>
                  <a:schemeClr val="accent2">
                    <a:lumMod val="50000"/>
                  </a:schemeClr>
                </a:solidFill>
              </a:rPr>
            </a:br>
            <a:r>
              <a:rPr lang="en-US" sz="4800" b="0" dirty="0">
                <a:solidFill>
                  <a:srgbClr val="002060"/>
                </a:solidFill>
              </a:rPr>
              <a:t>Hot Topic Session #3 </a:t>
            </a:r>
            <a:br>
              <a:rPr lang="en-US" sz="4400" dirty="0">
                <a:solidFill>
                  <a:srgbClr val="002060"/>
                </a:solidFill>
              </a:rPr>
            </a:br>
            <a:r>
              <a:rPr lang="en-US" sz="1000" dirty="0">
                <a:solidFill>
                  <a:srgbClr val="002060"/>
                </a:solidFill>
              </a:rPr>
              <a:t>   </a:t>
            </a:r>
            <a:br>
              <a:rPr lang="en-US" dirty="0">
                <a:solidFill>
                  <a:srgbClr val="002060"/>
                </a:solidFill>
              </a:rPr>
            </a:br>
            <a:r>
              <a:rPr lang="en-US" sz="5300" dirty="0">
                <a:solidFill>
                  <a:srgbClr val="0070C0"/>
                </a:solidFill>
                <a:ea typeface="+mj-lt"/>
                <a:cs typeface="+mj-lt"/>
              </a:rPr>
              <a:t>Antibiotics in COPD Exacerbations</a:t>
            </a:r>
            <a:r>
              <a:rPr lang="en-US" sz="5300" dirty="0">
                <a:solidFill>
                  <a:srgbClr val="0070C0"/>
                </a:solidFill>
              </a:rPr>
              <a:t> </a:t>
            </a:r>
          </a:p>
        </p:txBody>
      </p:sp>
      <p:sp>
        <p:nvSpPr>
          <p:cNvPr id="3" name="Subtitle 2">
            <a:extLst>
              <a:ext uri="{FF2B5EF4-FFF2-40B4-BE49-F238E27FC236}">
                <a16:creationId xmlns:a16="http://schemas.microsoft.com/office/drawing/2014/main" id="{1708151A-1C2B-49DA-916D-C97490F5365B}"/>
              </a:ext>
            </a:extLst>
          </p:cNvPr>
          <p:cNvSpPr>
            <a:spLocks noGrp="1"/>
          </p:cNvSpPr>
          <p:nvPr>
            <p:ph type="subTitle" idx="1"/>
          </p:nvPr>
        </p:nvSpPr>
        <p:spPr>
          <a:xfrm>
            <a:off x="1625600" y="4610218"/>
            <a:ext cx="8940800" cy="1447801"/>
          </a:xfrm>
        </p:spPr>
        <p:txBody>
          <a:bodyPr vert="horz" lIns="0" tIns="45720" rIns="0" bIns="45720" rtlCol="0" anchor="t">
            <a:normAutofit/>
          </a:bodyPr>
          <a:lstStyle/>
          <a:p>
            <a:r>
              <a:rPr lang="en-US" sz="3600" b="1" dirty="0">
                <a:solidFill>
                  <a:srgbClr val="002060"/>
                </a:solidFill>
              </a:rPr>
              <a:t>October 25, 2023</a:t>
            </a:r>
          </a:p>
          <a:p>
            <a:endParaRPr lang="en-US" dirty="0"/>
          </a:p>
        </p:txBody>
      </p:sp>
      <p:pic>
        <p:nvPicPr>
          <p:cNvPr id="1026" name="Picture 2">
            <a:extLst>
              <a:ext uri="{FF2B5EF4-FFF2-40B4-BE49-F238E27FC236}">
                <a16:creationId xmlns:a16="http://schemas.microsoft.com/office/drawing/2014/main" id="{8C7B3340-45DE-B44C-D799-A1CF57993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317" y="92826"/>
            <a:ext cx="4720511" cy="141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2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0F99F7-D38D-CA40-AF71-F1FAA9E5D9FE}"/>
              </a:ext>
            </a:extLst>
          </p:cNvPr>
          <p:cNvPicPr>
            <a:picLocks noChangeAspect="1"/>
          </p:cNvPicPr>
          <p:nvPr/>
        </p:nvPicPr>
        <p:blipFill>
          <a:blip r:embed="rId4"/>
          <a:stretch>
            <a:fillRect/>
          </a:stretch>
        </p:blipFill>
        <p:spPr>
          <a:xfrm>
            <a:off x="215827" y="0"/>
            <a:ext cx="11760345" cy="6857999"/>
          </a:xfrm>
          <a:prstGeom prst="rect">
            <a:avLst/>
          </a:prstGeom>
        </p:spPr>
      </p:pic>
      <p:sp>
        <p:nvSpPr>
          <p:cNvPr id="10" name="TextBox 9">
            <a:extLst>
              <a:ext uri="{FF2B5EF4-FFF2-40B4-BE49-F238E27FC236}">
                <a16:creationId xmlns:a16="http://schemas.microsoft.com/office/drawing/2014/main" id="{DA1632A7-8FCC-48F9-7B65-E7DAB004FAD7}"/>
              </a:ext>
            </a:extLst>
          </p:cNvPr>
          <p:cNvSpPr txBox="1"/>
          <p:nvPr/>
        </p:nvSpPr>
        <p:spPr>
          <a:xfrm>
            <a:off x="3937804" y="5820110"/>
            <a:ext cx="7924800" cy="246221"/>
          </a:xfrm>
          <a:prstGeom prst="rect">
            <a:avLst/>
          </a:prstGeom>
          <a:noFill/>
        </p:spPr>
        <p:txBody>
          <a:bodyPr wrap="square" rtlCol="0">
            <a:spAutoFit/>
          </a:bodyPr>
          <a:lstStyle/>
          <a:p>
            <a:pPr algn="r"/>
            <a:r>
              <a:rPr lang="en-US" sz="1000" b="0" i="0" dirty="0">
                <a:solidFill>
                  <a:srgbClr val="000000"/>
                </a:solidFill>
                <a:effectLst/>
                <a:latin typeface="Source Sans Pro" panose="020B0604020202020204" pitchFamily="34" charset="0"/>
              </a:rPr>
              <a:t>Source: </a:t>
            </a:r>
            <a:r>
              <a:rPr lang="en-US" sz="1000" b="0" i="0" dirty="0" err="1">
                <a:solidFill>
                  <a:srgbClr val="000000"/>
                </a:solidFill>
                <a:effectLst/>
                <a:latin typeface="Source Sans Pro" panose="020B0604020202020204" pitchFamily="34" charset="0"/>
              </a:rPr>
              <a:t>Vollenweider</a:t>
            </a:r>
            <a:r>
              <a:rPr lang="en-US" sz="1000" dirty="0">
                <a:solidFill>
                  <a:srgbClr val="000000"/>
                </a:solidFill>
                <a:latin typeface="Source Sans Pro" panose="020B0604020202020204" pitchFamily="34" charset="0"/>
              </a:rPr>
              <a:t>, </a:t>
            </a:r>
            <a:r>
              <a:rPr lang="en-US" sz="1000" b="0" i="0" dirty="0">
                <a:solidFill>
                  <a:srgbClr val="000000"/>
                </a:solidFill>
                <a:effectLst/>
                <a:latin typeface="Source Sans Pro" panose="020B0604020202020204" pitchFamily="34" charset="0"/>
              </a:rPr>
              <a:t>Database of Systematic Reviews; 2018</a:t>
            </a:r>
            <a:endParaRPr lang="en-US" dirty="0"/>
          </a:p>
        </p:txBody>
      </p:sp>
    </p:spTree>
    <p:custDataLst>
      <p:tags r:id="rId1"/>
    </p:custDataLst>
    <p:extLst>
      <p:ext uri="{BB962C8B-B14F-4D97-AF65-F5344CB8AC3E}">
        <p14:creationId xmlns:p14="http://schemas.microsoft.com/office/powerpoint/2010/main" val="307974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4080-2AE1-08F2-BC80-80751CD10E70}"/>
              </a:ext>
            </a:extLst>
          </p:cNvPr>
          <p:cNvSpPr>
            <a:spLocks noGrp="1"/>
          </p:cNvSpPr>
          <p:nvPr>
            <p:ph type="title"/>
          </p:nvPr>
        </p:nvSpPr>
        <p:spPr/>
        <p:txBody>
          <a:bodyPr/>
          <a:lstStyle/>
          <a:p>
            <a:r>
              <a:rPr lang="en-US" dirty="0"/>
              <a:t>Outpatient Approach</a:t>
            </a:r>
          </a:p>
        </p:txBody>
      </p:sp>
      <p:sp>
        <p:nvSpPr>
          <p:cNvPr id="3" name="Content Placeholder 2">
            <a:extLst>
              <a:ext uri="{FF2B5EF4-FFF2-40B4-BE49-F238E27FC236}">
                <a16:creationId xmlns:a16="http://schemas.microsoft.com/office/drawing/2014/main" id="{8DA2AA1C-B4C5-D401-D4A1-0DF324F8C733}"/>
              </a:ext>
            </a:extLst>
          </p:cNvPr>
          <p:cNvSpPr>
            <a:spLocks noGrp="1"/>
          </p:cNvSpPr>
          <p:nvPr>
            <p:ph idx="1"/>
          </p:nvPr>
        </p:nvSpPr>
        <p:spPr/>
        <p:txBody>
          <a:bodyPr vert="horz" lIns="0" tIns="45720" rIns="0" bIns="45720" rtlCol="0" anchor="t">
            <a:normAutofit/>
          </a:bodyPr>
          <a:lstStyle/>
          <a:p>
            <a:pPr>
              <a:buClrTx/>
              <a:buFont typeface="Arial" panose="020B0604020202020204" pitchFamily="34" charset="0"/>
              <a:buChar char="•"/>
            </a:pPr>
            <a:r>
              <a:rPr lang="en-US" sz="3600" kern="0" dirty="0">
                <a:solidFill>
                  <a:srgbClr val="002060"/>
                </a:solidFill>
              </a:rPr>
              <a:t>Mild disease (outpatient management): </a:t>
            </a:r>
            <a:r>
              <a:rPr lang="en-US" sz="3600" kern="0" dirty="0">
                <a:solidFill>
                  <a:srgbClr val="002060"/>
                </a:solidFill>
                <a:sym typeface="Wingdings" pitchFamily="2" charset="2"/>
              </a:rPr>
              <a:t> start with inhaled bronchodilators (albuterol), consider oral steroids. If inadequate relief, consider antibiotics</a:t>
            </a:r>
          </a:p>
          <a:p>
            <a:pPr>
              <a:buClrTx/>
              <a:buFont typeface="Arial" panose="020B0604020202020204" pitchFamily="34" charset="0"/>
              <a:buChar char="•"/>
            </a:pPr>
            <a:r>
              <a:rPr lang="en-US" sz="3600" kern="0" dirty="0">
                <a:solidFill>
                  <a:srgbClr val="002060"/>
                </a:solidFill>
                <a:sym typeface="Wingdings" pitchFamily="2" charset="2"/>
              </a:rPr>
              <a:t>Mild disease=  </a:t>
            </a:r>
          </a:p>
          <a:p>
            <a:pPr lvl="2">
              <a:buClrTx/>
              <a:buFont typeface="Arial" panose="020B0604020202020204" pitchFamily="34" charset="0"/>
              <a:buChar char="•"/>
            </a:pPr>
            <a:r>
              <a:rPr lang="en-US" sz="2600" kern="0" dirty="0">
                <a:solidFill>
                  <a:srgbClr val="002060"/>
                </a:solidFill>
                <a:sym typeface="Wingdings" pitchFamily="2" charset="2"/>
              </a:rPr>
              <a:t>&lt;3 cardinal symptoms  (dyspnea, productive cough, purulent sputum)</a:t>
            </a:r>
          </a:p>
          <a:p>
            <a:pPr lvl="2">
              <a:buClrTx/>
              <a:buFont typeface="Arial" panose="020B0604020202020204" pitchFamily="34" charset="0"/>
              <a:buChar char="•"/>
            </a:pPr>
            <a:r>
              <a:rPr lang="en-US" sz="2600" kern="0" dirty="0">
                <a:solidFill>
                  <a:srgbClr val="002060"/>
                </a:solidFill>
                <a:sym typeface="Wingdings" pitchFamily="2" charset="2"/>
              </a:rPr>
              <a:t>No purulent sputum</a:t>
            </a:r>
            <a:endParaRPr lang="en-US" sz="2600" kern="0" dirty="0">
              <a:solidFill>
                <a:srgbClr val="002060"/>
              </a:solidFill>
            </a:endParaRPr>
          </a:p>
          <a:p>
            <a:pPr>
              <a:buClrTx/>
              <a:buFont typeface="Arial" panose="020B0604020202020204" pitchFamily="34" charset="0"/>
              <a:buChar char="•"/>
            </a:pPr>
            <a:endParaRPr lang="en-US" sz="3600" dirty="0"/>
          </a:p>
        </p:txBody>
      </p:sp>
      <p:pic>
        <p:nvPicPr>
          <p:cNvPr id="5" name="Picture 4" descr="A picture containing text&#10;&#10;Description automatically generated">
            <a:extLst>
              <a:ext uri="{FF2B5EF4-FFF2-40B4-BE49-F238E27FC236}">
                <a16:creationId xmlns:a16="http://schemas.microsoft.com/office/drawing/2014/main" id="{59A97952-7EDF-2A63-81E4-EDAD01CF3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333971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C952-6F76-C775-3596-FB34ADBA792C}"/>
              </a:ext>
            </a:extLst>
          </p:cNvPr>
          <p:cNvSpPr>
            <a:spLocks noGrp="1"/>
          </p:cNvSpPr>
          <p:nvPr>
            <p:ph type="title"/>
          </p:nvPr>
        </p:nvSpPr>
        <p:spPr>
          <a:xfrm>
            <a:off x="609600" y="274638"/>
            <a:ext cx="10941934" cy="622846"/>
          </a:xfrm>
        </p:spPr>
        <p:txBody>
          <a:bodyPr>
            <a:normAutofit fontScale="90000"/>
          </a:bodyPr>
          <a:lstStyle/>
          <a:p>
            <a:r>
              <a:rPr lang="en-US" sz="4800"/>
              <a:t>Case Vignette</a:t>
            </a:r>
          </a:p>
        </p:txBody>
      </p:sp>
      <p:sp>
        <p:nvSpPr>
          <p:cNvPr id="13" name="Content Placeholder 12">
            <a:extLst>
              <a:ext uri="{FF2B5EF4-FFF2-40B4-BE49-F238E27FC236}">
                <a16:creationId xmlns:a16="http://schemas.microsoft.com/office/drawing/2014/main" id="{FB4B3233-FFA0-7168-6E60-DA414B295924}"/>
              </a:ext>
            </a:extLst>
          </p:cNvPr>
          <p:cNvSpPr>
            <a:spLocks noGrp="1"/>
          </p:cNvSpPr>
          <p:nvPr>
            <p:ph sz="quarter" idx="13"/>
          </p:nvPr>
        </p:nvSpPr>
        <p:spPr>
          <a:xfrm>
            <a:off x="439838" y="1099596"/>
            <a:ext cx="11331615" cy="3460830"/>
          </a:xfrm>
        </p:spPr>
        <p:txBody>
          <a:bodyPr vert="horz" lIns="0" tIns="45720" rIns="0" bIns="45720" rtlCol="0" anchor="t">
            <a:noAutofit/>
          </a:bodyPr>
          <a:lstStyle/>
          <a:p>
            <a:pPr marL="68580" indent="0">
              <a:buNone/>
            </a:pPr>
            <a:r>
              <a:rPr lang="en-US" dirty="0"/>
              <a:t>C.B. is a 78-year-old woman, former smoker, with COPD, chronic hypoxic respiratory failure on 2L of O2, and chronic diastolic CHF.  She has 5 days of a productive cough.  She normally has a dry, chronic cough.  She also has increased dyspnea.  Pulse ox is 92%. Normally she is 90-94%.  HR is 80.  She appears tired and has nasal congestion.  Her lungs have bilateral wheezes.  CXR show no new findings.    </a:t>
            </a:r>
          </a:p>
        </p:txBody>
      </p:sp>
      <p:pic>
        <p:nvPicPr>
          <p:cNvPr id="4" name="Picture 3">
            <a:extLst>
              <a:ext uri="{FF2B5EF4-FFF2-40B4-BE49-F238E27FC236}">
                <a16:creationId xmlns:a16="http://schemas.microsoft.com/office/drawing/2014/main" id="{23EF3B7A-0ED6-E69D-2948-0773B1D87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44118"/>
            <a:ext cx="2076153" cy="622846"/>
          </a:xfrm>
          <a:prstGeom prst="rect">
            <a:avLst/>
          </a:prstGeom>
        </p:spPr>
      </p:pic>
      <p:sp>
        <p:nvSpPr>
          <p:cNvPr id="6" name="Content Placeholder 12">
            <a:extLst>
              <a:ext uri="{FF2B5EF4-FFF2-40B4-BE49-F238E27FC236}">
                <a16:creationId xmlns:a16="http://schemas.microsoft.com/office/drawing/2014/main" id="{16E81F75-7B6D-092E-5CF3-50E7EEED6A43}"/>
              </a:ext>
            </a:extLst>
          </p:cNvPr>
          <p:cNvSpPr txBox="1">
            <a:spLocks/>
          </p:cNvSpPr>
          <p:nvPr/>
        </p:nvSpPr>
        <p:spPr>
          <a:xfrm>
            <a:off x="1321443" y="4483006"/>
            <a:ext cx="9549114" cy="1539432"/>
          </a:xfrm>
          <a:prstGeom prst="rect">
            <a:avLst/>
          </a:prstGeom>
          <a:ln w="38100">
            <a:solidFill>
              <a:srgbClr val="820000"/>
            </a:solidFill>
          </a:ln>
        </p:spPr>
        <p:txBody>
          <a:bodyPr vert="horz" lIns="0" tIns="45720" rIns="0" bIns="45720" rtlCol="0" anchor="t">
            <a:noAutofit/>
          </a:bodyPr>
          <a:lstStyle>
            <a:lvl1pPr marL="342900" indent="-274320" algn="l" defTabSz="914400" rtl="0" eaLnBrk="1" latinLnBrk="0" hangingPunct="1">
              <a:lnSpc>
                <a:spcPct val="100000"/>
              </a:lnSpc>
              <a:spcBef>
                <a:spcPts val="700"/>
              </a:spcBef>
              <a:buClr>
                <a:srgbClr val="69BE28"/>
              </a:buClr>
              <a:buSzPct val="85000"/>
              <a:buFont typeface="Wingdings 3" pitchFamily="18" charset="2"/>
              <a:buChar char=""/>
              <a:defRPr sz="2800" kern="1200" baseline="0">
                <a:solidFill>
                  <a:schemeClr val="bg1"/>
                </a:solidFill>
                <a:latin typeface="+mn-lt"/>
                <a:ea typeface="+mn-ea"/>
                <a:cs typeface="+mn-cs"/>
              </a:defRPr>
            </a:lvl1pPr>
            <a:lvl2pPr marL="742950" indent="-274320" algn="l" defTabSz="914400" rtl="0" eaLnBrk="1" latinLnBrk="0" hangingPunct="1">
              <a:lnSpc>
                <a:spcPct val="100000"/>
              </a:lnSpc>
              <a:spcBef>
                <a:spcPts val="700"/>
              </a:spcBef>
              <a:buClr>
                <a:srgbClr val="69BE28"/>
              </a:buClr>
              <a:buSzPct val="85000"/>
              <a:buFont typeface="Wingdings 3" pitchFamily="18" charset="2"/>
              <a:buChar char=""/>
              <a:defRPr sz="2000" kern="1200" baseline="0">
                <a:solidFill>
                  <a:schemeClr val="bg1"/>
                </a:solidFill>
                <a:latin typeface="+mn-lt"/>
                <a:ea typeface="+mn-ea"/>
                <a:cs typeface="+mn-cs"/>
              </a:defRPr>
            </a:lvl2pPr>
            <a:lvl3pPr marL="11430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3pPr>
            <a:lvl4pPr marL="16002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4pPr>
            <a:lvl5pPr marL="20574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Font typeface="Wingdings 3" pitchFamily="18" charset="2"/>
              <a:buNone/>
            </a:pPr>
            <a:r>
              <a:rPr lang="en-US" u="sng" dirty="0">
                <a:solidFill>
                  <a:srgbClr val="820000"/>
                </a:solidFill>
              </a:rPr>
              <a:t>Questions</a:t>
            </a:r>
          </a:p>
          <a:p>
            <a:pPr marL="582930" indent="-514350">
              <a:buClrTx/>
              <a:buFont typeface="Wingdings 3" pitchFamily="18" charset="2"/>
              <a:buAutoNum type="arabicPeriod"/>
            </a:pPr>
            <a:r>
              <a:rPr lang="en-US" dirty="0">
                <a:solidFill>
                  <a:srgbClr val="820000"/>
                </a:solidFill>
              </a:rPr>
              <a:t>Does she have an acute exacerbation of COPD?</a:t>
            </a:r>
          </a:p>
          <a:p>
            <a:pPr marL="582930" indent="-514350">
              <a:buClrTx/>
              <a:buFont typeface="Wingdings 3" pitchFamily="18" charset="2"/>
              <a:buAutoNum type="arabicPeriod"/>
            </a:pPr>
            <a:r>
              <a:rPr lang="en-US" dirty="0">
                <a:solidFill>
                  <a:srgbClr val="820000"/>
                </a:solidFill>
              </a:rPr>
              <a:t>Are antibiotics indicated? </a:t>
            </a:r>
          </a:p>
        </p:txBody>
      </p:sp>
    </p:spTree>
    <p:extLst>
      <p:ext uri="{BB962C8B-B14F-4D97-AF65-F5344CB8AC3E}">
        <p14:creationId xmlns:p14="http://schemas.microsoft.com/office/powerpoint/2010/main" val="13900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4080-2AE1-08F2-BC80-80751CD10E70}"/>
              </a:ext>
            </a:extLst>
          </p:cNvPr>
          <p:cNvSpPr>
            <a:spLocks noGrp="1"/>
          </p:cNvSpPr>
          <p:nvPr>
            <p:ph type="title"/>
          </p:nvPr>
        </p:nvSpPr>
        <p:spPr>
          <a:xfrm>
            <a:off x="203200" y="205697"/>
            <a:ext cx="11785600" cy="807808"/>
          </a:xfrm>
        </p:spPr>
        <p:txBody>
          <a:bodyPr/>
          <a:lstStyle/>
          <a:p>
            <a:r>
              <a:rPr lang="en-US" dirty="0"/>
              <a:t>Antibiotic Selection</a:t>
            </a:r>
          </a:p>
        </p:txBody>
      </p:sp>
      <p:pic>
        <p:nvPicPr>
          <p:cNvPr id="4" name="Picture 3">
            <a:extLst>
              <a:ext uri="{FF2B5EF4-FFF2-40B4-BE49-F238E27FC236}">
                <a16:creationId xmlns:a16="http://schemas.microsoft.com/office/drawing/2014/main" id="{310055FE-007C-4C55-A60B-9ED5783EFEC3}"/>
              </a:ext>
            </a:extLst>
          </p:cNvPr>
          <p:cNvPicPr>
            <a:picLocks noChangeAspect="1"/>
          </p:cNvPicPr>
          <p:nvPr/>
        </p:nvPicPr>
        <p:blipFill>
          <a:blip r:embed="rId2"/>
          <a:stretch>
            <a:fillRect/>
          </a:stretch>
        </p:blipFill>
        <p:spPr>
          <a:xfrm>
            <a:off x="96651" y="1533236"/>
            <a:ext cx="11984084" cy="3786909"/>
          </a:xfrm>
          <a:prstGeom prst="rect">
            <a:avLst/>
          </a:prstGeom>
        </p:spPr>
      </p:pic>
      <p:sp>
        <p:nvSpPr>
          <p:cNvPr id="5" name="TextBox 4">
            <a:extLst>
              <a:ext uri="{FF2B5EF4-FFF2-40B4-BE49-F238E27FC236}">
                <a16:creationId xmlns:a16="http://schemas.microsoft.com/office/drawing/2014/main" id="{C6A251B7-C5E0-4183-9DAD-1E3B8E21B0FC}"/>
              </a:ext>
            </a:extLst>
          </p:cNvPr>
          <p:cNvSpPr txBox="1"/>
          <p:nvPr/>
        </p:nvSpPr>
        <p:spPr>
          <a:xfrm>
            <a:off x="3200400" y="5730949"/>
            <a:ext cx="8016948" cy="400110"/>
          </a:xfrm>
          <a:prstGeom prst="rect">
            <a:avLst/>
          </a:prstGeom>
          <a:noFill/>
        </p:spPr>
        <p:txBody>
          <a:bodyPr wrap="squar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FDA Drug Safety Communication: FDA advises restricting fluoroquinolone antibiotic use for certain uncomplicated infections; warns about disabling side effects that can occur together | FDA</a:t>
            </a:r>
            <a:r>
              <a:rPr lang="en-US" sz="1000" dirty="0">
                <a:solidFill>
                  <a:schemeClr val="bg1"/>
                </a:solidFill>
              </a:rPr>
              <a:t>.  Accessed 10.20.23</a:t>
            </a:r>
          </a:p>
        </p:txBody>
      </p:sp>
    </p:spTree>
    <p:extLst>
      <p:ext uri="{BB962C8B-B14F-4D97-AF65-F5344CB8AC3E}">
        <p14:creationId xmlns:p14="http://schemas.microsoft.com/office/powerpoint/2010/main" val="304452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4080-2AE1-08F2-BC80-80751CD10E70}"/>
              </a:ext>
            </a:extLst>
          </p:cNvPr>
          <p:cNvSpPr>
            <a:spLocks noGrp="1"/>
          </p:cNvSpPr>
          <p:nvPr>
            <p:ph type="title"/>
          </p:nvPr>
        </p:nvSpPr>
        <p:spPr/>
        <p:txBody>
          <a:bodyPr/>
          <a:lstStyle/>
          <a:p>
            <a:r>
              <a:rPr lang="en-US" dirty="0"/>
              <a:t>Antibiotic Selection</a:t>
            </a:r>
          </a:p>
        </p:txBody>
      </p:sp>
      <p:sp>
        <p:nvSpPr>
          <p:cNvPr id="3" name="Content Placeholder 2">
            <a:extLst>
              <a:ext uri="{FF2B5EF4-FFF2-40B4-BE49-F238E27FC236}">
                <a16:creationId xmlns:a16="http://schemas.microsoft.com/office/drawing/2014/main" id="{8DA2AA1C-B4C5-D401-D4A1-0DF324F8C733}"/>
              </a:ext>
            </a:extLst>
          </p:cNvPr>
          <p:cNvSpPr>
            <a:spLocks noGrp="1"/>
          </p:cNvSpPr>
          <p:nvPr>
            <p:ph idx="1"/>
          </p:nvPr>
        </p:nvSpPr>
        <p:spPr/>
        <p:txBody>
          <a:bodyPr vert="horz" lIns="0" tIns="45720" rIns="0" bIns="45720" rtlCol="0" anchor="t">
            <a:normAutofit/>
          </a:bodyPr>
          <a:lstStyle/>
          <a:p>
            <a:pPr>
              <a:buClrTx/>
              <a:buFont typeface="Arial" panose="020B0604020202020204" pitchFamily="34" charset="0"/>
              <a:buChar char="•"/>
            </a:pPr>
            <a:r>
              <a:rPr lang="en-US" sz="3600" kern="0" dirty="0">
                <a:solidFill>
                  <a:srgbClr val="002060"/>
                </a:solidFill>
              </a:rPr>
              <a:t>1</a:t>
            </a:r>
            <a:r>
              <a:rPr lang="en-US" sz="3600" kern="0" baseline="30000" dirty="0">
                <a:solidFill>
                  <a:srgbClr val="002060"/>
                </a:solidFill>
              </a:rPr>
              <a:t>st</a:t>
            </a:r>
            <a:r>
              <a:rPr lang="en-US" sz="3600" kern="0" dirty="0">
                <a:solidFill>
                  <a:srgbClr val="002060"/>
                </a:solidFill>
              </a:rPr>
              <a:t> line: Macrolide (azithromycin) OR  Second or third generation cephalosporin (</a:t>
            </a:r>
            <a:r>
              <a:rPr lang="en-US" sz="3600" kern="0" dirty="0" err="1">
                <a:solidFill>
                  <a:srgbClr val="002060"/>
                </a:solidFill>
              </a:rPr>
              <a:t>eg</a:t>
            </a:r>
            <a:r>
              <a:rPr lang="en-US" sz="3600" kern="0" dirty="0">
                <a:solidFill>
                  <a:srgbClr val="002060"/>
                </a:solidFill>
              </a:rPr>
              <a:t>, cefuroxime, cefpodoxime, cefdinir)</a:t>
            </a:r>
          </a:p>
          <a:p>
            <a:pPr marL="68580" indent="0">
              <a:buClrTx/>
              <a:buNone/>
            </a:pPr>
            <a:endParaRPr lang="en-US" sz="3600" kern="0" dirty="0">
              <a:solidFill>
                <a:srgbClr val="002060"/>
              </a:solidFill>
            </a:endParaRPr>
          </a:p>
          <a:p>
            <a:pPr>
              <a:buClrTx/>
              <a:buFont typeface="Arial" panose="020B0604020202020204" pitchFamily="34" charset="0"/>
              <a:buChar char="•"/>
            </a:pPr>
            <a:r>
              <a:rPr lang="en-US" sz="3600" kern="0" dirty="0">
                <a:solidFill>
                  <a:srgbClr val="002060"/>
                </a:solidFill>
              </a:rPr>
              <a:t>If history of Pseudomonas colonization, consider ciprofloxacin (RARE EXCEPTION)</a:t>
            </a:r>
          </a:p>
          <a:p>
            <a:pPr marL="68580" indent="0">
              <a:buClrTx/>
              <a:buNone/>
            </a:pPr>
            <a:endParaRPr lang="en-US" sz="2600" b="1" kern="0" dirty="0">
              <a:solidFill>
                <a:srgbClr val="002060"/>
              </a:solidFill>
            </a:endParaRPr>
          </a:p>
          <a:p>
            <a:pPr>
              <a:buClrTx/>
              <a:buFont typeface="Arial" panose="020B0604020202020204" pitchFamily="34" charset="0"/>
              <a:buChar char="•"/>
            </a:pPr>
            <a:endParaRPr lang="en-US" sz="3600" dirty="0"/>
          </a:p>
        </p:txBody>
      </p:sp>
      <p:pic>
        <p:nvPicPr>
          <p:cNvPr id="5" name="Picture 4" descr="A picture containing text&#10;&#10;Description automatically generated">
            <a:extLst>
              <a:ext uri="{FF2B5EF4-FFF2-40B4-BE49-F238E27FC236}">
                <a16:creationId xmlns:a16="http://schemas.microsoft.com/office/drawing/2014/main" id="{59A97952-7EDF-2A63-81E4-EDAD01CF3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90588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4080-2AE1-08F2-BC80-80751CD10E70}"/>
              </a:ext>
            </a:extLst>
          </p:cNvPr>
          <p:cNvSpPr>
            <a:spLocks noGrp="1"/>
          </p:cNvSpPr>
          <p:nvPr>
            <p:ph type="title"/>
          </p:nvPr>
        </p:nvSpPr>
        <p:spPr/>
        <p:txBody>
          <a:bodyPr/>
          <a:lstStyle/>
          <a:p>
            <a:r>
              <a:rPr lang="en-US" dirty="0"/>
              <a:t>Antibiotic Duration</a:t>
            </a:r>
          </a:p>
        </p:txBody>
      </p:sp>
      <p:sp>
        <p:nvSpPr>
          <p:cNvPr id="3" name="Content Placeholder 2">
            <a:extLst>
              <a:ext uri="{FF2B5EF4-FFF2-40B4-BE49-F238E27FC236}">
                <a16:creationId xmlns:a16="http://schemas.microsoft.com/office/drawing/2014/main" id="{8DA2AA1C-B4C5-D401-D4A1-0DF324F8C733}"/>
              </a:ext>
            </a:extLst>
          </p:cNvPr>
          <p:cNvSpPr>
            <a:spLocks noGrp="1"/>
          </p:cNvSpPr>
          <p:nvPr>
            <p:ph idx="1"/>
          </p:nvPr>
        </p:nvSpPr>
        <p:spPr/>
        <p:txBody>
          <a:bodyPr vert="horz" lIns="0" tIns="45720" rIns="0" bIns="45720" rtlCol="0" anchor="t">
            <a:normAutofit/>
          </a:bodyPr>
          <a:lstStyle/>
          <a:p>
            <a:pPr>
              <a:buClrTx/>
              <a:buFont typeface="Arial" panose="020B0604020202020204" pitchFamily="34" charset="0"/>
              <a:buChar char="•"/>
            </a:pPr>
            <a:r>
              <a:rPr lang="en-US" sz="3600" kern="0" dirty="0">
                <a:solidFill>
                  <a:srgbClr val="002060"/>
                </a:solidFill>
              </a:rPr>
              <a:t>3-5 days duration</a:t>
            </a:r>
          </a:p>
          <a:p>
            <a:pPr marL="68580" indent="0">
              <a:buClrTx/>
              <a:buNone/>
            </a:pPr>
            <a:endParaRPr lang="en-US" sz="3600" kern="0" dirty="0">
              <a:solidFill>
                <a:srgbClr val="002060"/>
              </a:solidFill>
            </a:endParaRPr>
          </a:p>
          <a:p>
            <a:pPr>
              <a:buClrTx/>
              <a:buFont typeface="Arial" panose="020B0604020202020204" pitchFamily="34" charset="0"/>
              <a:buChar char="•"/>
            </a:pPr>
            <a:r>
              <a:rPr lang="en-US" sz="3600" kern="0" dirty="0">
                <a:solidFill>
                  <a:srgbClr val="002060"/>
                </a:solidFill>
              </a:rPr>
              <a:t>REASSESS after 3-5 days</a:t>
            </a:r>
          </a:p>
          <a:p>
            <a:pPr>
              <a:buClrTx/>
              <a:buFont typeface="Arial" panose="020B0604020202020204" pitchFamily="34" charset="0"/>
              <a:buChar char="•"/>
            </a:pPr>
            <a:endParaRPr lang="en-US" sz="3600" kern="0" dirty="0">
              <a:solidFill>
                <a:srgbClr val="002060"/>
              </a:solidFill>
            </a:endParaRPr>
          </a:p>
          <a:p>
            <a:pPr>
              <a:buClrTx/>
              <a:buFont typeface="Arial" panose="020B0604020202020204" pitchFamily="34" charset="0"/>
              <a:buChar char="•"/>
            </a:pPr>
            <a:r>
              <a:rPr lang="en-US" sz="3600" kern="0" dirty="0">
                <a:solidFill>
                  <a:srgbClr val="002060"/>
                </a:solidFill>
              </a:rPr>
              <a:t>If not improving, consider evaluation for other etiologies and/or hospitalization</a:t>
            </a:r>
          </a:p>
          <a:p>
            <a:pPr>
              <a:buClrTx/>
              <a:buFont typeface="Arial" panose="020B0604020202020204" pitchFamily="34" charset="0"/>
              <a:buChar char="•"/>
            </a:pPr>
            <a:endParaRPr lang="en-US" sz="3600" dirty="0"/>
          </a:p>
        </p:txBody>
      </p:sp>
      <p:pic>
        <p:nvPicPr>
          <p:cNvPr id="5" name="Picture 4" descr="A picture containing text&#10;&#10;Description automatically generated">
            <a:extLst>
              <a:ext uri="{FF2B5EF4-FFF2-40B4-BE49-F238E27FC236}">
                <a16:creationId xmlns:a16="http://schemas.microsoft.com/office/drawing/2014/main" id="{59A97952-7EDF-2A63-81E4-EDAD01CF3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236335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C952-6F76-C775-3596-FB34ADBA792C}"/>
              </a:ext>
            </a:extLst>
          </p:cNvPr>
          <p:cNvSpPr>
            <a:spLocks noGrp="1"/>
          </p:cNvSpPr>
          <p:nvPr>
            <p:ph type="title"/>
          </p:nvPr>
        </p:nvSpPr>
        <p:spPr>
          <a:xfrm>
            <a:off x="609600" y="274638"/>
            <a:ext cx="10941934" cy="622846"/>
          </a:xfrm>
        </p:spPr>
        <p:txBody>
          <a:bodyPr>
            <a:normAutofit fontScale="90000"/>
          </a:bodyPr>
          <a:lstStyle/>
          <a:p>
            <a:r>
              <a:rPr lang="en-US" sz="4800"/>
              <a:t>Case Vignette</a:t>
            </a:r>
          </a:p>
        </p:txBody>
      </p:sp>
      <p:sp>
        <p:nvSpPr>
          <p:cNvPr id="13" name="Content Placeholder 12">
            <a:extLst>
              <a:ext uri="{FF2B5EF4-FFF2-40B4-BE49-F238E27FC236}">
                <a16:creationId xmlns:a16="http://schemas.microsoft.com/office/drawing/2014/main" id="{FB4B3233-FFA0-7168-6E60-DA414B295924}"/>
              </a:ext>
            </a:extLst>
          </p:cNvPr>
          <p:cNvSpPr>
            <a:spLocks noGrp="1"/>
          </p:cNvSpPr>
          <p:nvPr>
            <p:ph sz="quarter" idx="13"/>
          </p:nvPr>
        </p:nvSpPr>
        <p:spPr>
          <a:xfrm>
            <a:off x="439838" y="1099596"/>
            <a:ext cx="11331615" cy="3460830"/>
          </a:xfrm>
        </p:spPr>
        <p:txBody>
          <a:bodyPr vert="horz" lIns="0" tIns="45720" rIns="0" bIns="45720" rtlCol="0" anchor="t">
            <a:noAutofit/>
          </a:bodyPr>
          <a:lstStyle/>
          <a:p>
            <a:pPr marL="68580" indent="0">
              <a:buNone/>
            </a:pPr>
            <a:r>
              <a:rPr lang="en-US" dirty="0"/>
              <a:t>C.B. is a 78-year-old woman, former smoker, with COPD, chronic hypoxic respiratory failure on 2L of O2, and chronic diastolic CHF.  </a:t>
            </a:r>
            <a:r>
              <a:rPr lang="en-US" dirty="0" err="1"/>
              <a:t>Dx’ed</a:t>
            </a:r>
            <a:r>
              <a:rPr lang="en-US" dirty="0"/>
              <a:t> with COPD exacerbation.  Gave 3 days of oral azithromycin, oral prednisone, TID albuterol nebulizers.  Increased nursing monitoring to </a:t>
            </a:r>
            <a:r>
              <a:rPr lang="en-US" dirty="0" err="1"/>
              <a:t>qshift</a:t>
            </a:r>
            <a:r>
              <a:rPr lang="en-US" dirty="0"/>
              <a:t>.</a:t>
            </a:r>
          </a:p>
          <a:p>
            <a:pPr marL="68580" indent="0">
              <a:buNone/>
            </a:pPr>
            <a:endParaRPr lang="en-US" dirty="0"/>
          </a:p>
          <a:p>
            <a:pPr marL="68580" indent="0">
              <a:buNone/>
            </a:pPr>
            <a:r>
              <a:rPr lang="en-US" dirty="0"/>
              <a:t>Patient improved by day 3 and was back to prior baseline.  </a:t>
            </a:r>
          </a:p>
          <a:p>
            <a:pPr marL="68580" indent="0">
              <a:buNone/>
            </a:pPr>
            <a:endParaRPr lang="en-US" dirty="0"/>
          </a:p>
        </p:txBody>
      </p:sp>
      <p:pic>
        <p:nvPicPr>
          <p:cNvPr id="4" name="Picture 3">
            <a:extLst>
              <a:ext uri="{FF2B5EF4-FFF2-40B4-BE49-F238E27FC236}">
                <a16:creationId xmlns:a16="http://schemas.microsoft.com/office/drawing/2014/main" id="{23EF3B7A-0ED6-E69D-2948-0773B1D87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44118"/>
            <a:ext cx="2076153" cy="622846"/>
          </a:xfrm>
          <a:prstGeom prst="rect">
            <a:avLst/>
          </a:prstGeom>
        </p:spPr>
      </p:pic>
    </p:spTree>
    <p:extLst>
      <p:ext uri="{BB962C8B-B14F-4D97-AF65-F5344CB8AC3E}">
        <p14:creationId xmlns:p14="http://schemas.microsoft.com/office/powerpoint/2010/main" val="293993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4080-2AE1-08F2-BC80-80751CD10E70}"/>
              </a:ext>
            </a:extLst>
          </p:cNvPr>
          <p:cNvSpPr>
            <a:spLocks noGrp="1"/>
          </p:cNvSpPr>
          <p:nvPr>
            <p:ph type="title"/>
          </p:nvPr>
        </p:nvSpPr>
        <p:spPr>
          <a:xfrm>
            <a:off x="203200" y="967365"/>
            <a:ext cx="3651003" cy="2668274"/>
          </a:xfrm>
        </p:spPr>
        <p:txBody>
          <a:bodyPr>
            <a:normAutofit fontScale="90000"/>
          </a:bodyPr>
          <a:lstStyle/>
          <a:p>
            <a:r>
              <a:rPr lang="en-US" b="0" dirty="0"/>
              <a:t>Downloadable One-Pager for Staff Education</a:t>
            </a:r>
            <a:br>
              <a:rPr lang="en-US" b="0" dirty="0"/>
            </a:br>
            <a:r>
              <a:rPr lang="en-US" b="0" dirty="0">
                <a:cs typeface="Calibri"/>
              </a:rPr>
              <a:t>and Quality Improvement</a:t>
            </a:r>
          </a:p>
        </p:txBody>
      </p:sp>
      <p:pic>
        <p:nvPicPr>
          <p:cNvPr id="5" name="Picture 4" descr="A picture containing text&#10;&#10;Description automatically generated">
            <a:extLst>
              <a:ext uri="{FF2B5EF4-FFF2-40B4-BE49-F238E27FC236}">
                <a16:creationId xmlns:a16="http://schemas.microsoft.com/office/drawing/2014/main" id="{B4BD2300-2A82-B413-CB54-234378BD7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pic>
        <p:nvPicPr>
          <p:cNvPr id="4" name="Picture 3">
            <a:extLst>
              <a:ext uri="{FF2B5EF4-FFF2-40B4-BE49-F238E27FC236}">
                <a16:creationId xmlns:a16="http://schemas.microsoft.com/office/drawing/2014/main" id="{78E85A0E-BD9F-0C51-A0C5-9DBD5430C374}"/>
              </a:ext>
            </a:extLst>
          </p:cNvPr>
          <p:cNvPicPr>
            <a:picLocks noChangeAspect="1"/>
          </p:cNvPicPr>
          <p:nvPr/>
        </p:nvPicPr>
        <p:blipFill>
          <a:blip r:embed="rId4"/>
          <a:stretch>
            <a:fillRect/>
          </a:stretch>
        </p:blipFill>
        <p:spPr>
          <a:xfrm>
            <a:off x="5404242" y="0"/>
            <a:ext cx="5299733" cy="6858000"/>
          </a:xfrm>
          <a:prstGeom prst="rect">
            <a:avLst/>
          </a:prstGeom>
        </p:spPr>
      </p:pic>
    </p:spTree>
    <p:extLst>
      <p:ext uri="{BB962C8B-B14F-4D97-AF65-F5344CB8AC3E}">
        <p14:creationId xmlns:p14="http://schemas.microsoft.com/office/powerpoint/2010/main" val="343706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 mark boxes">
            <a:extLst>
              <a:ext uri="{FF2B5EF4-FFF2-40B4-BE49-F238E27FC236}">
                <a16:creationId xmlns:a16="http://schemas.microsoft.com/office/drawing/2014/main" id="{9CB05F88-D2D7-6658-3CAF-8B10BD81EE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655" y="1243534"/>
            <a:ext cx="5182438" cy="4611850"/>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71744A46-62E2-2014-2101-DF008206F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
        <p:nvSpPr>
          <p:cNvPr id="3" name="Title 2">
            <a:extLst>
              <a:ext uri="{FF2B5EF4-FFF2-40B4-BE49-F238E27FC236}">
                <a16:creationId xmlns:a16="http://schemas.microsoft.com/office/drawing/2014/main" id="{D46AF6EA-B4EF-0458-DF9A-410EA19D2B8E}"/>
              </a:ext>
            </a:extLst>
          </p:cNvPr>
          <p:cNvSpPr>
            <a:spLocks noGrp="1"/>
          </p:cNvSpPr>
          <p:nvPr>
            <p:ph type="title"/>
          </p:nvPr>
        </p:nvSpPr>
        <p:spPr/>
        <p:txBody>
          <a:bodyPr>
            <a:normAutofit fontScale="90000"/>
          </a:bodyPr>
          <a:lstStyle/>
          <a:p>
            <a:r>
              <a:rPr lang="en-US"/>
              <a:t>Questions and Discussion</a:t>
            </a:r>
          </a:p>
        </p:txBody>
      </p:sp>
      <p:sp>
        <p:nvSpPr>
          <p:cNvPr id="6" name="Content Placeholder 5">
            <a:extLst>
              <a:ext uri="{FF2B5EF4-FFF2-40B4-BE49-F238E27FC236}">
                <a16:creationId xmlns:a16="http://schemas.microsoft.com/office/drawing/2014/main" id="{2A7F71C3-EA77-241B-A4A6-E549272DBD6B}"/>
              </a:ext>
            </a:extLst>
          </p:cNvPr>
          <p:cNvSpPr>
            <a:spLocks noGrp="1"/>
          </p:cNvSpPr>
          <p:nvPr>
            <p:ph sz="quarter" idx="4294967295"/>
          </p:nvPr>
        </p:nvSpPr>
        <p:spPr>
          <a:xfrm>
            <a:off x="6603124" y="3313003"/>
            <a:ext cx="5181600" cy="1682750"/>
          </a:xfrm>
        </p:spPr>
        <p:txBody>
          <a:bodyPr/>
          <a:lstStyle/>
          <a:p>
            <a:r>
              <a:rPr lang="en-US"/>
              <a:t>Find session slides at </a:t>
            </a:r>
            <a:r>
              <a:rPr lang="en-US">
                <a:solidFill>
                  <a:srgbClr val="0070C0"/>
                </a:solidFill>
                <a:hlinkClick r:id="rId4">
                  <a:extLst>
                    <a:ext uri="{A12FA001-AC4F-418D-AE19-62706E023703}">
                      <ahyp:hlinkClr xmlns:ahyp="http://schemas.microsoft.com/office/drawing/2018/hyperlinkcolor" val="tx"/>
                    </a:ext>
                  </a:extLst>
                </a:hlinkClick>
              </a:rPr>
              <a:t>https://spice.unc.edu</a:t>
            </a:r>
            <a:r>
              <a:rPr lang="en-US">
                <a:solidFill>
                  <a:srgbClr val="0070C0"/>
                </a:solidFill>
              </a:rPr>
              <a:t> </a:t>
            </a:r>
            <a:r>
              <a:rPr lang="en-US">
                <a:sym typeface="Wingdings" panose="05000000000000000000" pitchFamily="2" charset="2"/>
              </a:rPr>
              <a:t></a:t>
            </a:r>
            <a:r>
              <a:rPr lang="en-US"/>
              <a:t> </a:t>
            </a:r>
            <a:r>
              <a:rPr lang="en-US" err="1"/>
              <a:t>ncclasp</a:t>
            </a:r>
            <a:r>
              <a:rPr lang="en-US"/>
              <a:t> </a:t>
            </a:r>
            <a:r>
              <a:rPr lang="en-US">
                <a:sym typeface="Wingdings" panose="05000000000000000000" pitchFamily="2" charset="2"/>
              </a:rPr>
              <a:t> </a:t>
            </a:r>
            <a:r>
              <a:rPr lang="en-US"/>
              <a:t>nursing homes</a:t>
            </a:r>
          </a:p>
        </p:txBody>
      </p:sp>
    </p:spTree>
    <p:extLst>
      <p:ext uri="{BB962C8B-B14F-4D97-AF65-F5344CB8AC3E}">
        <p14:creationId xmlns:p14="http://schemas.microsoft.com/office/powerpoint/2010/main" val="289435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E36B9-0637-4D3D-F47F-17AA0898E3F8}"/>
              </a:ext>
            </a:extLst>
          </p:cNvPr>
          <p:cNvSpPr>
            <a:spLocks noGrp="1"/>
          </p:cNvSpPr>
          <p:nvPr>
            <p:ph type="title"/>
          </p:nvPr>
        </p:nvSpPr>
        <p:spPr/>
        <p:txBody>
          <a:bodyPr>
            <a:normAutofit fontScale="90000"/>
          </a:bodyPr>
          <a:lstStyle/>
          <a:p>
            <a:r>
              <a:rPr lang="en-US">
                <a:cs typeface="Calibri"/>
              </a:rPr>
              <a:t>QAPI and QI SUPPORT</a:t>
            </a:r>
          </a:p>
        </p:txBody>
      </p:sp>
      <p:pic>
        <p:nvPicPr>
          <p:cNvPr id="4" name="Picture 3" descr="A picture containing text&#10;&#10;Description automatically generated">
            <a:extLst>
              <a:ext uri="{FF2B5EF4-FFF2-40B4-BE49-F238E27FC236}">
                <a16:creationId xmlns:a16="http://schemas.microsoft.com/office/drawing/2014/main" id="{92C72D70-1B0E-4371-03E8-A719E0ACA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
        <p:nvSpPr>
          <p:cNvPr id="6" name="TextBox 5">
            <a:extLst>
              <a:ext uri="{FF2B5EF4-FFF2-40B4-BE49-F238E27FC236}">
                <a16:creationId xmlns:a16="http://schemas.microsoft.com/office/drawing/2014/main" id="{A747BF13-F8B9-8DC2-0C4F-A2ACB4860003}"/>
              </a:ext>
            </a:extLst>
          </p:cNvPr>
          <p:cNvSpPr txBox="1"/>
          <p:nvPr/>
        </p:nvSpPr>
        <p:spPr>
          <a:xfrm>
            <a:off x="689042" y="1272701"/>
            <a:ext cx="105301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cs typeface="Calibri"/>
              </a:rPr>
              <a:t>Now we'd like to help you!  What stewardship projects are you working on and what do you need help with? </a:t>
            </a:r>
          </a:p>
        </p:txBody>
      </p:sp>
      <p:pic>
        <p:nvPicPr>
          <p:cNvPr id="7" name="Picture 6" descr="A diagram of a diagram&#10;&#10;Description automatically generated">
            <a:extLst>
              <a:ext uri="{FF2B5EF4-FFF2-40B4-BE49-F238E27FC236}">
                <a16:creationId xmlns:a16="http://schemas.microsoft.com/office/drawing/2014/main" id="{292209A1-03C2-AE15-8081-66DC873234E0}"/>
              </a:ext>
            </a:extLst>
          </p:cNvPr>
          <p:cNvPicPr>
            <a:picLocks noChangeAspect="1"/>
          </p:cNvPicPr>
          <p:nvPr/>
        </p:nvPicPr>
        <p:blipFill>
          <a:blip r:embed="rId3"/>
          <a:stretch>
            <a:fillRect/>
          </a:stretch>
        </p:blipFill>
        <p:spPr>
          <a:xfrm>
            <a:off x="7034719" y="1740938"/>
            <a:ext cx="4956242" cy="4746102"/>
          </a:xfrm>
          <a:prstGeom prst="rect">
            <a:avLst/>
          </a:prstGeom>
        </p:spPr>
      </p:pic>
      <p:pic>
        <p:nvPicPr>
          <p:cNvPr id="8" name="Picture 7" descr="A diagram of a smart goals&#10;&#10;Description automatically generated">
            <a:extLst>
              <a:ext uri="{FF2B5EF4-FFF2-40B4-BE49-F238E27FC236}">
                <a16:creationId xmlns:a16="http://schemas.microsoft.com/office/drawing/2014/main" id="{DEBD635D-DCDE-2FAC-FA69-108B0946699F}"/>
              </a:ext>
            </a:extLst>
          </p:cNvPr>
          <p:cNvPicPr>
            <a:picLocks noChangeAspect="1"/>
          </p:cNvPicPr>
          <p:nvPr/>
        </p:nvPicPr>
        <p:blipFill>
          <a:blip r:embed="rId4"/>
          <a:stretch>
            <a:fillRect/>
          </a:stretch>
        </p:blipFill>
        <p:spPr>
          <a:xfrm>
            <a:off x="906294" y="2133960"/>
            <a:ext cx="4810327" cy="3668228"/>
          </a:xfrm>
          <a:prstGeom prst="rect">
            <a:avLst/>
          </a:prstGeom>
        </p:spPr>
      </p:pic>
    </p:spTree>
    <p:extLst>
      <p:ext uri="{BB962C8B-B14F-4D97-AF65-F5344CB8AC3E}">
        <p14:creationId xmlns:p14="http://schemas.microsoft.com/office/powerpoint/2010/main" val="364954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17A6-387F-D11D-F294-188E267C808A}"/>
              </a:ext>
            </a:extLst>
          </p:cNvPr>
          <p:cNvSpPr>
            <a:spLocks noGrp="1"/>
          </p:cNvSpPr>
          <p:nvPr>
            <p:ph type="title"/>
          </p:nvPr>
        </p:nvSpPr>
        <p:spPr/>
        <p:txBody>
          <a:bodyPr/>
          <a:lstStyle/>
          <a:p>
            <a:r>
              <a:rPr lang="en-US">
                <a:ea typeface="Calibri"/>
                <a:cs typeface="Calibri"/>
              </a:rPr>
              <a:t>Conflict of interest Disclosures</a:t>
            </a:r>
            <a:endParaRPr lang="en-US"/>
          </a:p>
        </p:txBody>
      </p:sp>
      <p:sp>
        <p:nvSpPr>
          <p:cNvPr id="3" name="Content Placeholder 2">
            <a:extLst>
              <a:ext uri="{FF2B5EF4-FFF2-40B4-BE49-F238E27FC236}">
                <a16:creationId xmlns:a16="http://schemas.microsoft.com/office/drawing/2014/main" id="{2C846F69-B51D-D9C9-0D58-6AEC5EFD4BEC}"/>
              </a:ext>
            </a:extLst>
          </p:cNvPr>
          <p:cNvSpPr>
            <a:spLocks noGrp="1"/>
          </p:cNvSpPr>
          <p:nvPr>
            <p:ph idx="1"/>
          </p:nvPr>
        </p:nvSpPr>
        <p:spPr>
          <a:xfrm>
            <a:off x="203200" y="1287624"/>
            <a:ext cx="11785600" cy="4610255"/>
          </a:xfrm>
        </p:spPr>
        <p:txBody>
          <a:bodyPr vert="horz" lIns="0" tIns="45720" rIns="0" bIns="45720" rtlCol="0" anchor="t">
            <a:normAutofit lnSpcReduction="10000"/>
          </a:bodyPr>
          <a:lstStyle/>
          <a:p>
            <a:r>
              <a:rPr lang="en-US">
                <a:ea typeface="+mn-lt"/>
                <a:cs typeface="+mn-lt"/>
              </a:rPr>
              <a:t>The views and opinions expressed in this series are those of the speakers and do not reflect the official policy or position of any agency of the U.S. or NC government or UNC.</a:t>
            </a:r>
          </a:p>
          <a:p>
            <a:r>
              <a:rPr lang="en-US"/>
              <a:t>Our speakers have NO financial relationships with manufacturers and/or providers of commercial services discussed in this activity.</a:t>
            </a:r>
            <a:endParaRPr lang="en-US">
              <a:cs typeface="Calibri"/>
            </a:endParaRPr>
          </a:p>
          <a:p>
            <a:pPr lvl="1"/>
            <a:r>
              <a:rPr lang="en-US" sz="1900">
                <a:cs typeface="Calibri"/>
              </a:rPr>
              <a:t>Dr. Kistler served as a consultant for Base10, Inc on their UTI embedded clinical support tool and received funding from Pfizer to study pneumococcal carriage.</a:t>
            </a:r>
            <a:endParaRPr lang="en-US">
              <a:cs typeface="Calibri"/>
            </a:endParaRPr>
          </a:p>
          <a:p>
            <a:r>
              <a:rPr lang="en-US"/>
              <a:t>The speakers </a:t>
            </a:r>
            <a:r>
              <a:rPr lang="en-US" u="sng"/>
              <a:t>do not</a:t>
            </a:r>
            <a:r>
              <a:rPr lang="en-US"/>
              <a:t> intend to discuss an unapproved/investigative use of a commercial product/device in this series, and all COI have been mitigated.</a:t>
            </a:r>
            <a:endParaRPr lang="en-US">
              <a:ea typeface="Calibri"/>
              <a:cs typeface="Calibri"/>
            </a:endParaRPr>
          </a:p>
          <a:p>
            <a:r>
              <a:rPr lang="en-US">
                <a:ea typeface="+mn-lt"/>
                <a:cs typeface="+mn-lt"/>
              </a:rPr>
              <a:t>These slides contain materials from a variety of colleagues including CDC, WHO, AHRQ, etc. </a:t>
            </a:r>
            <a:endParaRPr lang="en-US"/>
          </a:p>
          <a:p>
            <a:endParaRPr lang="en-US">
              <a:ea typeface="Calibri"/>
              <a:cs typeface="Calibri"/>
            </a:endParaRPr>
          </a:p>
        </p:txBody>
      </p:sp>
      <p:pic>
        <p:nvPicPr>
          <p:cNvPr id="5" name="Picture 4" descr="A picture containing text&#10;&#10;Description automatically generated">
            <a:extLst>
              <a:ext uri="{FF2B5EF4-FFF2-40B4-BE49-F238E27FC236}">
                <a16:creationId xmlns:a16="http://schemas.microsoft.com/office/drawing/2014/main" id="{B2E4DF24-A446-20DF-7AA0-C7EFD2610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2766916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3DA0-6E73-74C2-16E1-64A079AB8563}"/>
              </a:ext>
            </a:extLst>
          </p:cNvPr>
          <p:cNvSpPr>
            <a:spLocks noGrp="1"/>
          </p:cNvSpPr>
          <p:nvPr>
            <p:ph type="title"/>
          </p:nvPr>
        </p:nvSpPr>
        <p:spPr>
          <a:xfrm>
            <a:off x="395416" y="274638"/>
            <a:ext cx="11593384" cy="1143000"/>
          </a:xfrm>
        </p:spPr>
        <p:txBody>
          <a:bodyPr>
            <a:noAutofit/>
          </a:bodyPr>
          <a:lstStyle/>
          <a:p>
            <a:pPr algn="l"/>
            <a:r>
              <a:rPr lang="en-US" dirty="0"/>
              <a:t> </a:t>
            </a:r>
            <a:br>
              <a:rPr lang="en-US" cap="none" dirty="0"/>
            </a:br>
            <a:br>
              <a:rPr lang="en-US" cap="none" dirty="0"/>
            </a:br>
            <a:r>
              <a:rPr lang="en-US" dirty="0">
                <a:ea typeface="Calibri"/>
                <a:cs typeface="Calibri"/>
              </a:rPr>
              <a:t>upcoming November learning sessions</a:t>
            </a:r>
            <a:br>
              <a:rPr lang="en-US" cap="none" dirty="0">
                <a:cs typeface="Calibri"/>
              </a:rPr>
            </a:br>
            <a:br>
              <a:rPr lang="en-US" dirty="0"/>
            </a:br>
            <a:r>
              <a:rPr lang="en-US" dirty="0">
                <a:cs typeface="Calibri"/>
              </a:rPr>
              <a:t> </a:t>
            </a:r>
            <a:endParaRPr lang="en-US" dirty="0">
              <a:ea typeface="Calibri"/>
              <a:cs typeface="Calibri"/>
            </a:endParaRPr>
          </a:p>
        </p:txBody>
      </p:sp>
      <p:sp>
        <p:nvSpPr>
          <p:cNvPr id="3" name="Content Placeholder 2">
            <a:extLst>
              <a:ext uri="{FF2B5EF4-FFF2-40B4-BE49-F238E27FC236}">
                <a16:creationId xmlns:a16="http://schemas.microsoft.com/office/drawing/2014/main" id="{6244296D-DB89-BE5D-4E09-37F024622B7D}"/>
              </a:ext>
            </a:extLst>
          </p:cNvPr>
          <p:cNvSpPr>
            <a:spLocks noGrp="1"/>
          </p:cNvSpPr>
          <p:nvPr>
            <p:ph idx="1"/>
          </p:nvPr>
        </p:nvSpPr>
        <p:spPr>
          <a:xfrm>
            <a:off x="203200" y="1476630"/>
            <a:ext cx="11785600" cy="4648199"/>
          </a:xfrm>
        </p:spPr>
        <p:txBody>
          <a:bodyPr vert="horz" lIns="91440" tIns="45720" rIns="91440" bIns="45720" rtlCol="0" anchor="t">
            <a:normAutofit/>
          </a:bodyPr>
          <a:lstStyle/>
          <a:p>
            <a:r>
              <a:rPr lang="en-US" b="1" dirty="0"/>
              <a:t>Leadership + QI Communication</a:t>
            </a:r>
            <a:br>
              <a:rPr lang="en-US" dirty="0"/>
            </a:br>
            <a:r>
              <a:rPr lang="en-US" dirty="0"/>
              <a:t>November 1, 2023 | 11:30-12:30 PM</a:t>
            </a:r>
          </a:p>
          <a:p>
            <a:pPr marL="68580" indent="0">
              <a:buNone/>
            </a:pPr>
            <a:r>
              <a:rPr lang="en-US" dirty="0"/>
              <a:t>    CE available</a:t>
            </a:r>
          </a:p>
          <a:p>
            <a:r>
              <a:rPr lang="en-US" b="1" dirty="0"/>
              <a:t>Hot Topics in Stewardship:</a:t>
            </a:r>
            <a:r>
              <a:rPr lang="en-US" dirty="0"/>
              <a:t> </a:t>
            </a:r>
            <a:r>
              <a:rPr lang="en-US" b="1" dirty="0"/>
              <a:t>UTIs – U/A Challenges</a:t>
            </a:r>
            <a:br>
              <a:rPr lang="en-US" dirty="0"/>
            </a:br>
            <a:r>
              <a:rPr lang="en-US" dirty="0"/>
              <a:t>November 8, 2023 | 11:30-12:30 PM</a:t>
            </a:r>
            <a:br>
              <a:rPr lang="en-US" dirty="0"/>
            </a:br>
            <a:r>
              <a:rPr lang="en-US" i="1" dirty="0"/>
              <a:t>No CME</a:t>
            </a:r>
            <a:endParaRPr lang="en-US" dirty="0"/>
          </a:p>
          <a:p>
            <a:r>
              <a:rPr lang="en-US" b="1" dirty="0"/>
              <a:t>Hot Topics in Stewardship:</a:t>
            </a:r>
            <a:r>
              <a:rPr lang="en-US" dirty="0"/>
              <a:t> </a:t>
            </a:r>
            <a:r>
              <a:rPr lang="en-US" b="1" dirty="0"/>
              <a:t>Communication with Families from Diverse Backgrounds</a:t>
            </a:r>
            <a:br>
              <a:rPr lang="en-US" dirty="0"/>
            </a:br>
            <a:r>
              <a:rPr lang="en-US" dirty="0"/>
              <a:t>November 29, 2023 | 11:30-12:30 PM</a:t>
            </a:r>
            <a:br>
              <a:rPr lang="en-US" dirty="0"/>
            </a:br>
            <a:r>
              <a:rPr lang="en-US" i="1" dirty="0"/>
              <a:t>No CME</a:t>
            </a:r>
            <a:endParaRPr lang="en-US" dirty="0"/>
          </a:p>
          <a:p>
            <a:endParaRPr lang="en-US" dirty="0">
              <a:ea typeface="Calibri"/>
              <a:cs typeface="Calibri"/>
            </a:endParaRPr>
          </a:p>
        </p:txBody>
      </p:sp>
      <p:pic>
        <p:nvPicPr>
          <p:cNvPr id="4" name="Picture 3" descr="A picture containing text&#10;&#10;Description automatically generated">
            <a:extLst>
              <a:ext uri="{FF2B5EF4-FFF2-40B4-BE49-F238E27FC236}">
                <a16:creationId xmlns:a16="http://schemas.microsoft.com/office/drawing/2014/main" id="{844DBDAF-DC90-4AB3-A5A9-2A5BEFF64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332500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E83F-3038-CFBC-3CC4-181953F6F840}"/>
              </a:ext>
            </a:extLst>
          </p:cNvPr>
          <p:cNvSpPr>
            <a:spLocks noGrp="1"/>
          </p:cNvSpPr>
          <p:nvPr>
            <p:ph type="title"/>
          </p:nvPr>
        </p:nvSpPr>
        <p:spPr/>
        <p:txBody>
          <a:bodyPr/>
          <a:lstStyle/>
          <a:p>
            <a:r>
              <a:rPr lang="en-US">
                <a:ea typeface="Calibri"/>
                <a:cs typeface="Calibri"/>
              </a:rPr>
              <a:t>Today's Team</a:t>
            </a:r>
            <a:endParaRPr lang="en-US"/>
          </a:p>
        </p:txBody>
      </p:sp>
      <p:sp>
        <p:nvSpPr>
          <p:cNvPr id="3" name="Content Placeholder 2">
            <a:extLst>
              <a:ext uri="{FF2B5EF4-FFF2-40B4-BE49-F238E27FC236}">
                <a16:creationId xmlns:a16="http://schemas.microsoft.com/office/drawing/2014/main" id="{974765E9-3CAB-EF85-9AAC-DDFA96E0CB87}"/>
              </a:ext>
            </a:extLst>
          </p:cNvPr>
          <p:cNvSpPr>
            <a:spLocks noGrp="1"/>
          </p:cNvSpPr>
          <p:nvPr>
            <p:ph idx="1"/>
          </p:nvPr>
        </p:nvSpPr>
        <p:spPr>
          <a:xfrm>
            <a:off x="203200" y="1190938"/>
            <a:ext cx="5891576" cy="4423992"/>
          </a:xfrm>
        </p:spPr>
        <p:txBody>
          <a:bodyPr vert="horz" lIns="0" tIns="45720" rIns="0" bIns="45720" rtlCol="0" anchor="t">
            <a:normAutofit lnSpcReduction="10000"/>
          </a:bodyPr>
          <a:lstStyle/>
          <a:p>
            <a:r>
              <a:rPr lang="en-US" sz="2400">
                <a:cs typeface="Calibri"/>
              </a:rPr>
              <a:t>Philip Sloane, MD, MPH - Geriatrics researcher and LTC expert, UNC School of Medicine</a:t>
            </a:r>
          </a:p>
          <a:p>
            <a:r>
              <a:rPr lang="en-US" sz="2400">
                <a:cs typeface="Calibri"/>
              </a:rPr>
              <a:t>Marian B. Johnson, MPH - Senior Research Associate and Quality Improvement advisor, Institue for Healthcare Improvement</a:t>
            </a:r>
            <a:endParaRPr lang="en-US" sz="2400"/>
          </a:p>
          <a:p>
            <a:r>
              <a:rPr lang="en-US" sz="2400">
                <a:cs typeface="Calibri"/>
              </a:rPr>
              <a:t>Adrian Austin, MD, MSCR - Geriatric Pulmonary and Critical Care expert, UNC School of Medicine</a:t>
            </a:r>
            <a:endParaRPr lang="en-US" sz="2400"/>
          </a:p>
          <a:p>
            <a:r>
              <a:rPr lang="en-US" sz="2400">
                <a:cs typeface="Calibri"/>
              </a:rPr>
              <a:t>Chrissy Kistler, MD, </a:t>
            </a:r>
            <a:r>
              <a:rPr lang="en-US" sz="2400" err="1">
                <a:cs typeface="Calibri"/>
              </a:rPr>
              <a:t>MASc</a:t>
            </a:r>
            <a:r>
              <a:rPr lang="en-US" sz="2400">
                <a:cs typeface="Calibri"/>
              </a:rPr>
              <a:t> - Geriatrics researcher and LTC expert, University of Pittsburgh</a:t>
            </a:r>
          </a:p>
          <a:p>
            <a:endParaRPr lang="en-US" sz="2400">
              <a:cs typeface="Calibri"/>
            </a:endParaRPr>
          </a:p>
        </p:txBody>
      </p:sp>
      <p:pic>
        <p:nvPicPr>
          <p:cNvPr id="5" name="Picture 4" descr="A picture containing text&#10;&#10;Description automatically generated">
            <a:extLst>
              <a:ext uri="{FF2B5EF4-FFF2-40B4-BE49-F238E27FC236}">
                <a16:creationId xmlns:a16="http://schemas.microsoft.com/office/drawing/2014/main" id="{11D8B6B1-7C04-FDF6-2388-A0534611B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pic>
        <p:nvPicPr>
          <p:cNvPr id="4" name="Picture 3" descr="A collage of two people&#10;&#10;Description automatically generated">
            <a:extLst>
              <a:ext uri="{FF2B5EF4-FFF2-40B4-BE49-F238E27FC236}">
                <a16:creationId xmlns:a16="http://schemas.microsoft.com/office/drawing/2014/main" id="{AA8D6A5B-7D4A-177F-882B-D541BA713C75}"/>
              </a:ext>
            </a:extLst>
          </p:cNvPr>
          <p:cNvPicPr>
            <a:picLocks noChangeAspect="1"/>
          </p:cNvPicPr>
          <p:nvPr/>
        </p:nvPicPr>
        <p:blipFill>
          <a:blip r:embed="rId3"/>
          <a:stretch>
            <a:fillRect/>
          </a:stretch>
        </p:blipFill>
        <p:spPr>
          <a:xfrm>
            <a:off x="6459556" y="1187150"/>
            <a:ext cx="4423272" cy="4419434"/>
          </a:xfrm>
          <a:prstGeom prst="rect">
            <a:avLst/>
          </a:prstGeom>
        </p:spPr>
      </p:pic>
    </p:spTree>
    <p:extLst>
      <p:ext uri="{BB962C8B-B14F-4D97-AF65-F5344CB8AC3E}">
        <p14:creationId xmlns:p14="http://schemas.microsoft.com/office/powerpoint/2010/main" val="117644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10FA-C539-593B-B7A2-7085D1E7D78D}"/>
              </a:ext>
            </a:extLst>
          </p:cNvPr>
          <p:cNvSpPr>
            <a:spLocks noGrp="1"/>
          </p:cNvSpPr>
          <p:nvPr>
            <p:ph type="title"/>
          </p:nvPr>
        </p:nvSpPr>
        <p:spPr>
          <a:xfrm>
            <a:off x="609600" y="138457"/>
            <a:ext cx="10972800" cy="1143000"/>
          </a:xfrm>
        </p:spPr>
        <p:txBody>
          <a:bodyPr/>
          <a:lstStyle/>
          <a:p>
            <a:r>
              <a:rPr lang="en-US"/>
              <a:t>Session Objectives</a:t>
            </a:r>
          </a:p>
        </p:txBody>
      </p:sp>
      <p:sp>
        <p:nvSpPr>
          <p:cNvPr id="3" name="Content Placeholder 2">
            <a:extLst>
              <a:ext uri="{FF2B5EF4-FFF2-40B4-BE49-F238E27FC236}">
                <a16:creationId xmlns:a16="http://schemas.microsoft.com/office/drawing/2014/main" id="{A0E4D7D6-2CB6-20AC-7039-A4CCA61AF5BB}"/>
              </a:ext>
            </a:extLst>
          </p:cNvPr>
          <p:cNvSpPr>
            <a:spLocks noGrp="1"/>
          </p:cNvSpPr>
          <p:nvPr>
            <p:ph sz="quarter" idx="13"/>
          </p:nvPr>
        </p:nvSpPr>
        <p:spPr>
          <a:xfrm>
            <a:off x="498061" y="1275772"/>
            <a:ext cx="6675620" cy="4529221"/>
          </a:xfrm>
        </p:spPr>
        <p:txBody>
          <a:bodyPr vert="horz" lIns="0" tIns="45720" rIns="0" bIns="45720" rtlCol="0" anchor="t">
            <a:normAutofit fontScale="92500" lnSpcReduction="10000"/>
          </a:bodyPr>
          <a:lstStyle/>
          <a:p>
            <a:pPr marL="525780" indent="-457200">
              <a:buClrTx/>
              <a:buFont typeface="+mj-lt"/>
              <a:buAutoNum type="arabicPeriod"/>
            </a:pPr>
            <a:r>
              <a:rPr lang="en-US" sz="4000" dirty="0"/>
              <a:t>Review the Definition of COPD exacerbation</a:t>
            </a:r>
          </a:p>
          <a:p>
            <a:pPr marL="525780" indent="-457200">
              <a:buClrTx/>
              <a:buFont typeface="+mj-lt"/>
              <a:buAutoNum type="arabicPeriod"/>
            </a:pPr>
            <a:r>
              <a:rPr lang="en-US" sz="4000" dirty="0"/>
              <a:t>Identify practical guidance for antibiotics and COPD exacerbations in the outpatient setting</a:t>
            </a:r>
            <a:endParaRPr lang="en-US" sz="3600" dirty="0"/>
          </a:p>
          <a:p>
            <a:pPr marL="525780" indent="-457200">
              <a:buClrTx/>
              <a:buAutoNum type="arabicPeriod"/>
            </a:pPr>
            <a:r>
              <a:rPr lang="en-US" sz="4000" dirty="0">
                <a:cs typeface="Calibri"/>
              </a:rPr>
              <a:t>Provide a one-pager for QI and staff education</a:t>
            </a:r>
          </a:p>
          <a:p>
            <a:endParaRPr lang="en-US" dirty="0"/>
          </a:p>
          <a:p>
            <a:endParaRPr lang="en-US" dirty="0"/>
          </a:p>
        </p:txBody>
      </p:sp>
      <p:pic>
        <p:nvPicPr>
          <p:cNvPr id="5" name="Picture 4" descr="A picture containing text&#10;&#10;Description automatically generated">
            <a:extLst>
              <a:ext uri="{FF2B5EF4-FFF2-40B4-BE49-F238E27FC236}">
                <a16:creationId xmlns:a16="http://schemas.microsoft.com/office/drawing/2014/main" id="{5F114F13-08A0-E026-3E1C-70501C3EE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pic>
        <p:nvPicPr>
          <p:cNvPr id="6" name="Picture 5" descr="http://srxa.files.wordpress.com/2010/07/copd-woman.jpg">
            <a:extLst>
              <a:ext uri="{FF2B5EF4-FFF2-40B4-BE49-F238E27FC236}">
                <a16:creationId xmlns:a16="http://schemas.microsoft.com/office/drawing/2014/main" id="{744A1CD2-0106-49FA-B459-9CEE58188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436" y="1387406"/>
            <a:ext cx="2679405" cy="399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27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C952-6F76-C775-3596-FB34ADBA792C}"/>
              </a:ext>
            </a:extLst>
          </p:cNvPr>
          <p:cNvSpPr>
            <a:spLocks noGrp="1"/>
          </p:cNvSpPr>
          <p:nvPr>
            <p:ph type="title"/>
          </p:nvPr>
        </p:nvSpPr>
        <p:spPr>
          <a:xfrm>
            <a:off x="609600" y="274638"/>
            <a:ext cx="10941934" cy="622846"/>
          </a:xfrm>
        </p:spPr>
        <p:txBody>
          <a:bodyPr>
            <a:normAutofit fontScale="90000"/>
          </a:bodyPr>
          <a:lstStyle/>
          <a:p>
            <a:r>
              <a:rPr lang="en-US" sz="4800"/>
              <a:t>Case Vignette</a:t>
            </a:r>
          </a:p>
        </p:txBody>
      </p:sp>
      <p:sp>
        <p:nvSpPr>
          <p:cNvPr id="13" name="Content Placeholder 12">
            <a:extLst>
              <a:ext uri="{FF2B5EF4-FFF2-40B4-BE49-F238E27FC236}">
                <a16:creationId xmlns:a16="http://schemas.microsoft.com/office/drawing/2014/main" id="{FB4B3233-FFA0-7168-6E60-DA414B295924}"/>
              </a:ext>
            </a:extLst>
          </p:cNvPr>
          <p:cNvSpPr>
            <a:spLocks noGrp="1"/>
          </p:cNvSpPr>
          <p:nvPr>
            <p:ph sz="quarter" idx="13"/>
          </p:nvPr>
        </p:nvSpPr>
        <p:spPr>
          <a:xfrm>
            <a:off x="439838" y="1099596"/>
            <a:ext cx="11331615" cy="3460830"/>
          </a:xfrm>
        </p:spPr>
        <p:txBody>
          <a:bodyPr vert="horz" lIns="0" tIns="45720" rIns="0" bIns="45720" rtlCol="0" anchor="t">
            <a:noAutofit/>
          </a:bodyPr>
          <a:lstStyle/>
          <a:p>
            <a:pPr marL="68580" indent="0">
              <a:buNone/>
            </a:pPr>
            <a:r>
              <a:rPr lang="en-US" dirty="0"/>
              <a:t>C.B. is a 78-year-old woman, former smoker, with COPD, chronic hypoxic respiratory failure on 2L of O2, and chronic diastolic CHF.  She has 5 days of a productive cough.  She normally has a dry, chronic cough.  She also has increased dyspnea.  Pulse ox is 92%. Normally she is 90-94%.  HR is 80.  She appears tired and has nasal congestion.  Her lungs have bilateral wheezes.  CXR show no new findings.    </a:t>
            </a:r>
          </a:p>
        </p:txBody>
      </p:sp>
      <p:pic>
        <p:nvPicPr>
          <p:cNvPr id="4" name="Picture 3">
            <a:extLst>
              <a:ext uri="{FF2B5EF4-FFF2-40B4-BE49-F238E27FC236}">
                <a16:creationId xmlns:a16="http://schemas.microsoft.com/office/drawing/2014/main" id="{23EF3B7A-0ED6-E69D-2948-0773B1D87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44118"/>
            <a:ext cx="2076153" cy="622846"/>
          </a:xfrm>
          <a:prstGeom prst="rect">
            <a:avLst/>
          </a:prstGeom>
        </p:spPr>
      </p:pic>
      <p:sp>
        <p:nvSpPr>
          <p:cNvPr id="6" name="Content Placeholder 12">
            <a:extLst>
              <a:ext uri="{FF2B5EF4-FFF2-40B4-BE49-F238E27FC236}">
                <a16:creationId xmlns:a16="http://schemas.microsoft.com/office/drawing/2014/main" id="{16E81F75-7B6D-092E-5CF3-50E7EEED6A43}"/>
              </a:ext>
            </a:extLst>
          </p:cNvPr>
          <p:cNvSpPr txBox="1">
            <a:spLocks/>
          </p:cNvSpPr>
          <p:nvPr/>
        </p:nvSpPr>
        <p:spPr>
          <a:xfrm>
            <a:off x="1321443" y="4483006"/>
            <a:ext cx="9549114" cy="1539432"/>
          </a:xfrm>
          <a:prstGeom prst="rect">
            <a:avLst/>
          </a:prstGeom>
          <a:ln w="38100">
            <a:solidFill>
              <a:srgbClr val="820000"/>
            </a:solidFill>
          </a:ln>
        </p:spPr>
        <p:txBody>
          <a:bodyPr vert="horz" lIns="0" tIns="45720" rIns="0" bIns="45720" rtlCol="0" anchor="t">
            <a:noAutofit/>
          </a:bodyPr>
          <a:lstStyle>
            <a:lvl1pPr marL="342900" indent="-274320" algn="l" defTabSz="914400" rtl="0" eaLnBrk="1" latinLnBrk="0" hangingPunct="1">
              <a:lnSpc>
                <a:spcPct val="100000"/>
              </a:lnSpc>
              <a:spcBef>
                <a:spcPts val="700"/>
              </a:spcBef>
              <a:buClr>
                <a:srgbClr val="69BE28"/>
              </a:buClr>
              <a:buSzPct val="85000"/>
              <a:buFont typeface="Wingdings 3" pitchFamily="18" charset="2"/>
              <a:buChar char=""/>
              <a:defRPr sz="2800" kern="1200" baseline="0">
                <a:solidFill>
                  <a:schemeClr val="bg1"/>
                </a:solidFill>
                <a:latin typeface="+mn-lt"/>
                <a:ea typeface="+mn-ea"/>
                <a:cs typeface="+mn-cs"/>
              </a:defRPr>
            </a:lvl1pPr>
            <a:lvl2pPr marL="742950" indent="-274320" algn="l" defTabSz="914400" rtl="0" eaLnBrk="1" latinLnBrk="0" hangingPunct="1">
              <a:lnSpc>
                <a:spcPct val="100000"/>
              </a:lnSpc>
              <a:spcBef>
                <a:spcPts val="700"/>
              </a:spcBef>
              <a:buClr>
                <a:srgbClr val="69BE28"/>
              </a:buClr>
              <a:buSzPct val="85000"/>
              <a:buFont typeface="Wingdings 3" pitchFamily="18" charset="2"/>
              <a:buChar char=""/>
              <a:defRPr sz="2000" kern="1200" baseline="0">
                <a:solidFill>
                  <a:schemeClr val="bg1"/>
                </a:solidFill>
                <a:latin typeface="+mn-lt"/>
                <a:ea typeface="+mn-ea"/>
                <a:cs typeface="+mn-cs"/>
              </a:defRPr>
            </a:lvl2pPr>
            <a:lvl3pPr marL="11430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3pPr>
            <a:lvl4pPr marL="16002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4pPr>
            <a:lvl5pPr marL="20574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Font typeface="Wingdings 3" pitchFamily="18" charset="2"/>
              <a:buNone/>
            </a:pPr>
            <a:r>
              <a:rPr lang="en-US" u="sng" dirty="0">
                <a:solidFill>
                  <a:srgbClr val="820000"/>
                </a:solidFill>
              </a:rPr>
              <a:t>Questions</a:t>
            </a:r>
          </a:p>
          <a:p>
            <a:pPr marL="582930" indent="-514350">
              <a:buClrTx/>
              <a:buFont typeface="Wingdings 3" pitchFamily="18" charset="2"/>
              <a:buAutoNum type="arabicPeriod"/>
            </a:pPr>
            <a:r>
              <a:rPr lang="en-US" dirty="0">
                <a:solidFill>
                  <a:srgbClr val="820000"/>
                </a:solidFill>
              </a:rPr>
              <a:t>Does she have an acute exacerbation of COPD?</a:t>
            </a:r>
          </a:p>
          <a:p>
            <a:pPr marL="582930" indent="-514350">
              <a:buClrTx/>
              <a:buFont typeface="Wingdings 3" pitchFamily="18" charset="2"/>
              <a:buAutoNum type="arabicPeriod"/>
            </a:pPr>
            <a:r>
              <a:rPr lang="en-US" dirty="0">
                <a:solidFill>
                  <a:srgbClr val="820000"/>
                </a:solidFill>
              </a:rPr>
              <a:t>Are antibiotics indicated? </a:t>
            </a:r>
          </a:p>
        </p:txBody>
      </p:sp>
    </p:spTree>
    <p:extLst>
      <p:ext uri="{BB962C8B-B14F-4D97-AF65-F5344CB8AC3E}">
        <p14:creationId xmlns:p14="http://schemas.microsoft.com/office/powerpoint/2010/main" val="381763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4080-2AE1-08F2-BC80-80751CD10E70}"/>
              </a:ext>
            </a:extLst>
          </p:cNvPr>
          <p:cNvSpPr>
            <a:spLocks noGrp="1"/>
          </p:cNvSpPr>
          <p:nvPr>
            <p:ph type="title"/>
          </p:nvPr>
        </p:nvSpPr>
        <p:spPr/>
        <p:txBody>
          <a:bodyPr/>
          <a:lstStyle/>
          <a:p>
            <a:r>
              <a:rPr lang="en-US" dirty="0"/>
              <a:t>Differential Diagnosis</a:t>
            </a:r>
          </a:p>
        </p:txBody>
      </p:sp>
      <p:sp>
        <p:nvSpPr>
          <p:cNvPr id="3" name="Content Placeholder 2">
            <a:extLst>
              <a:ext uri="{FF2B5EF4-FFF2-40B4-BE49-F238E27FC236}">
                <a16:creationId xmlns:a16="http://schemas.microsoft.com/office/drawing/2014/main" id="{8DA2AA1C-B4C5-D401-D4A1-0DF324F8C733}"/>
              </a:ext>
            </a:extLst>
          </p:cNvPr>
          <p:cNvSpPr>
            <a:spLocks noGrp="1"/>
          </p:cNvSpPr>
          <p:nvPr>
            <p:ph idx="1"/>
          </p:nvPr>
        </p:nvSpPr>
        <p:spPr/>
        <p:txBody>
          <a:bodyPr vert="horz" lIns="0" tIns="45720" rIns="0" bIns="45720" rtlCol="0" anchor="t">
            <a:normAutofit/>
          </a:bodyPr>
          <a:lstStyle/>
          <a:p>
            <a:pPr>
              <a:buClrTx/>
              <a:buFont typeface="Arial" panose="020B0604020202020204" pitchFamily="34" charset="0"/>
              <a:buChar char="•"/>
            </a:pPr>
            <a:r>
              <a:rPr lang="en-US" sz="3600" dirty="0"/>
              <a:t>Acute exacerbation of COPD</a:t>
            </a:r>
          </a:p>
          <a:p>
            <a:pPr>
              <a:buClrTx/>
              <a:buFont typeface="Arial" panose="020B0604020202020204" pitchFamily="34" charset="0"/>
              <a:buChar char="•"/>
            </a:pPr>
            <a:r>
              <a:rPr lang="en-US" sz="3600" dirty="0"/>
              <a:t>CHF exacerbation</a:t>
            </a:r>
          </a:p>
          <a:p>
            <a:pPr>
              <a:buClrTx/>
              <a:buFont typeface="Arial" panose="020B0604020202020204" pitchFamily="34" charset="0"/>
              <a:buChar char="•"/>
            </a:pPr>
            <a:r>
              <a:rPr lang="en-US" sz="3600" dirty="0"/>
              <a:t>Influenza</a:t>
            </a:r>
          </a:p>
          <a:p>
            <a:pPr>
              <a:buClrTx/>
              <a:buFont typeface="Arial" panose="020B0604020202020204" pitchFamily="34" charset="0"/>
              <a:buChar char="•"/>
            </a:pPr>
            <a:r>
              <a:rPr lang="en-US" sz="3600" dirty="0"/>
              <a:t>COVID-19</a:t>
            </a:r>
          </a:p>
          <a:p>
            <a:pPr>
              <a:buClrTx/>
              <a:buFont typeface="Arial" panose="020B0604020202020204" pitchFamily="34" charset="0"/>
              <a:buChar char="•"/>
            </a:pPr>
            <a:r>
              <a:rPr lang="en-US" sz="3600" dirty="0"/>
              <a:t>PNA</a:t>
            </a:r>
          </a:p>
          <a:p>
            <a:pPr>
              <a:buClrTx/>
              <a:buFont typeface="Arial" panose="020B0604020202020204" pitchFamily="34" charset="0"/>
              <a:buChar char="•"/>
            </a:pPr>
            <a:r>
              <a:rPr lang="en-US" sz="3600" dirty="0"/>
              <a:t>Anxiety</a:t>
            </a:r>
          </a:p>
          <a:p>
            <a:pPr>
              <a:buClrTx/>
              <a:buFont typeface="Arial" panose="020B0604020202020204" pitchFamily="34" charset="0"/>
              <a:buChar char="•"/>
            </a:pPr>
            <a:r>
              <a:rPr lang="en-US" sz="3600" dirty="0"/>
              <a:t>Pain </a:t>
            </a:r>
          </a:p>
        </p:txBody>
      </p:sp>
      <p:pic>
        <p:nvPicPr>
          <p:cNvPr id="5" name="Picture 4" descr="A picture containing text&#10;&#10;Description automatically generated">
            <a:extLst>
              <a:ext uri="{FF2B5EF4-FFF2-40B4-BE49-F238E27FC236}">
                <a16:creationId xmlns:a16="http://schemas.microsoft.com/office/drawing/2014/main" id="{59A97952-7EDF-2A63-81E4-EDAD01CF3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385645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4080-2AE1-08F2-BC80-80751CD10E70}"/>
              </a:ext>
            </a:extLst>
          </p:cNvPr>
          <p:cNvSpPr>
            <a:spLocks noGrp="1"/>
          </p:cNvSpPr>
          <p:nvPr>
            <p:ph type="title"/>
          </p:nvPr>
        </p:nvSpPr>
        <p:spPr/>
        <p:txBody>
          <a:bodyPr/>
          <a:lstStyle/>
          <a:p>
            <a:r>
              <a:rPr lang="en-US" dirty="0"/>
              <a:t>COPD Exacerbation</a:t>
            </a:r>
          </a:p>
        </p:txBody>
      </p:sp>
      <p:sp>
        <p:nvSpPr>
          <p:cNvPr id="3" name="Content Placeholder 2">
            <a:extLst>
              <a:ext uri="{FF2B5EF4-FFF2-40B4-BE49-F238E27FC236}">
                <a16:creationId xmlns:a16="http://schemas.microsoft.com/office/drawing/2014/main" id="{8DA2AA1C-B4C5-D401-D4A1-0DF324F8C733}"/>
              </a:ext>
            </a:extLst>
          </p:cNvPr>
          <p:cNvSpPr>
            <a:spLocks noGrp="1"/>
          </p:cNvSpPr>
          <p:nvPr>
            <p:ph idx="1"/>
          </p:nvPr>
        </p:nvSpPr>
        <p:spPr/>
        <p:txBody>
          <a:bodyPr vert="horz" lIns="0" tIns="45720" rIns="0" bIns="45720" rtlCol="0" anchor="t">
            <a:normAutofit/>
          </a:bodyPr>
          <a:lstStyle/>
          <a:p>
            <a:pPr marL="68580" indent="0">
              <a:buClrTx/>
              <a:buNone/>
            </a:pPr>
            <a:r>
              <a:rPr lang="en-US" sz="3200" dirty="0"/>
              <a:t>GLOBAL Initiative for Chronic Lung Disease  (GOLD) Guidelines Definition:</a:t>
            </a:r>
          </a:p>
          <a:p>
            <a:pPr marL="468630" lvl="1" indent="0">
              <a:buClrTx/>
              <a:buNone/>
            </a:pPr>
            <a:endParaRPr lang="en-US" sz="3600" dirty="0"/>
          </a:p>
          <a:p>
            <a:pPr marL="468630" lvl="1" indent="0">
              <a:buClrTx/>
              <a:buNone/>
            </a:pPr>
            <a:r>
              <a:rPr lang="en-US" sz="2800" dirty="0"/>
              <a:t>Acute event (Worsens over ≤ 14 days):</a:t>
            </a:r>
          </a:p>
          <a:p>
            <a:pPr lvl="1">
              <a:buClrTx/>
              <a:buFont typeface="Arial" panose="020B0604020202020204" pitchFamily="34" charset="0"/>
              <a:buChar char="•"/>
            </a:pPr>
            <a:r>
              <a:rPr lang="en-US" sz="2800" dirty="0"/>
              <a:t>Increased dyspnea and/or</a:t>
            </a:r>
          </a:p>
          <a:p>
            <a:pPr lvl="1">
              <a:buClrTx/>
              <a:buFont typeface="Arial" panose="020B0604020202020204" pitchFamily="34" charset="0"/>
              <a:buChar char="•"/>
            </a:pPr>
            <a:r>
              <a:rPr lang="en-US" sz="2800" dirty="0"/>
              <a:t>Increased cough and sputum production</a:t>
            </a:r>
          </a:p>
          <a:p>
            <a:pPr marL="468630" lvl="1" indent="0">
              <a:buClrTx/>
              <a:buNone/>
            </a:pPr>
            <a:endParaRPr lang="en-US" sz="2800" dirty="0"/>
          </a:p>
          <a:p>
            <a:pPr marL="468630" lvl="1" indent="0">
              <a:buClrTx/>
              <a:buNone/>
            </a:pPr>
            <a:r>
              <a:rPr lang="en-US" sz="2800" dirty="0"/>
              <a:t>May be accompanied by tachypnea or tachycardia</a:t>
            </a:r>
          </a:p>
          <a:p>
            <a:pPr marL="68580" indent="0">
              <a:buClrTx/>
              <a:buNone/>
            </a:pPr>
            <a:endParaRPr lang="en-US" sz="3600" dirty="0"/>
          </a:p>
        </p:txBody>
      </p:sp>
      <p:pic>
        <p:nvPicPr>
          <p:cNvPr id="5" name="Picture 4" descr="A picture containing text&#10;&#10;Description automatically generated">
            <a:extLst>
              <a:ext uri="{FF2B5EF4-FFF2-40B4-BE49-F238E27FC236}">
                <a16:creationId xmlns:a16="http://schemas.microsoft.com/office/drawing/2014/main" id="{59A97952-7EDF-2A63-81E4-EDAD01CF3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243459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4080-2AE1-08F2-BC80-80751CD10E70}"/>
              </a:ext>
            </a:extLst>
          </p:cNvPr>
          <p:cNvSpPr>
            <a:spLocks noGrp="1"/>
          </p:cNvSpPr>
          <p:nvPr>
            <p:ph type="title"/>
          </p:nvPr>
        </p:nvSpPr>
        <p:spPr/>
        <p:txBody>
          <a:bodyPr/>
          <a:lstStyle/>
          <a:p>
            <a:r>
              <a:rPr lang="en-US" dirty="0"/>
              <a:t>Red Flags for Potential Hospitalization</a:t>
            </a:r>
          </a:p>
        </p:txBody>
      </p:sp>
      <p:sp>
        <p:nvSpPr>
          <p:cNvPr id="3" name="Content Placeholder 2">
            <a:extLst>
              <a:ext uri="{FF2B5EF4-FFF2-40B4-BE49-F238E27FC236}">
                <a16:creationId xmlns:a16="http://schemas.microsoft.com/office/drawing/2014/main" id="{8DA2AA1C-B4C5-D401-D4A1-0DF324F8C733}"/>
              </a:ext>
            </a:extLst>
          </p:cNvPr>
          <p:cNvSpPr>
            <a:spLocks noGrp="1"/>
          </p:cNvSpPr>
          <p:nvPr>
            <p:ph idx="1"/>
          </p:nvPr>
        </p:nvSpPr>
        <p:spPr/>
        <p:txBody>
          <a:bodyPr vert="horz" lIns="0" tIns="45720" rIns="0" bIns="45720" rtlCol="0" anchor="t">
            <a:normAutofit fontScale="92500" lnSpcReduction="20000"/>
          </a:bodyPr>
          <a:lstStyle/>
          <a:p>
            <a:pPr>
              <a:buClrTx/>
              <a:buFont typeface="Arial" panose="020B0604020202020204" pitchFamily="34" charset="0"/>
              <a:buChar char="•"/>
            </a:pPr>
            <a:r>
              <a:rPr lang="en-US" sz="3600" dirty="0"/>
              <a:t>Severe dyspnea (i.e. inability to complete sentence without breath, pursed lip breathing, tripoding)</a:t>
            </a:r>
          </a:p>
          <a:p>
            <a:pPr>
              <a:buClrTx/>
              <a:buFont typeface="Arial" panose="020B0604020202020204" pitchFamily="34" charset="0"/>
              <a:buChar char="•"/>
            </a:pPr>
            <a:r>
              <a:rPr lang="en-US" sz="3600" dirty="0"/>
              <a:t>Increased RR </a:t>
            </a:r>
          </a:p>
          <a:p>
            <a:pPr>
              <a:buClrTx/>
              <a:buFont typeface="Arial" panose="020B0604020202020204" pitchFamily="34" charset="0"/>
              <a:buChar char="•"/>
            </a:pPr>
            <a:r>
              <a:rPr lang="en-US" sz="3600" dirty="0"/>
              <a:t>Confusion above baseline</a:t>
            </a:r>
          </a:p>
          <a:p>
            <a:pPr>
              <a:buClrTx/>
              <a:buFont typeface="Arial" panose="020B0604020202020204" pitchFamily="34" charset="0"/>
              <a:buChar char="•"/>
            </a:pPr>
            <a:r>
              <a:rPr lang="en-US" sz="3600" dirty="0"/>
              <a:t>Cyanosis</a:t>
            </a:r>
          </a:p>
          <a:p>
            <a:pPr>
              <a:buClrTx/>
              <a:buFont typeface="Arial" panose="020B0604020202020204" pitchFamily="34" charset="0"/>
              <a:buChar char="•"/>
            </a:pPr>
            <a:r>
              <a:rPr lang="en-US" sz="3600" dirty="0"/>
              <a:t>Acute respiratory </a:t>
            </a:r>
            <a:r>
              <a:rPr lang="en-US" sz="3600" dirty="0" err="1"/>
              <a:t>failure</a:t>
            </a:r>
            <a:r>
              <a:rPr lang="en-US" sz="3600" dirty="0" err="1">
                <a:sym typeface="Wingdings" pitchFamily="2" charset="2"/>
              </a:rPr>
              <a:t></a:t>
            </a:r>
            <a:r>
              <a:rPr lang="en-US" sz="3600" dirty="0" err="1"/>
              <a:t>Increase</a:t>
            </a:r>
            <a:r>
              <a:rPr lang="en-US" sz="3600" dirty="0"/>
              <a:t> in O2 requirement and/or decreased oxygen saturation</a:t>
            </a:r>
            <a:endParaRPr lang="en-US" dirty="0"/>
          </a:p>
          <a:p>
            <a:pPr>
              <a:buClrTx/>
              <a:buFont typeface="Arial" panose="020B0604020202020204" pitchFamily="34" charset="0"/>
              <a:buChar char="•"/>
            </a:pPr>
            <a:r>
              <a:rPr lang="en-US" sz="3600" dirty="0"/>
              <a:t>Signs of other organ involvement (i.e. arrhythmias)</a:t>
            </a:r>
          </a:p>
          <a:p>
            <a:pPr marL="68580" indent="0">
              <a:buClrTx/>
              <a:buNone/>
            </a:pPr>
            <a:endParaRPr lang="en-US" sz="3600" dirty="0"/>
          </a:p>
          <a:p>
            <a:pPr marL="68580" indent="0">
              <a:buClrTx/>
              <a:buNone/>
            </a:pPr>
            <a:r>
              <a:rPr lang="en-US" sz="3600" dirty="0"/>
              <a:t>Factor in patient and caregiver’s preferences!!!</a:t>
            </a:r>
          </a:p>
        </p:txBody>
      </p:sp>
      <p:pic>
        <p:nvPicPr>
          <p:cNvPr id="5" name="Picture 4" descr="A picture containing text&#10;&#10;Description automatically generated">
            <a:extLst>
              <a:ext uri="{FF2B5EF4-FFF2-40B4-BE49-F238E27FC236}">
                <a16:creationId xmlns:a16="http://schemas.microsoft.com/office/drawing/2014/main" id="{59A97952-7EDF-2A63-81E4-EDAD01CF3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387796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0" y="0"/>
            <a:ext cx="12192000" cy="1191399"/>
          </a:xfrm>
          <a:noFill/>
          <a:ln>
            <a:noFill/>
          </a:ln>
          <a:effectLst/>
          <a:extLst>
            <a:ext uri="{53640926-AAD7-44D8-BBD7-CCE9431645EC}">
              <a14:shadowObscured xmlns:a14="http://schemas.microsoft.com/office/drawing/2010/main"/>
            </a:ext>
          </a:extLst>
        </p:spPr>
        <p:txBody>
          <a:bodyPr vert="horz" wrap="square" lIns="0" tIns="0" rIns="0" bIns="0" rtlCol="0" anchor="ctr" anchorCtr="0">
            <a:noAutofit/>
          </a:bodyPr>
          <a:lstStyle/>
          <a:p>
            <a:r>
              <a:rPr lang="en-US" sz="4000" dirty="0">
                <a:solidFill>
                  <a:srgbClr val="002060"/>
                </a:solidFill>
                <a:effectLst/>
              </a:rPr>
              <a:t>Which COPD Exacerbations Benefit from Antibiotics?</a:t>
            </a:r>
          </a:p>
        </p:txBody>
      </p:sp>
      <p:sp>
        <p:nvSpPr>
          <p:cNvPr id="3" name="Content Placeholder 2"/>
          <p:cNvSpPr>
            <a:spLocks noGrp="1"/>
          </p:cNvSpPr>
          <p:nvPr>
            <p:ph sz="quarter" idx="11"/>
          </p:nvPr>
        </p:nvSpPr>
        <p:spPr>
          <a:xfrm>
            <a:off x="1676399" y="1447800"/>
            <a:ext cx="8552121" cy="3273056"/>
          </a:xfrm>
        </p:spPr>
        <p:txBody>
          <a:bodyPr>
            <a:noAutofit/>
          </a:bodyPr>
          <a:lstStyle/>
          <a:p>
            <a:r>
              <a:rPr lang="en-US" sz="3600" dirty="0">
                <a:solidFill>
                  <a:srgbClr val="002060"/>
                </a:solidFill>
              </a:rPr>
              <a:t>Cochrane systematic review (2018):</a:t>
            </a:r>
          </a:p>
          <a:p>
            <a:pPr lvl="1"/>
            <a:r>
              <a:rPr lang="en-US" sz="3600" dirty="0">
                <a:solidFill>
                  <a:srgbClr val="002060"/>
                </a:solidFill>
              </a:rPr>
              <a:t>large beneficial effects patients admitted to an ICU</a:t>
            </a:r>
          </a:p>
          <a:p>
            <a:pPr lvl="1"/>
            <a:r>
              <a:rPr lang="en-US" sz="3600" dirty="0">
                <a:solidFill>
                  <a:srgbClr val="002060"/>
                </a:solidFill>
              </a:rPr>
              <a:t>For outpatients and non-ICU inpatients, </a:t>
            </a:r>
            <a:r>
              <a:rPr lang="en-US" sz="3600" b="1" dirty="0">
                <a:solidFill>
                  <a:srgbClr val="002060"/>
                </a:solidFill>
              </a:rPr>
              <a:t>results inconsistent</a:t>
            </a:r>
          </a:p>
          <a:p>
            <a:endParaRPr lang="en-US" sz="3600" dirty="0">
              <a:solidFill>
                <a:srgbClr val="002060"/>
              </a:solidFill>
            </a:endParaRPr>
          </a:p>
        </p:txBody>
      </p:sp>
      <p:sp>
        <p:nvSpPr>
          <p:cNvPr id="4" name="TextBox 3">
            <a:extLst>
              <a:ext uri="{FF2B5EF4-FFF2-40B4-BE49-F238E27FC236}">
                <a16:creationId xmlns:a16="http://schemas.microsoft.com/office/drawing/2014/main" id="{E4544E9E-54C5-82C6-17F4-43DF3AC95858}"/>
              </a:ext>
            </a:extLst>
          </p:cNvPr>
          <p:cNvSpPr txBox="1"/>
          <p:nvPr/>
        </p:nvSpPr>
        <p:spPr>
          <a:xfrm>
            <a:off x="3705225" y="6143625"/>
            <a:ext cx="7924800" cy="246221"/>
          </a:xfrm>
          <a:prstGeom prst="rect">
            <a:avLst/>
          </a:prstGeom>
          <a:noFill/>
        </p:spPr>
        <p:txBody>
          <a:bodyPr wrap="square" rtlCol="0">
            <a:spAutoFit/>
          </a:bodyPr>
          <a:lstStyle/>
          <a:p>
            <a:pPr algn="r"/>
            <a:r>
              <a:rPr lang="en-US" sz="1000" b="0" i="0" dirty="0" err="1">
                <a:solidFill>
                  <a:srgbClr val="000000"/>
                </a:solidFill>
                <a:effectLst/>
                <a:latin typeface="Source Sans Pro" panose="020B0604020202020204" pitchFamily="34" charset="0"/>
              </a:rPr>
              <a:t>Vollenweider</a:t>
            </a:r>
            <a:r>
              <a:rPr lang="en-US" sz="1000" dirty="0">
                <a:solidFill>
                  <a:srgbClr val="000000"/>
                </a:solidFill>
                <a:latin typeface="Source Sans Pro" panose="020B0604020202020204" pitchFamily="34" charset="0"/>
              </a:rPr>
              <a:t>, </a:t>
            </a:r>
            <a:r>
              <a:rPr lang="en-US" sz="1000" b="0" i="0" dirty="0">
                <a:solidFill>
                  <a:srgbClr val="000000"/>
                </a:solidFill>
                <a:effectLst/>
                <a:latin typeface="Source Sans Pro" panose="020B0604020202020204" pitchFamily="34" charset="0"/>
              </a:rPr>
              <a:t>Database of Systematic Reviews; 2018</a:t>
            </a:r>
            <a:endParaRPr lang="en-US" dirty="0"/>
          </a:p>
        </p:txBody>
      </p:sp>
    </p:spTree>
    <p:custDataLst>
      <p:tags r:id="rId1"/>
    </p:custDataLst>
    <p:extLst>
      <p:ext uri="{BB962C8B-B14F-4D97-AF65-F5344CB8AC3E}">
        <p14:creationId xmlns:p14="http://schemas.microsoft.com/office/powerpoint/2010/main" val="429219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MMPROD_LASTVALUES" val="&lt;ChangeData&gt;&lt;SlideID&gt;&lt;![CDATA[377]]&gt;&lt;/SlideID&gt;&lt;/ChangeData&gt;"/>
  <p:tag name="PPSNARRATIONPROPS" val="C:\Users\gfield\Documents\projectsExternal\shepsCenter\opalModules\module3\module3_extracted_audio\012.wav"/>
  <p:tag name="PPSNARRATION" val="11,919359299,C:\Users\jcalleso\Desktop\OPAL Module 3\opalModule3_revision2_pptx\Media.ppcx"/>
  <p:tag name="MMPROD_PASSDATA" val="&lt;object type=&quot;10050&quot; unique_id=&quot;10057&quot;&gt;&lt;property id=&quot;10020&quot; value=&quot;2&quot;/&gt;&lt;property id=&quot;10102&quot; value=&quot;0&quot;/&gt;&lt;property id=&quot;10191&quot; value=&quot;-1&quot;/&gt;&lt;/object&gt;"/>
  <p:tag name="MMPROD_FAILDATA" val="&lt;object type=&quot;10051&quot; unique_id=&quot;10058&quot;&gt;&lt;property id=&quot;10020&quot; value=&quot;2&quot;/&gt;&lt;property id=&quot;10102&quot; value=&quot;0&quot;/&gt;&lt;property id=&quot;10191&quot; value=&quot;-1&quot;/&gt;&lt;/object&gt;"/>
  <p:tag name="MMPROD_ID" val="10055"/>
  <p:tag name="MMPROD_TYPE" val="10008"/>
  <p:tag name="MMPROD_DATA" val="&lt;property id=&quot;10026&quot; value=&quot;10&quot;/&gt;&lt;property id=&quot;10027&quot; value=&quot;Interaction100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0&quot;/&gt;&lt;property id=&quot;10109&quot; value=&quot;0&quot;/&gt;&lt;property id=&quot;10110&quot; value=&quot;0&quot;/&gt;&lt;property id=&quot;10111&quot; value=&quot;3&quot;/&gt;&lt;property id=&quot;10112&quot; value=&quot;0&quot;/&gt;&lt;property id=&quot;10115&quot; value=&quot;0&quot;/&gt;&lt;property id=&quot;10120&quot; value=&quot;1&quot;/&gt;&lt;property id=&quot;10131&quot; value=&quot;1&quot;/&gt;&lt;property id=&quot;10132&quot; value=&quot;1&quot;/&gt;&lt;property id=&quot;10159&quot; value=&quot;1&quot;/&gt;&lt;property id=&quot;10178&quot; value=&quot;0&quot;/&gt;&lt;property id=&quot;10182&quot; value=&quot;0&quot;/&gt;&lt;property id=&quot;10206&quot; value=&quot;0&quot;/&gt;&lt;property id=&quot;10207&quot; value=&quot;0&quot;/&gt;"/>
  <p:tag name="MMPROD_COLLECTIONCONTAINERID" val="20000"/>
  <p:tag name="MMPROD_PARENTID" val="10050"/>
  <p:tag name="MMPROD_PARENTQUESTIONGROUPID" val="-1"/>
  <p:tag name="QUIZCLIPSSOURCE" val="919359299,C:\Users\jcalleso\Desktop\OPAL Module 3\opalModule3_revision2_pptx\Media.ppcx"/>
  <p:tag name="MMPROD_ANSWERCOUNT" val="3"/>
</p:tagLst>
</file>

<file path=ppt/tags/tag3.xml><?xml version="1.0" encoding="utf-8"?>
<p:tagLst xmlns:a="http://schemas.openxmlformats.org/drawingml/2006/main" xmlns:r="http://schemas.openxmlformats.org/officeDocument/2006/relationships" xmlns:p="http://schemas.openxmlformats.org/presentationml/2006/main">
  <p:tag name="MMPROD_ID" val="10055"/>
  <p:tag name="MMPROD_ABSOLUTEPOSITIONID" val="100"/>
  <p:tag name="MMPROD_LASTVALUES" val="&lt;ChangeData&gt;&lt;Text&gt;&lt;![CDATA[Should this patient receive antibiotics?]]&gt;&lt;/Text&gt;&lt;FontSize&gt;&lt;![CDATA[41]]&gt;&lt;/FontSize&gt;&lt;Left&gt;&lt;![CDATA[0]]&gt;&lt;/Left&gt;&lt;Top&gt;&lt;![CDATA[0]]&gt;&lt;/Top&gt;&lt;/ChangeData&gt;"/>
</p:tagLst>
</file>

<file path=ppt/tags/tag4.xml><?xml version="1.0" encoding="utf-8"?>
<p:tagLst xmlns:a="http://schemas.openxmlformats.org/drawingml/2006/main" xmlns:r="http://schemas.openxmlformats.org/officeDocument/2006/relationships" xmlns:p="http://schemas.openxmlformats.org/presentationml/2006/main">
  <p:tag name="MMPROD_LASTVALUES" val="&lt;ChangeData&gt;&lt;SlideID&gt;&lt;![CDATA[377]]&gt;&lt;/SlideID&gt;&lt;/ChangeData&gt;"/>
  <p:tag name="PPSNARRATIONPROPS" val="C:\Users\gfield\Documents\projectsExternal\shepsCenter\opalModules\module3\module3_extracted_audio\012.wav"/>
  <p:tag name="PPSNARRATION" val="11,919359299,C:\Users\jcalleso\Desktop\OPAL Module 3\opalModule3_revision2_pptx\Media.ppcx"/>
  <p:tag name="MMPROD_PASSDATA" val="&lt;object type=&quot;10050&quot; unique_id=&quot;10057&quot;&gt;&lt;property id=&quot;10020&quot; value=&quot;2&quot;/&gt;&lt;property id=&quot;10102&quot; value=&quot;0&quot;/&gt;&lt;property id=&quot;10191&quot; value=&quot;-1&quot;/&gt;&lt;/object&gt;"/>
  <p:tag name="MMPROD_FAILDATA" val="&lt;object type=&quot;10051&quot; unique_id=&quot;10058&quot;&gt;&lt;property id=&quot;10020&quot; value=&quot;2&quot;/&gt;&lt;property id=&quot;10102&quot; value=&quot;0&quot;/&gt;&lt;property id=&quot;10191&quot; value=&quot;-1&quot;/&gt;&lt;/object&gt;"/>
  <p:tag name="MMPROD_ID" val="10055"/>
  <p:tag name="MMPROD_TYPE" val="10008"/>
  <p:tag name="MMPROD_DATA" val="&lt;property id=&quot;10026&quot; value=&quot;10&quot;/&gt;&lt;property id=&quot;10027&quot; value=&quot;Interaction100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0&quot;/&gt;&lt;property id=&quot;10109&quot; value=&quot;0&quot;/&gt;&lt;property id=&quot;10110&quot; value=&quot;0&quot;/&gt;&lt;property id=&quot;10111&quot; value=&quot;3&quot;/&gt;&lt;property id=&quot;10112&quot; value=&quot;0&quot;/&gt;&lt;property id=&quot;10115&quot; value=&quot;0&quot;/&gt;&lt;property id=&quot;10120&quot; value=&quot;1&quot;/&gt;&lt;property id=&quot;10131&quot; value=&quot;1&quot;/&gt;&lt;property id=&quot;10132&quot; value=&quot;1&quot;/&gt;&lt;property id=&quot;10159&quot; value=&quot;1&quot;/&gt;&lt;property id=&quot;10178&quot; value=&quot;0&quot;/&gt;&lt;property id=&quot;10182&quot; value=&quot;0&quot;/&gt;&lt;property id=&quot;10206&quot; value=&quot;0&quot;/&gt;&lt;property id=&quot;10207&quot; value=&quot;0&quot;/&gt;"/>
  <p:tag name="MMPROD_COLLECTIONCONTAINERID" val="20000"/>
  <p:tag name="MMPROD_PARENTID" val="10050"/>
  <p:tag name="MMPROD_PARENTQUESTIONGROUPID" val="-1"/>
  <p:tag name="QUIZCLIPSSOURCE" val="919359299,C:\Users\jcalleso\Desktop\OPAL Module 3\opalModule3_revision2_pptx\Media.ppcx"/>
  <p:tag name="MMPROD_ANSWERCOUNT" val="3"/>
</p:tagLst>
</file>

<file path=ppt/theme/theme1.xml><?xml version="1.0" encoding="utf-8"?>
<a:theme xmlns:a="http://schemas.openxmlformats.org/drawingml/2006/main" name="Theme1">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extLst>
    <a:ext uri="{05A4C25C-085E-4340-85A3-A5531E510DB2}">
      <thm15:themeFamily xmlns:thm15="http://schemas.microsoft.com/office/thememl/2012/main" name="Theme1" id="{77201181-700B-4756-B829-CA7EB8948186}" vid="{109F8253-B429-438B-BB41-B954192B48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eme1">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extLst>
    <a:ext uri="{05A4C25C-085E-4340-85A3-A5531E510DB2}">
      <thm15:themeFamily xmlns:thm15="http://schemas.microsoft.com/office/thememl/2012/main" name="Theme1" id="{77201181-700B-4756-B829-CA7EB8948186}" vid="{109F8253-B429-438B-BB41-B954192B48E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a106c9-c363-48c2-9921-4d34cb5f644e" xsi:nil="true"/>
    <lcf76f155ced4ddcb4097134ff3c332f xmlns="c4b0b69f-90a0-4974-8d7e-eba1ffe323b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EA2BCBD7B2464189A29BE8142C2E4A" ma:contentTypeVersion="13" ma:contentTypeDescription="Create a new document." ma:contentTypeScope="" ma:versionID="151837ed9c8c8094f8ab850a13a411f9">
  <xsd:schema xmlns:xsd="http://www.w3.org/2001/XMLSchema" xmlns:xs="http://www.w3.org/2001/XMLSchema" xmlns:p="http://schemas.microsoft.com/office/2006/metadata/properties" xmlns:ns2="c4b0b69f-90a0-4974-8d7e-eba1ffe323bf" xmlns:ns3="96a106c9-c363-48c2-9921-4d34cb5f644e" targetNamespace="http://schemas.microsoft.com/office/2006/metadata/properties" ma:root="true" ma:fieldsID="dfd4f6a72a385881fc9a8e01163c4963" ns2:_="" ns3:_="">
    <xsd:import namespace="c4b0b69f-90a0-4974-8d7e-eba1ffe323bf"/>
    <xsd:import namespace="96a106c9-c363-48c2-9921-4d34cb5f644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0b69f-90a0-4974-8d7e-eba1ffe323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a106c9-c363-48c2-9921-4d34cb5f644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d9665f0-9e98-4e22-8d88-a6e82768429e}" ma:internalName="TaxCatchAll" ma:showField="CatchAllData" ma:web="96a106c9-c363-48c2-9921-4d34cb5f644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6EB346-B7B7-47AD-92E3-24351555273E}">
  <ds:schemaRefs>
    <ds:schemaRef ds:uri="http://schemas.openxmlformats.org/package/2006/metadata/core-properties"/>
    <ds:schemaRef ds:uri="http://www.w3.org/XML/1998/namespace"/>
    <ds:schemaRef ds:uri="c4b0b69f-90a0-4974-8d7e-eba1ffe323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96a106c9-c363-48c2-9921-4d34cb5f644e"/>
  </ds:schemaRefs>
</ds:datastoreItem>
</file>

<file path=customXml/itemProps2.xml><?xml version="1.0" encoding="utf-8"?>
<ds:datastoreItem xmlns:ds="http://schemas.openxmlformats.org/officeDocument/2006/customXml" ds:itemID="{356D3F29-2832-4BF3-AE87-E25656FDC4CB}">
  <ds:schemaRefs>
    <ds:schemaRef ds:uri="http://schemas.microsoft.com/sharepoint/v3/contenttype/forms"/>
  </ds:schemaRefs>
</ds:datastoreItem>
</file>

<file path=customXml/itemProps3.xml><?xml version="1.0" encoding="utf-8"?>
<ds:datastoreItem xmlns:ds="http://schemas.openxmlformats.org/officeDocument/2006/customXml" ds:itemID="{47474A6A-9B4A-4CBE-8A5A-2BB8C853D635}">
  <ds:schemaRefs>
    <ds:schemaRef ds:uri="96a106c9-c363-48c2-9921-4d34cb5f644e"/>
    <ds:schemaRef ds:uri="c4b0b69f-90a0-4974-8d7e-eba1ffe323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531</TotalTime>
  <Words>1023</Words>
  <Application>Microsoft Office PowerPoint</Application>
  <PresentationFormat>Widescreen</PresentationFormat>
  <Paragraphs>108</Paragraphs>
  <Slides>20</Slides>
  <Notes>14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Arial</vt:lpstr>
      <vt:lpstr>Calibri</vt:lpstr>
      <vt:lpstr>Raleway</vt:lpstr>
      <vt:lpstr>Source Sans Pro</vt:lpstr>
      <vt:lpstr>Wingdings</vt:lpstr>
      <vt:lpstr>Wingdings 3</vt:lpstr>
      <vt:lpstr>Theme1</vt:lpstr>
      <vt:lpstr>Office Theme</vt:lpstr>
      <vt:lpstr>2_Office Theme</vt:lpstr>
      <vt:lpstr>3_Office Theme</vt:lpstr>
      <vt:lpstr>Theme1</vt:lpstr>
      <vt:lpstr>Infection Management and Antibiotic Stewardship       Hot Topic Session #3      Antibiotics in COPD Exacerbations </vt:lpstr>
      <vt:lpstr>Conflict of interest Disclosures</vt:lpstr>
      <vt:lpstr>Today's Team</vt:lpstr>
      <vt:lpstr>Session Objectives</vt:lpstr>
      <vt:lpstr>Case Vignette</vt:lpstr>
      <vt:lpstr>Differential Diagnosis</vt:lpstr>
      <vt:lpstr>COPD Exacerbation</vt:lpstr>
      <vt:lpstr>Red Flags for Potential Hospitalization</vt:lpstr>
      <vt:lpstr>Which COPD Exacerbations Benefit from Antibiotics?</vt:lpstr>
      <vt:lpstr>PowerPoint Presentation</vt:lpstr>
      <vt:lpstr>Outpatient Approach</vt:lpstr>
      <vt:lpstr>Case Vignette</vt:lpstr>
      <vt:lpstr>Antibiotic Selection</vt:lpstr>
      <vt:lpstr>Antibiotic Selection</vt:lpstr>
      <vt:lpstr>Antibiotic Duration</vt:lpstr>
      <vt:lpstr>Case Vignette</vt:lpstr>
      <vt:lpstr>Downloadable One-Pager for Staff Education and Quality Improvement</vt:lpstr>
      <vt:lpstr>Questions and Discussion</vt:lpstr>
      <vt:lpstr>QAPI and QI SUPPORT</vt:lpstr>
      <vt:lpstr>   upcoming November learning sessions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Evelyn C</dc:creator>
  <cp:lastModifiedBy>Doughman, Danielle</cp:lastModifiedBy>
  <cp:revision>11</cp:revision>
  <cp:lastPrinted>2022-07-19T15:22:58Z</cp:lastPrinted>
  <dcterms:created xsi:type="dcterms:W3CDTF">2019-08-28T19:12:04Z</dcterms:created>
  <dcterms:modified xsi:type="dcterms:W3CDTF">2023-10-25T14:40:33Z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0x01010048EA2BCBD7B2464189A29BE8142C2E4A</vt:lpwstr>
  </property>
  <property fmtid="{D5CDD505-2E9C-101B-9397-08002B2CF9AE}" pid="3" name="MediaServiceImageTags">
    <vt:lpwstr/>
  </property>
</Properties>
</file>