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62" r:id="rId4"/>
  </p:sldMasterIdLst>
  <p:notesMasterIdLst>
    <p:notesMasterId r:id="rId54"/>
  </p:notesMasterIdLst>
  <p:handoutMasterIdLst>
    <p:handoutMasterId r:id="rId55"/>
  </p:handoutMasterIdLst>
  <p:sldIdLst>
    <p:sldId id="343" r:id="rId5"/>
    <p:sldId id="302" r:id="rId6"/>
    <p:sldId id="259" r:id="rId7"/>
    <p:sldId id="258" r:id="rId8"/>
    <p:sldId id="315" r:id="rId9"/>
    <p:sldId id="266" r:id="rId10"/>
    <p:sldId id="324" r:id="rId11"/>
    <p:sldId id="303" r:id="rId12"/>
    <p:sldId id="312" r:id="rId13"/>
    <p:sldId id="344" r:id="rId14"/>
    <p:sldId id="260" r:id="rId15"/>
    <p:sldId id="310" r:id="rId16"/>
    <p:sldId id="305" r:id="rId17"/>
    <p:sldId id="327" r:id="rId18"/>
    <p:sldId id="328" r:id="rId19"/>
    <p:sldId id="314" r:id="rId20"/>
    <p:sldId id="304" r:id="rId21"/>
    <p:sldId id="345" r:id="rId22"/>
    <p:sldId id="330" r:id="rId23"/>
    <p:sldId id="334" r:id="rId24"/>
    <p:sldId id="271" r:id="rId25"/>
    <p:sldId id="273" r:id="rId26"/>
    <p:sldId id="275" r:id="rId27"/>
    <p:sldId id="316" r:id="rId28"/>
    <p:sldId id="277" r:id="rId29"/>
    <p:sldId id="281" r:id="rId30"/>
    <p:sldId id="282" r:id="rId31"/>
    <p:sldId id="283" r:id="rId32"/>
    <p:sldId id="284" r:id="rId33"/>
    <p:sldId id="317" r:id="rId34"/>
    <p:sldId id="319" r:id="rId35"/>
    <p:sldId id="286" r:id="rId36"/>
    <p:sldId id="331" r:id="rId37"/>
    <p:sldId id="335" r:id="rId38"/>
    <p:sldId id="347" r:id="rId39"/>
    <p:sldId id="318" r:id="rId40"/>
    <p:sldId id="308" r:id="rId41"/>
    <p:sldId id="346" r:id="rId42"/>
    <p:sldId id="289" r:id="rId43"/>
    <p:sldId id="291" r:id="rId44"/>
    <p:sldId id="333" r:id="rId45"/>
    <p:sldId id="292" r:id="rId46"/>
    <p:sldId id="293" r:id="rId47"/>
    <p:sldId id="295" r:id="rId48"/>
    <p:sldId id="311" r:id="rId49"/>
    <p:sldId id="332" r:id="rId50"/>
    <p:sldId id="299" r:id="rId51"/>
    <p:sldId id="301" r:id="rId52"/>
    <p:sldId id="348" r:id="rId53"/>
  </p:sldIdLst>
  <p:sldSz cx="12192000" cy="6858000"/>
  <p:notesSz cx="7010400" cy="92964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2651E0-16AF-061C-5350-59A3E03AAE1B}" name="Cook, Evelyn C" initials="EC" userId="S::eccook@ad.unc.edu::3fdf2339-b52c-4e91-83d0-5de3e8bfcbb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BAC5"/>
    <a:srgbClr val="F3EFDA"/>
    <a:srgbClr val="532E1D"/>
    <a:srgbClr val="306200"/>
    <a:srgbClr val="FCB116"/>
    <a:srgbClr val="B5B3AB"/>
    <a:srgbClr val="CC3300"/>
    <a:srgbClr val="FFCCCC"/>
    <a:srgbClr val="FF99FF"/>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66552" autoAdjust="0"/>
  </p:normalViewPr>
  <p:slideViewPr>
    <p:cSldViewPr>
      <p:cViewPr varScale="1">
        <p:scale>
          <a:sx n="43" d="100"/>
          <a:sy n="43" d="100"/>
        </p:scale>
        <p:origin x="1566" y="33"/>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27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3177" tIns="46589" rIns="93177" bIns="46589" rtlCol="0"/>
          <a:lstStyle>
            <a:lvl1pPr algn="l">
              <a:defRPr sz="1200"/>
            </a:lvl1pPr>
          </a:lstStyle>
          <a:p>
            <a:pPr>
              <a:defRPr/>
            </a:pPr>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3177" tIns="46589" rIns="93177" bIns="46589" rtlCol="0"/>
          <a:lstStyle>
            <a:lvl1pPr algn="r">
              <a:defRPr sz="1200"/>
            </a:lvl1pPr>
          </a:lstStyle>
          <a:p>
            <a:pPr>
              <a:defRPr/>
            </a:pPr>
            <a:fld id="{76263ECA-99A8-46E1-8996-1691245A9AEF}" type="datetimeFigureOut">
              <a:rPr lang="en-US"/>
              <a:pPr>
                <a:defRPr/>
              </a:pPr>
              <a:t>1/21/2025</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3177" tIns="46589" rIns="93177" bIns="46589"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3177" tIns="46589" rIns="93177" bIns="46589" rtlCol="0" anchor="b"/>
          <a:lstStyle>
            <a:lvl1pPr algn="r">
              <a:defRPr sz="1200"/>
            </a:lvl1pPr>
          </a:lstStyle>
          <a:p>
            <a:pPr>
              <a:defRPr/>
            </a:pPr>
            <a:fld id="{40EC2465-B814-4F5D-BC57-9E74BF797AF0}"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eaLnBrk="1" fontAlgn="auto" hangingPunct="1">
              <a:spcBef>
                <a:spcPts val="0"/>
              </a:spcBef>
              <a:spcAft>
                <a:spcPts val="0"/>
              </a:spcAft>
              <a:defRPr sz="1200">
                <a:latin typeface="+mn-lt"/>
              </a:defRPr>
            </a:lvl1pPr>
          </a:lstStyle>
          <a:p>
            <a:pPr>
              <a:defRPr/>
            </a:pPr>
            <a:fld id="{E0A02BE0-4DF9-44E3-ABCC-FF9E9F632220}" type="datetimeFigureOut">
              <a:rPr lang="en-US"/>
              <a:pPr>
                <a:defRPr/>
              </a:pPr>
              <a:t>1/21/2025</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eaLnBrk="1" fontAlgn="auto" hangingPunct="1">
              <a:spcBef>
                <a:spcPts val="0"/>
              </a:spcBef>
              <a:spcAft>
                <a:spcPts val="0"/>
              </a:spcAft>
              <a:defRPr sz="1200">
                <a:latin typeface="+mn-lt"/>
              </a:defRPr>
            </a:lvl1pPr>
          </a:lstStyle>
          <a:p>
            <a:pPr>
              <a:defRPr/>
            </a:pPr>
            <a:fld id="{7EE36DEE-A847-4E11-93EF-2E1FA4BF50B0}"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osha.gov/recordkeeping/new-osha300form1-1-04-FormsOnly.pdf"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xfrm>
            <a:off x="777875" y="1200150"/>
            <a:ext cx="5759450" cy="3240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t>Welcome to Complying with the Occupational Health and Safety Administration’s Bloodborne Pathogen Final Rule. We are going to review what you will need</a:t>
            </a:r>
            <a:r>
              <a:rPr lang="en-US" altLang="en-US" baseline="0" dirty="0"/>
              <a:t> to do to comply with OSHA’s bloodborne pathogen rule.</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ltLang="en-US" baseline="0" dirty="0"/>
          </a:p>
          <a:p>
            <a:r>
              <a:rPr lang="en-US" dirty="0"/>
              <a:t>NOTE TO PRESENTER: Whenever you see </a:t>
            </a:r>
            <a:r>
              <a:rPr lang="en-US" b="1" dirty="0"/>
              <a:t>CLICK</a:t>
            </a:r>
            <a:r>
              <a:rPr lang="en-US" dirty="0"/>
              <a:t> in bold, you must click to animate in the next part of the slide. When you see </a:t>
            </a:r>
            <a:r>
              <a:rPr lang="en-US" b="1" dirty="0"/>
              <a:t>AUTO</a:t>
            </a:r>
            <a:r>
              <a:rPr lang="en-US" dirty="0"/>
              <a:t>, no clicks are needed, the segments will automatically advance.</a:t>
            </a:r>
          </a:p>
          <a:p>
            <a:endParaRPr lang="en-US" dirty="0"/>
          </a:p>
          <a:p>
            <a:r>
              <a:rPr lang="en-US" dirty="0"/>
              <a:t>If nothing is bolded there is no animation in that slide.</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ltLang="en-US" dirty="0"/>
          </a:p>
          <a:p>
            <a:pPr eaLnBrk="1" hangingPunct="1">
              <a:spcBef>
                <a:spcPct val="0"/>
              </a:spcBef>
            </a:pPr>
            <a:endParaRPr lang="en-US" altLang="en-US" dirty="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98798" indent="-307101">
              <a:defRPr>
                <a:solidFill>
                  <a:schemeClr val="tx1"/>
                </a:solidFill>
                <a:latin typeface="Calibri" panose="020F0502020204030204" pitchFamily="34" charset="0"/>
              </a:defRPr>
            </a:lvl2pPr>
            <a:lvl3pPr marL="1230082" indent="-245009">
              <a:defRPr>
                <a:solidFill>
                  <a:schemeClr val="tx1"/>
                </a:solidFill>
                <a:latin typeface="Calibri" panose="020F0502020204030204" pitchFamily="34" charset="0"/>
              </a:defRPr>
            </a:lvl3pPr>
            <a:lvl4pPr marL="1723457" indent="-245009">
              <a:defRPr>
                <a:solidFill>
                  <a:schemeClr val="tx1"/>
                </a:solidFill>
                <a:latin typeface="Calibri" panose="020F0502020204030204" pitchFamily="34" charset="0"/>
              </a:defRPr>
            </a:lvl4pPr>
            <a:lvl5pPr marL="2215153" indent="-245009">
              <a:defRPr>
                <a:solidFill>
                  <a:schemeClr val="tx1"/>
                </a:solidFill>
                <a:latin typeface="Calibri" panose="020F0502020204030204" pitchFamily="34" charset="0"/>
              </a:defRPr>
            </a:lvl5pPr>
            <a:lvl6pPr marL="2698459" indent="-245009" eaLnBrk="0" fontAlgn="base" hangingPunct="0">
              <a:spcBef>
                <a:spcPct val="0"/>
              </a:spcBef>
              <a:spcAft>
                <a:spcPct val="0"/>
              </a:spcAft>
              <a:defRPr>
                <a:solidFill>
                  <a:schemeClr val="tx1"/>
                </a:solidFill>
                <a:latin typeface="Calibri" panose="020F0502020204030204" pitchFamily="34" charset="0"/>
              </a:defRPr>
            </a:lvl6pPr>
            <a:lvl7pPr marL="3181765" indent="-245009" eaLnBrk="0" fontAlgn="base" hangingPunct="0">
              <a:spcBef>
                <a:spcPct val="0"/>
              </a:spcBef>
              <a:spcAft>
                <a:spcPct val="0"/>
              </a:spcAft>
              <a:defRPr>
                <a:solidFill>
                  <a:schemeClr val="tx1"/>
                </a:solidFill>
                <a:latin typeface="Calibri" panose="020F0502020204030204" pitchFamily="34" charset="0"/>
              </a:defRPr>
            </a:lvl7pPr>
            <a:lvl8pPr marL="3665071" indent="-245009" eaLnBrk="0" fontAlgn="base" hangingPunct="0">
              <a:spcBef>
                <a:spcPct val="0"/>
              </a:spcBef>
              <a:spcAft>
                <a:spcPct val="0"/>
              </a:spcAft>
              <a:defRPr>
                <a:solidFill>
                  <a:schemeClr val="tx1"/>
                </a:solidFill>
                <a:latin typeface="Calibri" panose="020F0502020204030204" pitchFamily="34" charset="0"/>
              </a:defRPr>
            </a:lvl8pPr>
            <a:lvl9pPr marL="4148378" indent="-245009"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883BBA2-0E95-4B21-A375-0D4D376AB0DF}" type="slidenum">
              <a:rPr lang="en-US" altLang="en-US" smtClean="0">
                <a:solidFill>
                  <a:srgbClr val="000000"/>
                </a:solidFill>
              </a:rPr>
              <a:pPr fontAlgn="base">
                <a:spcBef>
                  <a:spcPct val="0"/>
                </a:spcBef>
                <a:spcAft>
                  <a:spcPct val="0"/>
                </a:spcAft>
              </a:pPr>
              <a:t>1</a:t>
            </a:fld>
            <a:endParaRPr lang="en-US" altLang="en-US">
              <a:solidFill>
                <a:srgbClr val="000000"/>
              </a:solidFill>
            </a:endParaRPr>
          </a:p>
        </p:txBody>
      </p:sp>
    </p:spTree>
    <p:extLst>
      <p:ext uri="{BB962C8B-B14F-4D97-AF65-F5344CB8AC3E}">
        <p14:creationId xmlns:p14="http://schemas.microsoft.com/office/powerpoint/2010/main" val="3425113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1838"/>
            <a:ext cx="6505575" cy="366077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CLICK for answer</a:t>
            </a:r>
          </a:p>
          <a:p>
            <a:r>
              <a:rPr lang="en-US" dirty="0"/>
              <a:t>The answer is false: OSHA does not cover self employed persons</a:t>
            </a:r>
          </a:p>
        </p:txBody>
      </p:sp>
      <p:sp>
        <p:nvSpPr>
          <p:cNvPr id="4" name="Slide Number Placeholder 3"/>
          <p:cNvSpPr>
            <a:spLocks noGrp="1"/>
          </p:cNvSpPr>
          <p:nvPr>
            <p:ph type="sldNum" sz="quarter" idx="10"/>
          </p:nvPr>
        </p:nvSpPr>
        <p:spPr/>
        <p:txBody>
          <a:bodyPr/>
          <a:lstStyle/>
          <a:p>
            <a:fld id="{C43CF6B6-D4BE-468A-831E-7382413182B4}"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181135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3B049CD-B19A-4AA9-883F-950F8E7DE560}" type="slidenum">
              <a:rPr lang="en-US" altLang="en-US" smtClean="0">
                <a:solidFill>
                  <a:srgbClr val="000000"/>
                </a:solidFill>
                <a:latin typeface="Times New Roman" panose="02020603050405020304" pitchFamily="18" charset="0"/>
              </a:rPr>
              <a:pPr fontAlgn="base">
                <a:spcBef>
                  <a:spcPct val="0"/>
                </a:spcBef>
                <a:spcAft>
                  <a:spcPct val="0"/>
                </a:spcAft>
              </a:pPr>
              <a:t>11</a:t>
            </a:fld>
            <a:endParaRPr lang="en-US" altLang="en-US">
              <a:solidFill>
                <a:srgbClr val="000000"/>
              </a:solidFill>
              <a:latin typeface="Times New Roman" panose="02020603050405020304" pitchFamily="18" charset="0"/>
            </a:endParaRPr>
          </a:p>
        </p:txBody>
      </p:sp>
      <p:sp>
        <p:nvSpPr>
          <p:cNvPr id="28675" name="Rectangle 6"/>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rgbClr val="000000"/>
                </a:solidFill>
                <a:latin typeface="Times New Roman" panose="02020603050405020304" pitchFamily="18" charset="0"/>
              </a:rPr>
              <a:t>Section G</a:t>
            </a:r>
          </a:p>
        </p:txBody>
      </p:sp>
      <p:sp>
        <p:nvSpPr>
          <p:cNvPr id="28676" name="Rectangle 7"/>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177" tIns="46589" rIns="93177" bIns="46589"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6C8A17F9-B74C-4D38-9D89-12B0D1889756}" type="slidenum">
              <a:rPr lang="en-US" altLang="en-US" sz="1200">
                <a:solidFill>
                  <a:srgbClr val="000000"/>
                </a:solidFill>
                <a:latin typeface="Times New Roman" panose="02020603050405020304" pitchFamily="18" charset="0"/>
              </a:rPr>
              <a:pPr algn="r" eaLnBrk="1" hangingPunct="1"/>
              <a:t>11</a:t>
            </a:fld>
            <a:endParaRPr lang="en-US" altLang="en-US" sz="1200">
              <a:solidFill>
                <a:srgbClr val="000000"/>
              </a:solidFill>
              <a:latin typeface="Times New Roman" panose="02020603050405020304" pitchFamily="18" charset="0"/>
            </a:endParaRPr>
          </a:p>
        </p:txBody>
      </p:sp>
      <p:sp>
        <p:nvSpPr>
          <p:cNvPr id="28677" name="Rectangle 2"/>
          <p:cNvSpPr>
            <a:spLocks noGrp="1" noRot="1" noChangeAspect="1" noChangeArrowheads="1" noTextEdit="1"/>
          </p:cNvSpPr>
          <p:nvPr>
            <p:ph type="sldImg"/>
          </p:nvPr>
        </p:nvSpPr>
        <p:spPr bwMode="auto">
          <a:xfrm>
            <a:off x="414338" y="693738"/>
            <a:ext cx="6161087" cy="3467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8" name="Rectangle 3"/>
          <p:cNvSpPr>
            <a:spLocks noGrp="1" noChangeArrowheads="1"/>
          </p:cNvSpPr>
          <p:nvPr>
            <p:ph type="body" idx="1"/>
          </p:nvPr>
        </p:nvSpPr>
        <p:spPr bwMode="auto">
          <a:xfrm>
            <a:off x="909638" y="4391025"/>
            <a:ext cx="5164137" cy="42370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851" tIns="45925" rIns="91851" bIns="45925" numCol="1" anchor="t" anchorCtr="0" compatLnSpc="1">
            <a:prstTxWarp prst="textNoShape">
              <a:avLst/>
            </a:prstTxWarp>
          </a:bodyPr>
          <a:lstStyle/>
          <a:p>
            <a:pPr eaLnBrk="1" hangingPunct="1">
              <a:spcBef>
                <a:spcPct val="0"/>
              </a:spcBef>
            </a:pPr>
            <a:endParaRPr lang="en-US" altLang="en-US" dirty="0"/>
          </a:p>
          <a:p>
            <a:pPr eaLnBrk="1" hangingPunct="1">
              <a:spcBef>
                <a:spcPct val="0"/>
              </a:spcBef>
            </a:pPr>
            <a:r>
              <a:rPr lang="en-US" altLang="en-US" dirty="0"/>
              <a:t>Healthcare employees work in a high risk environment, and have the potential for exposure to a variety of potentially infectious body fluids that can harbor bloodborne pathogens. </a:t>
            </a:r>
          </a:p>
          <a:p>
            <a:pPr eaLnBrk="1" hangingPunct="1">
              <a:spcBef>
                <a:spcPct val="0"/>
              </a:spcBef>
            </a:pPr>
            <a:r>
              <a:rPr lang="en-US" b="1" i="1" dirty="0">
                <a:solidFill>
                  <a:srgbClr val="67BD4A"/>
                </a:solidFill>
                <a:highlight>
                  <a:srgbClr val="FFFF00"/>
                </a:highlight>
              </a:rPr>
              <a:t>CLICKs </a:t>
            </a:r>
            <a:endParaRPr lang="en-US" altLang="en-US" dirty="0"/>
          </a:p>
          <a:p>
            <a:pPr eaLnBrk="1" hangingPunct="1">
              <a:spcBef>
                <a:spcPct val="0"/>
              </a:spcBef>
            </a:pPr>
            <a:r>
              <a:rPr lang="en-US" altLang="en-US" dirty="0"/>
              <a:t>Occupational exposure may occur via </a:t>
            </a:r>
          </a:p>
          <a:p>
            <a:pPr marL="171450" indent="-171450" eaLnBrk="1" hangingPunct="1">
              <a:spcBef>
                <a:spcPct val="0"/>
              </a:spcBef>
              <a:buFont typeface="Arial" panose="020B0604020202020204" pitchFamily="34" charset="0"/>
              <a:buChar char="•"/>
            </a:pPr>
            <a:r>
              <a:rPr lang="en-US" altLang="en-US" dirty="0"/>
              <a:t>percutaneous injury (needlesticks) </a:t>
            </a:r>
          </a:p>
          <a:p>
            <a:pPr marL="171450" indent="-171450" eaLnBrk="1" hangingPunct="1">
              <a:spcBef>
                <a:spcPct val="0"/>
              </a:spcBef>
              <a:buFont typeface="Arial" panose="020B0604020202020204" pitchFamily="34" charset="0"/>
              <a:buChar char="•"/>
            </a:pPr>
            <a:r>
              <a:rPr lang="en-US" altLang="en-US" dirty="0"/>
              <a:t>mucus membrane (splashed in eyes or mouth)</a:t>
            </a:r>
          </a:p>
          <a:p>
            <a:pPr marL="171450" indent="-171450" eaLnBrk="1" hangingPunct="1">
              <a:spcBef>
                <a:spcPct val="0"/>
              </a:spcBef>
              <a:buFont typeface="Arial" panose="020B0604020202020204" pitchFamily="34" charset="0"/>
              <a:buChar char="•"/>
            </a:pPr>
            <a:r>
              <a:rPr lang="en-US" altLang="en-US" dirty="0"/>
              <a:t>or non-intact skin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Blood may be the most common body fluid linked to transmission of HBV, HCV and/or HIV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i="1" dirty="0">
                <a:solidFill>
                  <a:srgbClr val="67BD4A"/>
                </a:solidFill>
                <a:highlight>
                  <a:srgbClr val="FFFF00"/>
                </a:highlight>
              </a:rPr>
              <a:t>CLICK </a:t>
            </a:r>
            <a:endParaRPr lang="en-US" altLang="en-US" dirty="0"/>
          </a:p>
          <a:p>
            <a:r>
              <a:rPr lang="en-US" altLang="en-US" dirty="0"/>
              <a:t>but other body fluids, known as other potentially infectious material (or OPIM) are also recognized by the CDC as being linked to transmission</a:t>
            </a:r>
          </a:p>
          <a:p>
            <a:endParaRPr lang="en-US" altLang="en-US" dirty="0"/>
          </a:p>
        </p:txBody>
      </p:sp>
      <p:sp>
        <p:nvSpPr>
          <p:cNvPr id="4" name="Slide Number Placeholder 3"/>
          <p:cNvSpPr>
            <a:spLocks noGrp="1"/>
          </p:cNvSpPr>
          <p:nvPr>
            <p:ph type="sldNum" sz="quarter" idx="5"/>
          </p:nvPr>
        </p:nvSpPr>
        <p:spPr/>
        <p:txBody>
          <a:bodyPr/>
          <a:lstStyle/>
          <a:p>
            <a:pPr>
              <a:defRPr/>
            </a:pPr>
            <a:fld id="{8ABFD7D2-FF4C-48DA-81C4-38FC3288FC77}" type="slidenum">
              <a:rPr lang="en-US" smtClean="0"/>
              <a:pPr>
                <a:defRPr/>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8D0CE92-E1AC-421A-84E0-1FB488B606EC}" type="slidenum">
              <a:rPr lang="en-US" altLang="en-US" smtClean="0"/>
              <a:pPr fontAlgn="base">
                <a:spcBef>
                  <a:spcPct val="0"/>
                </a:spcBef>
                <a:spcAft>
                  <a:spcPct val="0"/>
                </a:spcAft>
              </a:pPr>
              <a:t>13</a:t>
            </a:fld>
            <a:endParaRPr lang="en-US" altLang="en-US"/>
          </a:p>
        </p:txBody>
      </p:sp>
      <p:sp>
        <p:nvSpPr>
          <p:cNvPr id="32771" name="Rectangle 2"/>
          <p:cNvSpPr>
            <a:spLocks noGrp="1" noRot="1" noChangeAspect="1" noChangeArrowheads="1" noTextEdit="1"/>
          </p:cNvSpPr>
          <p:nvPr>
            <p:ph type="sldImg"/>
          </p:nvPr>
        </p:nvSpPr>
        <p:spPr bwMode="auto">
          <a:xfrm>
            <a:off x="422275" y="703263"/>
            <a:ext cx="6173788" cy="3473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2" name="Rectangle 3"/>
          <p:cNvSpPr>
            <a:spLocks noGrp="1" noChangeArrowheads="1"/>
          </p:cNvSpPr>
          <p:nvPr>
            <p:ph type="body" idx="1"/>
          </p:nvPr>
        </p:nvSpPr>
        <p:spPr bwMode="auto">
          <a:xfrm>
            <a:off x="935038" y="4416425"/>
            <a:ext cx="51403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rPr>
              <a:t>It is important to remember that bloodborne pathogens include </a:t>
            </a:r>
            <a:r>
              <a:rPr lang="en-US" altLang="en-US" b="0" dirty="0">
                <a:latin typeface="Arial" panose="020B0604020202020204" pitchFamily="34" charset="0"/>
              </a:rPr>
              <a:t>any</a:t>
            </a:r>
            <a:r>
              <a:rPr lang="en-US" altLang="en-US" dirty="0">
                <a:latin typeface="Arial" panose="020B0604020202020204" pitchFamily="34" charset="0"/>
              </a:rPr>
              <a:t> pathogenic organism, present in human blood or body fluids that can cause disease in humans.  </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In healthcare settings, three pathogens of most concern, for bloodborne transmission, are HIV, Hepatitis B virus and Hepatitis C virus.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1838"/>
            <a:ext cx="6505575" cy="366077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CLICK for answer</a:t>
            </a:r>
          </a:p>
          <a:p>
            <a:r>
              <a:rPr lang="en-US" dirty="0"/>
              <a:t>The answer is true, while</a:t>
            </a:r>
            <a:r>
              <a:rPr lang="en-US" baseline="0" dirty="0"/>
              <a:t> HIV, HBV and HCV are the most common, any disease-causing pathogen counts. </a:t>
            </a:r>
            <a:endParaRPr lang="en-US" dirty="0"/>
          </a:p>
        </p:txBody>
      </p:sp>
      <p:sp>
        <p:nvSpPr>
          <p:cNvPr id="4" name="Slide Number Placeholder 3"/>
          <p:cNvSpPr>
            <a:spLocks noGrp="1"/>
          </p:cNvSpPr>
          <p:nvPr>
            <p:ph type="sldNum" sz="quarter" idx="10"/>
          </p:nvPr>
        </p:nvSpPr>
        <p:spPr/>
        <p:txBody>
          <a:bodyPr/>
          <a:lstStyle/>
          <a:p>
            <a:fld id="{C43CF6B6-D4BE-468A-831E-7382413182B4}"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248647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9B89C59-6DFE-4F05-B6FD-8B8707AC6849}" type="slidenum">
              <a:rPr lang="en-US" altLang="en-US" smtClean="0">
                <a:solidFill>
                  <a:srgbClr val="000000"/>
                </a:solidFill>
                <a:latin typeface="Times New Roman" panose="02020603050405020304" pitchFamily="18" charset="0"/>
              </a:rPr>
              <a:pPr fontAlgn="base">
                <a:spcBef>
                  <a:spcPct val="0"/>
                </a:spcBef>
                <a:spcAft>
                  <a:spcPct val="0"/>
                </a:spcAft>
              </a:pPr>
              <a:t>15</a:t>
            </a:fld>
            <a:endParaRPr lang="en-US" altLang="en-US">
              <a:solidFill>
                <a:srgbClr val="000000"/>
              </a:solidFill>
              <a:latin typeface="Times New Roman" panose="02020603050405020304" pitchFamily="18" charset="0"/>
            </a:endParaRPr>
          </a:p>
        </p:txBody>
      </p:sp>
      <p:sp>
        <p:nvSpPr>
          <p:cNvPr id="34819"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defRPr/>
            </a:pPr>
            <a:r>
              <a:rPr lang="en-US" altLang="en-US" dirty="0"/>
              <a:t>We have discussed OSHA’s intent to protect healthcare personal from exposure to </a:t>
            </a:r>
            <a:r>
              <a:rPr lang="en-US" altLang="en-US" dirty="0" err="1"/>
              <a:t>bloodborne</a:t>
            </a:r>
            <a:r>
              <a:rPr lang="en-US" altLang="en-US" dirty="0"/>
              <a:t> pathogens and now we are going to cover what is required of the employer.  </a:t>
            </a:r>
          </a:p>
          <a:p>
            <a:pPr eaLnBrk="1" hangingPunct="1">
              <a:lnSpc>
                <a:spcPct val="90000"/>
              </a:lnSpc>
              <a:spcBef>
                <a:spcPct val="0"/>
              </a:spcBef>
              <a:defRPr/>
            </a:pPr>
            <a:endParaRPr lang="en-US" altLang="en-US" dirty="0"/>
          </a:p>
          <a:p>
            <a:pPr eaLnBrk="1" hangingPunct="1">
              <a:lnSpc>
                <a:spcPct val="90000"/>
              </a:lnSpc>
              <a:spcBef>
                <a:spcPct val="0"/>
              </a:spcBef>
              <a:defRPr/>
            </a:pPr>
            <a:r>
              <a:rPr lang="en-US" altLang="en-US" dirty="0"/>
              <a:t>Every healthcare facility is required to have a written bloodborne pathogen exposure control plan. </a:t>
            </a:r>
          </a:p>
          <a:p>
            <a:pPr marL="0" marR="0" lvl="0" indent="0" algn="l"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lang="en-US" b="1" i="1" dirty="0">
                <a:solidFill>
                  <a:srgbClr val="67BD4A"/>
                </a:solidFill>
                <a:highlight>
                  <a:srgbClr val="FFFF00"/>
                </a:highlight>
              </a:rPr>
              <a:t>CLICKs </a:t>
            </a:r>
            <a:endParaRPr lang="en-US" altLang="en-US" dirty="0"/>
          </a:p>
          <a:p>
            <a:pPr marL="0" indent="0" eaLnBrk="1" hangingPunct="1">
              <a:lnSpc>
                <a:spcPct val="90000"/>
              </a:lnSpc>
              <a:spcBef>
                <a:spcPct val="0"/>
              </a:spcBef>
              <a:buFont typeface="Arial" panose="020B0604020202020204" pitchFamily="34" charset="0"/>
              <a:buNone/>
              <a:defRPr/>
            </a:pPr>
            <a:r>
              <a:rPr lang="en-US" altLang="en-US" dirty="0"/>
              <a:t>The plan must:</a:t>
            </a:r>
          </a:p>
          <a:p>
            <a:pPr marL="171450" indent="-171450" eaLnBrk="1" hangingPunct="1">
              <a:lnSpc>
                <a:spcPct val="90000"/>
              </a:lnSpc>
              <a:spcBef>
                <a:spcPct val="0"/>
              </a:spcBef>
              <a:buFont typeface="Arial" panose="020B0604020202020204" pitchFamily="34" charset="0"/>
              <a:buChar char="•"/>
              <a:defRPr/>
            </a:pPr>
            <a:r>
              <a:rPr lang="en-US" altLang="en-US" dirty="0"/>
              <a:t>be reviewed and updated annually, within 365 days of the last review, </a:t>
            </a:r>
          </a:p>
          <a:p>
            <a:pPr marL="171450" indent="-171450" eaLnBrk="1" hangingPunct="1">
              <a:lnSpc>
                <a:spcPct val="90000"/>
              </a:lnSpc>
              <a:spcBef>
                <a:spcPct val="0"/>
              </a:spcBef>
              <a:buFont typeface="Arial" panose="020B0604020202020204" pitchFamily="34" charset="0"/>
              <a:buChar char="•"/>
              <a:defRPr/>
            </a:pPr>
            <a:r>
              <a:rPr lang="en-US" altLang="en-US" dirty="0"/>
              <a:t>and whenever procedures or equipment are changed or modified</a:t>
            </a:r>
          </a:p>
          <a:p>
            <a:pPr marL="171450" indent="-171450" eaLnBrk="1" hangingPunct="1">
              <a:buFont typeface="Arial" panose="020B0604020202020204" pitchFamily="34" charset="0"/>
              <a:buChar char="•"/>
              <a:defRPr/>
            </a:pPr>
            <a:r>
              <a:rPr lang="en-US" altLang="en-US" dirty="0"/>
              <a:t>The plan must be made accessible to all staff.</a:t>
            </a:r>
          </a:p>
          <a:p>
            <a:pPr marL="171450" indent="-171450" eaLnBrk="1" hangingPunct="1">
              <a:lnSpc>
                <a:spcPct val="90000"/>
              </a:lnSpc>
              <a:spcBef>
                <a:spcPct val="0"/>
              </a:spcBef>
              <a:buFont typeface="Arial" panose="020B0604020202020204" pitchFamily="34" charset="0"/>
              <a:buChar char="•"/>
              <a:defRPr/>
            </a:pPr>
            <a:r>
              <a:rPr lang="en-US" altLang="en-US" dirty="0"/>
              <a:t>And the plan must contain all the required components specified in the bloodborne pathogen rule.  </a:t>
            </a:r>
          </a:p>
          <a:p>
            <a:pPr eaLnBrk="1" hangingPunct="1">
              <a:lnSpc>
                <a:spcPct val="90000"/>
              </a:lnSpc>
              <a:spcBef>
                <a:spcPct val="0"/>
              </a:spcBef>
              <a:buFont typeface="Arial" panose="020B0604020202020204" pitchFamily="34" charset="0"/>
              <a:buNone/>
              <a:defRPr/>
            </a:pPr>
            <a:endParaRPr lang="en-US" altLang="en-US" dirty="0"/>
          </a:p>
        </p:txBody>
      </p:sp>
      <p:sp>
        <p:nvSpPr>
          <p:cNvPr id="34821"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rgbClr val="000000"/>
                </a:solidFill>
                <a:latin typeface="Times New Roman" panose="02020603050405020304" pitchFamily="18" charset="0"/>
              </a:rPr>
              <a:t>Section G</a:t>
            </a:r>
          </a:p>
        </p:txBody>
      </p:sp>
      <p:sp>
        <p:nvSpPr>
          <p:cNvPr id="34822" name="Slide Number Placeholder 4"/>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177" tIns="46589" rIns="93177" bIns="46589"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40AF5B82-42BB-457C-A5B3-E35BDC163210}" type="slidenum">
              <a:rPr lang="en-US" altLang="en-US" sz="1200">
                <a:solidFill>
                  <a:srgbClr val="000000"/>
                </a:solidFill>
                <a:latin typeface="Times New Roman" panose="02020603050405020304" pitchFamily="18" charset="0"/>
              </a:rPr>
              <a:pPr algn="r" eaLnBrk="1" hangingPunct="1"/>
              <a:t>15</a:t>
            </a:fld>
            <a:endParaRPr lang="en-US" alt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271967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As we just mentioned the OSHA Final Rule specifically states that the exposure control plan should include all the following elements: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i="1" dirty="0">
                <a:solidFill>
                  <a:srgbClr val="67BD4A"/>
                </a:solidFill>
                <a:highlight>
                  <a:srgbClr val="FFFF00"/>
                </a:highlight>
              </a:rPr>
              <a:t>CLICKs </a:t>
            </a:r>
            <a:endParaRPr lang="en-US" dirty="0"/>
          </a:p>
          <a:p>
            <a:pPr marL="171450" indent="-171450">
              <a:buFont typeface="Arial" panose="020B0604020202020204" pitchFamily="34" charset="0"/>
              <a:buChar char="•"/>
              <a:defRPr/>
            </a:pPr>
            <a:r>
              <a:rPr lang="en-US" dirty="0"/>
              <a:t>How the facility is going to decide employees that might be at risk for exposure</a:t>
            </a:r>
          </a:p>
          <a:p>
            <a:pPr marL="171450" indent="-171450">
              <a:buFont typeface="Arial" panose="020B0604020202020204" pitchFamily="34" charset="0"/>
              <a:buChar char="•"/>
              <a:defRPr/>
            </a:pPr>
            <a:r>
              <a:rPr lang="en-US" dirty="0"/>
              <a:t>Outline methods, for example engineering controls, that are going to be used to ensure compliance</a:t>
            </a:r>
          </a:p>
          <a:p>
            <a:pPr marL="171450" indent="-171450">
              <a:buFont typeface="Arial" panose="020B0604020202020204" pitchFamily="34" charset="0"/>
              <a:buChar char="•"/>
              <a:defRPr/>
            </a:pPr>
            <a:r>
              <a:rPr lang="en-US" dirty="0"/>
              <a:t>Description of the HBV vaccination and post-exposure follow up program</a:t>
            </a:r>
          </a:p>
          <a:p>
            <a:pPr marL="171450" indent="-171450">
              <a:buFont typeface="Arial" panose="020B0604020202020204" pitchFamily="34" charset="0"/>
              <a:buChar char="•"/>
              <a:defRPr/>
            </a:pPr>
            <a:r>
              <a:rPr lang="en-US" dirty="0"/>
              <a:t>How hazards are going to be communicated to staff, for instance bio-hazard signs</a:t>
            </a:r>
          </a:p>
          <a:p>
            <a:pPr marL="171450" indent="-171450">
              <a:buFont typeface="Arial" panose="020B0604020202020204" pitchFamily="34" charset="0"/>
              <a:buChar char="•"/>
              <a:defRPr/>
            </a:pPr>
            <a:r>
              <a:rPr lang="en-US" dirty="0"/>
              <a:t>What and how long are records to be kept and maintained</a:t>
            </a:r>
          </a:p>
          <a:p>
            <a:pPr marL="171450" indent="-171450">
              <a:buFont typeface="Arial" panose="020B0604020202020204" pitchFamily="34" charset="0"/>
              <a:buChar char="•"/>
              <a:defRPr/>
            </a:pPr>
            <a:r>
              <a:rPr lang="en-US" dirty="0"/>
              <a:t>How circumstances around exposure incidents are going to be evaluated</a:t>
            </a:r>
          </a:p>
          <a:p>
            <a:pPr marL="171450" indent="-171450">
              <a:buFont typeface="Arial" panose="020B0604020202020204" pitchFamily="34" charset="0"/>
              <a:buChar char="•"/>
              <a:defRPr/>
            </a:pPr>
            <a:endParaRPr lang="en-US" dirty="0"/>
          </a:p>
          <a:p>
            <a:pPr>
              <a:buFont typeface="Arial" panose="020B0604020202020204" pitchFamily="34" charset="0"/>
              <a:buNone/>
              <a:defRPr/>
            </a:pPr>
            <a:r>
              <a:rPr lang="en-US" dirty="0"/>
              <a:t>On the next few slides, we will discuss each of these in more detail</a:t>
            </a:r>
          </a:p>
          <a:p>
            <a:pPr>
              <a:defRPr/>
            </a:pPr>
            <a:endParaRPr lang="en-US" dirty="0"/>
          </a:p>
        </p:txBody>
      </p:sp>
      <p:sp>
        <p:nvSpPr>
          <p:cNvPr id="4" name="Slide Number Placeholder 3"/>
          <p:cNvSpPr>
            <a:spLocks noGrp="1"/>
          </p:cNvSpPr>
          <p:nvPr>
            <p:ph type="sldNum" sz="quarter" idx="5"/>
          </p:nvPr>
        </p:nvSpPr>
        <p:spPr/>
        <p:txBody>
          <a:bodyPr/>
          <a:lstStyle/>
          <a:p>
            <a:pPr>
              <a:defRPr/>
            </a:pPr>
            <a:fld id="{261E0C52-2612-42E3-ABDF-47013FC2F5A4}" type="slidenum">
              <a:rPr lang="en-US" smtClean="0"/>
              <a:pPr>
                <a:defRPr/>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B98D6CB-0CDB-421F-B7A3-EA23B8BF0A60}" type="slidenum">
              <a:rPr lang="en-US" altLang="en-US" smtClean="0"/>
              <a:pPr fontAlgn="base">
                <a:spcBef>
                  <a:spcPct val="0"/>
                </a:spcBef>
                <a:spcAft>
                  <a:spcPct val="0"/>
                </a:spcAft>
              </a:pPr>
              <a:t>17</a:t>
            </a:fld>
            <a:endParaRPr lang="en-US" altLang="en-US"/>
          </a:p>
        </p:txBody>
      </p:sp>
      <p:sp>
        <p:nvSpPr>
          <p:cNvPr id="38915" name="Rectangle 2"/>
          <p:cNvSpPr>
            <a:spLocks noGrp="1" noRot="1" noChangeAspect="1" noChangeArrowheads="1" noTextEdit="1"/>
          </p:cNvSpPr>
          <p:nvPr>
            <p:ph type="sldImg"/>
          </p:nvPr>
        </p:nvSpPr>
        <p:spPr bwMode="auto">
          <a:xfrm>
            <a:off x="422275" y="703263"/>
            <a:ext cx="6173788" cy="3473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6" name="Rectangle 3"/>
          <p:cNvSpPr>
            <a:spLocks noGrp="1" noChangeArrowheads="1"/>
          </p:cNvSpPr>
          <p:nvPr>
            <p:ph type="body" idx="1"/>
          </p:nvPr>
        </p:nvSpPr>
        <p:spPr bwMode="auto">
          <a:xfrm>
            <a:off x="935038" y="4416425"/>
            <a:ext cx="51403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AUTO</a:t>
            </a:r>
            <a:r>
              <a:rPr lang="en-US" altLang="en-US" dirty="0"/>
              <a:t> The first component included in the plan is making a determination which employees have anticipated occupational exposure. This means that as part of their normal job duties and responsibilities they are likely to come in contact with blood and/or any of the other body fluids we discussed. </a:t>
            </a:r>
          </a:p>
          <a:p>
            <a:pPr eaLnBrk="1" hangingPunct="1">
              <a:spcBef>
                <a:spcPct val="0"/>
              </a:spcBef>
            </a:pPr>
            <a:endParaRPr lang="en-US" altLang="en-US" u="sng" dirty="0"/>
          </a:p>
          <a:p>
            <a:pPr eaLnBrk="1" hangingPunct="1">
              <a:spcBef>
                <a:spcPct val="0"/>
              </a:spcBef>
            </a:pPr>
            <a:r>
              <a:rPr lang="en-US" altLang="en-US" u="sng" dirty="0"/>
              <a:t>A</a:t>
            </a:r>
            <a:r>
              <a:rPr lang="en-US" altLang="en-US" u="sng" dirty="0">
                <a:latin typeface="Arial" panose="020B0604020202020204" pitchFamily="34" charset="0"/>
              </a:rPr>
              <a:t>ll</a:t>
            </a:r>
            <a:r>
              <a:rPr lang="en-US" altLang="en-US" dirty="0">
                <a:latin typeface="Arial" panose="020B0604020202020204" pitchFamily="34" charset="0"/>
              </a:rPr>
              <a:t>  job classifications in which employees have occupational exposure to blood and other potentially infectious materials should be identified and included in the plan. </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Exposure determination should be  made without regard to the use of personal protective equipment. </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Above are just a few examples of employees who may be at risk at your facility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lvl="1" indent="0" eaLnBrk="1" hangingPunct="1">
              <a:spcBef>
                <a:spcPct val="0"/>
              </a:spcBef>
              <a:buFont typeface="Arial" panose="020B0604020202020204" pitchFamily="34" charset="0"/>
              <a:buNone/>
              <a:defRPr/>
            </a:pPr>
            <a:r>
              <a:rPr lang="en-US" altLang="en-US" dirty="0">
                <a:cs typeface="Times New Roman" panose="02020603050405020304" pitchFamily="18" charset="0"/>
              </a:rPr>
              <a:t>Once at-risk employees have been identified, </a:t>
            </a:r>
          </a:p>
          <a:p>
            <a:pPr marL="0" lvl="1" indent="0" eaLnBrk="1" hangingPunct="1">
              <a:spcBef>
                <a:spcPct val="0"/>
              </a:spcBef>
              <a:buFont typeface="Arial" panose="020B0604020202020204" pitchFamily="34" charset="0"/>
              <a:buNone/>
              <a:defRPr/>
            </a:pPr>
            <a:r>
              <a:rPr lang="en-US" b="1" i="1" dirty="0">
                <a:solidFill>
                  <a:srgbClr val="67BD4A"/>
                </a:solidFill>
                <a:highlight>
                  <a:srgbClr val="FFFF00"/>
                </a:highlight>
              </a:rPr>
              <a:t>CLICKs </a:t>
            </a:r>
            <a:r>
              <a:rPr lang="en-US" altLang="en-US" dirty="0">
                <a:cs typeface="Times New Roman" panose="02020603050405020304" pitchFamily="18" charset="0"/>
              </a:rPr>
              <a:t>OSHA not only requires implementation of specific measures to protect them, but also specifies in what order the measures should be implemented.</a:t>
            </a:r>
            <a:endParaRPr lang="en-US" dirty="0"/>
          </a:p>
        </p:txBody>
      </p:sp>
      <p:sp>
        <p:nvSpPr>
          <p:cNvPr id="4" name="Slide Number Placeholder 3"/>
          <p:cNvSpPr>
            <a:spLocks noGrp="1"/>
          </p:cNvSpPr>
          <p:nvPr>
            <p:ph type="sldNum" sz="quarter" idx="10"/>
          </p:nvPr>
        </p:nvSpPr>
        <p:spPr/>
        <p:txBody>
          <a:bodyPr/>
          <a:lstStyle/>
          <a:p>
            <a:pPr>
              <a:defRPr/>
            </a:pPr>
            <a:fld id="{7EE36DEE-A847-4E11-93EF-2E1FA4BF50B0}" type="slidenum">
              <a:rPr lang="en-US" smtClean="0"/>
              <a:pPr>
                <a:defRPr/>
              </a:pPr>
              <a:t>18</a:t>
            </a:fld>
            <a:endParaRPr lang="en-US" dirty="0"/>
          </a:p>
        </p:txBody>
      </p:sp>
    </p:spTree>
    <p:extLst>
      <p:ext uri="{BB962C8B-B14F-4D97-AF65-F5344CB8AC3E}">
        <p14:creationId xmlns:p14="http://schemas.microsoft.com/office/powerpoint/2010/main" val="6626071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en-US" dirty="0">
                <a:cs typeface="Times New Roman" panose="02020603050405020304" pitchFamily="18" charset="0"/>
              </a:rPr>
              <a:t>The required controls, in order of implementation are:</a:t>
            </a:r>
            <a:r>
              <a:rPr lang="en-US" dirty="0"/>
              <a:t> </a:t>
            </a:r>
          </a:p>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b="1" i="1" dirty="0">
                <a:solidFill>
                  <a:srgbClr val="67BD4A"/>
                </a:solidFill>
                <a:highlight>
                  <a:srgbClr val="FFFF00"/>
                </a:highlight>
              </a:rPr>
              <a:t>CLICKs </a:t>
            </a:r>
            <a:endParaRPr lang="en-US" altLang="en-US" dirty="0"/>
          </a:p>
          <a:p>
            <a:pPr marL="1200150" lvl="2" indent="-285750" eaLnBrk="1" hangingPunct="1">
              <a:spcBef>
                <a:spcPct val="0"/>
              </a:spcBef>
              <a:buFont typeface="Arial" panose="020B0604020202020204" pitchFamily="34" charset="0"/>
              <a:buChar char="•"/>
              <a:defRPr/>
            </a:pPr>
            <a:r>
              <a:rPr lang="en-US" altLang="en-US" dirty="0"/>
              <a:t>Engineering controls</a:t>
            </a:r>
          </a:p>
          <a:p>
            <a:pPr marL="1200150" lvl="2" indent="-285750" eaLnBrk="1" hangingPunct="1">
              <a:spcBef>
                <a:spcPct val="0"/>
              </a:spcBef>
              <a:buFont typeface="Arial" panose="020B0604020202020204" pitchFamily="34" charset="0"/>
              <a:buChar char="•"/>
              <a:defRPr/>
            </a:pPr>
            <a:r>
              <a:rPr lang="en-US" altLang="en-US" dirty="0"/>
              <a:t>Work Practice controls</a:t>
            </a:r>
          </a:p>
          <a:p>
            <a:pPr marL="1200150" lvl="2" indent="-285750" eaLnBrk="1" hangingPunct="1">
              <a:spcBef>
                <a:spcPct val="0"/>
              </a:spcBef>
              <a:buFont typeface="Arial" panose="020B0604020202020204" pitchFamily="34" charset="0"/>
              <a:buChar char="•"/>
              <a:defRPr/>
            </a:pPr>
            <a:r>
              <a:rPr lang="en-US" altLang="en-US" dirty="0"/>
              <a:t>Personal Protective Equipment, or PPE</a:t>
            </a:r>
          </a:p>
          <a:p>
            <a:pPr marL="1200150" lvl="2" indent="-285750" eaLnBrk="1" hangingPunct="1">
              <a:spcBef>
                <a:spcPct val="0"/>
              </a:spcBef>
              <a:buFont typeface="Arial" panose="020B0604020202020204" pitchFamily="34" charset="0"/>
              <a:buChar char="•"/>
              <a:defRPr/>
            </a:pPr>
            <a:r>
              <a:rPr lang="en-US" altLang="en-US" dirty="0"/>
              <a:t>And Vaccinations</a:t>
            </a:r>
          </a:p>
          <a:p>
            <a:endParaRPr lang="en-US" dirty="0"/>
          </a:p>
        </p:txBody>
      </p:sp>
      <p:sp>
        <p:nvSpPr>
          <p:cNvPr id="4" name="Slide Number Placeholder 3"/>
          <p:cNvSpPr>
            <a:spLocks noGrp="1"/>
          </p:cNvSpPr>
          <p:nvPr>
            <p:ph type="sldNum" sz="quarter" idx="10"/>
          </p:nvPr>
        </p:nvSpPr>
        <p:spPr/>
        <p:txBody>
          <a:bodyPr/>
          <a:lstStyle/>
          <a:p>
            <a:pPr>
              <a:defRPr/>
            </a:pPr>
            <a:fld id="{7EE36DEE-A847-4E11-93EF-2E1FA4BF50B0}" type="slidenum">
              <a:rPr lang="en-US" smtClean="0"/>
              <a:pPr>
                <a:defRPr/>
              </a:pPr>
              <a:t>19</a:t>
            </a:fld>
            <a:endParaRPr lang="en-US" dirty="0"/>
          </a:p>
        </p:txBody>
      </p:sp>
    </p:spTree>
    <p:extLst>
      <p:ext uri="{BB962C8B-B14F-4D97-AF65-F5344CB8AC3E}">
        <p14:creationId xmlns:p14="http://schemas.microsoft.com/office/powerpoint/2010/main" val="2457938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t>Our objectives for this module will be to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b="1" i="1" dirty="0">
                <a:solidFill>
                  <a:srgbClr val="67BD4A"/>
                </a:solidFill>
                <a:highlight>
                  <a:srgbClr val="FFFF00"/>
                </a:highlight>
              </a:rPr>
              <a:t>CLICKs</a:t>
            </a:r>
            <a:endParaRPr lang="en-US" altLang="en-US" dirty="0"/>
          </a:p>
          <a:p>
            <a:pPr marL="228600" indent="-228600" eaLnBrk="1" hangingPunct="1">
              <a:spcBef>
                <a:spcPct val="0"/>
              </a:spcBef>
              <a:buFont typeface="Arial" panose="020B0604020202020204" pitchFamily="34" charset="0"/>
              <a:buChar char="•"/>
              <a:defRPr/>
            </a:pPr>
            <a:r>
              <a:rPr lang="en-US" altLang="en-US" dirty="0"/>
              <a:t>1 Give an overview of the OSHA rules</a:t>
            </a:r>
          </a:p>
          <a:p>
            <a:pPr marL="228600" indent="-228600" eaLnBrk="1" hangingPunct="1">
              <a:spcBef>
                <a:spcPct val="0"/>
              </a:spcBef>
              <a:buFont typeface="Arial" panose="020B0604020202020204" pitchFamily="34" charset="0"/>
              <a:buChar char="•"/>
              <a:defRPr/>
            </a:pPr>
            <a:r>
              <a:rPr lang="en-US" altLang="en-US" dirty="0"/>
              <a:t>2 Discuss </a:t>
            </a:r>
            <a:r>
              <a:rPr lang="en-US" altLang="en-US" dirty="0" err="1"/>
              <a:t>bloodborne</a:t>
            </a:r>
            <a:r>
              <a:rPr lang="en-US" altLang="en-US" dirty="0"/>
              <a:t> pathogen risks</a:t>
            </a:r>
          </a:p>
          <a:p>
            <a:pPr marL="228600" indent="-228600" eaLnBrk="1" hangingPunct="1">
              <a:spcBef>
                <a:spcPct val="0"/>
              </a:spcBef>
              <a:buFont typeface="Arial" panose="020B0604020202020204" pitchFamily="34" charset="0"/>
              <a:buChar char="•"/>
              <a:defRPr/>
            </a:pPr>
            <a:r>
              <a:rPr lang="en-US" altLang="en-US" dirty="0"/>
              <a:t>3 Review the Exposure Control Plan and its requirements</a:t>
            </a:r>
          </a:p>
          <a:p>
            <a:pPr marL="228600" indent="-228600" eaLnBrk="1" hangingPunct="1">
              <a:spcBef>
                <a:spcPct val="0"/>
              </a:spcBef>
              <a:buFont typeface="Arial" panose="020B0604020202020204" pitchFamily="34" charset="0"/>
              <a:buChar char="•"/>
              <a:defRPr/>
            </a:pPr>
            <a:r>
              <a:rPr lang="en-US" altLang="en-US" dirty="0"/>
              <a:t>4 Discuss Regulated Medical Waste (OSHA’s definition)</a:t>
            </a:r>
          </a:p>
          <a:p>
            <a:pPr marL="228600" indent="-228600" eaLnBrk="1" hangingPunct="1">
              <a:spcBef>
                <a:spcPct val="0"/>
              </a:spcBef>
              <a:buFont typeface="Arial" panose="020B0604020202020204" pitchFamily="34" charset="0"/>
              <a:buChar char="•"/>
              <a:defRPr/>
            </a:pPr>
            <a:r>
              <a:rPr lang="en-US" altLang="en-US" dirty="0"/>
              <a:t>5 Talk about other measures used for control of </a:t>
            </a:r>
            <a:r>
              <a:rPr lang="en-US" altLang="en-US" sz="1200" kern="1200" dirty="0">
                <a:solidFill>
                  <a:schemeClr val="tx1"/>
                </a:solidFill>
                <a:effectLst/>
                <a:latin typeface="+mn-lt"/>
                <a:ea typeface="+mn-ea"/>
                <a:cs typeface="+mn-cs"/>
              </a:rPr>
              <a:t>BBPs</a:t>
            </a:r>
            <a:endParaRPr lang="en-US" dirty="0"/>
          </a:p>
          <a:p>
            <a:pPr eaLnBrk="1" hangingPunct="1">
              <a:spcBef>
                <a:spcPct val="0"/>
              </a:spcBef>
            </a:pPr>
            <a:endParaRPr lang="en-US" altLang="en-US" dirty="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4CF0E5D-1E88-4501-B7E5-CB1944427B3E}" type="slidenum">
              <a:rPr lang="en-US" altLang="en-US" smtClean="0"/>
              <a:pPr fontAlgn="base">
                <a:spcBef>
                  <a:spcPct val="0"/>
                </a:spcBef>
                <a:spcAft>
                  <a:spcPct val="0"/>
                </a:spcAft>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hangingPunct="1">
              <a:spcBef>
                <a:spcPct val="0"/>
              </a:spcBef>
              <a:defRPr/>
            </a:pPr>
            <a:r>
              <a:rPr lang="en-US" altLang="en-US" dirty="0">
                <a:cs typeface="Times New Roman" panose="02020603050405020304" pitchFamily="18" charset="0"/>
              </a:rPr>
              <a:t>Engineering controls are defined as controls that isolate or remove the hazard from the workplace and are required by OSHA as the first line of defense to eliminate or minimize employee exposure. </a:t>
            </a:r>
          </a:p>
          <a:p>
            <a:pPr eaLnBrk="1" hangingPunct="1">
              <a:spcBef>
                <a:spcPct val="0"/>
              </a:spcBef>
              <a:defRPr/>
            </a:pPr>
            <a:endParaRPr lang="en-US" altLang="en-US" dirty="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t>Some common examples </a:t>
            </a:r>
            <a:r>
              <a:rPr lang="en-US" b="1" i="1" dirty="0">
                <a:solidFill>
                  <a:srgbClr val="67BD4A"/>
                </a:solidFill>
                <a:highlight>
                  <a:srgbClr val="FFFF00"/>
                </a:highlight>
              </a:rPr>
              <a:t>CLICK </a:t>
            </a:r>
            <a:r>
              <a:rPr lang="en-US" altLang="en-US" dirty="0"/>
              <a:t>of engineering controls include safety needles, other safety sharps, sharps disposal containers and needless devices. </a:t>
            </a:r>
            <a:endParaRPr lang="en-US" altLang="en-US" dirty="0">
              <a:cs typeface="Times New Roman" panose="02020603050405020304" pitchFamily="18" charset="0"/>
            </a:endParaRPr>
          </a:p>
          <a:p>
            <a:pPr eaLnBrk="1" hangingPunct="1">
              <a:spcBef>
                <a:spcPct val="0"/>
              </a:spcBef>
              <a:defRPr/>
            </a:pPr>
            <a:r>
              <a:rPr lang="en-US" b="1" i="1" dirty="0">
                <a:solidFill>
                  <a:srgbClr val="67BD4A"/>
                </a:solidFill>
                <a:highlight>
                  <a:srgbClr val="FFFF00"/>
                </a:highlight>
              </a:rPr>
              <a:t>CLICKs</a:t>
            </a:r>
            <a:endParaRPr lang="en-US" altLang="en-US" dirty="0">
              <a:cs typeface="Times New Roman" panose="02020603050405020304" pitchFamily="18" charset="0"/>
            </a:endParaRPr>
          </a:p>
          <a:p>
            <a:pPr marL="0" lvl="1" eaLnBrk="1" hangingPunct="1">
              <a:spcBef>
                <a:spcPct val="0"/>
              </a:spcBef>
              <a:defRPr/>
            </a:pPr>
            <a:r>
              <a:rPr lang="en-US" altLang="en-US" dirty="0">
                <a:solidFill>
                  <a:srgbClr val="FF0000"/>
                </a:solidFill>
              </a:rPr>
              <a:t>Employers are required </a:t>
            </a:r>
          </a:p>
          <a:p>
            <a:pPr marL="171450" lvl="1" indent="-171450" eaLnBrk="1" hangingPunct="1">
              <a:spcBef>
                <a:spcPct val="0"/>
              </a:spcBef>
              <a:buFont typeface="Arial" panose="020B0604020202020204" pitchFamily="34" charset="0"/>
              <a:buChar char="•"/>
              <a:defRPr/>
            </a:pPr>
            <a:r>
              <a:rPr lang="en-US" altLang="en-US" dirty="0">
                <a:solidFill>
                  <a:srgbClr val="FF0000"/>
                </a:solidFill>
              </a:rPr>
              <a:t>to review and evaluate any available new engineering control devices, annually,</a:t>
            </a:r>
          </a:p>
          <a:p>
            <a:pPr marL="171450" lvl="1" indent="-171450" eaLnBrk="1" hangingPunct="1">
              <a:spcBef>
                <a:spcPct val="0"/>
              </a:spcBef>
              <a:buFont typeface="Arial" panose="020B0604020202020204" pitchFamily="34" charset="0"/>
              <a:buChar char="•"/>
              <a:defRPr/>
            </a:pPr>
            <a:r>
              <a:rPr lang="en-US" altLang="en-US" dirty="0">
                <a:solidFill>
                  <a:srgbClr val="FF0000"/>
                </a:solidFill>
              </a:rPr>
              <a:t>train the employees on use and disposal and </a:t>
            </a:r>
          </a:p>
          <a:p>
            <a:pPr marL="171450" lvl="1" indent="-171450" eaLnBrk="1" hangingPunct="1">
              <a:spcBef>
                <a:spcPct val="0"/>
              </a:spcBef>
              <a:buFont typeface="Arial" panose="020B0604020202020204" pitchFamily="34" charset="0"/>
              <a:buChar char="•"/>
              <a:defRPr/>
            </a:pPr>
            <a:r>
              <a:rPr lang="en-US" altLang="en-US" dirty="0">
                <a:solidFill>
                  <a:srgbClr val="FF0000"/>
                </a:solidFill>
              </a:rPr>
              <a:t>d</a:t>
            </a:r>
            <a:r>
              <a:rPr lang="en-US" altLang="en-US" dirty="0"/>
              <a:t>ocument evaluation and implementation in the exposure control plan (ECP)</a:t>
            </a:r>
          </a:p>
          <a:p>
            <a:pPr marL="171450" lvl="1" indent="-171450" eaLnBrk="1" hangingPunct="1">
              <a:spcBef>
                <a:spcPct val="0"/>
              </a:spcBef>
              <a:buFont typeface="Arial" panose="020B0604020202020204" pitchFamily="34" charset="0"/>
              <a:buChar char="•"/>
              <a:defRPr/>
            </a:pPr>
            <a:endParaRPr lang="en-US" dirty="0"/>
          </a:p>
        </p:txBody>
      </p:sp>
      <p:sp>
        <p:nvSpPr>
          <p:cNvPr id="4" name="Slide Number Placeholder 3"/>
          <p:cNvSpPr>
            <a:spLocks noGrp="1"/>
          </p:cNvSpPr>
          <p:nvPr>
            <p:ph type="sldNum" sz="quarter" idx="10"/>
          </p:nvPr>
        </p:nvSpPr>
        <p:spPr/>
        <p:txBody>
          <a:bodyPr/>
          <a:lstStyle/>
          <a:p>
            <a:pPr>
              <a:defRPr/>
            </a:pPr>
            <a:fld id="{7EE36DEE-A847-4E11-93EF-2E1FA4BF50B0}" type="slidenum">
              <a:rPr lang="en-US" smtClean="0"/>
              <a:pPr>
                <a:defRPr/>
              </a:pPr>
              <a:t>20</a:t>
            </a:fld>
            <a:endParaRPr lang="en-US" dirty="0"/>
          </a:p>
        </p:txBody>
      </p:sp>
    </p:spTree>
    <p:extLst>
      <p:ext uri="{BB962C8B-B14F-4D97-AF65-F5344CB8AC3E}">
        <p14:creationId xmlns:p14="http://schemas.microsoft.com/office/powerpoint/2010/main" val="27531814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76DBE0F-7FBE-44DB-9137-3700CDCDC3DA}" type="slidenum">
              <a:rPr lang="en-US" altLang="en-US" smtClean="0">
                <a:solidFill>
                  <a:srgbClr val="000000"/>
                </a:solidFill>
                <a:latin typeface="Times New Roman" panose="02020603050405020304" pitchFamily="18" charset="0"/>
              </a:rPr>
              <a:pPr fontAlgn="base">
                <a:spcBef>
                  <a:spcPct val="0"/>
                </a:spcBef>
                <a:spcAft>
                  <a:spcPct val="0"/>
                </a:spcAft>
              </a:pPr>
              <a:t>21</a:t>
            </a:fld>
            <a:endParaRPr lang="en-US" altLang="en-US">
              <a:solidFill>
                <a:srgbClr val="000000"/>
              </a:solidFill>
              <a:latin typeface="Times New Roman" panose="02020603050405020304" pitchFamily="18" charset="0"/>
            </a:endParaRPr>
          </a:p>
        </p:txBody>
      </p:sp>
      <p:sp>
        <p:nvSpPr>
          <p:cNvPr id="43011"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a:p>
            <a:pPr eaLnBrk="1" hangingPunct="1">
              <a:spcBef>
                <a:spcPct val="0"/>
              </a:spcBef>
            </a:pPr>
            <a:r>
              <a:rPr lang="en-US" altLang="en-US" dirty="0"/>
              <a:t>As a result of increasing concern over sharps injuries in healthcare settings, Congress passed the </a:t>
            </a:r>
            <a:r>
              <a:rPr lang="en-US" altLang="en-US" b="0" dirty="0"/>
              <a:t>Needlestick Safety and Prevention Act </a:t>
            </a:r>
            <a:r>
              <a:rPr lang="en-US" altLang="en-US" dirty="0"/>
              <a:t>directing OSHA, to revise the bloodborne pathogens standard and require employers to identify and make use of effective and safer medical devices. This revision became effective April 18, 2001. </a:t>
            </a:r>
          </a:p>
          <a:p>
            <a:pPr eaLnBrk="1" hangingPunct="1">
              <a:spcBef>
                <a:spcPct val="0"/>
              </a:spcBef>
            </a:pPr>
            <a:r>
              <a:rPr lang="en-US" b="1" i="1" dirty="0">
                <a:solidFill>
                  <a:srgbClr val="67BD4A"/>
                </a:solidFill>
                <a:highlight>
                  <a:srgbClr val="FFFF00"/>
                </a:highlight>
              </a:rPr>
              <a:t>CLICK </a:t>
            </a:r>
            <a:endParaRPr lang="en-US" altLang="en-US" dirty="0"/>
          </a:p>
          <a:p>
            <a:pPr eaLnBrk="1" hangingPunct="1">
              <a:spcBef>
                <a:spcPct val="0"/>
              </a:spcBef>
            </a:pPr>
            <a:r>
              <a:rPr lang="en-US" altLang="en-US" dirty="0"/>
              <a:t>A major component of this revision requires documentation </a:t>
            </a:r>
            <a:r>
              <a:rPr lang="en-US" altLang="en-US" u="sng" dirty="0"/>
              <a:t>of non-managerial employee participation </a:t>
            </a:r>
            <a:r>
              <a:rPr lang="en-US" altLang="en-US" dirty="0"/>
              <a:t>in the evaluation of safety devices and decision making in product purchasing. </a:t>
            </a:r>
          </a:p>
          <a:p>
            <a:pPr eaLnBrk="1" hangingPunct="1">
              <a:spcBef>
                <a:spcPct val="0"/>
              </a:spcBef>
            </a:pPr>
            <a:endParaRPr lang="en-US" altLang="en-US" dirty="0"/>
          </a:p>
        </p:txBody>
      </p:sp>
      <p:sp>
        <p:nvSpPr>
          <p:cNvPr id="43013"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rgbClr val="000000"/>
                </a:solidFill>
                <a:latin typeface="Times New Roman" panose="02020603050405020304" pitchFamily="18" charset="0"/>
              </a:rPr>
              <a:t>Section G</a:t>
            </a:r>
          </a:p>
        </p:txBody>
      </p:sp>
      <p:sp>
        <p:nvSpPr>
          <p:cNvPr id="43014" name="Slide Number Placeholder 4"/>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177" tIns="46589" rIns="93177" bIns="46589"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FF670460-D10B-4E97-BDB1-474530B7D9AD}" type="slidenum">
              <a:rPr lang="en-US" altLang="en-US" sz="1200">
                <a:solidFill>
                  <a:srgbClr val="000000"/>
                </a:solidFill>
                <a:latin typeface="Times New Roman" panose="02020603050405020304" pitchFamily="18" charset="0"/>
              </a:rPr>
              <a:pPr algn="r" eaLnBrk="1" hangingPunct="1"/>
              <a:t>21</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FAB808B-9EF9-4773-A378-9A6A71808FAD}" type="slidenum">
              <a:rPr lang="en-US" altLang="en-US" smtClean="0">
                <a:solidFill>
                  <a:srgbClr val="000000"/>
                </a:solidFill>
                <a:latin typeface="Times New Roman" panose="02020603050405020304" pitchFamily="18" charset="0"/>
              </a:rPr>
              <a:pPr fontAlgn="base">
                <a:spcBef>
                  <a:spcPct val="0"/>
                </a:spcBef>
                <a:spcAft>
                  <a:spcPct val="0"/>
                </a:spcAft>
              </a:pPr>
              <a:t>22</a:t>
            </a:fld>
            <a:endParaRPr lang="en-US" altLang="en-US">
              <a:solidFill>
                <a:srgbClr val="000000"/>
              </a:solidFill>
              <a:latin typeface="Times New Roman" panose="02020603050405020304" pitchFamily="18" charset="0"/>
            </a:endParaRPr>
          </a:p>
        </p:txBody>
      </p:sp>
      <p:sp>
        <p:nvSpPr>
          <p:cNvPr id="45059"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endParaRPr lang="en-US" altLang="en-US" dirty="0"/>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t>The 2001 OSHA Enforcement Revision also requires employers collect data on device-related injuries including:</a:t>
            </a:r>
          </a:p>
          <a:p>
            <a:pPr marL="0" marR="0" lvl="0" indent="0" algn="l" defTabSz="914400" rtl="0" eaLnBrk="1" fontAlgn="base" latinLnBrk="0" hangingPunct="1">
              <a:lnSpc>
                <a:spcPct val="100000"/>
              </a:lnSpc>
              <a:spcBef>
                <a:spcPct val="0"/>
              </a:spcBef>
              <a:spcAft>
                <a:spcPct val="0"/>
              </a:spcAft>
              <a:buClrTx/>
              <a:buSzTx/>
              <a:buFontTx/>
              <a:buNone/>
              <a:tabLst/>
              <a:defRPr/>
            </a:pPr>
            <a:r>
              <a:rPr lang="en-US" b="1" i="1" dirty="0">
                <a:solidFill>
                  <a:srgbClr val="67BD4A"/>
                </a:solidFill>
                <a:highlight>
                  <a:srgbClr val="FFFF00"/>
                </a:highlight>
              </a:rPr>
              <a:t>CLICKs </a:t>
            </a:r>
            <a:endParaRPr lang="en-US" altLang="en-US" dirty="0"/>
          </a:p>
          <a:p>
            <a:pPr marL="171450" indent="-171450" eaLnBrk="1" hangingPunct="1">
              <a:spcBef>
                <a:spcPct val="0"/>
              </a:spcBef>
              <a:buFont typeface="Arial" panose="020B0604020202020204" pitchFamily="34" charset="0"/>
              <a:buChar char="•"/>
              <a:defRPr/>
            </a:pPr>
            <a:r>
              <a:rPr lang="en-US" altLang="en-US" dirty="0"/>
              <a:t>how exposure occurred, </a:t>
            </a:r>
          </a:p>
          <a:p>
            <a:pPr marL="171450" indent="-171450" eaLnBrk="1" hangingPunct="1">
              <a:spcBef>
                <a:spcPct val="0"/>
              </a:spcBef>
              <a:buFont typeface="Arial" panose="020B0604020202020204" pitchFamily="34" charset="0"/>
              <a:buChar char="•"/>
              <a:defRPr/>
            </a:pPr>
            <a:r>
              <a:rPr lang="en-US" altLang="en-US" dirty="0"/>
              <a:t>the type and brand of device, </a:t>
            </a:r>
          </a:p>
          <a:p>
            <a:pPr marL="171450" indent="-171450" eaLnBrk="1" hangingPunct="1">
              <a:spcBef>
                <a:spcPct val="0"/>
              </a:spcBef>
              <a:buFont typeface="Arial" panose="020B0604020202020204" pitchFamily="34" charset="0"/>
              <a:buChar char="•"/>
              <a:defRPr/>
            </a:pPr>
            <a:r>
              <a:rPr lang="en-US" altLang="en-US" dirty="0"/>
              <a:t>the circumstances involved with the injury ( i.e. what time of day it was and the location where the injury occurred), </a:t>
            </a:r>
          </a:p>
          <a:p>
            <a:pPr marL="171450" indent="-171450" eaLnBrk="1" hangingPunct="1">
              <a:spcBef>
                <a:spcPct val="0"/>
              </a:spcBef>
              <a:buFont typeface="Arial" panose="020B0604020202020204" pitchFamily="34" charset="0"/>
              <a:buChar char="•"/>
              <a:defRPr/>
            </a:pPr>
            <a:r>
              <a:rPr lang="en-US" altLang="en-US" dirty="0"/>
              <a:t>type of sharp injury (i.e. puncture versus cut), </a:t>
            </a:r>
          </a:p>
          <a:p>
            <a:pPr marL="171450" indent="-171450" eaLnBrk="1" hangingPunct="1">
              <a:spcBef>
                <a:spcPct val="0"/>
              </a:spcBef>
              <a:buFont typeface="Arial" panose="020B0604020202020204" pitchFamily="34" charset="0"/>
              <a:buChar char="•"/>
              <a:defRPr/>
            </a:pPr>
            <a:r>
              <a:rPr lang="en-US" altLang="en-US" dirty="0"/>
              <a:t>the procedure or activity when injury occurred, and </a:t>
            </a:r>
          </a:p>
          <a:p>
            <a:pPr marL="171450" indent="-171450" eaLnBrk="1" hangingPunct="1">
              <a:spcBef>
                <a:spcPct val="0"/>
              </a:spcBef>
              <a:buFont typeface="Arial" panose="020B0604020202020204" pitchFamily="34" charset="0"/>
              <a:buChar char="•"/>
              <a:defRPr/>
            </a:pPr>
            <a:r>
              <a:rPr lang="en-US" altLang="en-US" dirty="0"/>
              <a:t>the job category of the injured healthcare provider.</a:t>
            </a:r>
          </a:p>
          <a:p>
            <a:pPr eaLnBrk="1" hangingPunct="1">
              <a:spcBef>
                <a:spcPct val="0"/>
              </a:spcBef>
              <a:defRPr/>
            </a:pPr>
            <a:endParaRPr lang="en-US" altLang="en-US" dirty="0"/>
          </a:p>
          <a:p>
            <a:pPr eaLnBrk="1" hangingPunct="1">
              <a:spcBef>
                <a:spcPct val="0"/>
              </a:spcBef>
              <a:defRPr/>
            </a:pPr>
            <a:r>
              <a:rPr lang="en-US" altLang="en-US" dirty="0"/>
              <a:t>Findings from this evaluation should be used to guide the selection and implementation of safety devices for your facility.</a:t>
            </a:r>
          </a:p>
          <a:p>
            <a:pPr eaLnBrk="1" hangingPunct="1">
              <a:spcBef>
                <a:spcPct val="0"/>
              </a:spcBef>
              <a:defRPr/>
            </a:pPr>
            <a:endParaRPr lang="en-US" altLang="en-US" dirty="0"/>
          </a:p>
        </p:txBody>
      </p:sp>
      <p:sp>
        <p:nvSpPr>
          <p:cNvPr id="45061"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rgbClr val="000000"/>
                </a:solidFill>
                <a:latin typeface="Times New Roman" panose="02020603050405020304" pitchFamily="18" charset="0"/>
              </a:rPr>
              <a:t>Section G</a:t>
            </a:r>
          </a:p>
        </p:txBody>
      </p:sp>
      <p:sp>
        <p:nvSpPr>
          <p:cNvPr id="45062" name="Slide Number Placeholder 4"/>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177" tIns="46589" rIns="93177" bIns="46589"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82186BDA-ADA0-4B6C-918A-B5B1CF8328FB}" type="slidenum">
              <a:rPr lang="en-US" altLang="en-US" sz="1200">
                <a:solidFill>
                  <a:srgbClr val="000000"/>
                </a:solidFill>
                <a:latin typeface="Times New Roman" panose="02020603050405020304" pitchFamily="18" charset="0"/>
              </a:rPr>
              <a:pPr algn="r" eaLnBrk="1" hangingPunct="1"/>
              <a:t>22</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63B3105-A88F-4346-B98D-472631372F6B}" type="slidenum">
              <a:rPr lang="en-US" altLang="en-US" smtClean="0">
                <a:solidFill>
                  <a:srgbClr val="000000"/>
                </a:solidFill>
                <a:latin typeface="Times New Roman" panose="02020603050405020304" pitchFamily="18" charset="0"/>
              </a:rPr>
              <a:pPr fontAlgn="base">
                <a:spcBef>
                  <a:spcPct val="0"/>
                </a:spcBef>
                <a:spcAft>
                  <a:spcPct val="0"/>
                </a:spcAft>
              </a:pPr>
              <a:t>23</a:t>
            </a:fld>
            <a:endParaRPr lang="en-US" altLang="en-US">
              <a:solidFill>
                <a:srgbClr val="000000"/>
              </a:solidFill>
              <a:latin typeface="Times New Roman" panose="02020603050405020304" pitchFamily="18" charset="0"/>
            </a:endParaRPr>
          </a:p>
        </p:txBody>
      </p:sp>
      <p:sp>
        <p:nvSpPr>
          <p:cNvPr id="47107"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8"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ct val="0"/>
              </a:spcBef>
              <a:spcAft>
                <a:spcPts val="0"/>
              </a:spcAft>
              <a:defRPr/>
            </a:pPr>
            <a:r>
              <a:rPr lang="en-US" dirty="0"/>
              <a:t>Engineering controls can not remove all hazards in the work place. As a result OSHA specifies that Work Practice Controls should be the next measure to protect employees. </a:t>
            </a:r>
          </a:p>
          <a:p>
            <a:pPr marL="0" marR="0" lvl="0" indent="0" algn="l" defTabSz="914400" rtl="0" eaLnBrk="1" fontAlgn="auto" latinLnBrk="0" hangingPunct="1">
              <a:lnSpc>
                <a:spcPct val="100000"/>
              </a:lnSpc>
              <a:spcBef>
                <a:spcPct val="0"/>
              </a:spcBef>
              <a:spcAft>
                <a:spcPts val="0"/>
              </a:spcAft>
              <a:buClrTx/>
              <a:buSzTx/>
              <a:buFontTx/>
              <a:buNone/>
              <a:tabLst/>
              <a:defRPr/>
            </a:pPr>
            <a:r>
              <a:rPr lang="en-US" b="1" i="1" dirty="0">
                <a:solidFill>
                  <a:srgbClr val="67BD4A"/>
                </a:solidFill>
                <a:highlight>
                  <a:srgbClr val="FFFF00"/>
                </a:highlight>
              </a:rPr>
              <a:t>CLICKs </a:t>
            </a:r>
            <a:endParaRPr lang="en-US" dirty="0"/>
          </a:p>
          <a:p>
            <a:pPr eaLnBrk="1" fontAlgn="auto" hangingPunct="1">
              <a:spcBef>
                <a:spcPct val="0"/>
              </a:spcBef>
              <a:spcAft>
                <a:spcPts val="0"/>
              </a:spcAft>
              <a:defRPr/>
            </a:pPr>
            <a:r>
              <a:rPr lang="en-US" dirty="0"/>
              <a:t>Work Practice Controls are defined as “alterations in the manner in which a task is performed to reduce the likelihood of BBP exposure”. exposure.  </a:t>
            </a:r>
          </a:p>
          <a:p>
            <a:pPr eaLnBrk="1" fontAlgn="auto" hangingPunct="1">
              <a:spcBef>
                <a:spcPct val="0"/>
              </a:spcBef>
              <a:spcAft>
                <a:spcPts val="0"/>
              </a:spcAft>
              <a:defRPr/>
            </a:pPr>
            <a:endParaRPr lang="en-US" dirty="0"/>
          </a:p>
          <a:p>
            <a:pPr eaLnBrk="1" fontAlgn="auto" hangingPunct="1">
              <a:spcBef>
                <a:spcPct val="0"/>
              </a:spcBef>
              <a:spcAft>
                <a:spcPts val="0"/>
              </a:spcAft>
              <a:defRPr/>
            </a:pPr>
            <a:r>
              <a:rPr lang="en-US" dirty="0"/>
              <a:t>Some examples of work practices include </a:t>
            </a:r>
          </a:p>
          <a:p>
            <a:pPr marL="174708" indent="-174708" eaLnBrk="1" fontAlgn="auto" hangingPunct="1">
              <a:spcBef>
                <a:spcPct val="0"/>
              </a:spcBef>
              <a:spcAft>
                <a:spcPts val="0"/>
              </a:spcAft>
              <a:buFont typeface="Arial" panose="020B0604020202020204" pitchFamily="34" charset="0"/>
              <a:buChar char="•"/>
              <a:defRPr/>
            </a:pPr>
            <a:r>
              <a:rPr lang="en-US" dirty="0"/>
              <a:t>performing hand hygiene as soon as possible after glove removal or contact with body fluids, </a:t>
            </a:r>
          </a:p>
          <a:p>
            <a:pPr marL="174708" indent="-174708" eaLnBrk="1" fontAlgn="auto" hangingPunct="1">
              <a:spcBef>
                <a:spcPct val="0"/>
              </a:spcBef>
              <a:spcAft>
                <a:spcPts val="0"/>
              </a:spcAft>
              <a:buFont typeface="Arial" panose="020B0604020202020204" pitchFamily="34" charset="0"/>
              <a:buChar char="•"/>
              <a:defRPr/>
            </a:pPr>
            <a:r>
              <a:rPr lang="en-US" dirty="0"/>
              <a:t>removing all PPE as soon as possible after leaving work area and placing in a designated container for storage, decontamination, or disposal, </a:t>
            </a:r>
          </a:p>
          <a:p>
            <a:pPr marL="174708" indent="-174708" eaLnBrk="1" fontAlgn="auto" hangingPunct="1">
              <a:spcBef>
                <a:spcPct val="0"/>
              </a:spcBef>
              <a:spcAft>
                <a:spcPts val="0"/>
              </a:spcAft>
              <a:buFont typeface="Arial" panose="020B0604020202020204" pitchFamily="34" charset="0"/>
              <a:buChar char="•"/>
              <a:defRPr/>
            </a:pPr>
            <a:r>
              <a:rPr lang="en-US" dirty="0"/>
              <a:t>removing devices that may allow used needles and sharps to be sheared, bent, broken, recapped or re-sheathed by hand. </a:t>
            </a:r>
          </a:p>
          <a:p>
            <a:pPr eaLnBrk="1" fontAlgn="auto" hangingPunct="1">
              <a:spcBef>
                <a:spcPct val="0"/>
              </a:spcBef>
              <a:spcAft>
                <a:spcPts val="0"/>
              </a:spcAft>
              <a:buFont typeface="Arial" panose="020B0604020202020204" pitchFamily="34" charset="0"/>
              <a:buNone/>
              <a:defRPr/>
            </a:pPr>
            <a:endParaRPr lang="en-US" dirty="0"/>
          </a:p>
          <a:p>
            <a:pPr eaLnBrk="1" fontAlgn="auto" hangingPunct="1">
              <a:spcBef>
                <a:spcPct val="0"/>
              </a:spcBef>
              <a:spcAft>
                <a:spcPts val="0"/>
              </a:spcAft>
              <a:defRPr/>
            </a:pPr>
            <a:endParaRPr lang="en-US" dirty="0"/>
          </a:p>
        </p:txBody>
      </p:sp>
      <p:sp>
        <p:nvSpPr>
          <p:cNvPr id="47109"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rgbClr val="000000"/>
                </a:solidFill>
                <a:latin typeface="Times New Roman" panose="02020603050405020304" pitchFamily="18" charset="0"/>
              </a:rPr>
              <a:t>Section F</a:t>
            </a:r>
          </a:p>
        </p:txBody>
      </p:sp>
      <p:sp>
        <p:nvSpPr>
          <p:cNvPr id="47110" name="Slide Number Placeholder 4"/>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177" tIns="46589" rIns="93177" bIns="46589"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61F008FB-AEAC-4209-9733-64921784B462}" type="slidenum">
              <a:rPr lang="en-US" altLang="en-US" sz="1200">
                <a:solidFill>
                  <a:srgbClr val="000000"/>
                </a:solidFill>
                <a:latin typeface="Times New Roman" panose="02020603050405020304" pitchFamily="18" charset="0"/>
              </a:rPr>
              <a:pPr algn="r" eaLnBrk="1" hangingPunct="1"/>
              <a:t>23</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AUTO</a:t>
            </a:r>
            <a:r>
              <a:rPr lang="en-US" altLang="en-US" dirty="0"/>
              <a:t> Eating and/or drinking should not be allowed in work areas when there is a reasonable likelihood of an occupational exposure. In </a:t>
            </a:r>
            <a:r>
              <a:rPr lang="en-US" altLang="en-US" b="0" dirty="0"/>
              <a:t>dental settings </a:t>
            </a:r>
            <a:r>
              <a:rPr lang="en-US" altLang="en-US" dirty="0"/>
              <a:t>staff should be educated and aware of appropriate locations for food and drink (staff lounges for example)</a:t>
            </a:r>
          </a:p>
        </p:txBody>
      </p:sp>
      <p:sp>
        <p:nvSpPr>
          <p:cNvPr id="4" name="Slide Number Placeholder 3"/>
          <p:cNvSpPr>
            <a:spLocks noGrp="1"/>
          </p:cNvSpPr>
          <p:nvPr>
            <p:ph type="sldNum" sz="quarter" idx="5"/>
          </p:nvPr>
        </p:nvSpPr>
        <p:spPr/>
        <p:txBody>
          <a:bodyPr/>
          <a:lstStyle/>
          <a:p>
            <a:pPr>
              <a:defRPr/>
            </a:pPr>
            <a:fld id="{DF8EDA28-455A-426B-858A-7429B36BFD43}" type="slidenum">
              <a:rPr lang="en-US" smtClean="0"/>
              <a:pPr>
                <a:defRPr/>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264C0FF-B6D5-4C2B-B135-54A491713744}" type="slidenum">
              <a:rPr lang="en-US" altLang="en-US" smtClean="0">
                <a:solidFill>
                  <a:srgbClr val="000000"/>
                </a:solidFill>
                <a:latin typeface="Times New Roman" panose="02020603050405020304" pitchFamily="18" charset="0"/>
              </a:rPr>
              <a:pPr fontAlgn="base">
                <a:spcBef>
                  <a:spcPct val="0"/>
                </a:spcBef>
                <a:spcAft>
                  <a:spcPct val="0"/>
                </a:spcAft>
              </a:pPr>
              <a:t>25</a:t>
            </a:fld>
            <a:endParaRPr lang="en-US" altLang="en-US">
              <a:solidFill>
                <a:srgbClr val="000000"/>
              </a:solidFill>
              <a:latin typeface="Times New Roman" panose="02020603050405020304" pitchFamily="18" charset="0"/>
            </a:endParaRPr>
          </a:p>
        </p:txBody>
      </p:sp>
      <p:sp>
        <p:nvSpPr>
          <p:cNvPr id="51203"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When exposure risks cannot be mitigated by engineering controls with safety devices or reduced by work practice changes and the risk of exposure to BBP remains possible, then the use of personal protective equipment (PPE) is the last in the hierarchy of control measure categories.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b="1" i="1" dirty="0">
                <a:solidFill>
                  <a:srgbClr val="67BD4A"/>
                </a:solidFill>
                <a:highlight>
                  <a:srgbClr val="FFFF00"/>
                </a:highlight>
              </a:rPr>
              <a:t>CLICK </a:t>
            </a:r>
            <a:endParaRPr lang="en-US" altLang="en-US" dirty="0"/>
          </a:p>
          <a:p>
            <a:pPr eaLnBrk="1" hangingPunct="1">
              <a:spcBef>
                <a:spcPct val="0"/>
              </a:spcBef>
            </a:pPr>
            <a:r>
              <a:rPr lang="en-US" altLang="en-US" dirty="0"/>
              <a:t>PPE is specialized clothing or equipment used by healthcare providers to protect themselves from direct exposure to blood or other potentially infectious material.</a:t>
            </a:r>
          </a:p>
          <a:p>
            <a:pPr marL="0" marR="0" lvl="0" indent="0" algn="l" defTabSz="914400" rtl="0" eaLnBrk="1" fontAlgn="base" latinLnBrk="0" hangingPunct="1">
              <a:lnSpc>
                <a:spcPct val="100000"/>
              </a:lnSpc>
              <a:spcBef>
                <a:spcPct val="0"/>
              </a:spcBef>
              <a:spcAft>
                <a:spcPct val="0"/>
              </a:spcAft>
              <a:buClrTx/>
              <a:buSzTx/>
              <a:buFontTx/>
              <a:buNone/>
              <a:tabLst/>
              <a:defRPr/>
            </a:pPr>
            <a:r>
              <a:rPr lang="en-US" b="1" i="1" dirty="0">
                <a:solidFill>
                  <a:srgbClr val="67BD4A"/>
                </a:solidFill>
                <a:highlight>
                  <a:srgbClr val="FFFF00"/>
                </a:highlight>
              </a:rPr>
              <a:t>CLICK </a:t>
            </a:r>
            <a:endParaRPr lang="en-US" altLang="en-US" dirty="0"/>
          </a:p>
          <a:p>
            <a:pPr eaLnBrk="1" hangingPunct="1">
              <a:spcBef>
                <a:spcPct val="0"/>
              </a:spcBef>
            </a:pPr>
            <a:r>
              <a:rPr lang="en-US" altLang="en-US" dirty="0"/>
              <a:t> Employers must first provide and also </a:t>
            </a:r>
            <a:r>
              <a:rPr lang="en-US" altLang="en-US" i="1" dirty="0"/>
              <a:t>assure</a:t>
            </a:r>
            <a:r>
              <a:rPr lang="en-US" altLang="en-US" dirty="0"/>
              <a:t> that the employee uses the appropriate PPE such as gloves, gowns, fluid resistant aprons, face shields or masks, and eye protection.</a:t>
            </a:r>
          </a:p>
          <a:p>
            <a:pPr marL="0" lvl="1" eaLnBrk="1" hangingPunct="1">
              <a:spcBef>
                <a:spcPct val="0"/>
              </a:spcBef>
            </a:pPr>
            <a:endParaRPr lang="en-US" altLang="en-US" dirty="0"/>
          </a:p>
          <a:p>
            <a:pPr eaLnBrk="1" hangingPunct="1">
              <a:spcBef>
                <a:spcPct val="0"/>
              </a:spcBef>
            </a:pPr>
            <a:r>
              <a:rPr lang="en-US" altLang="en-US" dirty="0"/>
              <a:t>Personal protective equipment must be removed before leaving the work area (generally considered to be an area where work involving occupational exposure occurs or where the contamination of surfaces may occur).</a:t>
            </a:r>
          </a:p>
          <a:p>
            <a:pPr eaLnBrk="1" hangingPunct="1">
              <a:spcBef>
                <a:spcPct val="0"/>
              </a:spcBef>
            </a:pPr>
            <a:r>
              <a:rPr lang="en-US" altLang="en-US" b="0" dirty="0"/>
              <a:t>For example, in a dental operatory. </a:t>
            </a:r>
          </a:p>
          <a:p>
            <a:pPr eaLnBrk="1" hangingPunct="1">
              <a:spcBef>
                <a:spcPct val="0"/>
              </a:spcBef>
            </a:pPr>
            <a:endParaRPr lang="en-US" altLang="en-US" dirty="0"/>
          </a:p>
        </p:txBody>
      </p:sp>
      <p:sp>
        <p:nvSpPr>
          <p:cNvPr id="51205"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rgbClr val="000000"/>
                </a:solidFill>
                <a:latin typeface="Times New Roman" panose="02020603050405020304" pitchFamily="18" charset="0"/>
              </a:rPr>
              <a:t>Section G</a:t>
            </a:r>
          </a:p>
        </p:txBody>
      </p:sp>
      <p:sp>
        <p:nvSpPr>
          <p:cNvPr id="51206" name="Slide Number Placeholder 4"/>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177" tIns="46589" rIns="93177" bIns="46589"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D8B500A0-2E8F-4F35-95C0-F05E0A003253}" type="slidenum">
              <a:rPr lang="en-US" altLang="en-US" sz="1200">
                <a:solidFill>
                  <a:srgbClr val="000000"/>
                </a:solidFill>
                <a:latin typeface="Times New Roman" panose="02020603050405020304" pitchFamily="18" charset="0"/>
              </a:rPr>
              <a:pPr algn="r" eaLnBrk="1" hangingPunct="1"/>
              <a:t>25</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C1E825D-0F86-4B17-BE0A-14B7B899726B}" type="slidenum">
              <a:rPr lang="en-US" altLang="en-US" smtClean="0">
                <a:solidFill>
                  <a:srgbClr val="000000"/>
                </a:solidFill>
                <a:latin typeface="Times New Roman" panose="02020603050405020304" pitchFamily="18" charset="0"/>
              </a:rPr>
              <a:pPr fontAlgn="base">
                <a:spcBef>
                  <a:spcPct val="0"/>
                </a:spcBef>
                <a:spcAft>
                  <a:spcPct val="0"/>
                </a:spcAft>
              </a:pPr>
              <a:t>26</a:t>
            </a:fld>
            <a:endParaRPr lang="en-US" altLang="en-US">
              <a:solidFill>
                <a:srgbClr val="000000"/>
              </a:solidFill>
              <a:latin typeface="Times New Roman" panose="02020603050405020304" pitchFamily="18" charset="0"/>
            </a:endParaRPr>
          </a:p>
        </p:txBody>
      </p:sp>
      <p:sp>
        <p:nvSpPr>
          <p:cNvPr id="53251"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t>In addition to ensuring employees use PPE, employers must also:</a:t>
            </a:r>
          </a:p>
          <a:p>
            <a:pPr marL="0" marR="0" lvl="0" indent="0" algn="l" defTabSz="914400" rtl="0" eaLnBrk="1" fontAlgn="base" latinLnBrk="0" hangingPunct="1">
              <a:lnSpc>
                <a:spcPct val="100000"/>
              </a:lnSpc>
              <a:spcBef>
                <a:spcPct val="0"/>
              </a:spcBef>
              <a:spcAft>
                <a:spcPct val="0"/>
              </a:spcAft>
              <a:buClrTx/>
              <a:buSzTx/>
              <a:buFontTx/>
              <a:buNone/>
              <a:tabLst/>
              <a:defRPr/>
            </a:pPr>
            <a:r>
              <a:rPr lang="en-US" b="1" i="1" dirty="0">
                <a:solidFill>
                  <a:srgbClr val="67BD4A"/>
                </a:solidFill>
                <a:highlight>
                  <a:srgbClr val="FFFF00"/>
                </a:highlight>
              </a:rPr>
              <a:t>CLICKs </a:t>
            </a:r>
            <a:endParaRPr lang="en-US" altLang="en-US" dirty="0"/>
          </a:p>
          <a:p>
            <a:pPr marL="171450" indent="-171450" eaLnBrk="1" hangingPunct="1">
              <a:spcBef>
                <a:spcPct val="0"/>
              </a:spcBef>
              <a:buFont typeface="Arial" panose="020B0604020202020204" pitchFamily="34" charset="0"/>
              <a:buChar char="•"/>
              <a:defRPr/>
            </a:pPr>
            <a:r>
              <a:rPr lang="en-US" altLang="en-US" dirty="0"/>
              <a:t>Provide, clean, launder and dispose of PPE, at no cost to the employee. </a:t>
            </a:r>
          </a:p>
          <a:p>
            <a:pPr marL="171450" indent="-171450" eaLnBrk="1" hangingPunct="1">
              <a:spcBef>
                <a:spcPct val="0"/>
              </a:spcBef>
              <a:buFont typeface="Arial" panose="020B0604020202020204" pitchFamily="34" charset="0"/>
              <a:buChar char="•"/>
              <a:defRPr/>
            </a:pPr>
            <a:r>
              <a:rPr lang="en-US" altLang="en-US" dirty="0"/>
              <a:t>Make available in appropriate sizes, and make available in accessible locations for employees</a:t>
            </a:r>
          </a:p>
          <a:p>
            <a:pPr marL="171450" indent="-171450" eaLnBrk="1" hangingPunct="1">
              <a:spcBef>
                <a:spcPct val="0"/>
              </a:spcBef>
              <a:buFont typeface="Arial" panose="020B0604020202020204" pitchFamily="34" charset="0"/>
              <a:buChar char="•"/>
              <a:defRPr/>
            </a:pPr>
            <a:r>
              <a:rPr lang="en-US" altLang="en-US" dirty="0"/>
              <a:t>In the event an employee’s personal clothing should become contaminated </a:t>
            </a:r>
            <a:r>
              <a:rPr lang="en-US" altLang="en-US" b="0" dirty="0"/>
              <a:t>there should be a </a:t>
            </a:r>
            <a:r>
              <a:rPr lang="en-US" altLang="en-US" dirty="0"/>
              <a:t>mechanism in place to provide replacement clothing at time of event and to launder the employee’s personal clothing.  </a:t>
            </a:r>
          </a:p>
          <a:p>
            <a:pPr eaLnBrk="1" hangingPunct="1">
              <a:spcBef>
                <a:spcPct val="0"/>
              </a:spcBef>
              <a:defRPr/>
            </a:pPr>
            <a:endParaRPr lang="en-US" altLang="en-US" dirty="0"/>
          </a:p>
          <a:p>
            <a:pPr eaLnBrk="1" hangingPunct="1">
              <a:spcBef>
                <a:spcPct val="0"/>
              </a:spcBef>
              <a:defRPr/>
            </a:pPr>
            <a:endParaRPr lang="en-US" altLang="en-US" dirty="0"/>
          </a:p>
          <a:p>
            <a:pPr eaLnBrk="1" hangingPunct="1">
              <a:spcBef>
                <a:spcPct val="0"/>
              </a:spcBef>
              <a:defRPr/>
            </a:pPr>
            <a:endParaRPr lang="en-US" altLang="en-US" dirty="0"/>
          </a:p>
          <a:p>
            <a:pPr eaLnBrk="1" hangingPunct="1">
              <a:spcBef>
                <a:spcPct val="0"/>
              </a:spcBef>
              <a:defRPr/>
            </a:pPr>
            <a:endParaRPr lang="en-US" altLang="en-US" dirty="0"/>
          </a:p>
        </p:txBody>
      </p:sp>
      <p:sp>
        <p:nvSpPr>
          <p:cNvPr id="53253"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rgbClr val="000000"/>
                </a:solidFill>
                <a:latin typeface="Times New Roman" panose="02020603050405020304" pitchFamily="18" charset="0"/>
              </a:rPr>
              <a:t>Section G</a:t>
            </a:r>
          </a:p>
        </p:txBody>
      </p:sp>
      <p:sp>
        <p:nvSpPr>
          <p:cNvPr id="53254" name="Slide Number Placeholder 4"/>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177" tIns="46589" rIns="93177" bIns="46589"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AD00E1AF-9140-471D-9AE9-0D36BAA5EBEB}" type="slidenum">
              <a:rPr lang="en-US" altLang="en-US" sz="1200">
                <a:solidFill>
                  <a:srgbClr val="000000"/>
                </a:solidFill>
                <a:latin typeface="Times New Roman" panose="02020603050405020304" pitchFamily="18" charset="0"/>
              </a:rPr>
              <a:pPr algn="r" eaLnBrk="1" hangingPunct="1"/>
              <a:t>26</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10CDA3F-F201-428A-BED4-AA2AC4AD40D5}" type="slidenum">
              <a:rPr lang="en-US" altLang="en-US" smtClean="0">
                <a:solidFill>
                  <a:srgbClr val="000000"/>
                </a:solidFill>
                <a:latin typeface="Times New Roman" panose="02020603050405020304" pitchFamily="18" charset="0"/>
              </a:rPr>
              <a:pPr fontAlgn="base">
                <a:spcBef>
                  <a:spcPct val="0"/>
                </a:spcBef>
                <a:spcAft>
                  <a:spcPct val="0"/>
                </a:spcAft>
              </a:pPr>
              <a:t>27</a:t>
            </a:fld>
            <a:endParaRPr lang="en-US" altLang="en-US">
              <a:solidFill>
                <a:srgbClr val="000000"/>
              </a:solidFill>
              <a:latin typeface="Times New Roman" panose="02020603050405020304" pitchFamily="18" charset="0"/>
            </a:endParaRPr>
          </a:p>
        </p:txBody>
      </p:sp>
      <p:sp>
        <p:nvSpPr>
          <p:cNvPr id="55299"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0"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dirty="0"/>
              <a:t>Now we are going to discuss the requirements for  HBV vaccination</a:t>
            </a:r>
          </a:p>
          <a:p>
            <a:pPr marL="0" marR="0" lvl="0" indent="0" algn="l" defTabSz="914400" rtl="0" eaLnBrk="1" fontAlgn="base" latinLnBrk="0" hangingPunct="1">
              <a:lnSpc>
                <a:spcPct val="100000"/>
              </a:lnSpc>
              <a:spcBef>
                <a:spcPct val="0"/>
              </a:spcBef>
              <a:spcAft>
                <a:spcPct val="0"/>
              </a:spcAft>
              <a:buClrTx/>
              <a:buSzTx/>
              <a:buFontTx/>
              <a:buNone/>
              <a:tabLst/>
              <a:defRPr/>
            </a:pPr>
            <a:r>
              <a:rPr lang="en-US" b="1" i="1" dirty="0">
                <a:solidFill>
                  <a:srgbClr val="67BD4A"/>
                </a:solidFill>
                <a:highlight>
                  <a:srgbClr val="FFFF00"/>
                </a:highlight>
              </a:rPr>
              <a:t>CLICKs </a:t>
            </a:r>
            <a:endParaRPr lang="en-US" altLang="en-US" dirty="0"/>
          </a:p>
          <a:p>
            <a:pPr eaLnBrk="1" hangingPunct="1">
              <a:spcBef>
                <a:spcPct val="0"/>
              </a:spcBef>
              <a:defRPr/>
            </a:pPr>
            <a:r>
              <a:rPr lang="en-US" altLang="en-US" dirty="0"/>
              <a:t>Hepatitis B vaccination has to be:</a:t>
            </a:r>
          </a:p>
          <a:p>
            <a:pPr marL="171450" indent="-171450" eaLnBrk="1" hangingPunct="1">
              <a:spcBef>
                <a:spcPct val="0"/>
              </a:spcBef>
              <a:buFont typeface="Arial" panose="020B0604020202020204" pitchFamily="34" charset="0"/>
              <a:buChar char="•"/>
              <a:defRPr/>
            </a:pPr>
            <a:r>
              <a:rPr lang="en-US" altLang="en-US" dirty="0"/>
              <a:t> offered, at no cost to the employee, </a:t>
            </a:r>
          </a:p>
          <a:p>
            <a:pPr marL="171450" indent="-171450" eaLnBrk="1" hangingPunct="1">
              <a:spcBef>
                <a:spcPct val="0"/>
              </a:spcBef>
              <a:buFont typeface="Arial" panose="020B0604020202020204" pitchFamily="34" charset="0"/>
              <a:buChar char="•"/>
              <a:defRPr/>
            </a:pPr>
            <a:r>
              <a:rPr lang="en-US" altLang="en-US" dirty="0"/>
              <a:t>after training is provided on the epidemiology of Hepatitis B virus and the efficacy of the Hepatitis B vaccine, and</a:t>
            </a:r>
          </a:p>
          <a:p>
            <a:pPr marL="171450" indent="-171450" eaLnBrk="1" hangingPunct="1">
              <a:spcBef>
                <a:spcPct val="0"/>
              </a:spcBef>
              <a:buFont typeface="Arial" panose="020B0604020202020204" pitchFamily="34" charset="0"/>
              <a:buChar char="•"/>
              <a:defRPr/>
            </a:pPr>
            <a:r>
              <a:rPr lang="en-US" altLang="en-US" dirty="0"/>
              <a:t> within 10 days of initial job assignment. </a:t>
            </a:r>
          </a:p>
          <a:p>
            <a:pPr marL="171450" indent="-171450" eaLnBrk="1" hangingPunct="1">
              <a:spcBef>
                <a:spcPct val="0"/>
              </a:spcBef>
              <a:buFont typeface="Arial" panose="020B0604020202020204" pitchFamily="34" charset="0"/>
              <a:buChar char="•"/>
              <a:defRPr/>
            </a:pPr>
            <a:r>
              <a:rPr lang="en-US" altLang="en-US" dirty="0"/>
              <a:t>Given in accordance with recommendations for standard medical practice</a:t>
            </a:r>
          </a:p>
          <a:p>
            <a:pPr eaLnBrk="1" hangingPunct="1">
              <a:spcBef>
                <a:spcPct val="0"/>
              </a:spcBef>
              <a:defRPr/>
            </a:pPr>
            <a:r>
              <a:rPr lang="en-US" altLang="en-US" dirty="0"/>
              <a:t>  </a:t>
            </a:r>
          </a:p>
          <a:p>
            <a:pPr eaLnBrk="1" hangingPunct="1">
              <a:spcBef>
                <a:spcPct val="0"/>
              </a:spcBef>
              <a:defRPr/>
            </a:pPr>
            <a:r>
              <a:rPr lang="en-US" altLang="en-US" dirty="0"/>
              <a:t>Employees who refuse the hepatitis B vaccine for any reason or do NOT complete the entire recommended</a:t>
            </a:r>
            <a:r>
              <a:rPr lang="en-US" altLang="en-US" baseline="0" dirty="0"/>
              <a:t> series immunization </a:t>
            </a:r>
            <a:r>
              <a:rPr lang="en-US" altLang="en-US" dirty="0"/>
              <a:t>must sign a declination form. This means that if the employee  receives the first vaccination but fails to return for any of the remaining vaccinations</a:t>
            </a:r>
            <a:r>
              <a:rPr lang="en-US" altLang="en-US" baseline="0" dirty="0"/>
              <a:t> </a:t>
            </a:r>
            <a:r>
              <a:rPr lang="en-US" altLang="en-US" dirty="0"/>
              <a:t>employers must obtain a declination form for any of the missing HBV immunizations. </a:t>
            </a:r>
          </a:p>
          <a:p>
            <a:pPr eaLnBrk="1" hangingPunct="1">
              <a:spcBef>
                <a:spcPct val="0"/>
              </a:spcBef>
              <a:defRPr/>
            </a:pPr>
            <a:endParaRPr lang="en-US" altLang="en-US" dirty="0"/>
          </a:p>
          <a:p>
            <a:pPr eaLnBrk="1" hangingPunct="1">
              <a:spcBef>
                <a:spcPct val="0"/>
              </a:spcBef>
              <a:defRPr/>
            </a:pPr>
            <a:endParaRPr lang="en-US" altLang="en-US" dirty="0"/>
          </a:p>
          <a:p>
            <a:pPr eaLnBrk="1" hangingPunct="1">
              <a:spcBef>
                <a:spcPct val="0"/>
              </a:spcBef>
              <a:defRPr/>
            </a:pPr>
            <a:endParaRPr lang="en-US" altLang="en-US" dirty="0"/>
          </a:p>
        </p:txBody>
      </p:sp>
      <p:sp>
        <p:nvSpPr>
          <p:cNvPr id="55301"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rgbClr val="000000"/>
                </a:solidFill>
                <a:latin typeface="Times New Roman" panose="02020603050405020304" pitchFamily="18" charset="0"/>
              </a:rPr>
              <a:t>Section F</a:t>
            </a:r>
          </a:p>
        </p:txBody>
      </p:sp>
      <p:sp>
        <p:nvSpPr>
          <p:cNvPr id="55302" name="Slide Number Placeholder 4"/>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177" tIns="46589" rIns="93177" bIns="46589"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07E354D3-F20C-48C6-8652-3A102ABC40BF}" type="slidenum">
              <a:rPr lang="en-US" altLang="en-US" sz="1200">
                <a:solidFill>
                  <a:srgbClr val="000000"/>
                </a:solidFill>
                <a:latin typeface="Times New Roman" panose="02020603050405020304" pitchFamily="18" charset="0"/>
              </a:rPr>
              <a:pPr algn="r" eaLnBrk="1" hangingPunct="1"/>
              <a:t>27</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B6C769A-0EC5-4A03-8276-CAEEF346EE1D}" type="slidenum">
              <a:rPr lang="en-US" altLang="en-US" smtClean="0">
                <a:solidFill>
                  <a:srgbClr val="000000"/>
                </a:solidFill>
                <a:latin typeface="Times New Roman" panose="02020603050405020304" pitchFamily="18" charset="0"/>
              </a:rPr>
              <a:pPr fontAlgn="base">
                <a:spcBef>
                  <a:spcPct val="0"/>
                </a:spcBef>
                <a:spcAft>
                  <a:spcPct val="0"/>
                </a:spcAft>
              </a:pPr>
              <a:t>28</a:t>
            </a:fld>
            <a:endParaRPr lang="en-US" altLang="en-US">
              <a:solidFill>
                <a:srgbClr val="000000"/>
              </a:solidFill>
              <a:latin typeface="Times New Roman" panose="02020603050405020304" pitchFamily="18" charset="0"/>
            </a:endParaRPr>
          </a:p>
        </p:txBody>
      </p:sp>
      <p:sp>
        <p:nvSpPr>
          <p:cNvPr id="57347"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Despite employers and healthcare providers best efforts using all the control measures just described, exposures sometimes do still happen. Employers who have employees at risk for BBP exposure must have a post-exposure policy in place. </a:t>
            </a:r>
          </a:p>
          <a:p>
            <a:pPr eaLnBrk="1" hangingPunct="1">
              <a:spcBef>
                <a:spcPct val="0"/>
              </a:spcBef>
            </a:pPr>
            <a:endParaRPr lang="en-US" altLang="en-US"/>
          </a:p>
        </p:txBody>
      </p:sp>
      <p:sp>
        <p:nvSpPr>
          <p:cNvPr id="57349"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rgbClr val="000000"/>
                </a:solidFill>
                <a:latin typeface="Times New Roman" panose="02020603050405020304" pitchFamily="18" charset="0"/>
              </a:rPr>
              <a:t>Section F</a:t>
            </a:r>
          </a:p>
        </p:txBody>
      </p:sp>
      <p:sp>
        <p:nvSpPr>
          <p:cNvPr id="57350" name="Slide Number Placeholder 4"/>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177" tIns="46589" rIns="93177" bIns="46589"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816A37DF-33F0-461D-A21D-B352D8D4893F}" type="slidenum">
              <a:rPr lang="en-US" altLang="en-US" sz="1200">
                <a:solidFill>
                  <a:srgbClr val="000000"/>
                </a:solidFill>
                <a:latin typeface="Times New Roman" panose="02020603050405020304" pitchFamily="18" charset="0"/>
              </a:rPr>
              <a:pPr algn="r" eaLnBrk="1" hangingPunct="1"/>
              <a:t>28</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CB179FF-D793-4FE1-B41D-8B971BA6D45F}" type="slidenum">
              <a:rPr lang="en-US" altLang="en-US" smtClean="0">
                <a:solidFill>
                  <a:srgbClr val="000000"/>
                </a:solidFill>
                <a:latin typeface="Times New Roman" panose="02020603050405020304" pitchFamily="18" charset="0"/>
              </a:rPr>
              <a:pPr fontAlgn="base">
                <a:spcBef>
                  <a:spcPct val="0"/>
                </a:spcBef>
                <a:spcAft>
                  <a:spcPct val="0"/>
                </a:spcAft>
              </a:pPr>
              <a:t>29</a:t>
            </a:fld>
            <a:endParaRPr lang="en-US" altLang="en-US">
              <a:solidFill>
                <a:srgbClr val="000000"/>
              </a:solidFill>
              <a:latin typeface="Times New Roman" panose="02020603050405020304" pitchFamily="18" charset="0"/>
            </a:endParaRPr>
          </a:p>
        </p:txBody>
      </p:sp>
      <p:sp>
        <p:nvSpPr>
          <p:cNvPr id="59395"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eaLnBrk="1" hangingPunct="1">
              <a:spcBef>
                <a:spcPct val="0"/>
              </a:spcBef>
              <a:defRPr/>
            </a:pPr>
            <a:endParaRPr lang="en-US" altLang="en-US" dirty="0"/>
          </a:p>
          <a:p>
            <a:pPr marL="457200" marR="0" lvl="1" indent="0" algn="l" defTabSz="914400" rtl="0" eaLnBrk="1" fontAlgn="base" latinLnBrk="0" hangingPunct="1">
              <a:lnSpc>
                <a:spcPct val="100000"/>
              </a:lnSpc>
              <a:spcBef>
                <a:spcPct val="0"/>
              </a:spcBef>
              <a:spcAft>
                <a:spcPct val="0"/>
              </a:spcAft>
              <a:buClrTx/>
              <a:buSzTx/>
              <a:buFontTx/>
              <a:buNone/>
              <a:tabLst/>
              <a:defRPr/>
            </a:pPr>
            <a:r>
              <a:rPr lang="en-US" altLang="en-US" dirty="0"/>
              <a:t>The following steps must take place when it is determined that an exposure has occurred. </a:t>
            </a:r>
          </a:p>
          <a:p>
            <a:pPr marL="457200" marR="0" lvl="1" indent="0" algn="l" defTabSz="914400" rtl="0" eaLnBrk="1" fontAlgn="base" latinLnBrk="0" hangingPunct="1">
              <a:lnSpc>
                <a:spcPct val="100000"/>
              </a:lnSpc>
              <a:spcBef>
                <a:spcPct val="0"/>
              </a:spcBef>
              <a:spcAft>
                <a:spcPct val="0"/>
              </a:spcAft>
              <a:buClrTx/>
              <a:buSzTx/>
              <a:buFontTx/>
              <a:buNone/>
              <a:tabLst/>
              <a:defRPr/>
            </a:pPr>
            <a:r>
              <a:rPr lang="en-US" b="1" i="1" dirty="0">
                <a:solidFill>
                  <a:srgbClr val="67BD4A"/>
                </a:solidFill>
                <a:highlight>
                  <a:srgbClr val="FFFF00"/>
                </a:highlight>
              </a:rPr>
              <a:t>CLICKs </a:t>
            </a:r>
            <a:endParaRPr lang="en-US" altLang="en-US" dirty="0"/>
          </a:p>
          <a:p>
            <a:pPr marL="685800" lvl="1" indent="-228600" eaLnBrk="1" hangingPunct="1">
              <a:spcBef>
                <a:spcPct val="0"/>
              </a:spcBef>
              <a:buFont typeface="+mj-lt"/>
              <a:buAutoNum type="arabicPeriod"/>
              <a:defRPr/>
            </a:pPr>
            <a:r>
              <a:rPr lang="en-US" altLang="en-US" dirty="0"/>
              <a:t>Immediately provide the employee with a confidential medical evaluation and follow up </a:t>
            </a:r>
          </a:p>
          <a:p>
            <a:pPr marL="685800" lvl="1" indent="-228600" eaLnBrk="1" hangingPunct="1">
              <a:spcBef>
                <a:spcPct val="0"/>
              </a:spcBef>
              <a:buFont typeface="+mj-lt"/>
              <a:buAutoNum type="arabicPeriod"/>
              <a:defRPr/>
            </a:pPr>
            <a:r>
              <a:rPr lang="en-US" altLang="en-US" dirty="0"/>
              <a:t>Document the route of exposure</a:t>
            </a:r>
          </a:p>
          <a:p>
            <a:pPr marL="685800" lvl="1" indent="-228600" eaLnBrk="1" hangingPunct="1">
              <a:spcBef>
                <a:spcPct val="0"/>
              </a:spcBef>
              <a:buFont typeface="+mj-lt"/>
              <a:buAutoNum type="arabicPeriod"/>
              <a:defRPr/>
            </a:pPr>
            <a:r>
              <a:rPr lang="en-US" altLang="en-US" dirty="0"/>
              <a:t>Document the HIV, HBV and HCV status of the source person, if known</a:t>
            </a:r>
          </a:p>
          <a:p>
            <a:pPr marL="685800" lvl="1" indent="-228600" eaLnBrk="1" hangingPunct="1">
              <a:spcBef>
                <a:spcPct val="0"/>
              </a:spcBef>
              <a:buFont typeface="+mj-lt"/>
              <a:buAutoNum type="arabicPeriod"/>
              <a:defRPr/>
            </a:pPr>
            <a:r>
              <a:rPr lang="en-US" altLang="en-US" dirty="0"/>
              <a:t>Notify the source person that an exposure has occurred </a:t>
            </a:r>
          </a:p>
          <a:p>
            <a:pPr marL="685800" lvl="1" indent="-228600" eaLnBrk="1" hangingPunct="1">
              <a:spcBef>
                <a:spcPct val="0"/>
              </a:spcBef>
              <a:buFont typeface="+mj-lt"/>
              <a:buAutoNum type="arabicPeriod"/>
              <a:defRPr/>
            </a:pPr>
            <a:r>
              <a:rPr lang="en-US" altLang="en-US" dirty="0"/>
              <a:t>Test the source person for HIV, HBV and HCV (unless status known)</a:t>
            </a:r>
          </a:p>
          <a:p>
            <a:pPr marL="685800" lvl="1" indent="-228600" eaLnBrk="1" hangingPunct="1">
              <a:spcBef>
                <a:spcPct val="0"/>
              </a:spcBef>
              <a:buFont typeface="+mj-lt"/>
              <a:buAutoNum type="arabicPeriod"/>
              <a:defRPr/>
            </a:pPr>
            <a:r>
              <a:rPr lang="en-US" altLang="en-US" dirty="0"/>
              <a:t>Offer baseline testing for the exposed person</a:t>
            </a:r>
          </a:p>
          <a:p>
            <a:pPr marL="685800" lvl="1" indent="-228600" eaLnBrk="1" hangingPunct="1">
              <a:spcBef>
                <a:spcPct val="0"/>
              </a:spcBef>
              <a:buFont typeface="+mj-lt"/>
              <a:buAutoNum type="arabicPeriod"/>
              <a:defRPr/>
            </a:pPr>
            <a:r>
              <a:rPr lang="en-US" altLang="en-US" dirty="0"/>
              <a:t>Offer counseling and post exposure prophylaxis if indicated</a:t>
            </a:r>
          </a:p>
          <a:p>
            <a:pPr marL="685800" lvl="1" indent="-228600" eaLnBrk="1" hangingPunct="1">
              <a:spcBef>
                <a:spcPct val="0"/>
              </a:spcBef>
              <a:buFont typeface="+mj-lt"/>
              <a:buAutoNum type="arabicPeriod"/>
              <a:defRPr/>
            </a:pPr>
            <a:endParaRPr lang="en-US" altLang="en-US" dirty="0"/>
          </a:p>
          <a:p>
            <a:pPr marL="685800" lvl="1" indent="-228600" eaLnBrk="1" hangingPunct="1">
              <a:spcBef>
                <a:spcPct val="0"/>
              </a:spcBef>
              <a:buFont typeface="+mj-lt"/>
              <a:buAutoNum type="arabicPeriod"/>
              <a:defRPr/>
            </a:pPr>
            <a:endParaRPr lang="en-US" altLang="en-US" dirty="0"/>
          </a:p>
          <a:p>
            <a:pPr lvl="1" eaLnBrk="1" hangingPunct="1">
              <a:spcBef>
                <a:spcPct val="0"/>
              </a:spcBef>
              <a:defRPr/>
            </a:pPr>
            <a:r>
              <a:rPr lang="en-US" altLang="en-US" dirty="0"/>
              <a:t> </a:t>
            </a:r>
          </a:p>
          <a:p>
            <a:pPr eaLnBrk="1" hangingPunct="1">
              <a:spcBef>
                <a:spcPct val="0"/>
              </a:spcBef>
              <a:defRPr/>
            </a:pPr>
            <a:endParaRPr lang="en-US" altLang="en-US" dirty="0"/>
          </a:p>
        </p:txBody>
      </p:sp>
      <p:sp>
        <p:nvSpPr>
          <p:cNvPr id="59397"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rgbClr val="000000"/>
                </a:solidFill>
                <a:latin typeface="Times New Roman" panose="02020603050405020304" pitchFamily="18" charset="0"/>
              </a:rPr>
              <a:t>Section F</a:t>
            </a:r>
          </a:p>
        </p:txBody>
      </p:sp>
      <p:sp>
        <p:nvSpPr>
          <p:cNvPr id="59398" name="Slide Number Placeholder 4"/>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177" tIns="46589" rIns="93177" bIns="46589"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D76F1C5B-E059-47A1-B330-D508D5FC4508}" type="slidenum">
              <a:rPr lang="en-US" altLang="en-US" sz="1200">
                <a:solidFill>
                  <a:srgbClr val="000000"/>
                </a:solidFill>
                <a:latin typeface="Times New Roman" panose="02020603050405020304" pitchFamily="18" charset="0"/>
              </a:rPr>
              <a:pPr algn="r" eaLnBrk="1" hangingPunct="1"/>
              <a:t>29</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F27811A-F32E-4AAD-B292-1D456DFAD733}" type="slidenum">
              <a:rPr lang="en-US" altLang="en-US" smtClean="0">
                <a:solidFill>
                  <a:srgbClr val="000000"/>
                </a:solidFill>
                <a:latin typeface="Times New Roman" panose="02020603050405020304" pitchFamily="18" charset="0"/>
              </a:rPr>
              <a:pPr fontAlgn="base">
                <a:spcBef>
                  <a:spcPct val="0"/>
                </a:spcBef>
                <a:spcAft>
                  <a:spcPct val="0"/>
                </a:spcAft>
              </a:pPr>
              <a:t>3</a:t>
            </a:fld>
            <a:endParaRPr lang="en-US" altLang="en-US">
              <a:solidFill>
                <a:srgbClr val="000000"/>
              </a:solidFill>
              <a:latin typeface="Times New Roman" panose="02020603050405020304" pitchFamily="18" charset="0"/>
            </a:endParaRPr>
          </a:p>
        </p:txBody>
      </p:sp>
      <p:sp>
        <p:nvSpPr>
          <p:cNvPr id="16387"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a:p>
            <a:pPr eaLnBrk="1" hangingPunct="1">
              <a:spcBef>
                <a:spcPct val="0"/>
              </a:spcBef>
            </a:pPr>
            <a:r>
              <a:rPr lang="en-US" altLang="en-US" dirty="0"/>
              <a:t>On December 29, 1970, President Nixon signed the </a:t>
            </a:r>
            <a:r>
              <a:rPr lang="en-US" altLang="en-US" i="1" dirty="0"/>
              <a:t>Occupational Safety and Health Act of 1970 </a:t>
            </a:r>
            <a:r>
              <a:rPr lang="en-US" altLang="en-US" dirty="0"/>
              <a:t>(OSH Act) into law, establishing OSHA. Under the OSHA law, employers are responsible for providing a safe and healthful workplace for their workers. OSHA’s mission is to protect employees and today, we are specifically talking about healthcare employees. </a:t>
            </a:r>
          </a:p>
          <a:p>
            <a:pPr eaLnBrk="1" hangingPunct="1">
              <a:spcBef>
                <a:spcPct val="0"/>
              </a:spcBef>
            </a:pPr>
            <a:endParaRPr lang="en-US" altLang="en-US" dirty="0"/>
          </a:p>
          <a:p>
            <a:pPr eaLnBrk="1" hangingPunct="1">
              <a:spcBef>
                <a:spcPct val="0"/>
              </a:spcBef>
            </a:pPr>
            <a:r>
              <a:rPr lang="en-US" altLang="en-US" dirty="0"/>
              <a:t>OSHA’s regulatory focus is to have employers comply with OSHA Rules, under the authority of Federal Law. </a:t>
            </a:r>
          </a:p>
          <a:p>
            <a:pPr eaLnBrk="1" hangingPunct="1">
              <a:spcBef>
                <a:spcPct val="0"/>
              </a:spcBef>
            </a:pPr>
            <a:endParaRPr lang="en-US" altLang="en-US" dirty="0"/>
          </a:p>
        </p:txBody>
      </p:sp>
      <p:sp>
        <p:nvSpPr>
          <p:cNvPr id="16389"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rgbClr val="000000"/>
                </a:solidFill>
                <a:latin typeface="Times New Roman" panose="02020603050405020304" pitchFamily="18" charset="0"/>
              </a:rPr>
              <a:t>Section G</a:t>
            </a:r>
          </a:p>
        </p:txBody>
      </p:sp>
      <p:sp>
        <p:nvSpPr>
          <p:cNvPr id="16390" name="Slide Number Placeholder 4"/>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177" tIns="46589" rIns="93177" bIns="46589"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DE7625DD-A4C6-426E-8B82-3A7670E8F492}" type="slidenum">
              <a:rPr lang="en-US" altLang="en-US" sz="1200">
                <a:solidFill>
                  <a:srgbClr val="000000"/>
                </a:solidFill>
                <a:latin typeface="Times New Roman" panose="02020603050405020304" pitchFamily="18" charset="0"/>
              </a:rPr>
              <a:pPr algn="r" eaLnBrk="1" hangingPunct="1"/>
              <a:t>3</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Once the post-exposure evaluation has been completed the employer should obtain a copy from the evaluating healthcare professional and provide it to the employee within 15 days . Facilities should identify the healthcare professional responsible for the post-exposure evaluation (physician, urgent care center, employee health etc.,) and include that information in your ECP</a:t>
            </a:r>
          </a:p>
        </p:txBody>
      </p:sp>
      <p:sp>
        <p:nvSpPr>
          <p:cNvPr id="4" name="Slide Number Placeholder 3"/>
          <p:cNvSpPr>
            <a:spLocks noGrp="1"/>
          </p:cNvSpPr>
          <p:nvPr>
            <p:ph type="sldNum" sz="quarter" idx="5"/>
          </p:nvPr>
        </p:nvSpPr>
        <p:spPr/>
        <p:txBody>
          <a:bodyPr/>
          <a:lstStyle/>
          <a:p>
            <a:pPr>
              <a:defRPr/>
            </a:pPr>
            <a:fld id="{86D1AAFE-B4D3-4C58-9892-A1B9C7946C57}" type="slidenum">
              <a:rPr lang="en-US" smtClean="0"/>
              <a:pPr>
                <a:defRPr/>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OSHA also requires every employer to establish and maintain an accurate record for each employee with occupational exposure and the record must be maintained in a confidential manner. Medical records should not be filed with the employee’s regular personal file. </a:t>
            </a:r>
          </a:p>
          <a:p>
            <a:r>
              <a:rPr lang="en-US" altLang="en-US" dirty="0"/>
              <a:t>File should contain the information you see in the slide and those records must be maintained for the duration of employment PLUS 30 years</a:t>
            </a:r>
          </a:p>
        </p:txBody>
      </p:sp>
      <p:sp>
        <p:nvSpPr>
          <p:cNvPr id="4" name="Slide Number Placeholder 3"/>
          <p:cNvSpPr>
            <a:spLocks noGrp="1"/>
          </p:cNvSpPr>
          <p:nvPr>
            <p:ph type="sldNum" sz="quarter" idx="5"/>
          </p:nvPr>
        </p:nvSpPr>
        <p:spPr/>
        <p:txBody>
          <a:bodyPr/>
          <a:lstStyle/>
          <a:p>
            <a:pPr>
              <a:defRPr/>
            </a:pPr>
            <a:fld id="{23B3A9CD-566F-425E-87EA-664874201F2F}" type="slidenum">
              <a:rPr lang="en-US" smtClean="0"/>
              <a:pPr>
                <a:defRPr/>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7220289-84B9-47ED-8389-C252B01D5ED6}" type="slidenum">
              <a:rPr lang="en-US" altLang="en-US" smtClean="0">
                <a:solidFill>
                  <a:srgbClr val="000000"/>
                </a:solidFill>
                <a:latin typeface="Times New Roman" panose="02020603050405020304" pitchFamily="18" charset="0"/>
              </a:rPr>
              <a:pPr fontAlgn="base">
                <a:spcBef>
                  <a:spcPct val="0"/>
                </a:spcBef>
                <a:spcAft>
                  <a:spcPct val="0"/>
                </a:spcAft>
              </a:pPr>
              <a:t>32</a:t>
            </a:fld>
            <a:endParaRPr lang="en-US" altLang="en-US">
              <a:solidFill>
                <a:srgbClr val="000000"/>
              </a:solidFill>
              <a:latin typeface="Times New Roman" panose="02020603050405020304" pitchFamily="18" charset="0"/>
            </a:endParaRPr>
          </a:p>
        </p:txBody>
      </p:sp>
      <p:sp>
        <p:nvSpPr>
          <p:cNvPr id="65539"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AUTO</a:t>
            </a:r>
            <a:r>
              <a:rPr lang="en-US" altLang="en-US" dirty="0"/>
              <a:t> A record of all sharp injuries in your facility, must be maintained. OSHA sharps injury log(s) that can be obtained from their website include Form 300; form 300A and Form 301. </a:t>
            </a:r>
          </a:p>
          <a:p>
            <a:pPr eaLnBrk="1" hangingPunct="1">
              <a:spcBef>
                <a:spcPct val="0"/>
              </a:spcBef>
            </a:pPr>
            <a:r>
              <a:rPr lang="en-US" altLang="en-US" dirty="0"/>
              <a:t>The website link is included in your list of resources.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u="sng" kern="1200" dirty="0">
                <a:solidFill>
                  <a:schemeClr val="tx1"/>
                </a:solidFill>
                <a:effectLst/>
                <a:latin typeface="+mn-lt"/>
                <a:ea typeface="+mn-ea"/>
                <a:cs typeface="+mn-cs"/>
                <a:hlinkClick r:id="rId3"/>
              </a:rPr>
              <a:t>https://www.osha.gov/recordkeeping/new-osha300form1-1-04-FormsOnly.pdf</a:t>
            </a:r>
            <a:r>
              <a:rPr lang="en-US" sz="1200" u="sng" kern="1200" dirty="0">
                <a:solidFill>
                  <a:schemeClr val="tx1"/>
                </a:solidFill>
                <a:effectLst/>
                <a:latin typeface="+mn-lt"/>
                <a:ea typeface="+mn-ea"/>
                <a:cs typeface="+mn-cs"/>
              </a:rPr>
              <a:t> </a:t>
            </a:r>
          </a:p>
          <a:p>
            <a:pPr eaLnBrk="1" hangingPunct="1">
              <a:spcBef>
                <a:spcPct val="0"/>
              </a:spcBef>
            </a:pPr>
            <a:r>
              <a:rPr lang="en-US" altLang="en-US" dirty="0"/>
              <a:t> </a:t>
            </a:r>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endParaRPr lang="en-US" altLang="en-US" dirty="0"/>
          </a:p>
        </p:txBody>
      </p:sp>
      <p:sp>
        <p:nvSpPr>
          <p:cNvPr id="65541"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rgbClr val="000000"/>
                </a:solidFill>
                <a:latin typeface="Times New Roman" panose="02020603050405020304" pitchFamily="18" charset="0"/>
              </a:rPr>
              <a:t>Section F</a:t>
            </a:r>
          </a:p>
        </p:txBody>
      </p:sp>
      <p:sp>
        <p:nvSpPr>
          <p:cNvPr id="65542" name="Slide Number Placeholder 4"/>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177" tIns="46589" rIns="93177" bIns="46589"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D98B5F42-8384-4923-BB13-2803676DB255}" type="slidenum">
              <a:rPr lang="en-US" altLang="en-US" sz="1200">
                <a:solidFill>
                  <a:srgbClr val="000000"/>
                </a:solidFill>
                <a:latin typeface="Times New Roman" panose="02020603050405020304" pitchFamily="18" charset="0"/>
              </a:rPr>
              <a:pPr algn="r" eaLnBrk="1" hangingPunct="1"/>
              <a:t>32</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CLICK for answer</a:t>
            </a:r>
          </a:p>
          <a:p>
            <a:r>
              <a:rPr lang="en-US" dirty="0"/>
              <a:t>Correct response</a:t>
            </a:r>
            <a:r>
              <a:rPr lang="en-US" baseline="0" dirty="0"/>
              <a:t> E, all of the above</a:t>
            </a:r>
            <a:endParaRPr lang="en-US" dirty="0"/>
          </a:p>
        </p:txBody>
      </p:sp>
      <p:sp>
        <p:nvSpPr>
          <p:cNvPr id="4" name="Slide Number Placeholder 3"/>
          <p:cNvSpPr>
            <a:spLocks noGrp="1"/>
          </p:cNvSpPr>
          <p:nvPr>
            <p:ph type="sldNum" sz="quarter" idx="10"/>
          </p:nvPr>
        </p:nvSpPr>
        <p:spPr/>
        <p:txBody>
          <a:bodyPr/>
          <a:lstStyle/>
          <a:p>
            <a:pPr>
              <a:defRPr/>
            </a:pPr>
            <a:fld id="{7EE36DEE-A847-4E11-93EF-2E1FA4BF50B0}" type="slidenum">
              <a:rPr lang="en-US" smtClean="0"/>
              <a:pPr>
                <a:defRPr/>
              </a:pPr>
              <a:t>33</a:t>
            </a:fld>
            <a:endParaRPr lang="en-US" dirty="0"/>
          </a:p>
        </p:txBody>
      </p:sp>
    </p:spTree>
    <p:extLst>
      <p:ext uri="{BB962C8B-B14F-4D97-AF65-F5344CB8AC3E}">
        <p14:creationId xmlns:p14="http://schemas.microsoft.com/office/powerpoint/2010/main" val="2750404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So far, we have discussed several OSHA requirements to ensure employee safety. An additional OSHA requirement is items that could potentially be a source of exposure must be easily recognizable by the employee. You’ll recall that in module A we discussed medical waste with regard to North Carolina law. While North Carolina regulates the disposal of medical waste, OSHA regulates identification and labeling of medical waste to protect the employee.</a:t>
            </a:r>
          </a:p>
        </p:txBody>
      </p:sp>
      <p:sp>
        <p:nvSpPr>
          <p:cNvPr id="4" name="Slide Number Placeholder 3"/>
          <p:cNvSpPr>
            <a:spLocks noGrp="1"/>
          </p:cNvSpPr>
          <p:nvPr>
            <p:ph type="sldNum" sz="quarter" idx="5"/>
          </p:nvPr>
        </p:nvSpPr>
        <p:spPr/>
        <p:txBody>
          <a:bodyPr/>
          <a:lstStyle/>
          <a:p>
            <a:pPr>
              <a:defRPr/>
            </a:pPr>
            <a:fld id="{00D7411E-98BC-4100-AE5F-5E8C5FFD1E1C}" type="slidenum">
              <a:rPr lang="en-US" smtClean="0"/>
              <a:pPr>
                <a:defRPr/>
              </a:pPr>
              <a:t>34</a:t>
            </a:fld>
            <a:endParaRPr lang="en-US" dirty="0"/>
          </a:p>
        </p:txBody>
      </p:sp>
    </p:spTree>
    <p:extLst>
      <p:ext uri="{BB962C8B-B14F-4D97-AF65-F5344CB8AC3E}">
        <p14:creationId xmlns:p14="http://schemas.microsoft.com/office/powerpoint/2010/main" val="5458329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dirty="0"/>
              <a:t>OSHA’s definition of regulated medical waste includes items that may pose a risk to the employee and therefore must be labeled to communicate that risk. This definition includes the following: </a:t>
            </a:r>
          </a:p>
          <a:p>
            <a:pPr>
              <a:defRPr/>
            </a:pPr>
            <a:r>
              <a:rPr lang="en-US" altLang="en-US" b="1" dirty="0"/>
              <a:t>CLICKS</a:t>
            </a:r>
          </a:p>
          <a:p>
            <a:pPr marL="171450" indent="-171450">
              <a:buFont typeface="Arial" panose="020B0604020202020204" pitchFamily="34" charset="0"/>
              <a:buChar char="•"/>
              <a:defRPr/>
            </a:pPr>
            <a:r>
              <a:rPr lang="en-US" altLang="en-US" dirty="0"/>
              <a:t>Liquid or semi-liquid blood or other potentially infectious material</a:t>
            </a:r>
          </a:p>
          <a:p>
            <a:pPr marL="171450" indent="-171450">
              <a:buFont typeface="Arial" panose="020B0604020202020204" pitchFamily="34" charset="0"/>
              <a:buChar char="•"/>
              <a:defRPr/>
            </a:pPr>
            <a:r>
              <a:rPr lang="en-US" altLang="en-US" dirty="0"/>
              <a:t>Contaminated items that would release blood or other potentially infectious material if compressed</a:t>
            </a:r>
          </a:p>
          <a:p>
            <a:pPr marL="171450" indent="-171450">
              <a:buFont typeface="Arial" panose="020B0604020202020204" pitchFamily="34" charset="0"/>
              <a:buChar char="•"/>
              <a:defRPr/>
            </a:pPr>
            <a:r>
              <a:rPr lang="en-US" altLang="en-US" dirty="0"/>
              <a:t>Items that are caked with dried blood or other potentially infectious materials and are capable of releasing these materials during handling</a:t>
            </a:r>
          </a:p>
          <a:p>
            <a:pPr marL="171450" indent="-171450">
              <a:buFont typeface="Arial" panose="020B0604020202020204" pitchFamily="34" charset="0"/>
              <a:buChar char="•"/>
              <a:defRPr/>
            </a:pPr>
            <a:r>
              <a:rPr lang="en-US" altLang="en-US" dirty="0"/>
              <a:t>Contaminated sharps</a:t>
            </a:r>
          </a:p>
          <a:p>
            <a:pPr marL="171450" indent="-171450">
              <a:buFont typeface="Arial" panose="020B0604020202020204" pitchFamily="34" charset="0"/>
              <a:buChar char="•"/>
              <a:defRPr/>
            </a:pPr>
            <a:r>
              <a:rPr lang="en-US" altLang="en-US" dirty="0"/>
              <a:t>Pathological waste</a:t>
            </a:r>
          </a:p>
          <a:p>
            <a:pPr marL="171450" indent="-171450">
              <a:buFont typeface="Arial" panose="020B0604020202020204" pitchFamily="34" charset="0"/>
              <a:buChar char="•"/>
              <a:defRPr/>
            </a:pPr>
            <a:r>
              <a:rPr lang="en-US" altLang="en-US" dirty="0"/>
              <a:t>Microbiological waste  </a:t>
            </a:r>
          </a:p>
          <a:p>
            <a:pPr>
              <a:defRPr/>
            </a:pPr>
            <a:r>
              <a:rPr lang="en-US" altLang="en-US" dirty="0"/>
              <a:t>Examples of OSHA regulated medical waste may include items like bloody gauze, saturated dressings and bloody tubing </a:t>
            </a:r>
          </a:p>
          <a:p>
            <a:pPr>
              <a:defRPr/>
            </a:pPr>
            <a:endParaRPr lang="en-US" altLang="en-US" dirty="0"/>
          </a:p>
          <a:p>
            <a:pPr>
              <a:defRPr/>
            </a:pPr>
            <a:r>
              <a:rPr lang="en-US" altLang="en-US" dirty="0"/>
              <a:t>In the next few slides we will talk about how to manage items OSHA considers to be regulated medical waste</a:t>
            </a:r>
          </a:p>
          <a:p>
            <a:pPr>
              <a:defRPr/>
            </a:pPr>
            <a:endParaRPr lang="en-US" altLang="en-US" dirty="0"/>
          </a:p>
          <a:p>
            <a:pPr>
              <a:defRPr/>
            </a:pPr>
            <a:endParaRPr lang="en-US" altLang="en-US" dirty="0"/>
          </a:p>
          <a:p>
            <a:pPr>
              <a:defRPr/>
            </a:pPr>
            <a:endParaRPr lang="en-US" altLang="en-US" dirty="0"/>
          </a:p>
        </p:txBody>
      </p:sp>
      <p:sp>
        <p:nvSpPr>
          <p:cNvPr id="4" name="Slide Number Placeholder 3"/>
          <p:cNvSpPr>
            <a:spLocks noGrp="1"/>
          </p:cNvSpPr>
          <p:nvPr>
            <p:ph type="sldNum" sz="quarter" idx="5"/>
          </p:nvPr>
        </p:nvSpPr>
        <p:spPr/>
        <p:txBody>
          <a:bodyPr/>
          <a:lstStyle/>
          <a:p>
            <a:pPr>
              <a:defRPr/>
            </a:pPr>
            <a:fld id="{00D7411E-98BC-4100-AE5F-5E8C5FFD1E1C}" type="slidenum">
              <a:rPr lang="en-US" smtClean="0"/>
              <a:pPr>
                <a:defRPr/>
              </a:pPr>
              <a:t>35</a:t>
            </a:fld>
            <a:endParaRPr lang="en-US" dirty="0"/>
          </a:p>
        </p:txBody>
      </p:sp>
    </p:spTree>
    <p:extLst>
      <p:ext uri="{BB962C8B-B14F-4D97-AF65-F5344CB8AC3E}">
        <p14:creationId xmlns:p14="http://schemas.microsoft.com/office/powerpoint/2010/main" val="30997110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All regulated medical waste, including sharps must be placed in containers that will reduce the risk of exposure to the employee.</a:t>
            </a:r>
          </a:p>
          <a:p>
            <a:r>
              <a:rPr lang="en-US" altLang="en-US" dirty="0"/>
              <a:t>Sharps must be placed in containers that are closable, puncture resistant, leak proof on sides and bottom, labeled with a biohazard symbol or be red in color, maintained in an upright position, readily accessible and not allowed to overfill</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i="1" dirty="0">
                <a:solidFill>
                  <a:srgbClr val="67BD4A"/>
                </a:solidFill>
                <a:highlight>
                  <a:srgbClr val="FFFF00"/>
                </a:highlight>
              </a:rPr>
              <a:t>CLICK </a:t>
            </a:r>
            <a:endParaRPr lang="en-US" altLang="en-US" dirty="0"/>
          </a:p>
          <a:p>
            <a:r>
              <a:rPr lang="en-US" altLang="en-US" dirty="0"/>
              <a:t>Other items meeting OSHA’s definition of regulated medical waste must be placed in containers that are closable, constructed to contain all contents and prevent leakage, must be labeled with a biohazard symbol or be  red in color, closed prior to removal and if the outside of the container becomes contaminated must be placed in a secondary container.</a:t>
            </a:r>
          </a:p>
        </p:txBody>
      </p:sp>
      <p:sp>
        <p:nvSpPr>
          <p:cNvPr id="4" name="Slide Number Placeholder 3"/>
          <p:cNvSpPr>
            <a:spLocks noGrp="1"/>
          </p:cNvSpPr>
          <p:nvPr>
            <p:ph type="sldNum" sz="quarter" idx="5"/>
          </p:nvPr>
        </p:nvSpPr>
        <p:spPr/>
        <p:txBody>
          <a:bodyPr/>
          <a:lstStyle/>
          <a:p>
            <a:pPr>
              <a:defRPr/>
            </a:pPr>
            <a:fld id="{82C9EDA7-4852-4AAA-B819-E5C2CC43B8B5}" type="slidenum">
              <a:rPr lang="en-US" smtClean="0"/>
              <a:pPr>
                <a:defRPr/>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OSHA requires warning labels be placed on: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i="1" dirty="0">
                <a:solidFill>
                  <a:srgbClr val="67BD4A"/>
                </a:solidFill>
                <a:highlight>
                  <a:srgbClr val="FFFF00"/>
                </a:highlight>
              </a:rPr>
              <a:t>CLICKs </a:t>
            </a:r>
            <a:endParaRPr lang="en-US" altLang="en-US" dirty="0"/>
          </a:p>
          <a:p>
            <a:pPr marL="171450" indent="-171450">
              <a:buFont typeface="Arial" panose="020B0604020202020204" pitchFamily="34" charset="0"/>
              <a:buChar char="•"/>
              <a:defRPr/>
            </a:pPr>
            <a:r>
              <a:rPr lang="en-US" altLang="en-US" dirty="0"/>
              <a:t>Any container of regulated medical waste</a:t>
            </a:r>
          </a:p>
          <a:p>
            <a:pPr marL="171450" indent="-171450">
              <a:buFont typeface="Arial" panose="020B0604020202020204" pitchFamily="34" charset="0"/>
              <a:buChar char="•"/>
              <a:defRPr/>
            </a:pPr>
            <a:r>
              <a:rPr lang="en-US" altLang="en-US" dirty="0"/>
              <a:t>Refrigerators/freezer that contain blood or other potentially infectious material</a:t>
            </a:r>
          </a:p>
          <a:p>
            <a:pPr marL="171450" indent="-171450">
              <a:buFont typeface="Arial" panose="020B0604020202020204" pitchFamily="34" charset="0"/>
              <a:buChar char="•"/>
              <a:defRPr/>
            </a:pPr>
            <a:r>
              <a:rPr lang="en-US" altLang="en-US" dirty="0"/>
              <a:t>Any other container used to store, transport or ship blood or other potentially infectious material </a:t>
            </a:r>
          </a:p>
          <a:p>
            <a:pPr marL="171450" indent="-171450">
              <a:buFont typeface="Arial" panose="020B0604020202020204" pitchFamily="34" charset="0"/>
              <a:buChar char="•"/>
              <a:defRPr/>
            </a:pPr>
            <a:endParaRPr lang="en-US" altLang="en-US" dirty="0"/>
          </a:p>
        </p:txBody>
      </p:sp>
      <p:sp>
        <p:nvSpPr>
          <p:cNvPr id="4" name="Slide Number Placeholder 3"/>
          <p:cNvSpPr>
            <a:spLocks noGrp="1"/>
          </p:cNvSpPr>
          <p:nvPr>
            <p:ph type="sldNum" sz="quarter" idx="5"/>
          </p:nvPr>
        </p:nvSpPr>
        <p:spPr/>
        <p:txBody>
          <a:bodyPr/>
          <a:lstStyle/>
          <a:p>
            <a:pPr>
              <a:defRPr/>
            </a:pPr>
            <a:fld id="{80BAE851-F461-44B8-BB56-1622B404B270}" type="slidenum">
              <a:rPr lang="en-US" smtClean="0"/>
              <a:pPr>
                <a:defRPr/>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Arial" panose="020B0604020202020204" pitchFamily="34" charset="0"/>
              <a:buNone/>
              <a:defRPr/>
            </a:pPr>
            <a:r>
              <a:rPr lang="en-US" altLang="en-US" dirty="0"/>
              <a:t>Those warning labels must be fluorescent orange or orange-red, must contain the word biohazard or the symbol and the lettering/symbols should be in contrasting colors </a:t>
            </a:r>
          </a:p>
          <a:p>
            <a:pPr>
              <a:buFont typeface="Arial" panose="020B0604020202020204" pitchFamily="34" charset="0"/>
              <a:buNone/>
              <a:defRPr/>
            </a:pPr>
            <a:endParaRPr lang="en-US" altLang="en-US" dirty="0"/>
          </a:p>
          <a:p>
            <a:pPr>
              <a:buFont typeface="Arial" panose="020B0604020202020204" pitchFamily="34" charset="0"/>
              <a:buNone/>
              <a:defRPr/>
            </a:pPr>
            <a:r>
              <a:rPr lang="en-US" altLang="en-US" dirty="0"/>
              <a:t>Red bags or red containers may be substituted for the labels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There are, however, a few exceptions. For example, blood and/or blood components that have been released for transfusion do not have to be labeled. Additionally, regulated medical waste that has been decontaminated does not have to be labeled. </a:t>
            </a:r>
          </a:p>
          <a:p>
            <a:pPr>
              <a:defRPr/>
            </a:pPr>
            <a:endParaRPr lang="en-US" altLang="en-US" dirty="0"/>
          </a:p>
          <a:p>
            <a:pPr>
              <a:defRPr/>
            </a:pPr>
            <a:r>
              <a:rPr lang="en-US" altLang="en-US" dirty="0"/>
              <a:t> </a:t>
            </a:r>
          </a:p>
        </p:txBody>
      </p:sp>
      <p:sp>
        <p:nvSpPr>
          <p:cNvPr id="4" name="Slide Number Placeholder 3"/>
          <p:cNvSpPr>
            <a:spLocks noGrp="1"/>
          </p:cNvSpPr>
          <p:nvPr>
            <p:ph type="sldNum" sz="quarter" idx="5"/>
          </p:nvPr>
        </p:nvSpPr>
        <p:spPr/>
        <p:txBody>
          <a:bodyPr/>
          <a:lstStyle/>
          <a:p>
            <a:pPr>
              <a:defRPr/>
            </a:pPr>
            <a:fld id="{80BAE851-F461-44B8-BB56-1622B404B270}" type="slidenum">
              <a:rPr lang="en-US" smtClean="0"/>
              <a:pPr>
                <a:defRPr/>
              </a:pPr>
              <a:t>38</a:t>
            </a:fld>
            <a:endParaRPr lang="en-US" dirty="0"/>
          </a:p>
        </p:txBody>
      </p:sp>
    </p:spTree>
    <p:extLst>
      <p:ext uri="{BB962C8B-B14F-4D97-AF65-F5344CB8AC3E}">
        <p14:creationId xmlns:p14="http://schemas.microsoft.com/office/powerpoint/2010/main" val="31241909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41E9D23-2A58-48CB-A6C8-2F5C9EEB4C53}" type="slidenum">
              <a:rPr lang="en-US" altLang="en-US" smtClean="0">
                <a:solidFill>
                  <a:srgbClr val="000000"/>
                </a:solidFill>
                <a:latin typeface="Times New Roman" panose="02020603050405020304" pitchFamily="18" charset="0"/>
              </a:rPr>
              <a:pPr fontAlgn="base">
                <a:spcBef>
                  <a:spcPct val="0"/>
                </a:spcBef>
                <a:spcAft>
                  <a:spcPct val="0"/>
                </a:spcAft>
              </a:pPr>
              <a:t>39</a:t>
            </a:fld>
            <a:endParaRPr lang="en-US" altLang="en-US">
              <a:solidFill>
                <a:srgbClr val="000000"/>
              </a:solidFill>
              <a:latin typeface="Times New Roman" panose="02020603050405020304" pitchFamily="18" charset="0"/>
            </a:endParaRPr>
          </a:p>
        </p:txBody>
      </p:sp>
      <p:sp>
        <p:nvSpPr>
          <p:cNvPr id="73731"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 typeface="+mj-lt"/>
              <a:buNone/>
            </a:pPr>
            <a:r>
              <a:rPr lang="en-US" altLang="en-US" b="1" dirty="0"/>
              <a:t>AUTO</a:t>
            </a:r>
            <a:r>
              <a:rPr lang="en-US" altLang="en-US" dirty="0"/>
              <a:t> Here are some examples of tags, labels, containers and bags. </a:t>
            </a:r>
          </a:p>
          <a:p>
            <a:pPr eaLnBrk="1" hangingPunct="1">
              <a:spcBef>
                <a:spcPct val="0"/>
              </a:spcBef>
              <a:buFont typeface="+mj-lt"/>
              <a:buNone/>
            </a:pPr>
            <a:endParaRPr lang="en-US" altLang="en-US" dirty="0"/>
          </a:p>
          <a:p>
            <a:pPr eaLnBrk="1" hangingPunct="1">
              <a:spcBef>
                <a:spcPct val="0"/>
              </a:spcBef>
              <a:buFont typeface="+mj-lt"/>
              <a:buNone/>
            </a:pPr>
            <a:r>
              <a:rPr lang="en-US" altLang="en-US" dirty="0"/>
              <a:t>Another point to remember is equipment that may be contaminated with BBPs should be completely decontaminated prior to being shipped offsite for repairs or returned to the rental company. If the equipment or parts of it cannot be completely cleaned and disinfected prior to transport, it must be tagged with a biohazard label, to communicate the hazard. </a:t>
            </a:r>
          </a:p>
        </p:txBody>
      </p:sp>
      <p:sp>
        <p:nvSpPr>
          <p:cNvPr id="73733"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rgbClr val="000000"/>
                </a:solidFill>
                <a:latin typeface="Times New Roman" panose="02020603050405020304" pitchFamily="18" charset="0"/>
              </a:rPr>
              <a:t>Section F</a:t>
            </a:r>
          </a:p>
        </p:txBody>
      </p:sp>
      <p:sp>
        <p:nvSpPr>
          <p:cNvPr id="73734" name="Slide Number Placeholder 4"/>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177" tIns="46589" rIns="93177" bIns="46589"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0E8D7236-877C-4711-A0F0-5C4AD037EE72}" type="slidenum">
              <a:rPr lang="en-US" altLang="en-US" sz="1200">
                <a:solidFill>
                  <a:srgbClr val="000000"/>
                </a:solidFill>
                <a:latin typeface="Times New Roman" panose="02020603050405020304" pitchFamily="18" charset="0"/>
              </a:rPr>
              <a:pPr algn="r" eaLnBrk="1" hangingPunct="1"/>
              <a:t>39</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D991B4A-A795-4F07-8724-43D522DCD9C7}" type="slidenum">
              <a:rPr lang="en-US" altLang="en-US" smtClean="0">
                <a:solidFill>
                  <a:srgbClr val="000000"/>
                </a:solidFill>
                <a:latin typeface="Times New Roman" panose="02020603050405020304" pitchFamily="18" charset="0"/>
              </a:rPr>
              <a:pPr fontAlgn="base">
                <a:spcBef>
                  <a:spcPct val="0"/>
                </a:spcBef>
                <a:spcAft>
                  <a:spcPct val="0"/>
                </a:spcAft>
              </a:pPr>
              <a:t>4</a:t>
            </a:fld>
            <a:endParaRPr lang="en-US" altLang="en-US">
              <a:solidFill>
                <a:srgbClr val="000000"/>
              </a:solidFill>
              <a:latin typeface="Times New Roman" panose="02020603050405020304" pitchFamily="18" charset="0"/>
            </a:endParaRPr>
          </a:p>
        </p:txBody>
      </p:sp>
      <p:sp>
        <p:nvSpPr>
          <p:cNvPr id="18435"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a:p>
            <a:pPr eaLnBrk="1" hangingPunct="1">
              <a:spcBef>
                <a:spcPct val="0"/>
              </a:spcBef>
            </a:pPr>
            <a:r>
              <a:rPr lang="en-US" altLang="en-US" dirty="0"/>
              <a:t>The Occupational Health and Safety Administration (OSHA) general duty clause, requires that employers provide every employee with a safe and healthful workplace. </a:t>
            </a:r>
            <a:r>
              <a:rPr lang="en-US" b="1" i="1" dirty="0">
                <a:solidFill>
                  <a:srgbClr val="67BD4A"/>
                </a:solidFill>
                <a:highlight>
                  <a:srgbClr val="FFFF00"/>
                </a:highlight>
              </a:rPr>
              <a:t>CLICK</a:t>
            </a:r>
            <a:endParaRPr lang="en-US" altLang="en-US" dirty="0"/>
          </a:p>
          <a:p>
            <a:pPr eaLnBrk="1" hangingPunct="1">
              <a:spcBef>
                <a:spcPct val="0"/>
              </a:spcBef>
            </a:pPr>
            <a:endParaRPr lang="en-US" altLang="en-US" dirty="0"/>
          </a:p>
          <a:p>
            <a:pPr eaLnBrk="1" hangingPunct="1">
              <a:spcBef>
                <a:spcPct val="0"/>
              </a:spcBef>
            </a:pPr>
            <a:r>
              <a:rPr lang="en-US" altLang="en-US" dirty="0"/>
              <a:t>In addition to federal OSHA some states, including North Carolina, have a state program, which may have additional requirements. </a:t>
            </a:r>
          </a:p>
          <a:p>
            <a:pPr eaLnBrk="1" hangingPunct="1">
              <a:spcBef>
                <a:spcPct val="0"/>
              </a:spcBef>
            </a:pPr>
            <a:endParaRPr lang="en-US" altLang="en-US" dirty="0"/>
          </a:p>
          <a:p>
            <a:pPr eaLnBrk="1" hangingPunct="1">
              <a:spcBef>
                <a:spcPct val="0"/>
              </a:spcBef>
            </a:pPr>
            <a:endParaRPr lang="en-US" altLang="en-US" dirty="0"/>
          </a:p>
        </p:txBody>
      </p:sp>
      <p:sp>
        <p:nvSpPr>
          <p:cNvPr id="18437"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rgbClr val="000000"/>
                </a:solidFill>
                <a:latin typeface="Times New Roman" panose="02020603050405020304" pitchFamily="18" charset="0"/>
              </a:rPr>
              <a:t>Section G</a:t>
            </a:r>
          </a:p>
        </p:txBody>
      </p:sp>
      <p:sp>
        <p:nvSpPr>
          <p:cNvPr id="18438" name="Slide Number Placeholder 4"/>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177" tIns="46589" rIns="93177" bIns="46589"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043ED408-8954-42C4-9A9F-381907274500}" type="slidenum">
              <a:rPr lang="en-US" altLang="en-US" sz="1200">
                <a:solidFill>
                  <a:srgbClr val="000000"/>
                </a:solidFill>
                <a:latin typeface="Times New Roman" panose="02020603050405020304" pitchFamily="18" charset="0"/>
              </a:rPr>
              <a:pPr algn="r" eaLnBrk="1" hangingPunct="1"/>
              <a:t>4</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358FF97-3C22-49BA-BE08-C228E73004A0}" type="slidenum">
              <a:rPr lang="en-US" altLang="en-US" smtClean="0">
                <a:solidFill>
                  <a:srgbClr val="000000"/>
                </a:solidFill>
                <a:latin typeface="Times New Roman" panose="02020603050405020304" pitchFamily="18" charset="0"/>
              </a:rPr>
              <a:pPr fontAlgn="base">
                <a:spcBef>
                  <a:spcPct val="0"/>
                </a:spcBef>
                <a:spcAft>
                  <a:spcPct val="0"/>
                </a:spcAft>
              </a:pPr>
              <a:t>40</a:t>
            </a:fld>
            <a:endParaRPr lang="en-US" altLang="en-US">
              <a:solidFill>
                <a:srgbClr val="000000"/>
              </a:solidFill>
              <a:latin typeface="Times New Roman" panose="02020603050405020304" pitchFamily="18" charset="0"/>
            </a:endParaRPr>
          </a:p>
        </p:txBody>
      </p:sp>
      <p:sp>
        <p:nvSpPr>
          <p:cNvPr id="75779"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8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Specimens collected and transported inside the facility do not need to be labeled as long as all staff members have been trained and are compliant with Standard Precautions.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b="1" i="1" dirty="0">
                <a:solidFill>
                  <a:srgbClr val="67BD4A"/>
                </a:solidFill>
                <a:highlight>
                  <a:srgbClr val="FFFF00"/>
                </a:highlight>
              </a:rPr>
              <a:t>CLICK </a:t>
            </a:r>
            <a:endParaRPr lang="en-US" altLang="en-US" dirty="0"/>
          </a:p>
          <a:p>
            <a:pPr eaLnBrk="1" hangingPunct="1">
              <a:spcBef>
                <a:spcPct val="0"/>
              </a:spcBef>
            </a:pPr>
            <a:r>
              <a:rPr lang="en-US" altLang="en-US" dirty="0"/>
              <a:t>However, employers must label or color-code specimen containers whenever they leave the facility.</a:t>
            </a:r>
          </a:p>
          <a:p>
            <a:pPr eaLnBrk="1" hangingPunct="1">
              <a:spcBef>
                <a:spcPct val="0"/>
              </a:spcBef>
            </a:pPr>
            <a:endParaRPr lang="en-US" altLang="en-US" dirty="0"/>
          </a:p>
        </p:txBody>
      </p:sp>
      <p:sp>
        <p:nvSpPr>
          <p:cNvPr id="75781"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rgbClr val="000000"/>
                </a:solidFill>
                <a:latin typeface="Times New Roman" panose="02020603050405020304" pitchFamily="18" charset="0"/>
              </a:rPr>
              <a:t>Section F</a:t>
            </a:r>
          </a:p>
        </p:txBody>
      </p:sp>
      <p:sp>
        <p:nvSpPr>
          <p:cNvPr id="75782" name="Slide Number Placeholder 4"/>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177" tIns="46589" rIns="93177" bIns="46589"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80B72F50-5C07-4F7A-9D60-C52CA4BCD78A}" type="slidenum">
              <a:rPr lang="en-US" altLang="en-US" sz="1200">
                <a:solidFill>
                  <a:srgbClr val="000000"/>
                </a:solidFill>
                <a:latin typeface="Times New Roman" panose="02020603050405020304" pitchFamily="18" charset="0"/>
              </a:rPr>
              <a:pPr algn="r" eaLnBrk="1" hangingPunct="1"/>
              <a:t>40</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1838"/>
            <a:ext cx="6505575" cy="366077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CLICK for answer</a:t>
            </a:r>
          </a:p>
          <a:p>
            <a:r>
              <a:rPr lang="en-US" dirty="0"/>
              <a:t>The answer is true, </a:t>
            </a:r>
          </a:p>
        </p:txBody>
      </p:sp>
      <p:sp>
        <p:nvSpPr>
          <p:cNvPr id="4" name="Slide Number Placeholder 3"/>
          <p:cNvSpPr>
            <a:spLocks noGrp="1"/>
          </p:cNvSpPr>
          <p:nvPr>
            <p:ph type="sldNum" sz="quarter" idx="10"/>
          </p:nvPr>
        </p:nvSpPr>
        <p:spPr/>
        <p:txBody>
          <a:bodyPr/>
          <a:lstStyle/>
          <a:p>
            <a:fld id="{C43CF6B6-D4BE-468A-831E-7382413182B4}"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8947786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615B118-842D-428B-869C-3BC9B9F60C34}" type="slidenum">
              <a:rPr lang="en-US" altLang="en-US" smtClean="0">
                <a:solidFill>
                  <a:srgbClr val="000000"/>
                </a:solidFill>
                <a:latin typeface="Times New Roman" panose="02020603050405020304" pitchFamily="18" charset="0"/>
              </a:rPr>
              <a:pPr fontAlgn="base">
                <a:spcBef>
                  <a:spcPct val="0"/>
                </a:spcBef>
                <a:spcAft>
                  <a:spcPct val="0"/>
                </a:spcAft>
              </a:pPr>
              <a:t>42</a:t>
            </a:fld>
            <a:endParaRPr lang="en-US" altLang="en-US">
              <a:solidFill>
                <a:srgbClr val="000000"/>
              </a:solidFill>
              <a:latin typeface="Times New Roman" panose="02020603050405020304" pitchFamily="18" charset="0"/>
            </a:endParaRPr>
          </a:p>
        </p:txBody>
      </p:sp>
      <p:sp>
        <p:nvSpPr>
          <p:cNvPr id="77827" name="Slide Image Placeholder 1"/>
          <p:cNvSpPr>
            <a:spLocks noGrp="1" noRot="1" noChangeAspect="1" noTextEdit="1"/>
          </p:cNvSpPr>
          <p:nvPr>
            <p:ph type="sldImg"/>
          </p:nvPr>
        </p:nvSpPr>
        <p:spPr bwMode="auto">
          <a:xfrm>
            <a:off x="484188"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dirty="0"/>
              <a:t>Healthcare employee’s physical environment may also serve as a source of exposure.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b="1" i="1" dirty="0">
                <a:solidFill>
                  <a:srgbClr val="67BD4A"/>
                </a:solidFill>
                <a:highlight>
                  <a:srgbClr val="FFFF00"/>
                </a:highlight>
              </a:rPr>
              <a:t>CLICKs </a:t>
            </a:r>
            <a:endParaRPr lang="en-US" altLang="en-US" dirty="0"/>
          </a:p>
          <a:p>
            <a:pPr marL="228600" indent="-228600" eaLnBrk="1" hangingPunct="1">
              <a:spcBef>
                <a:spcPct val="0"/>
              </a:spcBef>
              <a:buFont typeface="+mj-lt"/>
              <a:buAutoNum type="arabicPeriod"/>
              <a:defRPr/>
            </a:pPr>
            <a:r>
              <a:rPr lang="en-US" altLang="en-US" dirty="0"/>
              <a:t>Employers must assure that the worksite is maintained in a clean and sanitary condition.</a:t>
            </a:r>
          </a:p>
          <a:p>
            <a:pPr marL="228600" indent="-228600" eaLnBrk="1" hangingPunct="1">
              <a:spcBef>
                <a:spcPct val="0"/>
              </a:spcBef>
              <a:buFont typeface="+mj-lt"/>
              <a:buAutoNum type="arabicPeriod"/>
              <a:defRPr/>
            </a:pPr>
            <a:r>
              <a:rPr lang="en-US" altLang="en-US" dirty="0"/>
              <a:t>Determine an appropriate cleaning schedule</a:t>
            </a:r>
          </a:p>
          <a:p>
            <a:pPr marL="228600" indent="-228600" eaLnBrk="1" hangingPunct="1">
              <a:spcBef>
                <a:spcPct val="0"/>
              </a:spcBef>
              <a:buFont typeface="+mj-lt"/>
              <a:buAutoNum type="arabicPeriod"/>
              <a:defRPr/>
            </a:pPr>
            <a:r>
              <a:rPr lang="en-US" altLang="en-US" dirty="0"/>
              <a:t>Ensure that staff wear appropriate PPE</a:t>
            </a:r>
          </a:p>
          <a:p>
            <a:pPr marL="228600" indent="-228600" eaLnBrk="1" hangingPunct="1">
              <a:spcBef>
                <a:spcPct val="0"/>
              </a:spcBef>
              <a:buFont typeface="+mj-lt"/>
              <a:buAutoNum type="arabicPeriod"/>
              <a:defRPr/>
            </a:pPr>
            <a:endParaRPr lang="en-US" altLang="en-US" dirty="0"/>
          </a:p>
          <a:p>
            <a:pPr eaLnBrk="1" hangingPunct="1">
              <a:spcBef>
                <a:spcPct val="0"/>
              </a:spcBef>
              <a:defRPr/>
            </a:pPr>
            <a:endParaRPr lang="en-US" altLang="en-US" dirty="0"/>
          </a:p>
        </p:txBody>
      </p:sp>
      <p:sp>
        <p:nvSpPr>
          <p:cNvPr id="77829"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rgbClr val="000000"/>
                </a:solidFill>
                <a:latin typeface="Times New Roman" panose="02020603050405020304" pitchFamily="18" charset="0"/>
              </a:rPr>
              <a:t>Section F</a:t>
            </a:r>
          </a:p>
        </p:txBody>
      </p:sp>
      <p:sp>
        <p:nvSpPr>
          <p:cNvPr id="77830" name="Slide Number Placeholder 4"/>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177" tIns="46589" rIns="93177" bIns="46589"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95842E22-A846-40E5-8F90-1B493F2B2348}" type="slidenum">
              <a:rPr lang="en-US" altLang="en-US" sz="1200">
                <a:solidFill>
                  <a:srgbClr val="000000"/>
                </a:solidFill>
                <a:latin typeface="Times New Roman" panose="02020603050405020304" pitchFamily="18" charset="0"/>
              </a:rPr>
              <a:pPr algn="r" eaLnBrk="1" hangingPunct="1"/>
              <a:t>42</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1907867-9DD3-427F-B262-3B78D1B27D7E}" type="slidenum">
              <a:rPr lang="en-US" altLang="en-US" smtClean="0">
                <a:solidFill>
                  <a:srgbClr val="000000"/>
                </a:solidFill>
                <a:latin typeface="Times New Roman" panose="02020603050405020304" pitchFamily="18" charset="0"/>
              </a:rPr>
              <a:pPr fontAlgn="base">
                <a:spcBef>
                  <a:spcPct val="0"/>
                </a:spcBef>
                <a:spcAft>
                  <a:spcPct val="0"/>
                </a:spcAft>
              </a:pPr>
              <a:t>43</a:t>
            </a:fld>
            <a:endParaRPr lang="en-US" altLang="en-US">
              <a:solidFill>
                <a:srgbClr val="000000"/>
              </a:solidFill>
              <a:latin typeface="Times New Roman" panose="02020603050405020304" pitchFamily="18" charset="0"/>
            </a:endParaRPr>
          </a:p>
        </p:txBody>
      </p:sp>
      <p:sp>
        <p:nvSpPr>
          <p:cNvPr id="79875"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US" altLang="en-US" dirty="0"/>
              <a:t>In addition to the environment contaminated linen may be a potential source of exposure to healthcare employees. Laundry should be managed safely to reduce that risk. </a:t>
            </a:r>
          </a:p>
          <a:p>
            <a:pPr marL="0" marR="0" lvl="0" indent="0" algn="l" defTabSz="914400" rtl="0" eaLnBrk="1" fontAlgn="base" latinLnBrk="0" hangingPunct="1">
              <a:lnSpc>
                <a:spcPct val="90000"/>
              </a:lnSpc>
              <a:spcBef>
                <a:spcPct val="0"/>
              </a:spcBef>
              <a:spcAft>
                <a:spcPct val="0"/>
              </a:spcAft>
              <a:buClrTx/>
              <a:buSzTx/>
              <a:buFontTx/>
              <a:buNone/>
              <a:tabLst/>
              <a:defRPr/>
            </a:pPr>
            <a:r>
              <a:rPr lang="en-US" b="1" i="1" dirty="0">
                <a:solidFill>
                  <a:srgbClr val="67BD4A"/>
                </a:solidFill>
                <a:highlight>
                  <a:srgbClr val="FFFF00"/>
                </a:highlight>
              </a:rPr>
              <a:t>CLICKs </a:t>
            </a:r>
            <a:endParaRPr lang="en-US" altLang="en-US" dirty="0"/>
          </a:p>
          <a:p>
            <a:pPr eaLnBrk="1" hangingPunct="1">
              <a:lnSpc>
                <a:spcPct val="90000"/>
              </a:lnSpc>
              <a:spcBef>
                <a:spcPct val="0"/>
              </a:spcBef>
            </a:pPr>
            <a:r>
              <a:rPr lang="en-US" altLang="en-US" dirty="0"/>
              <a:t>Appropriate PPE should be used when handling and sorting contaminated linen</a:t>
            </a:r>
          </a:p>
          <a:p>
            <a:pPr eaLnBrk="1" hangingPunct="1">
              <a:lnSpc>
                <a:spcPct val="90000"/>
              </a:lnSpc>
              <a:spcBef>
                <a:spcPct val="0"/>
              </a:spcBef>
            </a:pPr>
            <a:r>
              <a:rPr lang="en-US" altLang="en-US" dirty="0"/>
              <a:t>Linen should be bagged at point of use (not carried by hand to a soiled utility room) and </a:t>
            </a:r>
          </a:p>
          <a:p>
            <a:pPr eaLnBrk="1" hangingPunct="1">
              <a:lnSpc>
                <a:spcPct val="90000"/>
              </a:lnSpc>
              <a:spcBef>
                <a:spcPct val="0"/>
              </a:spcBef>
            </a:pPr>
            <a:r>
              <a:rPr lang="en-US" altLang="en-US" dirty="0"/>
              <a:t>Standard Precautions should be used for all contaminated linen.  </a:t>
            </a:r>
          </a:p>
          <a:p>
            <a:pPr eaLnBrk="1" hangingPunct="1">
              <a:lnSpc>
                <a:spcPct val="90000"/>
              </a:lnSpc>
              <a:spcBef>
                <a:spcPct val="0"/>
              </a:spcBef>
            </a:pPr>
            <a:endParaRPr lang="en-US" altLang="en-US" dirty="0"/>
          </a:p>
        </p:txBody>
      </p:sp>
      <p:sp>
        <p:nvSpPr>
          <p:cNvPr id="79877"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rgbClr val="000000"/>
                </a:solidFill>
                <a:latin typeface="Times New Roman" panose="02020603050405020304" pitchFamily="18" charset="0"/>
              </a:rPr>
              <a:t>Section F</a:t>
            </a:r>
          </a:p>
        </p:txBody>
      </p:sp>
      <p:sp>
        <p:nvSpPr>
          <p:cNvPr id="79878" name="Slide Number Placeholder 4"/>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177" tIns="46589" rIns="93177" bIns="46589"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15354D34-DF0B-431F-B156-94B2C424F44E}" type="slidenum">
              <a:rPr lang="en-US" altLang="en-US" sz="1200">
                <a:solidFill>
                  <a:srgbClr val="000000"/>
                </a:solidFill>
                <a:latin typeface="Times New Roman" panose="02020603050405020304" pitchFamily="18" charset="0"/>
              </a:rPr>
              <a:pPr algn="r" eaLnBrk="1" hangingPunct="1"/>
              <a:t>43</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AE60373-50EA-4F0B-A064-60FAB37139DB}" type="slidenum">
              <a:rPr lang="en-US" altLang="en-US" smtClean="0">
                <a:solidFill>
                  <a:srgbClr val="000000"/>
                </a:solidFill>
                <a:latin typeface="Times New Roman" panose="02020603050405020304" pitchFamily="18" charset="0"/>
              </a:rPr>
              <a:pPr fontAlgn="base">
                <a:spcBef>
                  <a:spcPct val="0"/>
                </a:spcBef>
                <a:spcAft>
                  <a:spcPct val="0"/>
                </a:spcAft>
              </a:pPr>
              <a:t>44</a:t>
            </a:fld>
            <a:endParaRPr lang="en-US" altLang="en-US">
              <a:solidFill>
                <a:srgbClr val="000000"/>
              </a:solidFill>
              <a:latin typeface="Times New Roman" panose="02020603050405020304" pitchFamily="18" charset="0"/>
            </a:endParaRPr>
          </a:p>
        </p:txBody>
      </p:sp>
      <p:sp>
        <p:nvSpPr>
          <p:cNvPr id="81923"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60"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dirty="0"/>
              <a:t>We have almost arrived at the end of this module, but OSHA also has requirements for employee education and training, including:</a:t>
            </a:r>
          </a:p>
          <a:p>
            <a:pPr eaLnBrk="1" hangingPunct="1">
              <a:spcBef>
                <a:spcPct val="0"/>
              </a:spcBef>
              <a:defRPr/>
            </a:pPr>
            <a:endParaRPr lang="en-US" altLang="en-US" dirty="0"/>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t>Employers must train employees: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b="1" i="1" dirty="0">
                <a:solidFill>
                  <a:srgbClr val="67BD4A"/>
                </a:solidFill>
                <a:highlight>
                  <a:srgbClr val="FFFF00"/>
                </a:highlight>
              </a:rPr>
              <a:t>CLICKs </a:t>
            </a:r>
            <a:endParaRPr lang="en-US" altLang="en-US" dirty="0"/>
          </a:p>
          <a:p>
            <a:pPr marL="171450" indent="-171450" eaLnBrk="1" hangingPunct="1">
              <a:spcBef>
                <a:spcPct val="0"/>
              </a:spcBef>
              <a:buFont typeface="Arial" panose="020B0604020202020204" pitchFamily="34" charset="0"/>
              <a:buChar char="•"/>
              <a:defRPr/>
            </a:pPr>
            <a:r>
              <a:rPr lang="en-US" altLang="en-US" dirty="0"/>
              <a:t> at no cost and on paid time</a:t>
            </a:r>
          </a:p>
          <a:p>
            <a:pPr marL="171450" indent="-171450" eaLnBrk="1" hangingPunct="1">
              <a:spcBef>
                <a:spcPct val="0"/>
              </a:spcBef>
              <a:buFont typeface="Arial" panose="020B0604020202020204" pitchFamily="34" charset="0"/>
              <a:buChar char="•"/>
              <a:defRPr/>
            </a:pPr>
            <a:r>
              <a:rPr lang="en-US" altLang="en-US" dirty="0"/>
              <a:t>at the time of initial assignment</a:t>
            </a:r>
          </a:p>
          <a:p>
            <a:pPr marL="171450" indent="-171450" eaLnBrk="1" hangingPunct="1">
              <a:spcBef>
                <a:spcPct val="0"/>
              </a:spcBef>
              <a:buFont typeface="Arial" panose="020B0604020202020204" pitchFamily="34" charset="0"/>
              <a:buChar char="•"/>
              <a:defRPr/>
            </a:pPr>
            <a:r>
              <a:rPr lang="en-US" altLang="en-US" dirty="0"/>
              <a:t>at least annually thereafter, </a:t>
            </a:r>
          </a:p>
          <a:p>
            <a:pPr marL="171450" indent="-171450" eaLnBrk="1" hangingPunct="1">
              <a:spcBef>
                <a:spcPct val="0"/>
              </a:spcBef>
              <a:buFont typeface="Arial" panose="020B0604020202020204" pitchFamily="34" charset="0"/>
              <a:buChar char="•"/>
              <a:defRPr/>
            </a:pPr>
            <a:r>
              <a:rPr lang="en-US" altLang="en-US" dirty="0"/>
              <a:t>if a new source of occupational exposure is recognized from reports in the literature, or </a:t>
            </a:r>
          </a:p>
          <a:p>
            <a:pPr marL="171450" indent="-171450" eaLnBrk="1" hangingPunct="1">
              <a:spcBef>
                <a:spcPct val="0"/>
              </a:spcBef>
              <a:buFont typeface="Arial" panose="020B0604020202020204" pitchFamily="34" charset="0"/>
              <a:buChar char="•"/>
              <a:defRPr/>
            </a:pPr>
            <a:r>
              <a:rPr lang="en-US" altLang="en-US" dirty="0"/>
              <a:t>a new procedure or type of equipment is initiated in the facility or the organization.</a:t>
            </a:r>
          </a:p>
          <a:p>
            <a:pPr eaLnBrk="1" hangingPunct="1">
              <a:spcBef>
                <a:spcPct val="0"/>
              </a:spcBef>
              <a:defRPr/>
            </a:pPr>
            <a:endParaRPr lang="en-US" altLang="en-US" dirty="0"/>
          </a:p>
        </p:txBody>
      </p:sp>
      <p:sp>
        <p:nvSpPr>
          <p:cNvPr id="81925"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rgbClr val="000000"/>
                </a:solidFill>
                <a:latin typeface="Times New Roman" panose="02020603050405020304" pitchFamily="18" charset="0"/>
              </a:rPr>
              <a:t>Section F</a:t>
            </a:r>
          </a:p>
        </p:txBody>
      </p:sp>
      <p:sp>
        <p:nvSpPr>
          <p:cNvPr id="81926" name="Slide Number Placeholder 4"/>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177" tIns="46589" rIns="93177" bIns="46589"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72E6A034-61EF-4A0D-946F-8E5FEBBDDC0A}" type="slidenum">
              <a:rPr lang="en-US" altLang="en-US" sz="1200">
                <a:solidFill>
                  <a:srgbClr val="000000"/>
                </a:solidFill>
                <a:latin typeface="Times New Roman" panose="02020603050405020304" pitchFamily="18" charset="0"/>
              </a:rPr>
              <a:pPr algn="r" eaLnBrk="1" hangingPunct="1"/>
              <a:t>44</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It is very important to remember that the person conducting the training shall be knowledgeable in the subject matter and the employee has the opportunity for interactive Q&amp;A session with the individual conducting the session. </a:t>
            </a:r>
          </a:p>
        </p:txBody>
      </p:sp>
      <p:sp>
        <p:nvSpPr>
          <p:cNvPr id="4" name="Slide Number Placeholder 3"/>
          <p:cNvSpPr>
            <a:spLocks noGrp="1"/>
          </p:cNvSpPr>
          <p:nvPr>
            <p:ph type="sldNum" sz="quarter" idx="5"/>
          </p:nvPr>
        </p:nvSpPr>
        <p:spPr/>
        <p:txBody>
          <a:bodyPr/>
          <a:lstStyle/>
          <a:p>
            <a:pPr>
              <a:defRPr/>
            </a:pPr>
            <a:fld id="{60502152-904C-4B0C-8E5A-A5BD41D19E65}" type="slidenum">
              <a:rPr lang="en-US" smtClean="0"/>
              <a:pPr>
                <a:defRPr/>
              </a:pPr>
              <a:t>45</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AUTO</a:t>
            </a:r>
            <a:r>
              <a:rPr lang="en-US" dirty="0"/>
              <a:t> There are 13 topics</a:t>
            </a:r>
            <a:r>
              <a:rPr lang="en-US" baseline="0" dirty="0"/>
              <a:t> that must be included in the OSHA training. Those are:</a:t>
            </a:r>
            <a:endParaRPr lang="en-US" dirty="0"/>
          </a:p>
        </p:txBody>
      </p:sp>
      <p:sp>
        <p:nvSpPr>
          <p:cNvPr id="4" name="Slide Number Placeholder 3"/>
          <p:cNvSpPr>
            <a:spLocks noGrp="1"/>
          </p:cNvSpPr>
          <p:nvPr>
            <p:ph type="sldNum" sz="quarter" idx="10"/>
          </p:nvPr>
        </p:nvSpPr>
        <p:spPr/>
        <p:txBody>
          <a:bodyPr/>
          <a:lstStyle/>
          <a:p>
            <a:pPr>
              <a:defRPr/>
            </a:pPr>
            <a:fld id="{7EE36DEE-A847-4E11-93EF-2E1FA4BF50B0}" type="slidenum">
              <a:rPr lang="en-US" smtClean="0"/>
              <a:pPr>
                <a:defRPr/>
              </a:pPr>
              <a:t>46</a:t>
            </a:fld>
            <a:endParaRPr lang="en-US" dirty="0"/>
          </a:p>
        </p:txBody>
      </p:sp>
    </p:spTree>
    <p:extLst>
      <p:ext uri="{BB962C8B-B14F-4D97-AF65-F5344CB8AC3E}">
        <p14:creationId xmlns:p14="http://schemas.microsoft.com/office/powerpoint/2010/main" val="23760165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F6922B4-EA99-49E3-AA80-2B5D0BFEA632}" type="slidenum">
              <a:rPr lang="en-US" altLang="en-US" smtClean="0">
                <a:solidFill>
                  <a:srgbClr val="000000"/>
                </a:solidFill>
                <a:latin typeface="Times New Roman" panose="02020603050405020304" pitchFamily="18" charset="0"/>
              </a:rPr>
              <a:pPr fontAlgn="base">
                <a:spcBef>
                  <a:spcPct val="0"/>
                </a:spcBef>
                <a:spcAft>
                  <a:spcPct val="0"/>
                </a:spcAft>
              </a:pPr>
              <a:t>47</a:t>
            </a:fld>
            <a:endParaRPr lang="en-US" altLang="en-US">
              <a:solidFill>
                <a:srgbClr val="000000"/>
              </a:solidFill>
              <a:latin typeface="Times New Roman" panose="02020603050405020304" pitchFamily="18" charset="0"/>
            </a:endParaRPr>
          </a:p>
        </p:txBody>
      </p:sp>
      <p:sp>
        <p:nvSpPr>
          <p:cNvPr id="88067"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8"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We have presented a lot of very important information, and we have one more topic to cover. OSHA  requires that all healthcare organizations must keep training records with the following information: </a:t>
            </a:r>
          </a:p>
          <a:p>
            <a:pPr marL="0" marR="0" lvl="0" indent="0" algn="l" defTabSz="914400" rtl="0" eaLnBrk="1" fontAlgn="auto" latinLnBrk="0" hangingPunct="1">
              <a:lnSpc>
                <a:spcPct val="100000"/>
              </a:lnSpc>
              <a:spcBef>
                <a:spcPct val="0"/>
              </a:spcBef>
              <a:spcAft>
                <a:spcPts val="0"/>
              </a:spcAft>
              <a:buClrTx/>
              <a:buSzTx/>
              <a:buFontTx/>
              <a:buNone/>
              <a:tabLst/>
              <a:defRPr/>
            </a:pPr>
            <a:r>
              <a:rPr lang="en-US" b="1" i="1" dirty="0">
                <a:solidFill>
                  <a:srgbClr val="67BD4A"/>
                </a:solidFill>
                <a:highlight>
                  <a:srgbClr val="FFFF00"/>
                </a:highlight>
              </a:rPr>
              <a:t>CLICKs </a:t>
            </a:r>
            <a:endParaRPr lang="en-US" dirty="0"/>
          </a:p>
          <a:p>
            <a:pPr marL="640594" lvl="1" indent="-174708" eaLnBrk="1" fontAlgn="auto" hangingPunct="1">
              <a:spcBef>
                <a:spcPct val="0"/>
              </a:spcBef>
              <a:spcAft>
                <a:spcPts val="0"/>
              </a:spcAft>
              <a:buFont typeface="Arial" pitchFamily="34" charset="0"/>
              <a:buChar char="•"/>
              <a:defRPr/>
            </a:pPr>
            <a:r>
              <a:rPr lang="en-US" dirty="0"/>
              <a:t>The dates of the training session,</a:t>
            </a:r>
          </a:p>
          <a:p>
            <a:pPr marL="640594" lvl="1" indent="-174708" eaLnBrk="1" fontAlgn="auto" hangingPunct="1">
              <a:spcBef>
                <a:spcPct val="0"/>
              </a:spcBef>
              <a:spcAft>
                <a:spcPts val="0"/>
              </a:spcAft>
              <a:buFont typeface="Arial" pitchFamily="34" charset="0"/>
              <a:buChar char="•"/>
              <a:defRPr/>
            </a:pPr>
            <a:r>
              <a:rPr lang="en-US" dirty="0"/>
              <a:t>The contents or a summary of the training session,</a:t>
            </a:r>
          </a:p>
          <a:p>
            <a:pPr marL="640594" lvl="1" indent="-174708" eaLnBrk="1" fontAlgn="auto" hangingPunct="1">
              <a:spcBef>
                <a:spcPct val="0"/>
              </a:spcBef>
              <a:spcAft>
                <a:spcPts val="0"/>
              </a:spcAft>
              <a:buFont typeface="Arial" pitchFamily="34" charset="0"/>
              <a:buChar char="•"/>
              <a:defRPr/>
            </a:pPr>
            <a:r>
              <a:rPr lang="en-US" dirty="0"/>
              <a:t>The names and qualifications of the persons conducting the training,</a:t>
            </a:r>
          </a:p>
          <a:p>
            <a:pPr marL="640594" lvl="1" indent="-174708" eaLnBrk="1" fontAlgn="auto" hangingPunct="1">
              <a:spcBef>
                <a:spcPct val="0"/>
              </a:spcBef>
              <a:spcAft>
                <a:spcPts val="0"/>
              </a:spcAft>
              <a:buFont typeface="Arial" pitchFamily="34" charset="0"/>
              <a:buChar char="•"/>
              <a:defRPr/>
            </a:pPr>
            <a:r>
              <a:rPr lang="en-US" dirty="0"/>
              <a:t>The names and job titles of all persons attending the training sessions</a:t>
            </a:r>
          </a:p>
          <a:p>
            <a:pPr lvl="1" eaLnBrk="1" fontAlgn="auto" hangingPunct="1">
              <a:spcBef>
                <a:spcPct val="0"/>
              </a:spcBef>
              <a:spcAft>
                <a:spcPts val="0"/>
              </a:spcAft>
              <a:defRPr/>
            </a:pPr>
            <a:endParaRPr lang="en-US" dirty="0"/>
          </a:p>
          <a:p>
            <a:pPr eaLnBrk="1" fontAlgn="auto" hangingPunct="1">
              <a:spcBef>
                <a:spcPct val="0"/>
              </a:spcBef>
              <a:spcAft>
                <a:spcPts val="0"/>
              </a:spcAft>
              <a:defRPr/>
            </a:pPr>
            <a:r>
              <a:rPr lang="en-US" dirty="0"/>
              <a:t>Employers must keep these records for 3 years from the date of the training session and OSHA will request these records if they survey your facility.</a:t>
            </a:r>
          </a:p>
          <a:p>
            <a:pPr eaLnBrk="1" fontAlgn="auto" hangingPunct="1">
              <a:spcBef>
                <a:spcPct val="0"/>
              </a:spcBef>
              <a:spcAft>
                <a:spcPts val="0"/>
              </a:spcAft>
              <a:defRPr/>
            </a:pPr>
            <a:endParaRPr lang="en-US" dirty="0"/>
          </a:p>
          <a:p>
            <a:pPr eaLnBrk="1" fontAlgn="auto" hangingPunct="1">
              <a:lnSpc>
                <a:spcPct val="80000"/>
              </a:lnSpc>
              <a:spcBef>
                <a:spcPts val="0"/>
              </a:spcBef>
              <a:spcAft>
                <a:spcPts val="0"/>
              </a:spcAft>
              <a:defRPr/>
            </a:pPr>
            <a:endParaRPr lang="en-US" dirty="0"/>
          </a:p>
        </p:txBody>
      </p:sp>
      <p:sp>
        <p:nvSpPr>
          <p:cNvPr id="88069"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rgbClr val="000000"/>
                </a:solidFill>
                <a:latin typeface="Times New Roman" panose="02020603050405020304" pitchFamily="18" charset="0"/>
              </a:rPr>
              <a:t>Section F</a:t>
            </a:r>
          </a:p>
        </p:txBody>
      </p:sp>
      <p:sp>
        <p:nvSpPr>
          <p:cNvPr id="88070" name="Slide Number Placeholder 4"/>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177" tIns="46589" rIns="93177" bIns="46589"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BFE4C5E6-26D6-4AAF-A39F-E9886A277A01}" type="slidenum">
              <a:rPr lang="en-US" altLang="en-US" sz="1200">
                <a:solidFill>
                  <a:srgbClr val="000000"/>
                </a:solidFill>
                <a:latin typeface="Times New Roman" panose="02020603050405020304" pitchFamily="18" charset="0"/>
              </a:rPr>
              <a:pPr algn="r" eaLnBrk="1" hangingPunct="1"/>
              <a:t>47</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D4479CC-C87F-4D00-B9D6-50E47B562203}" type="slidenum">
              <a:rPr lang="en-US" altLang="en-US" smtClean="0">
                <a:solidFill>
                  <a:srgbClr val="000000"/>
                </a:solidFill>
                <a:latin typeface="Times New Roman" panose="02020603050405020304" pitchFamily="18" charset="0"/>
              </a:rPr>
              <a:pPr fontAlgn="base">
                <a:spcBef>
                  <a:spcPct val="0"/>
                </a:spcBef>
                <a:spcAft>
                  <a:spcPct val="0"/>
                </a:spcAft>
              </a:pPr>
              <a:t>48</a:t>
            </a:fld>
            <a:endParaRPr lang="en-US" altLang="en-US">
              <a:solidFill>
                <a:srgbClr val="000000"/>
              </a:solidFill>
              <a:latin typeface="Times New Roman" panose="02020603050405020304" pitchFamily="18" charset="0"/>
            </a:endParaRPr>
          </a:p>
        </p:txBody>
      </p:sp>
      <p:sp>
        <p:nvSpPr>
          <p:cNvPr id="90115"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If you would like to contact NC OSHA directly, this slide contains some pertinent phone numbers.  OSHA also provides consultative services to answer questions about OSHA rules and implementation.</a:t>
            </a:r>
          </a:p>
          <a:p>
            <a:pPr eaLnBrk="1" hangingPunct="1">
              <a:spcBef>
                <a:spcPct val="0"/>
              </a:spcBef>
            </a:pPr>
            <a:endParaRPr lang="en-US" altLang="en-US"/>
          </a:p>
          <a:p>
            <a:pPr eaLnBrk="1" hangingPunct="1">
              <a:spcBef>
                <a:spcPct val="0"/>
              </a:spcBef>
            </a:pPr>
            <a:endParaRPr lang="en-US" altLang="en-US"/>
          </a:p>
        </p:txBody>
      </p:sp>
      <p:sp>
        <p:nvSpPr>
          <p:cNvPr id="90117"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rgbClr val="000000"/>
                </a:solidFill>
                <a:latin typeface="Times New Roman" panose="02020603050405020304" pitchFamily="18" charset="0"/>
              </a:rPr>
              <a:t>Section G</a:t>
            </a:r>
          </a:p>
        </p:txBody>
      </p:sp>
      <p:sp>
        <p:nvSpPr>
          <p:cNvPr id="90118" name="Slide Number Placeholder 4"/>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177" tIns="46589" rIns="93177" bIns="46589"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334C08E2-8DA0-404A-93B4-2075E810192C}" type="slidenum">
              <a:rPr lang="en-US" altLang="en-US" sz="1200">
                <a:solidFill>
                  <a:srgbClr val="000000"/>
                </a:solidFill>
                <a:latin typeface="Times New Roman" panose="02020603050405020304" pitchFamily="18" charset="0"/>
              </a:rPr>
              <a:pPr algn="r" eaLnBrk="1" hangingPunct="1"/>
              <a:t>48</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1838"/>
            <a:ext cx="6505575" cy="3660775"/>
          </a:xfrm>
        </p:spPr>
      </p:sp>
      <p:sp>
        <p:nvSpPr>
          <p:cNvPr id="3" name="Notes Placeholder 2"/>
          <p:cNvSpPr>
            <a:spLocks noGrp="1"/>
          </p:cNvSpPr>
          <p:nvPr>
            <p:ph type="body" idx="1"/>
          </p:nvPr>
        </p:nvSpPr>
        <p:spPr/>
        <p:txBody>
          <a:bodyPr/>
          <a:lstStyle/>
          <a:p>
            <a:r>
              <a:rPr lang="en-US" dirty="0"/>
              <a:t>Before me move on to the next module, are there any additional questions regarding</a:t>
            </a:r>
            <a:r>
              <a:rPr lang="en-US" baseline="0" dirty="0"/>
              <a:t> OSHA BBP Pathogen Standard?  </a:t>
            </a:r>
            <a:endParaRPr lang="en-US" dirty="0"/>
          </a:p>
        </p:txBody>
      </p:sp>
      <p:sp>
        <p:nvSpPr>
          <p:cNvPr id="4" name="Slide Number Placeholder 3"/>
          <p:cNvSpPr>
            <a:spLocks noGrp="1"/>
          </p:cNvSpPr>
          <p:nvPr>
            <p:ph type="sldNum" sz="quarter" idx="10"/>
          </p:nvPr>
        </p:nvSpPr>
        <p:spPr/>
        <p:txBody>
          <a:bodyPr/>
          <a:lstStyle/>
          <a:p>
            <a:fld id="{C43CF6B6-D4BE-468A-831E-7382413182B4}"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2088454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There are two major Federal Regulations addressing bloodborne pathogens:  </a:t>
            </a:r>
          </a:p>
          <a:p>
            <a:pPr eaLnBrk="1" hangingPunct="1">
              <a:spcBef>
                <a:spcPct val="0"/>
              </a:spcBef>
            </a:pPr>
            <a:r>
              <a:rPr lang="en-US" b="1" i="1" dirty="0">
                <a:solidFill>
                  <a:srgbClr val="67BD4A"/>
                </a:solidFill>
                <a:highlight>
                  <a:srgbClr val="FFFF00"/>
                </a:highlight>
              </a:rPr>
              <a:t>CLICKs</a:t>
            </a:r>
            <a:endParaRPr lang="en-US" altLang="en-US" dirty="0"/>
          </a:p>
          <a:p>
            <a:pPr eaLnBrk="1" hangingPunct="1">
              <a:spcBef>
                <a:spcPct val="0"/>
              </a:spcBef>
            </a:pPr>
            <a:r>
              <a:rPr lang="en-US" altLang="en-US" dirty="0"/>
              <a:t>The first regulation was published in the Federal Register In 1991 and was titled: Final Rule on Occupational Exposure to Bloodborne Pathogens.  </a:t>
            </a:r>
          </a:p>
          <a:p>
            <a:pPr eaLnBrk="1" hangingPunct="1">
              <a:spcBef>
                <a:spcPct val="0"/>
              </a:spcBef>
            </a:pPr>
            <a:endParaRPr lang="en-US" altLang="en-US" dirty="0"/>
          </a:p>
          <a:p>
            <a:pPr eaLnBrk="1" hangingPunct="1">
              <a:spcBef>
                <a:spcPct val="0"/>
              </a:spcBef>
            </a:pPr>
            <a:r>
              <a:rPr lang="en-US" altLang="en-US" dirty="0"/>
              <a:t>The second regulation, the only revision to the original standard was published in 2001. This standard added new requirements for employers, </a:t>
            </a:r>
            <a:r>
              <a:rPr lang="en-US" altLang="en-US" u="sng" dirty="0"/>
              <a:t>including additions to the exposure control plan and keeping a sharps injury log </a:t>
            </a:r>
            <a:r>
              <a:rPr lang="en-US" altLang="en-US" dirty="0"/>
              <a:t>. </a:t>
            </a:r>
          </a:p>
          <a:p>
            <a:pPr eaLnBrk="1" hangingPunct="1">
              <a:spcBef>
                <a:spcPct val="0"/>
              </a:spcBef>
            </a:pPr>
            <a:endParaRPr lang="en-US" altLang="en-US" dirty="0"/>
          </a:p>
          <a:p>
            <a:pPr eaLnBrk="1" hangingPunct="1">
              <a:spcBef>
                <a:spcPct val="0"/>
              </a:spcBef>
            </a:pPr>
            <a:r>
              <a:rPr lang="en-US" altLang="en-US" dirty="0"/>
              <a:t>The revision does </a:t>
            </a:r>
            <a:r>
              <a:rPr lang="en-US" altLang="en-US" b="1" dirty="0"/>
              <a:t>not</a:t>
            </a:r>
            <a:r>
              <a:rPr lang="en-US" altLang="en-US" dirty="0"/>
              <a:t> impose new requirements for employers to protect workers from sharps injuries;  but does, however, specify in greater detail the engineering controls, such as safer medical devices, which must be used to reduce or eliminate worker exposure. </a:t>
            </a:r>
            <a:br>
              <a:rPr lang="en-US" altLang="en-US" dirty="0"/>
            </a:br>
            <a:endParaRPr lang="en-US" altLang="en-US" dirty="0"/>
          </a:p>
          <a:p>
            <a:r>
              <a:rPr lang="en-US" altLang="en-US" dirty="0"/>
              <a:t>Links to both OSHA regulations are included in your resource page</a:t>
            </a:r>
          </a:p>
          <a:p>
            <a:endParaRPr lang="en-US" altLang="en-US" dirty="0"/>
          </a:p>
        </p:txBody>
      </p:sp>
      <p:sp>
        <p:nvSpPr>
          <p:cNvPr id="4" name="Slide Number Placeholder 3"/>
          <p:cNvSpPr>
            <a:spLocks noGrp="1"/>
          </p:cNvSpPr>
          <p:nvPr>
            <p:ph type="sldNum" sz="quarter" idx="5"/>
          </p:nvPr>
        </p:nvSpPr>
        <p:spPr/>
        <p:txBody>
          <a:bodyPr/>
          <a:lstStyle/>
          <a:p>
            <a:pPr>
              <a:defRPr/>
            </a:pPr>
            <a:fld id="{3405589A-6349-4FE7-AAFD-87C017D4FCD8}" type="slidenum">
              <a:rPr lang="en-US" smtClean="0"/>
              <a:pPr>
                <a:defRPr/>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515A432-3CF3-4244-A0B8-9AE1BD47C9DB}" type="slidenum">
              <a:rPr lang="en-US" altLang="en-US" smtClean="0">
                <a:solidFill>
                  <a:srgbClr val="000000"/>
                </a:solidFill>
                <a:latin typeface="Times New Roman" panose="02020603050405020304" pitchFamily="18" charset="0"/>
              </a:rPr>
              <a:pPr fontAlgn="base">
                <a:spcBef>
                  <a:spcPct val="0"/>
                </a:spcBef>
                <a:spcAft>
                  <a:spcPct val="0"/>
                </a:spcAft>
              </a:pPr>
              <a:t>6</a:t>
            </a:fld>
            <a:endParaRPr lang="en-US" altLang="en-US">
              <a:solidFill>
                <a:srgbClr val="000000"/>
              </a:solidFill>
              <a:latin typeface="Times New Roman" panose="02020603050405020304" pitchFamily="18" charset="0"/>
            </a:endParaRPr>
          </a:p>
        </p:txBody>
      </p:sp>
      <p:sp>
        <p:nvSpPr>
          <p:cNvPr id="22531"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Before we move along any further, it is important to understand what OSHA means by “occupational exposure”. </a:t>
            </a:r>
          </a:p>
          <a:p>
            <a:pPr eaLnBrk="1" hangingPunct="1">
              <a:spcBef>
                <a:spcPct val="0"/>
              </a:spcBef>
            </a:pPr>
            <a:r>
              <a:rPr lang="en-US" b="1" i="1" dirty="0">
                <a:solidFill>
                  <a:srgbClr val="67BD4A"/>
                </a:solidFill>
                <a:highlight>
                  <a:srgbClr val="FFFF00"/>
                </a:highlight>
              </a:rPr>
              <a:t>CLICKs </a:t>
            </a:r>
            <a:r>
              <a:rPr lang="en-US" altLang="en-US" dirty="0"/>
              <a:t>OSHA’s definition of “occupational exposure” includes those healthcare employees whose job or duties involve “reasonably anticipated contact” with blood or other potentially infectious material. </a:t>
            </a:r>
          </a:p>
          <a:p>
            <a:pPr eaLnBrk="1" hangingPunct="1">
              <a:spcBef>
                <a:spcPct val="0"/>
              </a:spcBef>
            </a:pPr>
            <a:endParaRPr lang="en-US" altLang="en-US" dirty="0"/>
          </a:p>
          <a:p>
            <a:pPr eaLnBrk="1" hangingPunct="1">
              <a:spcBef>
                <a:spcPct val="0"/>
              </a:spcBef>
            </a:pPr>
            <a:r>
              <a:rPr lang="en-US" altLang="en-US" dirty="0"/>
              <a:t>Examples may include potential or actual contact with contaminated needles, medical waste, non-intact skin or plumbing. </a:t>
            </a:r>
          </a:p>
          <a:p>
            <a:pPr eaLnBrk="1" hangingPunct="1">
              <a:spcBef>
                <a:spcPct val="0"/>
              </a:spcBef>
            </a:pPr>
            <a:endParaRPr lang="en-US" altLang="en-US" dirty="0"/>
          </a:p>
          <a:p>
            <a:pPr eaLnBrk="1" hangingPunct="1">
              <a:spcBef>
                <a:spcPct val="0"/>
              </a:spcBef>
            </a:pPr>
            <a:r>
              <a:rPr lang="en-US" altLang="en-US" dirty="0"/>
              <a:t>Also included are exposures that can occur from human bites that break the skin of a healthcare worker. </a:t>
            </a:r>
          </a:p>
        </p:txBody>
      </p:sp>
      <p:sp>
        <p:nvSpPr>
          <p:cNvPr id="22533"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rgbClr val="000000"/>
                </a:solidFill>
                <a:latin typeface="Times New Roman" panose="02020603050405020304" pitchFamily="18" charset="0"/>
              </a:rPr>
              <a:t>Section G</a:t>
            </a:r>
          </a:p>
        </p:txBody>
      </p:sp>
      <p:sp>
        <p:nvSpPr>
          <p:cNvPr id="22534" name="Slide Number Placeholder 4"/>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177" tIns="46589" rIns="93177" bIns="46589"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8E64897B-D585-432B-850E-CC3E1329B802}" type="slidenum">
              <a:rPr lang="en-US" altLang="en-US" sz="1200">
                <a:solidFill>
                  <a:srgbClr val="000000"/>
                </a:solidFill>
                <a:latin typeface="Times New Roman" panose="02020603050405020304" pitchFamily="18" charset="0"/>
              </a:rPr>
              <a:pPr algn="r" eaLnBrk="1" hangingPunct="1"/>
              <a:t>6</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Occupational exposure does not include healthcare providers whose duties do not involve “reasonably anticipated contact”.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i="1" dirty="0">
                <a:solidFill>
                  <a:srgbClr val="67BD4A"/>
                </a:solidFill>
                <a:highlight>
                  <a:srgbClr val="FFFF00"/>
                </a:highlight>
              </a:rPr>
              <a:t>CLICK </a:t>
            </a:r>
            <a:r>
              <a:rPr lang="en-US" altLang="en-US" dirty="0"/>
              <a:t>For example, a </a:t>
            </a:r>
            <a:r>
              <a:rPr lang="en-US" sz="1200" kern="1200" dirty="0">
                <a:solidFill>
                  <a:schemeClr val="tx1"/>
                </a:solidFill>
                <a:effectLst/>
                <a:latin typeface="+mn-lt"/>
                <a:ea typeface="+mn-ea"/>
                <a:cs typeface="+mn-cs"/>
              </a:rPr>
              <a:t>receptionist or business manager</a:t>
            </a:r>
            <a:r>
              <a:rPr lang="en-US" altLang="en-US" dirty="0"/>
              <a:t> who may provide a Good Samaritan act. </a:t>
            </a:r>
          </a:p>
          <a:p>
            <a:endParaRPr lang="en-US" dirty="0"/>
          </a:p>
        </p:txBody>
      </p:sp>
      <p:sp>
        <p:nvSpPr>
          <p:cNvPr id="4" name="Slide Number Placeholder 3"/>
          <p:cNvSpPr>
            <a:spLocks noGrp="1"/>
          </p:cNvSpPr>
          <p:nvPr>
            <p:ph type="sldNum" sz="quarter" idx="10"/>
          </p:nvPr>
        </p:nvSpPr>
        <p:spPr/>
        <p:txBody>
          <a:bodyPr/>
          <a:lstStyle/>
          <a:p>
            <a:pPr>
              <a:defRPr/>
            </a:pPr>
            <a:fld id="{7EE36DEE-A847-4E11-93EF-2E1FA4BF50B0}" type="slidenum">
              <a:rPr lang="en-US" smtClean="0"/>
              <a:pPr>
                <a:defRPr/>
              </a:pPr>
              <a:t>7</a:t>
            </a:fld>
            <a:endParaRPr lang="en-US" dirty="0"/>
          </a:p>
        </p:txBody>
      </p:sp>
    </p:spTree>
    <p:extLst>
      <p:ext uri="{BB962C8B-B14F-4D97-AF65-F5344CB8AC3E}">
        <p14:creationId xmlns:p14="http://schemas.microsoft.com/office/powerpoint/2010/main" val="626392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The </a:t>
            </a:r>
            <a:r>
              <a:rPr lang="en-US" altLang="en-US" dirty="0" err="1"/>
              <a:t>bloodborne</a:t>
            </a:r>
            <a:r>
              <a:rPr lang="en-US" altLang="en-US" dirty="0"/>
              <a:t> pathogen standard applies to </a:t>
            </a:r>
            <a:r>
              <a:rPr lang="en-US" altLang="en-US" u="sng" dirty="0"/>
              <a:t>all</a:t>
            </a:r>
            <a:r>
              <a:rPr lang="en-US" altLang="en-US" dirty="0"/>
              <a:t> employees that are at risk for occupational exposure to  blood borne pathogens. This includes all private and public sector employees as well as any students receiving compensation.  </a:t>
            </a:r>
          </a:p>
          <a:p>
            <a:pPr eaLnBrk="1" hangingPunct="1">
              <a:spcBef>
                <a:spcPct val="0"/>
              </a:spcBef>
            </a:pPr>
            <a:r>
              <a:rPr lang="en-US" b="1" i="1" dirty="0">
                <a:solidFill>
                  <a:srgbClr val="67BD4A"/>
                </a:solidFill>
                <a:highlight>
                  <a:srgbClr val="FFFF00"/>
                </a:highlight>
              </a:rPr>
              <a:t>CLICK </a:t>
            </a:r>
            <a:endParaRPr lang="en-US" altLang="en-US" dirty="0"/>
          </a:p>
          <a:p>
            <a:pPr eaLnBrk="1" hangingPunct="1">
              <a:spcBef>
                <a:spcPct val="0"/>
              </a:spcBef>
            </a:pPr>
            <a:r>
              <a:rPr lang="en-US" altLang="en-US" dirty="0"/>
              <a:t>Employees not covered under the standard include self employed persons and </a:t>
            </a:r>
            <a:r>
              <a:rPr lang="en-US" altLang="en-US" u="sng" dirty="0"/>
              <a:t>students not </a:t>
            </a:r>
            <a:r>
              <a:rPr lang="en-US" altLang="en-US" dirty="0"/>
              <a:t>receiving compensation. Employees exposed to workplace hazards, regulated by other federal agencies, Department of Energy for example are also not covered.</a:t>
            </a:r>
          </a:p>
          <a:p>
            <a:pPr eaLnBrk="1" hangingPunct="1">
              <a:spcBef>
                <a:spcPct val="0"/>
              </a:spcBef>
            </a:pPr>
            <a:endParaRPr lang="en-US" altLang="en-US" dirty="0"/>
          </a:p>
          <a:p>
            <a:pPr eaLnBrk="1" hangingPunct="1">
              <a:spcBef>
                <a:spcPct val="0"/>
              </a:spcBef>
            </a:pPr>
            <a:r>
              <a:rPr lang="en-US" altLang="en-US" dirty="0"/>
              <a:t> </a:t>
            </a:r>
            <a:r>
              <a:rPr lang="en-US" b="1" i="1" dirty="0">
                <a:solidFill>
                  <a:srgbClr val="67BD4A"/>
                </a:solidFill>
                <a:highlight>
                  <a:srgbClr val="FFFF00"/>
                </a:highlight>
              </a:rPr>
              <a:t>CLICK </a:t>
            </a:r>
            <a:r>
              <a:rPr lang="en-US" altLang="en-US" dirty="0"/>
              <a:t>In the </a:t>
            </a:r>
            <a:r>
              <a:rPr lang="en-US" altLang="en-US" b="0" dirty="0"/>
              <a:t>dental</a:t>
            </a:r>
            <a:r>
              <a:rPr lang="en-US" altLang="en-US" b="1" dirty="0"/>
              <a:t> </a:t>
            </a:r>
            <a:r>
              <a:rPr lang="en-US" altLang="en-US" dirty="0"/>
              <a:t>setting, if your physician is a sole practitioner and owns the practice he would not be covered under the standard, however his employees would be.</a:t>
            </a: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0EE3AAE-B9BB-46CA-8F97-A27C5CD29792}" type="slidenum">
              <a:rPr lang="en-US" altLang="en-US" smtClean="0"/>
              <a:pPr fontAlgn="base">
                <a:spcBef>
                  <a:spcPct val="0"/>
                </a:spcBef>
                <a:spcAft>
                  <a:spcPct val="0"/>
                </a:spcAft>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hangingPunct="1">
              <a:spcBef>
                <a:spcPct val="0"/>
              </a:spcBef>
              <a:defRPr/>
            </a:pPr>
            <a:r>
              <a:rPr lang="en-US" altLang="en-US" dirty="0"/>
              <a:t>Sometimes employers are confused about who is responsible, under OSHA, for contract employees. </a:t>
            </a:r>
          </a:p>
          <a:p>
            <a:pPr eaLnBrk="1" hangingPunct="1">
              <a:spcBef>
                <a:spcPct val="0"/>
              </a:spcBef>
              <a:defRPr/>
            </a:pPr>
            <a:r>
              <a:rPr lang="en-US" b="1" i="1" dirty="0">
                <a:solidFill>
                  <a:srgbClr val="67BD4A"/>
                </a:solidFill>
                <a:highlight>
                  <a:srgbClr val="FFFF00"/>
                </a:highlight>
              </a:rPr>
              <a:t>CLICKs </a:t>
            </a:r>
            <a:endParaRPr lang="en-US" altLang="en-US" dirty="0"/>
          </a:p>
          <a:p>
            <a:pPr eaLnBrk="1" hangingPunct="1">
              <a:spcBef>
                <a:spcPct val="0"/>
              </a:spcBef>
              <a:defRPr/>
            </a:pPr>
            <a:r>
              <a:rPr lang="en-US" altLang="en-US" dirty="0"/>
              <a:t>Both the host and the contract employer share responsibilities for assuring the employee is protected from workplace hazards. </a:t>
            </a:r>
          </a:p>
          <a:p>
            <a:pPr eaLnBrk="1" hangingPunct="1">
              <a:spcBef>
                <a:spcPct val="0"/>
              </a:spcBef>
              <a:defRPr/>
            </a:pPr>
            <a:endParaRPr lang="en-US" altLang="en-US" dirty="0"/>
          </a:p>
          <a:p>
            <a:pPr eaLnBrk="1" hangingPunct="1">
              <a:spcBef>
                <a:spcPct val="0"/>
              </a:spcBef>
              <a:defRPr/>
            </a:pPr>
            <a:r>
              <a:rPr lang="en-US" altLang="en-US" dirty="0"/>
              <a:t>The </a:t>
            </a:r>
            <a:r>
              <a:rPr lang="en-US" altLang="en-US" u="sng" dirty="0"/>
              <a:t>host employer </a:t>
            </a:r>
            <a:r>
              <a:rPr lang="en-US" altLang="en-US" dirty="0"/>
              <a:t>is responsible for:</a:t>
            </a:r>
          </a:p>
          <a:p>
            <a:pPr marL="171450" indent="-171450" eaLnBrk="1" hangingPunct="1">
              <a:spcBef>
                <a:spcPct val="0"/>
              </a:spcBef>
              <a:buFont typeface="Arial" panose="020B0604020202020204" pitchFamily="34" charset="0"/>
              <a:buChar char="•"/>
              <a:defRPr/>
            </a:pPr>
            <a:r>
              <a:rPr lang="en-US" altLang="en-US" dirty="0"/>
              <a:t>Site specific bloodborne pathogen training,; </a:t>
            </a:r>
          </a:p>
          <a:p>
            <a:pPr marL="171450" indent="-171450" eaLnBrk="1" hangingPunct="1">
              <a:spcBef>
                <a:spcPct val="0"/>
              </a:spcBef>
              <a:buFont typeface="Arial" panose="020B0604020202020204" pitchFamily="34" charset="0"/>
              <a:buChar char="•"/>
              <a:defRPr/>
            </a:pPr>
            <a:r>
              <a:rPr lang="en-US" altLang="en-US" dirty="0"/>
              <a:t>Providing department specific personal protective equipment and training on use; and</a:t>
            </a:r>
          </a:p>
          <a:p>
            <a:pPr marL="171450" indent="-171450" eaLnBrk="1" hangingPunct="1">
              <a:spcBef>
                <a:spcPct val="0"/>
              </a:spcBef>
              <a:buFont typeface="Arial" panose="020B0604020202020204" pitchFamily="34" charset="0"/>
              <a:buChar char="•"/>
              <a:defRPr/>
            </a:pPr>
            <a:r>
              <a:rPr lang="en-US" altLang="en-US" dirty="0"/>
              <a:t>Primary responsibility regarding the control of potential  exposure conditions. </a:t>
            </a:r>
          </a:p>
          <a:p>
            <a:pPr eaLnBrk="1" hangingPunct="1">
              <a:spcBef>
                <a:spcPct val="0"/>
              </a:spcBef>
              <a:defRPr/>
            </a:pPr>
            <a:endParaRPr lang="en-US" altLang="en-US" dirty="0"/>
          </a:p>
          <a:p>
            <a:pPr eaLnBrk="1" hangingPunct="1">
              <a:spcBef>
                <a:spcPct val="0"/>
              </a:spcBef>
              <a:defRPr/>
            </a:pPr>
            <a:r>
              <a:rPr lang="en-US" altLang="en-US" dirty="0"/>
              <a:t>The </a:t>
            </a:r>
            <a:r>
              <a:rPr lang="en-US" altLang="en-US" u="sng" dirty="0"/>
              <a:t>contract employer </a:t>
            </a:r>
            <a:r>
              <a:rPr lang="en-US" altLang="en-US" dirty="0"/>
              <a:t>is responsible for:</a:t>
            </a:r>
          </a:p>
          <a:p>
            <a:pPr marL="171450" indent="-171450" eaLnBrk="1" hangingPunct="1">
              <a:spcBef>
                <a:spcPct val="0"/>
              </a:spcBef>
              <a:buFont typeface="Arial" panose="020B0604020202020204" pitchFamily="34" charset="0"/>
              <a:buChar char="•"/>
              <a:defRPr/>
            </a:pPr>
            <a:r>
              <a:rPr lang="en-US" altLang="en-US" dirty="0"/>
              <a:t>General </a:t>
            </a:r>
            <a:r>
              <a:rPr lang="en-US" altLang="en-US" dirty="0" err="1"/>
              <a:t>bloodborne</a:t>
            </a:r>
            <a:r>
              <a:rPr lang="en-US" altLang="en-US" dirty="0"/>
              <a:t> pathogen training at time of hire and annually; </a:t>
            </a:r>
          </a:p>
          <a:p>
            <a:pPr marL="171450" indent="-171450" eaLnBrk="1" hangingPunct="1">
              <a:spcBef>
                <a:spcPct val="0"/>
              </a:spcBef>
              <a:buFont typeface="Arial" panose="020B0604020202020204" pitchFamily="34" charset="0"/>
              <a:buChar char="•"/>
              <a:defRPr/>
            </a:pPr>
            <a:r>
              <a:rPr lang="en-US" altLang="en-US" dirty="0"/>
              <a:t>Offering HBV; and </a:t>
            </a:r>
          </a:p>
          <a:p>
            <a:pPr marL="171450" indent="-171450" eaLnBrk="1" hangingPunct="1">
              <a:spcBef>
                <a:spcPct val="0"/>
              </a:spcBef>
              <a:buFont typeface="Arial" panose="020B0604020202020204" pitchFamily="34" charset="0"/>
              <a:buChar char="•"/>
              <a:defRPr/>
            </a:pPr>
            <a:r>
              <a:rPr lang="en-US" altLang="en-US" dirty="0"/>
              <a:t>Providing follow up in the event an occupational exposure occurs.</a:t>
            </a:r>
          </a:p>
          <a:p>
            <a:pPr eaLnBrk="1" hangingPunct="1">
              <a:spcBef>
                <a:spcPct val="0"/>
              </a:spcBef>
              <a:buFont typeface="Arial" panose="020B0604020202020204" pitchFamily="34" charset="0"/>
              <a:buNone/>
              <a:defRPr/>
            </a:pPr>
            <a:endParaRPr lang="en-US" altLang="en-US" dirty="0"/>
          </a:p>
          <a:p>
            <a:pPr eaLnBrk="1" hangingPunct="1">
              <a:spcBef>
                <a:spcPct val="0"/>
              </a:spcBef>
              <a:defRPr/>
            </a:pPr>
            <a:r>
              <a:rPr lang="en-US" altLang="en-US" dirty="0"/>
              <a:t>Contracts should clearly describe the responsibilities of both parties. </a:t>
            </a:r>
          </a:p>
          <a:p>
            <a:pPr>
              <a:defRPr/>
            </a:pPr>
            <a:endParaRPr lang="en-US" dirty="0"/>
          </a:p>
        </p:txBody>
      </p:sp>
      <p:sp>
        <p:nvSpPr>
          <p:cNvPr id="4" name="Slide Number Placeholder 3"/>
          <p:cNvSpPr>
            <a:spLocks noGrp="1"/>
          </p:cNvSpPr>
          <p:nvPr>
            <p:ph type="sldNum" sz="quarter" idx="5"/>
          </p:nvPr>
        </p:nvSpPr>
        <p:spPr/>
        <p:txBody>
          <a:bodyPr/>
          <a:lstStyle/>
          <a:p>
            <a:pPr>
              <a:defRPr/>
            </a:pPr>
            <a:fld id="{41C163A1-5A39-4075-A964-97C85DD22EC8}" type="slidenum">
              <a:rPr lang="en-US" smtClean="0"/>
              <a:pPr>
                <a:defRPr/>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66747" y="6356352"/>
            <a:ext cx="2743200" cy="365125"/>
          </a:xfrm>
          <a:prstGeom prst="rect">
            <a:avLst/>
          </a:prstGeom>
        </p:spPr>
        <p:txBody>
          <a:bodyPr/>
          <a:lstStyle/>
          <a:p>
            <a:pPr defTabSz="685800" eaLnBrk="1" fontAlgn="auto" hangingPunct="1">
              <a:spcBef>
                <a:spcPts val="0"/>
              </a:spcBef>
              <a:spcAft>
                <a:spcPts val="0"/>
              </a:spcAft>
            </a:pPr>
            <a:fld id="{EF4FDFA1-E612-4A4E-84C0-EF8CE93A5D48}" type="datetimeFigureOut">
              <a:rPr lang="en-US" sz="1350" smtClean="0">
                <a:solidFill>
                  <a:prstClr val="black"/>
                </a:solidFill>
                <a:latin typeface="Calibri"/>
              </a:rPr>
              <a:pPr defTabSz="685800" eaLnBrk="1" fontAlgn="auto" hangingPunct="1">
                <a:spcBef>
                  <a:spcPts val="0"/>
                </a:spcBef>
                <a:spcAft>
                  <a:spcPts val="0"/>
                </a:spcAft>
              </a:pPr>
              <a:t>1/21/2025</a:t>
            </a:fld>
            <a:endParaRPr lang="en-US" sz="1350" dirty="0">
              <a:solidFill>
                <a:prstClr val="black"/>
              </a:solidFill>
              <a:latin typeface="Calibri"/>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pPr defTabSz="685800" eaLnBrk="1" fontAlgn="auto" hangingPunct="1">
              <a:spcBef>
                <a:spcPts val="0"/>
              </a:spcBef>
              <a:spcAft>
                <a:spcPts val="0"/>
              </a:spcAft>
            </a:pPr>
            <a:endParaRPr lang="en-US" sz="1350" dirty="0">
              <a:solidFill>
                <a:prstClr val="black"/>
              </a:solidFill>
              <a:latin typeface="Calibri"/>
            </a:endParaRPr>
          </a:p>
        </p:txBody>
      </p:sp>
      <p:sp>
        <p:nvSpPr>
          <p:cNvPr id="4" name="Slide Number Placeholder 3"/>
          <p:cNvSpPr>
            <a:spLocks noGrp="1"/>
          </p:cNvSpPr>
          <p:nvPr>
            <p:ph type="sldNum" sz="quarter" idx="12"/>
          </p:nvPr>
        </p:nvSpPr>
        <p:spPr/>
        <p:txBody>
          <a:bodyPr/>
          <a:lstStyle/>
          <a:p>
            <a:pPr defTabSz="685800" eaLnBrk="1" fontAlgn="auto" hangingPunct="1">
              <a:spcBef>
                <a:spcPts val="0"/>
              </a:spcBef>
              <a:spcAft>
                <a:spcPts val="0"/>
              </a:spcAft>
            </a:pPr>
            <a:fld id="{EA3639EA-2B55-4E72-9859-567C745B3617}" type="slidenum">
              <a:rPr lang="en-US" smtClean="0"/>
              <a:pPr defTabSz="685800" eaLnBrk="1" fontAlgn="auto" hangingPunct="1">
                <a:spcBef>
                  <a:spcPts val="0"/>
                </a:spcBef>
                <a:spcAft>
                  <a:spcPts val="0"/>
                </a:spcAft>
              </a:pPr>
              <a:t>‹#›</a:t>
            </a:fld>
            <a:endParaRPr lang="en-US" dirty="0"/>
          </a:p>
        </p:txBody>
      </p:sp>
    </p:spTree>
    <p:extLst>
      <p:ext uri="{BB962C8B-B14F-4D97-AF65-F5344CB8AC3E}">
        <p14:creationId xmlns:p14="http://schemas.microsoft.com/office/powerpoint/2010/main" val="9554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447800"/>
            <a:ext cx="8940800" cy="1524000"/>
          </a:xfrm>
        </p:spPr>
        <p:txBody>
          <a:bodyPr anchor="b" anchorCtr="0"/>
          <a:lstStyle>
            <a:lvl1pPr algn="ctr">
              <a:defRPr b="1">
                <a:solidFill>
                  <a:srgbClr val="0073CF"/>
                </a:solidFill>
              </a:defRPr>
            </a:lvl1pPr>
          </a:lstStyle>
          <a:p>
            <a:r>
              <a:rPr lang="en-US"/>
              <a:t>Click to edit Master title style</a:t>
            </a:r>
            <a:endParaRPr lang="en-US" dirty="0"/>
          </a:p>
        </p:txBody>
      </p:sp>
      <p:sp>
        <p:nvSpPr>
          <p:cNvPr id="3" name="Subtitle 2"/>
          <p:cNvSpPr>
            <a:spLocks noGrp="1"/>
          </p:cNvSpPr>
          <p:nvPr>
            <p:ph type="subTitle" idx="1"/>
          </p:nvPr>
        </p:nvSpPr>
        <p:spPr>
          <a:xfrm>
            <a:off x="1625600" y="3203574"/>
            <a:ext cx="8940800" cy="1825625"/>
          </a:xfrm>
        </p:spPr>
        <p:txBody>
          <a:bodyPr>
            <a:normAutofit/>
          </a:bodyPr>
          <a:lstStyle>
            <a:lvl1pPr marL="0" indent="0" algn="ctr">
              <a:buNone/>
              <a:defRPr sz="2000">
                <a:solidFill>
                  <a:srgbClr val="818A8F"/>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821271930"/>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00" y="274638"/>
            <a:ext cx="11785600" cy="1143000"/>
          </a:xfrm>
        </p:spPr>
        <p:txBody>
          <a:bodyPr/>
          <a:lstStyle>
            <a:lvl1pPr algn="ctr">
              <a:defRPr/>
            </a:lvl1pPr>
          </a:lstStyle>
          <a:p>
            <a:r>
              <a:rPr lang="en-US" dirty="0"/>
              <a:t>Click to edit Master title style</a:t>
            </a:r>
          </a:p>
        </p:txBody>
      </p:sp>
      <p:sp>
        <p:nvSpPr>
          <p:cNvPr id="3" name="Content Placeholder 2"/>
          <p:cNvSpPr>
            <a:spLocks noGrp="1"/>
          </p:cNvSpPr>
          <p:nvPr>
            <p:ph idx="1"/>
          </p:nvPr>
        </p:nvSpPr>
        <p:spPr>
          <a:xfrm>
            <a:off x="203200" y="1600200"/>
            <a:ext cx="11785600" cy="4648199"/>
          </a:xfrm>
        </p:spPr>
        <p:txBody>
          <a:bodyPr>
            <a:normAutofit/>
          </a:bodyPr>
          <a:lstStyle>
            <a:lvl1pPr marL="342900" indent="-274320">
              <a:spcAft>
                <a:spcPts val="600"/>
              </a:spcAft>
              <a:buClrTx/>
              <a:buFont typeface="Arial" pitchFamily="34" charset="0"/>
              <a:buChar char="•"/>
              <a:defRPr sz="3200"/>
            </a:lvl1pPr>
            <a:lvl2pPr marL="742950" indent="-274320">
              <a:spcAft>
                <a:spcPts val="600"/>
              </a:spcAft>
              <a:buClrTx/>
              <a:buFont typeface="Arial" pitchFamily="34" charset="0"/>
              <a:buChar char="•"/>
              <a:defRPr sz="2800"/>
            </a:lvl2pPr>
            <a:lvl3pPr marL="1143000" indent="-274320">
              <a:spcAft>
                <a:spcPts val="600"/>
              </a:spcAft>
              <a:buClrTx/>
              <a:buFont typeface="Arial" pitchFamily="34" charset="0"/>
              <a:buChar char="•"/>
              <a:defRPr sz="2400"/>
            </a:lvl3pPr>
            <a:lvl4pPr marL="1600200" indent="-274320">
              <a:spcAft>
                <a:spcPts val="600"/>
              </a:spcAft>
              <a:buClrTx/>
              <a:buFont typeface="Arial" pitchFamily="34" charset="0"/>
              <a:buChar char="•"/>
              <a:defRPr sz="2000"/>
            </a:lvl4pPr>
            <a:lvl5pPr marL="2057400" indent="-274320">
              <a:spcAft>
                <a:spcPts val="600"/>
              </a:spcAft>
              <a:buClrTx/>
              <a:buFont typeface="Arial" pitchFamily="34" charset="0"/>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58852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274638"/>
            <a:ext cx="11176000" cy="1143000"/>
          </a:xfrm>
        </p:spPr>
        <p:txBody>
          <a:bodyPr/>
          <a:lstStyle>
            <a:lvl1pPr algn="ctr">
              <a:defRPr/>
            </a:lvl1pPr>
          </a:lstStyle>
          <a:p>
            <a:r>
              <a:rPr lang="en-US"/>
              <a:t>Click to edit Master title style</a:t>
            </a:r>
            <a:endParaRPr lang="en-US" dirty="0"/>
          </a:p>
        </p:txBody>
      </p:sp>
      <p:sp>
        <p:nvSpPr>
          <p:cNvPr id="3" name="Text Placeholder 2"/>
          <p:cNvSpPr>
            <a:spLocks noGrp="1"/>
          </p:cNvSpPr>
          <p:nvPr>
            <p:ph type="body" idx="1"/>
          </p:nvPr>
        </p:nvSpPr>
        <p:spPr>
          <a:xfrm>
            <a:off x="508000" y="1524000"/>
            <a:ext cx="4876800" cy="639762"/>
          </a:xfrm>
        </p:spPr>
        <p:txBody>
          <a:bodyPr anchor="b">
            <a:normAutofit/>
          </a:bodyPr>
          <a:lstStyle>
            <a:lvl1pPr marL="0" indent="0">
              <a:buNone/>
              <a:defRPr sz="2000" b="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400800" y="1535113"/>
            <a:ext cx="4876800" cy="639762"/>
          </a:xfrm>
        </p:spPr>
        <p:txBody>
          <a:bodyPr anchor="b">
            <a:normAutofit/>
          </a:bodyPr>
          <a:lstStyle>
            <a:lvl1pPr marL="0" indent="0">
              <a:buNone/>
              <a:defRPr sz="20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14"/>
          <p:cNvSpPr>
            <a:spLocks noGrp="1"/>
          </p:cNvSpPr>
          <p:nvPr>
            <p:ph sz="quarter" idx="13"/>
          </p:nvPr>
        </p:nvSpPr>
        <p:spPr>
          <a:xfrm>
            <a:off x="508000" y="2209799"/>
            <a:ext cx="5283200" cy="3906707"/>
          </a:xfrm>
        </p:spPr>
        <p:txBody>
          <a:bodyPr>
            <a:normAutofit/>
          </a:bodyPr>
          <a:lstStyle>
            <a:lvl1pPr marL="342900" indent="-274320">
              <a:spcAft>
                <a:spcPts val="600"/>
              </a:spcAft>
              <a:buClrTx/>
              <a:buFont typeface="Arial" pitchFamily="34" charset="0"/>
              <a:buChar char="•"/>
              <a:defRPr sz="2800"/>
            </a:lvl1pPr>
            <a:lvl2pPr marL="742950" indent="-274320">
              <a:spcAft>
                <a:spcPts val="600"/>
              </a:spcAft>
              <a:buClrTx/>
              <a:buFont typeface="Arial" pitchFamily="34" charset="0"/>
              <a:buChar char="•"/>
              <a:defRPr sz="2000"/>
            </a:lvl2pPr>
            <a:lvl3pPr marL="1143000" indent="-274320">
              <a:spcAft>
                <a:spcPts val="600"/>
              </a:spcAft>
              <a:buClrTx/>
              <a:buFont typeface="Arial" pitchFamily="34" charset="0"/>
              <a:buChar char="•"/>
              <a:defRPr sz="1800"/>
            </a:lvl3pPr>
            <a:lvl4pPr marL="1600200" indent="-274320">
              <a:spcAft>
                <a:spcPts val="600"/>
              </a:spcAft>
              <a:buClrTx/>
              <a:buFont typeface="Arial" pitchFamily="34" charset="0"/>
              <a:buChar char="•"/>
              <a:defRPr sz="1800"/>
            </a:lvl4pPr>
            <a:lvl5pPr marL="2057400" indent="-274320">
              <a:spcAft>
                <a:spcPts val="600"/>
              </a:spcAft>
              <a:buClrTx/>
              <a:buFont typeface="Arial"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16"/>
          <p:cNvSpPr>
            <a:spLocks noGrp="1"/>
          </p:cNvSpPr>
          <p:nvPr>
            <p:ph sz="quarter" idx="14"/>
          </p:nvPr>
        </p:nvSpPr>
        <p:spPr>
          <a:xfrm>
            <a:off x="6400800" y="2209802"/>
            <a:ext cx="5283200" cy="3938243"/>
          </a:xfrm>
        </p:spPr>
        <p:txBody>
          <a:bodyPr>
            <a:normAutofit/>
          </a:bodyPr>
          <a:lstStyle>
            <a:lvl1pPr marL="342900" indent="-274320">
              <a:spcAft>
                <a:spcPts val="600"/>
              </a:spcAft>
              <a:buClrTx/>
              <a:buFont typeface="Arial" pitchFamily="34" charset="0"/>
              <a:buChar char="•"/>
              <a:defRPr sz="2800"/>
            </a:lvl1pPr>
            <a:lvl2pPr marL="742950" indent="-274320">
              <a:spcAft>
                <a:spcPts val="600"/>
              </a:spcAft>
              <a:buClrTx/>
              <a:buFont typeface="Arial" pitchFamily="34" charset="0"/>
              <a:buChar char="•"/>
              <a:defRPr sz="2000"/>
            </a:lvl2pPr>
            <a:lvl3pPr marL="1143000" indent="-274320">
              <a:spcAft>
                <a:spcPts val="600"/>
              </a:spcAft>
              <a:buClrTx/>
              <a:buFont typeface="Arial" pitchFamily="34" charset="0"/>
              <a:buChar char="•"/>
              <a:defRPr sz="1800"/>
            </a:lvl3pPr>
            <a:lvl4pPr marL="1600200" indent="-274320">
              <a:spcAft>
                <a:spcPts val="600"/>
              </a:spcAft>
              <a:buClrTx/>
              <a:buFont typeface="Arial" pitchFamily="34" charset="0"/>
              <a:buChar char="•"/>
              <a:defRPr sz="1800"/>
            </a:lvl4pPr>
            <a:lvl5pPr marL="2057400" indent="-274320">
              <a:spcAft>
                <a:spcPts val="600"/>
              </a:spcAft>
              <a:buClrTx/>
              <a:buFont typeface="Arial"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1402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lgn="ctr">
              <a:defRPr/>
            </a:lvl1pPr>
          </a:lstStyle>
          <a:p>
            <a:r>
              <a:rPr lang="en-US"/>
              <a:t>Click to edit Master title style</a:t>
            </a:r>
          </a:p>
        </p:txBody>
      </p:sp>
      <p:sp>
        <p:nvSpPr>
          <p:cNvPr id="13" name="Content Placeholder 12"/>
          <p:cNvSpPr>
            <a:spLocks noGrp="1"/>
          </p:cNvSpPr>
          <p:nvPr>
            <p:ph sz="quarter" idx="13"/>
          </p:nvPr>
        </p:nvSpPr>
        <p:spPr>
          <a:xfrm>
            <a:off x="609600" y="1536194"/>
            <a:ext cx="5181600" cy="4611851"/>
          </a:xfrm>
        </p:spPr>
        <p:txBody>
          <a:bodyPr>
            <a:normAutofit/>
          </a:bodyPr>
          <a:lstStyle>
            <a:lvl1pPr marL="342900" indent="-274320">
              <a:spcAft>
                <a:spcPts val="600"/>
              </a:spcAft>
              <a:buClrTx/>
              <a:buFont typeface="Arial" pitchFamily="34" charset="0"/>
              <a:buChar char="•"/>
              <a:defRPr sz="2800"/>
            </a:lvl1pPr>
            <a:lvl2pPr marL="742950" indent="-274320">
              <a:spcAft>
                <a:spcPts val="600"/>
              </a:spcAft>
              <a:buClrTx/>
              <a:buFont typeface="Arial" pitchFamily="34" charset="0"/>
              <a:buChar char="•"/>
              <a:defRPr sz="2000"/>
            </a:lvl2pPr>
            <a:lvl3pPr marL="1143000" indent="-274320">
              <a:spcAft>
                <a:spcPts val="600"/>
              </a:spcAft>
              <a:buClrTx/>
              <a:buFont typeface="Arial" pitchFamily="34" charset="0"/>
              <a:buChar char="•"/>
              <a:defRPr sz="1800"/>
            </a:lvl3pPr>
            <a:lvl4pPr marL="1600200" indent="-274320">
              <a:spcAft>
                <a:spcPts val="600"/>
              </a:spcAft>
              <a:buClrTx/>
              <a:buFont typeface="Arial" pitchFamily="34" charset="0"/>
              <a:buChar char="•"/>
              <a:defRPr sz="1800"/>
            </a:lvl4pPr>
            <a:lvl5pPr marL="2057400" indent="-274320">
              <a:spcAft>
                <a:spcPts val="600"/>
              </a:spcAft>
              <a:buClrTx/>
              <a:buFont typeface="Arial"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4"/>
          <p:cNvSpPr>
            <a:spLocks noGrp="1"/>
          </p:cNvSpPr>
          <p:nvPr>
            <p:ph sz="quarter" idx="14"/>
          </p:nvPr>
        </p:nvSpPr>
        <p:spPr>
          <a:xfrm>
            <a:off x="6400800" y="1536194"/>
            <a:ext cx="5181600" cy="4611851"/>
          </a:xfrm>
        </p:spPr>
        <p:txBody>
          <a:bodyPr>
            <a:normAutofit/>
          </a:bodyPr>
          <a:lstStyle>
            <a:lvl1pPr marL="342900" indent="-274320">
              <a:spcAft>
                <a:spcPts val="600"/>
              </a:spcAft>
              <a:buClrTx/>
              <a:buFont typeface="Arial" pitchFamily="34" charset="0"/>
              <a:buChar char="•"/>
              <a:defRPr sz="2800"/>
            </a:lvl1pPr>
            <a:lvl2pPr marL="742950" indent="-274320">
              <a:spcAft>
                <a:spcPts val="600"/>
              </a:spcAft>
              <a:buClrTx/>
              <a:buFont typeface="Arial" pitchFamily="34" charset="0"/>
              <a:buChar char="•"/>
              <a:defRPr sz="2000"/>
            </a:lvl2pPr>
            <a:lvl3pPr marL="1143000" indent="-274320">
              <a:spcAft>
                <a:spcPts val="600"/>
              </a:spcAft>
              <a:buClrTx/>
              <a:buFont typeface="Arial" pitchFamily="34" charset="0"/>
              <a:buChar char="•"/>
              <a:defRPr sz="1800"/>
            </a:lvl3pPr>
            <a:lvl4pPr marL="1600200" indent="-274320">
              <a:spcAft>
                <a:spcPts val="600"/>
              </a:spcAft>
              <a:buClrTx/>
              <a:buFont typeface="Arial" pitchFamily="34" charset="0"/>
              <a:buChar char="•"/>
              <a:defRPr sz="1800"/>
            </a:lvl4pPr>
            <a:lvl5pPr marL="2057400" indent="-274320">
              <a:spcAft>
                <a:spcPts val="600"/>
              </a:spcAft>
              <a:buClrTx/>
              <a:buFont typeface="Arial"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3672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1555"/>
            <a:ext cx="12192000" cy="6854890"/>
          </a:xfrm>
          <a:prstGeom prst="rect">
            <a:avLst/>
          </a:prstGeom>
        </p:spPr>
      </p:pic>
      <p:pic>
        <p:nvPicPr>
          <p:cNvPr id="7" name="Picture 6">
            <a:extLst>
              <a:ext uri="{FF2B5EF4-FFF2-40B4-BE49-F238E27FC236}">
                <a16:creationId xmlns:a16="http://schemas.microsoft.com/office/drawing/2014/main" id="{DA08548C-B988-4F78-9D61-B8439FFA1405}"/>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9616"/>
          <a:stretch/>
        </p:blipFill>
        <p:spPr>
          <a:xfrm>
            <a:off x="1557228" y="-624890"/>
            <a:ext cx="5673968" cy="3296477"/>
          </a:xfrm>
          <a:prstGeom prst="rect">
            <a:avLst/>
          </a:prstGeom>
        </p:spPr>
      </p:pic>
      <p:pic>
        <p:nvPicPr>
          <p:cNvPr id="10" name="Picture 9"/>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48635" y="18973"/>
            <a:ext cx="12192000" cy="6854890"/>
          </a:xfrm>
          <a:prstGeom prst="rect">
            <a:avLst/>
          </a:prstGeom>
        </p:spPr>
      </p:pic>
      <p:sp>
        <p:nvSpPr>
          <p:cNvPr id="2" name="Title Placeholder 1"/>
          <p:cNvSpPr>
            <a:spLocks noGrp="1"/>
          </p:cNvSpPr>
          <p:nvPr>
            <p:ph type="title"/>
          </p:nvPr>
        </p:nvSpPr>
        <p:spPr>
          <a:xfrm>
            <a:off x="1221377" y="1117624"/>
            <a:ext cx="7554976"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21378" y="2759979"/>
            <a:ext cx="7715541" cy="302132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9419607" y="6458545"/>
            <a:ext cx="2743200" cy="365125"/>
          </a:xfrm>
          <a:prstGeom prst="rect">
            <a:avLst/>
          </a:prstGeom>
        </p:spPr>
        <p:txBody>
          <a:bodyPr vert="horz" lIns="91440" tIns="45720" rIns="91440" bIns="45720" rtlCol="0" anchor="ctr"/>
          <a:lstStyle>
            <a:lvl1pPr algn="r">
              <a:defRPr sz="900">
                <a:solidFill>
                  <a:srgbClr val="000000"/>
                </a:solidFill>
                <a:latin typeface="Calibri" panose="020F0502020204030204" pitchFamily="34" charset="0"/>
                <a:cs typeface="Calibri" panose="020F0502020204030204" pitchFamily="34" charset="0"/>
              </a:defRPr>
            </a:lvl1pPr>
          </a:lstStyle>
          <a:p>
            <a:pPr defTabSz="685800" eaLnBrk="1" fontAlgn="auto" hangingPunct="1">
              <a:spcBef>
                <a:spcPts val="0"/>
              </a:spcBef>
              <a:spcAft>
                <a:spcPts val="0"/>
              </a:spcAft>
            </a:pPr>
            <a:fld id="{EA3639EA-2B55-4E72-9859-567C745B3617}" type="slidenum">
              <a:rPr lang="en-US" smtClean="0"/>
              <a:pPr defTabSz="685800" eaLnBrk="1" fontAlgn="auto" hangingPunct="1">
                <a:spcBef>
                  <a:spcPts val="0"/>
                </a:spcBef>
                <a:spcAft>
                  <a:spcPts val="0"/>
                </a:spcAft>
              </a:pPr>
              <a:t>‹#›</a:t>
            </a:fld>
            <a:endParaRPr lang="en-US" dirty="0"/>
          </a:p>
        </p:txBody>
      </p:sp>
      <p:sp>
        <p:nvSpPr>
          <p:cNvPr id="4" name="TextBox 3"/>
          <p:cNvSpPr txBox="1"/>
          <p:nvPr userDrawn="1"/>
        </p:nvSpPr>
        <p:spPr>
          <a:xfrm>
            <a:off x="884485" y="92946"/>
            <a:ext cx="3687515" cy="3231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OSHA Compliance</a:t>
            </a:r>
          </a:p>
        </p:txBody>
      </p:sp>
      <p:sp>
        <p:nvSpPr>
          <p:cNvPr id="9" name="TextBox 8">
            <a:extLst>
              <a:ext uri="{FF2B5EF4-FFF2-40B4-BE49-F238E27FC236}">
                <a16:creationId xmlns:a16="http://schemas.microsoft.com/office/drawing/2014/main" id="{6EE7EADF-79E8-441F-BF9F-FC878859A85D}"/>
              </a:ext>
            </a:extLst>
          </p:cNvPr>
          <p:cNvSpPr txBox="1"/>
          <p:nvPr userDrawn="1"/>
        </p:nvSpPr>
        <p:spPr>
          <a:xfrm>
            <a:off x="168483" y="38503"/>
            <a:ext cx="716004"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B</a:t>
            </a:r>
          </a:p>
        </p:txBody>
      </p:sp>
      <p:pic>
        <p:nvPicPr>
          <p:cNvPr id="5" name="Picture 4">
            <a:extLst>
              <a:ext uri="{FF2B5EF4-FFF2-40B4-BE49-F238E27FC236}">
                <a16:creationId xmlns:a16="http://schemas.microsoft.com/office/drawing/2014/main" id="{A6AECD89-7DB4-6224-6EAD-6C9D293A4719}"/>
              </a:ext>
            </a:extLst>
          </p:cNvPr>
          <p:cNvPicPr>
            <a:picLocks noChangeAspect="1"/>
          </p:cNvPicPr>
          <p:nvPr userDrawn="1"/>
        </p:nvPicPr>
        <p:blipFill>
          <a:blip r:embed="rId10" cstate="print">
            <a:extLst>
              <a:ext uri="{28A0092B-C50C-407E-A947-70E740481C1C}">
                <a14:useLocalDpi xmlns:a14="http://schemas.microsoft.com/office/drawing/2010/main" val="0"/>
              </a:ext>
            </a:extLst>
          </a:blip>
          <a:srcRect/>
          <a:stretch/>
        </p:blipFill>
        <p:spPr>
          <a:xfrm>
            <a:off x="10668000" y="6098269"/>
            <a:ext cx="1339939" cy="720551"/>
          </a:xfrm>
          <a:prstGeom prst="rect">
            <a:avLst/>
          </a:prstGeom>
        </p:spPr>
      </p:pic>
    </p:spTree>
    <p:extLst>
      <p:ext uri="{BB962C8B-B14F-4D97-AF65-F5344CB8AC3E}">
        <p14:creationId xmlns:p14="http://schemas.microsoft.com/office/powerpoint/2010/main" val="1389854207"/>
      </p:ext>
    </p:extLst>
  </p:cSld>
  <p:clrMap bg1="lt1" tx1="dk1" bg2="lt2" tx2="dk2" accent1="accent1" accent2="accent2" accent3="accent3" accent4="accent4" accent5="accent5" accent6="accent6" hlink="hlink" folHlink="folHlink"/>
  <p:sldLayoutIdLst>
    <p:sldLayoutId id="2147484163" r:id="rId1"/>
    <p:sldLayoutId id="2147484164" r:id="rId2"/>
    <p:sldLayoutId id="2147484165" r:id="rId3"/>
    <p:sldLayoutId id="2147484166" r:id="rId4"/>
    <p:sldLayoutId id="2147484167" r:id="rId5"/>
  </p:sldLayoutIdLst>
  <p:txStyles>
    <p:titleStyle>
      <a:lvl1pPr algn="l" defTabSz="685800" rtl="0" eaLnBrk="1" latinLnBrk="0" hangingPunct="1">
        <a:lnSpc>
          <a:spcPct val="90000"/>
        </a:lnSpc>
        <a:spcBef>
          <a:spcPct val="0"/>
        </a:spcBef>
        <a:buNone/>
        <a:defRPr sz="3300" kern="1200">
          <a:solidFill>
            <a:srgbClr val="000000"/>
          </a:solidFill>
          <a:latin typeface="Calibri" panose="020F0502020204030204" pitchFamily="34" charset="0"/>
          <a:ea typeface="+mj-ea"/>
          <a:cs typeface="Calibri" panose="020F050202020403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000000"/>
          </a:solidFill>
          <a:latin typeface="Calibri" panose="020F0502020204030204" pitchFamily="34" charset="0"/>
          <a:ea typeface="+mn-ea"/>
          <a:cs typeface="Calibri" panose="020F050202020403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0000"/>
          </a:solidFill>
          <a:latin typeface="Calibri" panose="020F0502020204030204" pitchFamily="34" charset="0"/>
          <a:ea typeface="+mn-ea"/>
          <a:cs typeface="Calibri" panose="020F050202020403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000000"/>
          </a:solidFill>
          <a:latin typeface="Calibri" panose="020F0502020204030204" pitchFamily="34" charset="0"/>
          <a:ea typeface="+mn-ea"/>
          <a:cs typeface="Calibri" panose="020F050202020403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Calibri" panose="020F0502020204030204" pitchFamily="34" charset="0"/>
          <a:ea typeface="+mn-ea"/>
          <a:cs typeface="Calibri" panose="020F050202020403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7.png"/><Relationship Id="rId7"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 Id="rId9"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7.png"/><Relationship Id="rId7"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1.pn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7.png"/><Relationship Id="rId7"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7.png"/><Relationship Id="rId7"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36.png"/><Relationship Id="rId4" Type="http://schemas.openxmlformats.org/officeDocument/2006/relationships/image" Target="../media/image48.png"/><Relationship Id="rId9"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7.png"/><Relationship Id="rId7"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11.png"/><Relationship Id="rId4" Type="http://schemas.openxmlformats.org/officeDocument/2006/relationships/image" Target="../media/image52.jpeg"/><Relationship Id="rId9"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57.png"/><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7.png"/><Relationship Id="rId7" Type="http://schemas.openxmlformats.org/officeDocument/2006/relationships/image" Target="../media/image60.jp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59.jpg"/><Relationship Id="rId5" Type="http://schemas.openxmlformats.org/officeDocument/2006/relationships/image" Target="../media/image40.png"/><Relationship Id="rId4" Type="http://schemas.openxmlformats.org/officeDocument/2006/relationships/image" Target="../media/image58.png"/><Relationship Id="rId9"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62.pn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7.png"/><Relationship Id="rId7"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11.png"/><Relationship Id="rId4" Type="http://schemas.openxmlformats.org/officeDocument/2006/relationships/image" Target="../media/image63.jpe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67.jpe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68.emf"/><Relationship Id="rId5" Type="http://schemas.openxmlformats.org/officeDocument/2006/relationships/package" Target="../embeddings/Microsoft_Word_Document.docx"/><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73.png"/><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78.png"/><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1.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38.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3.jpeg"/><Relationship Id="rId7"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86.png"/><Relationship Id="rId5" Type="http://schemas.openxmlformats.org/officeDocument/2006/relationships/image" Target="../media/image88.png"/><Relationship Id="rId4" Type="http://schemas.openxmlformats.org/officeDocument/2006/relationships/image" Target="../media/image87.png"/></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0.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89.emf"/><Relationship Id="rId5" Type="http://schemas.openxmlformats.org/officeDocument/2006/relationships/package" Target="../embeddings/Microsoft_Word_Document1.docx"/><Relationship Id="rId4" Type="http://schemas.openxmlformats.org/officeDocument/2006/relationships/image" Target="../media/image9.pn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91.jpg"/></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92.jp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4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97.png"/><Relationship Id="rId4" Type="http://schemas.openxmlformats.org/officeDocument/2006/relationships/image" Target="../media/image9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EED1E1F-D006-C2CB-D020-3FA743475F3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696200" y="3240069"/>
            <a:ext cx="4495800" cy="2528888"/>
          </a:xfrm>
          <a:prstGeom prst="rect">
            <a:avLst/>
          </a:prstGeom>
        </p:spPr>
      </p:pic>
      <p:pic>
        <p:nvPicPr>
          <p:cNvPr id="8" name="Picture 7">
            <a:extLst>
              <a:ext uri="{FF2B5EF4-FFF2-40B4-BE49-F238E27FC236}">
                <a16:creationId xmlns:a16="http://schemas.microsoft.com/office/drawing/2014/main" id="{0BEF0657-B4DE-E521-42E5-2C4BEF5C414D}"/>
              </a:ext>
            </a:extLst>
          </p:cNvPr>
          <p:cNvPicPr>
            <a:picLocks noChangeAspect="1"/>
          </p:cNvPicPr>
          <p:nvPr/>
        </p:nvPicPr>
        <p:blipFill rotWithShape="1">
          <a:blip r:embed="rId4">
            <a:extLst>
              <a:ext uri="{28A0092B-C50C-407E-A947-70E740481C1C}">
                <a14:useLocalDpi xmlns:a14="http://schemas.microsoft.com/office/drawing/2010/main" val="0"/>
              </a:ext>
            </a:extLst>
          </a:blip>
          <a:srcRect r="16291"/>
          <a:stretch/>
        </p:blipFill>
        <p:spPr>
          <a:xfrm>
            <a:off x="-392213" y="1600200"/>
            <a:ext cx="8164614" cy="5486400"/>
          </a:xfrm>
          <a:prstGeom prst="rect">
            <a:avLst/>
          </a:prstGeom>
        </p:spPr>
      </p:pic>
      <p:pic>
        <p:nvPicPr>
          <p:cNvPr id="4" name="Banne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3" name="TextBox 2">
            <a:extLst>
              <a:ext uri="{FF2B5EF4-FFF2-40B4-BE49-F238E27FC236}">
                <a16:creationId xmlns:a16="http://schemas.microsoft.com/office/drawing/2014/main" id="{6E7F6AE4-5B7D-9368-D61C-D18A48899882}"/>
              </a:ext>
            </a:extLst>
          </p:cNvPr>
          <p:cNvSpPr txBox="1"/>
          <p:nvPr/>
        </p:nvSpPr>
        <p:spPr>
          <a:xfrm>
            <a:off x="1143000" y="1070650"/>
            <a:ext cx="4356847" cy="707886"/>
          </a:xfrm>
          <a:prstGeom prst="rect">
            <a:avLst/>
          </a:prstGeom>
          <a:noFill/>
        </p:spPr>
        <p:txBody>
          <a:bodyPr wrap="square" rtlCol="0">
            <a:spAutoFit/>
          </a:bodyPr>
          <a:lstStyle/>
          <a:p>
            <a:r>
              <a:rPr lang="en-US" sz="4000" b="1" dirty="0">
                <a:solidFill>
                  <a:schemeClr val="bg1"/>
                </a:solidFill>
              </a:rPr>
              <a:t>Module B</a:t>
            </a:r>
          </a:p>
        </p:txBody>
      </p:sp>
      <p:pic>
        <p:nvPicPr>
          <p:cNvPr id="9" name="Picture 8" descr="A picture containing transport, airplane, aircraft, sketch&#10;&#10;Description automatically generated">
            <a:extLst>
              <a:ext uri="{FF2B5EF4-FFF2-40B4-BE49-F238E27FC236}">
                <a16:creationId xmlns:a16="http://schemas.microsoft.com/office/drawing/2014/main" id="{5913F0CC-70B5-CEE7-B2C2-07E0C92B4D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96036">
            <a:off x="9596998" y="1794921"/>
            <a:ext cx="2109840" cy="1435849"/>
          </a:xfrm>
          <a:prstGeom prst="rect">
            <a:avLst/>
          </a:prstGeom>
        </p:spPr>
      </p:pic>
    </p:spTree>
    <p:extLst>
      <p:ext uri="{BB962C8B-B14F-4D97-AF65-F5344CB8AC3E}">
        <p14:creationId xmlns:p14="http://schemas.microsoft.com/office/powerpoint/2010/main" val="177136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530440"/>
            <a:ext cx="7395505" cy="3779442"/>
          </a:xfrm>
        </p:spPr>
        <p:txBody>
          <a:bodyPr>
            <a:normAutofit/>
          </a:bodyPr>
          <a:lstStyle/>
          <a:p>
            <a:pPr marL="0" indent="0">
              <a:spcAft>
                <a:spcPts val="450"/>
              </a:spcAft>
              <a:buNone/>
            </a:pPr>
            <a:r>
              <a:rPr lang="en-US" sz="2400" b="1" dirty="0">
                <a:solidFill>
                  <a:srgbClr val="532E1D"/>
                </a:solidFill>
              </a:rPr>
              <a:t>True or False?</a:t>
            </a:r>
          </a:p>
          <a:p>
            <a:pPr marL="0" indent="0">
              <a:spcAft>
                <a:spcPts val="450"/>
              </a:spcAft>
              <a:buNone/>
            </a:pPr>
            <a:r>
              <a:rPr lang="en-US" sz="2400" b="1" dirty="0">
                <a:solidFill>
                  <a:srgbClr val="532E1D"/>
                </a:solidFill>
              </a:rPr>
              <a:t>OSHA’s rules apply to:</a:t>
            </a:r>
          </a:p>
          <a:p>
            <a:pPr marL="457200" indent="-457200"/>
            <a:r>
              <a:rPr lang="en-US" sz="2400" dirty="0">
                <a:solidFill>
                  <a:srgbClr val="532E1D"/>
                </a:solidFill>
              </a:rPr>
              <a:t>All private sector employees</a:t>
            </a:r>
          </a:p>
          <a:p>
            <a:pPr marL="457200" indent="-457200"/>
            <a:r>
              <a:rPr lang="en-US" sz="2400" dirty="0">
                <a:solidFill>
                  <a:srgbClr val="532E1D"/>
                </a:solidFill>
              </a:rPr>
              <a:t>Students receiving compensation</a:t>
            </a:r>
          </a:p>
          <a:p>
            <a:pPr marL="457200" indent="-457200"/>
            <a:r>
              <a:rPr lang="en-US" sz="2400" dirty="0">
                <a:solidFill>
                  <a:srgbClr val="532E1D"/>
                </a:solidFill>
              </a:rPr>
              <a:t>Self employed persons</a:t>
            </a:r>
          </a:p>
          <a:p>
            <a:pPr marL="0" indent="0">
              <a:buNone/>
            </a:pPr>
            <a:endParaRPr lang="en-US" dirty="0"/>
          </a:p>
        </p:txBody>
      </p:sp>
      <p:sp>
        <p:nvSpPr>
          <p:cNvPr id="14" name="button">
            <a:extLst>
              <a:ext uri="{FF2B5EF4-FFF2-40B4-BE49-F238E27FC236}">
                <a16:creationId xmlns:a16="http://schemas.microsoft.com/office/drawing/2014/main" id="{BA38A7E5-722C-3376-7415-C96CF14FF5C5}"/>
              </a:ext>
            </a:extLst>
          </p:cNvPr>
          <p:cNvSpPr/>
          <p:nvPr/>
        </p:nvSpPr>
        <p:spPr>
          <a:xfrm>
            <a:off x="3881123" y="4868505"/>
            <a:ext cx="1498294" cy="1498294"/>
          </a:xfrm>
          <a:prstGeom prst="ellipse">
            <a:avLst/>
          </a:prstGeom>
          <a:solidFill>
            <a:srgbClr val="00B050"/>
          </a:solidFill>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t>True</a:t>
            </a:r>
          </a:p>
        </p:txBody>
      </p:sp>
      <p:sp>
        <p:nvSpPr>
          <p:cNvPr id="15" name="button">
            <a:extLst>
              <a:ext uri="{FF2B5EF4-FFF2-40B4-BE49-F238E27FC236}">
                <a16:creationId xmlns:a16="http://schemas.microsoft.com/office/drawing/2014/main" id="{E39ABFE9-4FF7-FE7D-6978-79852D457524}"/>
              </a:ext>
            </a:extLst>
          </p:cNvPr>
          <p:cNvSpPr/>
          <p:nvPr/>
        </p:nvSpPr>
        <p:spPr>
          <a:xfrm>
            <a:off x="7240647" y="4868505"/>
            <a:ext cx="1498294" cy="1498294"/>
          </a:xfrm>
          <a:prstGeom prst="ellipse">
            <a:avLst/>
          </a:prstGeom>
          <a:solidFill>
            <a:srgbClr val="FF0000"/>
          </a:solidFill>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t>False</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p:blipFill>
        <p:spPr>
          <a:xfrm>
            <a:off x="7533132" y="4695581"/>
            <a:ext cx="1578840" cy="1508209"/>
          </a:xfrm>
          <a:prstGeom prst="rect">
            <a:avLst/>
          </a:prstGeom>
        </p:spPr>
      </p:pic>
      <p:sp>
        <p:nvSpPr>
          <p:cNvPr id="2" name="banner">
            <a:extLst>
              <a:ext uri="{FF2B5EF4-FFF2-40B4-BE49-F238E27FC236}">
                <a16:creationId xmlns:a16="http://schemas.microsoft.com/office/drawing/2014/main" id="{64233001-4F5E-BA73-E986-37F9C1F848E9}"/>
              </a:ext>
            </a:extLst>
          </p:cNvPr>
          <p:cNvSpPr/>
          <p:nvPr/>
        </p:nvSpPr>
        <p:spPr>
          <a:xfrm>
            <a:off x="6219930" y="562708"/>
            <a:ext cx="5972070" cy="889574"/>
          </a:xfrm>
          <a:prstGeom prst="rect">
            <a:avLst/>
          </a:prstGeom>
          <a:solidFill>
            <a:srgbClr val="CC20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CEC5617A-C074-B42F-50A6-0ABBFCEEB734}"/>
              </a:ext>
            </a:extLst>
          </p:cNvPr>
          <p:cNvSpPr txBox="1">
            <a:spLocks/>
          </p:cNvSpPr>
          <p:nvPr/>
        </p:nvSpPr>
        <p:spPr>
          <a:xfrm>
            <a:off x="6529753" y="633826"/>
            <a:ext cx="3334378" cy="747338"/>
          </a:xfrm>
          <a:prstGeom prst="rect">
            <a:avLst/>
          </a:prstGeom>
          <a:noFill/>
          <a:ln>
            <a:noFill/>
          </a:ln>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b="1" dirty="0">
                <a:solidFill>
                  <a:schemeClr val="bg1"/>
                </a:solidFill>
              </a:rPr>
              <a:t>Knowledge Check</a:t>
            </a:r>
          </a:p>
        </p:txBody>
      </p:sp>
    </p:spTree>
    <p:extLst>
      <p:ext uri="{BB962C8B-B14F-4D97-AF65-F5344CB8AC3E}">
        <p14:creationId xmlns:p14="http://schemas.microsoft.com/office/powerpoint/2010/main" val="4032622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nner">
            <a:extLst>
              <a:ext uri="{FF2B5EF4-FFF2-40B4-BE49-F238E27FC236}">
                <a16:creationId xmlns:a16="http://schemas.microsoft.com/office/drawing/2014/main" id="{4A716B6B-F881-A6BF-D56E-A32135E5D6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150" y="1089043"/>
            <a:ext cx="10256154" cy="1654157"/>
          </a:xfrm>
          <a:prstGeom prst="rect">
            <a:avLst/>
          </a:prstGeom>
        </p:spPr>
      </p:pic>
      <p:sp>
        <p:nvSpPr>
          <p:cNvPr id="27650" name="Rectangle 3"/>
          <p:cNvSpPr>
            <a:spLocks noGrp="1" noChangeArrowheads="1"/>
          </p:cNvSpPr>
          <p:nvPr>
            <p:ph idx="1"/>
          </p:nvPr>
        </p:nvSpPr>
        <p:spPr>
          <a:xfrm>
            <a:off x="1177159" y="2674871"/>
            <a:ext cx="4971314" cy="2879859"/>
          </a:xfrm>
        </p:spPr>
        <p:txBody>
          <a:bodyPr>
            <a:noAutofit/>
          </a:bodyPr>
          <a:lstStyle/>
          <a:p>
            <a:pPr lvl="1">
              <a:lnSpc>
                <a:spcPct val="200000"/>
              </a:lnSpc>
              <a:spcBef>
                <a:spcPct val="0"/>
              </a:spcBef>
              <a:defRPr/>
            </a:pPr>
            <a:r>
              <a:rPr lang="en-US" altLang="en-US" sz="2800" dirty="0">
                <a:solidFill>
                  <a:srgbClr val="532E1D"/>
                </a:solidFill>
                <a:latin typeface="+mn-lt"/>
              </a:rPr>
              <a:t>Percutaneous injury (PI)</a:t>
            </a:r>
          </a:p>
          <a:p>
            <a:pPr lvl="1">
              <a:lnSpc>
                <a:spcPct val="200000"/>
              </a:lnSpc>
              <a:spcBef>
                <a:spcPct val="0"/>
              </a:spcBef>
              <a:defRPr/>
            </a:pPr>
            <a:r>
              <a:rPr lang="en-US" altLang="en-US" sz="2800" dirty="0">
                <a:solidFill>
                  <a:srgbClr val="532E1D"/>
                </a:solidFill>
                <a:latin typeface="+mn-lt"/>
              </a:rPr>
              <a:t>Mucous membrane </a:t>
            </a:r>
          </a:p>
          <a:p>
            <a:pPr lvl="1">
              <a:lnSpc>
                <a:spcPct val="200000"/>
              </a:lnSpc>
              <a:spcBef>
                <a:spcPct val="0"/>
              </a:spcBef>
              <a:defRPr/>
            </a:pPr>
            <a:r>
              <a:rPr lang="en-US" altLang="en-US" sz="2800" dirty="0">
                <a:solidFill>
                  <a:srgbClr val="532E1D"/>
                </a:solidFill>
                <a:latin typeface="+mn-lt"/>
              </a:rPr>
              <a:t>Non-intact skin         </a:t>
            </a:r>
          </a:p>
        </p:txBody>
      </p:sp>
      <p:pic>
        <p:nvPicPr>
          <p:cNvPr id="8" name="needle pic">
            <a:extLst>
              <a:ext uri="{FF2B5EF4-FFF2-40B4-BE49-F238E27FC236}">
                <a16:creationId xmlns:a16="http://schemas.microsoft.com/office/drawing/2014/main" id="{1A1D78DE-6B16-434A-B884-9238FF579C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4800" y="2635181"/>
            <a:ext cx="1741360" cy="1160815"/>
          </a:xfrm>
          <a:prstGeom prst="rect">
            <a:avLst/>
          </a:prstGeom>
        </p:spPr>
      </p:pic>
      <p:pic>
        <p:nvPicPr>
          <p:cNvPr id="9" name="eye pic">
            <a:extLst>
              <a:ext uri="{FF2B5EF4-FFF2-40B4-BE49-F238E27FC236}">
                <a16:creationId xmlns:a16="http://schemas.microsoft.com/office/drawing/2014/main" id="{1D6AE716-AC02-43F4-9C9C-837AE03771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79717" y="3568557"/>
            <a:ext cx="1741223" cy="1160815"/>
          </a:xfrm>
          <a:prstGeom prst="rect">
            <a:avLst/>
          </a:prstGeom>
        </p:spPr>
      </p:pic>
      <p:pic>
        <p:nvPicPr>
          <p:cNvPr id="10" name="cut pic">
            <a:extLst>
              <a:ext uri="{FF2B5EF4-FFF2-40B4-BE49-F238E27FC236}">
                <a16:creationId xmlns:a16="http://schemas.microsoft.com/office/drawing/2014/main" id="{D658774D-7A7B-46C0-B49A-143578F819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4937" y="4630392"/>
            <a:ext cx="1741223" cy="1160815"/>
          </a:xfrm>
          <a:prstGeom prst="rect">
            <a:avLst/>
          </a:prstGeom>
        </p:spPr>
      </p:pic>
      <p:pic>
        <p:nvPicPr>
          <p:cNvPr id="7" name="busy medical pic">
            <a:extLst>
              <a:ext uri="{FF2B5EF4-FFF2-40B4-BE49-F238E27FC236}">
                <a16:creationId xmlns:a16="http://schemas.microsoft.com/office/drawing/2014/main" id="{6DD3CAE6-D7AF-4DCA-AB82-0E4CF4D9003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65" t="37636" r="-1403" b="-671"/>
          <a:stretch/>
        </p:blipFill>
        <p:spPr>
          <a:xfrm>
            <a:off x="1981200" y="2590800"/>
            <a:ext cx="8137464" cy="3311310"/>
          </a:xfrm>
          <a:prstGeom prst="rect">
            <a:avLst/>
          </a:prstGeom>
        </p:spPr>
      </p:pic>
      <p:sp>
        <p:nvSpPr>
          <p:cNvPr id="3" name="TextBox 2">
            <a:extLst>
              <a:ext uri="{FF2B5EF4-FFF2-40B4-BE49-F238E27FC236}">
                <a16:creationId xmlns:a16="http://schemas.microsoft.com/office/drawing/2014/main" id="{9D931A3C-3C49-169F-360B-DE3B43D045FC}"/>
              </a:ext>
            </a:extLst>
          </p:cNvPr>
          <p:cNvSpPr txBox="1"/>
          <p:nvPr/>
        </p:nvSpPr>
        <p:spPr>
          <a:xfrm>
            <a:off x="1143000" y="1066793"/>
            <a:ext cx="8458200" cy="1323439"/>
          </a:xfrm>
          <a:prstGeom prst="rect">
            <a:avLst/>
          </a:prstGeom>
          <a:noFill/>
        </p:spPr>
        <p:txBody>
          <a:bodyPr wrap="square" rtlCol="0">
            <a:spAutoFit/>
          </a:bodyPr>
          <a:lstStyle/>
          <a:p>
            <a:r>
              <a:rPr lang="en-US" altLang="en-US" sz="4000" b="1" dirty="0">
                <a:solidFill>
                  <a:schemeClr val="bg1"/>
                </a:solidFill>
              </a:rPr>
              <a:t>Types Of Occupational Exposures To Bloodborne Pathogens</a:t>
            </a:r>
          </a:p>
        </p:txBody>
      </p:sp>
      <p:pic>
        <p:nvPicPr>
          <p:cNvPr id="5" name="germ pic">
            <a:extLst>
              <a:ext uri="{FF2B5EF4-FFF2-40B4-BE49-F238E27FC236}">
                <a16:creationId xmlns:a16="http://schemas.microsoft.com/office/drawing/2014/main" id="{2AC25C19-2495-3C4A-B8B1-97B32E1346C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13864" y="1781691"/>
            <a:ext cx="522361" cy="5223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7650">
                                            <p:txEl>
                                              <p:pRg st="0" end="0"/>
                                            </p:txEl>
                                          </p:spTgt>
                                        </p:tgtEl>
                                        <p:attrNameLst>
                                          <p:attrName>style.visibility</p:attrName>
                                        </p:attrNameLst>
                                      </p:cBhvr>
                                      <p:to>
                                        <p:strVal val="visible"/>
                                      </p:to>
                                    </p:set>
                                    <p:animEffect transition="in" filter="fade">
                                      <p:cBhvr>
                                        <p:cTn id="10" dur="500"/>
                                        <p:tgtEl>
                                          <p:spTgt spid="27650">
                                            <p:txEl>
                                              <p:pRg st="0" end="0"/>
                                            </p:txEl>
                                          </p:spTgt>
                                        </p:tgtEl>
                                      </p:cBhvr>
                                    </p:animEffec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1" end="1"/>
                                            </p:txEl>
                                          </p:spTgt>
                                        </p:tgtEl>
                                        <p:attrNameLst>
                                          <p:attrName>style.visibility</p:attrName>
                                        </p:attrNameLst>
                                      </p:cBhvr>
                                      <p:to>
                                        <p:strVal val="visible"/>
                                      </p:to>
                                    </p:set>
                                    <p:animEffect transition="in" filter="fade">
                                      <p:cBhvr>
                                        <p:cTn id="17" dur="500"/>
                                        <p:tgtEl>
                                          <p:spTgt spid="27650">
                                            <p:txEl>
                                              <p:pRg st="1" end="1"/>
                                            </p:txEl>
                                          </p:spTgt>
                                        </p:tgtEl>
                                      </p:cBhvr>
                                    </p:animEffect>
                                  </p:childTnLst>
                                </p:cTn>
                              </p:par>
                              <p:par>
                                <p:cTn id="18" presetID="1"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7650">
                                            <p:txEl>
                                              <p:pRg st="2" end="2"/>
                                            </p:txEl>
                                          </p:spTgt>
                                        </p:tgtEl>
                                        <p:attrNameLst>
                                          <p:attrName>style.visibility</p:attrName>
                                        </p:attrNameLst>
                                      </p:cBhvr>
                                      <p:to>
                                        <p:strVal val="visible"/>
                                      </p:to>
                                    </p:set>
                                    <p:animEffect transition="in" filter="fade">
                                      <p:cBhvr>
                                        <p:cTn id="24" dur="500"/>
                                        <p:tgtEl>
                                          <p:spTgt spid="27650">
                                            <p:txEl>
                                              <p:pRg st="2" end="2"/>
                                            </p:txEl>
                                          </p:spTgt>
                                        </p:tgtEl>
                                      </p:cBhvr>
                                    </p:animEffec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nner">
            <a:extLst>
              <a:ext uri="{FF2B5EF4-FFF2-40B4-BE49-F238E27FC236}">
                <a16:creationId xmlns:a16="http://schemas.microsoft.com/office/drawing/2014/main" id="{76059E24-6243-D53A-9BEF-8F8F43AC54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150" y="1089043"/>
            <a:ext cx="10256154" cy="1654157"/>
          </a:xfrm>
          <a:prstGeom prst="rect">
            <a:avLst/>
          </a:prstGeom>
        </p:spPr>
      </p:pic>
      <p:sp>
        <p:nvSpPr>
          <p:cNvPr id="29698" name="TextBox 3"/>
          <p:cNvSpPr txBox="1">
            <a:spLocks noChangeArrowheads="1"/>
          </p:cNvSpPr>
          <p:nvPr/>
        </p:nvSpPr>
        <p:spPr bwMode="auto">
          <a:xfrm>
            <a:off x="1038092" y="2890563"/>
            <a:ext cx="4038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257300" indent="-3429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2">
              <a:buFont typeface="Arial" panose="020B0604020202020204" pitchFamily="34" charset="0"/>
              <a:buChar char="•"/>
              <a:defRPr/>
            </a:pPr>
            <a:r>
              <a:rPr lang="en-US" altLang="en-US" sz="2400" dirty="0">
                <a:solidFill>
                  <a:srgbClr val="532E1D"/>
                </a:solidFill>
                <a:latin typeface="+mn-lt"/>
              </a:rPr>
              <a:t>semen</a:t>
            </a:r>
          </a:p>
          <a:p>
            <a:pPr lvl="2">
              <a:buFont typeface="Arial" panose="020B0604020202020204" pitchFamily="34" charset="0"/>
              <a:buChar char="•"/>
              <a:defRPr/>
            </a:pPr>
            <a:r>
              <a:rPr lang="en-US" altLang="en-US" sz="2400" dirty="0">
                <a:solidFill>
                  <a:srgbClr val="532E1D"/>
                </a:solidFill>
                <a:latin typeface="+mn-lt"/>
              </a:rPr>
              <a:t>vaginal secretions </a:t>
            </a:r>
          </a:p>
          <a:p>
            <a:pPr lvl="2">
              <a:buFont typeface="Arial" panose="020B0604020202020204" pitchFamily="34" charset="0"/>
              <a:buChar char="•"/>
              <a:defRPr/>
            </a:pPr>
            <a:r>
              <a:rPr lang="en-US" altLang="en-US" sz="2400" dirty="0">
                <a:solidFill>
                  <a:srgbClr val="532E1D"/>
                </a:solidFill>
                <a:latin typeface="+mn-lt"/>
              </a:rPr>
              <a:t>cerebrospinal fluid </a:t>
            </a:r>
          </a:p>
          <a:p>
            <a:pPr lvl="2">
              <a:buFont typeface="Arial" panose="020B0604020202020204" pitchFamily="34" charset="0"/>
              <a:buChar char="•"/>
              <a:defRPr/>
            </a:pPr>
            <a:r>
              <a:rPr lang="en-US" altLang="en-US" sz="2400" dirty="0">
                <a:solidFill>
                  <a:srgbClr val="532E1D"/>
                </a:solidFill>
                <a:latin typeface="+mn-lt"/>
              </a:rPr>
              <a:t>synovial fluid </a:t>
            </a:r>
          </a:p>
          <a:p>
            <a:pPr lvl="2">
              <a:buFont typeface="Arial" panose="020B0604020202020204" pitchFamily="34" charset="0"/>
              <a:buChar char="•"/>
              <a:defRPr/>
            </a:pPr>
            <a:r>
              <a:rPr lang="en-US" altLang="en-US" sz="2400" dirty="0">
                <a:solidFill>
                  <a:srgbClr val="532E1D"/>
                </a:solidFill>
                <a:latin typeface="+mn-lt"/>
              </a:rPr>
              <a:t>pleural fluid</a:t>
            </a:r>
          </a:p>
        </p:txBody>
      </p:sp>
      <p:sp>
        <p:nvSpPr>
          <p:cNvPr id="29699" name="TextBox 4"/>
          <p:cNvSpPr txBox="1">
            <a:spLocks noChangeArrowheads="1"/>
          </p:cNvSpPr>
          <p:nvPr/>
        </p:nvSpPr>
        <p:spPr bwMode="auto">
          <a:xfrm>
            <a:off x="5314029" y="2863625"/>
            <a:ext cx="516219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257300" indent="-3429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2">
              <a:buFont typeface="Arial" panose="020B0604020202020204" pitchFamily="34" charset="0"/>
              <a:buChar char="•"/>
            </a:pPr>
            <a:r>
              <a:rPr lang="en-US" altLang="en-US" sz="2400" dirty="0">
                <a:solidFill>
                  <a:srgbClr val="532E1D"/>
                </a:solidFill>
                <a:latin typeface="+mn-lt"/>
              </a:rPr>
              <a:t>pericardial fluid</a:t>
            </a:r>
          </a:p>
          <a:p>
            <a:pPr lvl="2">
              <a:buFont typeface="Arial" panose="020B0604020202020204" pitchFamily="34" charset="0"/>
              <a:buChar char="•"/>
            </a:pPr>
            <a:r>
              <a:rPr lang="en-US" altLang="en-US" sz="2400" dirty="0">
                <a:solidFill>
                  <a:srgbClr val="532E1D"/>
                </a:solidFill>
                <a:latin typeface="+mn-lt"/>
              </a:rPr>
              <a:t>peritoneal fluid </a:t>
            </a:r>
          </a:p>
          <a:p>
            <a:pPr lvl="2">
              <a:buFont typeface="Arial" panose="020B0604020202020204" pitchFamily="34" charset="0"/>
              <a:buChar char="•"/>
            </a:pPr>
            <a:r>
              <a:rPr lang="en-US" altLang="en-US" sz="2400" dirty="0">
                <a:solidFill>
                  <a:srgbClr val="532E1D"/>
                </a:solidFill>
                <a:latin typeface="+mn-lt"/>
              </a:rPr>
              <a:t>amniotic fluid </a:t>
            </a:r>
          </a:p>
          <a:p>
            <a:pPr lvl="2">
              <a:buFont typeface="Arial" panose="020B0604020202020204" pitchFamily="34" charset="0"/>
              <a:buChar char="•"/>
            </a:pPr>
            <a:r>
              <a:rPr lang="en-US" altLang="en-US" sz="2400" dirty="0">
                <a:solidFill>
                  <a:srgbClr val="532E1D"/>
                </a:solidFill>
                <a:latin typeface="+mn-lt"/>
              </a:rPr>
              <a:t>saliva in dental procedures </a:t>
            </a:r>
          </a:p>
        </p:txBody>
      </p:sp>
      <p:sp>
        <p:nvSpPr>
          <p:cNvPr id="6" name="Content Placeholder 5"/>
          <p:cNvSpPr>
            <a:spLocks noGrp="1"/>
          </p:cNvSpPr>
          <p:nvPr>
            <p:ph idx="1"/>
          </p:nvPr>
        </p:nvSpPr>
        <p:spPr>
          <a:xfrm>
            <a:off x="2438400" y="2362200"/>
            <a:ext cx="7512954" cy="530022"/>
          </a:xfrm>
        </p:spPr>
        <p:txBody>
          <a:bodyPr>
            <a:normAutofit/>
          </a:bodyPr>
          <a:lstStyle/>
          <a:p>
            <a:pPr marL="68580" indent="0">
              <a:lnSpc>
                <a:spcPct val="120000"/>
              </a:lnSpc>
              <a:buNone/>
              <a:defRPr/>
            </a:pPr>
            <a:r>
              <a:rPr lang="en-US" sz="2500" b="1" dirty="0">
                <a:solidFill>
                  <a:srgbClr val="532E1D"/>
                </a:solidFill>
                <a:latin typeface="+mn-lt"/>
              </a:rPr>
              <a:t>Other Potentially Infectious Material (OPIM) includes:</a:t>
            </a:r>
          </a:p>
        </p:txBody>
      </p:sp>
      <p:sp>
        <p:nvSpPr>
          <p:cNvPr id="3" name="TextBox 2">
            <a:extLst>
              <a:ext uri="{FF2B5EF4-FFF2-40B4-BE49-F238E27FC236}">
                <a16:creationId xmlns:a16="http://schemas.microsoft.com/office/drawing/2014/main" id="{A3FF03BA-44E3-4857-F8B8-2926E5D5BE91}"/>
              </a:ext>
            </a:extLst>
          </p:cNvPr>
          <p:cNvSpPr txBox="1"/>
          <p:nvPr/>
        </p:nvSpPr>
        <p:spPr>
          <a:xfrm>
            <a:off x="1143000" y="1077666"/>
            <a:ext cx="8294762" cy="1323439"/>
          </a:xfrm>
          <a:prstGeom prst="rect">
            <a:avLst/>
          </a:prstGeom>
          <a:noFill/>
        </p:spPr>
        <p:txBody>
          <a:bodyPr wrap="square" rtlCol="0">
            <a:spAutoFit/>
          </a:bodyPr>
          <a:lstStyle/>
          <a:p>
            <a:r>
              <a:rPr lang="en-US" sz="4000" b="1" dirty="0">
                <a:solidFill>
                  <a:schemeClr val="bg1"/>
                </a:solidFill>
              </a:rPr>
              <a:t>B</a:t>
            </a:r>
            <a:r>
              <a:rPr lang="en-US" altLang="en-US" sz="4000" b="1" dirty="0">
                <a:solidFill>
                  <a:schemeClr val="bg1"/>
                </a:solidFill>
              </a:rPr>
              <a:t>ody Fluids Linked to Transmission of HBV, HCV and/or HIV</a:t>
            </a:r>
          </a:p>
        </p:txBody>
      </p:sp>
      <p:sp>
        <p:nvSpPr>
          <p:cNvPr id="5" name="TextBox 3">
            <a:extLst>
              <a:ext uri="{FF2B5EF4-FFF2-40B4-BE49-F238E27FC236}">
                <a16:creationId xmlns:a16="http://schemas.microsoft.com/office/drawing/2014/main" id="{8069730D-7D0E-8773-23AA-D1A24FC9ECF3}"/>
              </a:ext>
            </a:extLst>
          </p:cNvPr>
          <p:cNvSpPr txBox="1">
            <a:spLocks noChangeArrowheads="1"/>
          </p:cNvSpPr>
          <p:nvPr/>
        </p:nvSpPr>
        <p:spPr bwMode="auto">
          <a:xfrm>
            <a:off x="1038092" y="4744697"/>
            <a:ext cx="89132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257300" indent="-3429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2">
              <a:buFont typeface="Arial" panose="020B0604020202020204" pitchFamily="34" charset="0"/>
              <a:buChar char="•"/>
            </a:pPr>
            <a:r>
              <a:rPr lang="en-US" altLang="en-US" sz="2400" dirty="0">
                <a:solidFill>
                  <a:srgbClr val="532E1D"/>
                </a:solidFill>
                <a:latin typeface="+mn-lt"/>
              </a:rPr>
              <a:t>any body fluid that is visibly contaminated with blood, and all body fluids in situations where it is difficult or impossible to differentiate between body fluids </a:t>
            </a:r>
          </a:p>
        </p:txBody>
      </p:sp>
      <p:sp>
        <p:nvSpPr>
          <p:cNvPr id="8" name="TextBox 7">
            <a:extLst>
              <a:ext uri="{FF2B5EF4-FFF2-40B4-BE49-F238E27FC236}">
                <a16:creationId xmlns:a16="http://schemas.microsoft.com/office/drawing/2014/main" id="{FDC88AD4-D962-5ABE-2C19-F95B9FC5E71D}"/>
              </a:ext>
            </a:extLst>
          </p:cNvPr>
          <p:cNvSpPr txBox="1"/>
          <p:nvPr/>
        </p:nvSpPr>
        <p:spPr>
          <a:xfrm>
            <a:off x="4171503" y="3333920"/>
            <a:ext cx="1810378" cy="919611"/>
          </a:xfrm>
          <a:prstGeom prst="rect">
            <a:avLst/>
          </a:prstGeom>
          <a:noFill/>
        </p:spPr>
        <p:txBody>
          <a:bodyPr wrap="square">
            <a:spAutoFit/>
          </a:bodyPr>
          <a:lstStyle/>
          <a:p>
            <a:pPr marL="68580">
              <a:lnSpc>
                <a:spcPct val="120000"/>
              </a:lnSpc>
              <a:defRPr/>
            </a:pPr>
            <a:r>
              <a:rPr lang="en-US" sz="4800" b="1" dirty="0">
                <a:solidFill>
                  <a:srgbClr val="532E1D"/>
                </a:solidFill>
                <a:latin typeface="+mn-lt"/>
              </a:rPr>
              <a:t>Blood</a:t>
            </a:r>
          </a:p>
        </p:txBody>
      </p:sp>
      <p:pic>
        <p:nvPicPr>
          <p:cNvPr id="12" name="Picture 11" descr="Icon&#10;&#10;Description automatically generated">
            <a:extLst>
              <a:ext uri="{FF2B5EF4-FFF2-40B4-BE49-F238E27FC236}">
                <a16:creationId xmlns:a16="http://schemas.microsoft.com/office/drawing/2014/main" id="{EE607058-CF28-2A94-B669-509DD97DCF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2680" y="3001556"/>
            <a:ext cx="1607249" cy="1607249"/>
          </a:xfrm>
          <a:prstGeom prst="rect">
            <a:avLst/>
          </a:prstGeom>
        </p:spPr>
      </p:pic>
      <p:pic>
        <p:nvPicPr>
          <p:cNvPr id="13" name="germ pic">
            <a:extLst>
              <a:ext uri="{FF2B5EF4-FFF2-40B4-BE49-F238E27FC236}">
                <a16:creationId xmlns:a16="http://schemas.microsoft.com/office/drawing/2014/main" id="{732D82CD-2D28-32F2-D748-37EC7A6BC6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3864" y="1781691"/>
            <a:ext cx="522361" cy="5223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698"/>
                                        </p:tgtEl>
                                        <p:attrNameLst>
                                          <p:attrName>style.visibility</p:attrName>
                                        </p:attrNameLst>
                                      </p:cBhvr>
                                      <p:to>
                                        <p:strVal val="visible"/>
                                      </p:to>
                                    </p:set>
                                    <p:animEffect transition="in" filter="fade">
                                      <p:cBhvr>
                                        <p:cTn id="16" dur="500"/>
                                        <p:tgtEl>
                                          <p:spTgt spid="2969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9699"/>
                                        </p:tgtEl>
                                        <p:attrNameLst>
                                          <p:attrName>style.visibility</p:attrName>
                                        </p:attrNameLst>
                                      </p:cBhvr>
                                      <p:to>
                                        <p:strVal val="visible"/>
                                      </p:to>
                                    </p:set>
                                    <p:animEffect transition="in" filter="fade">
                                      <p:cBhvr>
                                        <p:cTn id="22" dur="500"/>
                                        <p:tgtEl>
                                          <p:spTgt spid="29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P spid="29699" grpId="0"/>
      <p:bldP spid="6" grpId="0" build="p"/>
      <p:bldP spid="5"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anner">
            <a:extLst>
              <a:ext uri="{FF2B5EF4-FFF2-40B4-BE49-F238E27FC236}">
                <a16:creationId xmlns:a16="http://schemas.microsoft.com/office/drawing/2014/main" id="{7BD8D1F6-D396-9F64-B914-21A6145F29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13315" name="Rectangle 3"/>
          <p:cNvSpPr>
            <a:spLocks noGrp="1" noChangeArrowheads="1"/>
          </p:cNvSpPr>
          <p:nvPr>
            <p:ph idx="1"/>
          </p:nvPr>
        </p:nvSpPr>
        <p:spPr>
          <a:xfrm>
            <a:off x="2432472" y="2021694"/>
            <a:ext cx="7315200" cy="1614505"/>
          </a:xfrm>
        </p:spPr>
        <p:txBody>
          <a:bodyPr vert="horz" lIns="90488" tIns="44450" rIns="90488" bIns="44450" rtlCol="0">
            <a:normAutofit/>
          </a:bodyPr>
          <a:lstStyle/>
          <a:p>
            <a:pPr marL="68580" indent="0" algn="ctr">
              <a:lnSpc>
                <a:spcPct val="100000"/>
              </a:lnSpc>
              <a:spcAft>
                <a:spcPct val="20000"/>
              </a:spcAft>
              <a:buNone/>
              <a:defRPr/>
            </a:pPr>
            <a:r>
              <a:rPr lang="en-US" altLang="en-US" sz="2400" dirty="0">
                <a:solidFill>
                  <a:srgbClr val="532E1D"/>
                </a:solidFill>
              </a:rPr>
              <a:t>Pathogenic organisms that are present in human blood </a:t>
            </a:r>
            <a:r>
              <a:rPr lang="en-US" altLang="en-US" sz="2400" b="1" i="1" dirty="0">
                <a:solidFill>
                  <a:srgbClr val="532E1D"/>
                </a:solidFill>
              </a:rPr>
              <a:t>and</a:t>
            </a:r>
          </a:p>
          <a:p>
            <a:pPr marL="0" lvl="1" indent="0" algn="ctr">
              <a:lnSpc>
                <a:spcPct val="100000"/>
              </a:lnSpc>
              <a:spcBef>
                <a:spcPts val="0"/>
              </a:spcBef>
              <a:spcAft>
                <a:spcPts val="0"/>
              </a:spcAft>
              <a:buNone/>
              <a:defRPr/>
            </a:pPr>
            <a:r>
              <a:rPr lang="en-US" altLang="en-US" sz="2400" dirty="0">
                <a:solidFill>
                  <a:srgbClr val="532E1D"/>
                </a:solidFill>
              </a:rPr>
              <a:t>Can cause disease in humans</a:t>
            </a:r>
          </a:p>
          <a:p>
            <a:pPr marL="68580" indent="0" algn="ctr">
              <a:lnSpc>
                <a:spcPct val="120000"/>
              </a:lnSpc>
              <a:spcAft>
                <a:spcPct val="20000"/>
              </a:spcAft>
              <a:buNone/>
              <a:defRPr/>
            </a:pPr>
            <a:endParaRPr lang="en-US" altLang="en-US" sz="2400" dirty="0">
              <a:solidFill>
                <a:srgbClr val="532E1D"/>
              </a:solidFill>
            </a:endParaRPr>
          </a:p>
        </p:txBody>
      </p:sp>
      <p:sp>
        <p:nvSpPr>
          <p:cNvPr id="3" name="TextBox 2">
            <a:extLst>
              <a:ext uri="{FF2B5EF4-FFF2-40B4-BE49-F238E27FC236}">
                <a16:creationId xmlns:a16="http://schemas.microsoft.com/office/drawing/2014/main" id="{D02F858B-10C3-3E96-698B-C907DA806262}"/>
              </a:ext>
            </a:extLst>
          </p:cNvPr>
          <p:cNvSpPr txBox="1"/>
          <p:nvPr/>
        </p:nvSpPr>
        <p:spPr>
          <a:xfrm>
            <a:off x="1124607" y="1061927"/>
            <a:ext cx="6036243" cy="707886"/>
          </a:xfrm>
          <a:prstGeom prst="rect">
            <a:avLst/>
          </a:prstGeom>
          <a:noFill/>
        </p:spPr>
        <p:txBody>
          <a:bodyPr wrap="square" rtlCol="0">
            <a:spAutoFit/>
          </a:bodyPr>
          <a:lstStyle/>
          <a:p>
            <a:r>
              <a:rPr lang="en-US" altLang="en-US" sz="4000" b="1" dirty="0">
                <a:solidFill>
                  <a:schemeClr val="bg1"/>
                </a:solidFill>
              </a:rPr>
              <a:t>Bloodborne Pathogens</a:t>
            </a:r>
          </a:p>
        </p:txBody>
      </p:sp>
      <p:sp>
        <p:nvSpPr>
          <p:cNvPr id="7" name="TextBox 6">
            <a:extLst>
              <a:ext uri="{FF2B5EF4-FFF2-40B4-BE49-F238E27FC236}">
                <a16:creationId xmlns:a16="http://schemas.microsoft.com/office/drawing/2014/main" id="{503D6E97-EA1E-95D7-2F06-FF01FE5EC823}"/>
              </a:ext>
            </a:extLst>
          </p:cNvPr>
          <p:cNvSpPr txBox="1"/>
          <p:nvPr/>
        </p:nvSpPr>
        <p:spPr>
          <a:xfrm>
            <a:off x="3701077" y="3382108"/>
            <a:ext cx="4777990" cy="505972"/>
          </a:xfrm>
          <a:prstGeom prst="rect">
            <a:avLst/>
          </a:prstGeom>
          <a:noFill/>
        </p:spPr>
        <p:txBody>
          <a:bodyPr wrap="square">
            <a:spAutoFit/>
          </a:bodyPr>
          <a:lstStyle/>
          <a:p>
            <a:pPr marL="68580" algn="ctr" eaLnBrk="1" fontAlgn="auto" hangingPunct="1">
              <a:lnSpc>
                <a:spcPct val="120000"/>
              </a:lnSpc>
              <a:spcAft>
                <a:spcPct val="20000"/>
              </a:spcAft>
              <a:defRPr/>
            </a:pPr>
            <a:r>
              <a:rPr lang="en-US" altLang="en-US" sz="2400" b="1" i="1" dirty="0">
                <a:solidFill>
                  <a:srgbClr val="532E1D"/>
                </a:solidFill>
              </a:rPr>
              <a:t>Includes </a:t>
            </a:r>
            <a:r>
              <a:rPr lang="en-US" altLang="en-US" sz="2400" i="1" dirty="0">
                <a:solidFill>
                  <a:srgbClr val="532E1D"/>
                </a:solidFill>
              </a:rPr>
              <a:t>but is </a:t>
            </a:r>
            <a:r>
              <a:rPr lang="en-US" altLang="en-US" sz="2400" b="1" i="1" dirty="0">
                <a:solidFill>
                  <a:srgbClr val="532E1D"/>
                </a:solidFill>
              </a:rPr>
              <a:t>not limited to:</a:t>
            </a:r>
          </a:p>
        </p:txBody>
      </p:sp>
      <p:sp>
        <p:nvSpPr>
          <p:cNvPr id="11" name="TextBox 10">
            <a:extLst>
              <a:ext uri="{FF2B5EF4-FFF2-40B4-BE49-F238E27FC236}">
                <a16:creationId xmlns:a16="http://schemas.microsoft.com/office/drawing/2014/main" id="{D3F4003D-550B-C236-D172-7FD8119190C1}"/>
              </a:ext>
            </a:extLst>
          </p:cNvPr>
          <p:cNvSpPr txBox="1"/>
          <p:nvPr/>
        </p:nvSpPr>
        <p:spPr>
          <a:xfrm>
            <a:off x="3851210" y="4038600"/>
            <a:ext cx="5610263" cy="1540102"/>
          </a:xfrm>
          <a:prstGeom prst="rect">
            <a:avLst/>
          </a:prstGeom>
          <a:noFill/>
        </p:spPr>
        <p:txBody>
          <a:bodyPr wrap="square">
            <a:spAutoFit/>
          </a:bodyPr>
          <a:lstStyle/>
          <a:p>
            <a:pPr marL="742950" lvl="1" indent="-285750" eaLnBrk="1" fontAlgn="auto" hangingPunct="1">
              <a:lnSpc>
                <a:spcPct val="120000"/>
              </a:lnSpc>
              <a:spcAft>
                <a:spcPct val="20000"/>
              </a:spcAft>
              <a:buFont typeface="Arial" panose="020B0604020202020204" pitchFamily="34" charset="0"/>
              <a:buChar char="•"/>
              <a:defRPr/>
            </a:pPr>
            <a:r>
              <a:rPr lang="en-US" altLang="en-US" sz="2400" dirty="0">
                <a:solidFill>
                  <a:srgbClr val="532E1D"/>
                </a:solidFill>
              </a:rPr>
              <a:t>Hepatitis B virus (HBV) </a:t>
            </a:r>
          </a:p>
          <a:p>
            <a:pPr marL="742950" lvl="1" indent="-285750" eaLnBrk="1" fontAlgn="auto" hangingPunct="1">
              <a:lnSpc>
                <a:spcPct val="120000"/>
              </a:lnSpc>
              <a:spcAft>
                <a:spcPct val="20000"/>
              </a:spcAft>
              <a:buFont typeface="Arial" panose="020B0604020202020204" pitchFamily="34" charset="0"/>
              <a:buChar char="•"/>
              <a:defRPr/>
            </a:pPr>
            <a:r>
              <a:rPr lang="en-US" altLang="en-US" sz="2400" dirty="0">
                <a:solidFill>
                  <a:srgbClr val="532E1D"/>
                </a:solidFill>
              </a:rPr>
              <a:t>Hepatitis C virus (HCV)</a:t>
            </a:r>
          </a:p>
          <a:p>
            <a:pPr marL="742950" lvl="1" indent="-285750" eaLnBrk="1" fontAlgn="auto" hangingPunct="1">
              <a:lnSpc>
                <a:spcPct val="120000"/>
              </a:lnSpc>
              <a:spcAft>
                <a:spcPct val="20000"/>
              </a:spcAft>
              <a:buFont typeface="Arial" panose="020B0604020202020204" pitchFamily="34" charset="0"/>
              <a:buChar char="•"/>
              <a:defRPr/>
            </a:pPr>
            <a:r>
              <a:rPr lang="en-US" altLang="en-US" sz="2400" dirty="0">
                <a:solidFill>
                  <a:srgbClr val="532E1D"/>
                </a:solidFill>
              </a:rPr>
              <a:t>Human immunodeficiency virus (HIV)</a:t>
            </a:r>
            <a:endParaRPr lang="en-US" sz="2400" dirty="0"/>
          </a:p>
        </p:txBody>
      </p:sp>
      <p:sp>
        <p:nvSpPr>
          <p:cNvPr id="31747" name="Rectangle 14"/>
          <p:cNvSpPr>
            <a:spLocks noChangeArrowheads="1"/>
          </p:cNvSpPr>
          <p:nvPr/>
        </p:nvSpPr>
        <p:spPr bwMode="auto">
          <a:xfrm>
            <a:off x="7239000" y="1272407"/>
            <a:ext cx="18741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ts val="700"/>
              </a:spcBef>
              <a:spcAft>
                <a:spcPts val="600"/>
              </a:spcAft>
              <a:buSzPct val="85000"/>
              <a:buFont typeface="Arial" panose="020B0604020202020204" pitchFamily="34" charset="0"/>
              <a:buChar char="•"/>
              <a:defRPr sz="3200">
                <a:solidFill>
                  <a:schemeClr val="bg1"/>
                </a:solidFill>
                <a:latin typeface="Calibri" panose="020F0502020204030204" pitchFamily="34" charset="0"/>
              </a:defRPr>
            </a:lvl1pPr>
            <a:lvl2pPr marL="742950" indent="-285750">
              <a:spcBef>
                <a:spcPts val="700"/>
              </a:spcBef>
              <a:spcAft>
                <a:spcPts val="600"/>
              </a:spcAft>
              <a:buSzPct val="85000"/>
              <a:buFont typeface="Arial" panose="020B0604020202020204" pitchFamily="34" charset="0"/>
              <a:buChar char="•"/>
              <a:defRPr sz="2800">
                <a:solidFill>
                  <a:schemeClr val="bg1"/>
                </a:solidFill>
                <a:latin typeface="Calibri" panose="020F0502020204030204" pitchFamily="34" charset="0"/>
              </a:defRPr>
            </a:lvl2pPr>
            <a:lvl3pPr marL="1143000" indent="-228600">
              <a:spcBef>
                <a:spcPts val="700"/>
              </a:spcBef>
              <a:spcAft>
                <a:spcPts val="600"/>
              </a:spcAft>
              <a:buSzPct val="85000"/>
              <a:buFont typeface="Arial" panose="020B0604020202020204" pitchFamily="34" charset="0"/>
              <a:buChar char="•"/>
              <a:defRPr sz="2400">
                <a:solidFill>
                  <a:schemeClr val="bg1"/>
                </a:solidFill>
                <a:latin typeface="Calibri" panose="020F0502020204030204" pitchFamily="34" charset="0"/>
              </a:defRPr>
            </a:lvl3pPr>
            <a:lvl4pPr marL="16002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4pPr>
            <a:lvl5pPr marL="20574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9pPr>
          </a:lstStyle>
          <a:p>
            <a:pPr>
              <a:spcBef>
                <a:spcPct val="0"/>
              </a:spcBef>
              <a:spcAft>
                <a:spcPct val="0"/>
              </a:spcAft>
              <a:buSzTx/>
              <a:buFontTx/>
              <a:buNone/>
            </a:pPr>
            <a:r>
              <a:rPr lang="en-US" altLang="en-US" sz="2000" dirty="0">
                <a:cs typeface="Calibri" panose="020F0502020204030204" pitchFamily="34" charset="0"/>
              </a:rPr>
              <a:t>1910.1030(b)</a:t>
            </a:r>
          </a:p>
        </p:txBody>
      </p:sp>
      <p:pic>
        <p:nvPicPr>
          <p:cNvPr id="9" name="germ pic">
            <a:extLst>
              <a:ext uri="{FF2B5EF4-FFF2-40B4-BE49-F238E27FC236}">
                <a16:creationId xmlns:a16="http://schemas.microsoft.com/office/drawing/2014/main" id="{953452A5-7B31-DFC5-9202-0E19B68272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94190" y="1150156"/>
            <a:ext cx="522361" cy="522361"/>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wipe(up)">
                                      <p:cBhvr>
                                        <p:cTn id="7" dur="750"/>
                                        <p:tgtEl>
                                          <p:spTgt spid="13315">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3315">
                                            <p:txEl>
                                              <p:pRg st="1" end="1"/>
                                            </p:txEl>
                                          </p:spTgt>
                                        </p:tgtEl>
                                        <p:attrNameLst>
                                          <p:attrName>style.visibility</p:attrName>
                                        </p:attrNameLst>
                                      </p:cBhvr>
                                      <p:to>
                                        <p:strVal val="visible"/>
                                      </p:to>
                                    </p:set>
                                    <p:animEffect transition="in" filter="wipe(up)">
                                      <p:cBhvr>
                                        <p:cTn id="10" dur="750"/>
                                        <p:tgtEl>
                                          <p:spTgt spid="13315">
                                            <p:txEl>
                                              <p:pRg st="1" end="1"/>
                                            </p:txEl>
                                          </p:spTgt>
                                        </p:tgtEl>
                                      </p:cBhvr>
                                    </p:animEffect>
                                  </p:childTnLst>
                                </p:cTn>
                              </p:par>
                            </p:childTnLst>
                          </p:cTn>
                        </p:par>
                        <p:par>
                          <p:cTn id="11" fill="hold">
                            <p:stCondLst>
                              <p:cond delay="750"/>
                            </p:stCondLst>
                            <p:childTnLst>
                              <p:par>
                                <p:cTn id="12" presetID="22" presetClass="entr" presetSubtype="1"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par>
                          <p:cTn id="15" fill="hold">
                            <p:stCondLst>
                              <p:cond delay="1250"/>
                            </p:stCondLst>
                            <p:childTnLst>
                              <p:par>
                                <p:cTn id="16" presetID="22" presetClass="entr" presetSubtype="1"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P spid="7"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5184" y="1744085"/>
            <a:ext cx="9066616" cy="2366855"/>
          </a:xfrm>
        </p:spPr>
        <p:txBody>
          <a:bodyPr>
            <a:normAutofit/>
          </a:bodyPr>
          <a:lstStyle/>
          <a:p>
            <a:pPr marL="0" indent="0">
              <a:spcAft>
                <a:spcPts val="450"/>
              </a:spcAft>
              <a:buNone/>
            </a:pPr>
            <a:r>
              <a:rPr lang="en-US" sz="2400" b="1" dirty="0">
                <a:solidFill>
                  <a:srgbClr val="532E1D"/>
                </a:solidFill>
              </a:rPr>
              <a:t>True or False: </a:t>
            </a:r>
          </a:p>
          <a:p>
            <a:pPr marL="0" indent="0">
              <a:lnSpc>
                <a:spcPct val="150000"/>
              </a:lnSpc>
              <a:buNone/>
            </a:pPr>
            <a:r>
              <a:rPr lang="en-US" sz="2400" dirty="0" err="1">
                <a:solidFill>
                  <a:srgbClr val="532E1D"/>
                </a:solidFill>
              </a:rPr>
              <a:t>Bloodborne</a:t>
            </a:r>
            <a:r>
              <a:rPr lang="en-US" sz="2400" dirty="0">
                <a:solidFill>
                  <a:srgbClr val="532E1D"/>
                </a:solidFill>
              </a:rPr>
              <a:t> pathogens include any pathogenic organism that is found in the human blood and is capable of causing disease in humans. </a:t>
            </a:r>
          </a:p>
          <a:p>
            <a:endParaRPr lang="en-US" sz="2400" dirty="0"/>
          </a:p>
          <a:p>
            <a:pPr marL="68580" indent="0">
              <a:buNone/>
            </a:pPr>
            <a:endParaRPr lang="en-US" sz="3500" dirty="0"/>
          </a:p>
        </p:txBody>
      </p:sp>
      <p:sp>
        <p:nvSpPr>
          <p:cNvPr id="5" name="button">
            <a:extLst>
              <a:ext uri="{FF2B5EF4-FFF2-40B4-BE49-F238E27FC236}">
                <a16:creationId xmlns:a16="http://schemas.microsoft.com/office/drawing/2014/main" id="{E315794B-2310-4F03-A235-451B5C444B6A}"/>
              </a:ext>
            </a:extLst>
          </p:cNvPr>
          <p:cNvSpPr/>
          <p:nvPr/>
        </p:nvSpPr>
        <p:spPr>
          <a:xfrm>
            <a:off x="2514600" y="4649333"/>
            <a:ext cx="1498294" cy="1498294"/>
          </a:xfrm>
          <a:prstGeom prst="ellipse">
            <a:avLst/>
          </a:prstGeom>
          <a:solidFill>
            <a:srgbClr val="00B050"/>
          </a:solidFill>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t>True</a:t>
            </a:r>
          </a:p>
        </p:txBody>
      </p:sp>
      <p:sp>
        <p:nvSpPr>
          <p:cNvPr id="6" name="button">
            <a:extLst>
              <a:ext uri="{FF2B5EF4-FFF2-40B4-BE49-F238E27FC236}">
                <a16:creationId xmlns:a16="http://schemas.microsoft.com/office/drawing/2014/main" id="{ED1721CC-89EB-4762-8671-9B1673D9DB76}"/>
              </a:ext>
            </a:extLst>
          </p:cNvPr>
          <p:cNvSpPr/>
          <p:nvPr/>
        </p:nvSpPr>
        <p:spPr>
          <a:xfrm>
            <a:off x="7239000" y="4649333"/>
            <a:ext cx="1498294" cy="1498294"/>
          </a:xfrm>
          <a:prstGeom prst="ellipse">
            <a:avLst/>
          </a:prstGeom>
          <a:solidFill>
            <a:srgbClr val="FF0000"/>
          </a:solidFill>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t>False</a:t>
            </a:r>
          </a:p>
        </p:txBody>
      </p:sp>
      <p:pic>
        <p:nvPicPr>
          <p:cNvPr id="12" name="Picture 11" descr="Vida en Jupiter">
            <a:extLst>
              <a:ext uri="{FF2B5EF4-FFF2-40B4-BE49-F238E27FC236}">
                <a16:creationId xmlns:a16="http://schemas.microsoft.com/office/drawing/2014/main" id="{6229BA51-18A3-E6E2-F54C-F7CDC09245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5601" y="4343401"/>
            <a:ext cx="1579277" cy="1508209"/>
          </a:xfrm>
          <a:prstGeom prst="rect">
            <a:avLst/>
          </a:prstGeom>
        </p:spPr>
      </p:pic>
      <p:sp>
        <p:nvSpPr>
          <p:cNvPr id="2" name="banner">
            <a:extLst>
              <a:ext uri="{FF2B5EF4-FFF2-40B4-BE49-F238E27FC236}">
                <a16:creationId xmlns:a16="http://schemas.microsoft.com/office/drawing/2014/main" id="{2412158F-921F-3048-CA0D-2BA205B3BF0A}"/>
              </a:ext>
            </a:extLst>
          </p:cNvPr>
          <p:cNvSpPr/>
          <p:nvPr/>
        </p:nvSpPr>
        <p:spPr>
          <a:xfrm>
            <a:off x="6219930" y="562708"/>
            <a:ext cx="5972070" cy="889574"/>
          </a:xfrm>
          <a:prstGeom prst="rect">
            <a:avLst/>
          </a:prstGeom>
          <a:solidFill>
            <a:srgbClr val="CC20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4D4C3CA9-3F4D-EE61-1997-0A966A0D1AD6}"/>
              </a:ext>
            </a:extLst>
          </p:cNvPr>
          <p:cNvSpPr txBox="1">
            <a:spLocks/>
          </p:cNvSpPr>
          <p:nvPr/>
        </p:nvSpPr>
        <p:spPr>
          <a:xfrm>
            <a:off x="6529753" y="633826"/>
            <a:ext cx="3334378" cy="747338"/>
          </a:xfrm>
          <a:prstGeom prst="rect">
            <a:avLst/>
          </a:prstGeom>
          <a:noFill/>
          <a:ln>
            <a:noFill/>
          </a:ln>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b="1">
                <a:solidFill>
                  <a:schemeClr val="bg1"/>
                </a:solidFill>
              </a:rPr>
              <a:t>Knowledge Check</a:t>
            </a:r>
            <a:endParaRPr lang="en-US" b="1" dirty="0">
              <a:solidFill>
                <a:schemeClr val="bg1"/>
              </a:solidFill>
            </a:endParaRPr>
          </a:p>
        </p:txBody>
      </p:sp>
    </p:spTree>
    <p:extLst>
      <p:ext uri="{BB962C8B-B14F-4D97-AF65-F5344CB8AC3E}">
        <p14:creationId xmlns:p14="http://schemas.microsoft.com/office/powerpoint/2010/main" val="282759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nner">
            <a:extLst>
              <a:ext uri="{FF2B5EF4-FFF2-40B4-BE49-F238E27FC236}">
                <a16:creationId xmlns:a16="http://schemas.microsoft.com/office/drawing/2014/main" id="{D16E61CA-D50D-E09D-0767-08922439AD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3" name="TextBox 2">
            <a:extLst>
              <a:ext uri="{FF2B5EF4-FFF2-40B4-BE49-F238E27FC236}">
                <a16:creationId xmlns:a16="http://schemas.microsoft.com/office/drawing/2014/main" id="{B00091F5-3E81-9362-30EA-6963AFBEFA8C}"/>
              </a:ext>
            </a:extLst>
          </p:cNvPr>
          <p:cNvSpPr txBox="1"/>
          <p:nvPr/>
        </p:nvSpPr>
        <p:spPr>
          <a:xfrm>
            <a:off x="1143000" y="1089043"/>
            <a:ext cx="8382000" cy="1323439"/>
          </a:xfrm>
          <a:prstGeom prst="rect">
            <a:avLst/>
          </a:prstGeom>
          <a:noFill/>
        </p:spPr>
        <p:txBody>
          <a:bodyPr wrap="square" rtlCol="0">
            <a:spAutoFit/>
          </a:bodyPr>
          <a:lstStyle/>
          <a:p>
            <a:r>
              <a:rPr lang="en-US" altLang="en-US" sz="4000" b="1" dirty="0">
                <a:solidFill>
                  <a:schemeClr val="bg1"/>
                </a:solidFill>
              </a:rPr>
              <a:t>Written Exposure Control Plan (ECP)</a:t>
            </a:r>
          </a:p>
          <a:p>
            <a:endParaRPr lang="en-US" sz="4000" b="1" dirty="0">
              <a:solidFill>
                <a:schemeClr val="bg1"/>
              </a:solidFill>
            </a:endParaRPr>
          </a:p>
        </p:txBody>
      </p:sp>
      <p:pic>
        <p:nvPicPr>
          <p:cNvPr id="4" name="plan">
            <a:extLst>
              <a:ext uri="{FF2B5EF4-FFF2-40B4-BE49-F238E27FC236}">
                <a16:creationId xmlns:a16="http://schemas.microsoft.com/office/drawing/2014/main" id="{70A607E1-6B8E-07BD-DC58-28117DA7FD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9017" y="1106537"/>
            <a:ext cx="672707" cy="672707"/>
          </a:xfrm>
          <a:prstGeom prst="rect">
            <a:avLst/>
          </a:prstGeom>
        </p:spPr>
      </p:pic>
      <p:sp>
        <p:nvSpPr>
          <p:cNvPr id="5" name="2 bullet list">
            <a:extLst>
              <a:ext uri="{FF2B5EF4-FFF2-40B4-BE49-F238E27FC236}">
                <a16:creationId xmlns:a16="http://schemas.microsoft.com/office/drawing/2014/main" id="{BE3BB982-2D98-8E24-EA90-EFA8230BCC24}"/>
              </a:ext>
            </a:extLst>
          </p:cNvPr>
          <p:cNvSpPr txBox="1">
            <a:spLocks/>
          </p:cNvSpPr>
          <p:nvPr/>
        </p:nvSpPr>
        <p:spPr>
          <a:xfrm>
            <a:off x="1371600" y="2286000"/>
            <a:ext cx="7215410" cy="29339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532E1D"/>
                </a:solidFill>
              </a:rPr>
              <a:t>Bloodborne Pathogen Exposure Plan MUST:</a:t>
            </a:r>
          </a:p>
          <a:p>
            <a:r>
              <a:rPr lang="en-US" dirty="0">
                <a:solidFill>
                  <a:srgbClr val="532E1D"/>
                </a:solidFill>
              </a:rPr>
              <a:t>Be reviewed/updated annually</a:t>
            </a:r>
          </a:p>
          <a:p>
            <a:r>
              <a:rPr lang="en-US" dirty="0">
                <a:solidFill>
                  <a:srgbClr val="532E1D"/>
                </a:solidFill>
              </a:rPr>
              <a:t>Be updated when procedures or equipment change</a:t>
            </a:r>
          </a:p>
          <a:p>
            <a:r>
              <a:rPr lang="en-US" dirty="0">
                <a:solidFill>
                  <a:srgbClr val="532E1D"/>
                </a:solidFill>
              </a:rPr>
              <a:t>Be made accessible to all staff</a:t>
            </a:r>
          </a:p>
          <a:p>
            <a:r>
              <a:rPr lang="en-US" dirty="0">
                <a:solidFill>
                  <a:srgbClr val="532E1D"/>
                </a:solidFill>
              </a:rPr>
              <a:t>Contain all components of BBP rule</a:t>
            </a:r>
          </a:p>
        </p:txBody>
      </p:sp>
      <p:pic>
        <p:nvPicPr>
          <p:cNvPr id="6" name="1b Plan pic">
            <a:extLst>
              <a:ext uri="{FF2B5EF4-FFF2-40B4-BE49-F238E27FC236}">
                <a16:creationId xmlns:a16="http://schemas.microsoft.com/office/drawing/2014/main" id="{7FBC159C-ADA1-10A6-CEFD-B3085EB5E8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54737" y="2910280"/>
            <a:ext cx="2177575" cy="2737037"/>
          </a:xfrm>
          <a:prstGeom prst="rect">
            <a:avLst/>
          </a:prstGeom>
        </p:spPr>
      </p:pic>
      <p:pic>
        <p:nvPicPr>
          <p:cNvPr id="8" name="1b Plan pic">
            <a:extLst>
              <a:ext uri="{FF2B5EF4-FFF2-40B4-BE49-F238E27FC236}">
                <a16:creationId xmlns:a16="http://schemas.microsoft.com/office/drawing/2014/main" id="{B02BBDC9-0B1D-879E-2DF4-83C0400DF1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3851" y="2087533"/>
            <a:ext cx="3414787" cy="4292114"/>
          </a:xfrm>
          <a:prstGeom prst="rect">
            <a:avLst/>
          </a:prstGeom>
        </p:spPr>
      </p:pic>
    </p:spTree>
    <p:extLst>
      <p:ext uri="{BB962C8B-B14F-4D97-AF65-F5344CB8AC3E}">
        <p14:creationId xmlns:p14="http://schemas.microsoft.com/office/powerpoint/2010/main" val="36036428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xit" presetSubtype="0" fill="hold"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500"/>
                                        <p:tgtEl>
                                          <p:spTgt spid="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fade">
                                      <p:cBhvr>
                                        <p:cTn id="26" dur="500"/>
                                        <p:tgtEl>
                                          <p:spTgt spid="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fade">
                                      <p:cBhvr>
                                        <p:cTn id="31"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anner">
            <a:extLst>
              <a:ext uri="{FF2B5EF4-FFF2-40B4-BE49-F238E27FC236}">
                <a16:creationId xmlns:a16="http://schemas.microsoft.com/office/drawing/2014/main" id="{03881A74-95DC-1E35-03B4-37DE95DDC9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33795" name="Content Placeholder 2"/>
          <p:cNvSpPr>
            <a:spLocks noGrp="1"/>
          </p:cNvSpPr>
          <p:nvPr>
            <p:ph idx="1"/>
          </p:nvPr>
        </p:nvSpPr>
        <p:spPr>
          <a:xfrm>
            <a:off x="1033955" y="2743200"/>
            <a:ext cx="10124090" cy="3214705"/>
          </a:xfrm>
        </p:spPr>
        <p:txBody>
          <a:bodyPr>
            <a:normAutofit/>
          </a:bodyPr>
          <a:lstStyle/>
          <a:p>
            <a:pPr lvl="1" indent="-273050">
              <a:spcAft>
                <a:spcPts val="600"/>
              </a:spcAft>
              <a:defRPr/>
            </a:pPr>
            <a:r>
              <a:rPr lang="en-US" altLang="en-US" sz="2400" dirty="0">
                <a:solidFill>
                  <a:srgbClr val="532E1D"/>
                </a:solidFill>
                <a:cs typeface="+mn-cs"/>
              </a:rPr>
              <a:t>Exposure determination</a:t>
            </a:r>
          </a:p>
          <a:p>
            <a:pPr lvl="1" indent="-273050">
              <a:spcAft>
                <a:spcPts val="600"/>
              </a:spcAft>
              <a:defRPr/>
            </a:pPr>
            <a:r>
              <a:rPr lang="en-US" altLang="en-US" sz="2400" dirty="0">
                <a:solidFill>
                  <a:srgbClr val="532E1D"/>
                </a:solidFill>
                <a:cs typeface="+mn-cs"/>
              </a:rPr>
              <a:t>Methods of Compliance</a:t>
            </a:r>
          </a:p>
          <a:p>
            <a:pPr lvl="1" indent="-273050">
              <a:spcAft>
                <a:spcPts val="600"/>
              </a:spcAft>
              <a:defRPr/>
            </a:pPr>
            <a:r>
              <a:rPr lang="en-US" altLang="en-US" sz="2400" dirty="0">
                <a:solidFill>
                  <a:srgbClr val="532E1D"/>
                </a:solidFill>
                <a:cs typeface="+mn-cs"/>
              </a:rPr>
              <a:t>Hepatitis B Vaccination and Post-Exposure Evaluation and Follow-up</a:t>
            </a:r>
          </a:p>
          <a:p>
            <a:pPr lvl="1" indent="-273050">
              <a:spcAft>
                <a:spcPts val="600"/>
              </a:spcAft>
              <a:defRPr/>
            </a:pPr>
            <a:r>
              <a:rPr lang="en-US" altLang="en-US" sz="2400" dirty="0">
                <a:solidFill>
                  <a:srgbClr val="532E1D"/>
                </a:solidFill>
                <a:cs typeface="+mn-cs"/>
              </a:rPr>
              <a:t>Communication of Hazards to Employees</a:t>
            </a:r>
          </a:p>
          <a:p>
            <a:pPr lvl="1" indent="-273050">
              <a:spcAft>
                <a:spcPts val="600"/>
              </a:spcAft>
              <a:defRPr/>
            </a:pPr>
            <a:r>
              <a:rPr lang="en-US" altLang="en-US" sz="2400" dirty="0">
                <a:solidFill>
                  <a:srgbClr val="532E1D"/>
                </a:solidFill>
                <a:cs typeface="+mn-cs"/>
              </a:rPr>
              <a:t>Recordkeeping requirements</a:t>
            </a:r>
          </a:p>
          <a:p>
            <a:pPr lvl="1" indent="-273050">
              <a:spcAft>
                <a:spcPts val="600"/>
              </a:spcAft>
              <a:defRPr/>
            </a:pPr>
            <a:r>
              <a:rPr lang="en-US" altLang="en-US" sz="2400" dirty="0">
                <a:solidFill>
                  <a:srgbClr val="532E1D"/>
                </a:solidFill>
                <a:cs typeface="+mn-cs"/>
              </a:rPr>
              <a:t>Procedure for evaluating circumstances surrounding exposure incidents.</a:t>
            </a:r>
          </a:p>
        </p:txBody>
      </p:sp>
      <p:sp>
        <p:nvSpPr>
          <p:cNvPr id="3" name="TextBox 2">
            <a:extLst>
              <a:ext uri="{FF2B5EF4-FFF2-40B4-BE49-F238E27FC236}">
                <a16:creationId xmlns:a16="http://schemas.microsoft.com/office/drawing/2014/main" id="{4D5ACD0A-B839-0CDB-4D48-DC917DEADE94}"/>
              </a:ext>
            </a:extLst>
          </p:cNvPr>
          <p:cNvSpPr txBox="1"/>
          <p:nvPr/>
        </p:nvSpPr>
        <p:spPr>
          <a:xfrm>
            <a:off x="1153510" y="1061260"/>
            <a:ext cx="5054614" cy="707886"/>
          </a:xfrm>
          <a:prstGeom prst="rect">
            <a:avLst/>
          </a:prstGeom>
          <a:noFill/>
        </p:spPr>
        <p:txBody>
          <a:bodyPr wrap="square" rtlCol="0">
            <a:spAutoFit/>
          </a:bodyPr>
          <a:lstStyle/>
          <a:p>
            <a:r>
              <a:rPr lang="en-US" altLang="en-US" sz="4000" b="1" dirty="0">
                <a:solidFill>
                  <a:schemeClr val="bg1"/>
                </a:solidFill>
              </a:rPr>
              <a:t>Exposure Control Plan</a:t>
            </a:r>
          </a:p>
        </p:txBody>
      </p:sp>
      <p:pic>
        <p:nvPicPr>
          <p:cNvPr id="4" name="plan">
            <a:extLst>
              <a:ext uri="{FF2B5EF4-FFF2-40B4-BE49-F238E27FC236}">
                <a16:creationId xmlns:a16="http://schemas.microsoft.com/office/drawing/2014/main" id="{DA355AEC-5128-FE6A-8838-CFCB03DD9A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9147" y="1105829"/>
            <a:ext cx="672707" cy="672707"/>
          </a:xfrm>
          <a:prstGeom prst="rect">
            <a:avLst/>
          </a:prstGeom>
        </p:spPr>
      </p:pic>
      <p:sp>
        <p:nvSpPr>
          <p:cNvPr id="9" name="TextBox 8">
            <a:extLst>
              <a:ext uri="{FF2B5EF4-FFF2-40B4-BE49-F238E27FC236}">
                <a16:creationId xmlns:a16="http://schemas.microsoft.com/office/drawing/2014/main" id="{1318AB2A-E65D-ADDE-370E-D10ED1D75069}"/>
              </a:ext>
            </a:extLst>
          </p:cNvPr>
          <p:cNvSpPr txBox="1"/>
          <p:nvPr/>
        </p:nvSpPr>
        <p:spPr>
          <a:xfrm>
            <a:off x="1371600" y="2083786"/>
            <a:ext cx="1922421" cy="461665"/>
          </a:xfrm>
          <a:prstGeom prst="rect">
            <a:avLst/>
          </a:prstGeom>
          <a:noFill/>
        </p:spPr>
        <p:txBody>
          <a:bodyPr wrap="square">
            <a:spAutoFit/>
          </a:bodyPr>
          <a:lstStyle/>
          <a:p>
            <a:pPr marL="69850" indent="0">
              <a:buNone/>
              <a:defRPr/>
            </a:pPr>
            <a:r>
              <a:rPr lang="en-US" altLang="en-US" sz="2400" b="1" dirty="0">
                <a:solidFill>
                  <a:srgbClr val="532E1D"/>
                </a:solidFill>
                <a:latin typeface="+mn-lt"/>
              </a:rPr>
              <a:t>Contains: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fade">
                                      <p:cBhvr>
                                        <p:cTn id="7" dur="500"/>
                                        <p:tgtEl>
                                          <p:spTgt spid="337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795">
                                            <p:txEl>
                                              <p:pRg st="1" end="1"/>
                                            </p:txEl>
                                          </p:spTgt>
                                        </p:tgtEl>
                                        <p:attrNameLst>
                                          <p:attrName>style.visibility</p:attrName>
                                        </p:attrNameLst>
                                      </p:cBhvr>
                                      <p:to>
                                        <p:strVal val="visible"/>
                                      </p:to>
                                    </p:set>
                                    <p:animEffect transition="in" filter="fade">
                                      <p:cBhvr>
                                        <p:cTn id="12" dur="500"/>
                                        <p:tgtEl>
                                          <p:spTgt spid="337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795">
                                            <p:txEl>
                                              <p:pRg st="2" end="2"/>
                                            </p:txEl>
                                          </p:spTgt>
                                        </p:tgtEl>
                                        <p:attrNameLst>
                                          <p:attrName>style.visibility</p:attrName>
                                        </p:attrNameLst>
                                      </p:cBhvr>
                                      <p:to>
                                        <p:strVal val="visible"/>
                                      </p:to>
                                    </p:set>
                                    <p:animEffect transition="in" filter="fade">
                                      <p:cBhvr>
                                        <p:cTn id="17" dur="500"/>
                                        <p:tgtEl>
                                          <p:spTgt spid="3379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795">
                                            <p:txEl>
                                              <p:pRg st="3" end="3"/>
                                            </p:txEl>
                                          </p:spTgt>
                                        </p:tgtEl>
                                        <p:attrNameLst>
                                          <p:attrName>style.visibility</p:attrName>
                                        </p:attrNameLst>
                                      </p:cBhvr>
                                      <p:to>
                                        <p:strVal val="visible"/>
                                      </p:to>
                                    </p:set>
                                    <p:animEffect transition="in" filter="fade">
                                      <p:cBhvr>
                                        <p:cTn id="22" dur="500"/>
                                        <p:tgtEl>
                                          <p:spTgt spid="3379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795">
                                            <p:txEl>
                                              <p:pRg st="4" end="4"/>
                                            </p:txEl>
                                          </p:spTgt>
                                        </p:tgtEl>
                                        <p:attrNameLst>
                                          <p:attrName>style.visibility</p:attrName>
                                        </p:attrNameLst>
                                      </p:cBhvr>
                                      <p:to>
                                        <p:strVal val="visible"/>
                                      </p:to>
                                    </p:set>
                                    <p:animEffect transition="in" filter="fade">
                                      <p:cBhvr>
                                        <p:cTn id="27" dur="500"/>
                                        <p:tgtEl>
                                          <p:spTgt spid="3379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795">
                                            <p:txEl>
                                              <p:pRg st="5" end="5"/>
                                            </p:txEl>
                                          </p:spTgt>
                                        </p:tgtEl>
                                        <p:attrNameLst>
                                          <p:attrName>style.visibility</p:attrName>
                                        </p:attrNameLst>
                                      </p:cBhvr>
                                      <p:to>
                                        <p:strVal val="visible"/>
                                      </p:to>
                                    </p:set>
                                    <p:animEffect transition="in" filter="fade">
                                      <p:cBhvr>
                                        <p:cTn id="32" dur="500"/>
                                        <p:tgtEl>
                                          <p:spTgt spid="3379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anner">
            <a:extLst>
              <a:ext uri="{FF2B5EF4-FFF2-40B4-BE49-F238E27FC236}">
                <a16:creationId xmlns:a16="http://schemas.microsoft.com/office/drawing/2014/main" id="{F237BD2E-5103-F0A2-6EA2-0DFD92D3BA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37891" name="Rectangle 2"/>
          <p:cNvSpPr>
            <a:spLocks noChangeArrowheads="1"/>
          </p:cNvSpPr>
          <p:nvPr/>
        </p:nvSpPr>
        <p:spPr bwMode="auto">
          <a:xfrm>
            <a:off x="1792528" y="3560603"/>
            <a:ext cx="2625783"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4488" indent="-344488">
              <a:spcBef>
                <a:spcPts val="700"/>
              </a:spcBef>
              <a:spcAft>
                <a:spcPts val="600"/>
              </a:spcAft>
              <a:buSzPct val="85000"/>
              <a:buFont typeface="Arial" panose="020B0604020202020204" pitchFamily="34" charset="0"/>
              <a:buChar char="•"/>
              <a:defRPr sz="3200">
                <a:solidFill>
                  <a:schemeClr val="bg1"/>
                </a:solidFill>
                <a:latin typeface="Calibri" panose="020F0502020204030204" pitchFamily="34" charset="0"/>
              </a:defRPr>
            </a:lvl1pPr>
            <a:lvl2pPr marL="742950" indent="-285750">
              <a:spcBef>
                <a:spcPts val="700"/>
              </a:spcBef>
              <a:spcAft>
                <a:spcPts val="600"/>
              </a:spcAft>
              <a:buSzPct val="85000"/>
              <a:buFont typeface="Arial" panose="020B0604020202020204" pitchFamily="34" charset="0"/>
              <a:buChar char="•"/>
              <a:defRPr sz="2800">
                <a:solidFill>
                  <a:schemeClr val="bg1"/>
                </a:solidFill>
                <a:latin typeface="Calibri" panose="020F0502020204030204" pitchFamily="34" charset="0"/>
              </a:defRPr>
            </a:lvl2pPr>
            <a:lvl3pPr marL="1143000" indent="-228600">
              <a:spcBef>
                <a:spcPts val="700"/>
              </a:spcBef>
              <a:spcAft>
                <a:spcPts val="600"/>
              </a:spcAft>
              <a:buSzPct val="85000"/>
              <a:buFont typeface="Arial" panose="020B0604020202020204" pitchFamily="34" charset="0"/>
              <a:buChar char="•"/>
              <a:defRPr sz="2400">
                <a:solidFill>
                  <a:schemeClr val="bg1"/>
                </a:solidFill>
                <a:latin typeface="Calibri" panose="020F0502020204030204" pitchFamily="34" charset="0"/>
              </a:defRPr>
            </a:lvl3pPr>
            <a:lvl4pPr marL="16002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4pPr>
            <a:lvl5pPr marL="20574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9pPr>
          </a:lstStyle>
          <a:p>
            <a:pPr eaLnBrk="1" hangingPunct="1">
              <a:spcBef>
                <a:spcPct val="0"/>
              </a:spcBef>
              <a:spcAft>
                <a:spcPct val="0"/>
              </a:spcAft>
              <a:buSzTx/>
              <a:buFontTx/>
              <a:buNone/>
            </a:pPr>
            <a:r>
              <a:rPr lang="en-US" altLang="en-US" sz="1900" b="1" dirty="0">
                <a:solidFill>
                  <a:srgbClr val="532E1D"/>
                </a:solidFill>
                <a:latin typeface="+mn-lt"/>
                <a:cs typeface="Calibri" panose="020F0502020204030204" pitchFamily="34" charset="0"/>
              </a:rPr>
              <a:t>Physicians and surgeons</a:t>
            </a:r>
          </a:p>
        </p:txBody>
      </p:sp>
      <p:sp>
        <p:nvSpPr>
          <p:cNvPr id="37893" name="Rectangle 4"/>
          <p:cNvSpPr>
            <a:spLocks noChangeArrowheads="1"/>
          </p:cNvSpPr>
          <p:nvPr/>
        </p:nvSpPr>
        <p:spPr bwMode="auto">
          <a:xfrm>
            <a:off x="5811094" y="5635080"/>
            <a:ext cx="879023"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4488" indent="-344488">
              <a:spcBef>
                <a:spcPts val="700"/>
              </a:spcBef>
              <a:spcAft>
                <a:spcPts val="600"/>
              </a:spcAft>
              <a:buSzPct val="85000"/>
              <a:buFont typeface="Arial" panose="020B0604020202020204" pitchFamily="34" charset="0"/>
              <a:buChar char="•"/>
              <a:defRPr sz="3200">
                <a:solidFill>
                  <a:schemeClr val="bg1"/>
                </a:solidFill>
                <a:latin typeface="Calibri" panose="020F0502020204030204" pitchFamily="34" charset="0"/>
              </a:defRPr>
            </a:lvl1pPr>
            <a:lvl2pPr marL="742950" indent="-285750">
              <a:spcBef>
                <a:spcPts val="700"/>
              </a:spcBef>
              <a:spcAft>
                <a:spcPts val="600"/>
              </a:spcAft>
              <a:buSzPct val="85000"/>
              <a:buFont typeface="Arial" panose="020B0604020202020204" pitchFamily="34" charset="0"/>
              <a:buChar char="•"/>
              <a:defRPr sz="2800">
                <a:solidFill>
                  <a:schemeClr val="bg1"/>
                </a:solidFill>
                <a:latin typeface="Calibri" panose="020F0502020204030204" pitchFamily="34" charset="0"/>
              </a:defRPr>
            </a:lvl2pPr>
            <a:lvl3pPr marL="1143000" indent="-228600">
              <a:spcBef>
                <a:spcPts val="700"/>
              </a:spcBef>
              <a:spcAft>
                <a:spcPts val="600"/>
              </a:spcAft>
              <a:buSzPct val="85000"/>
              <a:buFont typeface="Arial" panose="020B0604020202020204" pitchFamily="34" charset="0"/>
              <a:buChar char="•"/>
              <a:defRPr sz="2400">
                <a:solidFill>
                  <a:schemeClr val="bg1"/>
                </a:solidFill>
                <a:latin typeface="Calibri" panose="020F0502020204030204" pitchFamily="34" charset="0"/>
              </a:defRPr>
            </a:lvl3pPr>
            <a:lvl4pPr marL="16002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4pPr>
            <a:lvl5pPr marL="20574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9pPr>
          </a:lstStyle>
          <a:p>
            <a:pPr eaLnBrk="1" hangingPunct="1">
              <a:spcBef>
                <a:spcPct val="0"/>
              </a:spcBef>
              <a:spcAft>
                <a:spcPct val="0"/>
              </a:spcAft>
              <a:buSzTx/>
              <a:buFontTx/>
              <a:buNone/>
            </a:pPr>
            <a:r>
              <a:rPr lang="en-US" altLang="en-US" sz="1900" b="1" dirty="0">
                <a:solidFill>
                  <a:srgbClr val="532E1D"/>
                </a:solidFill>
                <a:latin typeface="+mn-lt"/>
                <a:cs typeface="Calibri" panose="020F0502020204030204" pitchFamily="34" charset="0"/>
              </a:rPr>
              <a:t>Nurses</a:t>
            </a:r>
          </a:p>
        </p:txBody>
      </p:sp>
      <p:sp>
        <p:nvSpPr>
          <p:cNvPr id="37895" name="Rectangle 6"/>
          <p:cNvSpPr>
            <a:spLocks noChangeArrowheads="1"/>
          </p:cNvSpPr>
          <p:nvPr/>
        </p:nvSpPr>
        <p:spPr bwMode="auto">
          <a:xfrm>
            <a:off x="1803414" y="5617399"/>
            <a:ext cx="3018327"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4488" indent="-344488">
              <a:spcBef>
                <a:spcPts val="700"/>
              </a:spcBef>
              <a:spcAft>
                <a:spcPts val="600"/>
              </a:spcAft>
              <a:buSzPct val="85000"/>
              <a:buFont typeface="Arial" panose="020B0604020202020204" pitchFamily="34" charset="0"/>
              <a:buChar char="•"/>
              <a:defRPr sz="3200">
                <a:solidFill>
                  <a:schemeClr val="bg1"/>
                </a:solidFill>
                <a:latin typeface="Calibri" panose="020F0502020204030204" pitchFamily="34" charset="0"/>
              </a:defRPr>
            </a:lvl1pPr>
            <a:lvl2pPr marL="742950" indent="-285750">
              <a:spcBef>
                <a:spcPts val="700"/>
              </a:spcBef>
              <a:spcAft>
                <a:spcPts val="600"/>
              </a:spcAft>
              <a:buSzPct val="85000"/>
              <a:buFont typeface="Arial" panose="020B0604020202020204" pitchFamily="34" charset="0"/>
              <a:buChar char="•"/>
              <a:defRPr sz="2800">
                <a:solidFill>
                  <a:schemeClr val="bg1"/>
                </a:solidFill>
                <a:latin typeface="Calibri" panose="020F0502020204030204" pitchFamily="34" charset="0"/>
              </a:defRPr>
            </a:lvl2pPr>
            <a:lvl3pPr marL="1143000" indent="-228600">
              <a:spcBef>
                <a:spcPts val="700"/>
              </a:spcBef>
              <a:spcAft>
                <a:spcPts val="600"/>
              </a:spcAft>
              <a:buSzPct val="85000"/>
              <a:buFont typeface="Arial" panose="020B0604020202020204" pitchFamily="34" charset="0"/>
              <a:buChar char="•"/>
              <a:defRPr sz="2400">
                <a:solidFill>
                  <a:schemeClr val="bg1"/>
                </a:solidFill>
                <a:latin typeface="Calibri" panose="020F0502020204030204" pitchFamily="34" charset="0"/>
              </a:defRPr>
            </a:lvl3pPr>
            <a:lvl4pPr marL="16002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4pPr>
            <a:lvl5pPr marL="20574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9pPr>
          </a:lstStyle>
          <a:p>
            <a:pPr eaLnBrk="1" hangingPunct="1">
              <a:spcBef>
                <a:spcPct val="0"/>
              </a:spcBef>
              <a:spcAft>
                <a:spcPct val="0"/>
              </a:spcAft>
              <a:buSzTx/>
              <a:buFontTx/>
              <a:buNone/>
            </a:pPr>
            <a:r>
              <a:rPr lang="en-US" altLang="en-US" sz="1900" b="1" dirty="0">
                <a:solidFill>
                  <a:srgbClr val="532E1D"/>
                </a:solidFill>
                <a:latin typeface="+mn-lt"/>
                <a:cs typeface="Calibri" panose="020F0502020204030204" pitchFamily="34" charset="0"/>
              </a:rPr>
              <a:t>Dentists and dental workers</a:t>
            </a:r>
          </a:p>
        </p:txBody>
      </p:sp>
      <p:sp>
        <p:nvSpPr>
          <p:cNvPr id="37897" name="Rectangle 8"/>
          <p:cNvSpPr>
            <a:spLocks noChangeArrowheads="1"/>
          </p:cNvSpPr>
          <p:nvPr/>
        </p:nvSpPr>
        <p:spPr bwMode="auto">
          <a:xfrm>
            <a:off x="7897297" y="4346422"/>
            <a:ext cx="2667000"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4488" indent="-344488">
              <a:spcBef>
                <a:spcPts val="700"/>
              </a:spcBef>
              <a:spcAft>
                <a:spcPts val="600"/>
              </a:spcAft>
              <a:buSzPct val="85000"/>
              <a:buFont typeface="Arial" panose="020B0604020202020204" pitchFamily="34" charset="0"/>
              <a:buChar char="•"/>
              <a:defRPr sz="3200">
                <a:solidFill>
                  <a:schemeClr val="bg1"/>
                </a:solidFill>
                <a:latin typeface="Calibri" panose="020F0502020204030204" pitchFamily="34" charset="0"/>
              </a:defRPr>
            </a:lvl1pPr>
            <a:lvl2pPr marL="742950" indent="-285750">
              <a:spcBef>
                <a:spcPts val="700"/>
              </a:spcBef>
              <a:spcAft>
                <a:spcPts val="600"/>
              </a:spcAft>
              <a:buSzPct val="85000"/>
              <a:buFont typeface="Arial" panose="020B0604020202020204" pitchFamily="34" charset="0"/>
              <a:buChar char="•"/>
              <a:defRPr sz="2800">
                <a:solidFill>
                  <a:schemeClr val="bg1"/>
                </a:solidFill>
                <a:latin typeface="Calibri" panose="020F0502020204030204" pitchFamily="34" charset="0"/>
              </a:defRPr>
            </a:lvl2pPr>
            <a:lvl3pPr marL="1143000" indent="-228600">
              <a:spcBef>
                <a:spcPts val="700"/>
              </a:spcBef>
              <a:spcAft>
                <a:spcPts val="600"/>
              </a:spcAft>
              <a:buSzPct val="85000"/>
              <a:buFont typeface="Arial" panose="020B0604020202020204" pitchFamily="34" charset="0"/>
              <a:buChar char="•"/>
              <a:defRPr sz="2400">
                <a:solidFill>
                  <a:schemeClr val="bg1"/>
                </a:solidFill>
                <a:latin typeface="Calibri" panose="020F0502020204030204" pitchFamily="34" charset="0"/>
              </a:defRPr>
            </a:lvl3pPr>
            <a:lvl4pPr marL="16002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4pPr>
            <a:lvl5pPr marL="20574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9pPr>
          </a:lstStyle>
          <a:p>
            <a:pPr algn="ctr" eaLnBrk="1" hangingPunct="1">
              <a:spcBef>
                <a:spcPct val="0"/>
              </a:spcBef>
              <a:spcAft>
                <a:spcPct val="0"/>
              </a:spcAft>
              <a:buSzTx/>
              <a:buFontTx/>
              <a:buNone/>
            </a:pPr>
            <a:r>
              <a:rPr lang="en-US" altLang="en-US" sz="1900" b="1" dirty="0">
                <a:solidFill>
                  <a:srgbClr val="532E1D"/>
                </a:solidFill>
                <a:latin typeface="+mn-lt"/>
                <a:cs typeface="Calibri" panose="020F0502020204030204" pitchFamily="34" charset="0"/>
              </a:rPr>
              <a:t>Clinical/diagnostic laboratory workers</a:t>
            </a:r>
          </a:p>
          <a:p>
            <a:pPr algn="ctr" eaLnBrk="1" hangingPunct="1">
              <a:spcBef>
                <a:spcPct val="0"/>
              </a:spcBef>
              <a:spcAft>
                <a:spcPct val="0"/>
              </a:spcAft>
              <a:buSzTx/>
              <a:buFontTx/>
              <a:buNone/>
            </a:pPr>
            <a:r>
              <a:rPr lang="en-US" altLang="en-US" sz="1900" b="1" dirty="0">
                <a:solidFill>
                  <a:srgbClr val="532E1D"/>
                </a:solidFill>
                <a:latin typeface="+mn-lt"/>
                <a:cs typeface="Calibri" panose="020F0502020204030204" pitchFamily="34" charset="0"/>
              </a:rPr>
              <a:t>Medical technologists</a:t>
            </a:r>
          </a:p>
        </p:txBody>
      </p:sp>
      <p:pic>
        <p:nvPicPr>
          <p:cNvPr id="37898" name="Picture 9" descr="skh-careers-oilandgas - &lt;strong&gt;Housekeeping&lt;/strong&gt; Personel"/>
          <p:cNvPicPr>
            <a:picLocks noChangeAspect="1"/>
          </p:cNvPicPr>
          <p:nvPr/>
        </p:nvPicPr>
        <p:blipFill rotWithShape="1">
          <a:blip r:embed="rId4">
            <a:extLst>
              <a:ext uri="{28A0092B-C50C-407E-A947-70E740481C1C}">
                <a14:useLocalDpi xmlns:a14="http://schemas.microsoft.com/office/drawing/2010/main" val="0"/>
              </a:ext>
            </a:extLst>
          </a:blip>
          <a:srcRect l="11499" r="14449"/>
          <a:stretch/>
        </p:blipFill>
        <p:spPr bwMode="auto">
          <a:xfrm>
            <a:off x="5370346" y="1931707"/>
            <a:ext cx="1698952" cy="1529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9" name="TextBox 10"/>
          <p:cNvSpPr txBox="1">
            <a:spLocks noChangeArrowheads="1"/>
          </p:cNvSpPr>
          <p:nvPr/>
        </p:nvSpPr>
        <p:spPr bwMode="auto">
          <a:xfrm>
            <a:off x="5105401" y="3597172"/>
            <a:ext cx="2751137"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spcAft>
                <a:spcPts val="600"/>
              </a:spcAft>
              <a:buSzPct val="85000"/>
              <a:buFont typeface="Arial" panose="020B0604020202020204" pitchFamily="34" charset="0"/>
              <a:buChar char="•"/>
              <a:defRPr sz="3200">
                <a:solidFill>
                  <a:schemeClr val="bg1"/>
                </a:solidFill>
                <a:latin typeface="Calibri" panose="020F0502020204030204" pitchFamily="34" charset="0"/>
              </a:defRPr>
            </a:lvl1pPr>
            <a:lvl2pPr marL="742950" indent="-285750">
              <a:spcBef>
                <a:spcPts val="700"/>
              </a:spcBef>
              <a:spcAft>
                <a:spcPts val="600"/>
              </a:spcAft>
              <a:buSzPct val="85000"/>
              <a:buFont typeface="Arial" panose="020B0604020202020204" pitchFamily="34" charset="0"/>
              <a:buChar char="•"/>
              <a:defRPr sz="2800">
                <a:solidFill>
                  <a:schemeClr val="bg1"/>
                </a:solidFill>
                <a:latin typeface="Calibri" panose="020F0502020204030204" pitchFamily="34" charset="0"/>
              </a:defRPr>
            </a:lvl2pPr>
            <a:lvl3pPr marL="1143000" indent="-228600">
              <a:spcBef>
                <a:spcPts val="700"/>
              </a:spcBef>
              <a:spcAft>
                <a:spcPts val="600"/>
              </a:spcAft>
              <a:buSzPct val="85000"/>
              <a:buFont typeface="Arial" panose="020B0604020202020204" pitchFamily="34" charset="0"/>
              <a:buChar char="•"/>
              <a:defRPr sz="2400">
                <a:solidFill>
                  <a:schemeClr val="bg1"/>
                </a:solidFill>
                <a:latin typeface="Calibri" panose="020F0502020204030204" pitchFamily="34" charset="0"/>
              </a:defRPr>
            </a:lvl3pPr>
            <a:lvl4pPr marL="16002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4pPr>
            <a:lvl5pPr marL="20574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9pPr>
          </a:lstStyle>
          <a:p>
            <a:pPr>
              <a:spcBef>
                <a:spcPct val="0"/>
              </a:spcBef>
              <a:spcAft>
                <a:spcPct val="0"/>
              </a:spcAft>
              <a:buSzTx/>
              <a:buFontTx/>
              <a:buNone/>
            </a:pPr>
            <a:r>
              <a:rPr lang="en-US" altLang="en-US" sz="1900" b="1" dirty="0">
                <a:solidFill>
                  <a:srgbClr val="532E1D"/>
                </a:solidFill>
                <a:latin typeface="+mn-lt"/>
                <a:cs typeface="Calibri" panose="020F0502020204030204" pitchFamily="34" charset="0"/>
              </a:rPr>
              <a:t>Housekeeping workers</a:t>
            </a:r>
          </a:p>
        </p:txBody>
      </p:sp>
      <p:pic>
        <p:nvPicPr>
          <p:cNvPr id="14" name="3 lab pic">
            <a:extLst>
              <a:ext uri="{FF2B5EF4-FFF2-40B4-BE49-F238E27FC236}">
                <a16:creationId xmlns:a16="http://schemas.microsoft.com/office/drawing/2014/main" id="{45BFB58B-BD96-49B5-B82B-8CFD62C3B2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9520" y="2591816"/>
            <a:ext cx="2279588" cy="1526006"/>
          </a:xfrm>
          <a:prstGeom prst="rect">
            <a:avLst/>
          </a:prstGeom>
        </p:spPr>
      </p:pic>
      <p:pic>
        <p:nvPicPr>
          <p:cNvPr id="15" name="3 physician pic">
            <a:extLst>
              <a:ext uri="{FF2B5EF4-FFF2-40B4-BE49-F238E27FC236}">
                <a16:creationId xmlns:a16="http://schemas.microsoft.com/office/drawing/2014/main" id="{87BF0F11-E179-400E-8CA5-C90DC93119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6361" y="1966895"/>
            <a:ext cx="2187862" cy="1446916"/>
          </a:xfrm>
          <a:prstGeom prst="rect">
            <a:avLst/>
          </a:prstGeom>
        </p:spPr>
      </p:pic>
      <p:pic>
        <p:nvPicPr>
          <p:cNvPr id="16" name="3 nurses pic">
            <a:extLst>
              <a:ext uri="{FF2B5EF4-FFF2-40B4-BE49-F238E27FC236}">
                <a16:creationId xmlns:a16="http://schemas.microsoft.com/office/drawing/2014/main" id="{4E395F2F-E26D-40B5-8EFE-FDA7954263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5235770" y="4117822"/>
            <a:ext cx="2231830" cy="1453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3 dental pic">
            <a:extLst>
              <a:ext uri="{FF2B5EF4-FFF2-40B4-BE49-F238E27FC236}">
                <a16:creationId xmlns:a16="http://schemas.microsoft.com/office/drawing/2014/main" id="{526F76E5-6104-46FC-99A7-4EA4B7461EB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2388425" y="4028848"/>
            <a:ext cx="1483734" cy="14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83E454E-107C-A72D-D635-7B2AA2C16177}"/>
              </a:ext>
            </a:extLst>
          </p:cNvPr>
          <p:cNvSpPr txBox="1"/>
          <p:nvPr/>
        </p:nvSpPr>
        <p:spPr>
          <a:xfrm>
            <a:off x="1139014" y="1042530"/>
            <a:ext cx="6578614" cy="707886"/>
          </a:xfrm>
          <a:prstGeom prst="rect">
            <a:avLst/>
          </a:prstGeom>
          <a:noFill/>
        </p:spPr>
        <p:txBody>
          <a:bodyPr wrap="square" rtlCol="0">
            <a:spAutoFit/>
          </a:bodyPr>
          <a:lstStyle/>
          <a:p>
            <a:r>
              <a:rPr lang="en-US" altLang="en-US" sz="4000" b="1" dirty="0">
                <a:solidFill>
                  <a:schemeClr val="bg1"/>
                </a:solidFill>
              </a:rPr>
              <a:t>Exposure Determination</a:t>
            </a:r>
          </a:p>
        </p:txBody>
      </p:sp>
      <p:pic>
        <p:nvPicPr>
          <p:cNvPr id="4" name="plan">
            <a:extLst>
              <a:ext uri="{FF2B5EF4-FFF2-40B4-BE49-F238E27FC236}">
                <a16:creationId xmlns:a16="http://schemas.microsoft.com/office/drawing/2014/main" id="{628EE8F7-91C3-1B5C-67D9-9619AD01480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86611" y="1096378"/>
            <a:ext cx="672707" cy="672707"/>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37891"/>
                                        </p:tgtEl>
                                        <p:attrNameLst>
                                          <p:attrName>style.visibility</p:attrName>
                                        </p:attrNameLst>
                                      </p:cBhvr>
                                      <p:to>
                                        <p:strVal val="visible"/>
                                      </p:to>
                                    </p:set>
                                    <p:animEffect transition="in" filter="fade">
                                      <p:cBhvr>
                                        <p:cTn id="10" dur="500"/>
                                        <p:tgtEl>
                                          <p:spTgt spid="37891"/>
                                        </p:tgtEl>
                                      </p:cBhvr>
                                    </p:animEffect>
                                  </p:childTnLst>
                                </p:cTn>
                              </p:par>
                              <p:par>
                                <p:cTn id="11" presetID="10" presetClass="entr" presetSubtype="0" fill="hold" nodeType="withEffect">
                                  <p:stCondLst>
                                    <p:cond delay="2000"/>
                                  </p:stCondLst>
                                  <p:childTnLst>
                                    <p:set>
                                      <p:cBhvr>
                                        <p:cTn id="12" dur="1" fill="hold">
                                          <p:stCondLst>
                                            <p:cond delay="0"/>
                                          </p:stCondLst>
                                        </p:cTn>
                                        <p:tgtEl>
                                          <p:spTgt spid="37898"/>
                                        </p:tgtEl>
                                        <p:attrNameLst>
                                          <p:attrName>style.visibility</p:attrName>
                                        </p:attrNameLst>
                                      </p:cBhvr>
                                      <p:to>
                                        <p:strVal val="visible"/>
                                      </p:to>
                                    </p:set>
                                    <p:animEffect transition="in" filter="fade">
                                      <p:cBhvr>
                                        <p:cTn id="13" dur="500"/>
                                        <p:tgtEl>
                                          <p:spTgt spid="37898"/>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37899"/>
                                        </p:tgtEl>
                                        <p:attrNameLst>
                                          <p:attrName>style.visibility</p:attrName>
                                        </p:attrNameLst>
                                      </p:cBhvr>
                                      <p:to>
                                        <p:strVal val="visible"/>
                                      </p:to>
                                    </p:set>
                                    <p:animEffect transition="in" filter="fade">
                                      <p:cBhvr>
                                        <p:cTn id="16" dur="500"/>
                                        <p:tgtEl>
                                          <p:spTgt spid="37899"/>
                                        </p:tgtEl>
                                      </p:cBhvr>
                                    </p:animEffect>
                                  </p:childTnLst>
                                </p:cTn>
                              </p:par>
                              <p:par>
                                <p:cTn id="17" presetID="10" presetClass="entr" presetSubtype="0" fill="hold" nodeType="withEffect">
                                  <p:stCondLst>
                                    <p:cond delay="30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3000"/>
                                  </p:stCondLst>
                                  <p:childTnLst>
                                    <p:set>
                                      <p:cBhvr>
                                        <p:cTn id="21" dur="1" fill="hold">
                                          <p:stCondLst>
                                            <p:cond delay="0"/>
                                          </p:stCondLst>
                                        </p:cTn>
                                        <p:tgtEl>
                                          <p:spTgt spid="37895"/>
                                        </p:tgtEl>
                                        <p:attrNameLst>
                                          <p:attrName>style.visibility</p:attrName>
                                        </p:attrNameLst>
                                      </p:cBhvr>
                                      <p:to>
                                        <p:strVal val="visible"/>
                                      </p:to>
                                    </p:set>
                                    <p:animEffect transition="in" filter="fade">
                                      <p:cBhvr>
                                        <p:cTn id="22" dur="500"/>
                                        <p:tgtEl>
                                          <p:spTgt spid="37895"/>
                                        </p:tgtEl>
                                      </p:cBhvr>
                                    </p:animEffect>
                                  </p:childTnLst>
                                </p:cTn>
                              </p:par>
                              <p:par>
                                <p:cTn id="23" presetID="10" presetClass="entr" presetSubtype="0" fill="hold" nodeType="withEffect">
                                  <p:stCondLst>
                                    <p:cond delay="400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4000"/>
                                  </p:stCondLst>
                                  <p:childTnLst>
                                    <p:set>
                                      <p:cBhvr>
                                        <p:cTn id="27" dur="1" fill="hold">
                                          <p:stCondLst>
                                            <p:cond delay="0"/>
                                          </p:stCondLst>
                                        </p:cTn>
                                        <p:tgtEl>
                                          <p:spTgt spid="37893"/>
                                        </p:tgtEl>
                                        <p:attrNameLst>
                                          <p:attrName>style.visibility</p:attrName>
                                        </p:attrNameLst>
                                      </p:cBhvr>
                                      <p:to>
                                        <p:strVal val="visible"/>
                                      </p:to>
                                    </p:set>
                                    <p:animEffect transition="in" filter="fade">
                                      <p:cBhvr>
                                        <p:cTn id="28" dur="500"/>
                                        <p:tgtEl>
                                          <p:spTgt spid="37893"/>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5000"/>
                                  </p:stCondLst>
                                  <p:childTnLst>
                                    <p:set>
                                      <p:cBhvr>
                                        <p:cTn id="33" dur="1" fill="hold">
                                          <p:stCondLst>
                                            <p:cond delay="0"/>
                                          </p:stCondLst>
                                        </p:cTn>
                                        <p:tgtEl>
                                          <p:spTgt spid="37897"/>
                                        </p:tgtEl>
                                        <p:attrNameLst>
                                          <p:attrName>style.visibility</p:attrName>
                                        </p:attrNameLst>
                                      </p:cBhvr>
                                      <p:to>
                                        <p:strVal val="visible"/>
                                      </p:to>
                                    </p:set>
                                    <p:animEffect transition="in" filter="fade">
                                      <p:cBhvr>
                                        <p:cTn id="34" dur="500"/>
                                        <p:tgtEl>
                                          <p:spTgt spid="378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p:bldP spid="37893" grpId="0"/>
      <p:bldP spid="37895" grpId="0"/>
      <p:bldP spid="37897" grpId="0"/>
      <p:bldP spid="3789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nner">
            <a:extLst>
              <a:ext uri="{FF2B5EF4-FFF2-40B4-BE49-F238E27FC236}">
                <a16:creationId xmlns:a16="http://schemas.microsoft.com/office/drawing/2014/main" id="{E4D568A6-889C-6FE9-72AF-10A68D0E37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14" name="TextBox 13">
            <a:extLst>
              <a:ext uri="{FF2B5EF4-FFF2-40B4-BE49-F238E27FC236}">
                <a16:creationId xmlns:a16="http://schemas.microsoft.com/office/drawing/2014/main" id="{A27D9403-843B-DC43-8961-83A532EE1D8F}"/>
              </a:ext>
            </a:extLst>
          </p:cNvPr>
          <p:cNvSpPr txBox="1"/>
          <p:nvPr/>
        </p:nvSpPr>
        <p:spPr>
          <a:xfrm>
            <a:off x="1153528" y="1069833"/>
            <a:ext cx="7264414" cy="707886"/>
          </a:xfrm>
          <a:prstGeom prst="rect">
            <a:avLst/>
          </a:prstGeom>
          <a:noFill/>
        </p:spPr>
        <p:txBody>
          <a:bodyPr wrap="square" rtlCol="0">
            <a:spAutoFit/>
          </a:bodyPr>
          <a:lstStyle/>
          <a:p>
            <a:r>
              <a:rPr lang="en-US" sz="4000" b="1" dirty="0">
                <a:solidFill>
                  <a:schemeClr val="bg1"/>
                </a:solidFill>
              </a:rPr>
              <a:t>Methods of Compliance (MOC)</a:t>
            </a:r>
          </a:p>
        </p:txBody>
      </p:sp>
      <p:pic>
        <p:nvPicPr>
          <p:cNvPr id="15" name="plan">
            <a:extLst>
              <a:ext uri="{FF2B5EF4-FFF2-40B4-BE49-F238E27FC236}">
                <a16:creationId xmlns:a16="http://schemas.microsoft.com/office/drawing/2014/main" id="{F28BBB98-AFD2-A589-E046-34F91B6B3E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2638" y="1121973"/>
            <a:ext cx="672707" cy="672707"/>
          </a:xfrm>
          <a:prstGeom prst="rect">
            <a:avLst/>
          </a:prstGeom>
        </p:spPr>
      </p:pic>
      <p:sp>
        <p:nvSpPr>
          <p:cNvPr id="24" name="1c specifies text">
            <a:extLst>
              <a:ext uri="{FF2B5EF4-FFF2-40B4-BE49-F238E27FC236}">
                <a16:creationId xmlns:a16="http://schemas.microsoft.com/office/drawing/2014/main" id="{3CCFA0FE-F525-EBDF-568B-F17AB60EE98E}"/>
              </a:ext>
            </a:extLst>
          </p:cNvPr>
          <p:cNvSpPr txBox="1">
            <a:spLocks/>
          </p:cNvSpPr>
          <p:nvPr/>
        </p:nvSpPr>
        <p:spPr>
          <a:xfrm>
            <a:off x="8074124" y="4192453"/>
            <a:ext cx="2212876" cy="9927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en-US" sz="2400" dirty="0">
                <a:solidFill>
                  <a:srgbClr val="532E1D"/>
                </a:solidFill>
                <a:latin typeface="+mn-lt"/>
                <a:cs typeface="+mn-cs"/>
              </a:rPr>
              <a:t>Specifies order of measures</a:t>
            </a:r>
          </a:p>
        </p:txBody>
      </p:sp>
      <p:pic>
        <p:nvPicPr>
          <p:cNvPr id="25" name="1c bottom arrow">
            <a:extLst>
              <a:ext uri="{FF2B5EF4-FFF2-40B4-BE49-F238E27FC236}">
                <a16:creationId xmlns:a16="http://schemas.microsoft.com/office/drawing/2014/main" id="{450A79E6-F6B1-1D22-9E83-6AEE79EE60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43196" y="4395893"/>
            <a:ext cx="731287" cy="376704"/>
          </a:xfrm>
          <a:prstGeom prst="rect">
            <a:avLst/>
          </a:prstGeom>
        </p:spPr>
      </p:pic>
      <p:sp>
        <p:nvSpPr>
          <p:cNvPr id="26" name="1 c requires text">
            <a:extLst>
              <a:ext uri="{FF2B5EF4-FFF2-40B4-BE49-F238E27FC236}">
                <a16:creationId xmlns:a16="http://schemas.microsoft.com/office/drawing/2014/main" id="{5D41FE59-626A-D957-38BC-93C26DE000CB}"/>
              </a:ext>
            </a:extLst>
          </p:cNvPr>
          <p:cNvSpPr txBox="1">
            <a:spLocks/>
          </p:cNvSpPr>
          <p:nvPr/>
        </p:nvSpPr>
        <p:spPr>
          <a:xfrm>
            <a:off x="8031201" y="2608032"/>
            <a:ext cx="2941599" cy="12608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en-US" sz="2400" dirty="0">
                <a:solidFill>
                  <a:srgbClr val="532E1D"/>
                </a:solidFill>
                <a:latin typeface="+mn-lt"/>
                <a:cs typeface="+mn-cs"/>
              </a:rPr>
              <a:t>Requires </a:t>
            </a:r>
          </a:p>
          <a:p>
            <a:pPr marL="0" indent="0">
              <a:spcBef>
                <a:spcPts val="600"/>
              </a:spcBef>
              <a:buNone/>
            </a:pPr>
            <a:r>
              <a:rPr lang="en-US" sz="2400" dirty="0">
                <a:solidFill>
                  <a:srgbClr val="532E1D"/>
                </a:solidFill>
                <a:latin typeface="+mn-lt"/>
                <a:cs typeface="+mn-cs"/>
              </a:rPr>
              <a:t>implementation of specific measures</a:t>
            </a:r>
          </a:p>
        </p:txBody>
      </p:sp>
      <p:pic>
        <p:nvPicPr>
          <p:cNvPr id="27" name="1c top arrow">
            <a:extLst>
              <a:ext uri="{FF2B5EF4-FFF2-40B4-BE49-F238E27FC236}">
                <a16:creationId xmlns:a16="http://schemas.microsoft.com/office/drawing/2014/main" id="{1CE15F26-00D7-8391-0604-186E6DFE5C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43197" y="2867660"/>
            <a:ext cx="731287" cy="376704"/>
          </a:xfrm>
          <a:prstGeom prst="rect">
            <a:avLst/>
          </a:prstGeom>
        </p:spPr>
      </p:pic>
      <p:pic>
        <p:nvPicPr>
          <p:cNvPr id="28" name="1b OSHA logo">
            <a:extLst>
              <a:ext uri="{FF2B5EF4-FFF2-40B4-BE49-F238E27FC236}">
                <a16:creationId xmlns:a16="http://schemas.microsoft.com/office/drawing/2014/main" id="{296244D5-8DC7-E3FA-86DF-7365820BFD53}"/>
              </a:ext>
            </a:extLst>
          </p:cNvPr>
          <p:cNvPicPr>
            <a:picLocks noChangeAspect="1"/>
          </p:cNvPicPr>
          <p:nvPr/>
        </p:nvPicPr>
        <p:blipFill rotWithShape="1">
          <a:blip r:embed="rId6">
            <a:extLst>
              <a:ext uri="{28A0092B-C50C-407E-A947-70E740481C1C}">
                <a14:useLocalDpi xmlns:a14="http://schemas.microsoft.com/office/drawing/2010/main" val="0"/>
              </a:ext>
            </a:extLst>
          </a:blip>
          <a:srcRect t="19257" r="69406" b="19383"/>
          <a:stretch/>
        </p:blipFill>
        <p:spPr>
          <a:xfrm>
            <a:off x="4633197" y="3562046"/>
            <a:ext cx="1210132" cy="1260815"/>
          </a:xfrm>
          <a:prstGeom prst="rect">
            <a:avLst/>
          </a:prstGeom>
        </p:spPr>
      </p:pic>
      <p:sp>
        <p:nvSpPr>
          <p:cNvPr id="29" name="1b OSHA text">
            <a:extLst>
              <a:ext uri="{FF2B5EF4-FFF2-40B4-BE49-F238E27FC236}">
                <a16:creationId xmlns:a16="http://schemas.microsoft.com/office/drawing/2014/main" id="{19996559-6556-B6C6-7255-C325EF52875C}"/>
              </a:ext>
            </a:extLst>
          </p:cNvPr>
          <p:cNvSpPr txBox="1">
            <a:spLocks/>
          </p:cNvSpPr>
          <p:nvPr/>
        </p:nvSpPr>
        <p:spPr>
          <a:xfrm>
            <a:off x="4191000" y="2631731"/>
            <a:ext cx="2048276" cy="51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latin typeface="Calibri" panose="020F0502020204030204" pitchFamily="34" charset="0"/>
                <a:ea typeface="Calibri" panose="020F0502020204030204" pitchFamily="34" charset="0"/>
                <a:cs typeface="Calibri" panose="020F0502020204030204" pitchFamily="34" charset="0"/>
              </a:rPr>
              <a:t>OSHA</a:t>
            </a:r>
          </a:p>
        </p:txBody>
      </p:sp>
      <p:pic>
        <p:nvPicPr>
          <p:cNvPr id="30" name="1b arrow">
            <a:extLst>
              <a:ext uri="{FF2B5EF4-FFF2-40B4-BE49-F238E27FC236}">
                <a16:creationId xmlns:a16="http://schemas.microsoft.com/office/drawing/2014/main" id="{9F645C3C-C8EB-B088-DC23-43E309117A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9584" y="3520209"/>
            <a:ext cx="731287" cy="376704"/>
          </a:xfrm>
          <a:prstGeom prst="rect">
            <a:avLst/>
          </a:prstGeom>
        </p:spPr>
      </p:pic>
      <p:pic>
        <p:nvPicPr>
          <p:cNvPr id="31" name="1a ID pic">
            <a:extLst>
              <a:ext uri="{FF2B5EF4-FFF2-40B4-BE49-F238E27FC236}">
                <a16:creationId xmlns:a16="http://schemas.microsoft.com/office/drawing/2014/main" id="{6B94CDFA-E9B4-2A3C-ACAF-526BFE5FE4E1}"/>
              </a:ext>
            </a:extLst>
          </p:cNvPr>
          <p:cNvPicPr>
            <a:picLocks noChangeAspect="1"/>
          </p:cNvPicPr>
          <p:nvPr/>
        </p:nvPicPr>
        <p:blipFill rotWithShape="1">
          <a:blip r:embed="rId7">
            <a:extLst>
              <a:ext uri="{28A0092B-C50C-407E-A947-70E740481C1C}">
                <a14:useLocalDpi xmlns:a14="http://schemas.microsoft.com/office/drawing/2010/main" val="0"/>
              </a:ext>
            </a:extLst>
          </a:blip>
          <a:srcRect b="34331"/>
          <a:stretch/>
        </p:blipFill>
        <p:spPr>
          <a:xfrm>
            <a:off x="1560658" y="3471437"/>
            <a:ext cx="1184065" cy="1619554"/>
          </a:xfrm>
          <a:prstGeom prst="rect">
            <a:avLst/>
          </a:prstGeom>
        </p:spPr>
      </p:pic>
      <p:sp>
        <p:nvSpPr>
          <p:cNvPr id="32" name="1a ID text">
            <a:extLst>
              <a:ext uri="{FF2B5EF4-FFF2-40B4-BE49-F238E27FC236}">
                <a16:creationId xmlns:a16="http://schemas.microsoft.com/office/drawing/2014/main" id="{A48A7F0E-3247-0855-D5A6-1E685E401770}"/>
              </a:ext>
            </a:extLst>
          </p:cNvPr>
          <p:cNvSpPr txBox="1">
            <a:spLocks/>
          </p:cNvSpPr>
          <p:nvPr/>
        </p:nvSpPr>
        <p:spPr>
          <a:xfrm>
            <a:off x="1799562" y="2608032"/>
            <a:ext cx="733305" cy="51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532E1D"/>
                </a:solidFill>
                <a:latin typeface="Calibri" panose="020F0502020204030204" pitchFamily="34" charset="0"/>
                <a:ea typeface="Calibri" panose="020F0502020204030204" pitchFamily="34" charset="0"/>
                <a:cs typeface="Calibri" panose="020F0502020204030204" pitchFamily="34" charset="0"/>
              </a:rPr>
              <a:t>ID</a:t>
            </a:r>
          </a:p>
        </p:txBody>
      </p:sp>
    </p:spTree>
    <p:extLst>
      <p:ext uri="{BB962C8B-B14F-4D97-AF65-F5344CB8AC3E}">
        <p14:creationId xmlns:p14="http://schemas.microsoft.com/office/powerpoint/2010/main" val="338778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9" grpId="0"/>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nner">
            <a:extLst>
              <a:ext uri="{FF2B5EF4-FFF2-40B4-BE49-F238E27FC236}">
                <a16:creationId xmlns:a16="http://schemas.microsoft.com/office/drawing/2014/main" id="{B757E0AB-B161-5094-CF29-24F335367A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14" name="TextBox 13">
            <a:extLst>
              <a:ext uri="{FF2B5EF4-FFF2-40B4-BE49-F238E27FC236}">
                <a16:creationId xmlns:a16="http://schemas.microsoft.com/office/drawing/2014/main" id="{A27D9403-843B-DC43-8961-83A532EE1D8F}"/>
              </a:ext>
            </a:extLst>
          </p:cNvPr>
          <p:cNvSpPr txBox="1"/>
          <p:nvPr/>
        </p:nvSpPr>
        <p:spPr>
          <a:xfrm>
            <a:off x="1143000" y="1068059"/>
            <a:ext cx="7264414" cy="707886"/>
          </a:xfrm>
          <a:prstGeom prst="rect">
            <a:avLst/>
          </a:prstGeom>
          <a:noFill/>
        </p:spPr>
        <p:txBody>
          <a:bodyPr wrap="square" rtlCol="0">
            <a:spAutoFit/>
          </a:bodyPr>
          <a:lstStyle/>
          <a:p>
            <a:r>
              <a:rPr lang="en-US" sz="4000" b="1" dirty="0">
                <a:solidFill>
                  <a:schemeClr val="bg1"/>
                </a:solidFill>
              </a:rPr>
              <a:t>Methods of Compliance (MOC)</a:t>
            </a:r>
          </a:p>
        </p:txBody>
      </p:sp>
      <p:pic>
        <p:nvPicPr>
          <p:cNvPr id="15" name="plan">
            <a:extLst>
              <a:ext uri="{FF2B5EF4-FFF2-40B4-BE49-F238E27FC236}">
                <a16:creationId xmlns:a16="http://schemas.microsoft.com/office/drawing/2014/main" id="{F28BBB98-AFD2-A589-E046-34F91B6B3E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39512" y="1118255"/>
            <a:ext cx="672707" cy="672707"/>
          </a:xfrm>
          <a:prstGeom prst="rect">
            <a:avLst/>
          </a:prstGeom>
        </p:spPr>
      </p:pic>
      <p:pic>
        <p:nvPicPr>
          <p:cNvPr id="17" name="2e">
            <a:extLst>
              <a:ext uri="{FF2B5EF4-FFF2-40B4-BE49-F238E27FC236}">
                <a16:creationId xmlns:a16="http://schemas.microsoft.com/office/drawing/2014/main" id="{7A4EE0C5-1810-6609-6084-90B5203910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9176" y="1447801"/>
            <a:ext cx="8384842" cy="4716473"/>
          </a:xfrm>
          <a:prstGeom prst="rect">
            <a:avLst/>
          </a:prstGeom>
        </p:spPr>
      </p:pic>
      <p:pic>
        <p:nvPicPr>
          <p:cNvPr id="18" name="2d">
            <a:extLst>
              <a:ext uri="{FF2B5EF4-FFF2-40B4-BE49-F238E27FC236}">
                <a16:creationId xmlns:a16="http://schemas.microsoft.com/office/drawing/2014/main" id="{12F8A651-1465-E233-BB41-98C9ED6A02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1324" y="1449949"/>
            <a:ext cx="8384842" cy="4716474"/>
          </a:xfrm>
          <a:prstGeom prst="rect">
            <a:avLst/>
          </a:prstGeom>
        </p:spPr>
      </p:pic>
      <p:pic>
        <p:nvPicPr>
          <p:cNvPr id="19" name="2c">
            <a:extLst>
              <a:ext uri="{FF2B5EF4-FFF2-40B4-BE49-F238E27FC236}">
                <a16:creationId xmlns:a16="http://schemas.microsoft.com/office/drawing/2014/main" id="{53A00873-E406-AA51-B355-6D194D7A85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53471" y="1452097"/>
            <a:ext cx="8384844" cy="4716474"/>
          </a:xfrm>
          <a:prstGeom prst="rect">
            <a:avLst/>
          </a:prstGeom>
        </p:spPr>
      </p:pic>
      <p:pic>
        <p:nvPicPr>
          <p:cNvPr id="20" name="2b">
            <a:extLst>
              <a:ext uri="{FF2B5EF4-FFF2-40B4-BE49-F238E27FC236}">
                <a16:creationId xmlns:a16="http://schemas.microsoft.com/office/drawing/2014/main" id="{3D094AA7-2036-5E74-EBEB-C3F5E2B308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57766" y="1454243"/>
            <a:ext cx="8384844" cy="4716475"/>
          </a:xfrm>
          <a:prstGeom prst="rect">
            <a:avLst/>
          </a:prstGeom>
        </p:spPr>
      </p:pic>
      <p:pic>
        <p:nvPicPr>
          <p:cNvPr id="23" name="2a">
            <a:extLst>
              <a:ext uri="{FF2B5EF4-FFF2-40B4-BE49-F238E27FC236}">
                <a16:creationId xmlns:a16="http://schemas.microsoft.com/office/drawing/2014/main" id="{0968BAB8-99E9-5921-CA29-20672908BB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33601" y="1447800"/>
            <a:ext cx="8433605" cy="4743902"/>
          </a:xfrm>
          <a:prstGeom prst="rect">
            <a:avLst/>
          </a:prstGeom>
        </p:spPr>
      </p:pic>
    </p:spTree>
    <p:extLst>
      <p:ext uri="{BB962C8B-B14F-4D97-AF65-F5344CB8AC3E}">
        <p14:creationId xmlns:p14="http://schemas.microsoft.com/office/powerpoint/2010/main" val="171363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nner">
            <a:extLst>
              <a:ext uri="{FF2B5EF4-FFF2-40B4-BE49-F238E27FC236}">
                <a16:creationId xmlns:a16="http://schemas.microsoft.com/office/drawing/2014/main" id="{9DA18FB1-7C14-5EF7-2A6A-8AD4886889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6" name="TextBox 5">
            <a:extLst>
              <a:ext uri="{FF2B5EF4-FFF2-40B4-BE49-F238E27FC236}">
                <a16:creationId xmlns:a16="http://schemas.microsoft.com/office/drawing/2014/main" id="{B8D9E8F9-AAFF-F8BE-D3A8-FDBFC8C0E1EB}"/>
              </a:ext>
            </a:extLst>
          </p:cNvPr>
          <p:cNvSpPr txBox="1"/>
          <p:nvPr/>
        </p:nvSpPr>
        <p:spPr>
          <a:xfrm>
            <a:off x="1143000" y="1070650"/>
            <a:ext cx="4356847" cy="707886"/>
          </a:xfrm>
          <a:prstGeom prst="rect">
            <a:avLst/>
          </a:prstGeom>
          <a:noFill/>
        </p:spPr>
        <p:txBody>
          <a:bodyPr wrap="square" rtlCol="0">
            <a:spAutoFit/>
          </a:bodyPr>
          <a:lstStyle/>
          <a:p>
            <a:r>
              <a:rPr lang="en-US" sz="4000" b="1" dirty="0">
                <a:solidFill>
                  <a:schemeClr val="bg1"/>
                </a:solidFill>
              </a:rPr>
              <a:t>Objectives</a:t>
            </a:r>
          </a:p>
        </p:txBody>
      </p:sp>
      <p:pic>
        <p:nvPicPr>
          <p:cNvPr id="9" name="elipses">
            <a:extLst>
              <a:ext uri="{FF2B5EF4-FFF2-40B4-BE49-F238E27FC236}">
                <a16:creationId xmlns:a16="http://schemas.microsoft.com/office/drawing/2014/main" id="{B3451823-0633-6A2E-2E31-F75B120907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3318" y="4735079"/>
            <a:ext cx="648242" cy="648242"/>
          </a:xfrm>
          <a:prstGeom prst="rect">
            <a:avLst/>
          </a:prstGeom>
        </p:spPr>
      </p:pic>
      <p:pic>
        <p:nvPicPr>
          <p:cNvPr id="10" name="trash can pic">
            <a:extLst>
              <a:ext uri="{FF2B5EF4-FFF2-40B4-BE49-F238E27FC236}">
                <a16:creationId xmlns:a16="http://schemas.microsoft.com/office/drawing/2014/main" id="{E77D69C1-EFC7-C847-2BF5-4779713A86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31656" y="4086837"/>
            <a:ext cx="648242" cy="648242"/>
          </a:xfrm>
          <a:prstGeom prst="rect">
            <a:avLst/>
          </a:prstGeom>
        </p:spPr>
      </p:pic>
      <p:pic>
        <p:nvPicPr>
          <p:cNvPr id="11" name="plan">
            <a:extLst>
              <a:ext uri="{FF2B5EF4-FFF2-40B4-BE49-F238E27FC236}">
                <a16:creationId xmlns:a16="http://schemas.microsoft.com/office/drawing/2014/main" id="{DAF5A509-4A88-7A31-CFBC-4774B702EF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2600" y="3637060"/>
            <a:ext cx="672707" cy="672707"/>
          </a:xfrm>
          <a:prstGeom prst="rect">
            <a:avLst/>
          </a:prstGeom>
        </p:spPr>
      </p:pic>
      <p:pic>
        <p:nvPicPr>
          <p:cNvPr id="12" name="germ">
            <a:extLst>
              <a:ext uri="{FF2B5EF4-FFF2-40B4-BE49-F238E27FC236}">
                <a16:creationId xmlns:a16="http://schemas.microsoft.com/office/drawing/2014/main" id="{9276325E-C4AA-1E7C-06C5-A47941A74C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16893" y="2871691"/>
            <a:ext cx="649761" cy="649761"/>
          </a:xfrm>
          <a:prstGeom prst="rect">
            <a:avLst/>
          </a:prstGeom>
        </p:spPr>
      </p:pic>
      <p:pic>
        <p:nvPicPr>
          <p:cNvPr id="13" name="paper pic">
            <a:extLst>
              <a:ext uri="{FF2B5EF4-FFF2-40B4-BE49-F238E27FC236}">
                <a16:creationId xmlns:a16="http://schemas.microsoft.com/office/drawing/2014/main" id="{EE763A96-85AC-D8CD-3ED7-20E2D80EE76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98401">
            <a:off x="1812930" y="2038635"/>
            <a:ext cx="682031" cy="756200"/>
          </a:xfrm>
          <a:prstGeom prst="rect">
            <a:avLst/>
          </a:prstGeom>
        </p:spPr>
      </p:pic>
      <p:sp>
        <p:nvSpPr>
          <p:cNvPr id="14" name="list">
            <a:extLst>
              <a:ext uri="{FF2B5EF4-FFF2-40B4-BE49-F238E27FC236}">
                <a16:creationId xmlns:a16="http://schemas.microsoft.com/office/drawing/2014/main" id="{BFE11F2F-15F4-9BF7-B932-5D35024181E3}"/>
              </a:ext>
            </a:extLst>
          </p:cNvPr>
          <p:cNvSpPr txBox="1">
            <a:spLocks/>
          </p:cNvSpPr>
          <p:nvPr/>
        </p:nvSpPr>
        <p:spPr>
          <a:xfrm>
            <a:off x="3783725" y="1966895"/>
            <a:ext cx="7076089" cy="37588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0"/>
              </a:spcAft>
              <a:defRPr/>
            </a:pPr>
            <a:r>
              <a:rPr lang="en-US" altLang="en-US" sz="2400" dirty="0">
                <a:solidFill>
                  <a:srgbClr val="532E1D"/>
                </a:solidFill>
                <a:latin typeface="Calibri" panose="020F0502020204030204" pitchFamily="34" charset="0"/>
                <a:cs typeface="Calibri" panose="020F0502020204030204" pitchFamily="34" charset="0"/>
              </a:rPr>
              <a:t>Provide an overview of the Bloodborne Pathogen (BBP) Standard</a:t>
            </a:r>
          </a:p>
          <a:p>
            <a:pPr>
              <a:lnSpc>
                <a:spcPct val="200000"/>
              </a:lnSpc>
              <a:spcBef>
                <a:spcPct val="0"/>
              </a:spcBef>
              <a:spcAft>
                <a:spcPts val="0"/>
              </a:spcAft>
              <a:defRPr/>
            </a:pPr>
            <a:r>
              <a:rPr lang="en-US" altLang="en-US" sz="2400" dirty="0">
                <a:solidFill>
                  <a:srgbClr val="532E1D"/>
                </a:solidFill>
                <a:latin typeface="Calibri" panose="020F0502020204030204" pitchFamily="34" charset="0"/>
                <a:cs typeface="Calibri" panose="020F0502020204030204" pitchFamily="34" charset="0"/>
              </a:rPr>
              <a:t>Discuss bloodborne pathogen risks</a:t>
            </a:r>
          </a:p>
          <a:p>
            <a:pPr>
              <a:lnSpc>
                <a:spcPct val="200000"/>
              </a:lnSpc>
              <a:spcBef>
                <a:spcPts val="600"/>
              </a:spcBef>
              <a:spcAft>
                <a:spcPts val="0"/>
              </a:spcAft>
              <a:defRPr/>
            </a:pPr>
            <a:r>
              <a:rPr lang="en-US" altLang="en-US" sz="2400" dirty="0">
                <a:solidFill>
                  <a:srgbClr val="532E1D"/>
                </a:solidFill>
                <a:latin typeface="Calibri" panose="020F0502020204030204" pitchFamily="34" charset="0"/>
                <a:cs typeface="Calibri" panose="020F0502020204030204" pitchFamily="34" charset="0"/>
              </a:rPr>
              <a:t>Review the Exposure Control Plan Requirements</a:t>
            </a:r>
          </a:p>
          <a:p>
            <a:pPr>
              <a:lnSpc>
                <a:spcPct val="100000"/>
              </a:lnSpc>
              <a:spcBef>
                <a:spcPts val="600"/>
              </a:spcBef>
              <a:spcAft>
                <a:spcPts val="0"/>
              </a:spcAft>
              <a:defRPr/>
            </a:pPr>
            <a:r>
              <a:rPr lang="en-US" altLang="en-US" sz="2400" dirty="0">
                <a:solidFill>
                  <a:srgbClr val="532E1D"/>
                </a:solidFill>
                <a:latin typeface="Calibri" panose="020F0502020204030204" pitchFamily="34" charset="0"/>
                <a:cs typeface="Calibri" panose="020F0502020204030204" pitchFamily="34" charset="0"/>
              </a:rPr>
              <a:t>Discuss OSHA’s definition of Regulated Medical Waste</a:t>
            </a:r>
          </a:p>
          <a:p>
            <a:pPr>
              <a:lnSpc>
                <a:spcPct val="100000"/>
              </a:lnSpc>
              <a:spcBef>
                <a:spcPts val="600"/>
              </a:spcBef>
              <a:spcAft>
                <a:spcPts val="0"/>
              </a:spcAft>
              <a:defRPr/>
            </a:pPr>
            <a:r>
              <a:rPr lang="en-US" altLang="en-US" sz="2400" dirty="0">
                <a:solidFill>
                  <a:srgbClr val="532E1D"/>
                </a:solidFill>
                <a:latin typeface="Calibri" panose="020F0502020204030204" pitchFamily="34" charset="0"/>
                <a:cs typeface="Calibri" panose="020F0502020204030204" pitchFamily="34" charset="0"/>
              </a:rPr>
              <a:t>Discuss other measures used for control of </a:t>
            </a:r>
            <a:r>
              <a:rPr lang="en-US" sz="2400" dirty="0">
                <a:solidFill>
                  <a:srgbClr val="532E1D"/>
                </a:solidFill>
                <a:latin typeface="Calibri" panose="020F0502020204030204" pitchFamily="34" charset="0"/>
                <a:cs typeface="Calibri" panose="020F0502020204030204" pitchFamily="34" charset="0"/>
              </a:rPr>
              <a:t>bloodborne pathogen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animEffect transition="in" filter="fade">
                                      <p:cBhvr>
                                        <p:cTn id="15" dur="500"/>
                                        <p:tgtEl>
                                          <p:spTgt spid="14">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xEl>
                                              <p:pRg st="2" end="2"/>
                                            </p:txEl>
                                          </p:spTgt>
                                        </p:tgtEl>
                                        <p:attrNameLst>
                                          <p:attrName>style.visibility</p:attrName>
                                        </p:attrNameLst>
                                      </p:cBhvr>
                                      <p:to>
                                        <p:strVal val="visible"/>
                                      </p:to>
                                    </p:set>
                                    <p:animEffect transition="in" filter="fade">
                                      <p:cBhvr>
                                        <p:cTn id="23" dur="500"/>
                                        <p:tgtEl>
                                          <p:spTgt spid="14">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xEl>
                                              <p:pRg st="3" end="3"/>
                                            </p:txEl>
                                          </p:spTgt>
                                        </p:tgtEl>
                                        <p:attrNameLst>
                                          <p:attrName>style.visibility</p:attrName>
                                        </p:attrNameLst>
                                      </p:cBhvr>
                                      <p:to>
                                        <p:strVal val="visible"/>
                                      </p:to>
                                    </p:set>
                                    <p:animEffect transition="in" filter="fade">
                                      <p:cBhvr>
                                        <p:cTn id="31" dur="500"/>
                                        <p:tgtEl>
                                          <p:spTgt spid="14">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4">
                                            <p:txEl>
                                              <p:pRg st="4" end="4"/>
                                            </p:txEl>
                                          </p:spTgt>
                                        </p:tgtEl>
                                        <p:attrNameLst>
                                          <p:attrName>style.visibility</p:attrName>
                                        </p:attrNameLst>
                                      </p:cBhvr>
                                      <p:to>
                                        <p:strVal val="visible"/>
                                      </p:to>
                                    </p:set>
                                    <p:animEffect transition="in" filter="fade">
                                      <p:cBhvr>
                                        <p:cTn id="39" dur="500"/>
                                        <p:tgtEl>
                                          <p:spTgt spid="14">
                                            <p:txEl>
                                              <p:pRg st="4" end="4"/>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nner">
            <a:extLst>
              <a:ext uri="{FF2B5EF4-FFF2-40B4-BE49-F238E27FC236}">
                <a16:creationId xmlns:a16="http://schemas.microsoft.com/office/drawing/2014/main" id="{43373680-DB8D-6E40-B4E0-AB55E7AC14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3" name="Content Placeholder 2"/>
          <p:cNvSpPr>
            <a:spLocks noGrp="1"/>
          </p:cNvSpPr>
          <p:nvPr>
            <p:ph idx="1"/>
          </p:nvPr>
        </p:nvSpPr>
        <p:spPr>
          <a:xfrm>
            <a:off x="1584601" y="2138837"/>
            <a:ext cx="9022798" cy="3505200"/>
          </a:xfrm>
        </p:spPr>
        <p:txBody>
          <a:bodyPr>
            <a:normAutofit/>
          </a:bodyPr>
          <a:lstStyle/>
          <a:p>
            <a:pPr marL="519112" indent="-457200">
              <a:spcBef>
                <a:spcPts val="600"/>
              </a:spcBef>
              <a:defRPr/>
            </a:pPr>
            <a:r>
              <a:rPr lang="en-US" dirty="0">
                <a:solidFill>
                  <a:srgbClr val="532E1D"/>
                </a:solidFill>
                <a:cs typeface="+mn-cs"/>
              </a:rPr>
              <a:t>Remove the hazard from the employee</a:t>
            </a:r>
          </a:p>
          <a:p>
            <a:pPr marL="519112" indent="-457200">
              <a:spcBef>
                <a:spcPts val="600"/>
              </a:spcBef>
              <a:defRPr/>
            </a:pPr>
            <a:r>
              <a:rPr lang="en-US" dirty="0">
                <a:solidFill>
                  <a:srgbClr val="532E1D"/>
                </a:solidFill>
                <a:cs typeface="+mn-cs"/>
              </a:rPr>
              <a:t>Should be used in preference to other controls</a:t>
            </a:r>
          </a:p>
          <a:p>
            <a:pPr marL="519112" indent="-457200">
              <a:spcBef>
                <a:spcPts val="600"/>
              </a:spcBef>
              <a:defRPr/>
            </a:pPr>
            <a:r>
              <a:rPr lang="en-US" dirty="0">
                <a:solidFill>
                  <a:srgbClr val="532E1D"/>
                </a:solidFill>
                <a:cs typeface="+mn-cs"/>
              </a:rPr>
              <a:t>Employer must:</a:t>
            </a:r>
          </a:p>
          <a:p>
            <a:pPr marL="919162" lvl="1" indent="-457200">
              <a:spcBef>
                <a:spcPts val="600"/>
              </a:spcBef>
              <a:defRPr/>
            </a:pPr>
            <a:r>
              <a:rPr lang="en-US" sz="2800" dirty="0">
                <a:solidFill>
                  <a:srgbClr val="532E1D"/>
                </a:solidFill>
                <a:cs typeface="+mn-cs"/>
              </a:rPr>
              <a:t>Review annually</a:t>
            </a:r>
          </a:p>
          <a:p>
            <a:pPr marL="919162" lvl="1" indent="-457200">
              <a:spcBef>
                <a:spcPts val="600"/>
              </a:spcBef>
              <a:defRPr/>
            </a:pPr>
            <a:r>
              <a:rPr lang="en-US" sz="2800" dirty="0">
                <a:solidFill>
                  <a:srgbClr val="532E1D"/>
                </a:solidFill>
                <a:cs typeface="+mn-cs"/>
              </a:rPr>
              <a:t>Train employee on use</a:t>
            </a:r>
          </a:p>
          <a:p>
            <a:pPr marL="919162" lvl="1" indent="-457200">
              <a:spcBef>
                <a:spcPts val="600"/>
              </a:spcBef>
              <a:defRPr/>
            </a:pPr>
            <a:r>
              <a:rPr lang="en-US" sz="2800" dirty="0">
                <a:solidFill>
                  <a:srgbClr val="532E1D"/>
                </a:solidFill>
                <a:cs typeface="+mn-cs"/>
              </a:rPr>
              <a:t>Document in ECP</a:t>
            </a:r>
          </a:p>
          <a:p>
            <a:pPr marL="519112" indent="-457200">
              <a:spcBef>
                <a:spcPts val="600"/>
              </a:spcBef>
              <a:defRPr/>
            </a:pPr>
            <a:endParaRPr lang="en-US" dirty="0"/>
          </a:p>
          <a:p>
            <a:pPr marL="61912" indent="0">
              <a:spcBef>
                <a:spcPts val="600"/>
              </a:spcBef>
              <a:buNone/>
              <a:defRPr/>
            </a:pPr>
            <a:endParaRPr lang="en-US" dirty="0"/>
          </a:p>
          <a:p>
            <a:pPr marL="519112" indent="-457200">
              <a:spcBef>
                <a:spcPts val="600"/>
              </a:spcBef>
              <a:defRPr/>
            </a:pPr>
            <a:endParaRPr lang="en-US" dirty="0"/>
          </a:p>
          <a:p>
            <a:endParaRPr lang="en-US" dirty="0"/>
          </a:p>
        </p:txBody>
      </p:sp>
      <p:sp>
        <p:nvSpPr>
          <p:cNvPr id="8" name="TextBox 7">
            <a:extLst>
              <a:ext uri="{FF2B5EF4-FFF2-40B4-BE49-F238E27FC236}">
                <a16:creationId xmlns:a16="http://schemas.microsoft.com/office/drawing/2014/main" id="{0FC2FCAD-17F6-C523-314C-1DEE05501623}"/>
              </a:ext>
            </a:extLst>
          </p:cNvPr>
          <p:cNvSpPr txBox="1"/>
          <p:nvPr/>
        </p:nvSpPr>
        <p:spPr>
          <a:xfrm>
            <a:off x="1143000" y="1077134"/>
            <a:ext cx="6168067" cy="707886"/>
          </a:xfrm>
          <a:prstGeom prst="rect">
            <a:avLst/>
          </a:prstGeom>
          <a:noFill/>
        </p:spPr>
        <p:txBody>
          <a:bodyPr wrap="square" rtlCol="0">
            <a:spAutoFit/>
          </a:bodyPr>
          <a:lstStyle/>
          <a:p>
            <a:r>
              <a:rPr lang="en-US" sz="4000" b="1" dirty="0">
                <a:solidFill>
                  <a:schemeClr val="bg1"/>
                </a:solidFill>
              </a:rPr>
              <a:t>Engineering Controls</a:t>
            </a:r>
          </a:p>
        </p:txBody>
      </p:sp>
      <p:pic>
        <p:nvPicPr>
          <p:cNvPr id="9" name="plan">
            <a:extLst>
              <a:ext uri="{FF2B5EF4-FFF2-40B4-BE49-F238E27FC236}">
                <a16:creationId xmlns:a16="http://schemas.microsoft.com/office/drawing/2014/main" id="{E16D5721-FC6E-5585-85CC-6BE836CA11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39657" y="1106806"/>
            <a:ext cx="672707" cy="672707"/>
          </a:xfrm>
          <a:prstGeom prst="rect">
            <a:avLst/>
          </a:prstGeom>
        </p:spPr>
      </p:pic>
      <p:pic>
        <p:nvPicPr>
          <p:cNvPr id="10" name="wrench icon">
            <a:extLst>
              <a:ext uri="{FF2B5EF4-FFF2-40B4-BE49-F238E27FC236}">
                <a16:creationId xmlns:a16="http://schemas.microsoft.com/office/drawing/2014/main" id="{D3EBFA74-9B7D-4CA6-06F4-B395EE987D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198" y="5768957"/>
            <a:ext cx="699604" cy="699604"/>
          </a:xfrm>
          <a:prstGeom prst="rect">
            <a:avLst/>
          </a:prstGeom>
        </p:spPr>
      </p:pic>
      <p:sp>
        <p:nvSpPr>
          <p:cNvPr id="11" name="2 required text">
            <a:extLst>
              <a:ext uri="{FF2B5EF4-FFF2-40B4-BE49-F238E27FC236}">
                <a16:creationId xmlns:a16="http://schemas.microsoft.com/office/drawing/2014/main" id="{C3664CC1-785F-4659-2BB6-0EDB7000CAAD}"/>
              </a:ext>
            </a:extLst>
          </p:cNvPr>
          <p:cNvSpPr txBox="1">
            <a:spLocks/>
          </p:cNvSpPr>
          <p:nvPr/>
        </p:nvSpPr>
        <p:spPr>
          <a:xfrm>
            <a:off x="9372600" y="5029200"/>
            <a:ext cx="1679549" cy="8382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532E1D"/>
                </a:solidFill>
              </a:rPr>
              <a:t>Required by OSHA</a:t>
            </a:r>
          </a:p>
        </p:txBody>
      </p:sp>
      <p:sp>
        <p:nvSpPr>
          <p:cNvPr id="14" name="3c sharps containers text">
            <a:extLst>
              <a:ext uri="{FF2B5EF4-FFF2-40B4-BE49-F238E27FC236}">
                <a16:creationId xmlns:a16="http://schemas.microsoft.com/office/drawing/2014/main" id="{49272468-E51A-AAB2-0CF3-D4B75237D74B}"/>
              </a:ext>
            </a:extLst>
          </p:cNvPr>
          <p:cNvSpPr txBox="1">
            <a:spLocks/>
          </p:cNvSpPr>
          <p:nvPr/>
        </p:nvSpPr>
        <p:spPr>
          <a:xfrm>
            <a:off x="6588522" y="4412368"/>
            <a:ext cx="1849630" cy="9020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532E1D"/>
                </a:solidFill>
              </a:rPr>
              <a:t>Sharps containers</a:t>
            </a:r>
          </a:p>
        </p:txBody>
      </p:sp>
      <p:pic>
        <p:nvPicPr>
          <p:cNvPr id="15" name="3c sharps container">
            <a:extLst>
              <a:ext uri="{FF2B5EF4-FFF2-40B4-BE49-F238E27FC236}">
                <a16:creationId xmlns:a16="http://schemas.microsoft.com/office/drawing/2014/main" id="{06FA2837-E8A9-7301-D637-9187925BC0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1649" y="2847069"/>
            <a:ext cx="2574742" cy="1723587"/>
          </a:xfrm>
          <a:prstGeom prst="rect">
            <a:avLst/>
          </a:prstGeom>
        </p:spPr>
      </p:pic>
      <p:sp>
        <p:nvSpPr>
          <p:cNvPr id="16" name="3b safety sharps text">
            <a:extLst>
              <a:ext uri="{FF2B5EF4-FFF2-40B4-BE49-F238E27FC236}">
                <a16:creationId xmlns:a16="http://schemas.microsoft.com/office/drawing/2014/main" id="{A7A37B19-D759-5262-271A-10166789EAF8}"/>
              </a:ext>
            </a:extLst>
          </p:cNvPr>
          <p:cNvSpPr txBox="1">
            <a:spLocks/>
          </p:cNvSpPr>
          <p:nvPr/>
        </p:nvSpPr>
        <p:spPr>
          <a:xfrm>
            <a:off x="4222532" y="4387491"/>
            <a:ext cx="1710473" cy="8778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532E1D"/>
                </a:solidFill>
              </a:rPr>
              <a:t>Safety sharps</a:t>
            </a:r>
          </a:p>
        </p:txBody>
      </p:sp>
      <p:pic>
        <p:nvPicPr>
          <p:cNvPr id="17" name="3b safety sharp">
            <a:extLst>
              <a:ext uri="{FF2B5EF4-FFF2-40B4-BE49-F238E27FC236}">
                <a16:creationId xmlns:a16="http://schemas.microsoft.com/office/drawing/2014/main" id="{A8AE1575-DFB8-7275-40EA-9FE116A838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29373" y="2466488"/>
            <a:ext cx="3382864" cy="2264562"/>
          </a:xfrm>
          <a:prstGeom prst="rect">
            <a:avLst/>
          </a:prstGeom>
        </p:spPr>
      </p:pic>
      <p:sp>
        <p:nvSpPr>
          <p:cNvPr id="18" name="3a safety needles text">
            <a:extLst>
              <a:ext uri="{FF2B5EF4-FFF2-40B4-BE49-F238E27FC236}">
                <a16:creationId xmlns:a16="http://schemas.microsoft.com/office/drawing/2014/main" id="{3D5E86E2-F9C9-5B53-9A87-7B1AD755315C}"/>
              </a:ext>
            </a:extLst>
          </p:cNvPr>
          <p:cNvSpPr txBox="1">
            <a:spLocks/>
          </p:cNvSpPr>
          <p:nvPr/>
        </p:nvSpPr>
        <p:spPr>
          <a:xfrm>
            <a:off x="1871455" y="4394191"/>
            <a:ext cx="1710473" cy="9403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532E1D"/>
                </a:solidFill>
              </a:rPr>
              <a:t>Safety needles</a:t>
            </a:r>
          </a:p>
        </p:txBody>
      </p:sp>
      <p:pic>
        <p:nvPicPr>
          <p:cNvPr id="19" name="3a safety needles">
            <a:extLst>
              <a:ext uri="{FF2B5EF4-FFF2-40B4-BE49-F238E27FC236}">
                <a16:creationId xmlns:a16="http://schemas.microsoft.com/office/drawing/2014/main" id="{DB47E1AA-9C71-A27A-F6E5-C362283099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20450" y="2847069"/>
            <a:ext cx="2439353" cy="1632955"/>
          </a:xfrm>
          <a:prstGeom prst="rect">
            <a:avLst/>
          </a:prstGeom>
        </p:spPr>
      </p:pic>
      <p:sp>
        <p:nvSpPr>
          <p:cNvPr id="20" name="3c sharps containers text">
            <a:extLst>
              <a:ext uri="{FF2B5EF4-FFF2-40B4-BE49-F238E27FC236}">
                <a16:creationId xmlns:a16="http://schemas.microsoft.com/office/drawing/2014/main" id="{2F814111-1086-54ED-CCF7-BBA22D29DD6D}"/>
              </a:ext>
            </a:extLst>
          </p:cNvPr>
          <p:cNvSpPr txBox="1">
            <a:spLocks/>
          </p:cNvSpPr>
          <p:nvPr/>
        </p:nvSpPr>
        <p:spPr>
          <a:xfrm>
            <a:off x="8824546" y="3335211"/>
            <a:ext cx="1830221" cy="9020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532E1D"/>
                </a:solidFill>
              </a:rPr>
              <a:t>Needless </a:t>
            </a:r>
          </a:p>
          <a:p>
            <a:pPr marL="0" indent="0" algn="ctr">
              <a:buNone/>
            </a:pPr>
            <a:r>
              <a:rPr lang="en-US" dirty="0">
                <a:solidFill>
                  <a:srgbClr val="532E1D"/>
                </a:solidFill>
              </a:rPr>
              <a:t>devices</a:t>
            </a:r>
          </a:p>
        </p:txBody>
      </p:sp>
    </p:spTree>
    <p:extLst>
      <p:ext uri="{BB962C8B-B14F-4D97-AF65-F5344CB8AC3E}">
        <p14:creationId xmlns:p14="http://schemas.microsoft.com/office/powerpoint/2010/main" val="281010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400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nodeType="withEffect">
                                  <p:stCondLst>
                                    <p:cond delay="10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100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200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200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300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9"/>
                                        </p:tgtEl>
                                      </p:cBhvr>
                                    </p:animEffect>
                                    <p:set>
                                      <p:cBhvr>
                                        <p:cTn id="38" dur="1" fill="hold">
                                          <p:stCondLst>
                                            <p:cond delay="499"/>
                                          </p:stCondLst>
                                        </p:cTn>
                                        <p:tgtEl>
                                          <p:spTgt spid="19"/>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18"/>
                                        </p:tgtEl>
                                      </p:cBhvr>
                                    </p:animEffect>
                                    <p:set>
                                      <p:cBhvr>
                                        <p:cTn id="41" dur="1" fill="hold">
                                          <p:stCondLst>
                                            <p:cond delay="499"/>
                                          </p:stCondLst>
                                        </p:cTn>
                                        <p:tgtEl>
                                          <p:spTgt spid="18"/>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7"/>
                                        </p:tgtEl>
                                      </p:cBhvr>
                                    </p:animEffect>
                                    <p:set>
                                      <p:cBhvr>
                                        <p:cTn id="44" dur="1" fill="hold">
                                          <p:stCondLst>
                                            <p:cond delay="499"/>
                                          </p:stCondLst>
                                        </p:cTn>
                                        <p:tgtEl>
                                          <p:spTgt spid="17"/>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5"/>
                                        </p:tgtEl>
                                      </p:cBhvr>
                                    </p:animEffect>
                                    <p:set>
                                      <p:cBhvr>
                                        <p:cTn id="50" dur="1" fill="hold">
                                          <p:stCondLst>
                                            <p:cond delay="499"/>
                                          </p:stCondLst>
                                        </p:cTn>
                                        <p:tgtEl>
                                          <p:spTgt spid="15"/>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4"/>
                                        </p:tgtEl>
                                      </p:cBhvr>
                                    </p:animEffect>
                                    <p:set>
                                      <p:cBhvr>
                                        <p:cTn id="53" dur="1" fill="hold">
                                          <p:stCondLst>
                                            <p:cond delay="499"/>
                                          </p:stCondLst>
                                        </p:cTn>
                                        <p:tgtEl>
                                          <p:spTgt spid="14"/>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20"/>
                                        </p:tgtEl>
                                      </p:cBhvr>
                                    </p:animEffect>
                                    <p:set>
                                      <p:cBhvr>
                                        <p:cTn id="56" dur="1" fill="hold">
                                          <p:stCondLst>
                                            <p:cond delay="499"/>
                                          </p:stCondLst>
                                        </p:cTn>
                                        <p:tgtEl>
                                          <p:spTgt spid="20"/>
                                        </p:tgtEl>
                                        <p:attrNameLst>
                                          <p:attrName>style.visibility</p:attrName>
                                        </p:attrNameLst>
                                      </p:cBhvr>
                                      <p:to>
                                        <p:strVal val="hidden"/>
                                      </p:to>
                                    </p:set>
                                  </p:childTnLst>
                                </p:cTn>
                              </p:par>
                              <p:par>
                                <p:cTn id="57" presetID="10" presetClass="entr" presetSubtype="0" fill="hold" nodeType="withEffect">
                                  <p:stCondLst>
                                    <p:cond delay="0"/>
                                  </p:stCondLst>
                                  <p:childTnLst>
                                    <p:set>
                                      <p:cBhvr>
                                        <p:cTn id="58" dur="1" fill="hold">
                                          <p:stCondLst>
                                            <p:cond delay="0"/>
                                          </p:stCondLst>
                                        </p:cTn>
                                        <p:tgtEl>
                                          <p:spTgt spid="3">
                                            <p:txEl>
                                              <p:pRg st="2" end="2"/>
                                            </p:txEl>
                                          </p:spTgt>
                                        </p:tgtEl>
                                        <p:attrNameLst>
                                          <p:attrName>style.visibility</p:attrName>
                                        </p:attrNameLst>
                                      </p:cBhvr>
                                      <p:to>
                                        <p:strVal val="visible"/>
                                      </p:to>
                                    </p:set>
                                    <p:animEffect transition="in" filter="fade">
                                      <p:cBhvr>
                                        <p:cTn id="59" dur="500"/>
                                        <p:tgtEl>
                                          <p:spTgt spid="3">
                                            <p:txEl>
                                              <p:pRg st="2" end="2"/>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3">
                                            <p:txEl>
                                              <p:pRg st="3" end="3"/>
                                            </p:txEl>
                                          </p:spTgt>
                                        </p:tgtEl>
                                        <p:attrNameLst>
                                          <p:attrName>style.visibility</p:attrName>
                                        </p:attrNameLst>
                                      </p:cBhvr>
                                      <p:to>
                                        <p:strVal val="visible"/>
                                      </p:to>
                                    </p:set>
                                    <p:animEffect transition="in" filter="fade">
                                      <p:cBhvr>
                                        <p:cTn id="62" dur="500"/>
                                        <p:tgtEl>
                                          <p:spTgt spid="3">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
                                            <p:txEl>
                                              <p:pRg st="4" end="4"/>
                                            </p:txEl>
                                          </p:spTgt>
                                        </p:tgtEl>
                                        <p:attrNameLst>
                                          <p:attrName>style.visibility</p:attrName>
                                        </p:attrNameLst>
                                      </p:cBhvr>
                                      <p:to>
                                        <p:strVal val="visible"/>
                                      </p:to>
                                    </p:set>
                                    <p:animEffect transition="in" filter="fade">
                                      <p:cBhvr>
                                        <p:cTn id="67" dur="500"/>
                                        <p:tgtEl>
                                          <p:spTgt spid="3">
                                            <p:txEl>
                                              <p:pRg st="4" end="4"/>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
                                            <p:txEl>
                                              <p:pRg st="5" end="5"/>
                                            </p:txEl>
                                          </p:spTgt>
                                        </p:tgtEl>
                                        <p:attrNameLst>
                                          <p:attrName>style.visibility</p:attrName>
                                        </p:attrNameLst>
                                      </p:cBhvr>
                                      <p:to>
                                        <p:strVal val="visible"/>
                                      </p:to>
                                    </p:set>
                                    <p:animEffect transition="in" filter="fade">
                                      <p:cBhvr>
                                        <p:cTn id="7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4" grpId="1"/>
      <p:bldP spid="16" grpId="0"/>
      <p:bldP spid="16" grpId="1"/>
      <p:bldP spid="18" grpId="0"/>
      <p:bldP spid="18" grpId="1"/>
      <p:bldP spid="20" grpId="0"/>
      <p:bldP spid="20"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anner">
            <a:extLst>
              <a:ext uri="{FF2B5EF4-FFF2-40B4-BE49-F238E27FC236}">
                <a16:creationId xmlns:a16="http://schemas.microsoft.com/office/drawing/2014/main" id="{77FE1BB6-5F55-CA9E-50AA-B415D1454B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150" y="1089043"/>
            <a:ext cx="10256154" cy="1654157"/>
          </a:xfrm>
          <a:prstGeom prst="rect">
            <a:avLst/>
          </a:prstGeom>
        </p:spPr>
      </p:pic>
      <p:sp>
        <p:nvSpPr>
          <p:cNvPr id="5" name="5 2001 text">
            <a:extLst>
              <a:ext uri="{FF2B5EF4-FFF2-40B4-BE49-F238E27FC236}">
                <a16:creationId xmlns:a16="http://schemas.microsoft.com/office/drawing/2014/main" id="{DF053476-C084-96EE-B4D6-BEDF61F5289A}"/>
              </a:ext>
            </a:extLst>
          </p:cNvPr>
          <p:cNvSpPr txBox="1">
            <a:spLocks/>
          </p:cNvSpPr>
          <p:nvPr/>
        </p:nvSpPr>
        <p:spPr>
          <a:xfrm>
            <a:off x="1862814" y="3881865"/>
            <a:ext cx="970551" cy="3271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532E1D"/>
                </a:solidFill>
              </a:rPr>
              <a:t>2001</a:t>
            </a:r>
          </a:p>
          <a:p>
            <a:pPr marL="0" indent="0">
              <a:buNone/>
            </a:pPr>
            <a:endParaRPr lang="en-US" sz="2400" dirty="0">
              <a:solidFill>
                <a:srgbClr val="532E1D"/>
              </a:solidFill>
            </a:endParaRPr>
          </a:p>
        </p:txBody>
      </p:sp>
      <p:sp>
        <p:nvSpPr>
          <p:cNvPr id="6" name="4 Revised BBP text">
            <a:extLst>
              <a:ext uri="{FF2B5EF4-FFF2-40B4-BE49-F238E27FC236}">
                <a16:creationId xmlns:a16="http://schemas.microsoft.com/office/drawing/2014/main" id="{0327FF19-40B6-BB5F-AC20-4A6FE0BE5D3F}"/>
              </a:ext>
            </a:extLst>
          </p:cNvPr>
          <p:cNvSpPr txBox="1">
            <a:spLocks/>
          </p:cNvSpPr>
          <p:nvPr/>
        </p:nvSpPr>
        <p:spPr>
          <a:xfrm>
            <a:off x="8981741" y="3881865"/>
            <a:ext cx="1714244" cy="5384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sz="2400" dirty="0">
                <a:solidFill>
                  <a:srgbClr val="532E1D"/>
                </a:solidFill>
              </a:rPr>
              <a:t>Revised BBP standard</a:t>
            </a:r>
            <a:endParaRPr lang="en-US" sz="2400" dirty="0">
              <a:solidFill>
                <a:srgbClr val="532E1D"/>
              </a:solidFill>
            </a:endParaRPr>
          </a:p>
        </p:txBody>
      </p:sp>
      <p:pic>
        <p:nvPicPr>
          <p:cNvPr id="7" name="4 BBP pic">
            <a:extLst>
              <a:ext uri="{FF2B5EF4-FFF2-40B4-BE49-F238E27FC236}">
                <a16:creationId xmlns:a16="http://schemas.microsoft.com/office/drawing/2014/main" id="{1441D364-BC46-699A-499C-A5DD44AF30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58651" y="2661975"/>
            <a:ext cx="947390" cy="1050416"/>
          </a:xfrm>
          <a:prstGeom prst="rect">
            <a:avLst/>
          </a:prstGeom>
        </p:spPr>
      </p:pic>
      <p:pic>
        <p:nvPicPr>
          <p:cNvPr id="8" name="4 arrow">
            <a:extLst>
              <a:ext uri="{FF2B5EF4-FFF2-40B4-BE49-F238E27FC236}">
                <a16:creationId xmlns:a16="http://schemas.microsoft.com/office/drawing/2014/main" id="{2DA31BFC-A5BE-C14F-95E9-8E1F0C326D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93278" y="3148505"/>
            <a:ext cx="453110" cy="233408"/>
          </a:xfrm>
          <a:prstGeom prst="rect">
            <a:avLst/>
          </a:prstGeom>
        </p:spPr>
      </p:pic>
      <p:pic>
        <p:nvPicPr>
          <p:cNvPr id="9" name="3 OSHA logo">
            <a:extLst>
              <a:ext uri="{FF2B5EF4-FFF2-40B4-BE49-F238E27FC236}">
                <a16:creationId xmlns:a16="http://schemas.microsoft.com/office/drawing/2014/main" id="{989AB0C6-3B77-66AA-66C1-1703F15E9E9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257" r="69406" b="19383"/>
          <a:stretch/>
        </p:blipFill>
        <p:spPr>
          <a:xfrm>
            <a:off x="7013332" y="2746139"/>
            <a:ext cx="846630" cy="882089"/>
          </a:xfrm>
          <a:prstGeom prst="rect">
            <a:avLst/>
          </a:prstGeom>
        </p:spPr>
      </p:pic>
      <p:pic>
        <p:nvPicPr>
          <p:cNvPr id="10" name="3 arrow">
            <a:extLst>
              <a:ext uri="{FF2B5EF4-FFF2-40B4-BE49-F238E27FC236}">
                <a16:creationId xmlns:a16="http://schemas.microsoft.com/office/drawing/2014/main" id="{73426766-F2FF-06D2-F087-EC4199C6C2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9569" y="3148505"/>
            <a:ext cx="453110" cy="233408"/>
          </a:xfrm>
          <a:prstGeom prst="rect">
            <a:avLst/>
          </a:prstGeom>
        </p:spPr>
      </p:pic>
      <p:sp>
        <p:nvSpPr>
          <p:cNvPr id="11" name="2 Needlestick act text">
            <a:extLst>
              <a:ext uri="{FF2B5EF4-FFF2-40B4-BE49-F238E27FC236}">
                <a16:creationId xmlns:a16="http://schemas.microsoft.com/office/drawing/2014/main" id="{B28EE08E-8E95-27ED-D037-39D1A058D58E}"/>
              </a:ext>
            </a:extLst>
          </p:cNvPr>
          <p:cNvSpPr txBox="1">
            <a:spLocks/>
          </p:cNvSpPr>
          <p:nvPr/>
        </p:nvSpPr>
        <p:spPr>
          <a:xfrm>
            <a:off x="4690252" y="3881865"/>
            <a:ext cx="782614" cy="5776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solidFill>
                  <a:srgbClr val="532E1D"/>
                </a:solidFill>
              </a:rPr>
              <a:t>Act</a:t>
            </a:r>
          </a:p>
          <a:p>
            <a:pPr marL="0" indent="0">
              <a:buNone/>
            </a:pPr>
            <a:endParaRPr lang="en-US" sz="2400" dirty="0">
              <a:solidFill>
                <a:srgbClr val="532E1D"/>
              </a:solidFill>
            </a:endParaRPr>
          </a:p>
        </p:txBody>
      </p:sp>
      <p:pic>
        <p:nvPicPr>
          <p:cNvPr id="12" name="2 law pic">
            <a:extLst>
              <a:ext uri="{FF2B5EF4-FFF2-40B4-BE49-F238E27FC236}">
                <a16:creationId xmlns:a16="http://schemas.microsoft.com/office/drawing/2014/main" id="{D5DAC978-6A07-681D-6FB2-92E099DDCF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82237" y="2661975"/>
            <a:ext cx="947390" cy="1050417"/>
          </a:xfrm>
          <a:prstGeom prst="rect">
            <a:avLst/>
          </a:prstGeom>
        </p:spPr>
      </p:pic>
      <p:pic>
        <p:nvPicPr>
          <p:cNvPr id="13" name="2 arrow">
            <a:extLst>
              <a:ext uri="{FF2B5EF4-FFF2-40B4-BE49-F238E27FC236}">
                <a16:creationId xmlns:a16="http://schemas.microsoft.com/office/drawing/2014/main" id="{2CB99049-BA99-F9EE-FC99-B01539EB4E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6864" y="3148505"/>
            <a:ext cx="453110" cy="233408"/>
          </a:xfrm>
          <a:prstGeom prst="rect">
            <a:avLst/>
          </a:prstGeom>
        </p:spPr>
      </p:pic>
      <p:pic>
        <p:nvPicPr>
          <p:cNvPr id="14" name="1 congress">
            <a:extLst>
              <a:ext uri="{FF2B5EF4-FFF2-40B4-BE49-F238E27FC236}">
                <a16:creationId xmlns:a16="http://schemas.microsoft.com/office/drawing/2014/main" id="{E363FF50-C78D-C6A7-B2F0-12944EB6AB5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56807" y="2564883"/>
            <a:ext cx="1244600" cy="1244600"/>
          </a:xfrm>
          <a:prstGeom prst="rect">
            <a:avLst/>
          </a:prstGeom>
        </p:spPr>
      </p:pic>
      <p:sp>
        <p:nvSpPr>
          <p:cNvPr id="41988" name="TextBox 1"/>
          <p:cNvSpPr txBox="1">
            <a:spLocks noChangeArrowheads="1"/>
          </p:cNvSpPr>
          <p:nvPr/>
        </p:nvSpPr>
        <p:spPr bwMode="auto">
          <a:xfrm flipH="1">
            <a:off x="1152904" y="1089043"/>
            <a:ext cx="76198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4000" b="1" dirty="0">
                <a:solidFill>
                  <a:schemeClr val="bg1"/>
                </a:solidFill>
              </a:rPr>
              <a:t>Needlestick Safety and Prevention Act (2001)</a:t>
            </a:r>
            <a:r>
              <a:rPr lang="en-US" altLang="en-US" sz="3200" b="1" dirty="0">
                <a:solidFill>
                  <a:srgbClr val="0070C0"/>
                </a:solidFill>
              </a:rPr>
              <a:t>				</a:t>
            </a:r>
            <a:endParaRPr lang="en-US" altLang="en-US" sz="2400" b="1" dirty="0">
              <a:solidFill>
                <a:srgbClr val="0070C0"/>
              </a:solidFill>
            </a:endParaRPr>
          </a:p>
        </p:txBody>
      </p:sp>
      <p:pic>
        <p:nvPicPr>
          <p:cNvPr id="4" name="plan">
            <a:extLst>
              <a:ext uri="{FF2B5EF4-FFF2-40B4-BE49-F238E27FC236}">
                <a16:creationId xmlns:a16="http://schemas.microsoft.com/office/drawing/2014/main" id="{F1A98BDC-E3F0-AC16-2294-676E4ADD435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53598" y="1711600"/>
            <a:ext cx="672707" cy="672707"/>
          </a:xfrm>
          <a:prstGeom prst="rect">
            <a:avLst/>
          </a:prstGeom>
        </p:spPr>
      </p:pic>
      <p:sp>
        <p:nvSpPr>
          <p:cNvPr id="16" name="Rectangle 3">
            <a:extLst>
              <a:ext uri="{FF2B5EF4-FFF2-40B4-BE49-F238E27FC236}">
                <a16:creationId xmlns:a16="http://schemas.microsoft.com/office/drawing/2014/main" id="{90C4CADF-734C-58BE-13B0-B4E951F89327}"/>
              </a:ext>
            </a:extLst>
          </p:cNvPr>
          <p:cNvSpPr txBox="1">
            <a:spLocks noChangeArrowheads="1"/>
          </p:cNvSpPr>
          <p:nvPr/>
        </p:nvSpPr>
        <p:spPr>
          <a:xfrm>
            <a:off x="1409700" y="4766893"/>
            <a:ext cx="9372600" cy="1189052"/>
          </a:xfrm>
          <a:prstGeom prst="rect">
            <a:avLst/>
          </a:prstGeom>
        </p:spPr>
        <p:txBody>
          <a:bodyPr vert="horz" lIns="91440" tIns="45720" rIns="91440" bIns="45720" rtlCol="0">
            <a:normAutofit/>
          </a:bodyPr>
          <a:lstStyle>
            <a:lvl1pPr marL="342900" indent="-274320" algn="l" defTabSz="685800" rtl="0" eaLnBrk="1" latinLnBrk="0" hangingPunct="1">
              <a:lnSpc>
                <a:spcPct val="90000"/>
              </a:lnSpc>
              <a:spcBef>
                <a:spcPts val="750"/>
              </a:spcBef>
              <a:spcAft>
                <a:spcPts val="600"/>
              </a:spcAft>
              <a:buClrTx/>
              <a:buFont typeface="Arial" pitchFamily="34" charset="0"/>
              <a:buChar char="•"/>
              <a:defRPr sz="3200" kern="1200">
                <a:solidFill>
                  <a:srgbClr val="000000"/>
                </a:solidFill>
                <a:latin typeface="Calibri" panose="020F0502020204030204" pitchFamily="34" charset="0"/>
                <a:ea typeface="+mn-ea"/>
                <a:cs typeface="Calibri" panose="020F0502020204030204" pitchFamily="34" charset="0"/>
              </a:defRPr>
            </a:lvl1pPr>
            <a:lvl2pPr marL="742950" indent="-274320" algn="l" defTabSz="685800" rtl="0" eaLnBrk="1" latinLnBrk="0" hangingPunct="1">
              <a:lnSpc>
                <a:spcPct val="90000"/>
              </a:lnSpc>
              <a:spcBef>
                <a:spcPts val="375"/>
              </a:spcBef>
              <a:spcAft>
                <a:spcPts val="600"/>
              </a:spcAft>
              <a:buClrTx/>
              <a:buFont typeface="Arial" pitchFamily="34" charset="0"/>
              <a:buChar char="•"/>
              <a:defRPr sz="2800" kern="1200">
                <a:solidFill>
                  <a:srgbClr val="000000"/>
                </a:solidFill>
                <a:latin typeface="Calibri" panose="020F0502020204030204" pitchFamily="34" charset="0"/>
                <a:ea typeface="+mn-ea"/>
                <a:cs typeface="Calibri" panose="020F0502020204030204" pitchFamily="34" charset="0"/>
              </a:defRPr>
            </a:lvl2pPr>
            <a:lvl3pPr marL="1143000" indent="-274320" algn="l" defTabSz="685800" rtl="0" eaLnBrk="1" latinLnBrk="0" hangingPunct="1">
              <a:lnSpc>
                <a:spcPct val="90000"/>
              </a:lnSpc>
              <a:spcBef>
                <a:spcPts val="375"/>
              </a:spcBef>
              <a:spcAft>
                <a:spcPts val="600"/>
              </a:spcAft>
              <a:buClrTx/>
              <a:buFont typeface="Arial" pitchFamily="34" charset="0"/>
              <a:buChar char="•"/>
              <a:defRPr sz="2400" kern="1200">
                <a:solidFill>
                  <a:srgbClr val="000000"/>
                </a:solidFill>
                <a:latin typeface="Calibri" panose="020F0502020204030204" pitchFamily="34" charset="0"/>
                <a:ea typeface="+mn-ea"/>
                <a:cs typeface="Calibri" panose="020F0502020204030204" pitchFamily="34" charset="0"/>
              </a:defRPr>
            </a:lvl3pPr>
            <a:lvl4pPr marL="1600200" indent="-274320" algn="l" defTabSz="685800" rtl="0" eaLnBrk="1" latinLnBrk="0" hangingPunct="1">
              <a:lnSpc>
                <a:spcPct val="90000"/>
              </a:lnSpc>
              <a:spcBef>
                <a:spcPts val="375"/>
              </a:spcBef>
              <a:spcAft>
                <a:spcPts val="600"/>
              </a:spcAft>
              <a:buClrTx/>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4pPr>
            <a:lvl5pPr marL="2057400" indent="-274320" algn="l" defTabSz="685800" rtl="0" eaLnBrk="1" latinLnBrk="0" hangingPunct="1">
              <a:lnSpc>
                <a:spcPct val="90000"/>
              </a:lnSpc>
              <a:spcBef>
                <a:spcPts val="375"/>
              </a:spcBef>
              <a:spcAft>
                <a:spcPts val="600"/>
              </a:spcAft>
              <a:buClrTx/>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69850" indent="0" fontAlgn="auto">
              <a:buNone/>
            </a:pPr>
            <a:r>
              <a:rPr lang="en-US" altLang="en-US" sz="2400" dirty="0">
                <a:solidFill>
                  <a:srgbClr val="532E1D"/>
                </a:solidFill>
                <a:cs typeface="+mn-cs"/>
              </a:rPr>
              <a:t>Directs OSHA to revise BBP standard to clarify requirement for employers to evaluate safer needles and involve employees in identifying and choosing devices.</a:t>
            </a:r>
          </a:p>
        </p:txBody>
      </p:sp>
      <p:sp>
        <p:nvSpPr>
          <p:cNvPr id="17" name="Rectangle 3">
            <a:extLst>
              <a:ext uri="{FF2B5EF4-FFF2-40B4-BE49-F238E27FC236}">
                <a16:creationId xmlns:a16="http://schemas.microsoft.com/office/drawing/2014/main" id="{E74FA409-AA7D-3234-2FFA-6392785420B6}"/>
              </a:ext>
            </a:extLst>
          </p:cNvPr>
          <p:cNvSpPr txBox="1">
            <a:spLocks noChangeArrowheads="1"/>
          </p:cNvSpPr>
          <p:nvPr/>
        </p:nvSpPr>
        <p:spPr>
          <a:xfrm>
            <a:off x="1409700" y="4760773"/>
            <a:ext cx="9372599" cy="1447799"/>
          </a:xfrm>
          <a:prstGeom prst="rect">
            <a:avLst/>
          </a:prstGeom>
        </p:spPr>
        <p:txBody>
          <a:bodyPr vert="horz" lIns="91440" tIns="45720" rIns="91440" bIns="45720" rtlCol="0">
            <a:normAutofit/>
          </a:bodyPr>
          <a:lstStyle>
            <a:lvl1pPr marL="342900" indent="-274320" algn="l" defTabSz="685800" rtl="0" eaLnBrk="1" latinLnBrk="0" hangingPunct="1">
              <a:lnSpc>
                <a:spcPct val="90000"/>
              </a:lnSpc>
              <a:spcBef>
                <a:spcPts val="750"/>
              </a:spcBef>
              <a:spcAft>
                <a:spcPts val="600"/>
              </a:spcAft>
              <a:buClrTx/>
              <a:buFont typeface="Arial" pitchFamily="34" charset="0"/>
              <a:buChar char="•"/>
              <a:defRPr sz="3200" kern="1200">
                <a:solidFill>
                  <a:srgbClr val="000000"/>
                </a:solidFill>
                <a:latin typeface="Calibri" panose="020F0502020204030204" pitchFamily="34" charset="0"/>
                <a:ea typeface="+mn-ea"/>
                <a:cs typeface="Calibri" panose="020F0502020204030204" pitchFamily="34" charset="0"/>
              </a:defRPr>
            </a:lvl1pPr>
            <a:lvl2pPr marL="742950" indent="-274320" algn="l" defTabSz="685800" rtl="0" eaLnBrk="1" latinLnBrk="0" hangingPunct="1">
              <a:lnSpc>
                <a:spcPct val="90000"/>
              </a:lnSpc>
              <a:spcBef>
                <a:spcPts val="375"/>
              </a:spcBef>
              <a:spcAft>
                <a:spcPts val="600"/>
              </a:spcAft>
              <a:buClrTx/>
              <a:buFont typeface="Arial" pitchFamily="34" charset="0"/>
              <a:buChar char="•"/>
              <a:defRPr sz="2800" kern="1200">
                <a:solidFill>
                  <a:srgbClr val="000000"/>
                </a:solidFill>
                <a:latin typeface="Calibri" panose="020F0502020204030204" pitchFamily="34" charset="0"/>
                <a:ea typeface="+mn-ea"/>
                <a:cs typeface="Calibri" panose="020F0502020204030204" pitchFamily="34" charset="0"/>
              </a:defRPr>
            </a:lvl2pPr>
            <a:lvl3pPr marL="1143000" indent="-274320" algn="l" defTabSz="685800" rtl="0" eaLnBrk="1" latinLnBrk="0" hangingPunct="1">
              <a:lnSpc>
                <a:spcPct val="90000"/>
              </a:lnSpc>
              <a:spcBef>
                <a:spcPts val="375"/>
              </a:spcBef>
              <a:spcAft>
                <a:spcPts val="600"/>
              </a:spcAft>
              <a:buClrTx/>
              <a:buFont typeface="Arial" pitchFamily="34" charset="0"/>
              <a:buChar char="•"/>
              <a:defRPr sz="2400" kern="1200">
                <a:solidFill>
                  <a:srgbClr val="000000"/>
                </a:solidFill>
                <a:latin typeface="Calibri" panose="020F0502020204030204" pitchFamily="34" charset="0"/>
                <a:ea typeface="+mn-ea"/>
                <a:cs typeface="Calibri" panose="020F0502020204030204" pitchFamily="34" charset="0"/>
              </a:defRPr>
            </a:lvl3pPr>
            <a:lvl4pPr marL="1600200" indent="-274320" algn="l" defTabSz="685800" rtl="0" eaLnBrk="1" latinLnBrk="0" hangingPunct="1">
              <a:lnSpc>
                <a:spcPct val="90000"/>
              </a:lnSpc>
              <a:spcBef>
                <a:spcPts val="375"/>
              </a:spcBef>
              <a:spcAft>
                <a:spcPts val="600"/>
              </a:spcAft>
              <a:buClrTx/>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4pPr>
            <a:lvl5pPr marL="2057400" indent="-274320" algn="l" defTabSz="685800" rtl="0" eaLnBrk="1" latinLnBrk="0" hangingPunct="1">
              <a:lnSpc>
                <a:spcPct val="90000"/>
              </a:lnSpc>
              <a:spcBef>
                <a:spcPts val="375"/>
              </a:spcBef>
              <a:spcAft>
                <a:spcPts val="600"/>
              </a:spcAft>
              <a:buClrTx/>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69850" indent="0" fontAlgn="auto">
              <a:buNone/>
            </a:pPr>
            <a:r>
              <a:rPr lang="en-US" altLang="en-US" sz="2400" dirty="0">
                <a:solidFill>
                  <a:srgbClr val="532E1D"/>
                </a:solidFill>
                <a:cs typeface="+mn-cs"/>
              </a:rPr>
              <a:t>Requires documentation of frontline provider (non-managerial) participation in the evaluation of safety devices and decision making in product purchasing.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30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300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30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nodeType="withEffect">
                                  <p:stCondLst>
                                    <p:cond delay="50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500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700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nodeType="withEffect">
                                  <p:stCondLst>
                                    <p:cond delay="700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grpId="0" nodeType="withEffect">
                                  <p:stCondLst>
                                    <p:cond delay="700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16"/>
                                        </p:tgtEl>
                                      </p:cBhvr>
                                    </p:animEffect>
                                    <p:set>
                                      <p:cBhvr>
                                        <p:cTn id="39" dur="1" fill="hold">
                                          <p:stCondLst>
                                            <p:cond delay="499"/>
                                          </p:stCondLst>
                                        </p:cTn>
                                        <p:tgtEl>
                                          <p:spTgt spid="16"/>
                                        </p:tgtEl>
                                        <p:attrNameLst>
                                          <p:attrName>style.visibility</p:attrName>
                                        </p:attrNameLst>
                                      </p:cBhvr>
                                      <p:to>
                                        <p:strVal val="hidden"/>
                                      </p:to>
                                    </p:set>
                                  </p:childTnLst>
                                </p:cTn>
                              </p:par>
                              <p:par>
                                <p:cTn id="40" presetID="10" presetClass="entr" presetSubtype="0" fill="hold" grpId="0" nodeType="withEffect">
                                  <p:stCondLst>
                                    <p:cond delay="100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16"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anner">
            <a:extLst>
              <a:ext uri="{FF2B5EF4-FFF2-40B4-BE49-F238E27FC236}">
                <a16:creationId xmlns:a16="http://schemas.microsoft.com/office/drawing/2014/main" id="{CB4A3256-F483-E7EE-3784-E543C40AC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4034" name="Rectangle 3"/>
          <p:cNvSpPr>
            <a:spLocks noGrp="1" noChangeArrowheads="1"/>
          </p:cNvSpPr>
          <p:nvPr>
            <p:ph idx="1"/>
          </p:nvPr>
        </p:nvSpPr>
        <p:spPr>
          <a:xfrm>
            <a:off x="1295401" y="2133601"/>
            <a:ext cx="9590690" cy="3653750"/>
          </a:xfrm>
        </p:spPr>
        <p:txBody>
          <a:bodyPr>
            <a:normAutofit lnSpcReduction="10000"/>
          </a:bodyPr>
          <a:lstStyle/>
          <a:p>
            <a:pPr marL="412750" indent="-342900">
              <a:spcAft>
                <a:spcPts val="600"/>
              </a:spcAft>
            </a:pPr>
            <a:r>
              <a:rPr lang="en-US" altLang="en-US" dirty="0">
                <a:solidFill>
                  <a:srgbClr val="532E1D"/>
                </a:solidFill>
                <a:cs typeface="+mn-cs"/>
              </a:rPr>
              <a:t>Collect data on device-related injuries including: </a:t>
            </a:r>
          </a:p>
          <a:p>
            <a:pPr marL="812800" lvl="1" indent="-342900">
              <a:spcAft>
                <a:spcPts val="600"/>
              </a:spcAft>
            </a:pPr>
            <a:r>
              <a:rPr lang="en-US" altLang="en-US" dirty="0">
                <a:solidFill>
                  <a:srgbClr val="532E1D"/>
                </a:solidFill>
                <a:cs typeface="+mn-cs"/>
              </a:rPr>
              <a:t>How exposure occurred</a:t>
            </a:r>
          </a:p>
          <a:p>
            <a:pPr marL="812800" lvl="1" indent="-342900">
              <a:spcAft>
                <a:spcPts val="600"/>
              </a:spcAft>
            </a:pPr>
            <a:r>
              <a:rPr lang="en-US" altLang="en-US" dirty="0">
                <a:solidFill>
                  <a:srgbClr val="532E1D"/>
                </a:solidFill>
                <a:cs typeface="+mn-cs"/>
              </a:rPr>
              <a:t>Type and brand of device</a:t>
            </a:r>
          </a:p>
          <a:p>
            <a:pPr marL="812800" lvl="2" indent="-342900">
              <a:spcBef>
                <a:spcPts val="750"/>
              </a:spcBef>
              <a:spcAft>
                <a:spcPts val="600"/>
              </a:spcAft>
            </a:pPr>
            <a:r>
              <a:rPr lang="en-US" altLang="en-US" sz="2800" dirty="0">
                <a:solidFill>
                  <a:srgbClr val="532E1D"/>
                </a:solidFill>
                <a:cs typeface="+mn-cs"/>
              </a:rPr>
              <a:t>Circumstances of injury</a:t>
            </a:r>
          </a:p>
          <a:p>
            <a:pPr marL="812800" lvl="2" indent="-342900">
              <a:spcBef>
                <a:spcPts val="750"/>
              </a:spcBef>
              <a:spcAft>
                <a:spcPts val="600"/>
              </a:spcAft>
            </a:pPr>
            <a:r>
              <a:rPr lang="en-US" altLang="en-US" sz="2800" dirty="0">
                <a:solidFill>
                  <a:srgbClr val="532E1D"/>
                </a:solidFill>
                <a:cs typeface="+mn-cs"/>
              </a:rPr>
              <a:t>Job category</a:t>
            </a:r>
          </a:p>
          <a:p>
            <a:pPr marL="412750" indent="-342900">
              <a:spcAft>
                <a:spcPts val="600"/>
              </a:spcAft>
            </a:pPr>
            <a:r>
              <a:rPr lang="en-US" altLang="en-US" dirty="0">
                <a:solidFill>
                  <a:srgbClr val="532E1D"/>
                </a:solidFill>
                <a:cs typeface="+mn-cs"/>
              </a:rPr>
              <a:t>Use information on injuries to guide the selection and implementation of safety devices</a:t>
            </a:r>
          </a:p>
        </p:txBody>
      </p:sp>
      <p:sp>
        <p:nvSpPr>
          <p:cNvPr id="44036" name="TextBox 1"/>
          <p:cNvSpPr txBox="1">
            <a:spLocks noChangeArrowheads="1"/>
          </p:cNvSpPr>
          <p:nvPr/>
        </p:nvSpPr>
        <p:spPr bwMode="auto">
          <a:xfrm>
            <a:off x="1145756" y="1070650"/>
            <a:ext cx="898884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4000" b="1" dirty="0">
                <a:solidFill>
                  <a:schemeClr val="bg1"/>
                </a:solidFill>
              </a:rPr>
              <a:t>OSHA Enforcement Revision – Action List</a:t>
            </a:r>
          </a:p>
        </p:txBody>
      </p:sp>
      <p:pic>
        <p:nvPicPr>
          <p:cNvPr id="6" name="plan">
            <a:extLst>
              <a:ext uri="{FF2B5EF4-FFF2-40B4-BE49-F238E27FC236}">
                <a16:creationId xmlns:a16="http://schemas.microsoft.com/office/drawing/2014/main" id="{C97EB0C7-F4B8-CACC-23FD-3058C88750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5085" y="1124222"/>
            <a:ext cx="672707" cy="6727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034">
                                            <p:txEl>
                                              <p:pRg st="1" end="1"/>
                                            </p:txEl>
                                          </p:spTgt>
                                        </p:tgtEl>
                                        <p:attrNameLst>
                                          <p:attrName>style.visibility</p:attrName>
                                        </p:attrNameLst>
                                      </p:cBhvr>
                                      <p:to>
                                        <p:strVal val="visible"/>
                                      </p:to>
                                    </p:set>
                                    <p:animEffect transition="in" filter="fade">
                                      <p:cBhvr>
                                        <p:cTn id="7" dur="500"/>
                                        <p:tgtEl>
                                          <p:spTgt spid="4403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4034">
                                            <p:txEl>
                                              <p:pRg st="2" end="2"/>
                                            </p:txEl>
                                          </p:spTgt>
                                        </p:tgtEl>
                                        <p:attrNameLst>
                                          <p:attrName>style.visibility</p:attrName>
                                        </p:attrNameLst>
                                      </p:cBhvr>
                                      <p:to>
                                        <p:strVal val="visible"/>
                                      </p:to>
                                    </p:set>
                                    <p:animEffect transition="in" filter="fade">
                                      <p:cBhvr>
                                        <p:cTn id="10" dur="500"/>
                                        <p:tgtEl>
                                          <p:spTgt spid="4403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4034">
                                            <p:txEl>
                                              <p:pRg st="3" end="3"/>
                                            </p:txEl>
                                          </p:spTgt>
                                        </p:tgtEl>
                                        <p:attrNameLst>
                                          <p:attrName>style.visibility</p:attrName>
                                        </p:attrNameLst>
                                      </p:cBhvr>
                                      <p:to>
                                        <p:strVal val="visible"/>
                                      </p:to>
                                    </p:set>
                                    <p:animEffect transition="in" filter="fade">
                                      <p:cBhvr>
                                        <p:cTn id="13" dur="500"/>
                                        <p:tgtEl>
                                          <p:spTgt spid="44034">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4034">
                                            <p:txEl>
                                              <p:pRg st="4" end="4"/>
                                            </p:txEl>
                                          </p:spTgt>
                                        </p:tgtEl>
                                        <p:attrNameLst>
                                          <p:attrName>style.visibility</p:attrName>
                                        </p:attrNameLst>
                                      </p:cBhvr>
                                      <p:to>
                                        <p:strVal val="visible"/>
                                      </p:to>
                                    </p:set>
                                    <p:animEffect transition="in" filter="fade">
                                      <p:cBhvr>
                                        <p:cTn id="16" dur="500"/>
                                        <p:tgtEl>
                                          <p:spTgt spid="44034">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4034">
                                            <p:txEl>
                                              <p:pRg st="5" end="5"/>
                                            </p:txEl>
                                          </p:spTgt>
                                        </p:tgtEl>
                                        <p:attrNameLst>
                                          <p:attrName>style.visibility</p:attrName>
                                        </p:attrNameLst>
                                      </p:cBhvr>
                                      <p:to>
                                        <p:strVal val="visible"/>
                                      </p:to>
                                    </p:set>
                                    <p:animEffect transition="in" filter="fade">
                                      <p:cBhvr>
                                        <p:cTn id="21" dur="500"/>
                                        <p:tgtEl>
                                          <p:spTgt spid="4403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Banner">
            <a:extLst>
              <a:ext uri="{FF2B5EF4-FFF2-40B4-BE49-F238E27FC236}">
                <a16:creationId xmlns:a16="http://schemas.microsoft.com/office/drawing/2014/main" id="{9B5E3A1C-C158-7EDA-504B-3E80808F89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21507" name="Rectangle 3"/>
          <p:cNvSpPr>
            <a:spLocks noGrp="1" noChangeArrowheads="1"/>
          </p:cNvSpPr>
          <p:nvPr>
            <p:ph idx="1"/>
          </p:nvPr>
        </p:nvSpPr>
        <p:spPr>
          <a:xfrm>
            <a:off x="3718428" y="2093621"/>
            <a:ext cx="7330572" cy="4018492"/>
          </a:xfrm>
        </p:spPr>
        <p:txBody>
          <a:bodyPr rtlCol="0">
            <a:normAutofit/>
          </a:bodyPr>
          <a:lstStyle/>
          <a:p>
            <a:pPr marL="469900" lvl="1" indent="0">
              <a:lnSpc>
                <a:spcPct val="100000"/>
              </a:lnSpc>
              <a:spcAft>
                <a:spcPts val="600"/>
              </a:spcAft>
              <a:buNone/>
              <a:defRPr/>
            </a:pPr>
            <a:r>
              <a:rPr lang="en-US" sz="2000" b="1" dirty="0">
                <a:solidFill>
                  <a:srgbClr val="532E1D"/>
                </a:solidFill>
                <a:cs typeface="+mn-cs"/>
              </a:rPr>
              <a:t>Alterations in the manner in which a task is performed to reduce likelihood of exposure</a:t>
            </a:r>
          </a:p>
          <a:p>
            <a:pPr marL="812800" lvl="1" indent="-342900">
              <a:lnSpc>
                <a:spcPct val="100000"/>
              </a:lnSpc>
              <a:spcAft>
                <a:spcPts val="600"/>
              </a:spcAft>
              <a:defRPr/>
            </a:pPr>
            <a:r>
              <a:rPr lang="en-US" sz="2000" dirty="0">
                <a:solidFill>
                  <a:srgbClr val="532E1D"/>
                </a:solidFill>
                <a:cs typeface="+mn-cs"/>
              </a:rPr>
              <a:t>Perform hand hygiene as soon as possible after glove removal or contact with body fluids</a:t>
            </a:r>
          </a:p>
          <a:p>
            <a:pPr marL="812800" lvl="1" indent="-342900">
              <a:lnSpc>
                <a:spcPct val="100000"/>
              </a:lnSpc>
              <a:spcAft>
                <a:spcPts val="600"/>
              </a:spcAft>
              <a:defRPr/>
            </a:pPr>
            <a:r>
              <a:rPr lang="en-US" sz="2000" dirty="0">
                <a:solidFill>
                  <a:srgbClr val="532E1D"/>
                </a:solidFill>
                <a:cs typeface="+mn-cs"/>
              </a:rPr>
              <a:t>All PPE removed as soon as possible after leaving work area and placed in designated container for storage, decontamination, or disposal</a:t>
            </a:r>
          </a:p>
          <a:p>
            <a:pPr marL="812800" lvl="1" indent="-342900">
              <a:lnSpc>
                <a:spcPct val="100000"/>
              </a:lnSpc>
              <a:spcAft>
                <a:spcPts val="600"/>
              </a:spcAft>
              <a:defRPr/>
            </a:pPr>
            <a:r>
              <a:rPr lang="en-US" sz="2000" dirty="0">
                <a:solidFill>
                  <a:srgbClr val="532E1D"/>
                </a:solidFill>
                <a:cs typeface="+mn-cs"/>
              </a:rPr>
              <a:t>Used needles and sharps shall not be sheared, bent, broken, recapped or resheathed by hand.</a:t>
            </a:r>
          </a:p>
        </p:txBody>
      </p:sp>
      <p:pic>
        <p:nvPicPr>
          <p:cNvPr id="46083" name="Content Placeholder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03400" y="4299466"/>
            <a:ext cx="2006600" cy="931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258C9B2-02F0-987A-A043-50E254AA0642}"/>
              </a:ext>
            </a:extLst>
          </p:cNvPr>
          <p:cNvSpPr txBox="1"/>
          <p:nvPr/>
        </p:nvSpPr>
        <p:spPr>
          <a:xfrm>
            <a:off x="1156138" y="1069764"/>
            <a:ext cx="7175121" cy="707886"/>
          </a:xfrm>
          <a:prstGeom prst="rect">
            <a:avLst/>
          </a:prstGeom>
          <a:noFill/>
        </p:spPr>
        <p:txBody>
          <a:bodyPr wrap="square" rtlCol="0">
            <a:spAutoFit/>
          </a:bodyPr>
          <a:lstStyle/>
          <a:p>
            <a:r>
              <a:rPr lang="en-US" altLang="en-US" sz="4000" b="1" dirty="0">
                <a:solidFill>
                  <a:schemeClr val="bg1"/>
                </a:solidFill>
              </a:rPr>
              <a:t>(MOC): Work Practice Controls</a:t>
            </a:r>
          </a:p>
        </p:txBody>
      </p:sp>
      <p:pic>
        <p:nvPicPr>
          <p:cNvPr id="8" name="plan">
            <a:extLst>
              <a:ext uri="{FF2B5EF4-FFF2-40B4-BE49-F238E27FC236}">
                <a16:creationId xmlns:a16="http://schemas.microsoft.com/office/drawing/2014/main" id="{4A0800F6-9341-CAF5-886E-CB5EF5C9A5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42760" y="1107875"/>
            <a:ext cx="672707" cy="672707"/>
          </a:xfrm>
          <a:prstGeom prst="rect">
            <a:avLst/>
          </a:prstGeom>
        </p:spPr>
      </p:pic>
      <p:pic>
        <p:nvPicPr>
          <p:cNvPr id="12" name="workflow icon">
            <a:extLst>
              <a:ext uri="{FF2B5EF4-FFF2-40B4-BE49-F238E27FC236}">
                <a16:creationId xmlns:a16="http://schemas.microsoft.com/office/drawing/2014/main" id="{D5D65E31-E544-6BCC-CD6A-A7114F3C0E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4340" y="5697565"/>
            <a:ext cx="805155" cy="805155"/>
          </a:xfrm>
          <a:prstGeom prst="rect">
            <a:avLst/>
          </a:prstGeom>
        </p:spPr>
      </p:pic>
      <p:pic>
        <p:nvPicPr>
          <p:cNvPr id="14" name="2 work practice step">
            <a:extLst>
              <a:ext uri="{FF2B5EF4-FFF2-40B4-BE49-F238E27FC236}">
                <a16:creationId xmlns:a16="http://schemas.microsoft.com/office/drawing/2014/main" id="{D5036442-50C2-DE14-7F85-D187F1C42F4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44007"/>
          <a:stretch/>
        </p:blipFill>
        <p:spPr>
          <a:xfrm>
            <a:off x="1317596" y="1742132"/>
            <a:ext cx="2483754" cy="2495145"/>
          </a:xfrm>
          <a:prstGeom prst="rect">
            <a:avLst/>
          </a:prstGeom>
        </p:spPr>
      </p:pic>
      <p:cxnSp>
        <p:nvCxnSpPr>
          <p:cNvPr id="10" name="1 red slash">
            <a:extLst>
              <a:ext uri="{FF2B5EF4-FFF2-40B4-BE49-F238E27FC236}">
                <a16:creationId xmlns:a16="http://schemas.microsoft.com/office/drawing/2014/main" id="{387A5212-81BD-7FB9-0A51-28970953D433}"/>
              </a:ext>
            </a:extLst>
          </p:cNvPr>
          <p:cNvCxnSpPr>
            <a:cxnSpLocks/>
          </p:cNvCxnSpPr>
          <p:nvPr/>
        </p:nvCxnSpPr>
        <p:spPr>
          <a:xfrm>
            <a:off x="1524000" y="3504880"/>
            <a:ext cx="838200" cy="22892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3" name="2 work practice step">
            <a:extLst>
              <a:ext uri="{FF2B5EF4-FFF2-40B4-BE49-F238E27FC236}">
                <a16:creationId xmlns:a16="http://schemas.microsoft.com/office/drawing/2014/main" id="{3C44A712-BC94-1845-F652-09D12BFA7964}"/>
              </a:ext>
            </a:extLst>
          </p:cNvPr>
          <p:cNvPicPr>
            <a:picLocks noChangeAspect="1"/>
          </p:cNvPicPr>
          <p:nvPr/>
        </p:nvPicPr>
        <p:blipFill rotWithShape="1">
          <a:blip r:embed="rId8">
            <a:extLst>
              <a:ext uri="{28A0092B-C50C-407E-A947-70E740481C1C}">
                <a14:useLocalDpi xmlns:a14="http://schemas.microsoft.com/office/drawing/2010/main" val="0"/>
              </a:ext>
            </a:extLst>
          </a:blip>
          <a:srcRect r="43157"/>
          <a:stretch/>
        </p:blipFill>
        <p:spPr>
          <a:xfrm>
            <a:off x="3370576" y="1275588"/>
            <a:ext cx="4749226" cy="4699731"/>
          </a:xfrm>
          <a:prstGeom prst="rect">
            <a:avLst/>
          </a:prstGeom>
        </p:spPr>
      </p:pic>
      <p:cxnSp>
        <p:nvCxnSpPr>
          <p:cNvPr id="24" name="1 red slash">
            <a:extLst>
              <a:ext uri="{FF2B5EF4-FFF2-40B4-BE49-F238E27FC236}">
                <a16:creationId xmlns:a16="http://schemas.microsoft.com/office/drawing/2014/main" id="{990EF7DF-CB02-67FD-EA4C-F4D3D9B9719F}"/>
              </a:ext>
            </a:extLst>
          </p:cNvPr>
          <p:cNvCxnSpPr>
            <a:cxnSpLocks/>
          </p:cNvCxnSpPr>
          <p:nvPr/>
        </p:nvCxnSpPr>
        <p:spPr>
          <a:xfrm>
            <a:off x="3748826" y="4561428"/>
            <a:ext cx="1661374" cy="52477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Picture 25" descr="Icon&#10;&#10;Description automatically generated">
            <a:extLst>
              <a:ext uri="{FF2B5EF4-FFF2-40B4-BE49-F238E27FC236}">
                <a16:creationId xmlns:a16="http://schemas.microsoft.com/office/drawing/2014/main" id="{3AAC2B7E-1BBF-1E2F-6279-BECB8CB486B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20001" y="4502102"/>
            <a:ext cx="1081826" cy="108182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3"/>
                                        </p:tgtEl>
                                      </p:cBhvr>
                                    </p:animEffect>
                                    <p:set>
                                      <p:cBhvr>
                                        <p:cTn id="10" dur="1" fill="hold">
                                          <p:stCondLst>
                                            <p:cond delay="499"/>
                                          </p:stCondLst>
                                        </p:cTn>
                                        <p:tgtEl>
                                          <p:spTgt spid="23"/>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21507">
                                            <p:txEl>
                                              <p:pRg st="0" end="0"/>
                                            </p:txEl>
                                          </p:spTgt>
                                        </p:tgtEl>
                                        <p:attrNameLst>
                                          <p:attrName>style.visibility</p:attrName>
                                        </p:attrNameLst>
                                      </p:cBhvr>
                                      <p:to>
                                        <p:strVal val="visible"/>
                                      </p:to>
                                    </p:set>
                                    <p:animEffect transition="in" filter="fade">
                                      <p:cBhvr>
                                        <p:cTn id="19" dur="500"/>
                                        <p:tgtEl>
                                          <p:spTgt spid="2150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1507">
                                            <p:txEl>
                                              <p:pRg st="1" end="1"/>
                                            </p:txEl>
                                          </p:spTgt>
                                        </p:tgtEl>
                                        <p:attrNameLst>
                                          <p:attrName>style.visibility</p:attrName>
                                        </p:attrNameLst>
                                      </p:cBhvr>
                                      <p:to>
                                        <p:strVal val="visible"/>
                                      </p:to>
                                    </p:set>
                                    <p:animEffect transition="in" filter="fade">
                                      <p:cBhvr>
                                        <p:cTn id="24" dur="500"/>
                                        <p:tgtEl>
                                          <p:spTgt spid="2150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1507">
                                            <p:txEl>
                                              <p:pRg st="2" end="2"/>
                                            </p:txEl>
                                          </p:spTgt>
                                        </p:tgtEl>
                                        <p:attrNameLst>
                                          <p:attrName>style.visibility</p:attrName>
                                        </p:attrNameLst>
                                      </p:cBhvr>
                                      <p:to>
                                        <p:strVal val="visible"/>
                                      </p:to>
                                    </p:set>
                                    <p:animEffect transition="in" filter="fade">
                                      <p:cBhvr>
                                        <p:cTn id="29" dur="500"/>
                                        <p:tgtEl>
                                          <p:spTgt spid="21507">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1507">
                                            <p:txEl>
                                              <p:pRg st="3" end="3"/>
                                            </p:txEl>
                                          </p:spTgt>
                                        </p:tgtEl>
                                        <p:attrNameLst>
                                          <p:attrName>style.visibility</p:attrName>
                                        </p:attrNameLst>
                                      </p:cBhvr>
                                      <p:to>
                                        <p:strVal val="visible"/>
                                      </p:to>
                                    </p:set>
                                    <p:animEffect transition="in" filter="fade">
                                      <p:cBhvr>
                                        <p:cTn id="34" dur="500"/>
                                        <p:tgtEl>
                                          <p:spTgt spid="21507">
                                            <p:txEl>
                                              <p:pRg st="3" end="3"/>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46083"/>
                                        </p:tgtEl>
                                        <p:attrNameLst>
                                          <p:attrName>style.visibility</p:attrName>
                                        </p:attrNameLst>
                                      </p:cBhvr>
                                      <p:to>
                                        <p:strVal val="visible"/>
                                      </p:to>
                                    </p:set>
                                    <p:animEffect transition="in" filter="fade">
                                      <p:cBhvr>
                                        <p:cTn id="37" dur="500"/>
                                        <p:tgtEl>
                                          <p:spTgt spid="46083"/>
                                        </p:tgtEl>
                                      </p:cBhvr>
                                    </p:animEffect>
                                  </p:childTnLst>
                                </p:cTn>
                              </p:par>
                              <p:par>
                                <p:cTn id="38" presetID="10" presetClass="entr" presetSubtype="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anner">
            <a:extLst>
              <a:ext uri="{FF2B5EF4-FFF2-40B4-BE49-F238E27FC236}">
                <a16:creationId xmlns:a16="http://schemas.microsoft.com/office/drawing/2014/main" id="{A12C3444-86AD-03B2-A98B-158F76B6C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pic>
        <p:nvPicPr>
          <p:cNvPr id="8" name="4d eating">
            <a:extLst>
              <a:ext uri="{FF2B5EF4-FFF2-40B4-BE49-F238E27FC236}">
                <a16:creationId xmlns:a16="http://schemas.microsoft.com/office/drawing/2014/main" id="{5264FCCA-E638-4E89-945D-14136A5C90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0671" y="1945564"/>
            <a:ext cx="4199803" cy="2774171"/>
          </a:xfrm>
          <a:prstGeom prst="rect">
            <a:avLst/>
          </a:prstGeom>
        </p:spPr>
      </p:pic>
      <p:pic>
        <p:nvPicPr>
          <p:cNvPr id="9" name="4d circle slash">
            <a:extLst>
              <a:ext uri="{FF2B5EF4-FFF2-40B4-BE49-F238E27FC236}">
                <a16:creationId xmlns:a16="http://schemas.microsoft.com/office/drawing/2014/main" id="{622FB6C2-2AC9-4DDB-93CF-FDBAA42D22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8496" y="1900205"/>
            <a:ext cx="2951701" cy="2864886"/>
          </a:xfrm>
          <a:prstGeom prst="rect">
            <a:avLst/>
          </a:prstGeom>
        </p:spPr>
      </p:pic>
      <p:pic>
        <p:nvPicPr>
          <p:cNvPr id="6" name="plan">
            <a:extLst>
              <a:ext uri="{FF2B5EF4-FFF2-40B4-BE49-F238E27FC236}">
                <a16:creationId xmlns:a16="http://schemas.microsoft.com/office/drawing/2014/main" id="{07236DCD-3C6C-089F-F9F5-E4E27E9DDD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19017" y="1156093"/>
            <a:ext cx="672707" cy="672707"/>
          </a:xfrm>
          <a:prstGeom prst="rect">
            <a:avLst/>
          </a:prstGeom>
        </p:spPr>
      </p:pic>
      <p:sp>
        <p:nvSpPr>
          <p:cNvPr id="48130" name="TextBox 6"/>
          <p:cNvSpPr txBox="1">
            <a:spLocks noChangeArrowheads="1"/>
          </p:cNvSpPr>
          <p:nvPr/>
        </p:nvSpPr>
        <p:spPr bwMode="auto">
          <a:xfrm>
            <a:off x="1295400" y="4888666"/>
            <a:ext cx="959069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000" dirty="0">
                <a:solidFill>
                  <a:srgbClr val="532E1D"/>
                </a:solidFill>
              </a:rPr>
              <a:t>Eating, drinking, smoking, applying cosmetics or lip balm and handling contact lenses are prohibited in work areas where there is a reasonable likelihood of occupational exposure.</a:t>
            </a:r>
          </a:p>
        </p:txBody>
      </p:sp>
      <p:sp>
        <p:nvSpPr>
          <p:cNvPr id="7" name="TextBox 6">
            <a:extLst>
              <a:ext uri="{FF2B5EF4-FFF2-40B4-BE49-F238E27FC236}">
                <a16:creationId xmlns:a16="http://schemas.microsoft.com/office/drawing/2014/main" id="{D843BD3C-4BF7-6E70-E8F4-86F29DDCC86E}"/>
              </a:ext>
            </a:extLst>
          </p:cNvPr>
          <p:cNvSpPr txBox="1"/>
          <p:nvPr/>
        </p:nvSpPr>
        <p:spPr>
          <a:xfrm>
            <a:off x="1143000" y="1044714"/>
            <a:ext cx="7175121" cy="707886"/>
          </a:xfrm>
          <a:prstGeom prst="rect">
            <a:avLst/>
          </a:prstGeom>
          <a:noFill/>
        </p:spPr>
        <p:txBody>
          <a:bodyPr wrap="square" rtlCol="0">
            <a:spAutoFit/>
          </a:bodyPr>
          <a:lstStyle/>
          <a:p>
            <a:r>
              <a:rPr lang="en-US" altLang="en-US" sz="4000" b="1" dirty="0">
                <a:solidFill>
                  <a:schemeClr val="bg1"/>
                </a:solidFill>
              </a:rPr>
              <a:t>(MOC): Work Practice Controls</a:t>
            </a:r>
          </a:p>
        </p:txBody>
      </p:sp>
      <p:pic>
        <p:nvPicPr>
          <p:cNvPr id="10" name="workflow icon">
            <a:extLst>
              <a:ext uri="{FF2B5EF4-FFF2-40B4-BE49-F238E27FC236}">
                <a16:creationId xmlns:a16="http://schemas.microsoft.com/office/drawing/2014/main" id="{4BF68A49-73D1-999B-2C80-7F500C1F3E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3198" y="5701734"/>
            <a:ext cx="805155" cy="8051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0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Banner">
            <a:extLst>
              <a:ext uri="{FF2B5EF4-FFF2-40B4-BE49-F238E27FC236}">
                <a16:creationId xmlns:a16="http://schemas.microsoft.com/office/drawing/2014/main" id="{491B2966-7CBD-5E20-BA87-A3B494A41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150" y="1089043"/>
            <a:ext cx="10256154" cy="1654157"/>
          </a:xfrm>
          <a:prstGeom prst="rect">
            <a:avLst/>
          </a:prstGeom>
        </p:spPr>
      </p:pic>
      <p:sp>
        <p:nvSpPr>
          <p:cNvPr id="50178" name="Rectangle 2"/>
          <p:cNvSpPr>
            <a:spLocks noGrp="1" noChangeArrowheads="1"/>
          </p:cNvSpPr>
          <p:nvPr>
            <p:ph idx="1"/>
          </p:nvPr>
        </p:nvSpPr>
        <p:spPr>
          <a:xfrm>
            <a:off x="5404432" y="4494566"/>
            <a:ext cx="4987292" cy="1936596"/>
          </a:xfrm>
        </p:spPr>
        <p:txBody>
          <a:bodyPr>
            <a:normAutofit/>
          </a:bodyPr>
          <a:lstStyle/>
          <a:p>
            <a:pPr marL="393700" indent="-331788">
              <a:lnSpc>
                <a:spcPct val="85000"/>
              </a:lnSpc>
              <a:spcBef>
                <a:spcPts val="600"/>
              </a:spcBef>
              <a:spcAft>
                <a:spcPts val="600"/>
              </a:spcAft>
            </a:pPr>
            <a:r>
              <a:rPr lang="en-US" altLang="en-US" sz="2000" dirty="0">
                <a:solidFill>
                  <a:srgbClr val="532E1D"/>
                </a:solidFill>
                <a:cs typeface="+mn-cs"/>
              </a:rPr>
              <a:t>Gloves, masks, protective eyewear</a:t>
            </a:r>
          </a:p>
          <a:p>
            <a:pPr marL="393700" indent="-331788">
              <a:lnSpc>
                <a:spcPct val="85000"/>
              </a:lnSpc>
              <a:spcBef>
                <a:spcPts val="600"/>
              </a:spcBef>
              <a:spcAft>
                <a:spcPts val="600"/>
              </a:spcAft>
            </a:pPr>
            <a:r>
              <a:rPr lang="en-US" altLang="en-US" sz="2000" dirty="0">
                <a:solidFill>
                  <a:srgbClr val="532E1D"/>
                </a:solidFill>
                <a:cs typeface="+mn-cs"/>
              </a:rPr>
              <a:t>Puncture-resistant gloves</a:t>
            </a:r>
          </a:p>
          <a:p>
            <a:pPr marL="393700" indent="-331788">
              <a:lnSpc>
                <a:spcPct val="85000"/>
              </a:lnSpc>
              <a:spcBef>
                <a:spcPts val="600"/>
              </a:spcBef>
              <a:spcAft>
                <a:spcPts val="600"/>
              </a:spcAft>
            </a:pPr>
            <a:r>
              <a:rPr lang="en-US" altLang="en-US" sz="2000" dirty="0">
                <a:solidFill>
                  <a:srgbClr val="532E1D"/>
                </a:solidFill>
                <a:cs typeface="+mn-cs"/>
              </a:rPr>
              <a:t>Ventilation Devices</a:t>
            </a:r>
          </a:p>
        </p:txBody>
      </p:sp>
      <p:pic>
        <p:nvPicPr>
          <p:cNvPr id="10" name="gloves icon">
            <a:extLst>
              <a:ext uri="{FF2B5EF4-FFF2-40B4-BE49-F238E27FC236}">
                <a16:creationId xmlns:a16="http://schemas.microsoft.com/office/drawing/2014/main" id="{2B529378-D476-F413-7743-1145992B53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260" y="5588181"/>
            <a:ext cx="1061156" cy="1061156"/>
          </a:xfrm>
          <a:prstGeom prst="rect">
            <a:avLst/>
          </a:prstGeom>
        </p:spPr>
      </p:pic>
      <p:pic>
        <p:nvPicPr>
          <p:cNvPr id="9" name="2d">
            <a:extLst>
              <a:ext uri="{FF2B5EF4-FFF2-40B4-BE49-F238E27FC236}">
                <a16:creationId xmlns:a16="http://schemas.microsoft.com/office/drawing/2014/main" id="{C05D8893-6495-1048-2219-7716C0DD725A}"/>
              </a:ext>
            </a:extLst>
          </p:cNvPr>
          <p:cNvPicPr>
            <a:picLocks noChangeAspect="1"/>
          </p:cNvPicPr>
          <p:nvPr/>
        </p:nvPicPr>
        <p:blipFill rotWithShape="1">
          <a:blip r:embed="rId5">
            <a:extLst>
              <a:ext uri="{28A0092B-C50C-407E-A947-70E740481C1C}">
                <a14:useLocalDpi xmlns:a14="http://schemas.microsoft.com/office/drawing/2010/main" val="0"/>
              </a:ext>
            </a:extLst>
          </a:blip>
          <a:srcRect r="44541"/>
          <a:stretch/>
        </p:blipFill>
        <p:spPr>
          <a:xfrm>
            <a:off x="3503196" y="1684326"/>
            <a:ext cx="4650205" cy="4716474"/>
          </a:xfrm>
          <a:prstGeom prst="rect">
            <a:avLst/>
          </a:prstGeom>
        </p:spPr>
      </p:pic>
      <p:sp>
        <p:nvSpPr>
          <p:cNvPr id="20" name="TextBox 19">
            <a:extLst>
              <a:ext uri="{FF2B5EF4-FFF2-40B4-BE49-F238E27FC236}">
                <a16:creationId xmlns:a16="http://schemas.microsoft.com/office/drawing/2014/main" id="{0D1BDC8A-05F1-00C9-4094-7C16CFEC4150}"/>
              </a:ext>
            </a:extLst>
          </p:cNvPr>
          <p:cNvSpPr txBox="1"/>
          <p:nvPr/>
        </p:nvSpPr>
        <p:spPr>
          <a:xfrm>
            <a:off x="1136838" y="1048953"/>
            <a:ext cx="7854762" cy="1323439"/>
          </a:xfrm>
          <a:prstGeom prst="rect">
            <a:avLst/>
          </a:prstGeom>
          <a:noFill/>
        </p:spPr>
        <p:txBody>
          <a:bodyPr wrap="square" rtlCol="0">
            <a:spAutoFit/>
          </a:bodyPr>
          <a:lstStyle/>
          <a:p>
            <a:r>
              <a:rPr lang="en-US" altLang="en-US" sz="4000" b="1" dirty="0">
                <a:solidFill>
                  <a:schemeClr val="bg1"/>
                </a:solidFill>
              </a:rPr>
              <a:t>(MOC): Personal Protective Equipment (PPE)</a:t>
            </a:r>
          </a:p>
        </p:txBody>
      </p:sp>
      <p:cxnSp>
        <p:nvCxnSpPr>
          <p:cNvPr id="23" name="1 red slash">
            <a:extLst>
              <a:ext uri="{FF2B5EF4-FFF2-40B4-BE49-F238E27FC236}">
                <a16:creationId xmlns:a16="http://schemas.microsoft.com/office/drawing/2014/main" id="{2E461EE3-4A5F-16F5-666F-64C669230D60}"/>
              </a:ext>
            </a:extLst>
          </p:cNvPr>
          <p:cNvCxnSpPr>
            <a:cxnSpLocks/>
          </p:cNvCxnSpPr>
          <p:nvPr/>
        </p:nvCxnSpPr>
        <p:spPr>
          <a:xfrm>
            <a:off x="1592967" y="3849872"/>
            <a:ext cx="838200" cy="22892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1 red slash">
            <a:extLst>
              <a:ext uri="{FF2B5EF4-FFF2-40B4-BE49-F238E27FC236}">
                <a16:creationId xmlns:a16="http://schemas.microsoft.com/office/drawing/2014/main" id="{E9759990-BF95-280C-0D50-ABA6FD98D089}"/>
              </a:ext>
            </a:extLst>
          </p:cNvPr>
          <p:cNvCxnSpPr>
            <a:cxnSpLocks/>
          </p:cNvCxnSpPr>
          <p:nvPr/>
        </p:nvCxnSpPr>
        <p:spPr>
          <a:xfrm>
            <a:off x="1989459" y="3464356"/>
            <a:ext cx="817947" cy="1170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7" name="Picture 26" descr="A person wearing a mask&#10;&#10;Description automatically generated with medium confidence">
            <a:extLst>
              <a:ext uri="{FF2B5EF4-FFF2-40B4-BE49-F238E27FC236}">
                <a16:creationId xmlns:a16="http://schemas.microsoft.com/office/drawing/2014/main" id="{3E06E900-5C8C-54A6-B715-8D959B6234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19616" y="2783290"/>
            <a:ext cx="2150522" cy="1440850"/>
          </a:xfrm>
          <a:prstGeom prst="rect">
            <a:avLst/>
          </a:prstGeom>
        </p:spPr>
      </p:pic>
      <p:pic>
        <p:nvPicPr>
          <p:cNvPr id="29" name="Picture 28" descr="A picture containing indoor, blue&#10;&#10;Description automatically generated">
            <a:extLst>
              <a:ext uri="{FF2B5EF4-FFF2-40B4-BE49-F238E27FC236}">
                <a16:creationId xmlns:a16="http://schemas.microsoft.com/office/drawing/2014/main" id="{7AC25B8C-4648-67EF-68F7-B005D26B0B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34400" y="2783290"/>
            <a:ext cx="2150522" cy="1440850"/>
          </a:xfrm>
          <a:prstGeom prst="rect">
            <a:avLst/>
          </a:prstGeom>
        </p:spPr>
      </p:pic>
      <p:sp>
        <p:nvSpPr>
          <p:cNvPr id="31" name="TextBox 30">
            <a:extLst>
              <a:ext uri="{FF2B5EF4-FFF2-40B4-BE49-F238E27FC236}">
                <a16:creationId xmlns:a16="http://schemas.microsoft.com/office/drawing/2014/main" id="{897C6877-F13E-F9C8-5B90-893CCA397ADF}"/>
              </a:ext>
            </a:extLst>
          </p:cNvPr>
          <p:cNvSpPr txBox="1"/>
          <p:nvPr/>
        </p:nvSpPr>
        <p:spPr>
          <a:xfrm>
            <a:off x="1931512" y="4671536"/>
            <a:ext cx="3111612" cy="738664"/>
          </a:xfrm>
          <a:prstGeom prst="rect">
            <a:avLst/>
          </a:prstGeom>
          <a:noFill/>
        </p:spPr>
        <p:txBody>
          <a:bodyPr wrap="square">
            <a:spAutoFit/>
          </a:bodyPr>
          <a:lstStyle/>
          <a:p>
            <a:pPr algn="ctr"/>
            <a:r>
              <a:rPr lang="en-US" altLang="en-US" sz="2100" b="1" dirty="0">
                <a:solidFill>
                  <a:srgbClr val="532E1D"/>
                </a:solidFill>
              </a:rPr>
              <a:t>Employers must provide</a:t>
            </a:r>
          </a:p>
          <a:p>
            <a:pPr algn="ctr"/>
            <a:r>
              <a:rPr lang="en-US" sz="2100" b="1" dirty="0">
                <a:solidFill>
                  <a:srgbClr val="532E1D"/>
                </a:solidFill>
              </a:rPr>
              <a:t>and assure use</a:t>
            </a:r>
            <a:endParaRPr lang="en-US" sz="2100" b="1" dirty="0"/>
          </a:p>
        </p:txBody>
      </p:sp>
      <p:pic>
        <p:nvPicPr>
          <p:cNvPr id="22" name="2 work practice step">
            <a:extLst>
              <a:ext uri="{FF2B5EF4-FFF2-40B4-BE49-F238E27FC236}">
                <a16:creationId xmlns:a16="http://schemas.microsoft.com/office/drawing/2014/main" id="{801874F6-98A5-1FD9-F4E3-294FAA425C1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44007"/>
          <a:stretch/>
        </p:blipFill>
        <p:spPr>
          <a:xfrm>
            <a:off x="1371600" y="2076856"/>
            <a:ext cx="2483754" cy="2495145"/>
          </a:xfrm>
          <a:prstGeom prst="rect">
            <a:avLst/>
          </a:prstGeom>
        </p:spPr>
      </p:pic>
      <p:cxnSp>
        <p:nvCxnSpPr>
          <p:cNvPr id="16" name="1 red slash">
            <a:extLst>
              <a:ext uri="{FF2B5EF4-FFF2-40B4-BE49-F238E27FC236}">
                <a16:creationId xmlns:a16="http://schemas.microsoft.com/office/drawing/2014/main" id="{979D7575-1A3F-78A7-E0E0-797E97FD14DC}"/>
              </a:ext>
            </a:extLst>
          </p:cNvPr>
          <p:cNvCxnSpPr>
            <a:cxnSpLocks/>
          </p:cNvCxnSpPr>
          <p:nvPr/>
        </p:nvCxnSpPr>
        <p:spPr>
          <a:xfrm>
            <a:off x="3893712" y="4978539"/>
            <a:ext cx="1661374" cy="52477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1 red slash">
            <a:extLst>
              <a:ext uri="{FF2B5EF4-FFF2-40B4-BE49-F238E27FC236}">
                <a16:creationId xmlns:a16="http://schemas.microsoft.com/office/drawing/2014/main" id="{751A72A7-D4F1-D8A0-4230-C9BB602DF706}"/>
              </a:ext>
            </a:extLst>
          </p:cNvPr>
          <p:cNvCxnSpPr>
            <a:cxnSpLocks/>
          </p:cNvCxnSpPr>
          <p:nvPr/>
        </p:nvCxnSpPr>
        <p:spPr>
          <a:xfrm>
            <a:off x="4660096" y="4316993"/>
            <a:ext cx="1656991" cy="214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2" name="plan">
            <a:extLst>
              <a:ext uri="{FF2B5EF4-FFF2-40B4-BE49-F238E27FC236}">
                <a16:creationId xmlns:a16="http://schemas.microsoft.com/office/drawing/2014/main" id="{236FE8CD-228E-F29B-9500-079C9F51620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19017" y="1728346"/>
            <a:ext cx="672707" cy="6727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0178">
                                            <p:txEl>
                                              <p:pRg st="0" end="0"/>
                                            </p:txEl>
                                          </p:spTgt>
                                        </p:tgtEl>
                                        <p:attrNameLst>
                                          <p:attrName>style.visibility</p:attrName>
                                        </p:attrNameLst>
                                      </p:cBhvr>
                                      <p:to>
                                        <p:strVal val="visible"/>
                                      </p:to>
                                    </p:set>
                                    <p:animEffect transition="in" filter="fade">
                                      <p:cBhvr>
                                        <p:cTn id="34" dur="500"/>
                                        <p:tgtEl>
                                          <p:spTgt spid="50178">
                                            <p:txEl>
                                              <p:pRg st="0" end="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0178">
                                            <p:txEl>
                                              <p:pRg st="1" end="1"/>
                                            </p:txEl>
                                          </p:spTgt>
                                        </p:tgtEl>
                                        <p:attrNameLst>
                                          <p:attrName>style.visibility</p:attrName>
                                        </p:attrNameLst>
                                      </p:cBhvr>
                                      <p:to>
                                        <p:strVal val="visible"/>
                                      </p:to>
                                    </p:set>
                                    <p:animEffect transition="in" filter="fade">
                                      <p:cBhvr>
                                        <p:cTn id="37" dur="500"/>
                                        <p:tgtEl>
                                          <p:spTgt spid="50178">
                                            <p:txEl>
                                              <p:pRg st="1" end="1"/>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0178">
                                            <p:txEl>
                                              <p:pRg st="2" end="2"/>
                                            </p:txEl>
                                          </p:spTgt>
                                        </p:tgtEl>
                                        <p:attrNameLst>
                                          <p:attrName>style.visibility</p:attrName>
                                        </p:attrNameLst>
                                      </p:cBhvr>
                                      <p:to>
                                        <p:strVal val="visible"/>
                                      </p:to>
                                    </p:set>
                                    <p:animEffect transition="in" filter="fade">
                                      <p:cBhvr>
                                        <p:cTn id="40" dur="500"/>
                                        <p:tgtEl>
                                          <p:spTgt spid="5017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uiExpand="1" build="p"/>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anner">
            <a:extLst>
              <a:ext uri="{FF2B5EF4-FFF2-40B4-BE49-F238E27FC236}">
                <a16:creationId xmlns:a16="http://schemas.microsoft.com/office/drawing/2014/main" id="{0FD42FAA-A953-A476-3C37-57DA423AB9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52226" name="Rectangle 3"/>
          <p:cNvSpPr>
            <a:spLocks noGrp="1" noChangeArrowheads="1"/>
          </p:cNvSpPr>
          <p:nvPr>
            <p:ph idx="1"/>
          </p:nvPr>
        </p:nvSpPr>
        <p:spPr>
          <a:xfrm>
            <a:off x="3810000" y="2087087"/>
            <a:ext cx="6934200" cy="4237512"/>
          </a:xfrm>
        </p:spPr>
        <p:txBody>
          <a:bodyPr>
            <a:noAutofit/>
          </a:bodyPr>
          <a:lstStyle/>
          <a:p>
            <a:pPr>
              <a:spcBef>
                <a:spcPct val="0"/>
              </a:spcBef>
              <a:spcAft>
                <a:spcPts val="600"/>
              </a:spcAft>
            </a:pPr>
            <a:r>
              <a:rPr lang="en-US" altLang="en-US" sz="2400" dirty="0">
                <a:solidFill>
                  <a:srgbClr val="532E1D"/>
                </a:solidFill>
                <a:cs typeface="+mn-cs"/>
              </a:rPr>
              <a:t>Mechanism must be in place for cleaning, laundering or disposing of employees’ protective clothing.</a:t>
            </a:r>
          </a:p>
          <a:p>
            <a:pPr>
              <a:spcBef>
                <a:spcPct val="0"/>
              </a:spcBef>
              <a:spcAft>
                <a:spcPts val="600"/>
              </a:spcAft>
            </a:pPr>
            <a:r>
              <a:rPr lang="en-US" altLang="en-US" sz="2400" dirty="0">
                <a:solidFill>
                  <a:srgbClr val="532E1D"/>
                </a:solidFill>
                <a:cs typeface="+mn-cs"/>
              </a:rPr>
              <a:t>Must be provided by the employer at no cost, in appropriate sizes and housed in accessible locations for the employee.</a:t>
            </a:r>
          </a:p>
          <a:p>
            <a:pPr>
              <a:spcBef>
                <a:spcPct val="0"/>
              </a:spcBef>
              <a:spcAft>
                <a:spcPts val="600"/>
              </a:spcAft>
            </a:pPr>
            <a:r>
              <a:rPr lang="en-US" altLang="en-US" sz="2400" dirty="0">
                <a:solidFill>
                  <a:srgbClr val="532E1D"/>
                </a:solidFill>
                <a:cs typeface="+mn-cs"/>
              </a:rPr>
              <a:t>Mechanism must be in place for replacement or washing of an employee-owned uniform or clothing if it becomes contaminated.</a:t>
            </a:r>
          </a:p>
          <a:p>
            <a:pPr marL="0" indent="0" algn="ctr">
              <a:spcBef>
                <a:spcPct val="0"/>
              </a:spcBef>
              <a:spcAft>
                <a:spcPts val="600"/>
              </a:spcAft>
              <a:buNone/>
            </a:pPr>
            <a:r>
              <a:rPr lang="en-US" altLang="en-US" sz="2400" dirty="0">
                <a:solidFill>
                  <a:srgbClr val="532E1D"/>
                </a:solidFill>
                <a:cs typeface="+mn-cs"/>
              </a:rPr>
              <a:t> (OSHA required)</a:t>
            </a:r>
          </a:p>
        </p:txBody>
      </p:sp>
      <p:pic>
        <p:nvPicPr>
          <p:cNvPr id="52229" name="Picture 2" hidden="1"/>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rot="21370453">
            <a:off x="8779403" y="163226"/>
            <a:ext cx="1851633" cy="185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2D0C65F-C01E-FEAB-EAEE-A01CB7E3A30D}"/>
              </a:ext>
            </a:extLst>
          </p:cNvPr>
          <p:cNvSpPr txBox="1"/>
          <p:nvPr/>
        </p:nvSpPr>
        <p:spPr>
          <a:xfrm>
            <a:off x="1111468" y="1070650"/>
            <a:ext cx="9937531" cy="707886"/>
          </a:xfrm>
          <a:prstGeom prst="rect">
            <a:avLst/>
          </a:prstGeom>
          <a:noFill/>
        </p:spPr>
        <p:txBody>
          <a:bodyPr wrap="square" rtlCol="0">
            <a:spAutoFit/>
          </a:bodyPr>
          <a:lstStyle/>
          <a:p>
            <a:r>
              <a:rPr lang="en-US" altLang="en-US" sz="4000" b="1" dirty="0">
                <a:solidFill>
                  <a:schemeClr val="bg1"/>
                </a:solidFill>
              </a:rPr>
              <a:t>Personal Protective Equipment: </a:t>
            </a:r>
            <a:r>
              <a:rPr lang="en-US" altLang="en-US" sz="4000" b="1" i="1" dirty="0">
                <a:solidFill>
                  <a:schemeClr val="bg1"/>
                </a:solidFill>
              </a:rPr>
              <a:t>The Rules</a:t>
            </a:r>
            <a:endParaRPr lang="en-US" sz="4000" b="1" i="1" dirty="0">
              <a:solidFill>
                <a:schemeClr val="bg1"/>
              </a:solidFill>
            </a:endParaRPr>
          </a:p>
        </p:txBody>
      </p:sp>
      <p:pic>
        <p:nvPicPr>
          <p:cNvPr id="5" name="3 full ppe pic">
            <a:extLst>
              <a:ext uri="{FF2B5EF4-FFF2-40B4-BE49-F238E27FC236}">
                <a16:creationId xmlns:a16="http://schemas.microsoft.com/office/drawing/2014/main" id="{C543DBFB-4330-FADA-128D-2D727F032D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678" r="32692"/>
          <a:stretch/>
        </p:blipFill>
        <p:spPr>
          <a:xfrm>
            <a:off x="1337383" y="2087087"/>
            <a:ext cx="2015417" cy="3371071"/>
          </a:xfrm>
          <a:prstGeom prst="rect">
            <a:avLst/>
          </a:prstGeom>
        </p:spPr>
      </p:pic>
      <p:pic>
        <p:nvPicPr>
          <p:cNvPr id="7" name="gloves icon">
            <a:extLst>
              <a:ext uri="{FF2B5EF4-FFF2-40B4-BE49-F238E27FC236}">
                <a16:creationId xmlns:a16="http://schemas.microsoft.com/office/drawing/2014/main" id="{DEA8028A-D037-8FD6-E0DC-F4BA0AA355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2422" y="5588181"/>
            <a:ext cx="1061156" cy="1061156"/>
          </a:xfrm>
          <a:prstGeom prst="rect">
            <a:avLst/>
          </a:prstGeom>
        </p:spPr>
      </p:pic>
      <p:pic>
        <p:nvPicPr>
          <p:cNvPr id="9" name="plan">
            <a:extLst>
              <a:ext uri="{FF2B5EF4-FFF2-40B4-BE49-F238E27FC236}">
                <a16:creationId xmlns:a16="http://schemas.microsoft.com/office/drawing/2014/main" id="{E51D4455-52E5-F847-0529-D9BDBBB9E4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68994" y="1124222"/>
            <a:ext cx="672707" cy="6727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226">
                                            <p:txEl>
                                              <p:pRg st="0" end="0"/>
                                            </p:txEl>
                                          </p:spTgt>
                                        </p:tgtEl>
                                        <p:attrNameLst>
                                          <p:attrName>style.visibility</p:attrName>
                                        </p:attrNameLst>
                                      </p:cBhvr>
                                      <p:to>
                                        <p:strVal val="visible"/>
                                      </p:to>
                                    </p:set>
                                    <p:animEffect transition="in" filter="fade">
                                      <p:cBhvr>
                                        <p:cTn id="7" dur="500"/>
                                        <p:tgtEl>
                                          <p:spTgt spid="5222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2226">
                                            <p:txEl>
                                              <p:pRg st="3" end="3"/>
                                            </p:txEl>
                                          </p:spTgt>
                                        </p:tgtEl>
                                        <p:attrNameLst>
                                          <p:attrName>style.visibility</p:attrName>
                                        </p:attrNameLst>
                                      </p:cBhvr>
                                      <p:to>
                                        <p:strVal val="visible"/>
                                      </p:to>
                                    </p:set>
                                    <p:animEffect transition="in" filter="fade">
                                      <p:cBhvr>
                                        <p:cTn id="10" dur="500"/>
                                        <p:tgtEl>
                                          <p:spTgt spid="52226">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2226">
                                            <p:txEl>
                                              <p:pRg st="1" end="1"/>
                                            </p:txEl>
                                          </p:spTgt>
                                        </p:tgtEl>
                                        <p:attrNameLst>
                                          <p:attrName>style.visibility</p:attrName>
                                        </p:attrNameLst>
                                      </p:cBhvr>
                                      <p:to>
                                        <p:strVal val="visible"/>
                                      </p:to>
                                    </p:set>
                                    <p:animEffect transition="in" filter="fade">
                                      <p:cBhvr>
                                        <p:cTn id="15" dur="500"/>
                                        <p:tgtEl>
                                          <p:spTgt spid="5222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2226">
                                            <p:txEl>
                                              <p:pRg st="2" end="2"/>
                                            </p:txEl>
                                          </p:spTgt>
                                        </p:tgtEl>
                                        <p:attrNameLst>
                                          <p:attrName>style.visibility</p:attrName>
                                        </p:attrNameLst>
                                      </p:cBhvr>
                                      <p:to>
                                        <p:strVal val="visible"/>
                                      </p:to>
                                    </p:set>
                                    <p:animEffect transition="in" filter="fade">
                                      <p:cBhvr>
                                        <p:cTn id="20" dur="500"/>
                                        <p:tgtEl>
                                          <p:spTgt spid="522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Banner">
            <a:extLst>
              <a:ext uri="{FF2B5EF4-FFF2-40B4-BE49-F238E27FC236}">
                <a16:creationId xmlns:a16="http://schemas.microsoft.com/office/drawing/2014/main" id="{6AA34668-B803-6852-F3D3-47D699481B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64515" name="Rectangle 3"/>
          <p:cNvSpPr>
            <a:spLocks noGrp="1" noChangeArrowheads="1"/>
          </p:cNvSpPr>
          <p:nvPr>
            <p:ph idx="1"/>
          </p:nvPr>
        </p:nvSpPr>
        <p:spPr>
          <a:xfrm>
            <a:off x="4297017" y="2105594"/>
            <a:ext cx="6865340" cy="4800600"/>
          </a:xfrm>
        </p:spPr>
        <p:txBody>
          <a:bodyPr>
            <a:normAutofit/>
          </a:bodyPr>
          <a:lstStyle/>
          <a:p>
            <a:pPr>
              <a:spcBef>
                <a:spcPct val="0"/>
              </a:spcBef>
              <a:spcAft>
                <a:spcPts val="600"/>
              </a:spcAft>
              <a:defRPr/>
            </a:pPr>
            <a:r>
              <a:rPr lang="en-US" altLang="en-US" sz="2400" dirty="0">
                <a:solidFill>
                  <a:srgbClr val="532E1D"/>
                </a:solidFill>
              </a:rPr>
              <a:t>HBV vaccination has to be:</a:t>
            </a:r>
          </a:p>
          <a:p>
            <a:pPr marL="685800" lvl="2">
              <a:spcBef>
                <a:spcPct val="0"/>
              </a:spcBef>
              <a:spcAft>
                <a:spcPts val="600"/>
              </a:spcAft>
              <a:defRPr/>
            </a:pPr>
            <a:r>
              <a:rPr lang="en-US" altLang="en-US" dirty="0">
                <a:solidFill>
                  <a:srgbClr val="532E1D"/>
                </a:solidFill>
              </a:rPr>
              <a:t>Offered at no cost</a:t>
            </a:r>
          </a:p>
          <a:p>
            <a:pPr marL="685800" lvl="2">
              <a:spcBef>
                <a:spcPct val="0"/>
              </a:spcBef>
              <a:spcAft>
                <a:spcPts val="600"/>
              </a:spcAft>
              <a:defRPr/>
            </a:pPr>
            <a:r>
              <a:rPr lang="en-US" altLang="en-US" dirty="0">
                <a:solidFill>
                  <a:srgbClr val="532E1D"/>
                </a:solidFill>
              </a:rPr>
              <a:t>Offered after training</a:t>
            </a:r>
            <a:endParaRPr lang="en-US" dirty="0">
              <a:solidFill>
                <a:srgbClr val="532E1D"/>
              </a:solidFill>
            </a:endParaRPr>
          </a:p>
          <a:p>
            <a:pPr marL="685800" lvl="2">
              <a:spcBef>
                <a:spcPct val="0"/>
              </a:spcBef>
              <a:spcAft>
                <a:spcPts val="600"/>
              </a:spcAft>
              <a:defRPr/>
            </a:pPr>
            <a:r>
              <a:rPr lang="en-US" altLang="en-US" dirty="0">
                <a:solidFill>
                  <a:srgbClr val="532E1D"/>
                </a:solidFill>
              </a:rPr>
              <a:t>Within 10 days assignment</a:t>
            </a:r>
          </a:p>
          <a:p>
            <a:pPr>
              <a:spcBef>
                <a:spcPct val="0"/>
              </a:spcBef>
              <a:spcAft>
                <a:spcPts val="1200"/>
              </a:spcAft>
              <a:defRPr/>
            </a:pPr>
            <a:r>
              <a:rPr lang="en-US" altLang="en-US" sz="2400" dirty="0">
                <a:solidFill>
                  <a:srgbClr val="532E1D"/>
                </a:solidFill>
              </a:rPr>
              <a:t>Vaccinations given according to recommendations for standard medical practice.</a:t>
            </a:r>
          </a:p>
          <a:p>
            <a:pPr marL="0" indent="0">
              <a:spcBef>
                <a:spcPct val="0"/>
              </a:spcBef>
              <a:spcAft>
                <a:spcPts val="1200"/>
              </a:spcAft>
              <a:buNone/>
              <a:defRPr/>
            </a:pPr>
            <a:r>
              <a:rPr lang="en-US" altLang="en-US" sz="2400" dirty="0">
                <a:solidFill>
                  <a:srgbClr val="532E1D"/>
                </a:solidFill>
              </a:rPr>
              <a:t>A declination form must be signed by employee who refuses the HBV vaccination (including those who do not complete the recommended series).</a:t>
            </a:r>
          </a:p>
        </p:txBody>
      </p:sp>
      <p:pic>
        <p:nvPicPr>
          <p:cNvPr id="5" name="2 vaccination pic">
            <a:extLst>
              <a:ext uri="{FF2B5EF4-FFF2-40B4-BE49-F238E27FC236}">
                <a16:creationId xmlns:a16="http://schemas.microsoft.com/office/drawing/2014/main" id="{2BCE1603-421D-4753-81BB-4DDC7A2EEF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4195" y="4505894"/>
            <a:ext cx="2065254" cy="1382526"/>
          </a:xfrm>
          <a:prstGeom prst="rect">
            <a:avLst/>
          </a:prstGeom>
        </p:spPr>
      </p:pic>
      <p:sp>
        <p:nvSpPr>
          <p:cNvPr id="8" name="TextBox 7">
            <a:extLst>
              <a:ext uri="{FF2B5EF4-FFF2-40B4-BE49-F238E27FC236}">
                <a16:creationId xmlns:a16="http://schemas.microsoft.com/office/drawing/2014/main" id="{CE7011DE-2625-25D8-D494-B3AC83292993}"/>
              </a:ext>
            </a:extLst>
          </p:cNvPr>
          <p:cNvSpPr txBox="1"/>
          <p:nvPr/>
        </p:nvSpPr>
        <p:spPr>
          <a:xfrm>
            <a:off x="1134717" y="1050880"/>
            <a:ext cx="6324600" cy="707886"/>
          </a:xfrm>
          <a:prstGeom prst="rect">
            <a:avLst/>
          </a:prstGeom>
          <a:noFill/>
        </p:spPr>
        <p:txBody>
          <a:bodyPr wrap="square" rtlCol="0">
            <a:spAutoFit/>
          </a:bodyPr>
          <a:lstStyle/>
          <a:p>
            <a:r>
              <a:rPr lang="en-US" altLang="en-US" sz="4000" b="1" dirty="0">
                <a:solidFill>
                  <a:schemeClr val="bg1"/>
                </a:solidFill>
              </a:rPr>
              <a:t>(MOC): HBV Vaccination</a:t>
            </a:r>
          </a:p>
        </p:txBody>
      </p:sp>
      <p:pic>
        <p:nvPicPr>
          <p:cNvPr id="12" name="plan">
            <a:extLst>
              <a:ext uri="{FF2B5EF4-FFF2-40B4-BE49-F238E27FC236}">
                <a16:creationId xmlns:a16="http://schemas.microsoft.com/office/drawing/2014/main" id="{2E642878-F8DE-6C83-4D09-93E4AE97CC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3598" y="1106301"/>
            <a:ext cx="672707" cy="672707"/>
          </a:xfrm>
          <a:prstGeom prst="rect">
            <a:avLst/>
          </a:prstGeom>
        </p:spPr>
      </p:pic>
      <p:pic>
        <p:nvPicPr>
          <p:cNvPr id="13" name="2e" hidden="1">
            <a:extLst>
              <a:ext uri="{FF2B5EF4-FFF2-40B4-BE49-F238E27FC236}">
                <a16:creationId xmlns:a16="http://schemas.microsoft.com/office/drawing/2014/main" id="{8E4C3D35-D872-198E-3D03-00983F4DF4A5}"/>
              </a:ext>
            </a:extLst>
          </p:cNvPr>
          <p:cNvPicPr>
            <a:picLocks noChangeAspect="1"/>
          </p:cNvPicPr>
          <p:nvPr/>
        </p:nvPicPr>
        <p:blipFill rotWithShape="1">
          <a:blip r:embed="rId6">
            <a:extLst>
              <a:ext uri="{28A0092B-C50C-407E-A947-70E740481C1C}">
                <a14:useLocalDpi xmlns:a14="http://schemas.microsoft.com/office/drawing/2010/main" val="0"/>
              </a:ext>
            </a:extLst>
          </a:blip>
          <a:srcRect l="1" t="1" r="39111" b="937"/>
          <a:stretch/>
        </p:blipFill>
        <p:spPr>
          <a:xfrm>
            <a:off x="3429000" y="1304577"/>
            <a:ext cx="5105400" cy="4672281"/>
          </a:xfrm>
          <a:prstGeom prst="rect">
            <a:avLst/>
          </a:prstGeom>
        </p:spPr>
      </p:pic>
      <p:cxnSp>
        <p:nvCxnSpPr>
          <p:cNvPr id="15" name="1 red slash" hidden="1">
            <a:extLst>
              <a:ext uri="{FF2B5EF4-FFF2-40B4-BE49-F238E27FC236}">
                <a16:creationId xmlns:a16="http://schemas.microsoft.com/office/drawing/2014/main" id="{DC79B5CC-6D06-2153-B37C-D1058630DC75}"/>
              </a:ext>
            </a:extLst>
          </p:cNvPr>
          <p:cNvCxnSpPr>
            <a:cxnSpLocks/>
          </p:cNvCxnSpPr>
          <p:nvPr/>
        </p:nvCxnSpPr>
        <p:spPr>
          <a:xfrm>
            <a:off x="3820048" y="4593802"/>
            <a:ext cx="1661374" cy="52477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1 red slash" hidden="1">
            <a:extLst>
              <a:ext uri="{FF2B5EF4-FFF2-40B4-BE49-F238E27FC236}">
                <a16:creationId xmlns:a16="http://schemas.microsoft.com/office/drawing/2014/main" id="{05C682A9-052C-65AD-8B1D-9C194D7B157F}"/>
              </a:ext>
            </a:extLst>
          </p:cNvPr>
          <p:cNvCxnSpPr>
            <a:cxnSpLocks/>
          </p:cNvCxnSpPr>
          <p:nvPr/>
        </p:nvCxnSpPr>
        <p:spPr>
          <a:xfrm>
            <a:off x="4586432" y="3932256"/>
            <a:ext cx="1656991" cy="214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1 red slash" hidden="1">
            <a:extLst>
              <a:ext uri="{FF2B5EF4-FFF2-40B4-BE49-F238E27FC236}">
                <a16:creationId xmlns:a16="http://schemas.microsoft.com/office/drawing/2014/main" id="{85E6252C-6DFF-58C1-039F-031415FAEFB2}"/>
              </a:ext>
            </a:extLst>
          </p:cNvPr>
          <p:cNvCxnSpPr>
            <a:cxnSpLocks/>
          </p:cNvCxnSpPr>
          <p:nvPr/>
        </p:nvCxnSpPr>
        <p:spPr>
          <a:xfrm>
            <a:off x="5791200" y="3270711"/>
            <a:ext cx="609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1 red slash">
            <a:extLst>
              <a:ext uri="{FF2B5EF4-FFF2-40B4-BE49-F238E27FC236}">
                <a16:creationId xmlns:a16="http://schemas.microsoft.com/office/drawing/2014/main" id="{BC933821-E5CE-78CB-72BE-E234AFF82B27}"/>
              </a:ext>
            </a:extLst>
          </p:cNvPr>
          <p:cNvCxnSpPr>
            <a:cxnSpLocks/>
          </p:cNvCxnSpPr>
          <p:nvPr/>
        </p:nvCxnSpPr>
        <p:spPr>
          <a:xfrm>
            <a:off x="1587435" y="3855323"/>
            <a:ext cx="838200" cy="22892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1 red slash">
            <a:extLst>
              <a:ext uri="{FF2B5EF4-FFF2-40B4-BE49-F238E27FC236}">
                <a16:creationId xmlns:a16="http://schemas.microsoft.com/office/drawing/2014/main" id="{F9E17B53-395C-D9F9-3B75-1D29EC10A022}"/>
              </a:ext>
            </a:extLst>
          </p:cNvPr>
          <p:cNvCxnSpPr>
            <a:cxnSpLocks/>
          </p:cNvCxnSpPr>
          <p:nvPr/>
        </p:nvCxnSpPr>
        <p:spPr>
          <a:xfrm>
            <a:off x="1983927" y="3469807"/>
            <a:ext cx="817947" cy="1170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4" name="2e">
            <a:extLst>
              <a:ext uri="{FF2B5EF4-FFF2-40B4-BE49-F238E27FC236}">
                <a16:creationId xmlns:a16="http://schemas.microsoft.com/office/drawing/2014/main" id="{FB401E76-8D40-0F45-699C-81C26BE48BC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 r="942" b="937"/>
          <a:stretch/>
        </p:blipFill>
        <p:spPr>
          <a:xfrm>
            <a:off x="1340070" y="2051145"/>
            <a:ext cx="4490953" cy="2526306"/>
          </a:xfrm>
          <a:prstGeom prst="rect">
            <a:avLst/>
          </a:prstGeom>
        </p:spPr>
      </p:pic>
      <p:cxnSp>
        <p:nvCxnSpPr>
          <p:cNvPr id="26" name="1 red slash">
            <a:extLst>
              <a:ext uri="{FF2B5EF4-FFF2-40B4-BE49-F238E27FC236}">
                <a16:creationId xmlns:a16="http://schemas.microsoft.com/office/drawing/2014/main" id="{42E02514-1523-9905-F34B-461A324F66D0}"/>
              </a:ext>
            </a:extLst>
          </p:cNvPr>
          <p:cNvCxnSpPr>
            <a:cxnSpLocks/>
          </p:cNvCxnSpPr>
          <p:nvPr/>
        </p:nvCxnSpPr>
        <p:spPr>
          <a:xfrm>
            <a:off x="2595478" y="3107722"/>
            <a:ext cx="40897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8" name="needle icon">
            <a:extLst>
              <a:ext uri="{FF2B5EF4-FFF2-40B4-BE49-F238E27FC236}">
                <a16:creationId xmlns:a16="http://schemas.microsoft.com/office/drawing/2014/main" id="{35089CA1-9E7F-5408-74C3-17D4194B2F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6868" y="5728415"/>
            <a:ext cx="732263" cy="7322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7"/>
                                        </p:tgtEl>
                                      </p:cBhvr>
                                    </p:animEffect>
                                    <p:set>
                                      <p:cBhvr>
                                        <p:cTn id="16" dur="1" fill="hold">
                                          <p:stCondLst>
                                            <p:cond delay="499"/>
                                          </p:stCondLst>
                                        </p:cTn>
                                        <p:tgtEl>
                                          <p:spTgt spid="17"/>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nodeType="withEffect">
                                  <p:stCondLst>
                                    <p:cond delay="0"/>
                                  </p:stCondLst>
                                  <p:childTnLst>
                                    <p:set>
                                      <p:cBhvr>
                                        <p:cTn id="30" dur="1" fill="hold">
                                          <p:stCondLst>
                                            <p:cond delay="0"/>
                                          </p:stCondLst>
                                        </p:cTn>
                                        <p:tgtEl>
                                          <p:spTgt spid="64515">
                                            <p:txEl>
                                              <p:pRg st="0" end="0"/>
                                            </p:txEl>
                                          </p:spTgt>
                                        </p:tgtEl>
                                        <p:attrNameLst>
                                          <p:attrName>style.visibility</p:attrName>
                                        </p:attrNameLst>
                                      </p:cBhvr>
                                      <p:to>
                                        <p:strVal val="visible"/>
                                      </p:to>
                                    </p:set>
                                    <p:animEffect transition="in" filter="fade">
                                      <p:cBhvr>
                                        <p:cTn id="31" dur="500"/>
                                        <p:tgtEl>
                                          <p:spTgt spid="64515">
                                            <p:txEl>
                                              <p:pRg st="0" end="0"/>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64515">
                                            <p:txEl>
                                              <p:pRg st="1" end="1"/>
                                            </p:txEl>
                                          </p:spTgt>
                                        </p:tgtEl>
                                        <p:attrNameLst>
                                          <p:attrName>style.visibility</p:attrName>
                                        </p:attrNameLst>
                                      </p:cBhvr>
                                      <p:to>
                                        <p:strVal val="visible"/>
                                      </p:to>
                                    </p:set>
                                    <p:animEffect transition="in" filter="fade">
                                      <p:cBhvr>
                                        <p:cTn id="34" dur="500"/>
                                        <p:tgtEl>
                                          <p:spTgt spid="64515">
                                            <p:txEl>
                                              <p:pRg st="1" end="1"/>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4515">
                                            <p:txEl>
                                              <p:pRg st="2" end="2"/>
                                            </p:txEl>
                                          </p:spTgt>
                                        </p:tgtEl>
                                        <p:attrNameLst>
                                          <p:attrName>style.visibility</p:attrName>
                                        </p:attrNameLst>
                                      </p:cBhvr>
                                      <p:to>
                                        <p:strVal val="visible"/>
                                      </p:to>
                                    </p:set>
                                    <p:animEffect transition="in" filter="fade">
                                      <p:cBhvr>
                                        <p:cTn id="42" dur="500"/>
                                        <p:tgtEl>
                                          <p:spTgt spid="64515">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4515">
                                            <p:txEl>
                                              <p:pRg st="3" end="3"/>
                                            </p:txEl>
                                          </p:spTgt>
                                        </p:tgtEl>
                                        <p:attrNameLst>
                                          <p:attrName>style.visibility</p:attrName>
                                        </p:attrNameLst>
                                      </p:cBhvr>
                                      <p:to>
                                        <p:strVal val="visible"/>
                                      </p:to>
                                    </p:set>
                                    <p:animEffect transition="in" filter="fade">
                                      <p:cBhvr>
                                        <p:cTn id="47" dur="500"/>
                                        <p:tgtEl>
                                          <p:spTgt spid="64515">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4515">
                                            <p:txEl>
                                              <p:pRg st="4" end="4"/>
                                            </p:txEl>
                                          </p:spTgt>
                                        </p:tgtEl>
                                        <p:attrNameLst>
                                          <p:attrName>style.visibility</p:attrName>
                                        </p:attrNameLst>
                                      </p:cBhvr>
                                      <p:to>
                                        <p:strVal val="visible"/>
                                      </p:to>
                                    </p:set>
                                    <p:animEffect transition="in" filter="fade">
                                      <p:cBhvr>
                                        <p:cTn id="52" dur="500"/>
                                        <p:tgtEl>
                                          <p:spTgt spid="64515">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4515">
                                            <p:txEl>
                                              <p:pRg st="5" end="5"/>
                                            </p:txEl>
                                          </p:spTgt>
                                        </p:tgtEl>
                                        <p:attrNameLst>
                                          <p:attrName>style.visibility</p:attrName>
                                        </p:attrNameLst>
                                      </p:cBhvr>
                                      <p:to>
                                        <p:strVal val="visible"/>
                                      </p:to>
                                    </p:set>
                                    <p:animEffect transition="in" filter="fade">
                                      <p:cBhvr>
                                        <p:cTn id="57" dur="500"/>
                                        <p:tgtEl>
                                          <p:spTgt spid="645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anner">
            <a:extLst>
              <a:ext uri="{FF2B5EF4-FFF2-40B4-BE49-F238E27FC236}">
                <a16:creationId xmlns:a16="http://schemas.microsoft.com/office/drawing/2014/main" id="{691772C8-28B6-4174-AAA6-AB9358376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pic>
        <p:nvPicPr>
          <p:cNvPr id="56322" name="Picture 1026" descr="a10"/>
          <p:cNvPicPr>
            <a:picLocks noChangeAspect="1" noChangeArrowheads="1"/>
          </p:cNvPicPr>
          <p:nvPr/>
        </p:nvPicPr>
        <p:blipFill rotWithShape="1">
          <a:blip r:embed="rId4">
            <a:extLst>
              <a:ext uri="{28A0092B-C50C-407E-A947-70E740481C1C}">
                <a14:useLocalDpi xmlns:a14="http://schemas.microsoft.com/office/drawing/2010/main" val="0"/>
              </a:ext>
            </a:extLst>
          </a:blip>
          <a:srcRect t="26266"/>
          <a:stretch/>
        </p:blipFill>
        <p:spPr bwMode="auto">
          <a:xfrm>
            <a:off x="2276617" y="1796929"/>
            <a:ext cx="7629384" cy="4211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lan">
            <a:extLst>
              <a:ext uri="{FF2B5EF4-FFF2-40B4-BE49-F238E27FC236}">
                <a16:creationId xmlns:a16="http://schemas.microsoft.com/office/drawing/2014/main" id="{4F8507AC-B039-43D8-B49F-F55D82BD94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3598" y="1106633"/>
            <a:ext cx="672707" cy="672707"/>
          </a:xfrm>
          <a:prstGeom prst="rect">
            <a:avLst/>
          </a:prstGeom>
        </p:spPr>
      </p:pic>
      <p:sp>
        <p:nvSpPr>
          <p:cNvPr id="7" name="TextBox 6">
            <a:extLst>
              <a:ext uri="{FF2B5EF4-FFF2-40B4-BE49-F238E27FC236}">
                <a16:creationId xmlns:a16="http://schemas.microsoft.com/office/drawing/2014/main" id="{9DBCFDA2-66F8-A292-3130-20EE685CFDCD}"/>
              </a:ext>
            </a:extLst>
          </p:cNvPr>
          <p:cNvSpPr txBox="1"/>
          <p:nvPr/>
        </p:nvSpPr>
        <p:spPr>
          <a:xfrm>
            <a:off x="1143000" y="1070650"/>
            <a:ext cx="4356847" cy="707886"/>
          </a:xfrm>
          <a:prstGeom prst="rect">
            <a:avLst/>
          </a:prstGeom>
          <a:noFill/>
        </p:spPr>
        <p:txBody>
          <a:bodyPr wrap="square" rtlCol="0">
            <a:spAutoFit/>
          </a:bodyPr>
          <a:lstStyle/>
          <a:p>
            <a:r>
              <a:rPr lang="en-US" sz="4000" b="1" dirty="0">
                <a:solidFill>
                  <a:schemeClr val="bg1"/>
                </a:solidFill>
              </a:rPr>
              <a:t>Module B</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anner">
            <a:extLst>
              <a:ext uri="{FF2B5EF4-FFF2-40B4-BE49-F238E27FC236}">
                <a16:creationId xmlns:a16="http://schemas.microsoft.com/office/drawing/2014/main" id="{53B5105B-FB5D-9DC6-B0BF-EF0D0CAE30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68611" name="Rectangle 3"/>
          <p:cNvSpPr>
            <a:spLocks noGrp="1" noChangeArrowheads="1"/>
          </p:cNvSpPr>
          <p:nvPr>
            <p:ph sz="quarter" idx="13"/>
          </p:nvPr>
        </p:nvSpPr>
        <p:spPr>
          <a:xfrm>
            <a:off x="881213" y="2057400"/>
            <a:ext cx="9753598" cy="877852"/>
          </a:xfrm>
        </p:spPr>
        <p:txBody>
          <a:bodyPr>
            <a:normAutofit/>
          </a:bodyPr>
          <a:lstStyle/>
          <a:p>
            <a:pPr marL="469900" lvl="1" indent="0">
              <a:spcBef>
                <a:spcPts val="600"/>
              </a:spcBef>
              <a:buNone/>
              <a:defRPr/>
            </a:pPr>
            <a:r>
              <a:rPr lang="en-US" altLang="en-US" sz="2400" b="1" dirty="0">
                <a:solidFill>
                  <a:srgbClr val="532E1D"/>
                </a:solidFill>
                <a:cs typeface="+mn-cs"/>
              </a:rPr>
              <a:t>Following  a report of an exposure incident, the employer shall make:</a:t>
            </a:r>
          </a:p>
        </p:txBody>
      </p:sp>
      <p:sp>
        <p:nvSpPr>
          <p:cNvPr id="3" name="Content Placeholder 2"/>
          <p:cNvSpPr>
            <a:spLocks noGrp="1"/>
          </p:cNvSpPr>
          <p:nvPr>
            <p:ph sz="quarter" idx="14"/>
          </p:nvPr>
        </p:nvSpPr>
        <p:spPr>
          <a:xfrm>
            <a:off x="500213" y="2620855"/>
            <a:ext cx="10515599" cy="3655048"/>
          </a:xfrm>
        </p:spPr>
        <p:txBody>
          <a:bodyPr>
            <a:normAutofit/>
          </a:bodyPr>
          <a:lstStyle/>
          <a:p>
            <a:pPr lvl="2" indent="-273050">
              <a:spcBef>
                <a:spcPts val="300"/>
              </a:spcBef>
              <a:spcAft>
                <a:spcPts val="300"/>
              </a:spcAft>
              <a:defRPr/>
            </a:pPr>
            <a:r>
              <a:rPr lang="en-US" altLang="en-US" sz="2000" dirty="0">
                <a:solidFill>
                  <a:srgbClr val="532E1D"/>
                </a:solidFill>
                <a:cs typeface="+mn-cs"/>
              </a:rPr>
              <a:t>Immediately available to the employee a confidential medical evaluation and follow-up including the following: </a:t>
            </a:r>
          </a:p>
          <a:p>
            <a:pPr lvl="2" indent="-273050">
              <a:spcBef>
                <a:spcPts val="300"/>
              </a:spcBef>
              <a:spcAft>
                <a:spcPts val="300"/>
              </a:spcAft>
              <a:defRPr/>
            </a:pPr>
            <a:r>
              <a:rPr lang="en-US" altLang="en-US" sz="2000" dirty="0">
                <a:solidFill>
                  <a:srgbClr val="532E1D"/>
                </a:solidFill>
                <a:cs typeface="+mn-cs"/>
              </a:rPr>
              <a:t>Document the route of exposure</a:t>
            </a:r>
          </a:p>
          <a:p>
            <a:pPr lvl="2" indent="-273050">
              <a:spcBef>
                <a:spcPts val="300"/>
              </a:spcBef>
              <a:spcAft>
                <a:spcPts val="300"/>
              </a:spcAft>
              <a:defRPr/>
            </a:pPr>
            <a:r>
              <a:rPr lang="en-US" altLang="en-US" sz="2000" dirty="0">
                <a:solidFill>
                  <a:srgbClr val="532E1D"/>
                </a:solidFill>
                <a:cs typeface="+mn-cs"/>
              </a:rPr>
              <a:t>Document the HIV, HBV and HCV status of source person, if known</a:t>
            </a:r>
          </a:p>
          <a:p>
            <a:pPr lvl="2" indent="-273050">
              <a:spcBef>
                <a:spcPts val="300"/>
              </a:spcBef>
              <a:spcAft>
                <a:spcPts val="300"/>
              </a:spcAft>
              <a:defRPr/>
            </a:pPr>
            <a:r>
              <a:rPr lang="en-US" altLang="en-US" sz="2000" dirty="0">
                <a:solidFill>
                  <a:srgbClr val="532E1D"/>
                </a:solidFill>
                <a:cs typeface="+mn-cs"/>
              </a:rPr>
              <a:t>Notify the source person an exposure has occurred</a:t>
            </a:r>
          </a:p>
          <a:p>
            <a:pPr lvl="2" indent="-273050">
              <a:spcBef>
                <a:spcPts val="300"/>
              </a:spcBef>
              <a:spcAft>
                <a:spcPts val="300"/>
              </a:spcAft>
              <a:defRPr/>
            </a:pPr>
            <a:r>
              <a:rPr lang="en-US" altLang="en-US" sz="2000" dirty="0">
                <a:solidFill>
                  <a:srgbClr val="532E1D"/>
                </a:solidFill>
                <a:cs typeface="+mn-cs"/>
              </a:rPr>
              <a:t>Test the source person for HIV, HBV and HCV (unless status known)</a:t>
            </a:r>
          </a:p>
          <a:p>
            <a:pPr lvl="2" indent="-273050">
              <a:spcBef>
                <a:spcPts val="300"/>
              </a:spcBef>
              <a:spcAft>
                <a:spcPts val="300"/>
              </a:spcAft>
              <a:defRPr/>
            </a:pPr>
            <a:r>
              <a:rPr lang="en-US" altLang="en-US" sz="2000" dirty="0">
                <a:solidFill>
                  <a:srgbClr val="532E1D"/>
                </a:solidFill>
                <a:cs typeface="+mn-cs"/>
              </a:rPr>
              <a:t>Offer baseline testing to employee</a:t>
            </a:r>
          </a:p>
          <a:p>
            <a:pPr lvl="2" indent="-273050">
              <a:spcBef>
                <a:spcPts val="300"/>
              </a:spcBef>
              <a:spcAft>
                <a:spcPts val="300"/>
              </a:spcAft>
              <a:defRPr/>
            </a:pPr>
            <a:r>
              <a:rPr lang="en-US" altLang="en-US" sz="2000" dirty="0">
                <a:solidFill>
                  <a:srgbClr val="532E1D"/>
                </a:solidFill>
                <a:cs typeface="+mn-cs"/>
              </a:rPr>
              <a:t>Offer counseling and post exposure prophylaxis, if indicated</a:t>
            </a:r>
          </a:p>
          <a:p>
            <a:endParaRPr lang="en-US" dirty="0"/>
          </a:p>
        </p:txBody>
      </p:sp>
      <p:sp>
        <p:nvSpPr>
          <p:cNvPr id="5" name="TextBox 4">
            <a:extLst>
              <a:ext uri="{FF2B5EF4-FFF2-40B4-BE49-F238E27FC236}">
                <a16:creationId xmlns:a16="http://schemas.microsoft.com/office/drawing/2014/main" id="{AEE3ED06-70D3-4784-E927-9A16C088820E}"/>
              </a:ext>
            </a:extLst>
          </p:cNvPr>
          <p:cNvSpPr txBox="1"/>
          <p:nvPr/>
        </p:nvSpPr>
        <p:spPr>
          <a:xfrm>
            <a:off x="1127234" y="1070650"/>
            <a:ext cx="9388366" cy="707886"/>
          </a:xfrm>
          <a:prstGeom prst="rect">
            <a:avLst/>
          </a:prstGeom>
          <a:noFill/>
        </p:spPr>
        <p:txBody>
          <a:bodyPr wrap="square" rtlCol="0">
            <a:spAutoFit/>
          </a:bodyPr>
          <a:lstStyle/>
          <a:p>
            <a:r>
              <a:rPr lang="en-US" altLang="en-US" sz="4000" b="1" dirty="0">
                <a:solidFill>
                  <a:schemeClr val="bg1"/>
                </a:solidFill>
              </a:rPr>
              <a:t>Post - Exposure Evaluation and Follow Up</a:t>
            </a:r>
          </a:p>
        </p:txBody>
      </p:sp>
      <p:pic>
        <p:nvPicPr>
          <p:cNvPr id="8" name="plan">
            <a:extLst>
              <a:ext uri="{FF2B5EF4-FFF2-40B4-BE49-F238E27FC236}">
                <a16:creationId xmlns:a16="http://schemas.microsoft.com/office/drawing/2014/main" id="{43F6D06D-A8C7-1E83-E7B1-992B9625BB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2104" y="1124222"/>
            <a:ext cx="672707" cy="672707"/>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nner">
            <a:extLst>
              <a:ext uri="{FF2B5EF4-FFF2-40B4-BE49-F238E27FC236}">
                <a16:creationId xmlns:a16="http://schemas.microsoft.com/office/drawing/2014/main" id="{1F030BA1-8068-7B35-4FD3-116D83E513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17411" name="Text Placeholder 1"/>
          <p:cNvSpPr>
            <a:spLocks noGrp="1"/>
          </p:cNvSpPr>
          <p:nvPr>
            <p:ph idx="1"/>
          </p:nvPr>
        </p:nvSpPr>
        <p:spPr>
          <a:xfrm>
            <a:off x="1600200" y="3048001"/>
            <a:ext cx="9220200" cy="2924211"/>
          </a:xfrm>
        </p:spPr>
        <p:txBody>
          <a:bodyPr>
            <a:normAutofit/>
          </a:bodyPr>
          <a:lstStyle/>
          <a:p>
            <a:pPr marL="228600" indent="-228600" defTabSz="914400" fontAlgn="base">
              <a:lnSpc>
                <a:spcPct val="100000"/>
              </a:lnSpc>
              <a:spcBef>
                <a:spcPct val="50000"/>
              </a:spcBef>
              <a:spcAft>
                <a:spcPct val="0"/>
              </a:spcAft>
              <a:defRPr/>
            </a:pPr>
            <a:r>
              <a:rPr lang="en-US" sz="2400" dirty="0">
                <a:solidFill>
                  <a:srgbClr val="532E1D"/>
                </a:solidFill>
              </a:rPr>
              <a:t>On December 29, 1970, President Nixon signed the Occupational Safety and Health Act of 1970 (OSH Act) into law, establishing OSHA. </a:t>
            </a:r>
          </a:p>
          <a:p>
            <a:pPr marL="228600" indent="-228600" defTabSz="914400" fontAlgn="base">
              <a:lnSpc>
                <a:spcPct val="100000"/>
              </a:lnSpc>
              <a:spcBef>
                <a:spcPct val="50000"/>
              </a:spcBef>
              <a:spcAft>
                <a:spcPct val="0"/>
              </a:spcAft>
              <a:defRPr/>
            </a:pPr>
            <a:r>
              <a:rPr lang="en-US" sz="2400" dirty="0">
                <a:solidFill>
                  <a:srgbClr val="532E1D"/>
                </a:solidFill>
              </a:rPr>
              <a:t>Under the OSHA law, employers are responsible for providing a safe and healthful workplace for their workers. </a:t>
            </a:r>
          </a:p>
          <a:p>
            <a:pPr marL="228600" indent="-228600" defTabSz="914400" fontAlgn="base">
              <a:lnSpc>
                <a:spcPct val="150000"/>
              </a:lnSpc>
              <a:spcBef>
                <a:spcPct val="50000"/>
              </a:spcBef>
              <a:spcAft>
                <a:spcPct val="0"/>
              </a:spcAft>
              <a:defRPr/>
            </a:pPr>
            <a:r>
              <a:rPr lang="en-US" altLang="en-US" sz="2400" dirty="0">
                <a:solidFill>
                  <a:srgbClr val="532E1D"/>
                </a:solidFill>
              </a:rPr>
              <a:t>OSHA Rule is required compliance under Federal Law</a:t>
            </a:r>
          </a:p>
          <a:p>
            <a:pPr marL="69850" indent="0">
              <a:spcBef>
                <a:spcPct val="50000"/>
              </a:spcBef>
              <a:buNone/>
              <a:defRPr/>
            </a:pPr>
            <a:endParaRPr lang="en-US" altLang="en-US" dirty="0"/>
          </a:p>
        </p:txBody>
      </p:sp>
      <p:sp>
        <p:nvSpPr>
          <p:cNvPr id="3" name="TextBox 2">
            <a:extLst>
              <a:ext uri="{FF2B5EF4-FFF2-40B4-BE49-F238E27FC236}">
                <a16:creationId xmlns:a16="http://schemas.microsoft.com/office/drawing/2014/main" id="{9F4272D0-B41C-789E-AD74-4AF1BBEE7400}"/>
              </a:ext>
            </a:extLst>
          </p:cNvPr>
          <p:cNvSpPr txBox="1"/>
          <p:nvPr/>
        </p:nvSpPr>
        <p:spPr>
          <a:xfrm>
            <a:off x="1142999" y="1061260"/>
            <a:ext cx="4356847" cy="707886"/>
          </a:xfrm>
          <a:prstGeom prst="rect">
            <a:avLst/>
          </a:prstGeom>
          <a:noFill/>
        </p:spPr>
        <p:txBody>
          <a:bodyPr wrap="square" rtlCol="0">
            <a:spAutoFit/>
          </a:bodyPr>
          <a:lstStyle/>
          <a:p>
            <a:r>
              <a:rPr lang="en-US" sz="4000" b="1" dirty="0">
                <a:solidFill>
                  <a:schemeClr val="bg1"/>
                </a:solidFill>
              </a:rPr>
              <a:t>OSHA</a:t>
            </a:r>
          </a:p>
        </p:txBody>
      </p:sp>
      <p:pic>
        <p:nvPicPr>
          <p:cNvPr id="5" name="paper pic">
            <a:extLst>
              <a:ext uri="{FF2B5EF4-FFF2-40B4-BE49-F238E27FC236}">
                <a16:creationId xmlns:a16="http://schemas.microsoft.com/office/drawing/2014/main" id="{9146E15B-1493-4F3C-8B64-A6B9D7153C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98401">
            <a:off x="9798961" y="1130909"/>
            <a:ext cx="512820" cy="568588"/>
          </a:xfrm>
          <a:prstGeom prst="rect">
            <a:avLst/>
          </a:prstGeom>
        </p:spPr>
      </p:pic>
      <p:pic>
        <p:nvPicPr>
          <p:cNvPr id="4" name="Osha logo">
            <a:extLst>
              <a:ext uri="{FF2B5EF4-FFF2-40B4-BE49-F238E27FC236}">
                <a16:creationId xmlns:a16="http://schemas.microsoft.com/office/drawing/2014/main" id="{E5DA0C7F-553E-596E-5BBD-9890B3E84F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0600" y="1809450"/>
            <a:ext cx="2384211" cy="123855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anner">
            <a:extLst>
              <a:ext uri="{FF2B5EF4-FFF2-40B4-BE49-F238E27FC236}">
                <a16:creationId xmlns:a16="http://schemas.microsoft.com/office/drawing/2014/main" id="{70898F9D-CA5C-1847-6B6F-857DA82D1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3" name="TextBox 2">
            <a:extLst>
              <a:ext uri="{FF2B5EF4-FFF2-40B4-BE49-F238E27FC236}">
                <a16:creationId xmlns:a16="http://schemas.microsoft.com/office/drawing/2014/main" id="{53FE6EC5-1FBC-4F38-8ACC-0AE68E50E093}"/>
              </a:ext>
            </a:extLst>
          </p:cNvPr>
          <p:cNvSpPr txBox="1"/>
          <p:nvPr/>
        </p:nvSpPr>
        <p:spPr>
          <a:xfrm>
            <a:off x="1148255" y="1061260"/>
            <a:ext cx="6502414" cy="707886"/>
          </a:xfrm>
          <a:prstGeom prst="rect">
            <a:avLst/>
          </a:prstGeom>
          <a:noFill/>
        </p:spPr>
        <p:txBody>
          <a:bodyPr wrap="square" rtlCol="0">
            <a:spAutoFit/>
          </a:bodyPr>
          <a:lstStyle/>
          <a:p>
            <a:r>
              <a:rPr lang="en-US" altLang="en-US" sz="4000" b="1" dirty="0">
                <a:solidFill>
                  <a:schemeClr val="bg1"/>
                </a:solidFill>
              </a:rPr>
              <a:t>Post Exposure and Follow Up</a:t>
            </a:r>
            <a:endParaRPr lang="en-US" sz="4000" b="1" dirty="0">
              <a:solidFill>
                <a:schemeClr val="bg1"/>
              </a:solidFill>
            </a:endParaRPr>
          </a:p>
        </p:txBody>
      </p:sp>
      <p:pic>
        <p:nvPicPr>
          <p:cNvPr id="4" name="plan">
            <a:extLst>
              <a:ext uri="{FF2B5EF4-FFF2-40B4-BE49-F238E27FC236}">
                <a16:creationId xmlns:a16="http://schemas.microsoft.com/office/drawing/2014/main" id="{E643732B-90A7-93D6-8DF4-27B3ED21DD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2893" y="1143000"/>
            <a:ext cx="672707" cy="672707"/>
          </a:xfrm>
          <a:prstGeom prst="rect">
            <a:avLst/>
          </a:prstGeom>
        </p:spPr>
      </p:pic>
      <p:graphicFrame>
        <p:nvGraphicFramePr>
          <p:cNvPr id="11" name="Object 10">
            <a:extLst>
              <a:ext uri="{FF2B5EF4-FFF2-40B4-BE49-F238E27FC236}">
                <a16:creationId xmlns:a16="http://schemas.microsoft.com/office/drawing/2014/main" id="{5AC79E52-7579-5CAA-C6B9-FA75CAFF7A67}"/>
              </a:ext>
            </a:extLst>
          </p:cNvPr>
          <p:cNvGraphicFramePr>
            <a:graphicFrameLocks noChangeAspect="1"/>
          </p:cNvGraphicFramePr>
          <p:nvPr>
            <p:extLst>
              <p:ext uri="{D42A27DB-BD31-4B8C-83A1-F6EECF244321}">
                <p14:modId xmlns:p14="http://schemas.microsoft.com/office/powerpoint/2010/main" val="223497320"/>
              </p:ext>
            </p:extLst>
          </p:nvPr>
        </p:nvGraphicFramePr>
        <p:xfrm>
          <a:off x="2001045" y="2133600"/>
          <a:ext cx="8049070" cy="3798784"/>
        </p:xfrm>
        <a:graphic>
          <a:graphicData uri="http://schemas.openxmlformats.org/presentationml/2006/ole">
            <mc:AlternateContent xmlns:mc="http://schemas.openxmlformats.org/markup-compatibility/2006">
              <mc:Choice xmlns:v="urn:schemas-microsoft-com:vml" Requires="v">
                <p:oleObj name="Document" r:id="rId5" imgW="6225836" imgH="2942533" progId="Word.Document.12">
                  <p:embed/>
                </p:oleObj>
              </mc:Choice>
              <mc:Fallback>
                <p:oleObj name="Document" r:id="rId5" imgW="6225836" imgH="2942533" progId="Word.Document.12">
                  <p:embed/>
                  <p:pic>
                    <p:nvPicPr>
                      <p:cNvPr id="11" name="Object 10">
                        <a:extLst>
                          <a:ext uri="{FF2B5EF4-FFF2-40B4-BE49-F238E27FC236}">
                            <a16:creationId xmlns:a16="http://schemas.microsoft.com/office/drawing/2014/main" id="{5AC79E52-7579-5CAA-C6B9-FA75CAFF7A67}"/>
                          </a:ext>
                        </a:extLst>
                      </p:cNvPr>
                      <p:cNvPicPr/>
                      <p:nvPr/>
                    </p:nvPicPr>
                    <p:blipFill>
                      <a:blip r:embed="rId6"/>
                      <a:stretch>
                        <a:fillRect/>
                      </a:stretch>
                    </p:blipFill>
                    <p:spPr>
                      <a:xfrm>
                        <a:off x="2001045" y="2133600"/>
                        <a:ext cx="8049070" cy="3798784"/>
                      </a:xfrm>
                      <a:prstGeom prst="rect">
                        <a:avLst/>
                      </a:prstGeom>
                    </p:spPr>
                  </p:pic>
                </p:oleObj>
              </mc:Fallback>
            </mc:AlternateContent>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nner">
            <a:extLst>
              <a:ext uri="{FF2B5EF4-FFF2-40B4-BE49-F238E27FC236}">
                <a16:creationId xmlns:a16="http://schemas.microsoft.com/office/drawing/2014/main" id="{898FC0C5-53CA-FDF4-236F-4B802744C8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150" y="1089043"/>
            <a:ext cx="10256154" cy="1654157"/>
          </a:xfrm>
          <a:prstGeom prst="rect">
            <a:avLst/>
          </a:prstGeom>
        </p:spPr>
      </p:pic>
      <p:sp>
        <p:nvSpPr>
          <p:cNvPr id="4" name="TextBox 3">
            <a:extLst>
              <a:ext uri="{FF2B5EF4-FFF2-40B4-BE49-F238E27FC236}">
                <a16:creationId xmlns:a16="http://schemas.microsoft.com/office/drawing/2014/main" id="{506C09FA-D1FE-ED8C-BCB3-CE7326A39EB8}"/>
              </a:ext>
            </a:extLst>
          </p:cNvPr>
          <p:cNvSpPr txBox="1"/>
          <p:nvPr/>
        </p:nvSpPr>
        <p:spPr>
          <a:xfrm>
            <a:off x="1112229" y="1063346"/>
            <a:ext cx="7035814" cy="1323439"/>
          </a:xfrm>
          <a:prstGeom prst="rect">
            <a:avLst/>
          </a:prstGeom>
          <a:noFill/>
        </p:spPr>
        <p:txBody>
          <a:bodyPr wrap="square" rtlCol="0">
            <a:spAutoFit/>
          </a:bodyPr>
          <a:lstStyle/>
          <a:p>
            <a:r>
              <a:rPr lang="en-US" altLang="en-US" sz="4000" b="1" dirty="0">
                <a:solidFill>
                  <a:schemeClr val="bg1"/>
                </a:solidFill>
              </a:rPr>
              <a:t>Record Keeping Requirements</a:t>
            </a:r>
          </a:p>
          <a:p>
            <a:r>
              <a:rPr lang="en-US" altLang="en-US" sz="4000" b="1" dirty="0">
                <a:solidFill>
                  <a:schemeClr val="bg1"/>
                </a:solidFill>
              </a:rPr>
              <a:t>		</a:t>
            </a:r>
            <a:r>
              <a:rPr lang="en-US" altLang="en-US" sz="4000" b="1" i="1" dirty="0">
                <a:solidFill>
                  <a:schemeClr val="bg1"/>
                </a:solidFill>
              </a:rPr>
              <a:t>Medical Records</a:t>
            </a:r>
          </a:p>
        </p:txBody>
      </p:sp>
      <p:pic>
        <p:nvPicPr>
          <p:cNvPr id="7" name="plan">
            <a:extLst>
              <a:ext uri="{FF2B5EF4-FFF2-40B4-BE49-F238E27FC236}">
                <a16:creationId xmlns:a16="http://schemas.microsoft.com/office/drawing/2014/main" id="{F2C17895-BB8A-087F-8E05-2B0CB4B02D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3598" y="1750730"/>
            <a:ext cx="672707" cy="672707"/>
          </a:xfrm>
          <a:prstGeom prst="rect">
            <a:avLst/>
          </a:prstGeom>
        </p:spPr>
      </p:pic>
      <p:sp>
        <p:nvSpPr>
          <p:cNvPr id="9" name="TextBox 8">
            <a:extLst>
              <a:ext uri="{FF2B5EF4-FFF2-40B4-BE49-F238E27FC236}">
                <a16:creationId xmlns:a16="http://schemas.microsoft.com/office/drawing/2014/main" id="{9626FFC8-F724-C422-D116-003D24E316F7}"/>
              </a:ext>
            </a:extLst>
          </p:cNvPr>
          <p:cNvSpPr txBox="1"/>
          <p:nvPr/>
        </p:nvSpPr>
        <p:spPr>
          <a:xfrm>
            <a:off x="1208348" y="2692119"/>
            <a:ext cx="9775304" cy="3139321"/>
          </a:xfrm>
          <a:prstGeom prst="rect">
            <a:avLst/>
          </a:prstGeom>
          <a:noFill/>
        </p:spPr>
        <p:txBody>
          <a:bodyPr wrap="square">
            <a:spAutoFit/>
          </a:bodyPr>
          <a:lstStyle/>
          <a:p>
            <a:pPr lvl="1">
              <a:spcBef>
                <a:spcPts val="600"/>
              </a:spcBef>
              <a:defRPr/>
            </a:pPr>
            <a:r>
              <a:rPr lang="en-US" sz="2100" b="1" dirty="0">
                <a:solidFill>
                  <a:srgbClr val="532E1D"/>
                </a:solidFill>
              </a:rPr>
              <a:t>Record keeping requirements</a:t>
            </a:r>
          </a:p>
          <a:p>
            <a:pPr lvl="1">
              <a:spcBef>
                <a:spcPts val="600"/>
              </a:spcBef>
              <a:defRPr/>
            </a:pPr>
            <a:r>
              <a:rPr lang="en-US" sz="2100" dirty="0">
                <a:solidFill>
                  <a:srgbClr val="532E1D"/>
                </a:solidFill>
              </a:rPr>
              <a:t>Must maintain and keep confidential an accurate record for each employee with occupational exposure</a:t>
            </a:r>
          </a:p>
          <a:p>
            <a:pPr lvl="2">
              <a:spcBef>
                <a:spcPts val="600"/>
              </a:spcBef>
              <a:defRPr/>
            </a:pPr>
            <a:r>
              <a:rPr lang="en-US" sz="2100" dirty="0">
                <a:solidFill>
                  <a:srgbClr val="532E1D"/>
                </a:solidFill>
              </a:rPr>
              <a:t>Name and SS #</a:t>
            </a:r>
          </a:p>
          <a:p>
            <a:pPr lvl="2">
              <a:spcBef>
                <a:spcPts val="600"/>
              </a:spcBef>
              <a:defRPr/>
            </a:pPr>
            <a:r>
              <a:rPr lang="en-US" sz="2100" dirty="0">
                <a:solidFill>
                  <a:srgbClr val="532E1D"/>
                </a:solidFill>
              </a:rPr>
              <a:t>HBV status</a:t>
            </a:r>
          </a:p>
          <a:p>
            <a:pPr lvl="2">
              <a:spcBef>
                <a:spcPts val="600"/>
              </a:spcBef>
              <a:defRPr/>
            </a:pPr>
            <a:r>
              <a:rPr lang="en-US" sz="2100" dirty="0">
                <a:solidFill>
                  <a:srgbClr val="532E1D"/>
                </a:solidFill>
              </a:rPr>
              <a:t>Copy of results of post-exposure follow up</a:t>
            </a:r>
          </a:p>
          <a:p>
            <a:pPr lvl="2">
              <a:spcBef>
                <a:spcPts val="600"/>
              </a:spcBef>
              <a:defRPr/>
            </a:pPr>
            <a:r>
              <a:rPr lang="en-US" sz="2100" dirty="0">
                <a:solidFill>
                  <a:srgbClr val="532E1D"/>
                </a:solidFill>
              </a:rPr>
              <a:t>Copy of the healthcare professional’s written opinion</a:t>
            </a:r>
          </a:p>
          <a:p>
            <a:pPr lvl="1">
              <a:spcBef>
                <a:spcPts val="600"/>
              </a:spcBef>
              <a:defRPr/>
            </a:pPr>
            <a:r>
              <a:rPr lang="en-US" sz="2100" dirty="0">
                <a:solidFill>
                  <a:srgbClr val="532E1D"/>
                </a:solidFill>
              </a:rPr>
              <a:t>Must maintain for at least the duration of employment plus 30 years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anner">
            <a:extLst>
              <a:ext uri="{FF2B5EF4-FFF2-40B4-BE49-F238E27FC236}">
                <a16:creationId xmlns:a16="http://schemas.microsoft.com/office/drawing/2014/main" id="{B91088C4-FDD3-2508-1AA5-D712C90F8B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150" y="1089043"/>
            <a:ext cx="10256154" cy="1654157"/>
          </a:xfrm>
          <a:prstGeom prst="rect">
            <a:avLst/>
          </a:prstGeom>
        </p:spPr>
      </p:pic>
      <p:sp>
        <p:nvSpPr>
          <p:cNvPr id="78851" name="Rectangle 3"/>
          <p:cNvSpPr>
            <a:spLocks noGrp="1" noChangeArrowheads="1"/>
          </p:cNvSpPr>
          <p:nvPr>
            <p:ph idx="1"/>
          </p:nvPr>
        </p:nvSpPr>
        <p:spPr>
          <a:xfrm>
            <a:off x="1676400" y="1371600"/>
            <a:ext cx="8839200" cy="4876800"/>
          </a:xfrm>
        </p:spPr>
        <p:txBody>
          <a:bodyPr/>
          <a:lstStyle/>
          <a:p>
            <a:pPr marL="69850" indent="0">
              <a:buNone/>
              <a:defRPr/>
            </a:pPr>
            <a:endParaRPr lang="en-US" altLang="en-US" dirty="0"/>
          </a:p>
          <a:p>
            <a:pPr indent="-273050">
              <a:defRPr/>
            </a:pPr>
            <a:endParaRPr lang="en-US" altLang="en-US" dirty="0"/>
          </a:p>
        </p:txBody>
      </p:sp>
      <p:pic>
        <p:nvPicPr>
          <p:cNvPr id="6451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549659"/>
            <a:ext cx="7315200" cy="1533611"/>
          </a:xfrm>
          <a:prstGeom prst="rect">
            <a:avLst/>
          </a:prstGeom>
          <a:noFill/>
          <a:ln>
            <a:noFill/>
          </a:ln>
          <a:effectLst>
            <a:outerShdw blurRad="203200" dist="190500" dir="135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05503" y="3379174"/>
            <a:ext cx="7591780" cy="1664927"/>
          </a:xfrm>
          <a:prstGeom prst="rect">
            <a:avLst/>
          </a:prstGeom>
          <a:noFill/>
          <a:ln>
            <a:noFill/>
          </a:ln>
          <a:effectLst>
            <a:outerShdw blurRad="203200" dist="190500" dir="13500000" algn="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92468" y="4564589"/>
            <a:ext cx="8000999" cy="1843621"/>
          </a:xfrm>
          <a:prstGeom prst="rect">
            <a:avLst/>
          </a:prstGeom>
          <a:noFill/>
          <a:ln>
            <a:noFill/>
          </a:ln>
          <a:effectLst>
            <a:outerShdw blurRad="203200" dist="1905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F66BC10-8205-53CC-1859-C7E304FCC513}"/>
              </a:ext>
            </a:extLst>
          </p:cNvPr>
          <p:cNvSpPr txBox="1"/>
          <p:nvPr/>
        </p:nvSpPr>
        <p:spPr>
          <a:xfrm>
            <a:off x="769201" y="1038761"/>
            <a:ext cx="9754282" cy="1323439"/>
          </a:xfrm>
          <a:prstGeom prst="rect">
            <a:avLst/>
          </a:prstGeom>
          <a:noFill/>
        </p:spPr>
        <p:txBody>
          <a:bodyPr wrap="square" rtlCol="0">
            <a:spAutoFit/>
          </a:bodyPr>
          <a:lstStyle/>
          <a:p>
            <a:r>
              <a:rPr lang="en-US" altLang="en-US" sz="4000" b="1" dirty="0">
                <a:solidFill>
                  <a:schemeClr val="bg1"/>
                </a:solidFill>
              </a:rPr>
              <a:t>Revisions to OSHA’s Recordkeeping Rule, 2001, Requires a Record of All Sharps Injuries</a:t>
            </a:r>
            <a:endParaRPr lang="en-US" sz="40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4516"/>
                                        </p:tgtEl>
                                        <p:attrNameLst>
                                          <p:attrName>style.visibility</p:attrName>
                                        </p:attrNameLst>
                                      </p:cBhvr>
                                      <p:to>
                                        <p:strVal val="visible"/>
                                      </p:to>
                                    </p:set>
                                    <p:animEffect transition="in" filter="fade">
                                      <p:cBhvr>
                                        <p:cTn id="7" dur="500"/>
                                        <p:tgtEl>
                                          <p:spTgt spid="64516"/>
                                        </p:tgtEl>
                                      </p:cBhvr>
                                    </p:animEffect>
                                  </p:childTnLst>
                                </p:cTn>
                              </p:par>
                              <p:par>
                                <p:cTn id="8" presetID="10" presetClass="entr" presetSubtype="0" fill="hold" nodeType="withEffect">
                                  <p:stCondLst>
                                    <p:cond delay="1000"/>
                                  </p:stCondLst>
                                  <p:childTnLst>
                                    <p:set>
                                      <p:cBhvr>
                                        <p:cTn id="9" dur="1" fill="hold">
                                          <p:stCondLst>
                                            <p:cond delay="0"/>
                                          </p:stCondLst>
                                        </p:cTn>
                                        <p:tgtEl>
                                          <p:spTgt spid="64517"/>
                                        </p:tgtEl>
                                        <p:attrNameLst>
                                          <p:attrName>style.visibility</p:attrName>
                                        </p:attrNameLst>
                                      </p:cBhvr>
                                      <p:to>
                                        <p:strVal val="visible"/>
                                      </p:to>
                                    </p:set>
                                    <p:animEffect transition="in" filter="fade">
                                      <p:cBhvr>
                                        <p:cTn id="10" dur="500"/>
                                        <p:tgtEl>
                                          <p:spTgt spid="64517"/>
                                        </p:tgtEl>
                                      </p:cBhvr>
                                    </p:animEffect>
                                  </p:childTnLst>
                                </p:cTn>
                              </p:par>
                              <p:par>
                                <p:cTn id="11" presetID="10" presetClass="entr" presetSubtype="0" fill="hold" nodeType="withEffect">
                                  <p:stCondLst>
                                    <p:cond delay="2000"/>
                                  </p:stCondLst>
                                  <p:childTnLst>
                                    <p:set>
                                      <p:cBhvr>
                                        <p:cTn id="12" dur="1" fill="hold">
                                          <p:stCondLst>
                                            <p:cond delay="0"/>
                                          </p:stCondLst>
                                        </p:cTn>
                                        <p:tgtEl>
                                          <p:spTgt spid="64518"/>
                                        </p:tgtEl>
                                        <p:attrNameLst>
                                          <p:attrName>style.visibility</p:attrName>
                                        </p:attrNameLst>
                                      </p:cBhvr>
                                      <p:to>
                                        <p:strVal val="visible"/>
                                      </p:to>
                                    </p:set>
                                    <p:animEffect transition="in" filter="fade">
                                      <p:cBhvr>
                                        <p:cTn id="13" dur="500"/>
                                        <p:tgtEl>
                                          <p:spTgt spid="64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98908" y="1739609"/>
            <a:ext cx="9092892" cy="4351338"/>
          </a:xfrm>
        </p:spPr>
        <p:txBody>
          <a:bodyPr/>
          <a:lstStyle/>
          <a:p>
            <a:pPr marL="68580" indent="0">
              <a:buNone/>
            </a:pPr>
            <a:r>
              <a:rPr lang="en-US" sz="2400" b="1" dirty="0">
                <a:solidFill>
                  <a:srgbClr val="532E1D"/>
                </a:solidFill>
              </a:rPr>
              <a:t>The written exposure control plan must include:</a:t>
            </a:r>
          </a:p>
          <a:p>
            <a:pPr marL="582930" indent="-514350">
              <a:buFont typeface="+mj-lt"/>
              <a:buAutoNum type="alphaUcPeriod"/>
            </a:pPr>
            <a:r>
              <a:rPr lang="en-US" sz="2400" dirty="0">
                <a:solidFill>
                  <a:srgbClr val="532E1D"/>
                </a:solidFill>
              </a:rPr>
              <a:t>A list of jobs in which employees have anticipated occupational exposure to blood</a:t>
            </a:r>
          </a:p>
          <a:p>
            <a:pPr marL="582930" indent="-514350">
              <a:buFont typeface="+mj-lt"/>
              <a:buAutoNum type="alphaUcPeriod"/>
            </a:pPr>
            <a:r>
              <a:rPr lang="en-US" sz="2400" dirty="0">
                <a:solidFill>
                  <a:srgbClr val="532E1D"/>
                </a:solidFill>
              </a:rPr>
              <a:t>A description of the existing engineering controls</a:t>
            </a:r>
          </a:p>
          <a:p>
            <a:pPr marL="582930" indent="-514350">
              <a:buFont typeface="+mj-lt"/>
              <a:buAutoNum type="alphaUcPeriod"/>
            </a:pPr>
            <a:r>
              <a:rPr lang="en-US" sz="2400" dirty="0">
                <a:solidFill>
                  <a:srgbClr val="532E1D"/>
                </a:solidFill>
              </a:rPr>
              <a:t>Procedures for follow-up if an exposure occurs</a:t>
            </a:r>
          </a:p>
          <a:p>
            <a:pPr marL="582930" indent="-514350">
              <a:buFont typeface="+mj-lt"/>
              <a:buAutoNum type="alphaUcPeriod"/>
            </a:pPr>
            <a:r>
              <a:rPr lang="en-US" sz="2400" dirty="0">
                <a:solidFill>
                  <a:srgbClr val="532E1D"/>
                </a:solidFill>
              </a:rPr>
              <a:t>A description of work practice controls</a:t>
            </a:r>
          </a:p>
          <a:p>
            <a:pPr marL="582930" indent="-514350">
              <a:buFont typeface="+mj-lt"/>
              <a:buAutoNum type="alphaUcPeriod"/>
            </a:pPr>
            <a:r>
              <a:rPr lang="en-US" sz="2400" dirty="0">
                <a:solidFill>
                  <a:srgbClr val="532E1D"/>
                </a:solidFill>
              </a:rPr>
              <a:t>All of the above</a:t>
            </a:r>
          </a:p>
        </p:txBody>
      </p:sp>
      <p:sp>
        <p:nvSpPr>
          <p:cNvPr id="5" name="TextBox 4"/>
          <p:cNvSpPr txBox="1"/>
          <p:nvPr/>
        </p:nvSpPr>
        <p:spPr>
          <a:xfrm>
            <a:off x="3543300" y="5027667"/>
            <a:ext cx="5105400" cy="584775"/>
          </a:xfrm>
          <a:prstGeom prst="rect">
            <a:avLst/>
          </a:prstGeom>
          <a:noFill/>
        </p:spPr>
        <p:txBody>
          <a:bodyPr wrap="square" rtlCol="0">
            <a:spAutoFit/>
          </a:bodyPr>
          <a:lstStyle/>
          <a:p>
            <a:r>
              <a:rPr lang="en-US" sz="3200" dirty="0">
                <a:solidFill>
                  <a:srgbClr val="18BAC5"/>
                </a:solidFill>
              </a:rPr>
              <a:t>Select the correct response</a:t>
            </a:r>
          </a:p>
        </p:txBody>
      </p:sp>
      <p:sp>
        <p:nvSpPr>
          <p:cNvPr id="10" name="banner">
            <a:extLst>
              <a:ext uri="{FF2B5EF4-FFF2-40B4-BE49-F238E27FC236}">
                <a16:creationId xmlns:a16="http://schemas.microsoft.com/office/drawing/2014/main" id="{087EB6A6-9143-DD88-35F6-1AA73CB83B1B}"/>
              </a:ext>
            </a:extLst>
          </p:cNvPr>
          <p:cNvSpPr/>
          <p:nvPr/>
        </p:nvSpPr>
        <p:spPr>
          <a:xfrm>
            <a:off x="6219930" y="562708"/>
            <a:ext cx="5972070" cy="889574"/>
          </a:xfrm>
          <a:prstGeom prst="rect">
            <a:avLst/>
          </a:prstGeom>
          <a:solidFill>
            <a:srgbClr val="CC20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003AA449-B681-B929-377A-2B876B08F7D1}"/>
              </a:ext>
            </a:extLst>
          </p:cNvPr>
          <p:cNvSpPr txBox="1">
            <a:spLocks/>
          </p:cNvSpPr>
          <p:nvPr/>
        </p:nvSpPr>
        <p:spPr>
          <a:xfrm>
            <a:off x="6529753" y="633826"/>
            <a:ext cx="3334378" cy="747338"/>
          </a:xfrm>
          <a:prstGeom prst="rect">
            <a:avLst/>
          </a:prstGeom>
          <a:noFill/>
          <a:ln>
            <a:noFill/>
          </a:ln>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b="1">
                <a:solidFill>
                  <a:schemeClr val="bg1"/>
                </a:solidFill>
              </a:rPr>
              <a:t>Knowledge Check</a:t>
            </a:r>
            <a:endParaRPr lang="en-US" b="1" dirty="0">
              <a:solidFill>
                <a:schemeClr val="bg1"/>
              </a:solidFill>
            </a:endParaRPr>
          </a:p>
        </p:txBody>
      </p:sp>
      <p:pic>
        <p:nvPicPr>
          <p:cNvPr id="16" name="Picture 15" descr="Vida en Jupiter">
            <a:extLst>
              <a:ext uri="{FF2B5EF4-FFF2-40B4-BE49-F238E27FC236}">
                <a16:creationId xmlns:a16="http://schemas.microsoft.com/office/drawing/2014/main" id="{5DC18248-B4AE-9B8D-0C74-E958024517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4343400"/>
            <a:ext cx="645172" cy="616139"/>
          </a:xfrm>
          <a:prstGeom prst="rect">
            <a:avLst/>
          </a:prstGeom>
        </p:spPr>
      </p:pic>
      <p:cxnSp>
        <p:nvCxnSpPr>
          <p:cNvPr id="17" name="Straight Connector 16">
            <a:extLst>
              <a:ext uri="{FF2B5EF4-FFF2-40B4-BE49-F238E27FC236}">
                <a16:creationId xmlns:a16="http://schemas.microsoft.com/office/drawing/2014/main" id="{18E3E24E-9860-6B62-1C32-DC235B0CFA19}"/>
              </a:ext>
            </a:extLst>
          </p:cNvPr>
          <p:cNvCxnSpPr>
            <a:cxnSpLocks/>
          </p:cNvCxnSpPr>
          <p:nvPr/>
        </p:nvCxnSpPr>
        <p:spPr>
          <a:xfrm>
            <a:off x="2133600" y="4959539"/>
            <a:ext cx="2057400" cy="0"/>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21040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anner">
            <a:extLst>
              <a:ext uri="{FF2B5EF4-FFF2-40B4-BE49-F238E27FC236}">
                <a16:creationId xmlns:a16="http://schemas.microsoft.com/office/drawing/2014/main" id="{908E432D-A0C6-BCD1-42A2-DB0580189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150" y="1089043"/>
            <a:ext cx="10256154" cy="1654157"/>
          </a:xfrm>
          <a:prstGeom prst="rect">
            <a:avLst/>
          </a:prstGeom>
        </p:spPr>
      </p:pic>
      <p:pic>
        <p:nvPicPr>
          <p:cNvPr id="5" name="trash can pic">
            <a:extLst>
              <a:ext uri="{FF2B5EF4-FFF2-40B4-BE49-F238E27FC236}">
                <a16:creationId xmlns:a16="http://schemas.microsoft.com/office/drawing/2014/main" id="{B44BF33A-5A2C-6DE0-9EC3-E9FA289DBC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35984" y="1680416"/>
            <a:ext cx="614078" cy="614078"/>
          </a:xfrm>
          <a:prstGeom prst="rect">
            <a:avLst/>
          </a:prstGeom>
        </p:spPr>
      </p:pic>
      <p:sp>
        <p:nvSpPr>
          <p:cNvPr id="10" name="TextBox 9">
            <a:extLst>
              <a:ext uri="{FF2B5EF4-FFF2-40B4-BE49-F238E27FC236}">
                <a16:creationId xmlns:a16="http://schemas.microsoft.com/office/drawing/2014/main" id="{83E943F5-BCB0-49A0-FD0B-F016DAF6F8A5}"/>
              </a:ext>
            </a:extLst>
          </p:cNvPr>
          <p:cNvSpPr txBox="1"/>
          <p:nvPr/>
        </p:nvSpPr>
        <p:spPr>
          <a:xfrm>
            <a:off x="1143000" y="1070650"/>
            <a:ext cx="8056850" cy="1323439"/>
          </a:xfrm>
          <a:prstGeom prst="rect">
            <a:avLst/>
          </a:prstGeom>
          <a:noFill/>
        </p:spPr>
        <p:txBody>
          <a:bodyPr wrap="square" rtlCol="0">
            <a:spAutoFit/>
          </a:bodyPr>
          <a:lstStyle/>
          <a:p>
            <a:r>
              <a:rPr lang="en-US" altLang="en-US" sz="4000" b="1" dirty="0">
                <a:solidFill>
                  <a:schemeClr val="bg1"/>
                </a:solidFill>
              </a:rPr>
              <a:t>Definition of Regulated Medical Waste: </a:t>
            </a:r>
            <a:r>
              <a:rPr lang="en-US" altLang="en-US" sz="4000" b="1" i="1" dirty="0">
                <a:solidFill>
                  <a:schemeClr val="bg1"/>
                </a:solidFill>
              </a:rPr>
              <a:t>OSHA</a:t>
            </a:r>
          </a:p>
        </p:txBody>
      </p:sp>
      <p:pic>
        <p:nvPicPr>
          <p:cNvPr id="19" name="Picture 18">
            <a:extLst>
              <a:ext uri="{FF2B5EF4-FFF2-40B4-BE49-F238E27FC236}">
                <a16:creationId xmlns:a16="http://schemas.microsoft.com/office/drawing/2014/main" id="{668C724B-CF6E-BE78-2B40-597469AC712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213597" y="1676400"/>
            <a:ext cx="6972774" cy="4648087"/>
          </a:xfrm>
          <a:prstGeom prst="rect">
            <a:avLst/>
          </a:prstGeom>
        </p:spPr>
      </p:pic>
      <p:pic>
        <p:nvPicPr>
          <p:cNvPr id="20" name="3 OSHA logo">
            <a:extLst>
              <a:ext uri="{FF2B5EF4-FFF2-40B4-BE49-F238E27FC236}">
                <a16:creationId xmlns:a16="http://schemas.microsoft.com/office/drawing/2014/main" id="{6F048CE5-8EC6-AE00-6F8E-02DEDB1298EC}"/>
              </a:ext>
            </a:extLst>
          </p:cNvPr>
          <p:cNvPicPr>
            <a:picLocks noChangeAspect="1"/>
          </p:cNvPicPr>
          <p:nvPr/>
        </p:nvPicPr>
        <p:blipFill rotWithShape="1">
          <a:blip r:embed="rId6">
            <a:extLst>
              <a:ext uri="{28A0092B-C50C-407E-A947-70E740481C1C}">
                <a14:useLocalDpi xmlns:a14="http://schemas.microsoft.com/office/drawing/2010/main" val="0"/>
              </a:ext>
            </a:extLst>
          </a:blip>
          <a:srcRect t="19257" r="69406" b="19383"/>
          <a:stretch/>
        </p:blipFill>
        <p:spPr>
          <a:xfrm>
            <a:off x="1941381" y="2722179"/>
            <a:ext cx="1521131" cy="1584840"/>
          </a:xfrm>
          <a:prstGeom prst="rect">
            <a:avLst/>
          </a:prstGeom>
        </p:spPr>
      </p:pic>
      <p:sp>
        <p:nvSpPr>
          <p:cNvPr id="22" name="TextBox 21">
            <a:extLst>
              <a:ext uri="{FF2B5EF4-FFF2-40B4-BE49-F238E27FC236}">
                <a16:creationId xmlns:a16="http://schemas.microsoft.com/office/drawing/2014/main" id="{F48D15D5-2B7F-1266-5828-EDC14A2E0782}"/>
              </a:ext>
            </a:extLst>
          </p:cNvPr>
          <p:cNvSpPr txBox="1"/>
          <p:nvPr/>
        </p:nvSpPr>
        <p:spPr>
          <a:xfrm>
            <a:off x="1235875" y="4383962"/>
            <a:ext cx="2848062" cy="1384995"/>
          </a:xfrm>
          <a:prstGeom prst="rect">
            <a:avLst/>
          </a:prstGeom>
          <a:noFill/>
        </p:spPr>
        <p:txBody>
          <a:bodyPr wrap="square">
            <a:spAutoFit/>
          </a:bodyPr>
          <a:lstStyle/>
          <a:p>
            <a:pPr algn="ctr"/>
            <a:r>
              <a:rPr lang="en-US" altLang="en-US" sz="2100" dirty="0">
                <a:solidFill>
                  <a:srgbClr val="532E1D"/>
                </a:solidFill>
              </a:rPr>
              <a:t>OSHA regulates identification and labeling of medical waste </a:t>
            </a:r>
            <a:endParaRPr lang="en-US" sz="2100" dirty="0">
              <a:solidFill>
                <a:srgbClr val="532E1D"/>
              </a:solidFill>
            </a:endParaRPr>
          </a:p>
        </p:txBody>
      </p:sp>
    </p:spTree>
    <p:extLst>
      <p:ext uri="{BB962C8B-B14F-4D97-AF65-F5344CB8AC3E}">
        <p14:creationId xmlns:p14="http://schemas.microsoft.com/office/powerpoint/2010/main" val="15379763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anner">
            <a:extLst>
              <a:ext uri="{FF2B5EF4-FFF2-40B4-BE49-F238E27FC236}">
                <a16:creationId xmlns:a16="http://schemas.microsoft.com/office/drawing/2014/main" id="{908E432D-A0C6-BCD1-42A2-DB0580189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150" y="1089043"/>
            <a:ext cx="10256154" cy="1654157"/>
          </a:xfrm>
          <a:prstGeom prst="rect">
            <a:avLst/>
          </a:prstGeom>
        </p:spPr>
      </p:pic>
      <p:sp>
        <p:nvSpPr>
          <p:cNvPr id="3" name="Content Placeholder 2"/>
          <p:cNvSpPr>
            <a:spLocks noGrp="1"/>
          </p:cNvSpPr>
          <p:nvPr>
            <p:ph idx="1"/>
          </p:nvPr>
        </p:nvSpPr>
        <p:spPr>
          <a:xfrm>
            <a:off x="457200" y="2393730"/>
            <a:ext cx="8698340" cy="4168757"/>
          </a:xfrm>
        </p:spPr>
        <p:txBody>
          <a:bodyPr>
            <a:normAutofit fontScale="92500"/>
          </a:bodyPr>
          <a:lstStyle/>
          <a:p>
            <a:pPr marL="869950" lvl="2" indent="0">
              <a:lnSpc>
                <a:spcPct val="100000"/>
              </a:lnSpc>
              <a:spcBef>
                <a:spcPts val="300"/>
              </a:spcBef>
              <a:spcAft>
                <a:spcPts val="300"/>
              </a:spcAft>
              <a:buNone/>
              <a:defRPr/>
            </a:pPr>
            <a:r>
              <a:rPr lang="en-US" sz="2400" b="1" dirty="0">
                <a:solidFill>
                  <a:srgbClr val="532E1D"/>
                </a:solidFill>
              </a:rPr>
              <a:t>Regulated Waste means:</a:t>
            </a:r>
          </a:p>
          <a:p>
            <a:pPr lvl="2" indent="-273050">
              <a:lnSpc>
                <a:spcPct val="100000"/>
              </a:lnSpc>
              <a:spcBef>
                <a:spcPts val="300"/>
              </a:spcBef>
              <a:spcAft>
                <a:spcPts val="200"/>
              </a:spcAft>
              <a:defRPr/>
            </a:pPr>
            <a:r>
              <a:rPr lang="en-US" sz="2300" dirty="0">
                <a:solidFill>
                  <a:srgbClr val="532E1D"/>
                </a:solidFill>
              </a:rPr>
              <a:t>Liquid or semi-liquid blood or other potentially infectious materials</a:t>
            </a:r>
          </a:p>
          <a:p>
            <a:pPr lvl="2" indent="-273050">
              <a:lnSpc>
                <a:spcPct val="100000"/>
              </a:lnSpc>
              <a:spcBef>
                <a:spcPts val="300"/>
              </a:spcBef>
              <a:spcAft>
                <a:spcPts val="200"/>
              </a:spcAft>
              <a:defRPr/>
            </a:pPr>
            <a:r>
              <a:rPr lang="en-US" sz="2300" dirty="0">
                <a:solidFill>
                  <a:srgbClr val="532E1D"/>
                </a:solidFill>
              </a:rPr>
              <a:t>Contaminated items that would release blood or other potentially infectious materials in a liquid or semi-liquid state if compressed</a:t>
            </a:r>
          </a:p>
          <a:p>
            <a:pPr lvl="2" indent="-273050">
              <a:lnSpc>
                <a:spcPct val="100000"/>
              </a:lnSpc>
              <a:spcBef>
                <a:spcPts val="300"/>
              </a:spcBef>
              <a:spcAft>
                <a:spcPts val="200"/>
              </a:spcAft>
              <a:defRPr/>
            </a:pPr>
            <a:r>
              <a:rPr lang="en-US" sz="2300" dirty="0">
                <a:solidFill>
                  <a:srgbClr val="532E1D"/>
                </a:solidFill>
              </a:rPr>
              <a:t>Items that are caked with dried blood or other potentially infectious materials and are capable of releasing these materials during handling </a:t>
            </a:r>
          </a:p>
          <a:p>
            <a:pPr lvl="2" indent="-273050">
              <a:lnSpc>
                <a:spcPct val="100000"/>
              </a:lnSpc>
              <a:spcBef>
                <a:spcPts val="300"/>
              </a:spcBef>
              <a:spcAft>
                <a:spcPts val="200"/>
              </a:spcAft>
              <a:defRPr/>
            </a:pPr>
            <a:r>
              <a:rPr lang="en-US" sz="2300" dirty="0">
                <a:solidFill>
                  <a:srgbClr val="532E1D"/>
                </a:solidFill>
              </a:rPr>
              <a:t>Contaminated sharps</a:t>
            </a:r>
          </a:p>
          <a:p>
            <a:pPr lvl="2" indent="-273050">
              <a:lnSpc>
                <a:spcPct val="100000"/>
              </a:lnSpc>
              <a:spcBef>
                <a:spcPts val="300"/>
              </a:spcBef>
              <a:spcAft>
                <a:spcPts val="200"/>
              </a:spcAft>
              <a:defRPr/>
            </a:pPr>
            <a:r>
              <a:rPr lang="en-US" sz="2300" dirty="0">
                <a:solidFill>
                  <a:srgbClr val="532E1D"/>
                </a:solidFill>
              </a:rPr>
              <a:t>Pathological and microbiological wastes containing blood or other potentially infectious materials </a:t>
            </a:r>
            <a:br>
              <a:rPr lang="en-US" dirty="0"/>
            </a:br>
            <a:endParaRPr lang="en-US" dirty="0"/>
          </a:p>
        </p:txBody>
      </p:sp>
      <p:pic>
        <p:nvPicPr>
          <p:cNvPr id="66563" name="Picture 3"/>
          <p:cNvPicPr>
            <a:picLocks noChangeAspect="1"/>
          </p:cNvPicPr>
          <p:nvPr/>
        </p:nvPicPr>
        <p:blipFill>
          <a:blip r:embed="rId4" cstate="print">
            <a:extLst>
              <a:ext uri="{28A0092B-C50C-407E-A947-70E740481C1C}">
                <a14:useLocalDpi xmlns:a14="http://schemas.microsoft.com/office/drawing/2010/main" val="0"/>
              </a:ext>
            </a:extLst>
          </a:blip>
          <a:srcRect/>
          <a:stretch/>
        </p:blipFill>
        <p:spPr bwMode="auto">
          <a:xfrm>
            <a:off x="8873922" y="3171368"/>
            <a:ext cx="2307704" cy="164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3a. blood">
            <a:extLst>
              <a:ext uri="{FF2B5EF4-FFF2-40B4-BE49-F238E27FC236}">
                <a16:creationId xmlns:a16="http://schemas.microsoft.com/office/drawing/2014/main" id="{309D9960-432A-4C03-9F13-4161A73843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88806" y="1962955"/>
            <a:ext cx="1021372" cy="1284613"/>
          </a:xfrm>
          <a:prstGeom prst="rect">
            <a:avLst/>
          </a:prstGeom>
        </p:spPr>
      </p:pic>
      <p:pic>
        <p:nvPicPr>
          <p:cNvPr id="8" name="microbiological">
            <a:extLst>
              <a:ext uri="{FF2B5EF4-FFF2-40B4-BE49-F238E27FC236}">
                <a16:creationId xmlns:a16="http://schemas.microsoft.com/office/drawing/2014/main" id="{50B7F114-81D1-44D6-B857-1A4652F97760}"/>
              </a:ext>
            </a:extLst>
          </p:cNvPr>
          <p:cNvPicPr>
            <a:picLocks noChangeAspect="1"/>
          </p:cNvPicPr>
          <p:nvPr/>
        </p:nvPicPr>
        <p:blipFill>
          <a:blip r:embed="rId6">
            <a:extLst>
              <a:ext uri="{28A0092B-C50C-407E-A947-70E740481C1C}">
                <a14:useLocalDpi xmlns:a14="http://schemas.microsoft.com/office/drawing/2010/main" val="0"/>
              </a:ext>
            </a:extLst>
          </a:blip>
          <a:srcRect l="1590" r="1590"/>
          <a:stretch/>
        </p:blipFill>
        <p:spPr>
          <a:xfrm>
            <a:off x="9466842" y="4762273"/>
            <a:ext cx="1714784" cy="1262268"/>
          </a:xfrm>
          <a:prstGeom prst="rect">
            <a:avLst/>
          </a:prstGeom>
        </p:spPr>
      </p:pic>
      <p:pic>
        <p:nvPicPr>
          <p:cNvPr id="5" name="trash can pic">
            <a:extLst>
              <a:ext uri="{FF2B5EF4-FFF2-40B4-BE49-F238E27FC236}">
                <a16:creationId xmlns:a16="http://schemas.microsoft.com/office/drawing/2014/main" id="{B44BF33A-5A2C-6DE0-9EC3-E9FA289DBC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5984" y="1680416"/>
            <a:ext cx="614078" cy="614078"/>
          </a:xfrm>
          <a:prstGeom prst="rect">
            <a:avLst/>
          </a:prstGeom>
        </p:spPr>
      </p:pic>
      <p:sp>
        <p:nvSpPr>
          <p:cNvPr id="10" name="TextBox 9">
            <a:extLst>
              <a:ext uri="{FF2B5EF4-FFF2-40B4-BE49-F238E27FC236}">
                <a16:creationId xmlns:a16="http://schemas.microsoft.com/office/drawing/2014/main" id="{83E943F5-BCB0-49A0-FD0B-F016DAF6F8A5}"/>
              </a:ext>
            </a:extLst>
          </p:cNvPr>
          <p:cNvSpPr txBox="1"/>
          <p:nvPr/>
        </p:nvSpPr>
        <p:spPr>
          <a:xfrm>
            <a:off x="1143000" y="1070650"/>
            <a:ext cx="8056850" cy="1323439"/>
          </a:xfrm>
          <a:prstGeom prst="rect">
            <a:avLst/>
          </a:prstGeom>
          <a:noFill/>
        </p:spPr>
        <p:txBody>
          <a:bodyPr wrap="square" rtlCol="0">
            <a:spAutoFit/>
          </a:bodyPr>
          <a:lstStyle/>
          <a:p>
            <a:r>
              <a:rPr lang="en-US" altLang="en-US" sz="4000" b="1" dirty="0">
                <a:solidFill>
                  <a:schemeClr val="bg1"/>
                </a:solidFill>
              </a:rPr>
              <a:t>Definition of Regulated Medical Waste: </a:t>
            </a:r>
            <a:r>
              <a:rPr lang="en-US" altLang="en-US" sz="4000" b="1" i="1" dirty="0">
                <a:solidFill>
                  <a:schemeClr val="bg1"/>
                </a:solidFill>
              </a:rPr>
              <a:t>OSHA</a:t>
            </a:r>
          </a:p>
        </p:txBody>
      </p:sp>
      <p:pic>
        <p:nvPicPr>
          <p:cNvPr id="13" name="Picture 12" descr="A picture containing person&#10;&#10;Description automatically generated">
            <a:extLst>
              <a:ext uri="{FF2B5EF4-FFF2-40B4-BE49-F238E27FC236}">
                <a16:creationId xmlns:a16="http://schemas.microsoft.com/office/drawing/2014/main" id="{070DA188-897B-D5A5-F7C1-8A2F2B0D157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36711" y="2320151"/>
            <a:ext cx="1766440" cy="1661762"/>
          </a:xfrm>
          <a:prstGeom prst="rect">
            <a:avLst/>
          </a:prstGeom>
        </p:spPr>
      </p:pic>
    </p:spTree>
    <p:extLst>
      <p:ext uri="{BB962C8B-B14F-4D97-AF65-F5344CB8AC3E}">
        <p14:creationId xmlns:p14="http://schemas.microsoft.com/office/powerpoint/2010/main" val="1951549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anner">
            <a:extLst>
              <a:ext uri="{FF2B5EF4-FFF2-40B4-BE49-F238E27FC236}">
                <a16:creationId xmlns:a16="http://schemas.microsoft.com/office/drawing/2014/main" id="{B6812A71-D013-1EA8-B248-8C0263A894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68610" name="Content Placeholder 3"/>
          <p:cNvSpPr>
            <a:spLocks noGrp="1"/>
          </p:cNvSpPr>
          <p:nvPr>
            <p:ph sz="quarter" idx="13"/>
          </p:nvPr>
        </p:nvSpPr>
        <p:spPr>
          <a:xfrm>
            <a:off x="381000" y="2406231"/>
            <a:ext cx="5496910" cy="4864100"/>
          </a:xfrm>
        </p:spPr>
        <p:txBody>
          <a:bodyPr/>
          <a:lstStyle/>
          <a:p>
            <a:pPr marL="1257300" lvl="2" indent="-342900" eaLnBrk="0" fontAlgn="base" hangingPunct="0">
              <a:spcBef>
                <a:spcPct val="0"/>
              </a:spcBef>
              <a:spcAft>
                <a:spcPts val="300"/>
              </a:spcAft>
              <a:defRPr/>
            </a:pPr>
            <a:r>
              <a:rPr lang="en-US" altLang="en-US" sz="2400" dirty="0">
                <a:solidFill>
                  <a:srgbClr val="532E1D"/>
                </a:solidFill>
              </a:rPr>
              <a:t>Closable</a:t>
            </a:r>
          </a:p>
          <a:p>
            <a:pPr marL="1257300" lvl="2" indent="-342900" eaLnBrk="0" fontAlgn="base" hangingPunct="0">
              <a:spcBef>
                <a:spcPct val="0"/>
              </a:spcBef>
              <a:spcAft>
                <a:spcPts val="300"/>
              </a:spcAft>
              <a:defRPr/>
            </a:pPr>
            <a:r>
              <a:rPr lang="en-US" altLang="en-US" sz="2400" dirty="0">
                <a:solidFill>
                  <a:srgbClr val="532E1D"/>
                </a:solidFill>
              </a:rPr>
              <a:t>Puncture Resistant</a:t>
            </a:r>
          </a:p>
          <a:p>
            <a:pPr marL="1257300" lvl="2" indent="-342900" eaLnBrk="0" fontAlgn="base" hangingPunct="0">
              <a:spcBef>
                <a:spcPct val="0"/>
              </a:spcBef>
              <a:spcAft>
                <a:spcPts val="300"/>
              </a:spcAft>
              <a:defRPr/>
            </a:pPr>
            <a:r>
              <a:rPr lang="en-US" altLang="en-US" sz="2400" dirty="0">
                <a:solidFill>
                  <a:srgbClr val="532E1D"/>
                </a:solidFill>
              </a:rPr>
              <a:t>Leak-proof on sides and bottom</a:t>
            </a:r>
          </a:p>
          <a:p>
            <a:pPr marL="1257300" lvl="2" indent="-342900" eaLnBrk="0" fontAlgn="base" hangingPunct="0">
              <a:spcBef>
                <a:spcPct val="0"/>
              </a:spcBef>
              <a:spcAft>
                <a:spcPts val="300"/>
              </a:spcAft>
              <a:defRPr/>
            </a:pPr>
            <a:r>
              <a:rPr lang="en-US" altLang="en-US" sz="2400" dirty="0">
                <a:solidFill>
                  <a:srgbClr val="532E1D"/>
                </a:solidFill>
              </a:rPr>
              <a:t>Labeled </a:t>
            </a:r>
          </a:p>
          <a:p>
            <a:pPr marL="1257300" lvl="2" indent="-342900" eaLnBrk="0" fontAlgn="base" hangingPunct="0">
              <a:spcBef>
                <a:spcPct val="0"/>
              </a:spcBef>
              <a:spcAft>
                <a:spcPts val="300"/>
              </a:spcAft>
              <a:defRPr/>
            </a:pPr>
            <a:r>
              <a:rPr lang="en-US" altLang="en-US" sz="2400" dirty="0">
                <a:solidFill>
                  <a:srgbClr val="532E1D"/>
                </a:solidFill>
              </a:rPr>
              <a:t>Readily accessible</a:t>
            </a:r>
          </a:p>
          <a:p>
            <a:pPr marL="1257300" lvl="2" indent="-342900" eaLnBrk="0" fontAlgn="base" hangingPunct="0">
              <a:spcBef>
                <a:spcPct val="0"/>
              </a:spcBef>
              <a:spcAft>
                <a:spcPts val="300"/>
              </a:spcAft>
              <a:defRPr/>
            </a:pPr>
            <a:r>
              <a:rPr lang="en-US" altLang="en-US" sz="2400" dirty="0">
                <a:solidFill>
                  <a:srgbClr val="532E1D"/>
                </a:solidFill>
              </a:rPr>
              <a:t>Maintained in an upright position</a:t>
            </a:r>
          </a:p>
          <a:p>
            <a:pPr marL="1257300" lvl="2" indent="-342900" eaLnBrk="0" fontAlgn="base" hangingPunct="0">
              <a:spcBef>
                <a:spcPct val="0"/>
              </a:spcBef>
              <a:spcAft>
                <a:spcPts val="300"/>
              </a:spcAft>
              <a:defRPr/>
            </a:pPr>
            <a:r>
              <a:rPr lang="en-US" altLang="en-US" sz="2400" dirty="0">
                <a:solidFill>
                  <a:srgbClr val="532E1D"/>
                </a:solidFill>
              </a:rPr>
              <a:t>Replaced routinely and not allowed to overfill</a:t>
            </a:r>
          </a:p>
          <a:p>
            <a:pPr lvl="1" indent="-273050"/>
            <a:endParaRPr lang="en-US" altLang="en-US" dirty="0"/>
          </a:p>
        </p:txBody>
      </p:sp>
      <p:sp>
        <p:nvSpPr>
          <p:cNvPr id="68611" name="Content Placeholder 4"/>
          <p:cNvSpPr>
            <a:spLocks noGrp="1"/>
          </p:cNvSpPr>
          <p:nvPr>
            <p:ph sz="quarter" idx="14"/>
          </p:nvPr>
        </p:nvSpPr>
        <p:spPr>
          <a:xfrm>
            <a:off x="5181600" y="2826318"/>
            <a:ext cx="5791200" cy="5092700"/>
          </a:xfrm>
        </p:spPr>
        <p:txBody>
          <a:bodyPr>
            <a:normAutofit/>
          </a:bodyPr>
          <a:lstStyle/>
          <a:p>
            <a:pPr marL="1257300" lvl="2" indent="-342900" eaLnBrk="0" fontAlgn="base" hangingPunct="0">
              <a:spcBef>
                <a:spcPct val="0"/>
              </a:spcBef>
              <a:spcAft>
                <a:spcPts val="300"/>
              </a:spcAft>
              <a:defRPr/>
            </a:pPr>
            <a:r>
              <a:rPr lang="en-US" altLang="en-US" sz="2400" dirty="0">
                <a:solidFill>
                  <a:srgbClr val="532E1D"/>
                </a:solidFill>
              </a:rPr>
              <a:t>Closable</a:t>
            </a:r>
          </a:p>
          <a:p>
            <a:pPr marL="1257300" lvl="2" indent="-342900" eaLnBrk="0" fontAlgn="base" hangingPunct="0">
              <a:spcBef>
                <a:spcPct val="0"/>
              </a:spcBef>
              <a:spcAft>
                <a:spcPts val="300"/>
              </a:spcAft>
              <a:defRPr/>
            </a:pPr>
            <a:r>
              <a:rPr lang="en-US" altLang="en-US" sz="2400" dirty="0">
                <a:solidFill>
                  <a:srgbClr val="532E1D"/>
                </a:solidFill>
              </a:rPr>
              <a:t>Constructed to contain all contents and prevent leakage</a:t>
            </a:r>
          </a:p>
          <a:p>
            <a:pPr marL="1257300" lvl="2" indent="-342900" eaLnBrk="0" fontAlgn="base" hangingPunct="0">
              <a:spcBef>
                <a:spcPct val="0"/>
              </a:spcBef>
              <a:spcAft>
                <a:spcPts val="300"/>
              </a:spcAft>
              <a:defRPr/>
            </a:pPr>
            <a:r>
              <a:rPr lang="en-US" altLang="en-US" sz="2400" dirty="0">
                <a:solidFill>
                  <a:srgbClr val="532E1D"/>
                </a:solidFill>
              </a:rPr>
              <a:t>Labeled</a:t>
            </a:r>
          </a:p>
          <a:p>
            <a:pPr marL="1257300" lvl="2" indent="-342900" eaLnBrk="0" fontAlgn="base" hangingPunct="0">
              <a:spcBef>
                <a:spcPct val="0"/>
              </a:spcBef>
              <a:spcAft>
                <a:spcPts val="300"/>
              </a:spcAft>
              <a:defRPr/>
            </a:pPr>
            <a:r>
              <a:rPr lang="en-US" altLang="en-US" sz="2400" dirty="0">
                <a:solidFill>
                  <a:srgbClr val="532E1D"/>
                </a:solidFill>
              </a:rPr>
              <a:t>Closed prior to removal</a:t>
            </a:r>
          </a:p>
          <a:p>
            <a:pPr marL="1257300" lvl="2" indent="-342900" eaLnBrk="0" fontAlgn="base" hangingPunct="0">
              <a:spcBef>
                <a:spcPct val="0"/>
              </a:spcBef>
              <a:spcAft>
                <a:spcPts val="300"/>
              </a:spcAft>
              <a:defRPr/>
            </a:pPr>
            <a:r>
              <a:rPr lang="en-US" altLang="en-US" sz="2400" dirty="0">
                <a:solidFill>
                  <a:srgbClr val="532E1D"/>
                </a:solidFill>
              </a:rPr>
              <a:t>Placed in a secondary container if outside of container becomes contaminated</a:t>
            </a:r>
          </a:p>
          <a:p>
            <a:pPr lvl="1" indent="-273050"/>
            <a:endParaRPr lang="en-US" altLang="en-US" dirty="0"/>
          </a:p>
        </p:txBody>
      </p:sp>
      <p:pic>
        <p:nvPicPr>
          <p:cNvPr id="4" name="trash can pic">
            <a:extLst>
              <a:ext uri="{FF2B5EF4-FFF2-40B4-BE49-F238E27FC236}">
                <a16:creationId xmlns:a16="http://schemas.microsoft.com/office/drawing/2014/main" id="{EC338DBF-53AE-413A-EF38-88C984EBD4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1628" y="1108164"/>
            <a:ext cx="614078" cy="614078"/>
          </a:xfrm>
          <a:prstGeom prst="rect">
            <a:avLst/>
          </a:prstGeom>
        </p:spPr>
      </p:pic>
      <p:sp>
        <p:nvSpPr>
          <p:cNvPr id="8" name="TextBox 7">
            <a:extLst>
              <a:ext uri="{FF2B5EF4-FFF2-40B4-BE49-F238E27FC236}">
                <a16:creationId xmlns:a16="http://schemas.microsoft.com/office/drawing/2014/main" id="{982D2DBD-AA0C-D155-FD69-9813CD78B78C}"/>
              </a:ext>
            </a:extLst>
          </p:cNvPr>
          <p:cNvSpPr txBox="1"/>
          <p:nvPr/>
        </p:nvSpPr>
        <p:spPr>
          <a:xfrm>
            <a:off x="1143000" y="1070650"/>
            <a:ext cx="8839200" cy="707886"/>
          </a:xfrm>
          <a:prstGeom prst="rect">
            <a:avLst/>
          </a:prstGeom>
          <a:noFill/>
        </p:spPr>
        <p:txBody>
          <a:bodyPr wrap="square" rtlCol="0">
            <a:spAutoFit/>
          </a:bodyPr>
          <a:lstStyle/>
          <a:p>
            <a:r>
              <a:rPr lang="en-US" altLang="en-US" sz="4000" b="1" dirty="0">
                <a:solidFill>
                  <a:schemeClr val="bg1"/>
                </a:solidFill>
              </a:rPr>
              <a:t>Packaging of Regulated Medical Waste</a:t>
            </a:r>
          </a:p>
        </p:txBody>
      </p:sp>
      <p:sp>
        <p:nvSpPr>
          <p:cNvPr id="10" name="TextBox 9">
            <a:extLst>
              <a:ext uri="{FF2B5EF4-FFF2-40B4-BE49-F238E27FC236}">
                <a16:creationId xmlns:a16="http://schemas.microsoft.com/office/drawing/2014/main" id="{BC6EC9B2-A7A3-D569-B715-51E4885CCA1F}"/>
              </a:ext>
            </a:extLst>
          </p:cNvPr>
          <p:cNvSpPr txBox="1"/>
          <p:nvPr/>
        </p:nvSpPr>
        <p:spPr>
          <a:xfrm>
            <a:off x="1277007" y="1937498"/>
            <a:ext cx="3962400" cy="477054"/>
          </a:xfrm>
          <a:prstGeom prst="rect">
            <a:avLst/>
          </a:prstGeom>
          <a:noFill/>
        </p:spPr>
        <p:txBody>
          <a:bodyPr wrap="square">
            <a:spAutoFit/>
          </a:bodyPr>
          <a:lstStyle/>
          <a:p>
            <a:pPr marL="69850" indent="0">
              <a:buNone/>
            </a:pPr>
            <a:r>
              <a:rPr lang="en-US" altLang="en-US" sz="2500" b="1" dirty="0">
                <a:solidFill>
                  <a:srgbClr val="532E1D"/>
                </a:solidFill>
                <a:latin typeface="+mn-lt"/>
              </a:rPr>
              <a:t>Sharps containers shall be:</a:t>
            </a:r>
          </a:p>
        </p:txBody>
      </p:sp>
      <p:sp>
        <p:nvSpPr>
          <p:cNvPr id="12" name="TextBox 11">
            <a:extLst>
              <a:ext uri="{FF2B5EF4-FFF2-40B4-BE49-F238E27FC236}">
                <a16:creationId xmlns:a16="http://schemas.microsoft.com/office/drawing/2014/main" id="{8886F271-DDEF-E3F0-27FF-5E0621FCF91B}"/>
              </a:ext>
            </a:extLst>
          </p:cNvPr>
          <p:cNvSpPr txBox="1"/>
          <p:nvPr/>
        </p:nvSpPr>
        <p:spPr>
          <a:xfrm>
            <a:off x="5990897" y="1964544"/>
            <a:ext cx="4114800" cy="861774"/>
          </a:xfrm>
          <a:prstGeom prst="rect">
            <a:avLst/>
          </a:prstGeom>
          <a:noFill/>
        </p:spPr>
        <p:txBody>
          <a:bodyPr wrap="square">
            <a:spAutoFit/>
          </a:bodyPr>
          <a:lstStyle/>
          <a:p>
            <a:pPr marL="69850" indent="0">
              <a:lnSpc>
                <a:spcPct val="100000"/>
              </a:lnSpc>
              <a:buNone/>
            </a:pPr>
            <a:r>
              <a:rPr lang="en-US" altLang="en-US" sz="2500" b="1" dirty="0">
                <a:solidFill>
                  <a:srgbClr val="532E1D"/>
                </a:solidFill>
                <a:latin typeface="+mn-lt"/>
              </a:rPr>
              <a:t>Other regulated medical waste containers shall be:</a:t>
            </a:r>
          </a:p>
        </p:txBody>
      </p:sp>
      <p:pic>
        <p:nvPicPr>
          <p:cNvPr id="14" name="Picture 13" descr="A picture containing meter, parking, toilet&#10;&#10;Description automatically generated">
            <a:extLst>
              <a:ext uri="{FF2B5EF4-FFF2-40B4-BE49-F238E27FC236}">
                <a16:creationId xmlns:a16="http://schemas.microsoft.com/office/drawing/2014/main" id="{373D7C2A-8CDC-27C1-3DB3-2AA8F4472B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4910" y="1796929"/>
            <a:ext cx="6090432" cy="40724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animEffect transition="in" filter="fade">
                                      <p:cBhvr>
                                        <p:cTn id="7" dur="500"/>
                                        <p:tgtEl>
                                          <p:spTgt spid="6861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8611">
                                            <p:txEl>
                                              <p:pRg st="1" end="1"/>
                                            </p:txEl>
                                          </p:spTgt>
                                        </p:tgtEl>
                                        <p:attrNameLst>
                                          <p:attrName>style.visibility</p:attrName>
                                        </p:attrNameLst>
                                      </p:cBhvr>
                                      <p:to>
                                        <p:strVal val="visible"/>
                                      </p:to>
                                    </p:set>
                                    <p:animEffect transition="in" filter="fade">
                                      <p:cBhvr>
                                        <p:cTn id="10" dur="500"/>
                                        <p:tgtEl>
                                          <p:spTgt spid="68611">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8611">
                                            <p:txEl>
                                              <p:pRg st="2" end="2"/>
                                            </p:txEl>
                                          </p:spTgt>
                                        </p:tgtEl>
                                        <p:attrNameLst>
                                          <p:attrName>style.visibility</p:attrName>
                                        </p:attrNameLst>
                                      </p:cBhvr>
                                      <p:to>
                                        <p:strVal val="visible"/>
                                      </p:to>
                                    </p:set>
                                    <p:animEffect transition="in" filter="fade">
                                      <p:cBhvr>
                                        <p:cTn id="13" dur="500"/>
                                        <p:tgtEl>
                                          <p:spTgt spid="68611">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8611">
                                            <p:txEl>
                                              <p:pRg st="3" end="3"/>
                                            </p:txEl>
                                          </p:spTgt>
                                        </p:tgtEl>
                                        <p:attrNameLst>
                                          <p:attrName>style.visibility</p:attrName>
                                        </p:attrNameLst>
                                      </p:cBhvr>
                                      <p:to>
                                        <p:strVal val="visible"/>
                                      </p:to>
                                    </p:set>
                                    <p:animEffect transition="in" filter="fade">
                                      <p:cBhvr>
                                        <p:cTn id="16" dur="500"/>
                                        <p:tgtEl>
                                          <p:spTgt spid="68611">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8611">
                                            <p:txEl>
                                              <p:pRg st="4" end="4"/>
                                            </p:txEl>
                                          </p:spTgt>
                                        </p:tgtEl>
                                        <p:attrNameLst>
                                          <p:attrName>style.visibility</p:attrName>
                                        </p:attrNameLst>
                                      </p:cBhvr>
                                      <p:to>
                                        <p:strVal val="visible"/>
                                      </p:to>
                                    </p:set>
                                    <p:animEffect transition="in" filter="fade">
                                      <p:cBhvr>
                                        <p:cTn id="19" dur="500"/>
                                        <p:tgtEl>
                                          <p:spTgt spid="68611">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xit" presetSubtype="0" fill="hold" nodeType="with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build="p"/>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anner">
            <a:extLst>
              <a:ext uri="{FF2B5EF4-FFF2-40B4-BE49-F238E27FC236}">
                <a16:creationId xmlns:a16="http://schemas.microsoft.com/office/drawing/2014/main" id="{86973D58-5183-84EC-617A-DCEB4C0189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150" y="1089043"/>
            <a:ext cx="10256154" cy="1654157"/>
          </a:xfrm>
          <a:prstGeom prst="rect">
            <a:avLst/>
          </a:prstGeom>
        </p:spPr>
      </p:pic>
      <p:pic>
        <p:nvPicPr>
          <p:cNvPr id="4" name="trash can pic">
            <a:extLst>
              <a:ext uri="{FF2B5EF4-FFF2-40B4-BE49-F238E27FC236}">
                <a16:creationId xmlns:a16="http://schemas.microsoft.com/office/drawing/2014/main" id="{D4BB0DA2-50A3-5506-0DC8-4C37F0C983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9385" y="1740969"/>
            <a:ext cx="614078" cy="614078"/>
          </a:xfrm>
          <a:prstGeom prst="rect">
            <a:avLst/>
          </a:prstGeom>
        </p:spPr>
      </p:pic>
      <p:sp>
        <p:nvSpPr>
          <p:cNvPr id="7" name="TextBox 6">
            <a:extLst>
              <a:ext uri="{FF2B5EF4-FFF2-40B4-BE49-F238E27FC236}">
                <a16:creationId xmlns:a16="http://schemas.microsoft.com/office/drawing/2014/main" id="{B3964851-2329-DC8E-769F-17C067DA4F32}"/>
              </a:ext>
            </a:extLst>
          </p:cNvPr>
          <p:cNvSpPr txBox="1"/>
          <p:nvPr/>
        </p:nvSpPr>
        <p:spPr>
          <a:xfrm>
            <a:off x="1143000" y="1070650"/>
            <a:ext cx="8305800" cy="1323439"/>
          </a:xfrm>
          <a:prstGeom prst="rect">
            <a:avLst/>
          </a:prstGeom>
          <a:noFill/>
        </p:spPr>
        <p:txBody>
          <a:bodyPr wrap="square" rtlCol="0">
            <a:spAutoFit/>
          </a:bodyPr>
          <a:lstStyle/>
          <a:p>
            <a:r>
              <a:rPr lang="en-US" altLang="en-US" sz="4000" b="1" dirty="0">
                <a:solidFill>
                  <a:schemeClr val="bg1"/>
                </a:solidFill>
              </a:rPr>
              <a:t>Comprehensive Hazard Communication Program</a:t>
            </a:r>
          </a:p>
        </p:txBody>
      </p:sp>
      <p:sp>
        <p:nvSpPr>
          <p:cNvPr id="10" name="TextBox 9">
            <a:extLst>
              <a:ext uri="{FF2B5EF4-FFF2-40B4-BE49-F238E27FC236}">
                <a16:creationId xmlns:a16="http://schemas.microsoft.com/office/drawing/2014/main" id="{69186537-6B8A-A042-21F5-B74184E302AC}"/>
              </a:ext>
            </a:extLst>
          </p:cNvPr>
          <p:cNvSpPr txBox="1"/>
          <p:nvPr/>
        </p:nvSpPr>
        <p:spPr>
          <a:xfrm>
            <a:off x="1073712" y="3190351"/>
            <a:ext cx="6369268" cy="2462213"/>
          </a:xfrm>
          <a:prstGeom prst="rect">
            <a:avLst/>
          </a:prstGeom>
          <a:noFill/>
        </p:spPr>
        <p:txBody>
          <a:bodyPr wrap="square">
            <a:spAutoFit/>
          </a:bodyPr>
          <a:lstStyle/>
          <a:p>
            <a:pPr lvl="1" indent="-342900">
              <a:spcBef>
                <a:spcPct val="0"/>
              </a:spcBef>
              <a:spcAft>
                <a:spcPts val="600"/>
              </a:spcAft>
              <a:buFont typeface="Arial" panose="020B0604020202020204" pitchFamily="34" charset="0"/>
              <a:buChar char="•"/>
            </a:pPr>
            <a:r>
              <a:rPr lang="en-US" altLang="en-US" sz="2400" dirty="0">
                <a:solidFill>
                  <a:srgbClr val="532E1D"/>
                </a:solidFill>
                <a:cs typeface="Calibri" panose="020F0502020204030204" pitchFamily="34" charset="0"/>
              </a:rPr>
              <a:t>Containers of regulated medical waste </a:t>
            </a:r>
          </a:p>
          <a:p>
            <a:pPr lvl="1" indent="-342900">
              <a:spcBef>
                <a:spcPct val="0"/>
              </a:spcBef>
              <a:spcAft>
                <a:spcPts val="600"/>
              </a:spcAft>
              <a:buFont typeface="Arial" panose="020B0604020202020204" pitchFamily="34" charset="0"/>
              <a:buChar char="•"/>
            </a:pPr>
            <a:r>
              <a:rPr lang="en-US" altLang="en-US" sz="2400" dirty="0">
                <a:solidFill>
                  <a:srgbClr val="532E1D"/>
                </a:solidFill>
                <a:cs typeface="Calibri" panose="020F0502020204030204" pitchFamily="34" charset="0"/>
              </a:rPr>
              <a:t>Refrigerators and freezers containing blood or other potentially infectious material </a:t>
            </a:r>
          </a:p>
          <a:p>
            <a:pPr lvl="1" indent="-342900">
              <a:spcBef>
                <a:spcPct val="0"/>
              </a:spcBef>
              <a:spcAft>
                <a:spcPts val="600"/>
              </a:spcAft>
              <a:buFont typeface="Arial" panose="020B0604020202020204" pitchFamily="34" charset="0"/>
              <a:buChar char="•"/>
            </a:pPr>
            <a:r>
              <a:rPr lang="en-US" altLang="en-US" sz="2400" dirty="0">
                <a:solidFill>
                  <a:srgbClr val="532E1D"/>
                </a:solidFill>
                <a:cs typeface="Calibri" panose="020F0502020204030204" pitchFamily="34" charset="0"/>
              </a:rPr>
              <a:t>Other containers used to store, transport or ship blood or other potentially infectious materials </a:t>
            </a:r>
          </a:p>
        </p:txBody>
      </p:sp>
      <p:sp>
        <p:nvSpPr>
          <p:cNvPr id="12" name="TextBox 11">
            <a:extLst>
              <a:ext uri="{FF2B5EF4-FFF2-40B4-BE49-F238E27FC236}">
                <a16:creationId xmlns:a16="http://schemas.microsoft.com/office/drawing/2014/main" id="{768F716F-2B0F-F300-CAE0-FE5FA07941BB}"/>
              </a:ext>
            </a:extLst>
          </p:cNvPr>
          <p:cNvSpPr txBox="1"/>
          <p:nvPr/>
        </p:nvSpPr>
        <p:spPr>
          <a:xfrm>
            <a:off x="1143000" y="2668594"/>
            <a:ext cx="6369268" cy="477054"/>
          </a:xfrm>
          <a:prstGeom prst="rect">
            <a:avLst/>
          </a:prstGeom>
          <a:noFill/>
        </p:spPr>
        <p:txBody>
          <a:bodyPr wrap="square">
            <a:spAutoFit/>
          </a:bodyPr>
          <a:lstStyle/>
          <a:p>
            <a:pPr indent="-342900">
              <a:spcBef>
                <a:spcPct val="0"/>
              </a:spcBef>
              <a:spcAft>
                <a:spcPct val="0"/>
              </a:spcAft>
            </a:pPr>
            <a:r>
              <a:rPr lang="en-US" altLang="en-US" sz="2500" b="1" dirty="0">
                <a:solidFill>
                  <a:srgbClr val="532E1D"/>
                </a:solidFill>
                <a:latin typeface="+mn-lt"/>
              </a:rPr>
              <a:t>Warning labels shall be affixed to:</a:t>
            </a:r>
          </a:p>
        </p:txBody>
      </p:sp>
      <p:pic>
        <p:nvPicPr>
          <p:cNvPr id="16" name="Picture 15" descr="A picture containing text, person, indoor, open&#10;&#10;Description automatically generated">
            <a:extLst>
              <a:ext uri="{FF2B5EF4-FFF2-40B4-BE49-F238E27FC236}">
                <a16:creationId xmlns:a16="http://schemas.microsoft.com/office/drawing/2014/main" id="{EC3ADCE0-5C26-8122-9C32-965356A1290A}"/>
              </a:ext>
            </a:extLst>
          </p:cNvPr>
          <p:cNvPicPr>
            <a:picLocks noChangeAspect="1"/>
          </p:cNvPicPr>
          <p:nvPr/>
        </p:nvPicPr>
        <p:blipFill rotWithShape="1">
          <a:blip r:embed="rId5">
            <a:extLst>
              <a:ext uri="{28A0092B-C50C-407E-A947-70E740481C1C}">
                <a14:useLocalDpi xmlns:a14="http://schemas.microsoft.com/office/drawing/2010/main" val="0"/>
              </a:ext>
            </a:extLst>
          </a:blip>
          <a:srcRect l="20419" r="8029" b="30567"/>
          <a:stretch/>
        </p:blipFill>
        <p:spPr>
          <a:xfrm>
            <a:off x="8509341" y="2968074"/>
            <a:ext cx="2660088" cy="2040040"/>
          </a:xfrm>
          <a:prstGeom prst="rect">
            <a:avLst/>
          </a:prstGeom>
        </p:spPr>
      </p:pic>
      <p:pic>
        <p:nvPicPr>
          <p:cNvPr id="18" name="Picture 17" descr="A container with a label on it&#10;&#10;Description automatically generated with low confidence">
            <a:extLst>
              <a:ext uri="{FF2B5EF4-FFF2-40B4-BE49-F238E27FC236}">
                <a16:creationId xmlns:a16="http://schemas.microsoft.com/office/drawing/2014/main" id="{83AB1853-CC7A-3406-4B55-344C12BD93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69422" y="2318261"/>
            <a:ext cx="2150534" cy="1439614"/>
          </a:xfrm>
          <a:prstGeom prst="rect">
            <a:avLst/>
          </a:prstGeom>
        </p:spPr>
      </p:pic>
      <p:pic>
        <p:nvPicPr>
          <p:cNvPr id="20" name="Picture 19">
            <a:extLst>
              <a:ext uri="{FF2B5EF4-FFF2-40B4-BE49-F238E27FC236}">
                <a16:creationId xmlns:a16="http://schemas.microsoft.com/office/drawing/2014/main" id="{54345D73-75FE-A150-9994-ABBB7A4E8B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69422" y="4278862"/>
            <a:ext cx="2779378" cy="1785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Effect transition="in" filter="fade">
                                      <p:cBhvr>
                                        <p:cTn id="23" dur="500"/>
                                        <p:tgtEl>
                                          <p:spTgt spid="10">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ext&#10;&#10;Description automatically generated">
            <a:extLst>
              <a:ext uri="{FF2B5EF4-FFF2-40B4-BE49-F238E27FC236}">
                <a16:creationId xmlns:a16="http://schemas.microsoft.com/office/drawing/2014/main" id="{27E9BED1-2D09-D9C5-A8C7-50E69760D41E}"/>
              </a:ext>
            </a:extLst>
          </p:cNvPr>
          <p:cNvPicPr>
            <a:picLocks noChangeAspect="1"/>
          </p:cNvPicPr>
          <p:nvPr/>
        </p:nvPicPr>
        <p:blipFill rotWithShape="1">
          <a:blip r:embed="rId3">
            <a:extLst>
              <a:ext uri="{28A0092B-C50C-407E-A947-70E740481C1C}">
                <a14:useLocalDpi xmlns:a14="http://schemas.microsoft.com/office/drawing/2010/main" val="0"/>
              </a:ext>
            </a:extLst>
          </a:blip>
          <a:srcRect l="36210" t="25374" r="14263" b="25481"/>
          <a:stretch/>
        </p:blipFill>
        <p:spPr>
          <a:xfrm>
            <a:off x="8077200" y="2438400"/>
            <a:ext cx="2895600" cy="3592879"/>
          </a:xfrm>
          <a:prstGeom prst="rect">
            <a:avLst/>
          </a:prstGeom>
        </p:spPr>
      </p:pic>
      <p:pic>
        <p:nvPicPr>
          <p:cNvPr id="8" name="Banner">
            <a:extLst>
              <a:ext uri="{FF2B5EF4-FFF2-40B4-BE49-F238E27FC236}">
                <a16:creationId xmlns:a16="http://schemas.microsoft.com/office/drawing/2014/main" id="{86973D58-5183-84EC-617A-DCEB4C0189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150" y="1089043"/>
            <a:ext cx="10256154" cy="1654157"/>
          </a:xfrm>
          <a:prstGeom prst="rect">
            <a:avLst/>
          </a:prstGeom>
        </p:spPr>
      </p:pic>
      <p:sp>
        <p:nvSpPr>
          <p:cNvPr id="70659" name="Content Placeholder 3"/>
          <p:cNvSpPr>
            <a:spLocks noGrp="1"/>
          </p:cNvSpPr>
          <p:nvPr>
            <p:ph sz="quarter" idx="14"/>
          </p:nvPr>
        </p:nvSpPr>
        <p:spPr>
          <a:xfrm>
            <a:off x="1119352" y="3231359"/>
            <a:ext cx="6576848" cy="2255041"/>
          </a:xfrm>
        </p:spPr>
        <p:txBody>
          <a:bodyPr>
            <a:normAutofit lnSpcReduction="10000"/>
          </a:bodyPr>
          <a:lstStyle/>
          <a:p>
            <a:pPr indent="-273050"/>
            <a:r>
              <a:rPr lang="en-US" altLang="en-US" sz="2400" dirty="0">
                <a:solidFill>
                  <a:srgbClr val="532E1D"/>
                </a:solidFill>
              </a:rPr>
              <a:t>Fluorescent orange or orange-red</a:t>
            </a:r>
          </a:p>
          <a:p>
            <a:pPr indent="-273050"/>
            <a:r>
              <a:rPr lang="en-US" altLang="en-US" sz="2400" dirty="0">
                <a:solidFill>
                  <a:srgbClr val="532E1D"/>
                </a:solidFill>
              </a:rPr>
              <a:t>With lettering and symbols in contrasting color</a:t>
            </a:r>
          </a:p>
          <a:p>
            <a:pPr indent="-273050"/>
            <a:r>
              <a:rPr lang="en-US" altLang="en-US" sz="2400" dirty="0">
                <a:solidFill>
                  <a:srgbClr val="532E1D"/>
                </a:solidFill>
              </a:rPr>
              <a:t>Shall include the word biohazard or the symbol</a:t>
            </a:r>
          </a:p>
          <a:p>
            <a:pPr indent="-273050"/>
            <a:r>
              <a:rPr lang="en-US" altLang="en-US" sz="2400" dirty="0">
                <a:solidFill>
                  <a:srgbClr val="532E1D"/>
                </a:solidFill>
              </a:rPr>
              <a:t>Red bags or red containers may be substituted for labels</a:t>
            </a:r>
          </a:p>
        </p:txBody>
      </p:sp>
      <p:pic>
        <p:nvPicPr>
          <p:cNvPr id="4" name="trash can pic">
            <a:extLst>
              <a:ext uri="{FF2B5EF4-FFF2-40B4-BE49-F238E27FC236}">
                <a16:creationId xmlns:a16="http://schemas.microsoft.com/office/drawing/2014/main" id="{D4BB0DA2-50A3-5506-0DC8-4C37F0C983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9385" y="1740969"/>
            <a:ext cx="614078" cy="614078"/>
          </a:xfrm>
          <a:prstGeom prst="rect">
            <a:avLst/>
          </a:prstGeom>
        </p:spPr>
      </p:pic>
      <p:sp>
        <p:nvSpPr>
          <p:cNvPr id="7" name="TextBox 6">
            <a:extLst>
              <a:ext uri="{FF2B5EF4-FFF2-40B4-BE49-F238E27FC236}">
                <a16:creationId xmlns:a16="http://schemas.microsoft.com/office/drawing/2014/main" id="{B3964851-2329-DC8E-769F-17C067DA4F32}"/>
              </a:ext>
            </a:extLst>
          </p:cNvPr>
          <p:cNvSpPr txBox="1"/>
          <p:nvPr/>
        </p:nvSpPr>
        <p:spPr>
          <a:xfrm>
            <a:off x="1143000" y="1070650"/>
            <a:ext cx="8305800" cy="1323439"/>
          </a:xfrm>
          <a:prstGeom prst="rect">
            <a:avLst/>
          </a:prstGeom>
          <a:noFill/>
        </p:spPr>
        <p:txBody>
          <a:bodyPr wrap="square" rtlCol="0">
            <a:spAutoFit/>
          </a:bodyPr>
          <a:lstStyle/>
          <a:p>
            <a:r>
              <a:rPr lang="en-US" altLang="en-US" sz="4000" b="1" dirty="0">
                <a:solidFill>
                  <a:schemeClr val="bg1"/>
                </a:solidFill>
              </a:rPr>
              <a:t>Comprehensive Hazard Communication Program</a:t>
            </a:r>
          </a:p>
        </p:txBody>
      </p:sp>
      <p:sp>
        <p:nvSpPr>
          <p:cNvPr id="10" name="TextBox 9" hidden="1">
            <a:extLst>
              <a:ext uri="{FF2B5EF4-FFF2-40B4-BE49-F238E27FC236}">
                <a16:creationId xmlns:a16="http://schemas.microsoft.com/office/drawing/2014/main" id="{69186537-6B8A-A042-21F5-B74184E302AC}"/>
              </a:ext>
            </a:extLst>
          </p:cNvPr>
          <p:cNvSpPr txBox="1"/>
          <p:nvPr/>
        </p:nvSpPr>
        <p:spPr>
          <a:xfrm>
            <a:off x="1073712" y="3190351"/>
            <a:ext cx="6369268" cy="2462213"/>
          </a:xfrm>
          <a:prstGeom prst="rect">
            <a:avLst/>
          </a:prstGeom>
          <a:noFill/>
        </p:spPr>
        <p:txBody>
          <a:bodyPr wrap="square">
            <a:spAutoFit/>
          </a:bodyPr>
          <a:lstStyle/>
          <a:p>
            <a:pPr lvl="1" indent="-342900">
              <a:spcBef>
                <a:spcPct val="0"/>
              </a:spcBef>
              <a:spcAft>
                <a:spcPts val="600"/>
              </a:spcAft>
              <a:buFont typeface="Arial" panose="020B0604020202020204" pitchFamily="34" charset="0"/>
              <a:buChar char="•"/>
            </a:pPr>
            <a:r>
              <a:rPr lang="en-US" altLang="en-US" sz="2400" dirty="0">
                <a:solidFill>
                  <a:srgbClr val="532E1D"/>
                </a:solidFill>
                <a:cs typeface="Calibri" panose="020F0502020204030204" pitchFamily="34" charset="0"/>
              </a:rPr>
              <a:t>Containers of regulated medical waste </a:t>
            </a:r>
          </a:p>
          <a:p>
            <a:pPr lvl="1" indent="-342900">
              <a:spcBef>
                <a:spcPct val="0"/>
              </a:spcBef>
              <a:spcAft>
                <a:spcPts val="600"/>
              </a:spcAft>
              <a:buFont typeface="Arial" panose="020B0604020202020204" pitchFamily="34" charset="0"/>
              <a:buChar char="•"/>
            </a:pPr>
            <a:r>
              <a:rPr lang="en-US" altLang="en-US" sz="2400" dirty="0">
                <a:solidFill>
                  <a:srgbClr val="532E1D"/>
                </a:solidFill>
                <a:cs typeface="Calibri" panose="020F0502020204030204" pitchFamily="34" charset="0"/>
              </a:rPr>
              <a:t>Refrigerators and freezers containing blood or other potentially infectious material </a:t>
            </a:r>
          </a:p>
          <a:p>
            <a:pPr lvl="1" indent="-342900">
              <a:spcBef>
                <a:spcPct val="0"/>
              </a:spcBef>
              <a:spcAft>
                <a:spcPts val="600"/>
              </a:spcAft>
              <a:buFont typeface="Arial" panose="020B0604020202020204" pitchFamily="34" charset="0"/>
              <a:buChar char="•"/>
            </a:pPr>
            <a:r>
              <a:rPr lang="en-US" altLang="en-US" sz="2400" dirty="0">
                <a:solidFill>
                  <a:srgbClr val="532E1D"/>
                </a:solidFill>
                <a:cs typeface="Calibri" panose="020F0502020204030204" pitchFamily="34" charset="0"/>
              </a:rPr>
              <a:t>Other containers used to store, transport or ship blood or other potentially infectious materials </a:t>
            </a:r>
          </a:p>
        </p:txBody>
      </p:sp>
      <p:sp>
        <p:nvSpPr>
          <p:cNvPr id="3" name="TextBox 2">
            <a:extLst>
              <a:ext uri="{FF2B5EF4-FFF2-40B4-BE49-F238E27FC236}">
                <a16:creationId xmlns:a16="http://schemas.microsoft.com/office/drawing/2014/main" id="{1F23FE63-DBE4-827C-BB75-DF52BE6A976A}"/>
              </a:ext>
            </a:extLst>
          </p:cNvPr>
          <p:cNvSpPr txBox="1"/>
          <p:nvPr/>
        </p:nvSpPr>
        <p:spPr>
          <a:xfrm>
            <a:off x="1143000" y="2631808"/>
            <a:ext cx="2286000" cy="477054"/>
          </a:xfrm>
          <a:prstGeom prst="rect">
            <a:avLst/>
          </a:prstGeom>
          <a:noFill/>
        </p:spPr>
        <p:txBody>
          <a:bodyPr wrap="square">
            <a:spAutoFit/>
          </a:bodyPr>
          <a:lstStyle/>
          <a:p>
            <a:pPr indent="-273050"/>
            <a:r>
              <a:rPr lang="en-US" altLang="en-US" sz="2500" b="1" dirty="0">
                <a:solidFill>
                  <a:srgbClr val="532E1D"/>
                </a:solidFill>
                <a:latin typeface="+mn-lt"/>
              </a:rPr>
              <a:t>Labels must be:</a:t>
            </a:r>
          </a:p>
        </p:txBody>
      </p:sp>
    </p:spTree>
    <p:extLst>
      <p:ext uri="{BB962C8B-B14F-4D97-AF65-F5344CB8AC3E}">
        <p14:creationId xmlns:p14="http://schemas.microsoft.com/office/powerpoint/2010/main" val="5720175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7" name="Picture 5" descr="File:&lt;strong&gt;Sharps&lt;/strong&gt; &lt;strong&gt;Container&lt;/strong&gt;.jpg - Wikimedia Common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56585" y="3769537"/>
            <a:ext cx="2994025"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6" name="Picture 4" descr="File:Biohazard bag.jpg - Wikimedia Common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755334">
            <a:off x="5733072" y="2172649"/>
            <a:ext cx="2392363"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2" descr="a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9335" y="1902756"/>
            <a:ext cx="24130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9" descr="sciencelanguagegallery - Introducing science"/>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600964" y="1902756"/>
            <a:ext cx="144145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anner">
            <a:extLst>
              <a:ext uri="{FF2B5EF4-FFF2-40B4-BE49-F238E27FC236}">
                <a16:creationId xmlns:a16="http://schemas.microsoft.com/office/drawing/2014/main" id="{3F31CBEA-22F5-A608-EBB0-773B2FE3C7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7" name="TextBox 6">
            <a:extLst>
              <a:ext uri="{FF2B5EF4-FFF2-40B4-BE49-F238E27FC236}">
                <a16:creationId xmlns:a16="http://schemas.microsoft.com/office/drawing/2014/main" id="{FC593B2F-7510-3971-8411-481A979D8566}"/>
              </a:ext>
            </a:extLst>
          </p:cNvPr>
          <p:cNvSpPr txBox="1"/>
          <p:nvPr/>
        </p:nvSpPr>
        <p:spPr>
          <a:xfrm>
            <a:off x="1143000" y="1070650"/>
            <a:ext cx="8385180" cy="707886"/>
          </a:xfrm>
          <a:prstGeom prst="rect">
            <a:avLst/>
          </a:prstGeom>
          <a:noFill/>
        </p:spPr>
        <p:txBody>
          <a:bodyPr wrap="square" rtlCol="0">
            <a:spAutoFit/>
          </a:bodyPr>
          <a:lstStyle/>
          <a:p>
            <a:r>
              <a:rPr lang="en-US" altLang="en-US" sz="4000" b="1" dirty="0">
                <a:solidFill>
                  <a:schemeClr val="bg1"/>
                </a:solidFill>
              </a:rPr>
              <a:t>Tags, Labels, and Bags</a:t>
            </a:r>
          </a:p>
        </p:txBody>
      </p:sp>
      <p:pic>
        <p:nvPicPr>
          <p:cNvPr id="4" name="trash can pic">
            <a:extLst>
              <a:ext uri="{FF2B5EF4-FFF2-40B4-BE49-F238E27FC236}">
                <a16:creationId xmlns:a16="http://schemas.microsoft.com/office/drawing/2014/main" id="{BFD11EC4-F728-90E1-A4F2-9AF7B77303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53598" y="1117554"/>
            <a:ext cx="614078" cy="61407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72708"/>
                                        </p:tgtEl>
                                        <p:attrNameLst>
                                          <p:attrName>style.visibility</p:attrName>
                                        </p:attrNameLst>
                                      </p:cBhvr>
                                      <p:to>
                                        <p:strVal val="visible"/>
                                      </p:to>
                                    </p:set>
                                    <p:animEffect transition="in" filter="fade">
                                      <p:cBhvr>
                                        <p:cTn id="7" dur="500"/>
                                        <p:tgtEl>
                                          <p:spTgt spid="72708"/>
                                        </p:tgtEl>
                                      </p:cBhvr>
                                    </p:animEffect>
                                  </p:childTnLst>
                                </p:cTn>
                              </p:par>
                              <p:par>
                                <p:cTn id="8" presetID="10" presetClass="entr" presetSubtype="0" fill="hold" nodeType="withEffect">
                                  <p:stCondLst>
                                    <p:cond delay="3000"/>
                                  </p:stCondLst>
                                  <p:childTnLst>
                                    <p:set>
                                      <p:cBhvr>
                                        <p:cTn id="9" dur="1" fill="hold">
                                          <p:stCondLst>
                                            <p:cond delay="0"/>
                                          </p:stCondLst>
                                        </p:cTn>
                                        <p:tgtEl>
                                          <p:spTgt spid="72706"/>
                                        </p:tgtEl>
                                        <p:attrNameLst>
                                          <p:attrName>style.visibility</p:attrName>
                                        </p:attrNameLst>
                                      </p:cBhvr>
                                      <p:to>
                                        <p:strVal val="visible"/>
                                      </p:to>
                                    </p:set>
                                    <p:animEffect transition="in" filter="fade">
                                      <p:cBhvr>
                                        <p:cTn id="10" dur="500"/>
                                        <p:tgtEl>
                                          <p:spTgt spid="72706"/>
                                        </p:tgtEl>
                                      </p:cBhvr>
                                    </p:animEffect>
                                  </p:childTnLst>
                                </p:cTn>
                              </p:par>
                              <p:par>
                                <p:cTn id="11" presetID="10" presetClass="entr" presetSubtype="0" fill="hold" nodeType="withEffect">
                                  <p:stCondLst>
                                    <p:cond delay="4000"/>
                                  </p:stCondLst>
                                  <p:childTnLst>
                                    <p:set>
                                      <p:cBhvr>
                                        <p:cTn id="12" dur="1" fill="hold">
                                          <p:stCondLst>
                                            <p:cond delay="0"/>
                                          </p:stCondLst>
                                        </p:cTn>
                                        <p:tgtEl>
                                          <p:spTgt spid="72707"/>
                                        </p:tgtEl>
                                        <p:attrNameLst>
                                          <p:attrName>style.visibility</p:attrName>
                                        </p:attrNameLst>
                                      </p:cBhvr>
                                      <p:to>
                                        <p:strVal val="visible"/>
                                      </p:to>
                                    </p:set>
                                    <p:animEffect transition="in" filter="fade">
                                      <p:cBhvr>
                                        <p:cTn id="13" dur="500"/>
                                        <p:tgtEl>
                                          <p:spTgt spid="72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anner">
            <a:extLst>
              <a:ext uri="{FF2B5EF4-FFF2-40B4-BE49-F238E27FC236}">
                <a16:creationId xmlns:a16="http://schemas.microsoft.com/office/drawing/2014/main" id="{C9BDDE2B-CBCE-2B7F-18C5-81DFBCF75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3075" name="Rectangle 3"/>
          <p:cNvSpPr>
            <a:spLocks noGrp="1" noChangeArrowheads="1"/>
          </p:cNvSpPr>
          <p:nvPr>
            <p:ph idx="1"/>
          </p:nvPr>
        </p:nvSpPr>
        <p:spPr>
          <a:xfrm>
            <a:off x="1371600" y="2051510"/>
            <a:ext cx="9514490" cy="1910890"/>
          </a:xfrm>
        </p:spPr>
        <p:txBody>
          <a:bodyPr rtlCol="0">
            <a:normAutofit/>
          </a:bodyPr>
          <a:lstStyle/>
          <a:p>
            <a:pPr marL="0" indent="0" defTabSz="914400" fontAlgn="base">
              <a:lnSpc>
                <a:spcPct val="100000"/>
              </a:lnSpc>
              <a:spcBef>
                <a:spcPct val="50000"/>
              </a:spcBef>
              <a:spcAft>
                <a:spcPct val="0"/>
              </a:spcAft>
              <a:buNone/>
              <a:defRPr/>
            </a:pPr>
            <a:r>
              <a:rPr lang="en-US" sz="2400" b="1" dirty="0">
                <a:solidFill>
                  <a:srgbClr val="532E1D"/>
                </a:solidFill>
                <a:latin typeface="+mn-lt"/>
              </a:rPr>
              <a:t>1970</a:t>
            </a:r>
          </a:p>
          <a:p>
            <a:pPr marL="228600" indent="-228600" defTabSz="914400" fontAlgn="base">
              <a:lnSpc>
                <a:spcPct val="100000"/>
              </a:lnSpc>
              <a:spcBef>
                <a:spcPct val="50000"/>
              </a:spcBef>
              <a:spcAft>
                <a:spcPct val="0"/>
              </a:spcAft>
              <a:defRPr/>
            </a:pPr>
            <a:r>
              <a:rPr lang="en-US" sz="2400" dirty="0">
                <a:solidFill>
                  <a:srgbClr val="532E1D"/>
                </a:solidFill>
                <a:latin typeface="+mn-lt"/>
              </a:rPr>
              <a:t>Occupational Safety and Health Act (OSHA) General Duty Clause</a:t>
            </a:r>
          </a:p>
          <a:p>
            <a:pPr marL="228600" indent="-228600" defTabSz="914400" fontAlgn="base">
              <a:lnSpc>
                <a:spcPct val="100000"/>
              </a:lnSpc>
              <a:spcBef>
                <a:spcPct val="50000"/>
              </a:spcBef>
              <a:spcAft>
                <a:spcPct val="0"/>
              </a:spcAft>
              <a:defRPr/>
            </a:pPr>
            <a:endParaRPr lang="en-US" sz="2000" b="1" dirty="0">
              <a:solidFill>
                <a:srgbClr val="532E1D"/>
              </a:solidFill>
              <a:latin typeface="+mn-lt"/>
            </a:endParaRPr>
          </a:p>
          <a:p>
            <a:pPr marL="228600" indent="-228600" defTabSz="914400" fontAlgn="base">
              <a:lnSpc>
                <a:spcPct val="100000"/>
              </a:lnSpc>
              <a:spcBef>
                <a:spcPct val="50000"/>
              </a:spcBef>
              <a:spcAft>
                <a:spcPct val="0"/>
              </a:spcAft>
              <a:defRPr/>
            </a:pPr>
            <a:endParaRPr lang="en-US" sz="2000" b="1" dirty="0">
              <a:solidFill>
                <a:srgbClr val="532E1D"/>
              </a:solidFill>
              <a:latin typeface="+mn-lt"/>
            </a:endParaRPr>
          </a:p>
        </p:txBody>
      </p:sp>
      <p:pic>
        <p:nvPicPr>
          <p:cNvPr id="5" name="NCDOL">
            <a:extLst>
              <a:ext uri="{FF2B5EF4-FFF2-40B4-BE49-F238E27FC236}">
                <a16:creationId xmlns:a16="http://schemas.microsoft.com/office/drawing/2014/main" id="{F57C9158-A60F-406A-8124-C4C278B599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228" y="4148041"/>
            <a:ext cx="2962862" cy="477881"/>
          </a:xfrm>
          <a:prstGeom prst="rect">
            <a:avLst/>
          </a:prstGeom>
        </p:spPr>
      </p:pic>
      <p:pic>
        <p:nvPicPr>
          <p:cNvPr id="6" name="Osha logo">
            <a:extLst>
              <a:ext uri="{FF2B5EF4-FFF2-40B4-BE49-F238E27FC236}">
                <a16:creationId xmlns:a16="http://schemas.microsoft.com/office/drawing/2014/main" id="{94FEC646-27FB-4835-AAAA-D0DB396DBE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0020" y="1875624"/>
            <a:ext cx="1381280" cy="717548"/>
          </a:xfrm>
          <a:prstGeom prst="rect">
            <a:avLst/>
          </a:prstGeom>
        </p:spPr>
      </p:pic>
      <p:sp>
        <p:nvSpPr>
          <p:cNvPr id="3" name="TextBox 2">
            <a:extLst>
              <a:ext uri="{FF2B5EF4-FFF2-40B4-BE49-F238E27FC236}">
                <a16:creationId xmlns:a16="http://schemas.microsoft.com/office/drawing/2014/main" id="{E176CE5B-8D0B-D941-BD81-B11529B89CD5}"/>
              </a:ext>
            </a:extLst>
          </p:cNvPr>
          <p:cNvSpPr txBox="1"/>
          <p:nvPr/>
        </p:nvSpPr>
        <p:spPr>
          <a:xfrm>
            <a:off x="1143000" y="1077872"/>
            <a:ext cx="5892814" cy="707886"/>
          </a:xfrm>
          <a:prstGeom prst="rect">
            <a:avLst/>
          </a:prstGeom>
          <a:noFill/>
        </p:spPr>
        <p:txBody>
          <a:bodyPr wrap="square" rtlCol="0">
            <a:spAutoFit/>
          </a:bodyPr>
          <a:lstStyle/>
          <a:p>
            <a:r>
              <a:rPr lang="en-US" altLang="en-US" sz="4000" b="1" dirty="0">
                <a:solidFill>
                  <a:schemeClr val="bg1"/>
                </a:solidFill>
              </a:rPr>
              <a:t>OSHA and OSHA-NC</a:t>
            </a:r>
            <a:endParaRPr lang="en-US" sz="4000" b="1" dirty="0">
              <a:solidFill>
                <a:schemeClr val="bg1"/>
              </a:solidFill>
            </a:endParaRPr>
          </a:p>
        </p:txBody>
      </p:sp>
      <p:sp>
        <p:nvSpPr>
          <p:cNvPr id="8" name="Rectangle 3">
            <a:extLst>
              <a:ext uri="{FF2B5EF4-FFF2-40B4-BE49-F238E27FC236}">
                <a16:creationId xmlns:a16="http://schemas.microsoft.com/office/drawing/2014/main" id="{20AF86B3-7E06-BE29-DE6F-870A7565F1F2}"/>
              </a:ext>
            </a:extLst>
          </p:cNvPr>
          <p:cNvSpPr txBox="1">
            <a:spLocks noChangeArrowheads="1"/>
          </p:cNvSpPr>
          <p:nvPr/>
        </p:nvSpPr>
        <p:spPr>
          <a:xfrm>
            <a:off x="1519160" y="3123476"/>
            <a:ext cx="8762999" cy="993163"/>
          </a:xfrm>
          <a:prstGeom prst="rect">
            <a:avLst/>
          </a:prstGeom>
        </p:spPr>
        <p:txBody>
          <a:bodyPr vert="horz" lIns="91440" tIns="45720" rIns="91440" bIns="45720" rtlCol="0">
            <a:noAutofit/>
          </a:bodyPr>
          <a:lstStyle>
            <a:lvl1pPr marL="342900" indent="-274320" algn="l" defTabSz="685800" rtl="0" eaLnBrk="1" latinLnBrk="0" hangingPunct="1">
              <a:lnSpc>
                <a:spcPct val="90000"/>
              </a:lnSpc>
              <a:spcBef>
                <a:spcPts val="750"/>
              </a:spcBef>
              <a:spcAft>
                <a:spcPts val="600"/>
              </a:spcAft>
              <a:buClrTx/>
              <a:buFont typeface="Arial" pitchFamily="34" charset="0"/>
              <a:buChar char="•"/>
              <a:defRPr sz="3200" kern="1200">
                <a:solidFill>
                  <a:srgbClr val="000000"/>
                </a:solidFill>
                <a:latin typeface="Calibri" panose="020F0502020204030204" pitchFamily="34" charset="0"/>
                <a:ea typeface="+mn-ea"/>
                <a:cs typeface="Calibri" panose="020F0502020204030204" pitchFamily="34" charset="0"/>
              </a:defRPr>
            </a:lvl1pPr>
            <a:lvl2pPr marL="742950" indent="-274320" algn="l" defTabSz="685800" rtl="0" eaLnBrk="1" latinLnBrk="0" hangingPunct="1">
              <a:lnSpc>
                <a:spcPct val="90000"/>
              </a:lnSpc>
              <a:spcBef>
                <a:spcPts val="375"/>
              </a:spcBef>
              <a:spcAft>
                <a:spcPts val="600"/>
              </a:spcAft>
              <a:buClrTx/>
              <a:buFont typeface="Arial" pitchFamily="34" charset="0"/>
              <a:buChar char="•"/>
              <a:defRPr sz="2800" kern="1200">
                <a:solidFill>
                  <a:srgbClr val="000000"/>
                </a:solidFill>
                <a:latin typeface="Calibri" panose="020F0502020204030204" pitchFamily="34" charset="0"/>
                <a:ea typeface="+mn-ea"/>
                <a:cs typeface="Calibri" panose="020F0502020204030204" pitchFamily="34" charset="0"/>
              </a:defRPr>
            </a:lvl2pPr>
            <a:lvl3pPr marL="1143000" indent="-274320" algn="l" defTabSz="685800" rtl="0" eaLnBrk="1" latinLnBrk="0" hangingPunct="1">
              <a:lnSpc>
                <a:spcPct val="90000"/>
              </a:lnSpc>
              <a:spcBef>
                <a:spcPts val="375"/>
              </a:spcBef>
              <a:spcAft>
                <a:spcPts val="600"/>
              </a:spcAft>
              <a:buClrTx/>
              <a:buFont typeface="Arial" pitchFamily="34" charset="0"/>
              <a:buChar char="•"/>
              <a:defRPr sz="2400" kern="1200">
                <a:solidFill>
                  <a:srgbClr val="000000"/>
                </a:solidFill>
                <a:latin typeface="Calibri" panose="020F0502020204030204" pitchFamily="34" charset="0"/>
                <a:ea typeface="+mn-ea"/>
                <a:cs typeface="Calibri" panose="020F0502020204030204" pitchFamily="34" charset="0"/>
              </a:defRPr>
            </a:lvl3pPr>
            <a:lvl4pPr marL="1600200" indent="-274320" algn="l" defTabSz="685800" rtl="0" eaLnBrk="1" latinLnBrk="0" hangingPunct="1">
              <a:lnSpc>
                <a:spcPct val="90000"/>
              </a:lnSpc>
              <a:spcBef>
                <a:spcPts val="375"/>
              </a:spcBef>
              <a:spcAft>
                <a:spcPts val="600"/>
              </a:spcAft>
              <a:buClrTx/>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4pPr>
            <a:lvl5pPr marL="2057400" indent="-274320" algn="l" defTabSz="685800" rtl="0" eaLnBrk="1" latinLnBrk="0" hangingPunct="1">
              <a:lnSpc>
                <a:spcPct val="90000"/>
              </a:lnSpc>
              <a:spcBef>
                <a:spcPts val="375"/>
              </a:spcBef>
              <a:spcAft>
                <a:spcPts val="600"/>
              </a:spcAft>
              <a:buClrTx/>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14350" lvl="1" indent="-114300" defTabSz="914400">
              <a:lnSpc>
                <a:spcPct val="100000"/>
              </a:lnSpc>
              <a:spcBef>
                <a:spcPct val="50000"/>
              </a:spcBef>
              <a:spcAft>
                <a:spcPct val="0"/>
              </a:spcAft>
              <a:buNone/>
              <a:defRPr/>
            </a:pPr>
            <a:r>
              <a:rPr lang="en-US" sz="2400" dirty="0">
                <a:solidFill>
                  <a:srgbClr val="532E1D"/>
                </a:solidFill>
                <a:latin typeface="+mn-lt"/>
              </a:rPr>
              <a:t>“requires that employers provide every employee with a safe and healthful workplace”</a:t>
            </a:r>
          </a:p>
        </p:txBody>
      </p:sp>
      <p:sp>
        <p:nvSpPr>
          <p:cNvPr id="9" name="Rectangle 3">
            <a:extLst>
              <a:ext uri="{FF2B5EF4-FFF2-40B4-BE49-F238E27FC236}">
                <a16:creationId xmlns:a16="http://schemas.microsoft.com/office/drawing/2014/main" id="{5865D608-F40F-C354-C4B7-AE78D513B473}"/>
              </a:ext>
            </a:extLst>
          </p:cNvPr>
          <p:cNvSpPr txBox="1">
            <a:spLocks noChangeArrowheads="1"/>
          </p:cNvSpPr>
          <p:nvPr/>
        </p:nvSpPr>
        <p:spPr>
          <a:xfrm>
            <a:off x="1386994" y="4140382"/>
            <a:ext cx="9357205" cy="1637496"/>
          </a:xfrm>
          <a:prstGeom prst="rect">
            <a:avLst/>
          </a:prstGeom>
        </p:spPr>
        <p:txBody>
          <a:bodyPr vert="horz" lIns="91440" tIns="45720" rIns="91440" bIns="45720" rtlCol="0">
            <a:normAutofit/>
          </a:bodyPr>
          <a:lstStyle>
            <a:lvl1pPr marL="342900" indent="-274320" algn="l" defTabSz="685800" rtl="0" eaLnBrk="1" latinLnBrk="0" hangingPunct="1">
              <a:lnSpc>
                <a:spcPct val="90000"/>
              </a:lnSpc>
              <a:spcBef>
                <a:spcPts val="750"/>
              </a:spcBef>
              <a:spcAft>
                <a:spcPts val="600"/>
              </a:spcAft>
              <a:buClrTx/>
              <a:buFont typeface="Arial" pitchFamily="34" charset="0"/>
              <a:buChar char="•"/>
              <a:defRPr sz="3200" kern="1200">
                <a:solidFill>
                  <a:srgbClr val="000000"/>
                </a:solidFill>
                <a:latin typeface="Calibri" panose="020F0502020204030204" pitchFamily="34" charset="0"/>
                <a:ea typeface="+mn-ea"/>
                <a:cs typeface="Calibri" panose="020F0502020204030204" pitchFamily="34" charset="0"/>
              </a:defRPr>
            </a:lvl1pPr>
            <a:lvl2pPr marL="742950" indent="-274320" algn="l" defTabSz="685800" rtl="0" eaLnBrk="1" latinLnBrk="0" hangingPunct="1">
              <a:lnSpc>
                <a:spcPct val="90000"/>
              </a:lnSpc>
              <a:spcBef>
                <a:spcPts val="375"/>
              </a:spcBef>
              <a:spcAft>
                <a:spcPts val="600"/>
              </a:spcAft>
              <a:buClrTx/>
              <a:buFont typeface="Arial" pitchFamily="34" charset="0"/>
              <a:buChar char="•"/>
              <a:defRPr sz="2800" kern="1200">
                <a:solidFill>
                  <a:srgbClr val="000000"/>
                </a:solidFill>
                <a:latin typeface="Calibri" panose="020F0502020204030204" pitchFamily="34" charset="0"/>
                <a:ea typeface="+mn-ea"/>
                <a:cs typeface="Calibri" panose="020F0502020204030204" pitchFamily="34" charset="0"/>
              </a:defRPr>
            </a:lvl2pPr>
            <a:lvl3pPr marL="1143000" indent="-274320" algn="l" defTabSz="685800" rtl="0" eaLnBrk="1" latinLnBrk="0" hangingPunct="1">
              <a:lnSpc>
                <a:spcPct val="90000"/>
              </a:lnSpc>
              <a:spcBef>
                <a:spcPts val="375"/>
              </a:spcBef>
              <a:spcAft>
                <a:spcPts val="600"/>
              </a:spcAft>
              <a:buClrTx/>
              <a:buFont typeface="Arial" pitchFamily="34" charset="0"/>
              <a:buChar char="•"/>
              <a:defRPr sz="2400" kern="1200">
                <a:solidFill>
                  <a:srgbClr val="000000"/>
                </a:solidFill>
                <a:latin typeface="Calibri" panose="020F0502020204030204" pitchFamily="34" charset="0"/>
                <a:ea typeface="+mn-ea"/>
                <a:cs typeface="Calibri" panose="020F0502020204030204" pitchFamily="34" charset="0"/>
              </a:defRPr>
            </a:lvl3pPr>
            <a:lvl4pPr marL="1600200" indent="-274320" algn="l" defTabSz="685800" rtl="0" eaLnBrk="1" latinLnBrk="0" hangingPunct="1">
              <a:lnSpc>
                <a:spcPct val="90000"/>
              </a:lnSpc>
              <a:spcBef>
                <a:spcPts val="375"/>
              </a:spcBef>
              <a:spcAft>
                <a:spcPts val="600"/>
              </a:spcAft>
              <a:buClrTx/>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4pPr>
            <a:lvl5pPr marL="2057400" indent="-274320" algn="l" defTabSz="685800" rtl="0" eaLnBrk="1" latinLnBrk="0" hangingPunct="1">
              <a:lnSpc>
                <a:spcPct val="90000"/>
              </a:lnSpc>
              <a:spcBef>
                <a:spcPts val="375"/>
              </a:spcBef>
              <a:spcAft>
                <a:spcPts val="600"/>
              </a:spcAft>
              <a:buClrTx/>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a:lnSpc>
                <a:spcPct val="100000"/>
              </a:lnSpc>
              <a:spcBef>
                <a:spcPct val="50000"/>
              </a:spcBef>
              <a:spcAft>
                <a:spcPct val="0"/>
              </a:spcAft>
              <a:buNone/>
              <a:defRPr/>
            </a:pPr>
            <a:r>
              <a:rPr lang="en-US" sz="2400" b="1" dirty="0">
                <a:solidFill>
                  <a:srgbClr val="532E1D"/>
                </a:solidFill>
                <a:latin typeface="+mn-lt"/>
                <a:cs typeface="+mn-cs"/>
              </a:rPr>
              <a:t>1973</a:t>
            </a:r>
          </a:p>
          <a:p>
            <a:pPr marL="0" indent="0" defTabSz="914400">
              <a:lnSpc>
                <a:spcPct val="100000"/>
              </a:lnSpc>
              <a:spcBef>
                <a:spcPct val="50000"/>
              </a:spcBef>
              <a:spcAft>
                <a:spcPct val="0"/>
              </a:spcAft>
              <a:buNone/>
              <a:defRPr/>
            </a:pPr>
            <a:endParaRPr lang="en-US" sz="800" b="1" dirty="0">
              <a:solidFill>
                <a:srgbClr val="532E1D"/>
              </a:solidFill>
              <a:latin typeface="+mn-lt"/>
            </a:endParaRPr>
          </a:p>
          <a:p>
            <a:pPr marL="228600" indent="-228600" defTabSz="914400">
              <a:lnSpc>
                <a:spcPct val="100000"/>
              </a:lnSpc>
              <a:spcBef>
                <a:spcPct val="50000"/>
              </a:spcBef>
              <a:spcAft>
                <a:spcPct val="0"/>
              </a:spcAft>
              <a:defRPr/>
            </a:pPr>
            <a:r>
              <a:rPr lang="en-US" sz="2400" dirty="0">
                <a:solidFill>
                  <a:srgbClr val="532E1D"/>
                </a:solidFill>
                <a:latin typeface="+mn-lt"/>
                <a:cs typeface="+mn-cs"/>
              </a:rPr>
              <a:t>Occupational Safety and Health Act of North Carolina (OSHANC)</a:t>
            </a:r>
          </a:p>
        </p:txBody>
      </p:sp>
      <p:pic>
        <p:nvPicPr>
          <p:cNvPr id="10" name="paper pic">
            <a:extLst>
              <a:ext uri="{FF2B5EF4-FFF2-40B4-BE49-F238E27FC236}">
                <a16:creationId xmlns:a16="http://schemas.microsoft.com/office/drawing/2014/main" id="{6565B9EC-F3EB-ADF1-D6CF-EF5AB66073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98401">
            <a:off x="9798961" y="1130909"/>
            <a:ext cx="512820" cy="56858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anner">
            <a:extLst>
              <a:ext uri="{FF2B5EF4-FFF2-40B4-BE49-F238E27FC236}">
                <a16:creationId xmlns:a16="http://schemas.microsoft.com/office/drawing/2014/main" id="{0B4C5862-83D5-5605-7411-DC88715AFD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74754" name="Rectangle 3"/>
          <p:cNvSpPr>
            <a:spLocks noGrp="1" noChangeArrowheads="1"/>
          </p:cNvSpPr>
          <p:nvPr>
            <p:ph idx="1"/>
          </p:nvPr>
        </p:nvSpPr>
        <p:spPr>
          <a:xfrm>
            <a:off x="1338413" y="2021693"/>
            <a:ext cx="8839200" cy="4953000"/>
          </a:xfrm>
        </p:spPr>
        <p:txBody>
          <a:bodyPr>
            <a:normAutofit/>
          </a:bodyPr>
          <a:lstStyle/>
          <a:p>
            <a:pPr marL="69850" indent="0">
              <a:spcBef>
                <a:spcPts val="600"/>
              </a:spcBef>
              <a:buNone/>
            </a:pPr>
            <a:r>
              <a:rPr lang="en-US" altLang="en-US" sz="2800" dirty="0">
                <a:solidFill>
                  <a:srgbClr val="532E1D"/>
                </a:solidFill>
                <a:cs typeface="+mn-cs"/>
              </a:rPr>
              <a:t>Specimens collected and transported inside the facility do not need to be labeled, if employees are trained and compliant with Universal (Standard) Precautions </a:t>
            </a:r>
          </a:p>
          <a:p>
            <a:pPr indent="-273050">
              <a:spcBef>
                <a:spcPts val="600"/>
              </a:spcBef>
            </a:pPr>
            <a:endParaRPr lang="en-US" altLang="en-US" sz="2800" dirty="0">
              <a:solidFill>
                <a:srgbClr val="532E1D"/>
              </a:solidFill>
              <a:cs typeface="+mn-cs"/>
            </a:endParaRPr>
          </a:p>
          <a:p>
            <a:pPr marL="69850" indent="0">
              <a:spcBef>
                <a:spcPts val="600"/>
              </a:spcBef>
              <a:buNone/>
            </a:pPr>
            <a:r>
              <a:rPr lang="en-US" altLang="en-US" sz="2800" dirty="0">
                <a:solidFill>
                  <a:srgbClr val="532E1D"/>
                </a:solidFill>
                <a:cs typeface="+mn-cs"/>
              </a:rPr>
              <a:t>Employers MUST label or color-code specimen containers whenever they leave the facility.</a:t>
            </a:r>
          </a:p>
        </p:txBody>
      </p:sp>
      <p:pic>
        <p:nvPicPr>
          <p:cNvPr id="6" name="In pic">
            <a:extLst>
              <a:ext uri="{FF2B5EF4-FFF2-40B4-BE49-F238E27FC236}">
                <a16:creationId xmlns:a16="http://schemas.microsoft.com/office/drawing/2014/main" id="{4CCC7E8B-71B6-473C-AC34-59FB0F2B4A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92931" y="2569635"/>
            <a:ext cx="2060656" cy="1159119"/>
          </a:xfrm>
          <a:prstGeom prst="rect">
            <a:avLst/>
          </a:prstGeom>
        </p:spPr>
      </p:pic>
      <p:pic>
        <p:nvPicPr>
          <p:cNvPr id="7" name="Out pic">
            <a:extLst>
              <a:ext uri="{FF2B5EF4-FFF2-40B4-BE49-F238E27FC236}">
                <a16:creationId xmlns:a16="http://schemas.microsoft.com/office/drawing/2014/main" id="{44F9D0DD-15E0-41C3-AA90-5B63F85E85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8331" y="4368691"/>
            <a:ext cx="2514600" cy="1414462"/>
          </a:xfrm>
          <a:prstGeom prst="rect">
            <a:avLst/>
          </a:prstGeom>
        </p:spPr>
      </p:pic>
      <p:pic>
        <p:nvPicPr>
          <p:cNvPr id="8" name="Picture 4" descr="sciencelanguagegallery - Introducing science"/>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4876800"/>
            <a:ext cx="689878" cy="689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trash can pic">
            <a:extLst>
              <a:ext uri="{FF2B5EF4-FFF2-40B4-BE49-F238E27FC236}">
                <a16:creationId xmlns:a16="http://schemas.microsoft.com/office/drawing/2014/main" id="{65AE0994-BFBB-4B8A-BCF2-F7830E7BA0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43066" y="1117554"/>
            <a:ext cx="614078" cy="614078"/>
          </a:xfrm>
          <a:prstGeom prst="rect">
            <a:avLst/>
          </a:prstGeom>
        </p:spPr>
      </p:pic>
      <p:sp>
        <p:nvSpPr>
          <p:cNvPr id="10" name="TextBox 9">
            <a:extLst>
              <a:ext uri="{FF2B5EF4-FFF2-40B4-BE49-F238E27FC236}">
                <a16:creationId xmlns:a16="http://schemas.microsoft.com/office/drawing/2014/main" id="{4A92D2EA-E0D3-D8FB-33EE-D796735C4F1E}"/>
              </a:ext>
            </a:extLst>
          </p:cNvPr>
          <p:cNvSpPr txBox="1"/>
          <p:nvPr/>
        </p:nvSpPr>
        <p:spPr>
          <a:xfrm>
            <a:off x="1143000" y="1070650"/>
            <a:ext cx="4800600" cy="707886"/>
          </a:xfrm>
          <a:prstGeom prst="rect">
            <a:avLst/>
          </a:prstGeom>
          <a:noFill/>
        </p:spPr>
        <p:txBody>
          <a:bodyPr wrap="square" rtlCol="0">
            <a:spAutoFit/>
          </a:bodyPr>
          <a:lstStyle/>
          <a:p>
            <a:r>
              <a:rPr lang="en-US" altLang="en-US" sz="4000" b="1" dirty="0">
                <a:solidFill>
                  <a:schemeClr val="bg1"/>
                </a:solidFill>
              </a:rPr>
              <a:t>Handling Specimens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4754">
                                            <p:txEl>
                                              <p:pRg st="0" end="0"/>
                                            </p:txEl>
                                          </p:spTgt>
                                        </p:tgtEl>
                                        <p:attrNameLst>
                                          <p:attrName>style.visibility</p:attrName>
                                        </p:attrNameLst>
                                      </p:cBhvr>
                                      <p:to>
                                        <p:strVal val="visible"/>
                                      </p:to>
                                    </p:set>
                                    <p:animEffect transition="in" filter="fade">
                                      <p:cBhvr>
                                        <p:cTn id="10" dur="500"/>
                                        <p:tgtEl>
                                          <p:spTgt spid="7475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4754">
                                            <p:txEl>
                                              <p:pRg st="2" end="2"/>
                                            </p:txEl>
                                          </p:spTgt>
                                        </p:tgtEl>
                                        <p:attrNameLst>
                                          <p:attrName>style.visibility</p:attrName>
                                        </p:attrNameLst>
                                      </p:cBhvr>
                                      <p:to>
                                        <p:strVal val="visible"/>
                                      </p:to>
                                    </p:set>
                                    <p:animEffect transition="in" filter="fade">
                                      <p:cBhvr>
                                        <p:cTn id="15" dur="500"/>
                                        <p:tgtEl>
                                          <p:spTgt spid="7475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1481185"/>
            <a:ext cx="7607877" cy="3637805"/>
          </a:xfrm>
        </p:spPr>
        <p:txBody>
          <a:bodyPr>
            <a:normAutofit/>
          </a:bodyPr>
          <a:lstStyle/>
          <a:p>
            <a:pPr marL="0" indent="0">
              <a:buNone/>
            </a:pPr>
            <a:r>
              <a:rPr lang="en-US" sz="2600" b="1" dirty="0">
                <a:solidFill>
                  <a:srgbClr val="532E1D"/>
                </a:solidFill>
                <a:latin typeface="+mn-lt"/>
                <a:cs typeface="+mn-cs"/>
              </a:rPr>
              <a:t>True or False: </a:t>
            </a:r>
          </a:p>
          <a:p>
            <a:pPr marL="0" indent="0">
              <a:buNone/>
            </a:pPr>
            <a:r>
              <a:rPr lang="en-US" sz="2400" dirty="0">
                <a:solidFill>
                  <a:srgbClr val="532E1D"/>
                </a:solidFill>
              </a:rPr>
              <a:t>OSHA’s definition of regulated medical waste includes all of the following:</a:t>
            </a:r>
          </a:p>
          <a:p>
            <a:pPr marL="457200" indent="-457200"/>
            <a:r>
              <a:rPr lang="en-US" sz="2400" dirty="0">
                <a:solidFill>
                  <a:srgbClr val="532E1D"/>
                </a:solidFill>
              </a:rPr>
              <a:t>Blood and other potentially infectious material</a:t>
            </a:r>
          </a:p>
          <a:p>
            <a:pPr marL="457200" indent="-457200"/>
            <a:r>
              <a:rPr lang="en-US" sz="2400" dirty="0">
                <a:solidFill>
                  <a:srgbClr val="532E1D"/>
                </a:solidFill>
              </a:rPr>
              <a:t>Dressings with dried blood that can be flaked off</a:t>
            </a:r>
          </a:p>
          <a:p>
            <a:pPr marL="457200" indent="-457200"/>
            <a:r>
              <a:rPr lang="en-US" sz="2400" dirty="0">
                <a:solidFill>
                  <a:srgbClr val="532E1D"/>
                </a:solidFill>
              </a:rPr>
              <a:t>Contaminated sharps</a:t>
            </a:r>
          </a:p>
          <a:p>
            <a:endParaRPr lang="en-US" sz="2400" dirty="0"/>
          </a:p>
          <a:p>
            <a:pPr marL="68580" indent="0">
              <a:buNone/>
            </a:pPr>
            <a:endParaRPr lang="en-US" sz="3500" dirty="0"/>
          </a:p>
        </p:txBody>
      </p:sp>
      <p:sp>
        <p:nvSpPr>
          <p:cNvPr id="5" name="button">
            <a:extLst>
              <a:ext uri="{FF2B5EF4-FFF2-40B4-BE49-F238E27FC236}">
                <a16:creationId xmlns:a16="http://schemas.microsoft.com/office/drawing/2014/main" id="{E315794B-2310-4F03-A235-451B5C444B6A}"/>
              </a:ext>
            </a:extLst>
          </p:cNvPr>
          <p:cNvSpPr/>
          <p:nvPr/>
        </p:nvSpPr>
        <p:spPr>
          <a:xfrm>
            <a:off x="2895600" y="4663668"/>
            <a:ext cx="1498294" cy="1498294"/>
          </a:xfrm>
          <a:prstGeom prst="ellipse">
            <a:avLst/>
          </a:prstGeom>
          <a:solidFill>
            <a:srgbClr val="00B050"/>
          </a:solidFill>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t>True</a:t>
            </a:r>
          </a:p>
        </p:txBody>
      </p:sp>
      <p:sp>
        <p:nvSpPr>
          <p:cNvPr id="6" name="button">
            <a:extLst>
              <a:ext uri="{FF2B5EF4-FFF2-40B4-BE49-F238E27FC236}">
                <a16:creationId xmlns:a16="http://schemas.microsoft.com/office/drawing/2014/main" id="{ED1721CC-89EB-4762-8671-9B1673D9DB76}"/>
              </a:ext>
            </a:extLst>
          </p:cNvPr>
          <p:cNvSpPr/>
          <p:nvPr/>
        </p:nvSpPr>
        <p:spPr>
          <a:xfrm>
            <a:off x="7239000" y="4649333"/>
            <a:ext cx="1498294" cy="1498294"/>
          </a:xfrm>
          <a:prstGeom prst="ellipse">
            <a:avLst/>
          </a:prstGeom>
          <a:solidFill>
            <a:srgbClr val="FF0000"/>
          </a:solidFill>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t>False</a:t>
            </a:r>
          </a:p>
        </p:txBody>
      </p:sp>
      <p:sp>
        <p:nvSpPr>
          <p:cNvPr id="4" name="banner">
            <a:extLst>
              <a:ext uri="{FF2B5EF4-FFF2-40B4-BE49-F238E27FC236}">
                <a16:creationId xmlns:a16="http://schemas.microsoft.com/office/drawing/2014/main" id="{C3155D53-0BA5-53AC-E8B7-E8A214549E8F}"/>
              </a:ext>
            </a:extLst>
          </p:cNvPr>
          <p:cNvSpPr/>
          <p:nvPr/>
        </p:nvSpPr>
        <p:spPr>
          <a:xfrm>
            <a:off x="6219930" y="562708"/>
            <a:ext cx="5972070" cy="889574"/>
          </a:xfrm>
          <a:prstGeom prst="rect">
            <a:avLst/>
          </a:prstGeom>
          <a:solidFill>
            <a:srgbClr val="CC20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0986E8F6-E1C7-7B10-C477-8CC7CA27312B}"/>
              </a:ext>
            </a:extLst>
          </p:cNvPr>
          <p:cNvSpPr txBox="1">
            <a:spLocks/>
          </p:cNvSpPr>
          <p:nvPr/>
        </p:nvSpPr>
        <p:spPr>
          <a:xfrm>
            <a:off x="6529753" y="633826"/>
            <a:ext cx="3334378" cy="747338"/>
          </a:xfrm>
          <a:prstGeom prst="rect">
            <a:avLst/>
          </a:prstGeom>
          <a:noFill/>
          <a:ln>
            <a:noFill/>
          </a:ln>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b="1">
                <a:solidFill>
                  <a:schemeClr val="bg1"/>
                </a:solidFill>
              </a:rPr>
              <a:t>Knowledge Check</a:t>
            </a:r>
            <a:endParaRPr lang="en-US" b="1" dirty="0">
              <a:solidFill>
                <a:schemeClr val="bg1"/>
              </a:solidFill>
            </a:endParaRPr>
          </a:p>
        </p:txBody>
      </p:sp>
      <p:pic>
        <p:nvPicPr>
          <p:cNvPr id="13" name="Picture 12" descr="Vida en Jupiter">
            <a:extLst>
              <a:ext uri="{FF2B5EF4-FFF2-40B4-BE49-F238E27FC236}">
                <a16:creationId xmlns:a16="http://schemas.microsoft.com/office/drawing/2014/main" id="{D2D71879-8828-DDD6-2457-1237528C0E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200" y="4364885"/>
            <a:ext cx="1579277" cy="1508209"/>
          </a:xfrm>
          <a:prstGeom prst="rect">
            <a:avLst/>
          </a:prstGeom>
        </p:spPr>
      </p:pic>
    </p:spTree>
    <p:extLst>
      <p:ext uri="{BB962C8B-B14F-4D97-AF65-F5344CB8AC3E}">
        <p14:creationId xmlns:p14="http://schemas.microsoft.com/office/powerpoint/2010/main" val="74478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anner">
            <a:extLst>
              <a:ext uri="{FF2B5EF4-FFF2-40B4-BE49-F238E27FC236}">
                <a16:creationId xmlns:a16="http://schemas.microsoft.com/office/drawing/2014/main" id="{B786E11D-450F-64CA-F819-85A663E571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pic>
        <p:nvPicPr>
          <p:cNvPr id="4" name="elipses">
            <a:extLst>
              <a:ext uri="{FF2B5EF4-FFF2-40B4-BE49-F238E27FC236}">
                <a16:creationId xmlns:a16="http://schemas.microsoft.com/office/drawing/2014/main" id="{29BC4403-6B13-CAA5-CEF9-FE3338FD99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08902" y="1112263"/>
            <a:ext cx="648242" cy="648242"/>
          </a:xfrm>
          <a:prstGeom prst="rect">
            <a:avLst/>
          </a:prstGeom>
        </p:spPr>
      </p:pic>
      <p:sp>
        <p:nvSpPr>
          <p:cNvPr id="8" name="TextBox 7">
            <a:extLst>
              <a:ext uri="{FF2B5EF4-FFF2-40B4-BE49-F238E27FC236}">
                <a16:creationId xmlns:a16="http://schemas.microsoft.com/office/drawing/2014/main" id="{FADF05E1-FF22-859A-D3B7-B035A9B6AB3F}"/>
              </a:ext>
            </a:extLst>
          </p:cNvPr>
          <p:cNvSpPr txBox="1"/>
          <p:nvPr/>
        </p:nvSpPr>
        <p:spPr>
          <a:xfrm>
            <a:off x="1143000" y="1070650"/>
            <a:ext cx="7696200" cy="707886"/>
          </a:xfrm>
          <a:prstGeom prst="rect">
            <a:avLst/>
          </a:prstGeom>
          <a:noFill/>
        </p:spPr>
        <p:txBody>
          <a:bodyPr wrap="square" rtlCol="0">
            <a:spAutoFit/>
          </a:bodyPr>
          <a:lstStyle/>
          <a:p>
            <a:r>
              <a:rPr lang="en-US" altLang="en-US" sz="4000" b="1" dirty="0">
                <a:solidFill>
                  <a:schemeClr val="bg1"/>
                </a:solidFill>
              </a:rPr>
              <a:t>Housekeeping Practices</a:t>
            </a:r>
          </a:p>
        </p:txBody>
      </p:sp>
      <p:graphicFrame>
        <p:nvGraphicFramePr>
          <p:cNvPr id="9" name="Object 8" hidden="1">
            <a:extLst>
              <a:ext uri="{FF2B5EF4-FFF2-40B4-BE49-F238E27FC236}">
                <a16:creationId xmlns:a16="http://schemas.microsoft.com/office/drawing/2014/main" id="{F95819B4-1599-3AB2-9773-5CA00D8AB84B}"/>
              </a:ext>
            </a:extLst>
          </p:cNvPr>
          <p:cNvGraphicFramePr>
            <a:graphicFrameLocks noChangeAspect="1"/>
          </p:cNvGraphicFramePr>
          <p:nvPr>
            <p:extLst>
              <p:ext uri="{D42A27DB-BD31-4B8C-83A1-F6EECF244321}">
                <p14:modId xmlns:p14="http://schemas.microsoft.com/office/powerpoint/2010/main" val="2090733110"/>
              </p:ext>
            </p:extLst>
          </p:nvPr>
        </p:nvGraphicFramePr>
        <p:xfrm>
          <a:off x="2035175" y="715963"/>
          <a:ext cx="8121650" cy="5426075"/>
        </p:xfrm>
        <a:graphic>
          <a:graphicData uri="http://schemas.openxmlformats.org/presentationml/2006/ole">
            <mc:AlternateContent xmlns:mc="http://schemas.openxmlformats.org/markup-compatibility/2006">
              <mc:Choice xmlns:v="urn:schemas-microsoft-com:vml" Requires="v">
                <p:oleObj name="Document" r:id="rId5" imgW="8121078" imgH="5425768" progId="Word.Document.12">
                  <p:embed/>
                </p:oleObj>
              </mc:Choice>
              <mc:Fallback>
                <p:oleObj name="Document" r:id="rId5" imgW="8121078" imgH="5425768" progId="Word.Document.12">
                  <p:embed/>
                  <p:pic>
                    <p:nvPicPr>
                      <p:cNvPr id="9" name="Object 8" hidden="1">
                        <a:extLst>
                          <a:ext uri="{FF2B5EF4-FFF2-40B4-BE49-F238E27FC236}">
                            <a16:creationId xmlns:a16="http://schemas.microsoft.com/office/drawing/2014/main" id="{F95819B4-1599-3AB2-9773-5CA00D8AB84B}"/>
                          </a:ext>
                        </a:extLst>
                      </p:cNvPr>
                      <p:cNvPicPr/>
                      <p:nvPr/>
                    </p:nvPicPr>
                    <p:blipFill>
                      <a:blip r:embed="rId6"/>
                      <a:stretch>
                        <a:fillRect/>
                      </a:stretch>
                    </p:blipFill>
                    <p:spPr>
                      <a:xfrm>
                        <a:off x="2035175" y="715963"/>
                        <a:ext cx="8121650" cy="5426075"/>
                      </a:xfrm>
                      <a:prstGeom prst="rect">
                        <a:avLst/>
                      </a:prstGeom>
                    </p:spPr>
                  </p:pic>
                </p:oleObj>
              </mc:Fallback>
            </mc:AlternateContent>
          </a:graphicData>
        </a:graphic>
      </p:graphicFrame>
      <p:pic>
        <p:nvPicPr>
          <p:cNvPr id="23" name="3 housekeeping pic">
            <a:extLst>
              <a:ext uri="{FF2B5EF4-FFF2-40B4-BE49-F238E27FC236}">
                <a16:creationId xmlns:a16="http://schemas.microsoft.com/office/drawing/2014/main" id="{0F6B5250-E43B-F8D7-49E3-9A4AF409A2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6289338" y="1966895"/>
            <a:ext cx="461514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3">
            <a:extLst>
              <a:ext uri="{FF2B5EF4-FFF2-40B4-BE49-F238E27FC236}">
                <a16:creationId xmlns:a16="http://schemas.microsoft.com/office/drawing/2014/main" id="{F77BCCD0-99C1-7655-4482-2FD4B8E47C5A}"/>
              </a:ext>
            </a:extLst>
          </p:cNvPr>
          <p:cNvSpPr txBox="1">
            <a:spLocks noChangeArrowheads="1"/>
          </p:cNvSpPr>
          <p:nvPr/>
        </p:nvSpPr>
        <p:spPr>
          <a:xfrm>
            <a:off x="1060826" y="1966895"/>
            <a:ext cx="5715000" cy="1090595"/>
          </a:xfrm>
          <a:prstGeom prst="rect">
            <a:avLst/>
          </a:prstGeom>
        </p:spPr>
        <p:txBody>
          <a:bodyPr vert="horz" lIns="91440" tIns="45720" rIns="91440" bIns="45720" rtlCol="0">
            <a:normAutofit/>
          </a:bodyPr>
          <a:lstStyle>
            <a:lvl1pPr marL="342900" indent="-274320" algn="l" defTabSz="685800" rtl="0" eaLnBrk="1" latinLnBrk="0" hangingPunct="1">
              <a:lnSpc>
                <a:spcPct val="90000"/>
              </a:lnSpc>
              <a:spcBef>
                <a:spcPts val="750"/>
              </a:spcBef>
              <a:spcAft>
                <a:spcPts val="600"/>
              </a:spcAft>
              <a:buClrTx/>
              <a:buFont typeface="Arial" pitchFamily="34" charset="0"/>
              <a:buChar char="•"/>
              <a:defRPr sz="3200" kern="1200">
                <a:solidFill>
                  <a:srgbClr val="000000"/>
                </a:solidFill>
                <a:latin typeface="Calibri" panose="020F0502020204030204" pitchFamily="34" charset="0"/>
                <a:ea typeface="+mn-ea"/>
                <a:cs typeface="Calibri" panose="020F0502020204030204" pitchFamily="34" charset="0"/>
              </a:defRPr>
            </a:lvl1pPr>
            <a:lvl2pPr marL="742950" indent="-274320" algn="l" defTabSz="685800" rtl="0" eaLnBrk="1" latinLnBrk="0" hangingPunct="1">
              <a:lnSpc>
                <a:spcPct val="90000"/>
              </a:lnSpc>
              <a:spcBef>
                <a:spcPts val="375"/>
              </a:spcBef>
              <a:spcAft>
                <a:spcPts val="600"/>
              </a:spcAft>
              <a:buClrTx/>
              <a:buFont typeface="Arial" pitchFamily="34" charset="0"/>
              <a:buChar char="•"/>
              <a:defRPr sz="2800" kern="1200">
                <a:solidFill>
                  <a:srgbClr val="000000"/>
                </a:solidFill>
                <a:latin typeface="Calibri" panose="020F0502020204030204" pitchFamily="34" charset="0"/>
                <a:ea typeface="+mn-ea"/>
                <a:cs typeface="Calibri" panose="020F0502020204030204" pitchFamily="34" charset="0"/>
              </a:defRPr>
            </a:lvl2pPr>
            <a:lvl3pPr marL="1143000" indent="-274320" algn="l" defTabSz="685800" rtl="0" eaLnBrk="1" latinLnBrk="0" hangingPunct="1">
              <a:lnSpc>
                <a:spcPct val="90000"/>
              </a:lnSpc>
              <a:spcBef>
                <a:spcPts val="375"/>
              </a:spcBef>
              <a:spcAft>
                <a:spcPts val="600"/>
              </a:spcAft>
              <a:buClrTx/>
              <a:buFont typeface="Arial" pitchFamily="34" charset="0"/>
              <a:buChar char="•"/>
              <a:defRPr sz="2400" kern="1200">
                <a:solidFill>
                  <a:srgbClr val="000000"/>
                </a:solidFill>
                <a:latin typeface="Calibri" panose="020F0502020204030204" pitchFamily="34" charset="0"/>
                <a:ea typeface="+mn-ea"/>
                <a:cs typeface="Calibri" panose="020F0502020204030204" pitchFamily="34" charset="0"/>
              </a:defRPr>
            </a:lvl3pPr>
            <a:lvl4pPr marL="1600200" indent="-274320" algn="l" defTabSz="685800" rtl="0" eaLnBrk="1" latinLnBrk="0" hangingPunct="1">
              <a:lnSpc>
                <a:spcPct val="90000"/>
              </a:lnSpc>
              <a:spcBef>
                <a:spcPts val="375"/>
              </a:spcBef>
              <a:spcAft>
                <a:spcPts val="600"/>
              </a:spcAft>
              <a:buClrTx/>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4pPr>
            <a:lvl5pPr marL="2057400" indent="-274320" algn="l" defTabSz="685800" rtl="0" eaLnBrk="1" latinLnBrk="0" hangingPunct="1">
              <a:lnSpc>
                <a:spcPct val="90000"/>
              </a:lnSpc>
              <a:spcBef>
                <a:spcPts val="375"/>
              </a:spcBef>
              <a:spcAft>
                <a:spcPts val="600"/>
              </a:spcAft>
              <a:buClrTx/>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indent="-273050" fontAlgn="auto">
              <a:spcBef>
                <a:spcPts val="600"/>
              </a:spcBef>
            </a:pPr>
            <a:r>
              <a:rPr lang="en-US" altLang="en-US" sz="2400" dirty="0">
                <a:solidFill>
                  <a:srgbClr val="532E1D"/>
                </a:solidFill>
              </a:rPr>
              <a:t>Employer shall assure that the worksite is maintained in a clean and sanitary condition.</a:t>
            </a:r>
          </a:p>
        </p:txBody>
      </p:sp>
      <p:sp>
        <p:nvSpPr>
          <p:cNvPr id="25" name="Rectangle 3">
            <a:extLst>
              <a:ext uri="{FF2B5EF4-FFF2-40B4-BE49-F238E27FC236}">
                <a16:creationId xmlns:a16="http://schemas.microsoft.com/office/drawing/2014/main" id="{3A354B84-B65D-6585-C4BB-7291A52F4B8B}"/>
              </a:ext>
            </a:extLst>
          </p:cNvPr>
          <p:cNvSpPr txBox="1">
            <a:spLocks noChangeArrowheads="1"/>
          </p:cNvSpPr>
          <p:nvPr/>
        </p:nvSpPr>
        <p:spPr>
          <a:xfrm>
            <a:off x="1060826" y="4838700"/>
            <a:ext cx="8004586" cy="1714500"/>
          </a:xfrm>
          <a:prstGeom prst="rect">
            <a:avLst/>
          </a:prstGeom>
        </p:spPr>
        <p:txBody>
          <a:bodyPr vert="horz" lIns="91440" tIns="45720" rIns="91440" bIns="45720" rtlCol="0">
            <a:normAutofit/>
          </a:bodyPr>
          <a:lstStyle>
            <a:lvl1pPr marL="342900" indent="-274320" algn="l" defTabSz="685800" rtl="0" eaLnBrk="1" latinLnBrk="0" hangingPunct="1">
              <a:lnSpc>
                <a:spcPct val="90000"/>
              </a:lnSpc>
              <a:spcBef>
                <a:spcPts val="750"/>
              </a:spcBef>
              <a:spcAft>
                <a:spcPts val="600"/>
              </a:spcAft>
              <a:buClrTx/>
              <a:buFont typeface="Arial" pitchFamily="34" charset="0"/>
              <a:buChar char="•"/>
              <a:defRPr sz="3200" kern="1200">
                <a:solidFill>
                  <a:srgbClr val="000000"/>
                </a:solidFill>
                <a:latin typeface="Calibri" panose="020F0502020204030204" pitchFamily="34" charset="0"/>
                <a:ea typeface="+mn-ea"/>
                <a:cs typeface="Calibri" panose="020F0502020204030204" pitchFamily="34" charset="0"/>
              </a:defRPr>
            </a:lvl1pPr>
            <a:lvl2pPr marL="742950" indent="-274320" algn="l" defTabSz="685800" rtl="0" eaLnBrk="1" latinLnBrk="0" hangingPunct="1">
              <a:lnSpc>
                <a:spcPct val="90000"/>
              </a:lnSpc>
              <a:spcBef>
                <a:spcPts val="375"/>
              </a:spcBef>
              <a:spcAft>
                <a:spcPts val="600"/>
              </a:spcAft>
              <a:buClrTx/>
              <a:buFont typeface="Arial" pitchFamily="34" charset="0"/>
              <a:buChar char="•"/>
              <a:defRPr sz="2800" kern="1200">
                <a:solidFill>
                  <a:srgbClr val="000000"/>
                </a:solidFill>
                <a:latin typeface="Calibri" panose="020F0502020204030204" pitchFamily="34" charset="0"/>
                <a:ea typeface="+mn-ea"/>
                <a:cs typeface="Calibri" panose="020F0502020204030204" pitchFamily="34" charset="0"/>
              </a:defRPr>
            </a:lvl2pPr>
            <a:lvl3pPr marL="1143000" indent="-274320" algn="l" defTabSz="685800" rtl="0" eaLnBrk="1" latinLnBrk="0" hangingPunct="1">
              <a:lnSpc>
                <a:spcPct val="90000"/>
              </a:lnSpc>
              <a:spcBef>
                <a:spcPts val="375"/>
              </a:spcBef>
              <a:spcAft>
                <a:spcPts val="600"/>
              </a:spcAft>
              <a:buClrTx/>
              <a:buFont typeface="Arial" pitchFamily="34" charset="0"/>
              <a:buChar char="•"/>
              <a:defRPr sz="2400" kern="1200">
                <a:solidFill>
                  <a:srgbClr val="000000"/>
                </a:solidFill>
                <a:latin typeface="Calibri" panose="020F0502020204030204" pitchFamily="34" charset="0"/>
                <a:ea typeface="+mn-ea"/>
                <a:cs typeface="Calibri" panose="020F0502020204030204" pitchFamily="34" charset="0"/>
              </a:defRPr>
            </a:lvl3pPr>
            <a:lvl4pPr marL="1600200" indent="-274320" algn="l" defTabSz="685800" rtl="0" eaLnBrk="1" latinLnBrk="0" hangingPunct="1">
              <a:lnSpc>
                <a:spcPct val="90000"/>
              </a:lnSpc>
              <a:spcBef>
                <a:spcPts val="375"/>
              </a:spcBef>
              <a:spcAft>
                <a:spcPts val="600"/>
              </a:spcAft>
              <a:buClrTx/>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4pPr>
            <a:lvl5pPr marL="2057400" indent="-274320" algn="l" defTabSz="685800" rtl="0" eaLnBrk="1" latinLnBrk="0" hangingPunct="1">
              <a:lnSpc>
                <a:spcPct val="90000"/>
              </a:lnSpc>
              <a:spcBef>
                <a:spcPts val="375"/>
              </a:spcBef>
              <a:spcAft>
                <a:spcPts val="600"/>
              </a:spcAft>
              <a:buClrTx/>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indent="-273050" fontAlgn="auto">
              <a:spcBef>
                <a:spcPts val="600"/>
              </a:spcBef>
            </a:pPr>
            <a:r>
              <a:rPr lang="en-US" altLang="en-US" sz="2400" dirty="0">
                <a:solidFill>
                  <a:srgbClr val="532E1D"/>
                </a:solidFill>
              </a:rPr>
              <a:t>Employer shall ensure that staff wear appropriate PPE during all cleaning of BBP and decontamination procedures.</a:t>
            </a:r>
          </a:p>
        </p:txBody>
      </p:sp>
      <p:sp>
        <p:nvSpPr>
          <p:cNvPr id="26" name="Rectangle 3">
            <a:extLst>
              <a:ext uri="{FF2B5EF4-FFF2-40B4-BE49-F238E27FC236}">
                <a16:creationId xmlns:a16="http://schemas.microsoft.com/office/drawing/2014/main" id="{D5ADF13C-8341-5CFB-7E77-E601BC384F5F}"/>
              </a:ext>
            </a:extLst>
          </p:cNvPr>
          <p:cNvSpPr txBox="1">
            <a:spLocks noChangeArrowheads="1"/>
          </p:cNvSpPr>
          <p:nvPr/>
        </p:nvSpPr>
        <p:spPr>
          <a:xfrm>
            <a:off x="1060826" y="3050033"/>
            <a:ext cx="5111374" cy="1140968"/>
          </a:xfrm>
          <a:prstGeom prst="rect">
            <a:avLst/>
          </a:prstGeom>
        </p:spPr>
        <p:txBody>
          <a:bodyPr vert="horz" lIns="91440" tIns="45720" rIns="91440" bIns="45720" rtlCol="0">
            <a:normAutofit/>
          </a:bodyPr>
          <a:lstStyle>
            <a:lvl1pPr marL="342900" indent="-274320" algn="l" defTabSz="685800" rtl="0" eaLnBrk="1" latinLnBrk="0" hangingPunct="1">
              <a:lnSpc>
                <a:spcPct val="90000"/>
              </a:lnSpc>
              <a:spcBef>
                <a:spcPts val="750"/>
              </a:spcBef>
              <a:spcAft>
                <a:spcPts val="600"/>
              </a:spcAft>
              <a:buClrTx/>
              <a:buFont typeface="Arial" pitchFamily="34" charset="0"/>
              <a:buChar char="•"/>
              <a:defRPr sz="3200" kern="1200">
                <a:solidFill>
                  <a:srgbClr val="000000"/>
                </a:solidFill>
                <a:latin typeface="Calibri" panose="020F0502020204030204" pitchFamily="34" charset="0"/>
                <a:ea typeface="+mn-ea"/>
                <a:cs typeface="Calibri" panose="020F0502020204030204" pitchFamily="34" charset="0"/>
              </a:defRPr>
            </a:lvl1pPr>
            <a:lvl2pPr marL="742950" indent="-274320" algn="l" defTabSz="685800" rtl="0" eaLnBrk="1" latinLnBrk="0" hangingPunct="1">
              <a:lnSpc>
                <a:spcPct val="90000"/>
              </a:lnSpc>
              <a:spcBef>
                <a:spcPts val="375"/>
              </a:spcBef>
              <a:spcAft>
                <a:spcPts val="600"/>
              </a:spcAft>
              <a:buClrTx/>
              <a:buFont typeface="Arial" pitchFamily="34" charset="0"/>
              <a:buChar char="•"/>
              <a:defRPr sz="2800" kern="1200">
                <a:solidFill>
                  <a:srgbClr val="000000"/>
                </a:solidFill>
                <a:latin typeface="Calibri" panose="020F0502020204030204" pitchFamily="34" charset="0"/>
                <a:ea typeface="+mn-ea"/>
                <a:cs typeface="Calibri" panose="020F0502020204030204" pitchFamily="34" charset="0"/>
              </a:defRPr>
            </a:lvl2pPr>
            <a:lvl3pPr marL="1143000" indent="-274320" algn="l" defTabSz="685800" rtl="0" eaLnBrk="1" latinLnBrk="0" hangingPunct="1">
              <a:lnSpc>
                <a:spcPct val="90000"/>
              </a:lnSpc>
              <a:spcBef>
                <a:spcPts val="375"/>
              </a:spcBef>
              <a:spcAft>
                <a:spcPts val="600"/>
              </a:spcAft>
              <a:buClrTx/>
              <a:buFont typeface="Arial" pitchFamily="34" charset="0"/>
              <a:buChar char="•"/>
              <a:defRPr sz="2400" kern="1200">
                <a:solidFill>
                  <a:srgbClr val="000000"/>
                </a:solidFill>
                <a:latin typeface="Calibri" panose="020F0502020204030204" pitchFamily="34" charset="0"/>
                <a:ea typeface="+mn-ea"/>
                <a:cs typeface="Calibri" panose="020F0502020204030204" pitchFamily="34" charset="0"/>
              </a:defRPr>
            </a:lvl3pPr>
            <a:lvl4pPr marL="1600200" indent="-274320" algn="l" defTabSz="685800" rtl="0" eaLnBrk="1" latinLnBrk="0" hangingPunct="1">
              <a:lnSpc>
                <a:spcPct val="90000"/>
              </a:lnSpc>
              <a:spcBef>
                <a:spcPts val="375"/>
              </a:spcBef>
              <a:spcAft>
                <a:spcPts val="600"/>
              </a:spcAft>
              <a:buClrTx/>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4pPr>
            <a:lvl5pPr marL="2057400" indent="-274320" algn="l" defTabSz="685800" rtl="0" eaLnBrk="1" latinLnBrk="0" hangingPunct="1">
              <a:lnSpc>
                <a:spcPct val="90000"/>
              </a:lnSpc>
              <a:spcBef>
                <a:spcPts val="375"/>
              </a:spcBef>
              <a:spcAft>
                <a:spcPts val="600"/>
              </a:spcAft>
              <a:buClrTx/>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indent="-273050" fontAlgn="auto">
              <a:spcBef>
                <a:spcPts val="600"/>
              </a:spcBef>
            </a:pPr>
            <a:r>
              <a:rPr lang="en-US" altLang="en-US" sz="2400" dirty="0">
                <a:solidFill>
                  <a:srgbClr val="532E1D"/>
                </a:solidFill>
              </a:rPr>
              <a:t>Employer shall determine and implement an appropriate cleaning schedule for rooms at risk for BBP</a:t>
            </a:r>
          </a:p>
        </p:txBody>
      </p:sp>
      <p:sp>
        <p:nvSpPr>
          <p:cNvPr id="28" name="TextBox 27">
            <a:extLst>
              <a:ext uri="{FF2B5EF4-FFF2-40B4-BE49-F238E27FC236}">
                <a16:creationId xmlns:a16="http://schemas.microsoft.com/office/drawing/2014/main" id="{306F1F69-6A9B-9960-8C3A-21211535E960}"/>
              </a:ext>
            </a:extLst>
          </p:cNvPr>
          <p:cNvSpPr txBox="1"/>
          <p:nvPr/>
        </p:nvSpPr>
        <p:spPr>
          <a:xfrm>
            <a:off x="1407460" y="4002771"/>
            <a:ext cx="5602940" cy="830997"/>
          </a:xfrm>
          <a:prstGeom prst="rect">
            <a:avLst/>
          </a:prstGeom>
          <a:noFill/>
        </p:spPr>
        <p:txBody>
          <a:bodyPr wrap="square">
            <a:spAutoFit/>
          </a:bodyPr>
          <a:lstStyle/>
          <a:p>
            <a:r>
              <a:rPr lang="en-US" altLang="en-US" sz="2400" dirty="0">
                <a:solidFill>
                  <a:srgbClr val="532E1D"/>
                </a:solidFill>
                <a:cs typeface="Calibri" panose="020F0502020204030204" pitchFamily="34" charset="0"/>
              </a:rPr>
              <a:t>contamination, depending on the site, type of surfaces, and amount of soil present.</a:t>
            </a:r>
            <a:endParaRPr lang="en-US" sz="2400" dirty="0">
              <a:solidFill>
                <a:srgbClr val="532E1D"/>
              </a:solidFill>
              <a:cs typeface="Calibri" panose="020F050202020403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anner">
            <a:extLst>
              <a:ext uri="{FF2B5EF4-FFF2-40B4-BE49-F238E27FC236}">
                <a16:creationId xmlns:a16="http://schemas.microsoft.com/office/drawing/2014/main" id="{8551BC57-EC04-85E2-4292-777409FAE2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78850" name="Rectangle 3"/>
          <p:cNvSpPr>
            <a:spLocks noGrp="1" noChangeArrowheads="1"/>
          </p:cNvSpPr>
          <p:nvPr>
            <p:ph idx="1"/>
          </p:nvPr>
        </p:nvSpPr>
        <p:spPr>
          <a:xfrm>
            <a:off x="1219200" y="2133600"/>
            <a:ext cx="5181600" cy="2938161"/>
          </a:xfrm>
        </p:spPr>
        <p:txBody>
          <a:bodyPr>
            <a:normAutofit/>
          </a:bodyPr>
          <a:lstStyle/>
          <a:p>
            <a:pPr indent="-273050">
              <a:spcBef>
                <a:spcPts val="600"/>
              </a:spcBef>
            </a:pPr>
            <a:r>
              <a:rPr lang="en-US" altLang="en-US" sz="2400" dirty="0">
                <a:solidFill>
                  <a:srgbClr val="532E1D"/>
                </a:solidFill>
              </a:rPr>
              <a:t>Use of appropriate PPE during handling and sorting of contaminated linen</a:t>
            </a:r>
          </a:p>
          <a:p>
            <a:pPr indent="-273050">
              <a:spcBef>
                <a:spcPts val="600"/>
              </a:spcBef>
            </a:pPr>
            <a:r>
              <a:rPr lang="en-US" altLang="en-US" sz="2400" dirty="0">
                <a:solidFill>
                  <a:srgbClr val="532E1D"/>
                </a:solidFill>
              </a:rPr>
              <a:t>Contaminated laundry bagged at point of use </a:t>
            </a:r>
          </a:p>
          <a:p>
            <a:pPr indent="-273050">
              <a:spcBef>
                <a:spcPts val="600"/>
              </a:spcBef>
            </a:pPr>
            <a:r>
              <a:rPr lang="en-US" altLang="en-US" sz="2400" dirty="0">
                <a:solidFill>
                  <a:srgbClr val="532E1D"/>
                </a:solidFill>
              </a:rPr>
              <a:t>Use standard precautions when handling all contaminated laundry </a:t>
            </a:r>
          </a:p>
        </p:txBody>
      </p:sp>
      <p:pic>
        <p:nvPicPr>
          <p:cNvPr id="6" name="3 bagging pic">
            <a:extLst>
              <a:ext uri="{FF2B5EF4-FFF2-40B4-BE49-F238E27FC236}">
                <a16:creationId xmlns:a16="http://schemas.microsoft.com/office/drawing/2014/main" id="{8F162C01-FCE1-4F27-A30F-1D2CAAD6E6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600" y="2243300"/>
            <a:ext cx="3951950" cy="2647806"/>
          </a:xfrm>
          <a:prstGeom prst="rect">
            <a:avLst/>
          </a:prstGeom>
        </p:spPr>
      </p:pic>
      <p:pic>
        <p:nvPicPr>
          <p:cNvPr id="4" name="elipses">
            <a:extLst>
              <a:ext uri="{FF2B5EF4-FFF2-40B4-BE49-F238E27FC236}">
                <a16:creationId xmlns:a16="http://schemas.microsoft.com/office/drawing/2014/main" id="{C0BC2DA4-5981-B9EE-4DC8-306AE8F892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08902" y="1077885"/>
            <a:ext cx="648242" cy="648242"/>
          </a:xfrm>
          <a:prstGeom prst="rect">
            <a:avLst/>
          </a:prstGeom>
        </p:spPr>
      </p:pic>
      <p:sp>
        <p:nvSpPr>
          <p:cNvPr id="8" name="TextBox 7">
            <a:extLst>
              <a:ext uri="{FF2B5EF4-FFF2-40B4-BE49-F238E27FC236}">
                <a16:creationId xmlns:a16="http://schemas.microsoft.com/office/drawing/2014/main" id="{443F4FF4-D370-5B12-9E26-1DD3C8FFD83C}"/>
              </a:ext>
            </a:extLst>
          </p:cNvPr>
          <p:cNvSpPr txBox="1"/>
          <p:nvPr/>
        </p:nvSpPr>
        <p:spPr>
          <a:xfrm>
            <a:off x="1143000" y="1070650"/>
            <a:ext cx="4356847" cy="707886"/>
          </a:xfrm>
          <a:prstGeom prst="rect">
            <a:avLst/>
          </a:prstGeom>
          <a:noFill/>
        </p:spPr>
        <p:txBody>
          <a:bodyPr wrap="square" rtlCol="0">
            <a:spAutoFit/>
          </a:bodyPr>
          <a:lstStyle/>
          <a:p>
            <a:r>
              <a:rPr lang="en-US" altLang="en-US" sz="4000" b="1" dirty="0">
                <a:solidFill>
                  <a:schemeClr val="bg1"/>
                </a:solidFill>
              </a:rPr>
              <a:t>Laundry Practices</a:t>
            </a:r>
            <a:endParaRPr lang="en-US" sz="4000" b="1"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850">
                                            <p:txEl>
                                              <p:pRg st="0" end="0"/>
                                            </p:txEl>
                                          </p:spTgt>
                                        </p:tgtEl>
                                        <p:attrNameLst>
                                          <p:attrName>style.visibility</p:attrName>
                                        </p:attrNameLst>
                                      </p:cBhvr>
                                      <p:to>
                                        <p:strVal val="visible"/>
                                      </p:to>
                                    </p:set>
                                    <p:animEffect transition="in" filter="fade">
                                      <p:cBhvr>
                                        <p:cTn id="7" dur="500"/>
                                        <p:tgtEl>
                                          <p:spTgt spid="788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8850">
                                            <p:txEl>
                                              <p:pRg st="1" end="1"/>
                                            </p:txEl>
                                          </p:spTgt>
                                        </p:tgtEl>
                                        <p:attrNameLst>
                                          <p:attrName>style.visibility</p:attrName>
                                        </p:attrNameLst>
                                      </p:cBhvr>
                                      <p:to>
                                        <p:strVal val="visible"/>
                                      </p:to>
                                    </p:set>
                                    <p:animEffect transition="in" filter="fade">
                                      <p:cBhvr>
                                        <p:cTn id="12" dur="500"/>
                                        <p:tgtEl>
                                          <p:spTgt spid="788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8850">
                                            <p:txEl>
                                              <p:pRg st="2" end="2"/>
                                            </p:txEl>
                                          </p:spTgt>
                                        </p:tgtEl>
                                        <p:attrNameLst>
                                          <p:attrName>style.visibility</p:attrName>
                                        </p:attrNameLst>
                                      </p:cBhvr>
                                      <p:to>
                                        <p:strVal val="visible"/>
                                      </p:to>
                                    </p:set>
                                    <p:animEffect transition="in" filter="fade">
                                      <p:cBhvr>
                                        <p:cTn id="17" dur="500"/>
                                        <p:tgtEl>
                                          <p:spTgt spid="788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anner">
            <a:extLst>
              <a:ext uri="{FF2B5EF4-FFF2-40B4-BE49-F238E27FC236}">
                <a16:creationId xmlns:a16="http://schemas.microsoft.com/office/drawing/2014/main" id="{0CF5F68B-5F01-7D76-AF36-F95D25ACF0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101379" name="Rectangle 3"/>
          <p:cNvSpPr>
            <a:spLocks noGrp="1" noChangeArrowheads="1"/>
          </p:cNvSpPr>
          <p:nvPr>
            <p:ph idx="1"/>
          </p:nvPr>
        </p:nvSpPr>
        <p:spPr>
          <a:xfrm>
            <a:off x="5105400" y="2141537"/>
            <a:ext cx="5702300" cy="3519506"/>
          </a:xfrm>
        </p:spPr>
        <p:txBody>
          <a:bodyPr>
            <a:normAutofit/>
          </a:bodyPr>
          <a:lstStyle/>
          <a:p>
            <a:pPr marL="69850" indent="0">
              <a:spcBef>
                <a:spcPts val="600"/>
              </a:spcBef>
              <a:buNone/>
              <a:defRPr/>
            </a:pPr>
            <a:r>
              <a:rPr lang="en-US" altLang="en-US" sz="2400" b="1" dirty="0">
                <a:solidFill>
                  <a:srgbClr val="532E1D"/>
                </a:solidFill>
              </a:rPr>
              <a:t>Employers must train at-risk employees: </a:t>
            </a:r>
          </a:p>
          <a:p>
            <a:pPr marL="412750" indent="-342900">
              <a:spcBef>
                <a:spcPts val="600"/>
              </a:spcBef>
              <a:defRPr/>
            </a:pPr>
            <a:r>
              <a:rPr lang="en-US" altLang="en-US" sz="2400" dirty="0">
                <a:solidFill>
                  <a:srgbClr val="532E1D"/>
                </a:solidFill>
              </a:rPr>
              <a:t>At no cost and on paid time</a:t>
            </a:r>
          </a:p>
          <a:p>
            <a:pPr marL="412750" indent="-342900">
              <a:spcBef>
                <a:spcPts val="600"/>
              </a:spcBef>
              <a:defRPr/>
            </a:pPr>
            <a:r>
              <a:rPr lang="en-US" altLang="en-US" sz="2400" dirty="0">
                <a:solidFill>
                  <a:srgbClr val="532E1D"/>
                </a:solidFill>
              </a:rPr>
              <a:t>At time of initial assignment and </a:t>
            </a:r>
          </a:p>
          <a:p>
            <a:pPr marL="412750" indent="-342900">
              <a:spcBef>
                <a:spcPts val="600"/>
              </a:spcBef>
              <a:defRPr/>
            </a:pPr>
            <a:r>
              <a:rPr lang="en-US" altLang="en-US" sz="2400" dirty="0">
                <a:solidFill>
                  <a:srgbClr val="532E1D"/>
                </a:solidFill>
              </a:rPr>
              <a:t>At least annually thereafter </a:t>
            </a:r>
          </a:p>
          <a:p>
            <a:pPr marL="412750" indent="-342900">
              <a:spcBef>
                <a:spcPts val="600"/>
              </a:spcBef>
              <a:defRPr/>
            </a:pPr>
            <a:r>
              <a:rPr lang="en-US" altLang="en-US" sz="2400" dirty="0">
                <a:solidFill>
                  <a:srgbClr val="532E1D"/>
                </a:solidFill>
              </a:rPr>
              <a:t>If new occupational exposure is recognized from the literature</a:t>
            </a:r>
          </a:p>
          <a:p>
            <a:pPr marL="412750" indent="-342900">
              <a:spcBef>
                <a:spcPts val="600"/>
              </a:spcBef>
              <a:defRPr/>
            </a:pPr>
            <a:r>
              <a:rPr lang="en-US" altLang="en-US" sz="2400" dirty="0">
                <a:solidFill>
                  <a:srgbClr val="532E1D"/>
                </a:solidFill>
              </a:rPr>
              <a:t>Or new procedure or use of a new type of equipment is introduced</a:t>
            </a:r>
          </a:p>
        </p:txBody>
      </p:sp>
      <p:pic>
        <p:nvPicPr>
          <p:cNvPr id="6" name="training pic">
            <a:extLst>
              <a:ext uri="{FF2B5EF4-FFF2-40B4-BE49-F238E27FC236}">
                <a16:creationId xmlns:a16="http://schemas.microsoft.com/office/drawing/2014/main" id="{44C14E5D-8552-4922-A21E-E34C9B1836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0576" y="2251840"/>
            <a:ext cx="3454725" cy="2819400"/>
          </a:xfrm>
          <a:prstGeom prst="rect">
            <a:avLst/>
          </a:prstGeom>
        </p:spPr>
      </p:pic>
      <p:pic>
        <p:nvPicPr>
          <p:cNvPr id="4" name="elipses">
            <a:extLst>
              <a:ext uri="{FF2B5EF4-FFF2-40B4-BE49-F238E27FC236}">
                <a16:creationId xmlns:a16="http://schemas.microsoft.com/office/drawing/2014/main" id="{5089F6EE-1339-1499-4C27-E31490BA25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1250" y="1081853"/>
            <a:ext cx="648242" cy="648242"/>
          </a:xfrm>
          <a:prstGeom prst="rect">
            <a:avLst/>
          </a:prstGeom>
        </p:spPr>
      </p:pic>
      <p:sp>
        <p:nvSpPr>
          <p:cNvPr id="8" name="TextBox 7">
            <a:extLst>
              <a:ext uri="{FF2B5EF4-FFF2-40B4-BE49-F238E27FC236}">
                <a16:creationId xmlns:a16="http://schemas.microsoft.com/office/drawing/2014/main" id="{91F99044-3285-C072-3301-7CCB68D6C636}"/>
              </a:ext>
            </a:extLst>
          </p:cNvPr>
          <p:cNvSpPr txBox="1"/>
          <p:nvPr/>
        </p:nvSpPr>
        <p:spPr>
          <a:xfrm>
            <a:off x="1143000" y="1070650"/>
            <a:ext cx="5638800" cy="707886"/>
          </a:xfrm>
          <a:prstGeom prst="rect">
            <a:avLst/>
          </a:prstGeom>
          <a:noFill/>
        </p:spPr>
        <p:txBody>
          <a:bodyPr wrap="square" rtlCol="0">
            <a:spAutoFit/>
          </a:bodyPr>
          <a:lstStyle/>
          <a:p>
            <a:r>
              <a:rPr lang="en-US" altLang="en-US" sz="4000" b="1" dirty="0">
                <a:solidFill>
                  <a:schemeClr val="bg1"/>
                </a:solidFill>
              </a:rPr>
              <a:t>Education and Training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379">
                                            <p:txEl>
                                              <p:pRg st="1" end="1"/>
                                            </p:txEl>
                                          </p:spTgt>
                                        </p:tgtEl>
                                        <p:attrNameLst>
                                          <p:attrName>style.visibility</p:attrName>
                                        </p:attrNameLst>
                                      </p:cBhvr>
                                      <p:to>
                                        <p:strVal val="visible"/>
                                      </p:to>
                                    </p:set>
                                    <p:animEffect transition="in" filter="fade">
                                      <p:cBhvr>
                                        <p:cTn id="7" dur="500"/>
                                        <p:tgtEl>
                                          <p:spTgt spid="10137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1379">
                                            <p:txEl>
                                              <p:pRg st="2" end="2"/>
                                            </p:txEl>
                                          </p:spTgt>
                                        </p:tgtEl>
                                        <p:attrNameLst>
                                          <p:attrName>style.visibility</p:attrName>
                                        </p:attrNameLst>
                                      </p:cBhvr>
                                      <p:to>
                                        <p:strVal val="visible"/>
                                      </p:to>
                                    </p:set>
                                    <p:animEffect transition="in" filter="fade">
                                      <p:cBhvr>
                                        <p:cTn id="12" dur="500"/>
                                        <p:tgtEl>
                                          <p:spTgt spid="10137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1379">
                                            <p:txEl>
                                              <p:pRg st="3" end="3"/>
                                            </p:txEl>
                                          </p:spTgt>
                                        </p:tgtEl>
                                        <p:attrNameLst>
                                          <p:attrName>style.visibility</p:attrName>
                                        </p:attrNameLst>
                                      </p:cBhvr>
                                      <p:to>
                                        <p:strVal val="visible"/>
                                      </p:to>
                                    </p:set>
                                    <p:animEffect transition="in" filter="fade">
                                      <p:cBhvr>
                                        <p:cTn id="17" dur="500"/>
                                        <p:tgtEl>
                                          <p:spTgt spid="10137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1379">
                                            <p:txEl>
                                              <p:pRg st="4" end="4"/>
                                            </p:txEl>
                                          </p:spTgt>
                                        </p:tgtEl>
                                        <p:attrNameLst>
                                          <p:attrName>style.visibility</p:attrName>
                                        </p:attrNameLst>
                                      </p:cBhvr>
                                      <p:to>
                                        <p:strVal val="visible"/>
                                      </p:to>
                                    </p:set>
                                    <p:animEffect transition="in" filter="fade">
                                      <p:cBhvr>
                                        <p:cTn id="22" dur="500"/>
                                        <p:tgtEl>
                                          <p:spTgt spid="10137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1379">
                                            <p:txEl>
                                              <p:pRg st="5" end="5"/>
                                            </p:txEl>
                                          </p:spTgt>
                                        </p:tgtEl>
                                        <p:attrNameLst>
                                          <p:attrName>style.visibility</p:attrName>
                                        </p:attrNameLst>
                                      </p:cBhvr>
                                      <p:to>
                                        <p:strVal val="visible"/>
                                      </p:to>
                                    </p:set>
                                    <p:animEffect transition="in" filter="fade">
                                      <p:cBhvr>
                                        <p:cTn id="27" dur="500"/>
                                        <p:tgtEl>
                                          <p:spTgt spid="10137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anner">
            <a:extLst>
              <a:ext uri="{FF2B5EF4-FFF2-40B4-BE49-F238E27FC236}">
                <a16:creationId xmlns:a16="http://schemas.microsoft.com/office/drawing/2014/main" id="{48476C69-0F55-A127-FA7D-7ABCE7CB49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84994" name="Content Placeholder 2"/>
          <p:cNvSpPr>
            <a:spLocks noGrp="1"/>
          </p:cNvSpPr>
          <p:nvPr>
            <p:ph idx="1"/>
          </p:nvPr>
        </p:nvSpPr>
        <p:spPr>
          <a:xfrm>
            <a:off x="1143000" y="2350540"/>
            <a:ext cx="8991600" cy="2983460"/>
          </a:xfrm>
        </p:spPr>
        <p:txBody>
          <a:bodyPr>
            <a:normAutofit/>
          </a:bodyPr>
          <a:lstStyle/>
          <a:p>
            <a:pPr marL="69850" indent="0">
              <a:buNone/>
            </a:pPr>
            <a:r>
              <a:rPr lang="en-US" altLang="en-US" sz="2800" b="1" dirty="0">
                <a:solidFill>
                  <a:srgbClr val="532E1D"/>
                </a:solidFill>
              </a:rPr>
              <a:t>Training requirements: </a:t>
            </a:r>
          </a:p>
          <a:p>
            <a:pPr lvl="1" indent="-273050">
              <a:spcBef>
                <a:spcPts val="600"/>
              </a:spcBef>
            </a:pPr>
            <a:r>
              <a:rPr lang="en-US" altLang="en-US" dirty="0">
                <a:solidFill>
                  <a:srgbClr val="532E1D"/>
                </a:solidFill>
              </a:rPr>
              <a:t>Be conducted by someone knowledgeable in the subject matter covered and how it relates to the workplace</a:t>
            </a:r>
          </a:p>
          <a:p>
            <a:pPr lvl="1" indent="-273050">
              <a:spcBef>
                <a:spcPts val="600"/>
              </a:spcBef>
            </a:pPr>
            <a:r>
              <a:rPr lang="en-US" altLang="en-US" dirty="0">
                <a:solidFill>
                  <a:srgbClr val="532E1D"/>
                </a:solidFill>
              </a:rPr>
              <a:t>Provide an opportunity for interactive questions and answers with the individual conducting the session.</a:t>
            </a:r>
          </a:p>
          <a:p>
            <a:pPr indent="-273050"/>
            <a:endParaRPr lang="en-US" altLang="en-US" dirty="0"/>
          </a:p>
          <a:p>
            <a:pPr indent="-273050"/>
            <a:endParaRPr lang="en-US" altLang="en-US" dirty="0"/>
          </a:p>
        </p:txBody>
      </p:sp>
      <p:pic>
        <p:nvPicPr>
          <p:cNvPr id="4" name="elipses">
            <a:extLst>
              <a:ext uri="{FF2B5EF4-FFF2-40B4-BE49-F238E27FC236}">
                <a16:creationId xmlns:a16="http://schemas.microsoft.com/office/drawing/2014/main" id="{91954A3E-C5B7-D263-C4C4-2DAE3F2F03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08902" y="1070650"/>
            <a:ext cx="648242" cy="648242"/>
          </a:xfrm>
          <a:prstGeom prst="rect">
            <a:avLst/>
          </a:prstGeom>
        </p:spPr>
      </p:pic>
      <p:sp>
        <p:nvSpPr>
          <p:cNvPr id="7" name="TextBox 6">
            <a:extLst>
              <a:ext uri="{FF2B5EF4-FFF2-40B4-BE49-F238E27FC236}">
                <a16:creationId xmlns:a16="http://schemas.microsoft.com/office/drawing/2014/main" id="{85602E40-9582-9EDB-E713-49901C81D0BA}"/>
              </a:ext>
            </a:extLst>
          </p:cNvPr>
          <p:cNvSpPr txBox="1"/>
          <p:nvPr/>
        </p:nvSpPr>
        <p:spPr>
          <a:xfrm>
            <a:off x="1143000" y="1070650"/>
            <a:ext cx="4356847" cy="707886"/>
          </a:xfrm>
          <a:prstGeom prst="rect">
            <a:avLst/>
          </a:prstGeom>
          <a:noFill/>
        </p:spPr>
        <p:txBody>
          <a:bodyPr wrap="square" rtlCol="0">
            <a:spAutoFit/>
          </a:bodyPr>
          <a:lstStyle/>
          <a:p>
            <a:r>
              <a:rPr lang="en-US" altLang="en-US" sz="4000" b="1" dirty="0">
                <a:solidFill>
                  <a:schemeClr val="bg1"/>
                </a:solidFill>
              </a:rPr>
              <a:t>Employee Training</a:t>
            </a:r>
            <a:endParaRPr lang="en-US" sz="4000" b="1" dirty="0">
              <a:solidFill>
                <a:schemeClr val="bg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728179" y="3674192"/>
            <a:ext cx="3027629" cy="646331"/>
          </a:xfrm>
          <a:prstGeom prst="rect">
            <a:avLst/>
          </a:prstGeom>
          <a:solidFill>
            <a:srgbClr val="FF9933"/>
          </a:solidFill>
          <a:effectLst>
            <a:reflection blurRad="6350" stA="52000" endA="300" endPos="35000" dir="5400000" sy="-100000" algn="bl" rotWithShape="0"/>
          </a:effectLst>
          <a:scene3d>
            <a:camera prst="isometricOffAxis1Right"/>
            <a:lightRig rig="threePt" dir="t"/>
          </a:scene3d>
        </p:spPr>
        <p:txBody>
          <a:bodyPr wrap="square" rtlCol="0">
            <a:spAutoFit/>
          </a:bodyPr>
          <a:lstStyle/>
          <a:p>
            <a:r>
              <a:rPr lang="en-US" dirty="0">
                <a:solidFill>
                  <a:schemeClr val="bg1"/>
                </a:solidFill>
              </a:rPr>
              <a:t>Explanation of procedure for post exposure follow up</a:t>
            </a:r>
          </a:p>
        </p:txBody>
      </p:sp>
      <p:sp>
        <p:nvSpPr>
          <p:cNvPr id="9" name="TextBox 8"/>
          <p:cNvSpPr txBox="1"/>
          <p:nvPr/>
        </p:nvSpPr>
        <p:spPr>
          <a:xfrm>
            <a:off x="1963369" y="1450087"/>
            <a:ext cx="2504885" cy="646331"/>
          </a:xfrm>
          <a:prstGeom prst="rect">
            <a:avLst/>
          </a:prstGeom>
          <a:solidFill>
            <a:srgbClr val="92D050"/>
          </a:solidFill>
          <a:effectLst>
            <a:reflection blurRad="6350" stA="52000" endA="300" endPos="35000" dir="5400000" sy="-100000" algn="bl" rotWithShape="0"/>
          </a:effectLst>
          <a:scene3d>
            <a:camera prst="perspectiveRelaxedModerately"/>
            <a:lightRig rig="threePt" dir="t"/>
          </a:scene3d>
        </p:spPr>
        <p:txBody>
          <a:bodyPr wrap="square" rtlCol="0">
            <a:spAutoFit/>
          </a:bodyPr>
          <a:lstStyle/>
          <a:p>
            <a:r>
              <a:rPr lang="en-US" b="1" i="1" dirty="0">
                <a:solidFill>
                  <a:schemeClr val="bg1"/>
                </a:solidFill>
              </a:rPr>
              <a:t>Explanation of modes of transmission</a:t>
            </a:r>
          </a:p>
        </p:txBody>
      </p:sp>
      <p:sp>
        <p:nvSpPr>
          <p:cNvPr id="10" name="TextBox 9"/>
          <p:cNvSpPr txBox="1"/>
          <p:nvPr/>
        </p:nvSpPr>
        <p:spPr>
          <a:xfrm>
            <a:off x="1597076" y="2717525"/>
            <a:ext cx="2968987" cy="646331"/>
          </a:xfrm>
          <a:prstGeom prst="rect">
            <a:avLst/>
          </a:prstGeom>
          <a:solidFill>
            <a:srgbClr val="00B0F0"/>
          </a:solidFill>
          <a:effectLst>
            <a:reflection blurRad="6350" stA="52000" endA="300" endPos="35000" dir="5400000" sy="-100000" algn="bl" rotWithShape="0"/>
          </a:effectLst>
          <a:scene3d>
            <a:camera prst="isometricBottomDown"/>
            <a:lightRig rig="threePt" dir="t"/>
          </a:scene3d>
        </p:spPr>
        <p:txBody>
          <a:bodyPr wrap="square" rtlCol="0">
            <a:spAutoFit/>
          </a:bodyPr>
          <a:lstStyle/>
          <a:p>
            <a:r>
              <a:rPr lang="en-US" dirty="0">
                <a:solidFill>
                  <a:schemeClr val="bg1"/>
                </a:solidFill>
              </a:rPr>
              <a:t>Explanation of employer’s ECP and how to get a copy</a:t>
            </a:r>
          </a:p>
        </p:txBody>
      </p:sp>
      <p:sp>
        <p:nvSpPr>
          <p:cNvPr id="11" name="TextBox 10"/>
          <p:cNvSpPr txBox="1"/>
          <p:nvPr/>
        </p:nvSpPr>
        <p:spPr>
          <a:xfrm>
            <a:off x="1534151" y="3974318"/>
            <a:ext cx="3175011" cy="584775"/>
          </a:xfrm>
          <a:prstGeom prst="rect">
            <a:avLst/>
          </a:prstGeom>
          <a:solidFill>
            <a:srgbClr val="FF0000"/>
          </a:solidFill>
          <a:effectLst>
            <a:reflection blurRad="6350" stA="52000" endA="300" endPos="35000" dir="5400000" sy="-100000" algn="bl" rotWithShape="0"/>
          </a:effectLst>
          <a:scene3d>
            <a:camera prst="isometricOffAxis1Right"/>
            <a:lightRig rig="threePt" dir="t"/>
          </a:scene3d>
        </p:spPr>
        <p:txBody>
          <a:bodyPr wrap="square" rtlCol="0">
            <a:spAutoFit/>
          </a:bodyPr>
          <a:lstStyle/>
          <a:p>
            <a:r>
              <a:rPr lang="en-US" sz="1600" b="1" i="1" dirty="0">
                <a:solidFill>
                  <a:schemeClr val="bg1"/>
                </a:solidFill>
              </a:rPr>
              <a:t>Explanation of how to recognize task that may involve exposure</a:t>
            </a:r>
          </a:p>
        </p:txBody>
      </p:sp>
      <p:sp>
        <p:nvSpPr>
          <p:cNvPr id="12" name="TextBox 11"/>
          <p:cNvSpPr txBox="1"/>
          <p:nvPr/>
        </p:nvSpPr>
        <p:spPr>
          <a:xfrm>
            <a:off x="1666059" y="4989062"/>
            <a:ext cx="4470806" cy="646331"/>
          </a:xfrm>
          <a:prstGeom prst="rect">
            <a:avLst/>
          </a:prstGeom>
          <a:solidFill>
            <a:srgbClr val="00FFFF"/>
          </a:solidFill>
          <a:effectLst>
            <a:reflection blurRad="6350" stA="52000" endA="300" endPos="35000" dir="5400000" sy="-100000" algn="bl" rotWithShape="0"/>
          </a:effectLst>
        </p:spPr>
        <p:txBody>
          <a:bodyPr wrap="square" rtlCol="0">
            <a:spAutoFit/>
          </a:bodyPr>
          <a:lstStyle/>
          <a:p>
            <a:r>
              <a:rPr lang="en-US" b="1" i="1" dirty="0">
                <a:solidFill>
                  <a:schemeClr val="bg1"/>
                </a:solidFill>
              </a:rPr>
              <a:t>Explanation of appropriate use of engineering controls, work practice and PPE</a:t>
            </a:r>
          </a:p>
        </p:txBody>
      </p:sp>
      <p:sp>
        <p:nvSpPr>
          <p:cNvPr id="13" name="TextBox 12"/>
          <p:cNvSpPr txBox="1"/>
          <p:nvPr/>
        </p:nvSpPr>
        <p:spPr>
          <a:xfrm>
            <a:off x="7841500" y="1885074"/>
            <a:ext cx="2973926" cy="1200329"/>
          </a:xfrm>
          <a:prstGeom prst="rect">
            <a:avLst/>
          </a:prstGeom>
          <a:solidFill>
            <a:srgbClr val="66FF33"/>
          </a:solidFill>
          <a:effectLst>
            <a:reflection blurRad="6350" stA="52000" endA="300" endPos="35000" dir="5400000" sy="-100000" algn="bl" rotWithShape="0"/>
          </a:effectLst>
          <a:scene3d>
            <a:camera prst="isometricLeftDown"/>
            <a:lightRig rig="threePt" dir="t"/>
          </a:scene3d>
        </p:spPr>
        <p:txBody>
          <a:bodyPr wrap="square" rtlCol="0">
            <a:spAutoFit/>
          </a:bodyPr>
          <a:lstStyle/>
          <a:p>
            <a:r>
              <a:rPr lang="en-US" dirty="0">
                <a:solidFill>
                  <a:schemeClr val="bg1"/>
                </a:solidFill>
              </a:rPr>
              <a:t>Information on appropriate actions to take and persons to contact in an emergency involving blood or OPIM</a:t>
            </a:r>
          </a:p>
        </p:txBody>
      </p:sp>
      <p:sp>
        <p:nvSpPr>
          <p:cNvPr id="14" name="TextBox 13"/>
          <p:cNvSpPr txBox="1"/>
          <p:nvPr/>
        </p:nvSpPr>
        <p:spPr>
          <a:xfrm>
            <a:off x="1750942" y="399877"/>
            <a:ext cx="2923515" cy="646331"/>
          </a:xfrm>
          <a:prstGeom prst="rect">
            <a:avLst/>
          </a:prstGeom>
          <a:solidFill>
            <a:srgbClr val="FFC000"/>
          </a:solidFill>
          <a:effectLst>
            <a:outerShdw blurRad="76200" dir="13500000" sy="23000" kx="1200000" algn="br" rotWithShape="0">
              <a:prstClr val="black">
                <a:alpha val="20000"/>
              </a:prstClr>
            </a:outerShdw>
            <a:reflection blurRad="6350" stA="52000" endA="300" endPos="35000" dir="5400000" sy="-100000" algn="bl" rotWithShape="0"/>
          </a:effectLst>
          <a:scene3d>
            <a:camera prst="perspectiveFront"/>
            <a:lightRig rig="threePt" dir="t"/>
          </a:scene3d>
        </p:spPr>
        <p:txBody>
          <a:bodyPr wrap="square" rtlCol="0">
            <a:spAutoFit/>
          </a:bodyPr>
          <a:lstStyle/>
          <a:p>
            <a:r>
              <a:rPr lang="en-US" b="1" i="1" dirty="0">
                <a:solidFill>
                  <a:schemeClr val="bg1"/>
                </a:solidFill>
              </a:rPr>
              <a:t>Explanation of epidemiology and symptoms of BBP</a:t>
            </a:r>
          </a:p>
        </p:txBody>
      </p:sp>
      <p:sp>
        <p:nvSpPr>
          <p:cNvPr id="15" name="TextBox 14"/>
          <p:cNvSpPr txBox="1"/>
          <p:nvPr/>
        </p:nvSpPr>
        <p:spPr>
          <a:xfrm>
            <a:off x="7663585" y="3491363"/>
            <a:ext cx="3103830" cy="646331"/>
          </a:xfrm>
          <a:prstGeom prst="rect">
            <a:avLst/>
          </a:prstGeom>
          <a:solidFill>
            <a:srgbClr val="FF99FF"/>
          </a:solidFill>
          <a:effectLst>
            <a:reflection blurRad="6350" stA="50000" endA="300" endPos="55000" dir="5400000" sy="-100000" algn="bl" rotWithShape="0"/>
          </a:effectLst>
          <a:scene3d>
            <a:camera prst="isometricOffAxis2Left"/>
            <a:lightRig rig="threePt" dir="t"/>
          </a:scene3d>
        </p:spPr>
        <p:txBody>
          <a:bodyPr wrap="square" rtlCol="0">
            <a:spAutoFit/>
          </a:bodyPr>
          <a:lstStyle/>
          <a:p>
            <a:r>
              <a:rPr lang="en-US" b="1" i="1" dirty="0">
                <a:solidFill>
                  <a:schemeClr val="bg1"/>
                </a:solidFill>
              </a:rPr>
              <a:t>Information on post-exposure evaluation</a:t>
            </a:r>
          </a:p>
        </p:txBody>
      </p:sp>
      <p:sp>
        <p:nvSpPr>
          <p:cNvPr id="16" name="TextBox 15"/>
          <p:cNvSpPr txBox="1"/>
          <p:nvPr/>
        </p:nvSpPr>
        <p:spPr>
          <a:xfrm>
            <a:off x="6705600" y="5689851"/>
            <a:ext cx="3558280" cy="646331"/>
          </a:xfrm>
          <a:prstGeom prst="rect">
            <a:avLst/>
          </a:prstGeom>
          <a:solidFill>
            <a:srgbClr val="CC3300"/>
          </a:solidFill>
          <a:effectLst>
            <a:reflection blurRad="6350" stA="50000" endA="300" endPos="55000" dir="5400000" sy="-100000" algn="bl" rotWithShape="0"/>
          </a:effectLst>
          <a:scene3d>
            <a:camera prst="isometricOffAxis2Left"/>
            <a:lightRig rig="threePt" dir="t"/>
          </a:scene3d>
        </p:spPr>
        <p:txBody>
          <a:bodyPr wrap="square" rtlCol="0">
            <a:spAutoFit/>
          </a:bodyPr>
          <a:lstStyle/>
          <a:p>
            <a:r>
              <a:rPr lang="en-US" b="1" i="1" dirty="0">
                <a:solidFill>
                  <a:schemeClr val="bg1"/>
                </a:solidFill>
              </a:rPr>
              <a:t>Explanation of the signs and labels and/or color coding required</a:t>
            </a:r>
          </a:p>
        </p:txBody>
      </p:sp>
      <p:sp>
        <p:nvSpPr>
          <p:cNvPr id="17" name="TextBox 16"/>
          <p:cNvSpPr txBox="1"/>
          <p:nvPr/>
        </p:nvSpPr>
        <p:spPr>
          <a:xfrm>
            <a:off x="5093328" y="195201"/>
            <a:ext cx="1828800" cy="923330"/>
          </a:xfrm>
          <a:prstGeom prst="rect">
            <a:avLst/>
          </a:prstGeom>
          <a:solidFill>
            <a:srgbClr val="FF0000"/>
          </a:solidFill>
          <a:effectLst>
            <a:reflection blurRad="6350" stA="52000" endA="300" endPos="35000" dir="5400000" sy="-100000" algn="bl" rotWithShape="0"/>
          </a:effectLst>
          <a:scene3d>
            <a:camera prst="isometricOffAxis1Right"/>
            <a:lightRig rig="threePt" dir="t"/>
          </a:scene3d>
        </p:spPr>
        <p:txBody>
          <a:bodyPr wrap="square" rtlCol="0">
            <a:spAutoFit/>
          </a:bodyPr>
          <a:lstStyle/>
          <a:p>
            <a:r>
              <a:rPr lang="en-US" b="1" i="1" dirty="0">
                <a:solidFill>
                  <a:schemeClr val="bg1"/>
                </a:solidFill>
              </a:rPr>
              <a:t>Accessible copy of regulatory text</a:t>
            </a:r>
          </a:p>
        </p:txBody>
      </p:sp>
      <p:sp>
        <p:nvSpPr>
          <p:cNvPr id="18" name="TextBox 17"/>
          <p:cNvSpPr txBox="1"/>
          <p:nvPr/>
        </p:nvSpPr>
        <p:spPr>
          <a:xfrm>
            <a:off x="7663585" y="97051"/>
            <a:ext cx="2754894" cy="830997"/>
          </a:xfrm>
          <a:prstGeom prst="rect">
            <a:avLst/>
          </a:prstGeom>
          <a:solidFill>
            <a:srgbClr val="FFCCCC"/>
          </a:solidFill>
          <a:effectLst>
            <a:reflection blurRad="6350" stA="52000" endA="300" endPos="35000" dir="5400000" sy="-100000" algn="bl" rotWithShape="0"/>
          </a:effectLst>
        </p:spPr>
        <p:txBody>
          <a:bodyPr wrap="square" rtlCol="0">
            <a:spAutoFit/>
          </a:bodyPr>
          <a:lstStyle/>
          <a:p>
            <a:r>
              <a:rPr lang="en-US" sz="1600" b="1" i="1" dirty="0">
                <a:solidFill>
                  <a:schemeClr val="bg1"/>
                </a:solidFill>
              </a:rPr>
              <a:t>Information on types, proper use, location, removal, handling and disposal of PPE</a:t>
            </a:r>
          </a:p>
        </p:txBody>
      </p:sp>
      <p:sp>
        <p:nvSpPr>
          <p:cNvPr id="19" name="TextBox 18"/>
          <p:cNvSpPr txBox="1"/>
          <p:nvPr/>
        </p:nvSpPr>
        <p:spPr>
          <a:xfrm>
            <a:off x="1852251" y="5912391"/>
            <a:ext cx="3505199" cy="369332"/>
          </a:xfrm>
          <a:prstGeom prst="rect">
            <a:avLst/>
          </a:prstGeom>
          <a:solidFill>
            <a:srgbClr val="CC66FF"/>
          </a:solidFill>
          <a:effectLst>
            <a:reflection blurRad="6350" stA="50000" endA="300" endPos="55000" dir="5400000" sy="-100000" algn="bl" rotWithShape="0"/>
          </a:effectLst>
        </p:spPr>
        <p:txBody>
          <a:bodyPr wrap="square" rtlCol="0">
            <a:spAutoFit/>
          </a:bodyPr>
          <a:lstStyle/>
          <a:p>
            <a:r>
              <a:rPr lang="en-US" b="1" i="1" dirty="0">
                <a:solidFill>
                  <a:schemeClr val="bg1"/>
                </a:solidFill>
              </a:rPr>
              <a:t>Information on Hepatitis B vaccine</a:t>
            </a:r>
          </a:p>
        </p:txBody>
      </p:sp>
      <p:sp>
        <p:nvSpPr>
          <p:cNvPr id="20" name="TextBox 19"/>
          <p:cNvSpPr txBox="1"/>
          <p:nvPr/>
        </p:nvSpPr>
        <p:spPr>
          <a:xfrm>
            <a:off x="6872433" y="4590607"/>
            <a:ext cx="3764635" cy="646331"/>
          </a:xfrm>
          <a:prstGeom prst="rect">
            <a:avLst/>
          </a:prstGeom>
          <a:solidFill>
            <a:schemeClr val="accent6">
              <a:lumMod val="60000"/>
              <a:lumOff val="40000"/>
            </a:schemeClr>
          </a:solidFill>
          <a:effectLst>
            <a:reflection blurRad="6350" stA="50000" endA="300" endPos="55000" dir="5400000" sy="-100000" algn="bl" rotWithShape="0"/>
          </a:effectLst>
        </p:spPr>
        <p:txBody>
          <a:bodyPr wrap="square" rtlCol="0">
            <a:spAutoFit/>
          </a:bodyPr>
          <a:lstStyle/>
          <a:p>
            <a:r>
              <a:rPr lang="en-US" b="1" i="1" dirty="0">
                <a:solidFill>
                  <a:schemeClr val="bg1"/>
                </a:solidFill>
              </a:rPr>
              <a:t>Explanation of the basis for PPE selection</a:t>
            </a:r>
          </a:p>
        </p:txBody>
      </p:sp>
      <p:grpSp>
        <p:nvGrpSpPr>
          <p:cNvPr id="21" name="link graphic">
            <a:extLst>
              <a:ext uri="{FF2B5EF4-FFF2-40B4-BE49-F238E27FC236}">
                <a16:creationId xmlns:a16="http://schemas.microsoft.com/office/drawing/2014/main" id="{20B3CBA7-D58F-4E40-857B-ED56850EA485}"/>
              </a:ext>
            </a:extLst>
          </p:cNvPr>
          <p:cNvGrpSpPr/>
          <p:nvPr/>
        </p:nvGrpSpPr>
        <p:grpSpPr>
          <a:xfrm>
            <a:off x="4887001" y="1297379"/>
            <a:ext cx="2306370" cy="2106728"/>
            <a:chOff x="8484049" y="4115550"/>
            <a:chExt cx="1755625" cy="1755625"/>
          </a:xfrm>
        </p:grpSpPr>
        <p:sp>
          <p:nvSpPr>
            <p:cNvPr id="22" name="Oval 21">
              <a:extLst>
                <a:ext uri="{FF2B5EF4-FFF2-40B4-BE49-F238E27FC236}">
                  <a16:creationId xmlns:a16="http://schemas.microsoft.com/office/drawing/2014/main" id="{C663AC5B-C767-4F79-B294-CF6C63635293}"/>
                </a:ext>
              </a:extLst>
            </p:cNvPr>
            <p:cNvSpPr/>
            <p:nvPr/>
          </p:nvSpPr>
          <p:spPr>
            <a:xfrm>
              <a:off x="8484049" y="4115550"/>
              <a:ext cx="1755625" cy="1755625"/>
            </a:xfrm>
            <a:prstGeom prst="ellipse">
              <a:avLst/>
            </a:prstGeom>
            <a:solidFill>
              <a:srgbClr val="FFFFDD"/>
            </a:solidFill>
            <a:ln w="57150">
              <a:solidFill>
                <a:srgbClr val="120F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OSHA logo">
              <a:extLst>
                <a:ext uri="{FF2B5EF4-FFF2-40B4-BE49-F238E27FC236}">
                  <a16:creationId xmlns:a16="http://schemas.microsoft.com/office/drawing/2014/main" id="{211140ED-6F7C-446B-AC6D-1CAECC2EEF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257" r="69406" b="19383"/>
            <a:stretch/>
          </p:blipFill>
          <p:spPr>
            <a:xfrm>
              <a:off x="8590066" y="4686225"/>
              <a:ext cx="465967" cy="485483"/>
            </a:xfrm>
            <a:prstGeom prst="rect">
              <a:avLst/>
            </a:prstGeom>
          </p:spPr>
        </p:pic>
        <p:pic>
          <p:nvPicPr>
            <p:cNvPr id="24" name="cap">
              <a:extLst>
                <a:ext uri="{FF2B5EF4-FFF2-40B4-BE49-F238E27FC236}">
                  <a16:creationId xmlns:a16="http://schemas.microsoft.com/office/drawing/2014/main" id="{92EDCE30-D646-43CF-945D-B0EE67878D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95154" y="4349603"/>
              <a:ext cx="714548" cy="714548"/>
            </a:xfrm>
            <a:prstGeom prst="rect">
              <a:avLst/>
            </a:prstGeom>
          </p:spPr>
        </p:pic>
        <p:sp>
          <p:nvSpPr>
            <p:cNvPr id="25" name="13 topics text">
              <a:extLst>
                <a:ext uri="{FF2B5EF4-FFF2-40B4-BE49-F238E27FC236}">
                  <a16:creationId xmlns:a16="http://schemas.microsoft.com/office/drawing/2014/main" id="{F6091637-8200-446E-A985-297B0E6010A9}"/>
                </a:ext>
              </a:extLst>
            </p:cNvPr>
            <p:cNvSpPr txBox="1">
              <a:spLocks/>
            </p:cNvSpPr>
            <p:nvPr/>
          </p:nvSpPr>
          <p:spPr>
            <a:xfrm>
              <a:off x="8865007" y="4605300"/>
              <a:ext cx="1130366" cy="11550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4400" b="1" dirty="0">
                  <a:solidFill>
                    <a:srgbClr val="5F1509"/>
                  </a:solidFill>
                  <a:latin typeface="Calibri" panose="020F0502020204030204" pitchFamily="34" charset="0"/>
                  <a:cs typeface="Calibri" panose="020F0502020204030204" pitchFamily="34" charset="0"/>
                </a:rPr>
                <a:t>13</a:t>
              </a:r>
            </a:p>
            <a:p>
              <a:pPr marL="0" indent="0" algn="ctr">
                <a:spcBef>
                  <a:spcPts val="0"/>
                </a:spcBef>
                <a:buNone/>
              </a:pPr>
              <a:r>
                <a:rPr lang="en-US" b="1" dirty="0">
                  <a:solidFill>
                    <a:srgbClr val="5F1509"/>
                  </a:solidFill>
                  <a:latin typeface="Calibri" panose="020F0502020204030204" pitchFamily="34" charset="0"/>
                  <a:cs typeface="Calibri" panose="020F0502020204030204" pitchFamily="34" charset="0"/>
                </a:rPr>
                <a:t>topics</a:t>
              </a:r>
              <a:endParaRPr lang="en-US" dirty="0">
                <a:solidFill>
                  <a:srgbClr val="5F1509"/>
                </a:solidFill>
                <a:latin typeface="Calibri" panose="020F0502020204030204" pitchFamily="34" charset="0"/>
                <a:cs typeface="Calibri" panose="020F0502020204030204" pitchFamily="34" charset="0"/>
              </a:endParaRPr>
            </a:p>
            <a:p>
              <a:pPr marL="0" indent="0">
                <a:buNone/>
              </a:pPr>
              <a:endParaRPr lang="en-US" sz="2400" dirty="0">
                <a:solidFill>
                  <a:srgbClr val="532E1D"/>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41698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150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175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200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230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260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280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grpId="0" nodeType="withEffect">
                                  <p:stCondLst>
                                    <p:cond delay="300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grpId="0" nodeType="withEffect">
                                  <p:stCondLst>
                                    <p:cond delay="310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grpId="0" nodeType="withEffect">
                                  <p:stCondLst>
                                    <p:cond delay="330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anner">
            <a:extLst>
              <a:ext uri="{FF2B5EF4-FFF2-40B4-BE49-F238E27FC236}">
                <a16:creationId xmlns:a16="http://schemas.microsoft.com/office/drawing/2014/main" id="{AD232E81-518A-8B98-3386-0A298F3590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7107" name="Rectangle 3"/>
          <p:cNvSpPr>
            <a:spLocks noGrp="1" noChangeArrowheads="1"/>
          </p:cNvSpPr>
          <p:nvPr>
            <p:ph idx="1"/>
          </p:nvPr>
        </p:nvSpPr>
        <p:spPr>
          <a:xfrm>
            <a:off x="1594144" y="1845199"/>
            <a:ext cx="8763000" cy="4572000"/>
          </a:xfrm>
        </p:spPr>
        <p:txBody>
          <a:bodyPr rtlCol="0">
            <a:normAutofit/>
          </a:bodyPr>
          <a:lstStyle/>
          <a:p>
            <a:pPr marL="68580" indent="0">
              <a:spcBef>
                <a:spcPts val="600"/>
              </a:spcBef>
              <a:buNone/>
              <a:defRPr/>
            </a:pPr>
            <a:r>
              <a:rPr lang="en-US" sz="2400" dirty="0">
                <a:solidFill>
                  <a:srgbClr val="532E1D"/>
                </a:solidFill>
              </a:rPr>
              <a:t>The employer must keep training records with the following information:</a:t>
            </a:r>
          </a:p>
          <a:p>
            <a:pPr lvl="1">
              <a:spcBef>
                <a:spcPts val="600"/>
              </a:spcBef>
              <a:defRPr/>
            </a:pPr>
            <a:r>
              <a:rPr lang="en-US" sz="2400" dirty="0">
                <a:solidFill>
                  <a:srgbClr val="532E1D"/>
                </a:solidFill>
              </a:rPr>
              <a:t>The dates of the training session</a:t>
            </a:r>
          </a:p>
          <a:p>
            <a:pPr lvl="1">
              <a:spcBef>
                <a:spcPts val="600"/>
              </a:spcBef>
              <a:defRPr/>
            </a:pPr>
            <a:r>
              <a:rPr lang="en-US" sz="2400" dirty="0">
                <a:solidFill>
                  <a:srgbClr val="532E1D"/>
                </a:solidFill>
              </a:rPr>
              <a:t>The contents or a summary of the training session</a:t>
            </a:r>
          </a:p>
          <a:p>
            <a:pPr lvl="1">
              <a:spcBef>
                <a:spcPts val="600"/>
              </a:spcBef>
              <a:defRPr/>
            </a:pPr>
            <a:r>
              <a:rPr lang="en-US" sz="2400" dirty="0">
                <a:solidFill>
                  <a:srgbClr val="532E1D"/>
                </a:solidFill>
              </a:rPr>
              <a:t>The names and qualifications of the persons conducting the training</a:t>
            </a:r>
          </a:p>
          <a:p>
            <a:pPr lvl="1">
              <a:spcBef>
                <a:spcPts val="600"/>
              </a:spcBef>
              <a:defRPr/>
            </a:pPr>
            <a:r>
              <a:rPr lang="en-US" sz="2400" dirty="0">
                <a:solidFill>
                  <a:srgbClr val="532E1D"/>
                </a:solidFill>
              </a:rPr>
              <a:t>The names and job titles of all persons attending the training sessions</a:t>
            </a:r>
          </a:p>
          <a:p>
            <a:pPr marL="68580" indent="0">
              <a:spcBef>
                <a:spcPts val="600"/>
              </a:spcBef>
              <a:buNone/>
              <a:defRPr/>
            </a:pPr>
            <a:r>
              <a:rPr lang="en-US" sz="2400" dirty="0">
                <a:solidFill>
                  <a:srgbClr val="532E1D"/>
                </a:solidFill>
              </a:rPr>
              <a:t>Employers must keep these records for 3 years from the date of the training session</a:t>
            </a:r>
          </a:p>
        </p:txBody>
      </p:sp>
      <p:pic>
        <p:nvPicPr>
          <p:cNvPr id="4" name="elipses">
            <a:extLst>
              <a:ext uri="{FF2B5EF4-FFF2-40B4-BE49-F238E27FC236}">
                <a16:creationId xmlns:a16="http://schemas.microsoft.com/office/drawing/2014/main" id="{E344DE5A-15C4-0CD8-4F17-9BB45D3E63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1530" y="1078229"/>
            <a:ext cx="648242" cy="648242"/>
          </a:xfrm>
          <a:prstGeom prst="rect">
            <a:avLst/>
          </a:prstGeom>
        </p:spPr>
      </p:pic>
      <p:sp>
        <p:nvSpPr>
          <p:cNvPr id="7" name="TextBox 6">
            <a:extLst>
              <a:ext uri="{FF2B5EF4-FFF2-40B4-BE49-F238E27FC236}">
                <a16:creationId xmlns:a16="http://schemas.microsoft.com/office/drawing/2014/main" id="{63F5E846-7E04-6857-8E26-7568CFB279F6}"/>
              </a:ext>
            </a:extLst>
          </p:cNvPr>
          <p:cNvSpPr txBox="1"/>
          <p:nvPr/>
        </p:nvSpPr>
        <p:spPr>
          <a:xfrm>
            <a:off x="1143000" y="1070650"/>
            <a:ext cx="4356847" cy="707886"/>
          </a:xfrm>
          <a:prstGeom prst="rect">
            <a:avLst/>
          </a:prstGeom>
          <a:noFill/>
        </p:spPr>
        <p:txBody>
          <a:bodyPr wrap="square" rtlCol="0">
            <a:spAutoFit/>
          </a:bodyPr>
          <a:lstStyle/>
          <a:p>
            <a:r>
              <a:rPr lang="en-US" altLang="en-US" sz="4000" b="1" dirty="0">
                <a:solidFill>
                  <a:schemeClr val="bg1"/>
                </a:solidFill>
              </a:rPr>
              <a:t>Recordkeeping</a:t>
            </a:r>
            <a:endParaRPr lang="en-US" sz="4000" b="1"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107">
                                            <p:txEl>
                                              <p:pRg st="1" end="1"/>
                                            </p:txEl>
                                          </p:spTgt>
                                        </p:tgtEl>
                                        <p:attrNameLst>
                                          <p:attrName>style.visibility</p:attrName>
                                        </p:attrNameLst>
                                      </p:cBhvr>
                                      <p:to>
                                        <p:strVal val="visible"/>
                                      </p:to>
                                    </p:set>
                                    <p:animEffect transition="in" filter="fade">
                                      <p:cBhvr>
                                        <p:cTn id="7" dur="500"/>
                                        <p:tgtEl>
                                          <p:spTgt spid="4710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107">
                                            <p:txEl>
                                              <p:pRg st="2" end="2"/>
                                            </p:txEl>
                                          </p:spTgt>
                                        </p:tgtEl>
                                        <p:attrNameLst>
                                          <p:attrName>style.visibility</p:attrName>
                                        </p:attrNameLst>
                                      </p:cBhvr>
                                      <p:to>
                                        <p:strVal val="visible"/>
                                      </p:to>
                                    </p:set>
                                    <p:animEffect transition="in" filter="fade">
                                      <p:cBhvr>
                                        <p:cTn id="12" dur="500"/>
                                        <p:tgtEl>
                                          <p:spTgt spid="4710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107">
                                            <p:txEl>
                                              <p:pRg st="3" end="3"/>
                                            </p:txEl>
                                          </p:spTgt>
                                        </p:tgtEl>
                                        <p:attrNameLst>
                                          <p:attrName>style.visibility</p:attrName>
                                        </p:attrNameLst>
                                      </p:cBhvr>
                                      <p:to>
                                        <p:strVal val="visible"/>
                                      </p:to>
                                    </p:set>
                                    <p:animEffect transition="in" filter="fade">
                                      <p:cBhvr>
                                        <p:cTn id="17" dur="500"/>
                                        <p:tgtEl>
                                          <p:spTgt spid="4710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7107">
                                            <p:txEl>
                                              <p:pRg st="4" end="4"/>
                                            </p:txEl>
                                          </p:spTgt>
                                        </p:tgtEl>
                                        <p:attrNameLst>
                                          <p:attrName>style.visibility</p:attrName>
                                        </p:attrNameLst>
                                      </p:cBhvr>
                                      <p:to>
                                        <p:strVal val="visible"/>
                                      </p:to>
                                    </p:set>
                                    <p:animEffect transition="in" filter="fade">
                                      <p:cBhvr>
                                        <p:cTn id="22" dur="500"/>
                                        <p:tgtEl>
                                          <p:spTgt spid="4710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107">
                                            <p:txEl>
                                              <p:pRg st="5" end="5"/>
                                            </p:txEl>
                                          </p:spTgt>
                                        </p:tgtEl>
                                        <p:attrNameLst>
                                          <p:attrName>style.visibility</p:attrName>
                                        </p:attrNameLst>
                                      </p:cBhvr>
                                      <p:to>
                                        <p:strVal val="visible"/>
                                      </p:to>
                                    </p:set>
                                    <p:animEffect transition="in" filter="fade">
                                      <p:cBhvr>
                                        <p:cTn id="27" dur="500"/>
                                        <p:tgtEl>
                                          <p:spTgt spid="4710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anner">
            <a:extLst>
              <a:ext uri="{FF2B5EF4-FFF2-40B4-BE49-F238E27FC236}">
                <a16:creationId xmlns:a16="http://schemas.microsoft.com/office/drawing/2014/main" id="{A1B3A4ED-1696-D0B9-0873-7D72D3FB12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89090" name="Rectangle 3"/>
          <p:cNvSpPr>
            <a:spLocks noGrp="1" noChangeArrowheads="1"/>
          </p:cNvSpPr>
          <p:nvPr>
            <p:ph idx="1"/>
          </p:nvPr>
        </p:nvSpPr>
        <p:spPr>
          <a:xfrm>
            <a:off x="1905000" y="2144551"/>
            <a:ext cx="8382000" cy="4610100"/>
          </a:xfrm>
        </p:spPr>
        <p:txBody>
          <a:bodyPr/>
          <a:lstStyle/>
          <a:p>
            <a:pPr indent="-273050" algn="ctr">
              <a:spcBef>
                <a:spcPct val="0"/>
              </a:spcBef>
              <a:buNone/>
            </a:pPr>
            <a:r>
              <a:rPr lang="en-US" altLang="en-US" sz="2800" dirty="0">
                <a:solidFill>
                  <a:srgbClr val="532E1D"/>
                </a:solidFill>
              </a:rPr>
              <a:t>Deputy Commissioner - (919) 707-7800</a:t>
            </a:r>
          </a:p>
          <a:p>
            <a:pPr indent="-273050" algn="ctr">
              <a:spcBef>
                <a:spcPct val="0"/>
              </a:spcBef>
              <a:buNone/>
            </a:pPr>
            <a:endParaRPr lang="en-US" altLang="en-US" sz="2800" dirty="0">
              <a:solidFill>
                <a:srgbClr val="532E1D"/>
              </a:solidFill>
            </a:endParaRPr>
          </a:p>
          <a:p>
            <a:pPr indent="-273050" algn="ctr">
              <a:spcBef>
                <a:spcPct val="0"/>
              </a:spcBef>
              <a:buNone/>
            </a:pPr>
            <a:r>
              <a:rPr lang="en-US" altLang="en-US" sz="2800" dirty="0">
                <a:solidFill>
                  <a:srgbClr val="532E1D"/>
                </a:solidFill>
              </a:rPr>
              <a:t>Consultative Services - (919) 707-7846</a:t>
            </a:r>
          </a:p>
          <a:p>
            <a:pPr indent="-273050" algn="ctr">
              <a:spcBef>
                <a:spcPct val="0"/>
              </a:spcBef>
              <a:buNone/>
            </a:pPr>
            <a:endParaRPr lang="en-US" altLang="en-US" sz="2800" dirty="0">
              <a:solidFill>
                <a:srgbClr val="532E1D"/>
              </a:solidFill>
            </a:endParaRPr>
          </a:p>
          <a:p>
            <a:pPr indent="-273050" algn="ctr">
              <a:spcBef>
                <a:spcPct val="0"/>
              </a:spcBef>
              <a:buNone/>
            </a:pPr>
            <a:r>
              <a:rPr lang="en-US" altLang="en-US" sz="2800" dirty="0">
                <a:solidFill>
                  <a:srgbClr val="532E1D"/>
                </a:solidFill>
              </a:rPr>
              <a:t>ASK OSH - (919) 707-7876</a:t>
            </a:r>
          </a:p>
          <a:p>
            <a:pPr indent="-273050" algn="ctr">
              <a:spcBef>
                <a:spcPct val="0"/>
              </a:spcBef>
              <a:buNone/>
            </a:pPr>
            <a:endParaRPr lang="en-US" altLang="en-US" sz="2800" dirty="0">
              <a:solidFill>
                <a:srgbClr val="532E1D"/>
              </a:solidFill>
            </a:endParaRPr>
          </a:p>
          <a:p>
            <a:pPr indent="-273050" algn="ctr">
              <a:spcBef>
                <a:spcPct val="0"/>
              </a:spcBef>
              <a:buNone/>
            </a:pPr>
            <a:r>
              <a:rPr lang="en-US" altLang="en-US" sz="2800" dirty="0">
                <a:solidFill>
                  <a:srgbClr val="532E1D"/>
                </a:solidFill>
              </a:rPr>
              <a:t>NC Department of Labor – 800-NCLABOR</a:t>
            </a:r>
          </a:p>
        </p:txBody>
      </p:sp>
      <p:sp>
        <p:nvSpPr>
          <p:cNvPr id="7" name="TextBox 6">
            <a:extLst>
              <a:ext uri="{FF2B5EF4-FFF2-40B4-BE49-F238E27FC236}">
                <a16:creationId xmlns:a16="http://schemas.microsoft.com/office/drawing/2014/main" id="{48A41465-3A6A-7049-C891-56D9B1C5E4AC}"/>
              </a:ext>
            </a:extLst>
          </p:cNvPr>
          <p:cNvSpPr txBox="1"/>
          <p:nvPr/>
        </p:nvSpPr>
        <p:spPr>
          <a:xfrm>
            <a:off x="1143000" y="1070650"/>
            <a:ext cx="5334000" cy="707886"/>
          </a:xfrm>
          <a:prstGeom prst="rect">
            <a:avLst/>
          </a:prstGeom>
          <a:noFill/>
        </p:spPr>
        <p:txBody>
          <a:bodyPr wrap="square" rtlCol="0">
            <a:spAutoFit/>
          </a:bodyPr>
          <a:lstStyle/>
          <a:p>
            <a:r>
              <a:rPr lang="en-US" altLang="en-US" sz="4000" b="1" dirty="0">
                <a:solidFill>
                  <a:schemeClr val="bg1"/>
                </a:solidFill>
              </a:rPr>
              <a:t>OSHA: North Carolina</a:t>
            </a:r>
            <a:endParaRPr lang="en-US" sz="4000" b="1" dirty="0">
              <a:solidFill>
                <a:schemeClr val="bg1"/>
              </a:solidFill>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3581400" y="2529493"/>
            <a:ext cx="2948879" cy="2940381"/>
          </a:xfrm>
        </p:spPr>
      </p:pic>
      <p:pic>
        <p:nvPicPr>
          <p:cNvPr id="3" name="Picture 2" descr="A picture containing transport, airplane, aircraft, sketch&#10;&#10;Description automatically generated">
            <a:extLst>
              <a:ext uri="{FF2B5EF4-FFF2-40B4-BE49-F238E27FC236}">
                <a16:creationId xmlns:a16="http://schemas.microsoft.com/office/drawing/2014/main" id="{59761FCD-52F0-85C6-069E-1BDAFE0E15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43652" flipH="1">
            <a:off x="279558" y="966707"/>
            <a:ext cx="3545067" cy="2412591"/>
          </a:xfrm>
          <a:prstGeom prst="rect">
            <a:avLst/>
          </a:prstGeom>
        </p:spPr>
      </p:pic>
      <p:pic>
        <p:nvPicPr>
          <p:cNvPr id="8" name="Picture 7" descr="A picture containing font, graphics, text, logo&#10;&#10;Description automatically generated">
            <a:extLst>
              <a:ext uri="{FF2B5EF4-FFF2-40B4-BE49-F238E27FC236}">
                <a16:creationId xmlns:a16="http://schemas.microsoft.com/office/drawing/2014/main" id="{D069F113-D263-9DF6-7F37-A76686F0E2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0005" y="1583744"/>
            <a:ext cx="7594220" cy="1978962"/>
          </a:xfrm>
          <a:prstGeom prst="rect">
            <a:avLst/>
          </a:prstGeom>
        </p:spPr>
      </p:pic>
    </p:spTree>
    <p:extLst>
      <p:ext uri="{BB962C8B-B14F-4D97-AF65-F5344CB8AC3E}">
        <p14:creationId xmlns:p14="http://schemas.microsoft.com/office/powerpoint/2010/main" val="2504115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anner">
            <a:extLst>
              <a:ext uri="{FF2B5EF4-FFF2-40B4-BE49-F238E27FC236}">
                <a16:creationId xmlns:a16="http://schemas.microsoft.com/office/drawing/2014/main" id="{17EF74F5-AB40-D1A9-B8C7-AAE8D39178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150" y="1089043"/>
            <a:ext cx="10256154" cy="1654157"/>
          </a:xfrm>
          <a:prstGeom prst="rect">
            <a:avLst/>
          </a:prstGeom>
        </p:spPr>
      </p:pic>
      <p:sp>
        <p:nvSpPr>
          <p:cNvPr id="3" name="Content Placeholder 2"/>
          <p:cNvSpPr>
            <a:spLocks noGrp="1"/>
          </p:cNvSpPr>
          <p:nvPr>
            <p:ph idx="1"/>
          </p:nvPr>
        </p:nvSpPr>
        <p:spPr>
          <a:xfrm>
            <a:off x="1371600" y="2844184"/>
            <a:ext cx="9448800" cy="2743200"/>
          </a:xfrm>
        </p:spPr>
        <p:txBody>
          <a:bodyPr>
            <a:noAutofit/>
          </a:bodyPr>
          <a:lstStyle/>
          <a:p>
            <a:pPr>
              <a:spcAft>
                <a:spcPts val="600"/>
              </a:spcAft>
              <a:defRPr/>
            </a:pPr>
            <a:r>
              <a:rPr lang="en-US" altLang="en-US" sz="2400" dirty="0">
                <a:solidFill>
                  <a:srgbClr val="532E1D"/>
                </a:solidFill>
                <a:latin typeface="+mn-lt"/>
              </a:rPr>
              <a:t>December 6th, 1991 – Standard 1910.1030; Final Rule on Occupational Exposure to </a:t>
            </a:r>
            <a:r>
              <a:rPr lang="en-US" altLang="en-US" sz="2400" dirty="0" err="1">
                <a:solidFill>
                  <a:srgbClr val="532E1D"/>
                </a:solidFill>
                <a:latin typeface="+mn-lt"/>
              </a:rPr>
              <a:t>Bloodborne</a:t>
            </a:r>
            <a:r>
              <a:rPr lang="en-US" altLang="en-US" sz="2400" dirty="0">
                <a:solidFill>
                  <a:srgbClr val="532E1D"/>
                </a:solidFill>
                <a:latin typeface="+mn-lt"/>
              </a:rPr>
              <a:t> Pathogens</a:t>
            </a:r>
          </a:p>
          <a:p>
            <a:pPr>
              <a:spcAft>
                <a:spcPts val="600"/>
              </a:spcAft>
              <a:defRPr/>
            </a:pPr>
            <a:r>
              <a:rPr lang="en-US" altLang="en-US" sz="2400" dirty="0">
                <a:solidFill>
                  <a:srgbClr val="532E1D"/>
                </a:solidFill>
                <a:latin typeface="+mn-lt"/>
              </a:rPr>
              <a:t>January 18th, 2001 - </a:t>
            </a:r>
            <a:r>
              <a:rPr lang="en-US" sz="2400" dirty="0">
                <a:solidFill>
                  <a:srgbClr val="532E1D"/>
                </a:solidFill>
                <a:latin typeface="+mn-lt"/>
              </a:rPr>
              <a:t>Occupational Exposure to Bloodborne Pathogens; Needlestick and Other Sharps Injuries; Final Rule. </a:t>
            </a:r>
          </a:p>
          <a:p>
            <a:pPr lvl="1">
              <a:spcAft>
                <a:spcPts val="600"/>
              </a:spcAft>
              <a:defRPr/>
            </a:pPr>
            <a:r>
              <a:rPr lang="en-US" dirty="0">
                <a:solidFill>
                  <a:srgbClr val="532E1D"/>
                </a:solidFill>
                <a:latin typeface="+mn-lt"/>
              </a:rPr>
              <a:t>Additions to the exposure control plan</a:t>
            </a:r>
          </a:p>
          <a:p>
            <a:pPr lvl="1">
              <a:spcAft>
                <a:spcPts val="600"/>
              </a:spcAft>
              <a:defRPr/>
            </a:pPr>
            <a:r>
              <a:rPr lang="en-US" dirty="0">
                <a:solidFill>
                  <a:srgbClr val="532E1D"/>
                </a:solidFill>
                <a:latin typeface="+mn-lt"/>
              </a:rPr>
              <a:t>Sharps injury log required</a:t>
            </a:r>
          </a:p>
        </p:txBody>
      </p:sp>
      <p:sp>
        <p:nvSpPr>
          <p:cNvPr id="4" name="TextBox 3">
            <a:extLst>
              <a:ext uri="{FF2B5EF4-FFF2-40B4-BE49-F238E27FC236}">
                <a16:creationId xmlns:a16="http://schemas.microsoft.com/office/drawing/2014/main" id="{E7238C2A-5157-62A2-5AFC-95ECA631E4F7}"/>
              </a:ext>
            </a:extLst>
          </p:cNvPr>
          <p:cNvSpPr txBox="1"/>
          <p:nvPr/>
        </p:nvSpPr>
        <p:spPr>
          <a:xfrm>
            <a:off x="1143000" y="1070650"/>
            <a:ext cx="9214144" cy="1323439"/>
          </a:xfrm>
          <a:prstGeom prst="rect">
            <a:avLst/>
          </a:prstGeom>
          <a:noFill/>
        </p:spPr>
        <p:txBody>
          <a:bodyPr wrap="square" rtlCol="0">
            <a:spAutoFit/>
          </a:bodyPr>
          <a:lstStyle/>
          <a:p>
            <a:r>
              <a:rPr lang="en-US" altLang="en-US" sz="4000" b="1" dirty="0">
                <a:solidFill>
                  <a:schemeClr val="bg1"/>
                </a:solidFill>
              </a:rPr>
              <a:t>OSHA’s Federal Regulations: </a:t>
            </a:r>
          </a:p>
          <a:p>
            <a:r>
              <a:rPr lang="en-US" altLang="en-US" sz="4000" b="1" dirty="0">
                <a:solidFill>
                  <a:schemeClr val="bg1"/>
                </a:solidFill>
              </a:rPr>
              <a:t>Bloodborne Pathogens</a:t>
            </a:r>
            <a:endParaRPr lang="en-US" sz="4000" b="1" dirty="0">
              <a:solidFill>
                <a:schemeClr val="bg1"/>
              </a:solidFill>
            </a:endParaRPr>
          </a:p>
        </p:txBody>
      </p:sp>
      <p:pic>
        <p:nvPicPr>
          <p:cNvPr id="7" name="paper pic">
            <a:extLst>
              <a:ext uri="{FF2B5EF4-FFF2-40B4-BE49-F238E27FC236}">
                <a16:creationId xmlns:a16="http://schemas.microsoft.com/office/drawing/2014/main" id="{599E9875-FD00-1B7B-2CFE-7A54E36119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98401">
            <a:off x="9798961" y="1803782"/>
            <a:ext cx="512820" cy="5685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nner">
            <a:extLst>
              <a:ext uri="{FF2B5EF4-FFF2-40B4-BE49-F238E27FC236}">
                <a16:creationId xmlns:a16="http://schemas.microsoft.com/office/drawing/2014/main" id="{CBD5A718-8CD3-EF35-6973-2F385E67C4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150" y="1089043"/>
            <a:ext cx="10256154" cy="1654157"/>
          </a:xfrm>
          <a:prstGeom prst="rect">
            <a:avLst/>
          </a:prstGeom>
        </p:spPr>
      </p:pic>
      <p:pic>
        <p:nvPicPr>
          <p:cNvPr id="2" name="Banner">
            <a:extLst>
              <a:ext uri="{FF2B5EF4-FFF2-40B4-BE49-F238E27FC236}">
                <a16:creationId xmlns:a16="http://schemas.microsoft.com/office/drawing/2014/main" id="{E56DBBFC-2AAD-0A2C-2F16-DD706D0791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11267" name="Rectangle 3"/>
          <p:cNvSpPr>
            <a:spLocks noGrp="1" noChangeArrowheads="1"/>
          </p:cNvSpPr>
          <p:nvPr>
            <p:ph idx="1"/>
          </p:nvPr>
        </p:nvSpPr>
        <p:spPr>
          <a:xfrm>
            <a:off x="1273696" y="2590802"/>
            <a:ext cx="9612394" cy="3048000"/>
          </a:xfrm>
        </p:spPr>
        <p:txBody>
          <a:bodyPr rtlCol="0">
            <a:noAutofit/>
          </a:bodyPr>
          <a:lstStyle/>
          <a:p>
            <a:pPr marL="68580" indent="0">
              <a:spcBef>
                <a:spcPct val="0"/>
              </a:spcBef>
              <a:spcAft>
                <a:spcPts val="600"/>
              </a:spcAft>
              <a:buNone/>
              <a:defRPr/>
            </a:pPr>
            <a:r>
              <a:rPr lang="en-US" sz="2400" b="1" dirty="0">
                <a:solidFill>
                  <a:srgbClr val="532E1D"/>
                </a:solidFill>
              </a:rPr>
              <a:t>Includes</a:t>
            </a:r>
          </a:p>
          <a:p>
            <a:pPr eaLnBrk="1" fontAlgn="auto" hangingPunct="1">
              <a:spcBef>
                <a:spcPct val="0"/>
              </a:spcBef>
              <a:spcAft>
                <a:spcPts val="600"/>
              </a:spcAft>
              <a:defRPr/>
            </a:pPr>
            <a:r>
              <a:rPr lang="en-US" sz="2400" dirty="0">
                <a:solidFill>
                  <a:srgbClr val="532E1D"/>
                </a:solidFill>
              </a:rPr>
              <a:t>Healthcare employees whose duties involve “reasonably anticipated contact” with blood or other potentially infectious material</a:t>
            </a:r>
          </a:p>
          <a:p>
            <a:pPr lvl="1" eaLnBrk="1" fontAlgn="auto" hangingPunct="1">
              <a:spcBef>
                <a:spcPct val="0"/>
              </a:spcBef>
              <a:spcAft>
                <a:spcPts val="600"/>
              </a:spcAft>
              <a:defRPr/>
            </a:pPr>
            <a:r>
              <a:rPr lang="en-US" dirty="0">
                <a:solidFill>
                  <a:srgbClr val="532E1D"/>
                </a:solidFill>
              </a:rPr>
              <a:t>Contaminated sharps</a:t>
            </a:r>
          </a:p>
          <a:p>
            <a:pPr lvl="1" eaLnBrk="1" fontAlgn="auto" hangingPunct="1">
              <a:spcBef>
                <a:spcPct val="0"/>
              </a:spcBef>
              <a:spcAft>
                <a:spcPts val="600"/>
              </a:spcAft>
              <a:defRPr/>
            </a:pPr>
            <a:r>
              <a:rPr lang="en-US" dirty="0">
                <a:solidFill>
                  <a:srgbClr val="532E1D"/>
                </a:solidFill>
              </a:rPr>
              <a:t>Non-intact skin</a:t>
            </a:r>
          </a:p>
          <a:p>
            <a:pPr lvl="1" eaLnBrk="1" fontAlgn="auto" hangingPunct="1">
              <a:spcBef>
                <a:spcPct val="0"/>
              </a:spcBef>
              <a:spcAft>
                <a:spcPts val="600"/>
              </a:spcAft>
              <a:defRPr/>
            </a:pPr>
            <a:r>
              <a:rPr lang="en-US" dirty="0">
                <a:solidFill>
                  <a:srgbClr val="532E1D"/>
                </a:solidFill>
              </a:rPr>
              <a:t>Medical waste</a:t>
            </a:r>
          </a:p>
          <a:p>
            <a:pPr lvl="1" eaLnBrk="1" fontAlgn="auto" hangingPunct="1">
              <a:spcBef>
                <a:spcPct val="0"/>
              </a:spcBef>
              <a:spcAft>
                <a:spcPts val="600"/>
              </a:spcAft>
              <a:defRPr/>
            </a:pPr>
            <a:r>
              <a:rPr lang="en-US" dirty="0">
                <a:solidFill>
                  <a:srgbClr val="532E1D"/>
                </a:solidFill>
              </a:rPr>
              <a:t>Plumbing</a:t>
            </a:r>
          </a:p>
          <a:p>
            <a:pPr lvl="1" eaLnBrk="1" fontAlgn="auto" hangingPunct="1">
              <a:spcBef>
                <a:spcPct val="0"/>
              </a:spcBef>
              <a:spcAft>
                <a:spcPts val="600"/>
              </a:spcAft>
              <a:defRPr/>
            </a:pPr>
            <a:r>
              <a:rPr lang="en-US" dirty="0">
                <a:solidFill>
                  <a:srgbClr val="532E1D"/>
                </a:solidFill>
              </a:rPr>
              <a:t>Human bites that break the skin</a:t>
            </a:r>
          </a:p>
        </p:txBody>
      </p:sp>
      <p:sp>
        <p:nvSpPr>
          <p:cNvPr id="3" name="TextBox 2">
            <a:extLst>
              <a:ext uri="{FF2B5EF4-FFF2-40B4-BE49-F238E27FC236}">
                <a16:creationId xmlns:a16="http://schemas.microsoft.com/office/drawing/2014/main" id="{E60093FD-6489-3455-69AC-F9C911BBA002}"/>
              </a:ext>
            </a:extLst>
          </p:cNvPr>
          <p:cNvSpPr txBox="1"/>
          <p:nvPr/>
        </p:nvSpPr>
        <p:spPr>
          <a:xfrm>
            <a:off x="1143000" y="1077889"/>
            <a:ext cx="6883414" cy="1323439"/>
          </a:xfrm>
          <a:prstGeom prst="rect">
            <a:avLst/>
          </a:prstGeom>
          <a:noFill/>
        </p:spPr>
        <p:txBody>
          <a:bodyPr wrap="square" rtlCol="0">
            <a:spAutoFit/>
          </a:bodyPr>
          <a:lstStyle/>
          <a:p>
            <a:r>
              <a:rPr lang="en-US" altLang="en-US" sz="4000" b="1" dirty="0">
                <a:solidFill>
                  <a:schemeClr val="bg1"/>
                </a:solidFill>
              </a:rPr>
              <a:t>OSHA’s Definition -  “Occupational Exposure”</a:t>
            </a:r>
            <a:endParaRPr lang="en-US" sz="4000" b="1" dirty="0">
              <a:solidFill>
                <a:schemeClr val="bg1"/>
              </a:solidFill>
            </a:endParaRPr>
          </a:p>
        </p:txBody>
      </p:sp>
      <p:pic>
        <p:nvPicPr>
          <p:cNvPr id="7" name="paper pic">
            <a:extLst>
              <a:ext uri="{FF2B5EF4-FFF2-40B4-BE49-F238E27FC236}">
                <a16:creationId xmlns:a16="http://schemas.microsoft.com/office/drawing/2014/main" id="{93D4A3D1-969E-CA17-29BF-D8963930F0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98401">
            <a:off x="9798961" y="1130909"/>
            <a:ext cx="512820" cy="5685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animEffect transition="in" filter="fade">
                                      <p:cBhvr>
                                        <p:cTn id="7" dur="500"/>
                                        <p:tgtEl>
                                          <p:spTgt spid="11267">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267">
                                            <p:txEl>
                                              <p:pRg st="3" end="3"/>
                                            </p:txEl>
                                          </p:spTgt>
                                        </p:tgtEl>
                                        <p:attrNameLst>
                                          <p:attrName>style.visibility</p:attrName>
                                        </p:attrNameLst>
                                      </p:cBhvr>
                                      <p:to>
                                        <p:strVal val="visible"/>
                                      </p:to>
                                    </p:set>
                                    <p:animEffect transition="in" filter="fade">
                                      <p:cBhvr>
                                        <p:cTn id="10" dur="500"/>
                                        <p:tgtEl>
                                          <p:spTgt spid="11267">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267">
                                            <p:txEl>
                                              <p:pRg st="4" end="4"/>
                                            </p:txEl>
                                          </p:spTgt>
                                        </p:tgtEl>
                                        <p:attrNameLst>
                                          <p:attrName>style.visibility</p:attrName>
                                        </p:attrNameLst>
                                      </p:cBhvr>
                                      <p:to>
                                        <p:strVal val="visible"/>
                                      </p:to>
                                    </p:set>
                                    <p:animEffect transition="in" filter="fade">
                                      <p:cBhvr>
                                        <p:cTn id="13" dur="500"/>
                                        <p:tgtEl>
                                          <p:spTgt spid="11267">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1267">
                                            <p:txEl>
                                              <p:pRg st="5" end="5"/>
                                            </p:txEl>
                                          </p:spTgt>
                                        </p:tgtEl>
                                        <p:attrNameLst>
                                          <p:attrName>style.visibility</p:attrName>
                                        </p:attrNameLst>
                                      </p:cBhvr>
                                      <p:to>
                                        <p:strVal val="visible"/>
                                      </p:to>
                                    </p:set>
                                    <p:animEffect transition="in" filter="fade">
                                      <p:cBhvr>
                                        <p:cTn id="16" dur="500"/>
                                        <p:tgtEl>
                                          <p:spTgt spid="11267">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1267">
                                            <p:txEl>
                                              <p:pRg st="6" end="6"/>
                                            </p:txEl>
                                          </p:spTgt>
                                        </p:tgtEl>
                                        <p:attrNameLst>
                                          <p:attrName>style.visibility</p:attrName>
                                        </p:attrNameLst>
                                      </p:cBhvr>
                                      <p:to>
                                        <p:strVal val="visible"/>
                                      </p:to>
                                    </p:set>
                                    <p:animEffect transition="in" filter="fade">
                                      <p:cBhvr>
                                        <p:cTn id="19" dur="500"/>
                                        <p:tgtEl>
                                          <p:spTgt spid="1126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nner">
            <a:extLst>
              <a:ext uri="{FF2B5EF4-FFF2-40B4-BE49-F238E27FC236}">
                <a16:creationId xmlns:a16="http://schemas.microsoft.com/office/drawing/2014/main" id="{8341B187-5F9D-50D1-2149-3A4EFB9362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150" y="1089043"/>
            <a:ext cx="10256154" cy="1654157"/>
          </a:xfrm>
          <a:prstGeom prst="rect">
            <a:avLst/>
          </a:prstGeom>
        </p:spPr>
      </p:pic>
      <p:pic>
        <p:nvPicPr>
          <p:cNvPr id="2" name="Banner">
            <a:extLst>
              <a:ext uri="{FF2B5EF4-FFF2-40B4-BE49-F238E27FC236}">
                <a16:creationId xmlns:a16="http://schemas.microsoft.com/office/drawing/2014/main" id="{3CAE120C-57CD-C028-6B72-9D466F3FB1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3" name="Content Placeholder 2"/>
          <p:cNvSpPr>
            <a:spLocks noGrp="1"/>
          </p:cNvSpPr>
          <p:nvPr>
            <p:ph idx="1"/>
          </p:nvPr>
        </p:nvSpPr>
        <p:spPr>
          <a:xfrm>
            <a:off x="1524000" y="2798379"/>
            <a:ext cx="9525000" cy="2743199"/>
          </a:xfrm>
        </p:spPr>
        <p:txBody>
          <a:bodyPr>
            <a:normAutofit/>
          </a:bodyPr>
          <a:lstStyle/>
          <a:p>
            <a:pPr marL="68580" indent="0">
              <a:spcBef>
                <a:spcPct val="0"/>
              </a:spcBef>
              <a:spcAft>
                <a:spcPts val="600"/>
              </a:spcAft>
              <a:buNone/>
              <a:defRPr/>
            </a:pPr>
            <a:r>
              <a:rPr lang="en-US" sz="2400" b="1" dirty="0">
                <a:solidFill>
                  <a:srgbClr val="532E1D"/>
                </a:solidFill>
                <a:latin typeface="+mn-lt"/>
              </a:rPr>
              <a:t>Does not include</a:t>
            </a:r>
          </a:p>
          <a:p>
            <a:pPr marL="68580" indent="0">
              <a:spcBef>
                <a:spcPct val="0"/>
              </a:spcBef>
              <a:spcAft>
                <a:spcPts val="600"/>
              </a:spcAft>
              <a:buNone/>
              <a:defRPr/>
            </a:pPr>
            <a:endParaRPr lang="en-US" sz="800" dirty="0">
              <a:solidFill>
                <a:srgbClr val="532E1D"/>
              </a:solidFill>
              <a:latin typeface="+mn-lt"/>
            </a:endParaRPr>
          </a:p>
          <a:p>
            <a:pPr eaLnBrk="1" fontAlgn="auto" hangingPunct="1">
              <a:spcBef>
                <a:spcPct val="0"/>
              </a:spcBef>
              <a:spcAft>
                <a:spcPts val="1200"/>
              </a:spcAft>
              <a:defRPr/>
            </a:pPr>
            <a:r>
              <a:rPr lang="en-US" sz="2400" dirty="0">
                <a:solidFill>
                  <a:srgbClr val="532E1D"/>
                </a:solidFill>
                <a:latin typeface="+mn-lt"/>
              </a:rPr>
              <a:t>Healthcare employees whose duties do not involve “reasonably anticipated contact”</a:t>
            </a:r>
          </a:p>
          <a:p>
            <a:pPr>
              <a:spcBef>
                <a:spcPct val="0"/>
              </a:spcBef>
              <a:spcAft>
                <a:spcPts val="1200"/>
              </a:spcAft>
              <a:defRPr/>
            </a:pPr>
            <a:r>
              <a:rPr lang="en-US" sz="2400" dirty="0">
                <a:solidFill>
                  <a:srgbClr val="532E1D"/>
                </a:solidFill>
              </a:rPr>
              <a:t>Good Samaritan acts, encourages voluntarily providing follow-up</a:t>
            </a:r>
          </a:p>
          <a:p>
            <a:pPr>
              <a:spcBef>
                <a:spcPct val="0"/>
              </a:spcBef>
              <a:spcAft>
                <a:spcPts val="1200"/>
              </a:spcAft>
              <a:defRPr/>
            </a:pPr>
            <a:r>
              <a:rPr lang="en-US" sz="2400" dirty="0">
                <a:solidFill>
                  <a:srgbClr val="532E1D"/>
                </a:solidFill>
              </a:rPr>
              <a:t>Receptionist/Business Managers</a:t>
            </a:r>
          </a:p>
          <a:p>
            <a:endParaRPr lang="en-US" dirty="0"/>
          </a:p>
        </p:txBody>
      </p:sp>
      <p:sp>
        <p:nvSpPr>
          <p:cNvPr id="10" name="TextBox 9">
            <a:extLst>
              <a:ext uri="{FF2B5EF4-FFF2-40B4-BE49-F238E27FC236}">
                <a16:creationId xmlns:a16="http://schemas.microsoft.com/office/drawing/2014/main" id="{24EE0C49-9F2B-175C-95FF-934BA2F603FD}"/>
              </a:ext>
            </a:extLst>
          </p:cNvPr>
          <p:cNvSpPr txBox="1"/>
          <p:nvPr/>
        </p:nvSpPr>
        <p:spPr>
          <a:xfrm>
            <a:off x="1137745" y="1070650"/>
            <a:ext cx="6883414" cy="1323439"/>
          </a:xfrm>
          <a:prstGeom prst="rect">
            <a:avLst/>
          </a:prstGeom>
          <a:noFill/>
        </p:spPr>
        <p:txBody>
          <a:bodyPr wrap="square" rtlCol="0">
            <a:spAutoFit/>
          </a:bodyPr>
          <a:lstStyle/>
          <a:p>
            <a:r>
              <a:rPr lang="en-US" altLang="en-US" sz="4000" b="1" dirty="0">
                <a:solidFill>
                  <a:schemeClr val="bg1"/>
                </a:solidFill>
              </a:rPr>
              <a:t>OSHA’s Definition -  “Occupational Exposure”</a:t>
            </a:r>
            <a:endParaRPr lang="en-US" sz="4000" b="1" dirty="0">
              <a:solidFill>
                <a:schemeClr val="bg1"/>
              </a:solidFill>
            </a:endParaRPr>
          </a:p>
        </p:txBody>
      </p:sp>
      <p:pic>
        <p:nvPicPr>
          <p:cNvPr id="5" name="paper pic">
            <a:extLst>
              <a:ext uri="{FF2B5EF4-FFF2-40B4-BE49-F238E27FC236}">
                <a16:creationId xmlns:a16="http://schemas.microsoft.com/office/drawing/2014/main" id="{FEDFBBEF-E230-90B1-FFA5-1665547595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98401">
            <a:off x="9798961" y="1130909"/>
            <a:ext cx="512820" cy="568588"/>
          </a:xfrm>
          <a:prstGeom prst="rect">
            <a:avLst/>
          </a:prstGeom>
        </p:spPr>
      </p:pic>
    </p:spTree>
    <p:extLst>
      <p:ext uri="{BB962C8B-B14F-4D97-AF65-F5344CB8AC3E}">
        <p14:creationId xmlns:p14="http://schemas.microsoft.com/office/powerpoint/2010/main" val="2919382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anner">
            <a:extLst>
              <a:ext uri="{FF2B5EF4-FFF2-40B4-BE49-F238E27FC236}">
                <a16:creationId xmlns:a16="http://schemas.microsoft.com/office/drawing/2014/main" id="{55C5FA75-69F5-6760-8E9B-BB5730936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3" name="Content Placeholder 2"/>
          <p:cNvSpPr>
            <a:spLocks noGrp="1"/>
          </p:cNvSpPr>
          <p:nvPr>
            <p:ph idx="1"/>
          </p:nvPr>
        </p:nvSpPr>
        <p:spPr>
          <a:xfrm>
            <a:off x="1295400" y="1905000"/>
            <a:ext cx="8686800" cy="4178686"/>
          </a:xfrm>
        </p:spPr>
        <p:txBody>
          <a:bodyPr rtlCol="0">
            <a:normAutofit fontScale="92500" lnSpcReduction="10000"/>
          </a:bodyPr>
          <a:lstStyle/>
          <a:p>
            <a:pPr eaLnBrk="1" fontAlgn="auto" hangingPunct="1">
              <a:defRPr/>
            </a:pPr>
            <a:r>
              <a:rPr lang="en-US" sz="2600" dirty="0">
                <a:solidFill>
                  <a:srgbClr val="532E1D"/>
                </a:solidFill>
              </a:rPr>
              <a:t>Applies to:</a:t>
            </a:r>
          </a:p>
          <a:p>
            <a:pPr lvl="1" eaLnBrk="1" fontAlgn="auto" hangingPunct="1">
              <a:defRPr/>
            </a:pPr>
            <a:r>
              <a:rPr lang="en-US" sz="2600" dirty="0">
                <a:solidFill>
                  <a:srgbClr val="532E1D"/>
                </a:solidFill>
              </a:rPr>
              <a:t>All private sector employees</a:t>
            </a:r>
          </a:p>
          <a:p>
            <a:pPr lvl="1" eaLnBrk="1" fontAlgn="auto" hangingPunct="1">
              <a:defRPr/>
            </a:pPr>
            <a:r>
              <a:rPr lang="en-US" sz="2600" dirty="0">
                <a:solidFill>
                  <a:srgbClr val="532E1D"/>
                </a:solidFill>
              </a:rPr>
              <a:t>All public sector employees</a:t>
            </a:r>
          </a:p>
          <a:p>
            <a:pPr lvl="1" eaLnBrk="1" fontAlgn="auto" hangingPunct="1">
              <a:defRPr/>
            </a:pPr>
            <a:r>
              <a:rPr lang="en-US" sz="2600" dirty="0">
                <a:solidFill>
                  <a:srgbClr val="532E1D"/>
                </a:solidFill>
              </a:rPr>
              <a:t>Students receiving compensation (teaching/graduate assistants, internships)</a:t>
            </a:r>
          </a:p>
          <a:p>
            <a:pPr eaLnBrk="1" fontAlgn="auto" hangingPunct="1">
              <a:defRPr/>
            </a:pPr>
            <a:r>
              <a:rPr lang="en-US" sz="2600" dirty="0">
                <a:solidFill>
                  <a:srgbClr val="532E1D"/>
                </a:solidFill>
              </a:rPr>
              <a:t>Does not include:</a:t>
            </a:r>
          </a:p>
          <a:p>
            <a:pPr lvl="1" eaLnBrk="1" fontAlgn="auto" hangingPunct="1">
              <a:defRPr/>
            </a:pPr>
            <a:r>
              <a:rPr lang="en-US" sz="2600" dirty="0">
                <a:solidFill>
                  <a:srgbClr val="532E1D"/>
                </a:solidFill>
              </a:rPr>
              <a:t>Self-employed persons (sole practitioners/partners)</a:t>
            </a:r>
          </a:p>
          <a:p>
            <a:pPr lvl="1" eaLnBrk="1" fontAlgn="auto" hangingPunct="1">
              <a:defRPr/>
            </a:pPr>
            <a:r>
              <a:rPr lang="en-US" sz="2600" dirty="0">
                <a:solidFill>
                  <a:srgbClr val="532E1D"/>
                </a:solidFill>
              </a:rPr>
              <a:t>Students not receiving compensation</a:t>
            </a:r>
          </a:p>
          <a:p>
            <a:pPr lvl="1" eaLnBrk="1" fontAlgn="auto" hangingPunct="1">
              <a:defRPr/>
            </a:pPr>
            <a:r>
              <a:rPr lang="en-US" sz="2600" dirty="0">
                <a:solidFill>
                  <a:srgbClr val="532E1D"/>
                </a:solidFill>
              </a:rPr>
              <a:t>Workplace hazards regulated by another federal agency (Department of Energy for example)</a:t>
            </a:r>
          </a:p>
        </p:txBody>
      </p:sp>
      <p:pic>
        <p:nvPicPr>
          <p:cNvPr id="6" name="employee pic">
            <a:extLst>
              <a:ext uri="{FF2B5EF4-FFF2-40B4-BE49-F238E27FC236}">
                <a16:creationId xmlns:a16="http://schemas.microsoft.com/office/drawing/2014/main" id="{34FD6D90-4F53-4A59-B5F7-BE96E91580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14367" y="2305838"/>
            <a:ext cx="913802" cy="913802"/>
          </a:xfrm>
          <a:prstGeom prst="rect">
            <a:avLst/>
          </a:prstGeom>
        </p:spPr>
      </p:pic>
      <p:sp>
        <p:nvSpPr>
          <p:cNvPr id="7" name="employee text">
            <a:extLst>
              <a:ext uri="{FF2B5EF4-FFF2-40B4-BE49-F238E27FC236}">
                <a16:creationId xmlns:a16="http://schemas.microsoft.com/office/drawing/2014/main" id="{2283A5FD-7EDB-4376-960A-1E40145BBEBF}"/>
              </a:ext>
            </a:extLst>
          </p:cNvPr>
          <p:cNvSpPr txBox="1">
            <a:spLocks/>
          </p:cNvSpPr>
          <p:nvPr/>
        </p:nvSpPr>
        <p:spPr>
          <a:xfrm>
            <a:off x="8963817" y="1905000"/>
            <a:ext cx="1383511" cy="4869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2000" dirty="0">
                <a:solidFill>
                  <a:schemeClr val="tx1"/>
                </a:solidFill>
                <a:latin typeface="Calibri" panose="020F0502020204030204" pitchFamily="34" charset="0"/>
                <a:cs typeface="Calibri" panose="020F0502020204030204" pitchFamily="34" charset="0"/>
              </a:rPr>
              <a:t>Employee</a:t>
            </a:r>
          </a:p>
        </p:txBody>
      </p:sp>
      <p:pic>
        <p:nvPicPr>
          <p:cNvPr id="8" name="green checkmark" descr="A close up of a logo&#10;&#10;Description generated with high confidence">
            <a:extLst>
              <a:ext uri="{FF2B5EF4-FFF2-40B4-BE49-F238E27FC236}">
                <a16:creationId xmlns:a16="http://schemas.microsoft.com/office/drawing/2014/main" id="{F00EADB1-C784-49FD-A402-D5BB560463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82200" y="2430129"/>
            <a:ext cx="761339" cy="761339"/>
          </a:xfrm>
          <a:prstGeom prst="rect">
            <a:avLst/>
          </a:prstGeom>
        </p:spPr>
      </p:pic>
      <p:pic>
        <p:nvPicPr>
          <p:cNvPr id="9" name="owner pic">
            <a:extLst>
              <a:ext uri="{FF2B5EF4-FFF2-40B4-BE49-F238E27FC236}">
                <a16:creationId xmlns:a16="http://schemas.microsoft.com/office/drawing/2014/main" id="{658948E6-A6CC-4B2E-B528-C4624AE62B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78265" y="4080582"/>
            <a:ext cx="951378" cy="951378"/>
          </a:xfrm>
          <a:prstGeom prst="rect">
            <a:avLst/>
          </a:prstGeom>
        </p:spPr>
      </p:pic>
      <p:sp>
        <p:nvSpPr>
          <p:cNvPr id="10" name="owner text">
            <a:extLst>
              <a:ext uri="{FF2B5EF4-FFF2-40B4-BE49-F238E27FC236}">
                <a16:creationId xmlns:a16="http://schemas.microsoft.com/office/drawing/2014/main" id="{67ACE21E-9793-4E94-BDE9-AC6BE6EC986D}"/>
              </a:ext>
            </a:extLst>
          </p:cNvPr>
          <p:cNvSpPr txBox="1">
            <a:spLocks/>
          </p:cNvSpPr>
          <p:nvPr/>
        </p:nvSpPr>
        <p:spPr>
          <a:xfrm>
            <a:off x="8705304" y="3647294"/>
            <a:ext cx="1900536" cy="4869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2000" dirty="0">
                <a:solidFill>
                  <a:schemeClr val="tx1"/>
                </a:solidFill>
                <a:latin typeface="Calibri" panose="020F0502020204030204" pitchFamily="34" charset="0"/>
                <a:cs typeface="Calibri" panose="020F0502020204030204" pitchFamily="34" charset="0"/>
              </a:rPr>
              <a:t>Self-employed</a:t>
            </a:r>
          </a:p>
        </p:txBody>
      </p:sp>
      <p:pic>
        <p:nvPicPr>
          <p:cNvPr id="11" name="red x" descr="A close up of a sign&#10;&#10;Description generated with high confidence">
            <a:extLst>
              <a:ext uri="{FF2B5EF4-FFF2-40B4-BE49-F238E27FC236}">
                <a16:creationId xmlns:a16="http://schemas.microsoft.com/office/drawing/2014/main" id="{4EC00553-9447-44E5-9C81-92714CA549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58776" y="4367768"/>
            <a:ext cx="525153" cy="525153"/>
          </a:xfrm>
          <a:prstGeom prst="rect">
            <a:avLst/>
          </a:prstGeom>
        </p:spPr>
      </p:pic>
      <p:sp>
        <p:nvSpPr>
          <p:cNvPr id="4" name="TextBox 3">
            <a:extLst>
              <a:ext uri="{FF2B5EF4-FFF2-40B4-BE49-F238E27FC236}">
                <a16:creationId xmlns:a16="http://schemas.microsoft.com/office/drawing/2014/main" id="{212E48D8-8831-E0F8-AE2F-5BF646F56387}"/>
              </a:ext>
            </a:extLst>
          </p:cNvPr>
          <p:cNvSpPr txBox="1"/>
          <p:nvPr/>
        </p:nvSpPr>
        <p:spPr>
          <a:xfrm>
            <a:off x="1143000" y="1054515"/>
            <a:ext cx="7493014" cy="707886"/>
          </a:xfrm>
          <a:prstGeom prst="rect">
            <a:avLst/>
          </a:prstGeom>
          <a:noFill/>
        </p:spPr>
        <p:txBody>
          <a:bodyPr wrap="square" rtlCol="0">
            <a:spAutoFit/>
          </a:bodyPr>
          <a:lstStyle/>
          <a:p>
            <a:r>
              <a:rPr lang="en-US" altLang="en-US" sz="4000" b="1" dirty="0">
                <a:solidFill>
                  <a:schemeClr val="bg1"/>
                </a:solidFill>
              </a:rPr>
              <a:t>BBP Standard Scope &amp; Application</a:t>
            </a:r>
          </a:p>
        </p:txBody>
      </p:sp>
      <p:pic>
        <p:nvPicPr>
          <p:cNvPr id="13" name="paper pic">
            <a:extLst>
              <a:ext uri="{FF2B5EF4-FFF2-40B4-BE49-F238E27FC236}">
                <a16:creationId xmlns:a16="http://schemas.microsoft.com/office/drawing/2014/main" id="{5DA1B320-0E08-2F3D-C44E-33676D31DB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98401">
            <a:off x="9798961" y="1130909"/>
            <a:ext cx="512820" cy="5685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500"/>
                                        <p:tgtEl>
                                          <p:spTgt spid="3">
                                            <p:txEl>
                                              <p:pRg st="7" end="7"/>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anner">
            <a:extLst>
              <a:ext uri="{FF2B5EF4-FFF2-40B4-BE49-F238E27FC236}">
                <a16:creationId xmlns:a16="http://schemas.microsoft.com/office/drawing/2014/main" id="{0C4CC980-1357-03F9-B729-915CD8B798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7" name="left box">
            <a:extLst>
              <a:ext uri="{FF2B5EF4-FFF2-40B4-BE49-F238E27FC236}">
                <a16:creationId xmlns:a16="http://schemas.microsoft.com/office/drawing/2014/main" id="{061DB912-882B-4B6B-8018-CBF230CD7099}"/>
              </a:ext>
            </a:extLst>
          </p:cNvPr>
          <p:cNvSpPr/>
          <p:nvPr/>
        </p:nvSpPr>
        <p:spPr>
          <a:xfrm>
            <a:off x="6163642" y="3228723"/>
            <a:ext cx="4487244" cy="2715047"/>
          </a:xfrm>
          <a:prstGeom prst="rect">
            <a:avLst/>
          </a:prstGeom>
          <a:solidFill>
            <a:srgbClr val="0077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box">
            <a:extLst>
              <a:ext uri="{FF2B5EF4-FFF2-40B4-BE49-F238E27FC236}">
                <a16:creationId xmlns:a16="http://schemas.microsoft.com/office/drawing/2014/main" id="{2A30EFA3-7482-433F-7EF3-875FB9B630B3}"/>
              </a:ext>
            </a:extLst>
          </p:cNvPr>
          <p:cNvSpPr/>
          <p:nvPr/>
        </p:nvSpPr>
        <p:spPr>
          <a:xfrm>
            <a:off x="1541306" y="3228722"/>
            <a:ext cx="4334842" cy="2715047"/>
          </a:xfrm>
          <a:prstGeom prst="rect">
            <a:avLst/>
          </a:prstGeom>
          <a:solidFill>
            <a:srgbClr val="67B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2024616" y="1828800"/>
            <a:ext cx="3368223" cy="1189038"/>
          </a:xfrm>
        </p:spPr>
        <p:txBody>
          <a:bodyPr>
            <a:normAutofit fontScale="77500" lnSpcReduction="20000"/>
          </a:bodyPr>
          <a:lstStyle/>
          <a:p>
            <a:pPr algn="ctr">
              <a:lnSpc>
                <a:spcPct val="120000"/>
              </a:lnSpc>
              <a:defRPr/>
            </a:pPr>
            <a:r>
              <a:rPr lang="en-US" sz="2600" b="1" dirty="0">
                <a:solidFill>
                  <a:srgbClr val="532E1D"/>
                </a:solidFill>
              </a:rPr>
              <a:t>Employer </a:t>
            </a:r>
            <a:r>
              <a:rPr lang="en-US" sz="2600" b="1" dirty="0">
                <a:solidFill>
                  <a:srgbClr val="FF0000"/>
                </a:solidFill>
              </a:rPr>
              <a:t>Paying</a:t>
            </a:r>
            <a:r>
              <a:rPr lang="en-US" sz="2600" b="1" dirty="0">
                <a:solidFill>
                  <a:srgbClr val="532E1D"/>
                </a:solidFill>
              </a:rPr>
              <a:t> for Contract Services</a:t>
            </a:r>
          </a:p>
          <a:p>
            <a:pPr algn="ctr">
              <a:lnSpc>
                <a:spcPct val="120000"/>
              </a:lnSpc>
              <a:defRPr/>
            </a:pPr>
            <a:r>
              <a:rPr lang="en-US" sz="2400" b="1" dirty="0">
                <a:solidFill>
                  <a:srgbClr val="532E1D"/>
                </a:solidFill>
              </a:rPr>
              <a:t>(Host) </a:t>
            </a:r>
            <a:r>
              <a:rPr lang="en-US" sz="2600" b="1" dirty="0">
                <a:solidFill>
                  <a:srgbClr val="532E1D"/>
                </a:solidFill>
                <a:latin typeface="+mn-lt"/>
              </a:rPr>
              <a:t>	</a:t>
            </a:r>
          </a:p>
        </p:txBody>
      </p:sp>
      <p:sp>
        <p:nvSpPr>
          <p:cNvPr id="25604" name="Content Placeholder 4"/>
          <p:cNvSpPr>
            <a:spLocks noGrp="1"/>
          </p:cNvSpPr>
          <p:nvPr>
            <p:ph sz="quarter" idx="13"/>
          </p:nvPr>
        </p:nvSpPr>
        <p:spPr>
          <a:xfrm>
            <a:off x="6163642" y="3336007"/>
            <a:ext cx="4369455" cy="2106613"/>
          </a:xfrm>
        </p:spPr>
        <p:txBody>
          <a:bodyPr>
            <a:normAutofit/>
          </a:bodyPr>
          <a:lstStyle/>
          <a:p>
            <a:pPr indent="-273050"/>
            <a:r>
              <a:rPr lang="en-US" altLang="en-US" sz="1900" b="1" dirty="0">
                <a:solidFill>
                  <a:schemeClr val="bg1"/>
                </a:solidFill>
                <a:latin typeface="+mn-lt"/>
              </a:rPr>
              <a:t>General </a:t>
            </a:r>
            <a:r>
              <a:rPr lang="en-US" altLang="en-US" sz="1900" b="1" dirty="0" err="1">
                <a:solidFill>
                  <a:schemeClr val="bg1"/>
                </a:solidFill>
                <a:latin typeface="+mn-lt"/>
              </a:rPr>
              <a:t>bloodborne</a:t>
            </a:r>
            <a:r>
              <a:rPr lang="en-US" altLang="en-US" sz="1900" b="1" dirty="0">
                <a:solidFill>
                  <a:schemeClr val="bg1"/>
                </a:solidFill>
                <a:latin typeface="+mn-lt"/>
              </a:rPr>
              <a:t> pathogen training at time of hire and annually thereafter</a:t>
            </a:r>
          </a:p>
          <a:p>
            <a:pPr indent="-273050"/>
            <a:r>
              <a:rPr lang="en-US" altLang="en-US" sz="1900" b="1" dirty="0">
                <a:solidFill>
                  <a:schemeClr val="bg1"/>
                </a:solidFill>
                <a:latin typeface="+mn-lt"/>
              </a:rPr>
              <a:t>Offer HBV vaccination</a:t>
            </a:r>
          </a:p>
          <a:p>
            <a:pPr indent="-273050"/>
            <a:r>
              <a:rPr lang="en-US" altLang="en-US" sz="1900" b="1" dirty="0">
                <a:solidFill>
                  <a:schemeClr val="bg1"/>
                </a:solidFill>
                <a:latin typeface="+mn-lt"/>
              </a:rPr>
              <a:t>Follow up on occupational exposure</a:t>
            </a:r>
          </a:p>
          <a:p>
            <a:pPr indent="-273050"/>
            <a:endParaRPr lang="en-US" altLang="en-US" dirty="0"/>
          </a:p>
        </p:txBody>
      </p:sp>
      <p:sp>
        <p:nvSpPr>
          <p:cNvPr id="23558" name="Content Placeholder 5"/>
          <p:cNvSpPr>
            <a:spLocks noGrp="1"/>
          </p:cNvSpPr>
          <p:nvPr>
            <p:ph sz="quarter" idx="14"/>
          </p:nvPr>
        </p:nvSpPr>
        <p:spPr>
          <a:xfrm>
            <a:off x="1658903" y="3283479"/>
            <a:ext cx="4334842" cy="2717800"/>
          </a:xfrm>
        </p:spPr>
        <p:txBody>
          <a:bodyPr>
            <a:normAutofit/>
          </a:bodyPr>
          <a:lstStyle/>
          <a:p>
            <a:pPr indent="-273050">
              <a:lnSpc>
                <a:spcPct val="100000"/>
              </a:lnSpc>
              <a:defRPr/>
            </a:pPr>
            <a:r>
              <a:rPr lang="en-US" altLang="en-US" sz="1900" b="1" dirty="0">
                <a:solidFill>
                  <a:schemeClr val="bg1"/>
                </a:solidFill>
                <a:latin typeface="+mn-lt"/>
              </a:rPr>
              <a:t>Site or department specific </a:t>
            </a:r>
            <a:r>
              <a:rPr lang="en-US" altLang="en-US" sz="1900" b="1" dirty="0" err="1">
                <a:solidFill>
                  <a:schemeClr val="bg1"/>
                </a:solidFill>
                <a:latin typeface="+mn-lt"/>
              </a:rPr>
              <a:t>bloodborne</a:t>
            </a:r>
            <a:r>
              <a:rPr lang="en-US" altLang="en-US" sz="1900" b="1" dirty="0">
                <a:solidFill>
                  <a:schemeClr val="bg1"/>
                </a:solidFill>
                <a:latin typeface="+mn-lt"/>
              </a:rPr>
              <a:t> pathogen training </a:t>
            </a:r>
          </a:p>
          <a:p>
            <a:pPr indent="-273050">
              <a:lnSpc>
                <a:spcPct val="100000"/>
              </a:lnSpc>
              <a:defRPr/>
            </a:pPr>
            <a:r>
              <a:rPr lang="en-US" altLang="en-US" sz="1900" b="1" dirty="0">
                <a:solidFill>
                  <a:schemeClr val="bg1"/>
                </a:solidFill>
                <a:latin typeface="+mn-lt"/>
              </a:rPr>
              <a:t>Providing department specific personal protective equipment (PPE) and training on use</a:t>
            </a:r>
          </a:p>
          <a:p>
            <a:pPr indent="-273050">
              <a:lnSpc>
                <a:spcPct val="100000"/>
              </a:lnSpc>
              <a:defRPr/>
            </a:pPr>
            <a:r>
              <a:rPr lang="en-US" altLang="en-US" sz="1900" b="1" dirty="0">
                <a:solidFill>
                  <a:schemeClr val="bg1"/>
                </a:solidFill>
                <a:latin typeface="+mn-lt"/>
              </a:rPr>
              <a:t>Primary responsibility for control of potential exposure conditions</a:t>
            </a:r>
          </a:p>
        </p:txBody>
      </p:sp>
      <p:sp>
        <p:nvSpPr>
          <p:cNvPr id="5" name="TextBox 4">
            <a:extLst>
              <a:ext uri="{FF2B5EF4-FFF2-40B4-BE49-F238E27FC236}">
                <a16:creationId xmlns:a16="http://schemas.microsoft.com/office/drawing/2014/main" id="{4F133C92-2B85-93AB-5F90-A67189F4F6CC}"/>
              </a:ext>
            </a:extLst>
          </p:cNvPr>
          <p:cNvSpPr txBox="1"/>
          <p:nvPr/>
        </p:nvSpPr>
        <p:spPr>
          <a:xfrm>
            <a:off x="1148255" y="1089042"/>
            <a:ext cx="6426213" cy="707886"/>
          </a:xfrm>
          <a:prstGeom prst="rect">
            <a:avLst/>
          </a:prstGeom>
          <a:noFill/>
        </p:spPr>
        <p:txBody>
          <a:bodyPr wrap="square" rtlCol="0">
            <a:spAutoFit/>
          </a:bodyPr>
          <a:lstStyle/>
          <a:p>
            <a:r>
              <a:rPr lang="en-US" altLang="en-US" sz="4000" b="1" dirty="0">
                <a:solidFill>
                  <a:schemeClr val="bg1"/>
                </a:solidFill>
              </a:rPr>
              <a:t>Contract Provided Services</a:t>
            </a:r>
          </a:p>
        </p:txBody>
      </p:sp>
      <p:sp>
        <p:nvSpPr>
          <p:cNvPr id="10" name="Rectangle 9">
            <a:extLst>
              <a:ext uri="{FF2B5EF4-FFF2-40B4-BE49-F238E27FC236}">
                <a16:creationId xmlns:a16="http://schemas.microsoft.com/office/drawing/2014/main" id="{1737FF0A-B142-E58A-C40C-956C4244CBE2}"/>
              </a:ext>
            </a:extLst>
          </p:cNvPr>
          <p:cNvSpPr/>
          <p:nvPr/>
        </p:nvSpPr>
        <p:spPr>
          <a:xfrm>
            <a:off x="1524001" y="1828801"/>
            <a:ext cx="8983041" cy="1282273"/>
          </a:xfrm>
          <a:prstGeom prst="rect">
            <a:avLst/>
          </a:prstGeom>
          <a:noFill/>
          <a:ln w="28575">
            <a:solidFill>
              <a:srgbClr val="532E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aper pic">
            <a:extLst>
              <a:ext uri="{FF2B5EF4-FFF2-40B4-BE49-F238E27FC236}">
                <a16:creationId xmlns:a16="http://schemas.microsoft.com/office/drawing/2014/main" id="{ABB0E2C9-D7F8-FC2B-1E62-15A345DE7D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98401">
            <a:off x="9798961" y="1130909"/>
            <a:ext cx="512820" cy="568588"/>
          </a:xfrm>
          <a:prstGeom prst="rect">
            <a:avLst/>
          </a:prstGeom>
        </p:spPr>
      </p:pic>
      <p:sp>
        <p:nvSpPr>
          <p:cNvPr id="12" name="Text Placeholder 2">
            <a:extLst>
              <a:ext uri="{FF2B5EF4-FFF2-40B4-BE49-F238E27FC236}">
                <a16:creationId xmlns:a16="http://schemas.microsoft.com/office/drawing/2014/main" id="{7FF62E87-3B1B-803B-0437-531EBAD4AE33}"/>
              </a:ext>
            </a:extLst>
          </p:cNvPr>
          <p:cNvSpPr txBox="1">
            <a:spLocks/>
          </p:cNvSpPr>
          <p:nvPr/>
        </p:nvSpPr>
        <p:spPr>
          <a:xfrm>
            <a:off x="6664257" y="1846893"/>
            <a:ext cx="3503127" cy="1189038"/>
          </a:xfrm>
          <a:prstGeom prst="rect">
            <a:avLst/>
          </a:prstGeom>
        </p:spPr>
        <p:txBody>
          <a:bodyPr vert="horz" lIns="91440" tIns="45720" rIns="91440" bIns="45720" rtlCol="0" anchor="b">
            <a:normAutofit fontScale="77500" lnSpcReduction="20000"/>
          </a:bodyPr>
          <a:lstStyle>
            <a:lvl1pPr marL="0" indent="0" algn="l" defTabSz="685800" rtl="0" eaLnBrk="1" latinLnBrk="0" hangingPunct="1">
              <a:lnSpc>
                <a:spcPct val="90000"/>
              </a:lnSpc>
              <a:spcBef>
                <a:spcPts val="750"/>
              </a:spcBef>
              <a:buFont typeface="Arial" panose="020B0604020202020204" pitchFamily="34" charset="0"/>
              <a:buNone/>
              <a:defRPr sz="2000" b="0" kern="1200" baseline="0">
                <a:solidFill>
                  <a:schemeClr val="tx2"/>
                </a:solidFill>
                <a:latin typeface="+mj-lt"/>
                <a:ea typeface="+mn-ea"/>
                <a:cs typeface="Calibri" panose="020F0502020204030204" pitchFamily="34" charset="0"/>
              </a:defRPr>
            </a:lvl1pPr>
            <a:lvl2pPr marL="457200" indent="0" algn="l" defTabSz="685800" rtl="0" eaLnBrk="1" latinLnBrk="0" hangingPunct="1">
              <a:lnSpc>
                <a:spcPct val="90000"/>
              </a:lnSpc>
              <a:spcBef>
                <a:spcPts val="375"/>
              </a:spcBef>
              <a:buFont typeface="Arial" panose="020B0604020202020204" pitchFamily="34" charset="0"/>
              <a:buNone/>
              <a:defRPr sz="2000" b="1" kern="1200">
                <a:solidFill>
                  <a:srgbClr val="000000"/>
                </a:solidFill>
                <a:latin typeface="Calibri" panose="020F0502020204030204" pitchFamily="34" charset="0"/>
                <a:ea typeface="+mn-ea"/>
                <a:cs typeface="Calibri" panose="020F0502020204030204" pitchFamily="34" charset="0"/>
              </a:defRPr>
            </a:lvl2pPr>
            <a:lvl3pPr marL="914400" indent="0" algn="l" defTabSz="685800" rtl="0" eaLnBrk="1" latinLnBrk="0" hangingPunct="1">
              <a:lnSpc>
                <a:spcPct val="90000"/>
              </a:lnSpc>
              <a:spcBef>
                <a:spcPts val="375"/>
              </a:spcBef>
              <a:buFont typeface="Arial" panose="020B0604020202020204" pitchFamily="34" charset="0"/>
              <a:buNone/>
              <a:defRPr sz="1800" b="1" kern="1200">
                <a:solidFill>
                  <a:srgbClr val="000000"/>
                </a:solidFill>
                <a:latin typeface="Calibri" panose="020F0502020204030204" pitchFamily="34" charset="0"/>
                <a:ea typeface="+mn-ea"/>
                <a:cs typeface="Calibri" panose="020F0502020204030204" pitchFamily="34" charset="0"/>
              </a:defRPr>
            </a:lvl3pPr>
            <a:lvl4pPr marL="1371600" indent="0" algn="l" defTabSz="685800" rtl="0" eaLnBrk="1" latinLnBrk="0" hangingPunct="1">
              <a:lnSpc>
                <a:spcPct val="90000"/>
              </a:lnSpc>
              <a:spcBef>
                <a:spcPts val="375"/>
              </a:spcBef>
              <a:buFont typeface="Arial" panose="020B0604020202020204" pitchFamily="34" charset="0"/>
              <a:buNone/>
              <a:defRPr sz="1600" b="1" kern="1200">
                <a:solidFill>
                  <a:srgbClr val="000000"/>
                </a:solidFill>
                <a:latin typeface="Calibri" panose="020F0502020204030204" pitchFamily="34" charset="0"/>
                <a:ea typeface="+mn-ea"/>
                <a:cs typeface="Calibri" panose="020F0502020204030204" pitchFamily="34" charset="0"/>
              </a:defRPr>
            </a:lvl4pPr>
            <a:lvl5pPr marL="1828800" indent="0" algn="l" defTabSz="685800" rtl="0" eaLnBrk="1" latinLnBrk="0" hangingPunct="1">
              <a:lnSpc>
                <a:spcPct val="90000"/>
              </a:lnSpc>
              <a:spcBef>
                <a:spcPts val="375"/>
              </a:spcBef>
              <a:buFont typeface="Arial" panose="020B0604020202020204" pitchFamily="34" charset="0"/>
              <a:buNone/>
              <a:defRPr sz="1600" b="1" kern="1200">
                <a:solidFill>
                  <a:srgbClr val="000000"/>
                </a:solidFill>
                <a:latin typeface="Calibri" panose="020F0502020204030204" pitchFamily="34" charset="0"/>
                <a:ea typeface="+mn-ea"/>
                <a:cs typeface="Calibri" panose="020F0502020204030204" pitchFamily="34" charset="0"/>
              </a:defRPr>
            </a:lvl5pPr>
            <a:lvl6pPr marL="2286000" indent="0" algn="l" defTabSz="685800" rtl="0" eaLnBrk="1" latinLnBrk="0" hangingPunct="1">
              <a:lnSpc>
                <a:spcPct val="90000"/>
              </a:lnSpc>
              <a:spcBef>
                <a:spcPts val="375"/>
              </a:spcBef>
              <a:buFont typeface="Arial" panose="020B0604020202020204" pitchFamily="34" charset="0"/>
              <a:buNone/>
              <a:defRPr sz="1600" b="1" kern="1200">
                <a:solidFill>
                  <a:schemeClr val="tx1"/>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b="1" kern="1200">
                <a:solidFill>
                  <a:schemeClr val="tx1"/>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b="1" kern="1200">
                <a:solidFill>
                  <a:schemeClr val="tx1"/>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b="1" kern="1200">
                <a:solidFill>
                  <a:schemeClr val="tx1"/>
                </a:solidFill>
                <a:latin typeface="+mn-lt"/>
                <a:ea typeface="+mn-ea"/>
                <a:cs typeface="+mn-cs"/>
              </a:defRPr>
            </a:lvl9pPr>
          </a:lstStyle>
          <a:p>
            <a:pPr algn="ctr" fontAlgn="auto">
              <a:lnSpc>
                <a:spcPct val="120000"/>
              </a:lnSpc>
              <a:spcAft>
                <a:spcPts val="0"/>
              </a:spcAft>
              <a:defRPr/>
            </a:pPr>
            <a:r>
              <a:rPr lang="en-US" sz="2600" b="1" dirty="0">
                <a:solidFill>
                  <a:srgbClr val="532E1D"/>
                </a:solidFill>
              </a:rPr>
              <a:t>Employer </a:t>
            </a:r>
            <a:r>
              <a:rPr lang="en-US" sz="2600" b="1" dirty="0">
                <a:solidFill>
                  <a:srgbClr val="FF0000"/>
                </a:solidFill>
              </a:rPr>
              <a:t>Providing</a:t>
            </a:r>
            <a:r>
              <a:rPr lang="en-US" sz="2600" b="1" dirty="0">
                <a:solidFill>
                  <a:srgbClr val="532E1D"/>
                </a:solidFill>
              </a:rPr>
              <a:t> for Contract Services</a:t>
            </a:r>
          </a:p>
          <a:p>
            <a:pPr algn="ctr" fontAlgn="auto">
              <a:lnSpc>
                <a:spcPct val="120000"/>
              </a:lnSpc>
              <a:spcAft>
                <a:spcPts val="0"/>
              </a:spcAft>
              <a:defRPr/>
            </a:pPr>
            <a:r>
              <a:rPr lang="en-US" sz="2400" b="1" dirty="0">
                <a:solidFill>
                  <a:srgbClr val="532E1D"/>
                </a:solidFill>
              </a:rPr>
              <a:t>(Contractor) </a:t>
            </a:r>
            <a:r>
              <a:rPr lang="en-US" sz="2600" b="1" dirty="0">
                <a:solidFill>
                  <a:srgbClr val="532E1D"/>
                </a:solidFill>
                <a:latin typeface="+mn-lt"/>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Effect transition="in" filter="fade">
                                      <p:cBhvr>
                                        <p:cTn id="13" dur="500"/>
                                        <p:tgtEl>
                                          <p:spTgt spid="12">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xEl>
                                              <p:pRg st="1" end="1"/>
                                            </p:txEl>
                                          </p:spTgt>
                                        </p:tgtEl>
                                        <p:attrNameLst>
                                          <p:attrName>style.visibility</p:attrName>
                                        </p:attrNameLst>
                                      </p:cBhvr>
                                      <p:to>
                                        <p:strVal val="visible"/>
                                      </p:to>
                                    </p:set>
                                    <p:animEffect transition="in" filter="fade">
                                      <p:cBhvr>
                                        <p:cTn id="16" dur="500"/>
                                        <p:tgtEl>
                                          <p:spTgt spid="1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3558">
                                            <p:txEl>
                                              <p:pRg st="0" end="0"/>
                                            </p:txEl>
                                          </p:spTgt>
                                        </p:tgtEl>
                                        <p:attrNameLst>
                                          <p:attrName>style.visibility</p:attrName>
                                        </p:attrNameLst>
                                      </p:cBhvr>
                                      <p:to>
                                        <p:strVal val="visible"/>
                                      </p:to>
                                    </p:set>
                                    <p:animEffect transition="in" filter="fade">
                                      <p:cBhvr>
                                        <p:cTn id="32" dur="500"/>
                                        <p:tgtEl>
                                          <p:spTgt spid="23558">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3558">
                                            <p:txEl>
                                              <p:pRg st="1" end="1"/>
                                            </p:txEl>
                                          </p:spTgt>
                                        </p:tgtEl>
                                        <p:attrNameLst>
                                          <p:attrName>style.visibility</p:attrName>
                                        </p:attrNameLst>
                                      </p:cBhvr>
                                      <p:to>
                                        <p:strVal val="visible"/>
                                      </p:to>
                                    </p:set>
                                    <p:animEffect transition="in" filter="fade">
                                      <p:cBhvr>
                                        <p:cTn id="35" dur="500"/>
                                        <p:tgtEl>
                                          <p:spTgt spid="23558">
                                            <p:txEl>
                                              <p:pRg st="1" end="1"/>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3558">
                                            <p:txEl>
                                              <p:pRg st="2" end="2"/>
                                            </p:txEl>
                                          </p:spTgt>
                                        </p:tgtEl>
                                        <p:attrNameLst>
                                          <p:attrName>style.visibility</p:attrName>
                                        </p:attrNameLst>
                                      </p:cBhvr>
                                      <p:to>
                                        <p:strVal val="visible"/>
                                      </p:to>
                                    </p:set>
                                    <p:animEffect transition="in" filter="fade">
                                      <p:cBhvr>
                                        <p:cTn id="38" dur="500"/>
                                        <p:tgtEl>
                                          <p:spTgt spid="23558">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5604">
                                            <p:txEl>
                                              <p:pRg st="0" end="0"/>
                                            </p:txEl>
                                          </p:spTgt>
                                        </p:tgtEl>
                                        <p:attrNameLst>
                                          <p:attrName>style.visibility</p:attrName>
                                        </p:attrNameLst>
                                      </p:cBhvr>
                                      <p:to>
                                        <p:strVal val="visible"/>
                                      </p:to>
                                    </p:set>
                                    <p:animEffect transition="in" filter="fade">
                                      <p:cBhvr>
                                        <p:cTn id="43" dur="500"/>
                                        <p:tgtEl>
                                          <p:spTgt spid="25604">
                                            <p:txEl>
                                              <p:pRg st="0" end="0"/>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5604">
                                            <p:txEl>
                                              <p:pRg st="1" end="1"/>
                                            </p:txEl>
                                          </p:spTgt>
                                        </p:tgtEl>
                                        <p:attrNameLst>
                                          <p:attrName>style.visibility</p:attrName>
                                        </p:attrNameLst>
                                      </p:cBhvr>
                                      <p:to>
                                        <p:strVal val="visible"/>
                                      </p:to>
                                    </p:set>
                                    <p:animEffect transition="in" filter="fade">
                                      <p:cBhvr>
                                        <p:cTn id="46" dur="500"/>
                                        <p:tgtEl>
                                          <p:spTgt spid="25604">
                                            <p:txEl>
                                              <p:pRg st="1" end="1"/>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5604">
                                            <p:txEl>
                                              <p:pRg st="2" end="2"/>
                                            </p:txEl>
                                          </p:spTgt>
                                        </p:tgtEl>
                                        <p:attrNameLst>
                                          <p:attrName>style.visibility</p:attrName>
                                        </p:attrNameLst>
                                      </p:cBhvr>
                                      <p:to>
                                        <p:strVal val="visible"/>
                                      </p:to>
                                    </p:set>
                                    <p:animEffect transition="in" filter="fade">
                                      <p:cBhvr>
                                        <p:cTn id="49" dur="500"/>
                                        <p:tgtEl>
                                          <p:spTgt spid="25604">
                                            <p:txEl>
                                              <p:pRg st="2" end="2"/>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3" grpId="0" uiExpand="1" build="p"/>
      <p:bldP spid="25604" grpId="0" uiExpand="1" build="p"/>
      <p:bldP spid="23558" grpId="0" uiExpand="1" build="p"/>
      <p:bldP spid="10" grpId="0" animBg="1"/>
      <p:bldP spid="10" grpId="1" animBg="1"/>
      <p:bldP spid="12"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Urban Pop">
    <a:dk1>
      <a:srgbClr val="000000"/>
    </a:dk1>
    <a:lt1>
      <a:srgbClr val="FFFFFF"/>
    </a:lt1>
    <a:dk2>
      <a:srgbClr val="282828"/>
    </a:dk2>
    <a:lt2>
      <a:srgbClr val="D4D4D4"/>
    </a:lt2>
    <a:accent1>
      <a:srgbClr val="86CE24"/>
    </a:accent1>
    <a:accent2>
      <a:srgbClr val="00A2E6"/>
    </a:accent2>
    <a:accent3>
      <a:srgbClr val="FAC810"/>
    </a:accent3>
    <a:accent4>
      <a:srgbClr val="7D8F8C"/>
    </a:accent4>
    <a:accent5>
      <a:srgbClr val="D06B20"/>
    </a:accent5>
    <a:accent6>
      <a:srgbClr val="958B8B"/>
    </a:accent6>
    <a:hlink>
      <a:srgbClr val="FF9900"/>
    </a:hlink>
    <a:folHlink>
      <a:srgbClr val="969696"/>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9FEA33F4B87B74BB74919253C3A38D5" ma:contentTypeVersion="14" ma:contentTypeDescription="Create a new document." ma:contentTypeScope="" ma:versionID="9cd9953219756cafd8ee8214af5accd0">
  <xsd:schema xmlns:xsd="http://www.w3.org/2001/XMLSchema" xmlns:xs="http://www.w3.org/2001/XMLSchema" xmlns:p="http://schemas.microsoft.com/office/2006/metadata/properties" xmlns:ns2="ab1f1545-a46a-410f-8c81-a4e7b735f71d" xmlns:ns3="50e319bb-8b7e-4e41-adfb-626718cbfebd" targetNamespace="http://schemas.microsoft.com/office/2006/metadata/properties" ma:root="true" ma:fieldsID="aa90f46aa9d09603dcf4b2aa9f53ca18" ns2:_="" ns3:_="">
    <xsd:import namespace="ab1f1545-a46a-410f-8c81-a4e7b735f71d"/>
    <xsd:import namespace="50e319bb-8b7e-4e41-adfb-626718cbfeb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1f1545-a46a-410f-8c81-a4e7b735f71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0e319bb-8b7e-4e41-adfb-626718cbfeb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C6C398D-9B23-416C-B628-E161EA4AE291}"/>
</file>

<file path=customXml/itemProps2.xml><?xml version="1.0" encoding="utf-8"?>
<ds:datastoreItem xmlns:ds="http://schemas.openxmlformats.org/officeDocument/2006/customXml" ds:itemID="{E3A8E03E-A9B1-4504-9AF4-8982F6C03186}">
  <ds:schemaRefs>
    <ds:schemaRef ds:uri="http://schemas.microsoft.com/office/2006/metadata/properties"/>
    <ds:schemaRef ds:uri="http://schemas.microsoft.com/office/infopath/2007/PartnerControls"/>
    <ds:schemaRef ds:uri="6edb2f70-473f-4960-857d-2575b4faee23"/>
    <ds:schemaRef ds:uri="656ce74a-f1bf-4e6c-91df-64f38f0dbc8d"/>
  </ds:schemaRefs>
</ds:datastoreItem>
</file>

<file path=customXml/itemProps3.xml><?xml version="1.0" encoding="utf-8"?>
<ds:datastoreItem xmlns:ds="http://schemas.openxmlformats.org/officeDocument/2006/customXml" ds:itemID="{23709C23-1904-41EF-AAAD-4CF1C1455AE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11921</TotalTime>
  <Words>5580</Words>
  <Application>Microsoft Office PowerPoint</Application>
  <PresentationFormat>Widescreen</PresentationFormat>
  <Paragraphs>661</Paragraphs>
  <Slides>49</Slides>
  <Notes>49</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54" baseType="lpstr">
      <vt:lpstr>Arial</vt:lpstr>
      <vt:lpstr>Calibri</vt:lpstr>
      <vt:lpstr>Times New Roman</vt:lpstr>
      <vt:lpstr>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University of North Carolina at Chapel Hill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Complying with OSHA’s Bloodborne Pathogen Final Rule</dc:title>
  <dc:creator>Powell, Amy</dc:creator>
  <cp:lastModifiedBy>Christine Misenheimer</cp:lastModifiedBy>
  <cp:revision>306</cp:revision>
  <cp:lastPrinted>2017-05-15T14:19:05Z</cp:lastPrinted>
  <dcterms:created xsi:type="dcterms:W3CDTF">2013-08-09T17:21:18Z</dcterms:created>
  <dcterms:modified xsi:type="dcterms:W3CDTF">2025-01-21T13:51:26Z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0x01010099FEA33F4B87B74BB74919253C3A38D5</vt:lpwstr>
  </property>
  <property fmtid="{D5CDD505-2E9C-101B-9397-08002B2CF9AE}" pid="3" name="MediaServiceImageTags">
    <vt:lpwstr/>
  </property>
</Properties>
</file>