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48"/>
  </p:notesMasterIdLst>
  <p:sldIdLst>
    <p:sldId id="257" r:id="rId5"/>
    <p:sldId id="258" r:id="rId6"/>
    <p:sldId id="320" r:id="rId7"/>
    <p:sldId id="260" r:id="rId8"/>
    <p:sldId id="262" r:id="rId9"/>
    <p:sldId id="263" r:id="rId10"/>
    <p:sldId id="296" r:id="rId11"/>
    <p:sldId id="272" r:id="rId12"/>
    <p:sldId id="321" r:id="rId13"/>
    <p:sldId id="327" r:id="rId14"/>
    <p:sldId id="267" r:id="rId15"/>
    <p:sldId id="268" r:id="rId16"/>
    <p:sldId id="269" r:id="rId17"/>
    <p:sldId id="328" r:id="rId18"/>
    <p:sldId id="275" r:id="rId19"/>
    <p:sldId id="322" r:id="rId20"/>
    <p:sldId id="335" r:id="rId21"/>
    <p:sldId id="277" r:id="rId22"/>
    <p:sldId id="336" r:id="rId23"/>
    <p:sldId id="329" r:id="rId24"/>
    <p:sldId id="340" r:id="rId25"/>
    <p:sldId id="341" r:id="rId26"/>
    <p:sldId id="342" r:id="rId27"/>
    <p:sldId id="298" r:id="rId28"/>
    <p:sldId id="318" r:id="rId29"/>
    <p:sldId id="343" r:id="rId30"/>
    <p:sldId id="281" r:id="rId31"/>
    <p:sldId id="330" r:id="rId32"/>
    <p:sldId id="331" r:id="rId33"/>
    <p:sldId id="323" r:id="rId34"/>
    <p:sldId id="310" r:id="rId35"/>
    <p:sldId id="311" r:id="rId36"/>
    <p:sldId id="313" r:id="rId37"/>
    <p:sldId id="315" r:id="rId38"/>
    <p:sldId id="332" r:id="rId39"/>
    <p:sldId id="333" r:id="rId40"/>
    <p:sldId id="324" r:id="rId41"/>
    <p:sldId id="293" r:id="rId42"/>
    <p:sldId id="325" r:id="rId43"/>
    <p:sldId id="295" r:id="rId44"/>
    <p:sldId id="334" r:id="rId45"/>
    <p:sldId id="344" r:id="rId46"/>
    <p:sldId id="34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765EAB-5635-E4F9-0C67-29CB2B910108}" name="Scott Rucci" initials="SR" userId="S::scott@ruccipro.com::b2dc4d01-5c8f-490c-8278-2e7fb7bc5c02" providerId="AD"/>
  <p188:author id="{5B2651E0-16AF-061C-5350-59A3E03AAE1B}" name="Cook, Evelyn C" initials="EC" userId="S::eccook@ad.unc.edu::3fdf2339-b52c-4e91-83d0-5de3e8bfcb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ok, Evelyn C" initials="CE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E1D"/>
    <a:srgbClr val="11848D"/>
    <a:srgbClr val="18BAC5"/>
    <a:srgbClr val="FCB116"/>
    <a:srgbClr val="FFFFFF"/>
    <a:srgbClr val="10B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2738" autoAdjust="0"/>
  </p:normalViewPr>
  <p:slideViewPr>
    <p:cSldViewPr snapToGrid="0">
      <p:cViewPr varScale="1">
        <p:scale>
          <a:sx n="47" d="100"/>
          <a:sy n="47" d="100"/>
        </p:scale>
        <p:origin x="1407" y="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3EBB1-DE0C-4DF0-9C2E-44E3BD40646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6C094670-E158-4843-8564-4EC697C576CF}">
      <dgm:prSet custT="1"/>
      <dgm:spPr/>
      <dgm:t>
        <a:bodyPr/>
        <a:lstStyle/>
        <a:p>
          <a:pPr rtl="0"/>
          <a:r>
            <a:rPr lang="en-US" sz="2400"/>
            <a:t>Most Common</a:t>
          </a:r>
        </a:p>
      </dgm:t>
    </dgm:pt>
    <dgm:pt modelId="{AA3EDC85-4DA6-4AB3-A11B-F3B011CD69E5}" type="parTrans" cxnId="{B82687C4-130B-46CC-A200-D3D1287664C4}">
      <dgm:prSet/>
      <dgm:spPr/>
      <dgm:t>
        <a:bodyPr/>
        <a:lstStyle/>
        <a:p>
          <a:endParaRPr lang="en-US"/>
        </a:p>
      </dgm:t>
    </dgm:pt>
    <dgm:pt modelId="{EBC4B2FA-45D6-48B3-84E9-375818076F95}" type="sibTrans" cxnId="{B82687C4-130B-46CC-A200-D3D1287664C4}">
      <dgm:prSet/>
      <dgm:spPr/>
      <dgm:t>
        <a:bodyPr/>
        <a:lstStyle/>
        <a:p>
          <a:endParaRPr lang="en-US"/>
        </a:p>
      </dgm:t>
    </dgm:pt>
    <dgm:pt modelId="{570CF132-2026-4A7B-B991-6F613CBD7EED}" type="pres">
      <dgm:prSet presAssocID="{6FB3EBB1-DE0C-4DF0-9C2E-44E3BD406465}" presName="Name0" presStyleCnt="0">
        <dgm:presLayoutVars>
          <dgm:chMax val="7"/>
          <dgm:dir/>
          <dgm:animLvl val="lvl"/>
          <dgm:resizeHandles val="exact"/>
        </dgm:presLayoutVars>
      </dgm:prSet>
      <dgm:spPr/>
    </dgm:pt>
    <dgm:pt modelId="{76E05B59-0E05-4B5A-9594-B102CFD167DC}" type="pres">
      <dgm:prSet presAssocID="{6C094670-E158-4843-8564-4EC697C576CF}" presName="circle1" presStyleLbl="node1" presStyleIdx="0" presStyleCnt="1"/>
      <dgm:spPr/>
    </dgm:pt>
    <dgm:pt modelId="{F8DAAB87-212D-4D94-A521-065037438D1B}" type="pres">
      <dgm:prSet presAssocID="{6C094670-E158-4843-8564-4EC697C576CF}" presName="space" presStyleCnt="0"/>
      <dgm:spPr/>
    </dgm:pt>
    <dgm:pt modelId="{8FE92608-4B55-4BB2-BC97-F75F32811737}" type="pres">
      <dgm:prSet presAssocID="{6C094670-E158-4843-8564-4EC697C576CF}" presName="rect1" presStyleLbl="alignAcc1" presStyleIdx="0" presStyleCnt="1" custAng="0" custScaleX="100000"/>
      <dgm:spPr/>
    </dgm:pt>
    <dgm:pt modelId="{F4847A86-A811-401E-9F03-276D9B0F1A08}" type="pres">
      <dgm:prSet presAssocID="{6C094670-E158-4843-8564-4EC697C576CF}" presName="rect1ParTxNoCh" presStyleLbl="alignAcc1" presStyleIdx="0" presStyleCnt="1">
        <dgm:presLayoutVars>
          <dgm:chMax val="1"/>
          <dgm:bulletEnabled val="1"/>
        </dgm:presLayoutVars>
      </dgm:prSet>
      <dgm:spPr/>
    </dgm:pt>
  </dgm:ptLst>
  <dgm:cxnLst>
    <dgm:cxn modelId="{26504E24-522D-41FD-A7B5-9EF7DAE10815}" type="presOf" srcId="{6FB3EBB1-DE0C-4DF0-9C2E-44E3BD406465}" destId="{570CF132-2026-4A7B-B991-6F613CBD7EED}" srcOrd="0" destOrd="0" presId="urn:microsoft.com/office/officeart/2005/8/layout/target3"/>
    <dgm:cxn modelId="{53C7E327-3564-4230-87AE-D451FA05CD3D}" type="presOf" srcId="{6C094670-E158-4843-8564-4EC697C576CF}" destId="{8FE92608-4B55-4BB2-BC97-F75F32811737}" srcOrd="0" destOrd="0" presId="urn:microsoft.com/office/officeart/2005/8/layout/target3"/>
    <dgm:cxn modelId="{ECFBAC30-BEA3-451B-8D0E-00BB6230C0B6}" type="presOf" srcId="{6C094670-E158-4843-8564-4EC697C576CF}" destId="{F4847A86-A811-401E-9F03-276D9B0F1A08}" srcOrd="1" destOrd="0" presId="urn:microsoft.com/office/officeart/2005/8/layout/target3"/>
    <dgm:cxn modelId="{B82687C4-130B-46CC-A200-D3D1287664C4}" srcId="{6FB3EBB1-DE0C-4DF0-9C2E-44E3BD406465}" destId="{6C094670-E158-4843-8564-4EC697C576CF}" srcOrd="0" destOrd="0" parTransId="{AA3EDC85-4DA6-4AB3-A11B-F3B011CD69E5}" sibTransId="{EBC4B2FA-45D6-48B3-84E9-375818076F95}"/>
    <dgm:cxn modelId="{D40DAC80-9508-49FE-9E72-B3EE11891EAE}" type="presParOf" srcId="{570CF132-2026-4A7B-B991-6F613CBD7EED}" destId="{76E05B59-0E05-4B5A-9594-B102CFD167DC}" srcOrd="0" destOrd="0" presId="urn:microsoft.com/office/officeart/2005/8/layout/target3"/>
    <dgm:cxn modelId="{E717F242-C1C8-40FE-9453-384CC8D075A1}" type="presParOf" srcId="{570CF132-2026-4A7B-B991-6F613CBD7EED}" destId="{F8DAAB87-212D-4D94-A521-065037438D1B}" srcOrd="1" destOrd="0" presId="urn:microsoft.com/office/officeart/2005/8/layout/target3"/>
    <dgm:cxn modelId="{259ED797-0215-4D76-BC5A-D7AA45192662}" type="presParOf" srcId="{570CF132-2026-4A7B-B991-6F613CBD7EED}" destId="{8FE92608-4B55-4BB2-BC97-F75F32811737}" srcOrd="2" destOrd="0" presId="urn:microsoft.com/office/officeart/2005/8/layout/target3"/>
    <dgm:cxn modelId="{5FF1E915-B1C2-4C67-94C3-1EC12A163E1A}" type="presParOf" srcId="{570CF132-2026-4A7B-B991-6F613CBD7EED}" destId="{F4847A86-A811-401E-9F03-276D9B0F1A08}"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05B59-0E05-4B5A-9594-B102CFD167DC}">
      <dsp:nvSpPr>
        <dsp:cNvPr id="0" name=""/>
        <dsp:cNvSpPr/>
      </dsp:nvSpPr>
      <dsp:spPr>
        <a:xfrm>
          <a:off x="0" y="0"/>
          <a:ext cx="917749" cy="91774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92608-4B55-4BB2-BC97-F75F32811737}">
      <dsp:nvSpPr>
        <dsp:cNvPr id="0" name=""/>
        <dsp:cNvSpPr/>
      </dsp:nvSpPr>
      <dsp:spPr>
        <a:xfrm>
          <a:off x="458874" y="0"/>
          <a:ext cx="1522325" cy="9177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Most Common</a:t>
          </a:r>
        </a:p>
      </dsp:txBody>
      <dsp:txXfrm>
        <a:off x="458874" y="0"/>
        <a:ext cx="1522325" cy="91774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04C56-BCD6-434F-AF8B-A3F376D503D9}" type="datetimeFigureOut">
              <a:rPr lang="en-US" smtClean="0"/>
              <a:t>1/21/2025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221B2-C82C-4F99-B89C-B15C478B4748}" type="slidenum">
              <a:rPr lang="en-US" smtClean="0"/>
              <a:t>‹#›</a:t>
            </a:fld>
            <a:endParaRPr lang="en-US"/>
          </a:p>
        </p:txBody>
      </p:sp>
    </p:spTree>
    <p:extLst>
      <p:ext uri="{BB962C8B-B14F-4D97-AF65-F5344CB8AC3E}">
        <p14:creationId xmlns:p14="http://schemas.microsoft.com/office/powerpoint/2010/main" val="384860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TO PRESENTER: Whenever you see </a:t>
            </a:r>
            <a:r>
              <a:rPr lang="en-US" b="1" dirty="0"/>
              <a:t>CLICK</a:t>
            </a:r>
            <a:r>
              <a:rPr lang="en-US" dirty="0"/>
              <a:t> in bold, you must click to animate in the next part of the slide. When you see </a:t>
            </a:r>
            <a:r>
              <a:rPr lang="en-US" b="1" dirty="0"/>
              <a:t>AUTO</a:t>
            </a:r>
            <a:r>
              <a:rPr lang="en-US" dirty="0"/>
              <a:t>, no clicks are needed, the segments will automatically advance.</a:t>
            </a:r>
          </a:p>
          <a:p>
            <a:endParaRPr lang="en-US" dirty="0"/>
          </a:p>
          <a:p>
            <a:r>
              <a:rPr lang="en-US" dirty="0"/>
              <a:t>If nothing is bolded there is no animation in that slide.</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4434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a:t>
            </a:r>
            <a:r>
              <a:rPr lang="en-US" baseline="0" dirty="0"/>
              <a:t> all healthcare settings, there are three primary modes of transmission of infectious agents:</a:t>
            </a:r>
          </a:p>
          <a:p>
            <a:r>
              <a:rPr lang="en-US" baseline="0" dirty="0"/>
              <a:t>The most common mode of transmission is direct or indirect contact between the source person or object and the susceptible host</a:t>
            </a:r>
          </a:p>
          <a:p>
            <a:r>
              <a:rPr lang="en-US" b="1" baseline="0" dirty="0"/>
              <a:t>CLICK</a:t>
            </a:r>
            <a:r>
              <a:rPr lang="en-US" baseline="0" dirty="0"/>
              <a:t> The other two modes are via the respiratory route:</a:t>
            </a:r>
          </a:p>
          <a:p>
            <a:r>
              <a:rPr lang="en-US" baseline="0" dirty="0"/>
              <a:t>	Droplet transmission and Airborne transmission.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infectious agents may also be transmitted by </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more than one or a combination of routes</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and we will address this in our </a:t>
            </a:r>
            <a:r>
              <a:rPr lang="en-US" sz="1800" dirty="0">
                <a:effectLst/>
                <a:latin typeface="Calibri" panose="020F0502020204030204" pitchFamily="34" charset="0"/>
                <a:ea typeface="Calibri" panose="020F0502020204030204" pitchFamily="34" charset="0"/>
                <a:cs typeface="Times New Roman" panose="02020603050405020304" pitchFamily="18" charset="0"/>
              </a:rPr>
              <a:t>discussion on transmission-based precautions.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10</a:t>
            </a:fld>
            <a:endParaRPr lang="en-US"/>
          </a:p>
        </p:txBody>
      </p:sp>
    </p:spTree>
    <p:extLst>
      <p:ext uri="{BB962C8B-B14F-4D97-AF65-F5344CB8AC3E}">
        <p14:creationId xmlns:p14="http://schemas.microsoft.com/office/powerpoint/2010/main" val="351715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50">
              <a:defRPr/>
            </a:pPr>
            <a:r>
              <a:rPr lang="en-US" baseline="0" dirty="0"/>
              <a:t>As mentioned earlier the most common means of transmission in the healthcare setting is contact, either direct or indirect. </a:t>
            </a:r>
          </a:p>
          <a:p>
            <a:pPr defTabSz="914350">
              <a:defRPr/>
            </a:pPr>
            <a:r>
              <a:rPr lang="en-US" b="1" baseline="0" dirty="0"/>
              <a:t>CLICK</a:t>
            </a:r>
            <a:r>
              <a:rPr lang="en-US" baseline="0" dirty="0"/>
              <a:t> Direct contact would include physical transfer of organisms from one person or place to another. Unfortunately, we know that healthcare workers hands is the most common way organisms are transmitted due to lack of appropriate hand hygiene.  </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1" baseline="0" dirty="0"/>
              <a:t>CLICK </a:t>
            </a:r>
            <a:r>
              <a:rPr lang="en-US" baseline="0" dirty="0"/>
              <a:t>Contaminated medical devices and equipment, not cleaned and disinfected adequately, can serve as a means of transmission via the indirect contact route. The infection can be transmitted from one patient to another, even though they may not have been in the facility at the same time.  An example of this </a:t>
            </a:r>
            <a:r>
              <a:rPr lang="en-US" sz="1800" dirty="0">
                <a:effectLst/>
                <a:latin typeface="Calibri" panose="020F0502020204030204" pitchFamily="34" charset="0"/>
                <a:ea typeface="Calibri" panose="020F0502020204030204" pitchFamily="34" charset="0"/>
                <a:cs typeface="Times New Roman" panose="02020603050405020304" pitchFamily="18" charset="0"/>
              </a:rPr>
              <a:t>might be using a medical device or piece of equipment on one patient in the morning, not adequately disinfecting the equipment/device and then using it on another patient in the afternoon. </a:t>
            </a:r>
          </a:p>
          <a:p>
            <a:pPr defTabSz="914350">
              <a:defRPr/>
            </a:pP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5186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common mechanism for spread of infection is via droplets. Respiratory d</a:t>
            </a:r>
            <a:r>
              <a:rPr lang="en-US" baseline="0" dirty="0"/>
              <a:t>roplets, carrying infectious organisms are spread after being sprayed from the nose and mouth, when a person sneezes, coughs, sings, talks, or laughs. </a:t>
            </a:r>
            <a:endParaRPr lang="en-US" dirty="0"/>
          </a:p>
          <a:p>
            <a:r>
              <a:rPr lang="en-US" baseline="0" dirty="0"/>
              <a:t>An example of a respiratory infection spread via the droplet route is influenza.</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7550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Airborne transmission occurs when an infectious agent travels, as very small particles, over long distances by air currents. Small respiratory droplets, that can remain infective for long periods of time and distance, are dispersed when a person coughs, sneezes, laughs or speaks. They hang in the air like an invisible smoke and can travel on air currents for considerable distances.  The most common example of an infection transmitted via the airborne route is Mycobacterium tuberculosis. Other infections, spread by the airborne route, would include chickenpox and measles. </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3851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60775"/>
          </a:xfrm>
        </p:spPr>
      </p:sp>
      <p:sp>
        <p:nvSpPr>
          <p:cNvPr id="3" name="Notes Placeholder 2"/>
          <p:cNvSpPr>
            <a:spLocks noGrp="1"/>
          </p:cNvSpPr>
          <p:nvPr>
            <p:ph type="body" idx="1"/>
          </p:nvPr>
        </p:nvSpPr>
        <p:spPr/>
        <p:txBody>
          <a:bodyPr/>
          <a:lstStyle/>
          <a:p>
            <a:r>
              <a:rPr lang="en-US" baseline="0" dirty="0"/>
              <a:t>.  </a:t>
            </a:r>
            <a:r>
              <a:rPr lang="en-US" b="1" baseline="0" dirty="0"/>
              <a:t>CLICK</a:t>
            </a:r>
            <a:r>
              <a:rPr lang="en-US" baseline="0" dirty="0"/>
              <a:t> </a:t>
            </a:r>
            <a:r>
              <a:rPr lang="en-US" b="1" baseline="0" dirty="0"/>
              <a:t>for answer </a:t>
            </a:r>
            <a:r>
              <a:rPr lang="en-US" dirty="0"/>
              <a:t>The answer is C,</a:t>
            </a:r>
            <a:r>
              <a:rPr lang="en-US" baseline="0" dirty="0"/>
              <a:t> there are 6 elements to the chain of infection</a:t>
            </a:r>
            <a:endParaRPr lang="en-US" b="1"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8504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will now discuss interventions that can potentially reduce or eliminate the opportunity</a:t>
            </a:r>
            <a:r>
              <a:rPr lang="en-US" baseline="0"/>
              <a:t> for spread, or transmission, of infectious agents (germs).</a:t>
            </a:r>
          </a:p>
          <a:p>
            <a:r>
              <a:rPr lang="en-US" baseline="0"/>
              <a:t> In healthcare the major interventions are Standard and Transmission-based precautions.</a:t>
            </a:r>
            <a:endParaRPr lang="en-US"/>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6456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dirty="0"/>
              <a:t>Standard Precautions are the minimum infection prevention practice that applies to all patient care, regardless of suspected or confirmed infection status of the patient. </a:t>
            </a:r>
          </a:p>
          <a:p>
            <a:pPr marL="0" marR="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indent="0" algn="l" defTabSz="914400" rtl="0" eaLnBrk="1" fontAlgn="base" latinLnBrk="0" hangingPunct="1">
              <a:lnSpc>
                <a:spcPct val="100000"/>
              </a:lnSpc>
              <a:spcBef>
                <a:spcPts val="0"/>
              </a:spcBef>
              <a:spcAft>
                <a:spcPts val="0"/>
              </a:spcAft>
              <a:buClrTx/>
              <a:buSzTx/>
              <a:buFontTx/>
              <a:buNone/>
              <a:tabLst/>
              <a:defRPr/>
            </a:pPr>
            <a:r>
              <a:rPr lang="en-US" dirty="0"/>
              <a:t>These practices are designed to protect both the HCP and patients and include: </a:t>
            </a:r>
          </a:p>
          <a:p>
            <a:pPr marL="0" marR="0" indent="0" algn="l" defTabSz="914400" rtl="0" eaLnBrk="1" fontAlgn="base" latinLnBrk="0" hangingPunct="1">
              <a:lnSpc>
                <a:spcPct val="100000"/>
              </a:lnSpc>
              <a:spcBef>
                <a:spcPts val="0"/>
              </a:spcBef>
              <a:spcAft>
                <a:spcPts val="0"/>
              </a:spcAft>
              <a:buClrTx/>
              <a:buSzTx/>
              <a:buFontTx/>
              <a:buNone/>
              <a:tabLst/>
              <a:defRPr/>
            </a:pPr>
            <a:r>
              <a:rPr lang="en-US" b="1" dirty="0"/>
              <a:t>CLICKS</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hand hygiene,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use of personal protective equipment (e.g., gloves, gowns, eye protection, masks),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respiratory hygiene/cough etiquette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safe injection practices</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use of a mask when injecting the epidural space and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safe handling of potentially contaminated equipment or surfaces in the patient environment.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endParaRPr lang="en-US" dirty="0"/>
          </a:p>
          <a:p>
            <a:pPr marL="0" marR="0" indent="0" algn="l" defTabSz="914400" rtl="0" eaLnBrk="1" fontAlgn="base" latinLnBrk="0" hangingPunct="1">
              <a:lnSpc>
                <a:spcPct val="100000"/>
              </a:lnSpc>
              <a:spcBef>
                <a:spcPts val="0"/>
              </a:spcBef>
              <a:spcAft>
                <a:spcPts val="0"/>
              </a:spcAft>
              <a:buClrTx/>
              <a:buSzTx/>
              <a:buFontTx/>
              <a:buNone/>
              <a:tabLst/>
              <a:defRPr/>
            </a:pPr>
            <a:r>
              <a:rPr lang="en-US" dirty="0"/>
              <a:t>Our discussion will focus on</a:t>
            </a:r>
            <a:r>
              <a:rPr lang="en-US" baseline="0" dirty="0"/>
              <a:t> the first three  for now and we will cover the additional topics in other modules </a:t>
            </a:r>
          </a:p>
          <a:p>
            <a:pPr fontAlgn="base"/>
            <a:endParaRPr lang="en-US" b="0" i="0" dirty="0"/>
          </a:p>
          <a:p>
            <a:pPr fontAlgn="base"/>
            <a:endParaRPr lang="en-US" b="1" i="1" dirty="0"/>
          </a:p>
        </p:txBody>
      </p:sp>
      <p:sp>
        <p:nvSpPr>
          <p:cNvPr id="4" name="Slide Number Placeholder 3"/>
          <p:cNvSpPr>
            <a:spLocks noGrp="1"/>
          </p:cNvSpPr>
          <p:nvPr>
            <p:ph type="sldNum" sz="quarter" idx="10"/>
          </p:nvPr>
        </p:nvSpPr>
        <p:spPr/>
        <p:txBody>
          <a:bodyPr/>
          <a:lstStyle/>
          <a:p>
            <a:fld id="{8926F45F-4D21-4D63-8311-539BE51A5B1F}" type="slidenum">
              <a:rPr lang="en-US" smtClean="0"/>
              <a:t>16</a:t>
            </a:fld>
            <a:endParaRPr lang="en-US"/>
          </a:p>
        </p:txBody>
      </p:sp>
    </p:spTree>
    <p:extLst>
      <p:ext uri="{BB962C8B-B14F-4D97-AF65-F5344CB8AC3E}">
        <p14:creationId xmlns:p14="http://schemas.microsoft.com/office/powerpoint/2010/main" val="323662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kern="1200" baseline="0" dirty="0">
                <a:solidFill>
                  <a:schemeClr val="tx1"/>
                </a:solidFill>
                <a:latin typeface="+mn-lt"/>
                <a:ea typeface="+mn-ea"/>
                <a:cs typeface="+mn-cs"/>
              </a:rPr>
              <a:t>Good hand hygiene, including use of alcohol-based hand rubs and handwashing with soap and water, is critical to reduce the risk of spreading infections in any healthcare setting. </a:t>
            </a:r>
          </a:p>
          <a:p>
            <a:pPr marL="0" marR="0">
              <a:lnSpc>
                <a:spcPct val="107000"/>
              </a:lnSpc>
              <a:spcBef>
                <a:spcPts val="0"/>
              </a:spcBef>
              <a:spcAft>
                <a:spcPts val="800"/>
              </a:spcAft>
            </a:pPr>
            <a:r>
              <a:rPr lang="en-US" sz="1200" b="1" i="0" kern="1200" baseline="0" dirty="0">
                <a:solidFill>
                  <a:schemeClr val="tx1"/>
                </a:solidFill>
                <a:latin typeface="+mn-lt"/>
                <a:ea typeface="+mn-ea"/>
                <a:cs typeface="+mn-cs"/>
              </a:rPr>
              <a:t>CLICK</a:t>
            </a:r>
            <a:r>
              <a:rPr lang="en-US" sz="1200" b="0" i="0" kern="1200" baseline="0" dirty="0">
                <a:solidFill>
                  <a:schemeClr val="tx1"/>
                </a:solidFill>
                <a:latin typeface="+mn-lt"/>
                <a:ea typeface="+mn-ea"/>
                <a:cs typeface="+mn-cs"/>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Use of alcohol-based hand rub as the primary mode of hand hygiene is recommended by the CDC and the World Health Organization (WHO) except when hands are visibly soiled (with dirt, blood, or body fluids for example),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OR when the facility is experiencing an outbreak of patients with infectious diarrhea (such as C. difficile or norovirus). In that case soap and water should be used</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p>
          <a:p>
            <a:pPr fontAlgn="base"/>
            <a:endParaRPr lang="en-US" sz="1200" b="0" i="0" kern="1200" baseline="0" dirty="0">
              <a:solidFill>
                <a:schemeClr val="tx1"/>
              </a:solidFill>
              <a:latin typeface="+mn-lt"/>
              <a:ea typeface="+mn-ea"/>
              <a:cs typeface="+mn-cs"/>
            </a:endParaRPr>
          </a:p>
          <a:p>
            <a:pPr fontAlgn="base"/>
            <a:r>
              <a:rPr lang="en-US" sz="1200" b="0" i="0" strike="noStrike" kern="1200" baseline="0" dirty="0">
                <a:solidFill>
                  <a:schemeClr val="tx1"/>
                </a:solidFill>
                <a:latin typeface="+mn-lt"/>
                <a:ea typeface="+mn-ea"/>
                <a:cs typeface="+mn-cs"/>
              </a:rPr>
              <a:t>Hand hygiene is discussed in detail in module E, “principals of asepsis.”</a:t>
            </a:r>
          </a:p>
          <a:p>
            <a:endParaRPr lang="en-US" dirty="0"/>
          </a:p>
          <a:p>
            <a:r>
              <a:rPr lang="en-US" dirty="0"/>
              <a:t>Next we have a video addressing these key points.</a:t>
            </a:r>
          </a:p>
        </p:txBody>
      </p:sp>
      <p:sp>
        <p:nvSpPr>
          <p:cNvPr id="4" name="Slide Number Placeholder 3"/>
          <p:cNvSpPr>
            <a:spLocks noGrp="1"/>
          </p:cNvSpPr>
          <p:nvPr>
            <p:ph type="sldNum" sz="quarter" idx="5"/>
          </p:nvPr>
        </p:nvSpPr>
        <p:spPr/>
        <p:txBody>
          <a:bodyPr/>
          <a:lstStyle/>
          <a:p>
            <a:fld id="{0E1221B2-C82C-4F99-B89C-B15C478B4748}" type="slidenum">
              <a:rPr lang="en-US" smtClean="0"/>
              <a:t>17</a:t>
            </a:fld>
            <a:endParaRPr lang="en-US"/>
          </a:p>
        </p:txBody>
      </p:sp>
    </p:spTree>
    <p:extLst>
      <p:ext uri="{BB962C8B-B14F-4D97-AF65-F5344CB8AC3E}">
        <p14:creationId xmlns:p14="http://schemas.microsoft.com/office/powerpoint/2010/main" val="3516670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 on video to play. </a:t>
            </a:r>
          </a:p>
          <a:p>
            <a:endParaRPr lang="en-US" baseline="0"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4614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second component of Standard Precautions is Personal Protective Equipment (PPE). This term refers to wearable equipment that is intended to protect HCP from exposure to or contact with infectious agents. </a:t>
            </a:r>
          </a:p>
          <a:p>
            <a:pPr fontAlgn="base"/>
            <a:r>
              <a:rPr lang="en-US" sz="1200" b="1" i="0" kern="1200" dirty="0">
                <a:solidFill>
                  <a:schemeClr val="tx1"/>
                </a:solidFill>
                <a:effectLst/>
                <a:latin typeface="+mn-lt"/>
                <a:ea typeface="+mn-ea"/>
                <a:cs typeface="+mn-cs"/>
              </a:rPr>
              <a:t>CLICKS</a:t>
            </a:r>
            <a:r>
              <a:rPr lang="en-US" sz="1200" b="0" i="0" kern="1200" dirty="0">
                <a:solidFill>
                  <a:schemeClr val="tx1"/>
                </a:solidFill>
                <a:effectLst/>
                <a:latin typeface="+mn-lt"/>
                <a:ea typeface="+mn-ea"/>
                <a:cs typeface="+mn-cs"/>
              </a:rPr>
              <a:t> Examples of appropriate use of PPE include: </a:t>
            </a:r>
          </a:p>
          <a:p>
            <a:pPr fontAlgn="base"/>
            <a:r>
              <a:rPr lang="en-US" sz="1200" b="0" i="0" kern="1200" dirty="0">
                <a:solidFill>
                  <a:schemeClr val="tx1"/>
                </a:solidFill>
                <a:effectLst/>
                <a:latin typeface="+mn-lt"/>
                <a:ea typeface="+mn-ea"/>
                <a:cs typeface="+mn-cs"/>
              </a:rPr>
              <a:t>•use of a gown to protect skin and clothing during procedures or activities where contact with blood or body fluids is anticipated</a:t>
            </a:r>
          </a:p>
          <a:p>
            <a:pPr fontAlgn="base"/>
            <a:r>
              <a:rPr lang="en-US" sz="1200" b="0" i="0" kern="1200" dirty="0">
                <a:solidFill>
                  <a:schemeClr val="tx1"/>
                </a:solidFill>
                <a:effectLst/>
                <a:latin typeface="+mn-lt"/>
                <a:ea typeface="+mn-ea"/>
                <a:cs typeface="+mn-cs"/>
              </a:rPr>
              <a:t>•use of mouth, nose and eye protection during procedures that are likely to generate splashes or sprays of blood or other body fluids.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•use of gloves in situations involving possible contact with blood or body fluids, mucous membranes, non-intact skin or potentially infectious material </a:t>
            </a:r>
          </a:p>
          <a:p>
            <a:pPr fontAlgn="base"/>
            <a:endParaRPr lang="en-US" sz="1200" b="0" i="0" kern="1200" dirty="0">
              <a:solidFill>
                <a:schemeClr val="tx1"/>
              </a:solidFill>
              <a:effectLst/>
              <a:latin typeface="+mn-lt"/>
              <a:ea typeface="+mn-ea"/>
              <a:cs typeface="+mn-cs"/>
            </a:endParaRPr>
          </a:p>
          <a:p>
            <a:r>
              <a:rPr lang="en-US" dirty="0"/>
              <a:t>Next we have a video to emphasize these key points</a:t>
            </a:r>
          </a:p>
        </p:txBody>
      </p:sp>
      <p:sp>
        <p:nvSpPr>
          <p:cNvPr id="4" name="Slide Number Placeholder 3"/>
          <p:cNvSpPr>
            <a:spLocks noGrp="1"/>
          </p:cNvSpPr>
          <p:nvPr>
            <p:ph type="sldNum" sz="quarter" idx="5"/>
          </p:nvPr>
        </p:nvSpPr>
        <p:spPr/>
        <p:txBody>
          <a:bodyPr/>
          <a:lstStyle/>
          <a:p>
            <a:fld id="{0E1221B2-C82C-4F99-B89C-B15C478B4748}" type="slidenum">
              <a:rPr lang="en-US" smtClean="0"/>
              <a:t>19</a:t>
            </a:fld>
            <a:endParaRPr lang="en-US"/>
          </a:p>
        </p:txBody>
      </p:sp>
    </p:spTree>
    <p:extLst>
      <p:ext uri="{BB962C8B-B14F-4D97-AF65-F5344CB8AC3E}">
        <p14:creationId xmlns:p14="http://schemas.microsoft.com/office/powerpoint/2010/main" val="374658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objectives of this module are to:’</a:t>
            </a: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Discuss the infectious process</a:t>
            </a:r>
          </a:p>
          <a:p>
            <a:pPr marL="228600" indent="-228600" fontAlgn="base">
              <a:buFont typeface="Arial" panose="020B0604020202020204" pitchFamily="34" charset="0"/>
              <a:buChar char="•"/>
              <a:defRPr/>
            </a:pPr>
            <a:endParaRPr lang="en-US" sz="2400" dirty="0">
              <a:solidFill>
                <a:srgbClr val="532E1D"/>
              </a:solidFill>
              <a:latin typeface="Calibri" panose="020F0502020204030204" pitchFamily="34" charset="0"/>
              <a:cs typeface="Calibri" panose="020F0502020204030204" pitchFamily="34" charset="0"/>
            </a:endParaRP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Review methods for controlling transmission of infection in </a:t>
            </a:r>
            <a:r>
              <a:rPr lang="en-US" sz="2400" b="0" dirty="0">
                <a:solidFill>
                  <a:srgbClr val="532E1D"/>
                </a:solidFill>
                <a:latin typeface="Calibri" panose="020F0502020204030204" pitchFamily="34" charset="0"/>
                <a:cs typeface="Calibri" panose="020F0502020204030204" pitchFamily="34" charset="0"/>
              </a:rPr>
              <a:t>dental</a:t>
            </a:r>
            <a:r>
              <a:rPr lang="en-US" sz="2400" b="1" dirty="0">
                <a:solidFill>
                  <a:srgbClr val="532E1D"/>
                </a:solidFill>
                <a:latin typeface="Calibri" panose="020F0502020204030204" pitchFamily="34" charset="0"/>
                <a:cs typeface="Calibri" panose="020F0502020204030204" pitchFamily="34" charset="0"/>
              </a:rPr>
              <a:t> </a:t>
            </a:r>
            <a:r>
              <a:rPr lang="en-US" sz="2400" dirty="0">
                <a:solidFill>
                  <a:srgbClr val="532E1D"/>
                </a:solidFill>
                <a:latin typeface="Calibri" panose="020F0502020204030204" pitchFamily="34" charset="0"/>
                <a:cs typeface="Calibri" panose="020F0502020204030204" pitchFamily="34" charset="0"/>
              </a:rPr>
              <a:t>settings, for both</a:t>
            </a:r>
          </a:p>
          <a:p>
            <a:pPr marL="685800" lvl="2"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Standard Precautions and</a:t>
            </a:r>
          </a:p>
          <a:p>
            <a:pPr marL="685800" lvl="2"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Transmission-based Precautions</a:t>
            </a:r>
          </a:p>
          <a:p>
            <a:pPr marL="685800" lvl="2" indent="-228600" fontAlgn="base">
              <a:buFont typeface="Arial" panose="020B0604020202020204" pitchFamily="34" charset="0"/>
              <a:buChar char="•"/>
              <a:defRPr/>
            </a:pPr>
            <a:endParaRPr lang="en-US" sz="2400" dirty="0">
              <a:solidFill>
                <a:srgbClr val="532E1D"/>
              </a:solidFill>
              <a:latin typeface="Calibri" panose="020F0502020204030204" pitchFamily="34" charset="0"/>
              <a:cs typeface="Calibri" panose="020F0502020204030204" pitchFamily="34" charset="0"/>
            </a:endParaRP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And describe steps for detecting and controlling outbreaks</a:t>
            </a:r>
          </a:p>
        </p:txBody>
      </p:sp>
      <p:sp>
        <p:nvSpPr>
          <p:cNvPr id="4" name="Slide Number Placeholder 3"/>
          <p:cNvSpPr>
            <a:spLocks noGrp="1"/>
          </p:cNvSpPr>
          <p:nvPr>
            <p:ph type="sldNum" sz="quarter" idx="10"/>
          </p:nvPr>
        </p:nvSpPr>
        <p:spPr/>
        <p:txBody>
          <a:bodyPr/>
          <a:lstStyle/>
          <a:p>
            <a:fld id="{8926F45F-4D21-4D63-8311-539BE51A5B1F}" type="slidenum">
              <a:rPr lang="en-US" smtClean="0"/>
              <a:t>2</a:t>
            </a:fld>
            <a:endParaRPr lang="en-US"/>
          </a:p>
        </p:txBody>
      </p:sp>
    </p:spTree>
    <p:extLst>
      <p:ext uri="{BB962C8B-B14F-4D97-AF65-F5344CB8AC3E}">
        <p14:creationId xmlns:p14="http://schemas.microsoft.com/office/powerpoint/2010/main" val="343261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 on video to play. </a:t>
            </a:r>
          </a:p>
          <a:p>
            <a:pPr fontAlgn="base"/>
            <a:r>
              <a:rPr lang="en-US" sz="1200" b="0" i="0" kern="1200" dirty="0">
                <a:solidFill>
                  <a:schemeClr val="tx1"/>
                </a:solidFill>
                <a:effectLst/>
                <a:latin typeface="+mn-lt"/>
                <a:ea typeface="+mn-ea"/>
                <a:cs typeface="+mn-cs"/>
              </a:rPr>
              <a:t>The second component of Standard Precautions is Personal Protective Equipment (PPE). This term refers to wearable equipment that is intended to protect HCP from exposure to or contact with infectious agents. </a:t>
            </a:r>
          </a:p>
          <a:p>
            <a:pPr fontAlgn="base"/>
            <a:r>
              <a:rPr lang="en-US" sz="1200" b="0" i="0" kern="1200" dirty="0">
                <a:solidFill>
                  <a:schemeClr val="tx1"/>
                </a:solidFill>
                <a:effectLst/>
                <a:latin typeface="+mn-lt"/>
                <a:ea typeface="+mn-ea"/>
                <a:cs typeface="+mn-cs"/>
              </a:rPr>
              <a:t>Examples of appropriate use of PPE include: </a:t>
            </a:r>
          </a:p>
          <a:p>
            <a:pPr fontAlgn="base"/>
            <a:r>
              <a:rPr lang="en-US" sz="1200" b="0" i="0" kern="1200" dirty="0">
                <a:solidFill>
                  <a:schemeClr val="tx1"/>
                </a:solidFill>
                <a:effectLst/>
                <a:latin typeface="+mn-lt"/>
                <a:ea typeface="+mn-ea"/>
                <a:cs typeface="+mn-cs"/>
              </a:rPr>
              <a:t>•use of a gown to protect skin and clothing during procedures or activities where contact with blood or body fluids is anticipated</a:t>
            </a:r>
          </a:p>
          <a:p>
            <a:pPr fontAlgn="base"/>
            <a:r>
              <a:rPr lang="en-US" sz="1200" b="0" i="0" kern="1200" dirty="0">
                <a:solidFill>
                  <a:schemeClr val="tx1"/>
                </a:solidFill>
                <a:effectLst/>
                <a:latin typeface="+mn-lt"/>
                <a:ea typeface="+mn-ea"/>
                <a:cs typeface="+mn-cs"/>
              </a:rPr>
              <a:t>•use of mouth, nose and eye protection during procedures that are likely to generate splashes or sprays of blood or other body fluids.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•use of gloves in situations involving possible contact with blood or body fluids, mucous membranes, non-intact skin or potentially infectious material </a:t>
            </a:r>
          </a:p>
          <a:p>
            <a:pPr fontAlgn="base"/>
            <a:endParaRPr lang="en-US" sz="1200" b="0" i="0" kern="1200" dirty="0">
              <a:solidFill>
                <a:schemeClr val="tx1"/>
              </a:solidFill>
              <a:effectLst/>
              <a:latin typeface="+mn-lt"/>
              <a:ea typeface="+mn-ea"/>
              <a:cs typeface="+mn-cs"/>
            </a:endParaRPr>
          </a:p>
          <a:p>
            <a:r>
              <a:rPr lang="en-US" sz="1200" b="0" strike="noStrike" kern="1200" dirty="0">
                <a:solidFill>
                  <a:schemeClr val="tx1"/>
                </a:solidFill>
                <a:effectLst/>
                <a:latin typeface="+mn-lt"/>
                <a:ea typeface="+mn-ea"/>
                <a:cs typeface="+mn-cs"/>
              </a:rPr>
              <a:t>All PPE should be safely removed to prevent contaminating your clothing, skin or mucous membranes with potentially infectious material. </a:t>
            </a:r>
          </a:p>
          <a:p>
            <a:r>
              <a:rPr lang="en-US" sz="1200" b="0" strike="noStrike" kern="1200" dirty="0">
                <a:solidFill>
                  <a:schemeClr val="tx1"/>
                </a:solidFill>
                <a:effectLst/>
                <a:latin typeface="+mn-lt"/>
                <a:ea typeface="+mn-ea"/>
                <a:cs typeface="+mn-cs"/>
              </a:rPr>
              <a:t>Remove all PPE before exiting the patient care area (cubicle, exam room etc.) in the following sequence:</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Gloves first:  Using a gloved hand, grasp the palm area of the other gloved hand and peel off the first glove. Hold that first glove in the other gloved hand; Slide the fingers of your ungloved hand under the remaining glove at the wrist and peel off the second glove over the first. Discard both gloves.</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Then remove your goggles or face shield, if worn: Remove from the back by lifting the head band or earpieces, and discard</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Next, remove your gown: Unfasten the gown ties; pull the gown away from your neck and shoulders. Be sure to only touch the inside of the gown; turn the gown inside out, fold or roll into a bundle, and discard</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Then remove your mask: Grasp the bottom ties or elastics, then the ones at the top and remove without touching the front of the mask. Discard the mask.</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And finally, wash your hands or use an alcohol-based hand rub immediately after removing PPE</a:t>
            </a:r>
          </a:p>
          <a:p>
            <a:pPr fontAlgn="base"/>
            <a:endParaRPr lang="en-US" sz="1200" b="0" i="0"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strike="noStrike" kern="1200" dirty="0">
                <a:solidFill>
                  <a:schemeClr val="tx1"/>
                </a:solidFill>
                <a:effectLst/>
                <a:latin typeface="+mn-lt"/>
                <a:ea typeface="+mn-ea"/>
                <a:cs typeface="+mn-cs"/>
              </a:rPr>
              <a:t>Hand hygiene is always the final step after removing and disposing of PPE</a:t>
            </a:r>
            <a:endParaRPr lang="en-US" sz="1200" b="0" i="0"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20</a:t>
            </a:fld>
            <a:endParaRPr lang="en-US"/>
          </a:p>
        </p:txBody>
      </p:sp>
    </p:spTree>
    <p:extLst>
      <p:ext uri="{BB962C8B-B14F-4D97-AF65-F5344CB8AC3E}">
        <p14:creationId xmlns:p14="http://schemas.microsoft.com/office/powerpoint/2010/main" val="236519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has posters that demonstrate the sequence for appropriate donning and doffing of PPE. You can download these posters and place in central areas of your facility to assist staff with remembering the process. </a:t>
            </a:r>
          </a:p>
        </p:txBody>
      </p:sp>
      <p:sp>
        <p:nvSpPr>
          <p:cNvPr id="4" name="Slide Number Placeholder 3"/>
          <p:cNvSpPr>
            <a:spLocks noGrp="1"/>
          </p:cNvSpPr>
          <p:nvPr>
            <p:ph type="sldNum" sz="quarter" idx="5"/>
          </p:nvPr>
        </p:nvSpPr>
        <p:spPr/>
        <p:txBody>
          <a:bodyPr/>
          <a:lstStyle/>
          <a:p>
            <a:fld id="{0E1221B2-C82C-4F99-B89C-B15C478B4748}" type="slidenum">
              <a:rPr lang="en-US" smtClean="0"/>
              <a:t>21</a:t>
            </a:fld>
            <a:endParaRPr lang="en-US"/>
          </a:p>
        </p:txBody>
      </p:sp>
    </p:spTree>
    <p:extLst>
      <p:ext uri="{BB962C8B-B14F-4D97-AF65-F5344CB8AC3E}">
        <p14:creationId xmlns:p14="http://schemas.microsoft.com/office/powerpoint/2010/main" val="51540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221B2-C82C-4F99-B89C-B15C478B4748}" type="slidenum">
              <a:rPr lang="en-US" smtClean="0"/>
              <a:t>22</a:t>
            </a:fld>
            <a:endParaRPr lang="en-US"/>
          </a:p>
        </p:txBody>
      </p:sp>
    </p:spTree>
    <p:extLst>
      <p:ext uri="{BB962C8B-B14F-4D97-AF65-F5344CB8AC3E}">
        <p14:creationId xmlns:p14="http://schemas.microsoft.com/office/powerpoint/2010/main" val="110674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poster is a second option for doffing gown and gloves. </a:t>
            </a:r>
          </a:p>
        </p:txBody>
      </p:sp>
      <p:sp>
        <p:nvSpPr>
          <p:cNvPr id="4" name="Slide Number Placeholder 3"/>
          <p:cNvSpPr>
            <a:spLocks noGrp="1"/>
          </p:cNvSpPr>
          <p:nvPr>
            <p:ph type="sldNum" sz="quarter" idx="5"/>
          </p:nvPr>
        </p:nvSpPr>
        <p:spPr/>
        <p:txBody>
          <a:bodyPr/>
          <a:lstStyle/>
          <a:p>
            <a:fld id="{0E1221B2-C82C-4F99-B89C-B15C478B4748}" type="slidenum">
              <a:rPr lang="en-US" smtClean="0"/>
              <a:t>23</a:t>
            </a:fld>
            <a:endParaRPr lang="en-US"/>
          </a:p>
        </p:txBody>
      </p:sp>
    </p:spTree>
    <p:extLst>
      <p:ext uri="{BB962C8B-B14F-4D97-AF65-F5344CB8AC3E}">
        <p14:creationId xmlns:p14="http://schemas.microsoft.com/office/powerpoint/2010/main" val="156665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review, there</a:t>
            </a:r>
            <a:r>
              <a:rPr lang="en-US" baseline="0" dirty="0"/>
              <a:t> are three overriding principals related to use of PPE</a:t>
            </a:r>
          </a:p>
          <a:p>
            <a:r>
              <a:rPr lang="en-US" baseline="0" dirty="0"/>
              <a:t>PPE must be worn whenever the anticipated patient interaction indicates that contact with blood or body fluids may occur.  </a:t>
            </a:r>
          </a:p>
          <a:p>
            <a:r>
              <a:rPr lang="en-US" baseline="0" dirty="0"/>
              <a:t>Staff should prevent contamination of clothing and skin during the process of PPE removal and </a:t>
            </a:r>
          </a:p>
          <a:p>
            <a:r>
              <a:rPr lang="en-US" baseline="0" dirty="0"/>
              <a:t>PPE must be removed prior to leaving the patient’s room or cubicle and discarded. </a:t>
            </a:r>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24</a:t>
            </a:fld>
            <a:endParaRPr lang="en-US"/>
          </a:p>
        </p:txBody>
      </p:sp>
    </p:spTree>
    <p:extLst>
      <p:ext uri="{BB962C8B-B14F-4D97-AF65-F5344CB8AC3E}">
        <p14:creationId xmlns:p14="http://schemas.microsoft.com/office/powerpoint/2010/main" val="718617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Aft>
                <a:spcPts val="1200"/>
              </a:spcAft>
              <a:buFont typeface="Arial" pitchFamily="34" charset="0"/>
              <a:buNone/>
            </a:pPr>
            <a:r>
              <a:rPr lang="en-US" dirty="0"/>
              <a:t>The Association</a:t>
            </a:r>
            <a:r>
              <a:rPr lang="en-US" baseline="0" dirty="0"/>
              <a:t> for Professionals in Infection Control and Epidemiology has created a flier for Do’s and Don’ts for wearing gloves in healthcare settings. </a:t>
            </a:r>
          </a:p>
          <a:p>
            <a:pPr marL="0" indent="0">
              <a:spcAft>
                <a:spcPts val="1200"/>
              </a:spcAft>
              <a:buFont typeface="Arial" pitchFamily="34" charset="0"/>
              <a:buNone/>
            </a:pPr>
            <a:r>
              <a:rPr lang="en-US" baseline="0" dirty="0"/>
              <a:t>Those recommendations are included in your slide and the web link will be included on your resource page, if you choose to use these as reminder information for your staff. </a:t>
            </a:r>
            <a:endParaRPr lang="en-US" dirty="0"/>
          </a:p>
          <a:p>
            <a:pPr marL="171441" indent="-171441">
              <a:spcAft>
                <a:spcPts val="1200"/>
              </a:spcAft>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25</a:t>
            </a:fld>
            <a:endParaRPr lang="en-US"/>
          </a:p>
        </p:txBody>
      </p:sp>
    </p:spTree>
    <p:extLst>
      <p:ext uri="{BB962C8B-B14F-4D97-AF65-F5344CB8AC3E}">
        <p14:creationId xmlns:p14="http://schemas.microsoft.com/office/powerpoint/2010/main" val="282660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third element of Standard Precautions is Respiratory Hygiene/Cough Etiquette.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CLICK</a:t>
            </a:r>
            <a:r>
              <a:rPr lang="en-US" sz="1200" b="0" i="0" kern="1200" dirty="0">
                <a:solidFill>
                  <a:schemeClr val="tx1"/>
                </a:solidFill>
                <a:effectLst/>
                <a:latin typeface="+mn-lt"/>
                <a:ea typeface="+mn-ea"/>
                <a:cs typeface="+mn-cs"/>
              </a:rPr>
              <a:t> This strategy is designed to contain respiratory secretions in patients and accompanying individuals who have signs and symptoms of a respiratory infection,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CLICK </a:t>
            </a:r>
            <a:r>
              <a:rPr lang="en-US" sz="1200" b="0" i="0" kern="1200" dirty="0">
                <a:solidFill>
                  <a:schemeClr val="tx1"/>
                </a:solidFill>
                <a:effectLst/>
                <a:latin typeface="+mn-lt"/>
                <a:ea typeface="+mn-ea"/>
                <a:cs typeface="+mn-cs"/>
              </a:rPr>
              <a:t>beginning at the point of initial encounter in a healthcare setting (for example, triage, reception and waiting areas in emergency departments, outpatient clinics and dental practices).</a:t>
            </a:r>
          </a:p>
          <a:p>
            <a:endParaRPr lang="en-US" sz="2400" kern="1200" dirty="0">
              <a:solidFill>
                <a:srgbClr val="532E1D"/>
              </a:solidFill>
              <a:latin typeface="Edmondsans"/>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1221B2-C82C-4F99-B89C-B15C478B4748}" type="slidenum">
              <a:rPr lang="en-US" smtClean="0"/>
              <a:t>26</a:t>
            </a:fld>
            <a:endParaRPr lang="en-US"/>
          </a:p>
        </p:txBody>
      </p:sp>
    </p:spTree>
    <p:extLst>
      <p:ext uri="{BB962C8B-B14F-4D97-AF65-F5344CB8AC3E}">
        <p14:creationId xmlns:p14="http://schemas.microsoft.com/office/powerpoint/2010/main" val="343692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Key components</a:t>
            </a:r>
            <a:r>
              <a:rPr lang="en-US" b="0" baseline="0" dirty="0"/>
              <a:t> of respiratory hygiene/cough etiquette are to:</a:t>
            </a:r>
          </a:p>
          <a:p>
            <a:pPr marL="171450" indent="-171450">
              <a:buFont typeface="Arial" panose="020B0604020202020204" pitchFamily="34" charset="0"/>
              <a:buChar char="•"/>
            </a:pPr>
            <a:r>
              <a:rPr lang="en-US" b="0" baseline="0" dirty="0"/>
              <a:t>Post signs at all entrances to facility</a:t>
            </a:r>
          </a:p>
          <a:p>
            <a:pPr marL="171450" indent="-171450">
              <a:buFont typeface="Arial" panose="020B0604020202020204" pitchFamily="34" charset="0"/>
              <a:buChar char="•"/>
            </a:pPr>
            <a:r>
              <a:rPr lang="en-US" b="0" baseline="0" dirty="0"/>
              <a:t>Provide tissues and no-touch trash cans for disposal in waiting areas</a:t>
            </a:r>
          </a:p>
          <a:p>
            <a:pPr marL="171450" indent="-171450">
              <a:buFont typeface="Arial" panose="020B0604020202020204" pitchFamily="34" charset="0"/>
              <a:buChar char="•"/>
            </a:pPr>
            <a:r>
              <a:rPr lang="en-US" b="0" baseline="0" dirty="0"/>
              <a:t>Provide hand hygiene product in waiting areas</a:t>
            </a:r>
          </a:p>
          <a:p>
            <a:pPr marL="171450" indent="-171450">
              <a:buFont typeface="Arial" panose="020B0604020202020204" pitchFamily="34" charset="0"/>
              <a:buChar char="•"/>
            </a:pPr>
            <a:r>
              <a:rPr lang="en-US" b="0" baseline="0" dirty="0"/>
              <a:t>Offer mask to symptomatic patients</a:t>
            </a:r>
          </a:p>
          <a:p>
            <a:pPr marL="171450" indent="-171450">
              <a:buFont typeface="Arial" panose="020B0604020202020204" pitchFamily="34" charset="0"/>
              <a:buChar char="•"/>
            </a:pPr>
            <a:r>
              <a:rPr lang="en-US" b="0" baseline="0" dirty="0"/>
              <a:t>Encourage ill patients to sit away from others</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Remember process must be in place all year and not just during flu season</a:t>
            </a:r>
            <a:endParaRPr lang="en-US" b="0"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17291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1" i="1" kern="1200" dirty="0">
                <a:solidFill>
                  <a:schemeClr val="tx1"/>
                </a:solidFill>
                <a:effectLst/>
                <a:latin typeface="+mn-lt"/>
                <a:ea typeface="+mn-ea"/>
                <a:cs typeface="+mn-cs"/>
              </a:rPr>
              <a:t>CLICK on video to play. </a:t>
            </a:r>
          </a:p>
          <a:p>
            <a:pPr fontAlgn="base"/>
            <a:endParaRPr lang="en-US" sz="1200" b="1" i="1"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We have another video summarizing these elements. </a:t>
            </a:r>
          </a:p>
        </p:txBody>
      </p:sp>
      <p:sp>
        <p:nvSpPr>
          <p:cNvPr id="4" name="Slide Number Placeholder 3"/>
          <p:cNvSpPr>
            <a:spLocks noGrp="1"/>
          </p:cNvSpPr>
          <p:nvPr>
            <p:ph type="sldNum" sz="quarter" idx="10"/>
          </p:nvPr>
        </p:nvSpPr>
        <p:spPr/>
        <p:txBody>
          <a:bodyPr/>
          <a:lstStyle/>
          <a:p>
            <a:fld id="{8926F45F-4D21-4D63-8311-539BE51A5B1F}" type="slidenum">
              <a:rPr lang="en-US" smtClean="0"/>
              <a:t>28</a:t>
            </a:fld>
            <a:endParaRPr lang="en-US"/>
          </a:p>
        </p:txBody>
      </p:sp>
    </p:spTree>
    <p:extLst>
      <p:ext uri="{BB962C8B-B14F-4D97-AF65-F5344CB8AC3E}">
        <p14:creationId xmlns:p14="http://schemas.microsoft.com/office/powerpoint/2010/main" val="4260327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 on video to play. </a:t>
            </a:r>
          </a:p>
          <a:p>
            <a:endParaRPr lang="en-US" b="0" i="0" dirty="0"/>
          </a:p>
          <a:p>
            <a:pPr eaLnBrk="1" hangingPunct="1">
              <a:lnSpc>
                <a:spcPct val="115000"/>
              </a:lnSpc>
              <a:spcBef>
                <a:spcPct val="0"/>
              </a:spcBef>
              <a:defRPr/>
            </a:pPr>
            <a:r>
              <a:rPr lang="en-US"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is the narration on the video:</a:t>
            </a:r>
          </a:p>
          <a:p>
            <a:pPr marL="0" marR="0" lvl="0" indent="0" algn="l" defTabSz="914400" rtl="0" eaLnBrk="1" fontAlgn="auto" latinLnBrk="0" hangingPunct="1">
              <a:lnSpc>
                <a:spcPct val="115000"/>
              </a:lnSpc>
              <a:spcBef>
                <a:spcPct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 really have to pay attention. Because in this next part of the journey Standard Precautions might not be enough to prevent the spread of infections.  Standard Precautions are of critical importance at all times. </a:t>
            </a:r>
            <a:r>
              <a:rPr lang="en-US" sz="1800">
                <a:effectLst/>
                <a:latin typeface="Calibri" panose="020F0502020204030204" pitchFamily="34" charset="0"/>
                <a:ea typeface="Calibri" panose="020F0502020204030204" pitchFamily="34" charset="0"/>
                <a:cs typeface="Times New Roman" panose="02020603050405020304" pitchFamily="18" charset="0"/>
              </a:rPr>
              <a:t>However, sometimes an additional second tier of Precautions is required- Transmission Based Precautions. </a:t>
            </a:r>
          </a:p>
          <a:p>
            <a:pPr eaLnBrk="1" hangingPunct="1">
              <a:lnSpc>
                <a:spcPct val="115000"/>
              </a:lnSpc>
              <a:spcBef>
                <a:spcPct val="0"/>
              </a:spcBef>
              <a:defRPr/>
            </a:pPr>
            <a:endParaRPr lang="en-US"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1221B2-C82C-4F99-B89C-B15C478B4748}" type="slidenum">
              <a:rPr lang="en-US" smtClean="0"/>
              <a:t>29</a:t>
            </a:fld>
            <a:endParaRPr lang="en-US"/>
          </a:p>
        </p:txBody>
      </p:sp>
    </p:spTree>
    <p:extLst>
      <p:ext uri="{BB962C8B-B14F-4D97-AF65-F5344CB8AC3E}">
        <p14:creationId xmlns:p14="http://schemas.microsoft.com/office/powerpoint/2010/main" val="309211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AUTO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diagram illustrates six essential elements that are required, in order for an infection to occur, also know as the Chain of Infection.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are going to discuss each of the six briefly, however our discussion today will focus on interrupting the means of transmission of an infectious agent, including person to person transmission or transmission from some environmental source, including medical devices.  </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70109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AUTO</a:t>
            </a:r>
            <a:r>
              <a:rPr lang="en-US" sz="1200" b="0" i="0" kern="1200" dirty="0">
                <a:solidFill>
                  <a:schemeClr val="tx1"/>
                </a:solidFill>
                <a:effectLst/>
                <a:latin typeface="+mn-lt"/>
                <a:ea typeface="+mn-ea"/>
                <a:cs typeface="+mn-cs"/>
              </a:rPr>
              <a:t> Remember the 3 modes of transmission- Contact, Droplet, and Airborne? Well, Transmission Based Precautions are designed to interrupt those primary routes of transmission, and include </a:t>
            </a:r>
            <a:r>
              <a:rPr lang="en-US" sz="1200" b="0" i="0" u="none" kern="1200" dirty="0">
                <a:solidFill>
                  <a:schemeClr val="tx1"/>
                </a:solidFill>
                <a:effectLst/>
                <a:latin typeface="+mn-lt"/>
                <a:ea typeface="+mn-ea"/>
                <a:cs typeface="+mn-cs"/>
              </a:rPr>
              <a:t>contact, droplet and airborne precautions.</a:t>
            </a:r>
          </a:p>
          <a:p>
            <a:pPr fontAlgn="base"/>
            <a:endParaRPr lang="en-US" sz="1200" b="0" i="0" u="none" kern="1200" dirty="0">
              <a:solidFill>
                <a:schemeClr val="tx1"/>
              </a:solidFill>
              <a:effectLst/>
              <a:latin typeface="+mn-lt"/>
              <a:ea typeface="+mn-ea"/>
              <a:cs typeface="+mn-cs"/>
            </a:endParaRPr>
          </a:p>
          <a:p>
            <a:pPr fontAlgn="base"/>
            <a:r>
              <a:rPr lang="en-US" sz="1200" b="1" i="0" u="none" kern="1200" dirty="0">
                <a:solidFill>
                  <a:schemeClr val="tx1"/>
                </a:solidFill>
                <a:effectLst/>
                <a:latin typeface="+mn-lt"/>
                <a:ea typeface="+mn-ea"/>
                <a:cs typeface="+mn-cs"/>
              </a:rPr>
              <a:t>CLICK</a:t>
            </a:r>
            <a:r>
              <a:rPr lang="en-US" sz="1200" b="0" i="0" u="none" kern="1200" dirty="0">
                <a:solidFill>
                  <a:schemeClr val="tx1"/>
                </a:solidFill>
                <a:effectLst/>
                <a:latin typeface="+mn-lt"/>
                <a:ea typeface="+mn-ea"/>
                <a:cs typeface="+mn-cs"/>
              </a:rPr>
              <a:t> So in addition to Standard Precautions, Transmission-Based precautions should be used for patients known or suspected to be infected with highly transmissible or epidemiologically important pathogens for which additional precautions are needed to prevent transmission. </a:t>
            </a:r>
          </a:p>
          <a:p>
            <a:pPr fontAlgn="base"/>
            <a:r>
              <a:rPr lang="en-US" sz="1200" b="1" i="0" u="none" kern="1200" dirty="0">
                <a:solidFill>
                  <a:schemeClr val="tx1"/>
                </a:solidFill>
                <a:effectLst/>
                <a:latin typeface="+mn-lt"/>
                <a:ea typeface="+mn-ea"/>
                <a:cs typeface="+mn-cs"/>
              </a:rPr>
              <a:t>CLICK</a:t>
            </a:r>
            <a:r>
              <a:rPr lang="en-US" sz="1200" b="0" i="0" u="non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a:t>
            </a:r>
            <a:r>
              <a:rPr lang="en-US" sz="1200" b="0" i="0" u="none" kern="1200" dirty="0">
                <a:solidFill>
                  <a:schemeClr val="tx1"/>
                </a:solidFill>
                <a:effectLst/>
                <a:latin typeface="+mn-lt"/>
                <a:ea typeface="+mn-ea"/>
                <a:cs typeface="+mn-cs"/>
              </a:rPr>
              <a:t>ne of the most important elements for all these categories is to immediately place the patient in a private room or cubicle, rather than remaining in the waiting area. </a:t>
            </a:r>
          </a:p>
          <a:p>
            <a:pPr fontAlgn="base"/>
            <a:endParaRPr lang="en-US" sz="1200" b="1" i="1"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We also know that some infectious agents can be transmitted via several (or a combination) of routes. For example, COVID-19 which may be transmitted via droplet and contact routes.  </a:t>
            </a:r>
          </a:p>
        </p:txBody>
      </p:sp>
      <p:sp>
        <p:nvSpPr>
          <p:cNvPr id="4" name="Slide Number Placeholder 3"/>
          <p:cNvSpPr>
            <a:spLocks noGrp="1"/>
          </p:cNvSpPr>
          <p:nvPr>
            <p:ph type="sldNum" sz="quarter" idx="10"/>
          </p:nvPr>
        </p:nvSpPr>
        <p:spPr/>
        <p:txBody>
          <a:bodyPr/>
          <a:lstStyle/>
          <a:p>
            <a:fld id="{8926F45F-4D21-4D63-8311-539BE51A5B1F}" type="slidenum">
              <a:rPr lang="en-US" smtClean="0"/>
              <a:t>30</a:t>
            </a:fld>
            <a:endParaRPr lang="en-US"/>
          </a:p>
        </p:txBody>
      </p:sp>
    </p:spTree>
    <p:extLst>
      <p:ext uri="{BB962C8B-B14F-4D97-AF65-F5344CB8AC3E}">
        <p14:creationId xmlns:p14="http://schemas.microsoft.com/office/powerpoint/2010/main" val="1999253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r>
              <a:rPr lang="en-US" dirty="0">
                <a:latin typeface="+mn-lt"/>
              </a:rPr>
              <a:t>In 2021 SPICE updated and revised our signage for Contact, Droplet and Airborne precautions, in addition we created signage for those times when infections may be transmitted via multiple routes. All signage can be found on the SPICE website, and we have included the link on the reference slide at the end of this module. </a:t>
            </a:r>
          </a:p>
          <a:p>
            <a:pPr>
              <a:defRPr/>
            </a:pPr>
            <a:endParaRPr lang="en-US" dirty="0">
              <a:latin typeface="+mn-lt"/>
            </a:endParaRPr>
          </a:p>
          <a:p>
            <a:pPr>
              <a:defRPr/>
            </a:pPr>
            <a:r>
              <a:rPr lang="en-US" dirty="0">
                <a:latin typeface="+mn-lt"/>
              </a:rPr>
              <a:t>The first category of precautions we will review is Contact:</a:t>
            </a:r>
          </a:p>
          <a:p>
            <a:pPr>
              <a:defRPr/>
            </a:pPr>
            <a:endParaRPr lang="en-US" dirty="0">
              <a:latin typeface="+mn-lt"/>
            </a:endParaRPr>
          </a:p>
          <a:p>
            <a:pPr>
              <a:defRPr/>
            </a:pPr>
            <a:r>
              <a:rPr lang="en-US" dirty="0">
                <a:latin typeface="+mn-lt"/>
              </a:rPr>
              <a:t>Contact Precautions are intended to prevent transmission of infectious agents, including epidemiologically important microorganisms, which are spread by direct or indirect contact with the patient or the patient’s environment.  </a:t>
            </a:r>
          </a:p>
          <a:p>
            <a:pPr>
              <a:defRPr/>
            </a:pPr>
            <a:r>
              <a:rPr lang="en-US" dirty="0">
                <a:latin typeface="+mn-lt"/>
              </a:rPr>
              <a:t>Contact Precautions also apply where the presence of excessive wound drainage, fecal incontinence, or other discharges from the body suggest an increased potential for extensive environmental contamination and risk of transmission. </a:t>
            </a:r>
          </a:p>
          <a:p>
            <a:pPr>
              <a:defRPr/>
            </a:pPr>
            <a:endParaRPr lang="en-US" dirty="0">
              <a:latin typeface="+mn-lt"/>
            </a:endParaRPr>
          </a:p>
          <a:p>
            <a:pPr>
              <a:defRPr/>
            </a:pPr>
            <a:endParaRPr lang="en-US" dirty="0"/>
          </a:p>
        </p:txBody>
      </p:sp>
    </p:spTree>
    <p:extLst>
      <p:ext uri="{BB962C8B-B14F-4D97-AF65-F5344CB8AC3E}">
        <p14:creationId xmlns:p14="http://schemas.microsoft.com/office/powerpoint/2010/main" val="396818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57200" y="720725"/>
            <a:ext cx="6400800" cy="3600450"/>
          </a:xfrm>
          <a:ln/>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Arial" panose="020B0604020202020204" pitchFamily="34" charset="0"/>
              </a:rPr>
              <a:t>Enteric precautions is a slightly modified version of contact Precautions and used for persons with C. difficile and Norovirus infections.  There are two main differences between contact and enteric precautions:</a:t>
            </a:r>
          </a:p>
          <a:p>
            <a:pPr marL="171450" indent="-171450">
              <a:buFont typeface="Arial" panose="020B0604020202020204" pitchFamily="34" charset="0"/>
              <a:buChar char="•"/>
            </a:pPr>
            <a:r>
              <a:rPr lang="en-US" altLang="en-US" dirty="0">
                <a:latin typeface="Arial" panose="020B0604020202020204" pitchFamily="34" charset="0"/>
              </a:rPr>
              <a:t>The use of soap and water is preferred for hand hygiene, however when a hand hygiene sick is not readily available use of an ABHR should be used for hand hygiene</a:t>
            </a:r>
          </a:p>
          <a:p>
            <a:pPr marL="171450" indent="-171450">
              <a:buFont typeface="Arial" panose="020B0604020202020204" pitchFamily="34" charset="0"/>
              <a:buChar char="•"/>
            </a:pPr>
            <a:r>
              <a:rPr lang="en-US" altLang="en-US" dirty="0">
                <a:latin typeface="Arial" panose="020B0604020202020204" pitchFamily="34" charset="0"/>
              </a:rPr>
              <a:t>The disinfectant used for environmental cleaning should be an EPA registered disinfectant with activity against C. difficile.   These agents can be found on EPA’s K list. We have included this link on your slide.   </a:t>
            </a:r>
          </a:p>
        </p:txBody>
      </p:sp>
    </p:spTree>
    <p:extLst>
      <p:ext uri="{BB962C8B-B14F-4D97-AF65-F5344CB8AC3E}">
        <p14:creationId xmlns:p14="http://schemas.microsoft.com/office/powerpoint/2010/main" val="400404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r>
              <a:rPr lang="en-US" dirty="0">
                <a:latin typeface="+mn-lt"/>
              </a:rPr>
              <a:t>The next category of precautions is Droplet Precautions:</a:t>
            </a:r>
          </a:p>
          <a:p>
            <a:pPr>
              <a:defRPr/>
            </a:pPr>
            <a:r>
              <a:rPr lang="en-US" dirty="0">
                <a:latin typeface="+mn-lt"/>
              </a:rPr>
              <a:t>Droplet Precautions are intended to prevent transmission of pathogens spread through close respiratory or mucous membrane contact with respiratory secretions. </a:t>
            </a:r>
          </a:p>
          <a:p>
            <a:pPr>
              <a:defRPr/>
            </a:pPr>
            <a:r>
              <a:rPr lang="en-US" dirty="0">
                <a:latin typeface="+mn-lt"/>
              </a:rPr>
              <a:t>Because these pathogens do not remain infectious over long distances in a healthcare facility, special air handling and ventilation </a:t>
            </a:r>
            <a:r>
              <a:rPr lang="en-US" u="none" dirty="0">
                <a:latin typeface="+mn-lt"/>
              </a:rPr>
              <a:t>are not required to prevent droplet transmission</a:t>
            </a:r>
            <a:r>
              <a:rPr lang="en-US" dirty="0">
                <a:latin typeface="+mn-lt"/>
              </a:rPr>
              <a:t>. </a:t>
            </a:r>
          </a:p>
          <a:p>
            <a:pPr>
              <a:defRPr/>
            </a:pPr>
            <a:endParaRPr lang="en-US" dirty="0">
              <a:latin typeface="+mn-lt"/>
            </a:endParaRPr>
          </a:p>
          <a:p>
            <a:pPr>
              <a:defRPr/>
            </a:pPr>
            <a:r>
              <a:rPr lang="en-US" dirty="0">
                <a:latin typeface="+mn-lt"/>
              </a:rPr>
              <a:t>Infectious agents for which Droplet Precautions are indicated include </a:t>
            </a:r>
            <a:r>
              <a:rPr lang="en-US" i="1" dirty="0">
                <a:latin typeface="+mn-lt"/>
              </a:rPr>
              <a:t>B. pertussis </a:t>
            </a:r>
            <a:r>
              <a:rPr lang="en-US" i="0" dirty="0">
                <a:latin typeface="+mn-lt"/>
              </a:rPr>
              <a:t>(whooping cough</a:t>
            </a:r>
            <a:r>
              <a:rPr lang="en-US" i="1" dirty="0">
                <a:latin typeface="+mn-lt"/>
              </a:rPr>
              <a:t>)</a:t>
            </a:r>
            <a:r>
              <a:rPr lang="en-US" dirty="0">
                <a:latin typeface="+mn-lt"/>
              </a:rPr>
              <a:t>, influenza virus, adenovirus, rhinovirus, </a:t>
            </a:r>
            <a:r>
              <a:rPr lang="en-US" i="1" dirty="0">
                <a:latin typeface="+mn-lt"/>
              </a:rPr>
              <a:t>N. meningitides</a:t>
            </a:r>
            <a:r>
              <a:rPr lang="en-US" dirty="0">
                <a:latin typeface="+mn-lt"/>
              </a:rPr>
              <a:t>, and group A streptococcus </a:t>
            </a:r>
            <a:endParaRPr lang="en-US" dirty="0"/>
          </a:p>
        </p:txBody>
      </p:sp>
    </p:spTree>
    <p:extLst>
      <p:ext uri="{BB962C8B-B14F-4D97-AF65-F5344CB8AC3E}">
        <p14:creationId xmlns:p14="http://schemas.microsoft.com/office/powerpoint/2010/main" val="608624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dirty="0">
                <a:latin typeface="+mn-lt"/>
              </a:rPr>
              <a:t>The third major category is Airborne Precautions, while most </a:t>
            </a:r>
            <a:r>
              <a:rPr lang="en-US" b="0" strike="noStrike" dirty="0">
                <a:latin typeface="+mn-lt"/>
              </a:rPr>
              <a:t>dental practices </a:t>
            </a:r>
            <a:r>
              <a:rPr lang="en-US" dirty="0">
                <a:latin typeface="+mn-lt"/>
              </a:rPr>
              <a:t>cannot meet the ventilation requirements necessary to implement these precautions, we wanted to describe them briefly. </a:t>
            </a:r>
          </a:p>
          <a:p>
            <a:pPr marL="0" indent="0">
              <a:buFont typeface="Arial" panose="020B0604020202020204" pitchFamily="34" charset="0"/>
              <a:buNone/>
              <a:defRPr/>
            </a:pPr>
            <a:endParaRPr lang="en-US" dirty="0">
              <a:latin typeface="+mn-lt"/>
            </a:endParaRPr>
          </a:p>
          <a:p>
            <a:pPr marL="0" indent="0">
              <a:buFont typeface="Arial" panose="020B0604020202020204" pitchFamily="34" charset="0"/>
              <a:buNone/>
              <a:defRPr/>
            </a:pPr>
            <a:r>
              <a:rPr lang="en-US" dirty="0">
                <a:latin typeface="+mn-lt"/>
              </a:rPr>
              <a:t>Airborne precautions prevent transmission of infectious agents that remain infectious over long distances when suspended in the air (e.g., measles, varicella virus [chickenpox], and </a:t>
            </a:r>
            <a:r>
              <a:rPr lang="en-US" i="1" dirty="0">
                <a:latin typeface="+mn-lt"/>
              </a:rPr>
              <a:t>M. tuberculosis</a:t>
            </a:r>
            <a:r>
              <a:rPr lang="en-US" dirty="0">
                <a:latin typeface="+mn-lt"/>
              </a:rPr>
              <a:t>). The preferred placement for patients who require Airborne Precautions is an airborne infection isolation room (AIIR). An AIIR is a single-patient room that is equipped with special air handling and ventilation (i.e., monitored negative pressure relative to the surrounding area, 12 air exchanges per hour for new construction and renovation and 6 air exchanges per hour for existing facilities, air exhausted directly to the outside). If your setting does not have a negative pressure</a:t>
            </a:r>
            <a:r>
              <a:rPr lang="en-US" baseline="0" dirty="0">
                <a:latin typeface="+mn-lt"/>
              </a:rPr>
              <a:t> room t</a:t>
            </a:r>
            <a:r>
              <a:rPr lang="en-US" dirty="0">
                <a:latin typeface="+mn-lt"/>
              </a:rPr>
              <a:t>he following steps should take place:</a:t>
            </a:r>
          </a:p>
          <a:p>
            <a:pPr marL="171450" indent="-171450">
              <a:buFont typeface="Arial" panose="020B0604020202020204" pitchFamily="34" charset="0"/>
              <a:buChar char="•"/>
              <a:defRPr/>
            </a:pPr>
            <a:r>
              <a:rPr lang="en-US" dirty="0">
                <a:latin typeface="+mn-lt"/>
              </a:rPr>
              <a:t>Masking the patient upon entry</a:t>
            </a:r>
          </a:p>
          <a:p>
            <a:pPr marL="171450" indent="-171450">
              <a:buFont typeface="Arial" panose="020B0604020202020204" pitchFamily="34" charset="0"/>
              <a:buChar char="•"/>
              <a:defRPr/>
            </a:pPr>
            <a:r>
              <a:rPr lang="en-US" dirty="0">
                <a:latin typeface="+mn-lt"/>
              </a:rPr>
              <a:t>Placing the patient in a private room (e.g., office examination room) with the door closed, </a:t>
            </a:r>
          </a:p>
          <a:p>
            <a:pPr marL="171450" indent="-171450">
              <a:buFont typeface="Arial" panose="020B0604020202020204" pitchFamily="34" charset="0"/>
              <a:buChar char="•"/>
              <a:defRPr/>
            </a:pPr>
            <a:r>
              <a:rPr lang="en-US" dirty="0">
                <a:latin typeface="+mn-lt"/>
              </a:rPr>
              <a:t>Transfer the patient to a facility with an AIIR or returned to the home environment.  </a:t>
            </a:r>
          </a:p>
          <a:p>
            <a:pPr marL="0" indent="0">
              <a:buFont typeface="Arial" panose="020B0604020202020204" pitchFamily="34" charset="0"/>
              <a:buNone/>
              <a:defRPr/>
            </a:pPr>
            <a:endParaRPr lang="en-US" dirty="0">
              <a:latin typeface="+mn-lt"/>
            </a:endParaRPr>
          </a:p>
          <a:p>
            <a:pPr marL="0" indent="0">
              <a:buFont typeface="Arial" panose="020B0604020202020204" pitchFamily="34" charset="0"/>
              <a:buNone/>
              <a:defRPr/>
            </a:pPr>
            <a:r>
              <a:rPr lang="en-US" dirty="0">
                <a:latin typeface="+mn-lt"/>
              </a:rPr>
              <a:t>Nonimmune healthcare</a:t>
            </a:r>
            <a:r>
              <a:rPr lang="en-US" baseline="0" dirty="0">
                <a:latin typeface="+mn-lt"/>
              </a:rPr>
              <a:t> personnel sh</a:t>
            </a:r>
            <a:r>
              <a:rPr lang="en-US" dirty="0">
                <a:latin typeface="+mn-lt"/>
              </a:rPr>
              <a:t>ould not care for patients with measles or chickenpox.</a:t>
            </a:r>
            <a:endParaRPr lang="en-US" dirty="0"/>
          </a:p>
        </p:txBody>
      </p:sp>
    </p:spTree>
    <p:extLst>
      <p:ext uri="{BB962C8B-B14F-4D97-AF65-F5344CB8AC3E}">
        <p14:creationId xmlns:p14="http://schemas.microsoft.com/office/powerpoint/2010/main" val="1826283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60775"/>
          </a:xfrm>
        </p:spPr>
      </p:sp>
      <p:sp>
        <p:nvSpPr>
          <p:cNvPr id="3" name="Notes Placeholder 2"/>
          <p:cNvSpPr>
            <a:spLocks noGrp="1"/>
          </p:cNvSpPr>
          <p:nvPr>
            <p:ph type="body" idx="1"/>
          </p:nvPr>
        </p:nvSpPr>
        <p:spPr/>
        <p:txBody>
          <a:bodyPr/>
          <a:lstStyle/>
          <a:p>
            <a:r>
              <a:rPr lang="en-US" b="1" baseline="0" dirty="0"/>
              <a:t>CLICK</a:t>
            </a:r>
            <a:r>
              <a:rPr lang="en-US" baseline="0" dirty="0"/>
              <a:t> </a:t>
            </a:r>
            <a:r>
              <a:rPr lang="en-US" b="1" baseline="0" dirty="0"/>
              <a:t>for answer </a:t>
            </a:r>
            <a:r>
              <a:rPr lang="en-US" dirty="0"/>
              <a:t>The answer is C,</a:t>
            </a:r>
            <a:r>
              <a:rPr lang="en-US" baseline="0" dirty="0"/>
              <a:t> while all of these are important in preventing the spread of infection the single best way  to prevent the spread of infection is hand hygiene.</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519802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60775"/>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b="1" baseline="0" dirty="0"/>
              <a:t>for answer </a:t>
            </a:r>
            <a:r>
              <a:rPr lang="en-US" dirty="0"/>
              <a:t>The answer is false; </a:t>
            </a:r>
            <a:r>
              <a:rPr lang="en-US" sz="1200" kern="1200" dirty="0">
                <a:solidFill>
                  <a:schemeClr val="tx1"/>
                </a:solidFill>
                <a:effectLst/>
                <a:latin typeface="+mn-lt"/>
                <a:ea typeface="+mn-ea"/>
                <a:cs typeface="+mn-cs"/>
              </a:rPr>
              <a:t>Once these patients have been identified, they should be given a mask and placed immediately in a private room.  By allowing them to sit in the waiting room, you are placing other patients and their family members at risk for contracting the disease.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71948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lapses in infection control occur, outbreaks can happen, and you will have to figure out how and why the outbreak occurred.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As healthcare has shifted toward more outpatient services, outbreaks have become more common </a:t>
            </a:r>
            <a:r>
              <a:rPr lang="en-US" sz="1200" strike="noStrike" kern="1200" dirty="0">
                <a:solidFill>
                  <a:schemeClr val="tx1"/>
                </a:solidFill>
                <a:effectLst/>
                <a:latin typeface="+mn-lt"/>
                <a:ea typeface="+mn-ea"/>
                <a:cs typeface="+mn-cs"/>
              </a:rPr>
              <a:t>in those </a:t>
            </a:r>
            <a:r>
              <a:rPr lang="en-US" sz="1200" b="0" i="0" u="none" strike="noStrike" kern="1200" dirty="0">
                <a:solidFill>
                  <a:schemeClr val="tx1"/>
                </a:solidFill>
                <a:effectLst/>
                <a:latin typeface="+mn-lt"/>
                <a:ea typeface="+mn-ea"/>
                <a:cs typeface="+mn-cs"/>
              </a:rPr>
              <a:t>settings</a:t>
            </a:r>
            <a:r>
              <a:rPr lang="en-US" sz="1200" b="0" i="0" u="none" kern="1200" dirty="0">
                <a:solidFill>
                  <a:schemeClr val="tx1"/>
                </a:solidFill>
                <a:effectLst/>
                <a:latin typeface="+mn-lt"/>
                <a:ea typeface="+mn-ea"/>
                <a:cs typeface="+mn-cs"/>
              </a:rPr>
              <a:t>. Surveillance activities will assist in recognizing outbreaks or unusual disease clusters.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CLICK</a:t>
            </a:r>
            <a:r>
              <a:rPr lang="en-US" sz="1200" b="0" i="0" u="none" kern="1200" dirty="0">
                <a:solidFill>
                  <a:schemeClr val="tx1"/>
                </a:solidFill>
                <a:effectLst/>
                <a:latin typeface="+mn-lt"/>
                <a:ea typeface="+mn-ea"/>
                <a:cs typeface="+mn-cs"/>
              </a:rPr>
              <a:t> Sometimes a certain level of disease is expected in a group (or population) of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CLICK </a:t>
            </a:r>
            <a:r>
              <a:rPr lang="en-US" sz="1200" b="0" i="0" u="none" kern="1200" dirty="0">
                <a:solidFill>
                  <a:schemeClr val="tx1"/>
                </a:solidFill>
                <a:effectLst/>
                <a:latin typeface="+mn-lt"/>
                <a:ea typeface="+mn-ea"/>
                <a:cs typeface="+mn-cs"/>
              </a:rPr>
              <a:t>When the level of disease is above what is expected, an outbreak investigation should be performed. </a:t>
            </a:r>
            <a:r>
              <a:rPr lang="en-US" sz="1200" b="1" i="0" u="none" kern="1200" dirty="0">
                <a:solidFill>
                  <a:schemeClr val="tx1"/>
                </a:solidFill>
                <a:effectLst/>
                <a:latin typeface="+mn-lt"/>
                <a:ea typeface="+mn-ea"/>
                <a:cs typeface="+mn-cs"/>
              </a:rPr>
              <a:t>CLICK </a:t>
            </a:r>
            <a:r>
              <a:rPr lang="en-US" sz="1200" b="0" i="0" u="none" kern="1200" dirty="0">
                <a:solidFill>
                  <a:schemeClr val="tx1"/>
                </a:solidFill>
                <a:effectLst/>
                <a:latin typeface="+mn-lt"/>
                <a:ea typeface="+mn-ea"/>
                <a:cs typeface="+mn-cs"/>
              </a:rPr>
              <a:t>Similarly, if there is a single case of an unusual infection, an outbreak investigation should be performed. </a:t>
            </a:r>
            <a:r>
              <a:rPr lang="en-US" sz="1200" b="1" i="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CLICK </a:t>
            </a:r>
            <a:r>
              <a:rPr lang="en-US" sz="1200" b="0" i="0" u="none" kern="1200" dirty="0">
                <a:solidFill>
                  <a:schemeClr val="tx1"/>
                </a:solidFill>
                <a:effectLst/>
                <a:latin typeface="+mn-lt"/>
                <a:ea typeface="+mn-ea"/>
                <a:cs typeface="+mn-cs"/>
              </a:rPr>
              <a:t>The goal of the investigation is to control and prevent the spread of further disease. </a:t>
            </a:r>
            <a:endParaRPr lang="en-US" sz="1200" b="1"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This is done by determining factors that contributed to the outbreak and implementing measures to stop the current outbreak and prevent future ones.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464089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2433" indent="-281706">
              <a:defRPr sz="1200">
                <a:solidFill>
                  <a:schemeClr val="tx1"/>
                </a:solidFill>
                <a:latin typeface="Times New Roman" pitchFamily="18" charset="0"/>
              </a:defRPr>
            </a:lvl2pPr>
            <a:lvl3pPr marL="1126822" indent="-225364">
              <a:defRPr sz="1200">
                <a:solidFill>
                  <a:schemeClr val="tx1"/>
                </a:solidFill>
                <a:latin typeface="Times New Roman" pitchFamily="18" charset="0"/>
              </a:defRPr>
            </a:lvl3pPr>
            <a:lvl4pPr marL="1577550" indent="-225364">
              <a:defRPr sz="1200">
                <a:solidFill>
                  <a:schemeClr val="tx1"/>
                </a:solidFill>
                <a:latin typeface="Times New Roman" pitchFamily="18" charset="0"/>
              </a:defRPr>
            </a:lvl4pPr>
            <a:lvl5pPr marL="2028278" indent="-225364">
              <a:defRPr sz="1200">
                <a:solidFill>
                  <a:schemeClr val="tx1"/>
                </a:solidFill>
                <a:latin typeface="Times New Roman" pitchFamily="18" charset="0"/>
              </a:defRPr>
            </a:lvl5pPr>
            <a:lvl6pPr marL="2479007" indent="-225364" eaLnBrk="0" fontAlgn="base" hangingPunct="0">
              <a:spcBef>
                <a:spcPct val="0"/>
              </a:spcBef>
              <a:spcAft>
                <a:spcPct val="0"/>
              </a:spcAft>
              <a:defRPr sz="1200">
                <a:solidFill>
                  <a:schemeClr val="tx1"/>
                </a:solidFill>
                <a:latin typeface="Times New Roman" pitchFamily="18" charset="0"/>
              </a:defRPr>
            </a:lvl6pPr>
            <a:lvl7pPr marL="2929736" indent="-225364" eaLnBrk="0" fontAlgn="base" hangingPunct="0">
              <a:spcBef>
                <a:spcPct val="0"/>
              </a:spcBef>
              <a:spcAft>
                <a:spcPct val="0"/>
              </a:spcAft>
              <a:defRPr sz="1200">
                <a:solidFill>
                  <a:schemeClr val="tx1"/>
                </a:solidFill>
                <a:latin typeface="Times New Roman" pitchFamily="18" charset="0"/>
              </a:defRPr>
            </a:lvl7pPr>
            <a:lvl8pPr marL="3380464" indent="-225364" eaLnBrk="0" fontAlgn="base" hangingPunct="0">
              <a:spcBef>
                <a:spcPct val="0"/>
              </a:spcBef>
              <a:spcAft>
                <a:spcPct val="0"/>
              </a:spcAft>
              <a:defRPr sz="1200">
                <a:solidFill>
                  <a:schemeClr val="tx1"/>
                </a:solidFill>
                <a:latin typeface="Times New Roman" pitchFamily="18" charset="0"/>
              </a:defRPr>
            </a:lvl8pPr>
            <a:lvl9pPr marL="3831193" indent="-225364" eaLnBrk="0" fontAlgn="base" hangingPunct="0">
              <a:spcBef>
                <a:spcPct val="0"/>
              </a:spcBef>
              <a:spcAft>
                <a:spcPct val="0"/>
              </a:spcAft>
              <a:defRPr sz="1200">
                <a:solidFill>
                  <a:schemeClr val="tx1"/>
                </a:solidFill>
                <a:latin typeface="Times New Roman" pitchFamily="18" charset="0"/>
              </a:defRPr>
            </a:lvl9pPr>
          </a:lstStyle>
          <a:p>
            <a:r>
              <a:rPr lang="en-US">
                <a:solidFill>
                  <a:prstClr val="black"/>
                </a:solidFill>
              </a:rPr>
              <a:t>Section B</a:t>
            </a:r>
          </a:p>
        </p:txBody>
      </p:sp>
      <p:sp>
        <p:nvSpPr>
          <p:cNvPr id="1075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2433" indent="-281706">
              <a:defRPr sz="1200">
                <a:solidFill>
                  <a:schemeClr val="tx1"/>
                </a:solidFill>
                <a:latin typeface="Times New Roman" pitchFamily="18" charset="0"/>
              </a:defRPr>
            </a:lvl2pPr>
            <a:lvl3pPr marL="1126822" indent="-225364">
              <a:defRPr sz="1200">
                <a:solidFill>
                  <a:schemeClr val="tx1"/>
                </a:solidFill>
                <a:latin typeface="Times New Roman" pitchFamily="18" charset="0"/>
              </a:defRPr>
            </a:lvl3pPr>
            <a:lvl4pPr marL="1577550" indent="-225364">
              <a:defRPr sz="1200">
                <a:solidFill>
                  <a:schemeClr val="tx1"/>
                </a:solidFill>
                <a:latin typeface="Times New Roman" pitchFamily="18" charset="0"/>
              </a:defRPr>
            </a:lvl4pPr>
            <a:lvl5pPr marL="2028278" indent="-225364">
              <a:defRPr sz="1200">
                <a:solidFill>
                  <a:schemeClr val="tx1"/>
                </a:solidFill>
                <a:latin typeface="Times New Roman" pitchFamily="18" charset="0"/>
              </a:defRPr>
            </a:lvl5pPr>
            <a:lvl6pPr marL="2479007" indent="-225364" eaLnBrk="0" fontAlgn="base" hangingPunct="0">
              <a:spcBef>
                <a:spcPct val="0"/>
              </a:spcBef>
              <a:spcAft>
                <a:spcPct val="0"/>
              </a:spcAft>
              <a:defRPr sz="1200">
                <a:solidFill>
                  <a:schemeClr val="tx1"/>
                </a:solidFill>
                <a:latin typeface="Times New Roman" pitchFamily="18" charset="0"/>
              </a:defRPr>
            </a:lvl6pPr>
            <a:lvl7pPr marL="2929736" indent="-225364" eaLnBrk="0" fontAlgn="base" hangingPunct="0">
              <a:spcBef>
                <a:spcPct val="0"/>
              </a:spcBef>
              <a:spcAft>
                <a:spcPct val="0"/>
              </a:spcAft>
              <a:defRPr sz="1200">
                <a:solidFill>
                  <a:schemeClr val="tx1"/>
                </a:solidFill>
                <a:latin typeface="Times New Roman" pitchFamily="18" charset="0"/>
              </a:defRPr>
            </a:lvl7pPr>
            <a:lvl8pPr marL="3380464" indent="-225364" eaLnBrk="0" fontAlgn="base" hangingPunct="0">
              <a:spcBef>
                <a:spcPct val="0"/>
              </a:spcBef>
              <a:spcAft>
                <a:spcPct val="0"/>
              </a:spcAft>
              <a:defRPr sz="1200">
                <a:solidFill>
                  <a:schemeClr val="tx1"/>
                </a:solidFill>
                <a:latin typeface="Times New Roman" pitchFamily="18" charset="0"/>
              </a:defRPr>
            </a:lvl8pPr>
            <a:lvl9pPr marL="3831193" indent="-225364" eaLnBrk="0" fontAlgn="base" hangingPunct="0">
              <a:spcBef>
                <a:spcPct val="0"/>
              </a:spcBef>
              <a:spcAft>
                <a:spcPct val="0"/>
              </a:spcAft>
              <a:defRPr sz="1200">
                <a:solidFill>
                  <a:schemeClr val="tx1"/>
                </a:solidFill>
                <a:latin typeface="Times New Roman" pitchFamily="18" charset="0"/>
              </a:defRPr>
            </a:lvl9pPr>
          </a:lstStyle>
          <a:p>
            <a:fld id="{B7CA0D71-0025-4F80-B066-164124A9FA4D}" type="slidenum">
              <a:rPr lang="en-US">
                <a:solidFill>
                  <a:prstClr val="black"/>
                </a:solidFill>
              </a:rPr>
              <a:pPr/>
              <a:t>38</a:t>
            </a:fld>
            <a:endParaRPr lang="en-US">
              <a:solidFill>
                <a:prstClr val="black"/>
              </a:solidFill>
            </a:endParaRPr>
          </a:p>
        </p:txBody>
      </p:sp>
      <p:sp>
        <p:nvSpPr>
          <p:cNvPr id="107524" name="Rectangle 2"/>
          <p:cNvSpPr>
            <a:spLocks noGrp="1" noRot="1" noChangeAspect="1" noChangeArrowheads="1" noTextEdit="1"/>
          </p:cNvSpPr>
          <p:nvPr>
            <p:ph type="sldImg"/>
          </p:nvPr>
        </p:nvSpPr>
        <p:spPr>
          <a:xfrm>
            <a:off x="381000" y="685800"/>
            <a:ext cx="6096000" cy="3429000"/>
          </a:xfrm>
          <a:ln/>
        </p:spPr>
      </p:sp>
      <p:sp>
        <p:nvSpPr>
          <p:cNvPr id="107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In conducting an outbreak investigation, we follow the 10 steps shown here. The three most important things for you to remember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CLICK </a:t>
            </a:r>
            <a:r>
              <a:rPr lang="en-US" sz="1200" b="0" i="0" u="none" kern="1200" dirty="0">
                <a:solidFill>
                  <a:schemeClr val="tx1"/>
                </a:solidFill>
                <a:effectLst/>
                <a:latin typeface="+mn-lt"/>
                <a:ea typeface="+mn-ea"/>
                <a:cs typeface="+mn-cs"/>
              </a:rPr>
              <a:t>Verify the diagnosis; Gather necessary information; and Notify key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r>
              <a:rPr lang="en-US" dirty="0"/>
              <a:t>The health department</a:t>
            </a:r>
            <a:r>
              <a:rPr lang="en-US" b="1" dirty="0"/>
              <a:t> </a:t>
            </a:r>
            <a:r>
              <a:rPr lang="en-US" b="0" dirty="0"/>
              <a:t>is</a:t>
            </a:r>
            <a:r>
              <a:rPr lang="en-US" b="1" dirty="0"/>
              <a:t> </a:t>
            </a:r>
            <a:r>
              <a:rPr lang="en-US" b="0" baseline="0" dirty="0"/>
              <a:t>expert in managing outbreak investigations and will be able to assist your facility with all the other steps necessary to implement control measures and prevent reoccurrence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outbreaks, it is important to keep key individuals informed. </a:t>
            </a:r>
            <a:r>
              <a:rPr lang="en-US" sz="1200" b="0" i="1" u="sng" kern="1200" dirty="0">
                <a:solidFill>
                  <a:schemeClr val="tx1"/>
                </a:solidFill>
                <a:effectLst/>
                <a:latin typeface="+mn-lt"/>
                <a:ea typeface="+mn-ea"/>
                <a:cs typeface="+mn-cs"/>
              </a:rPr>
              <a:t>Be sure to notify your supervisor as well as the local health department</a:t>
            </a:r>
            <a:r>
              <a:rPr lang="en-US" sz="1200" b="0" i="0" kern="1200" dirty="0">
                <a:solidFill>
                  <a:schemeClr val="tx1"/>
                </a:solidFill>
                <a:effectLst/>
                <a:latin typeface="+mn-lt"/>
                <a:ea typeface="+mn-ea"/>
                <a:cs typeface="+mn-cs"/>
              </a:rPr>
              <a:t>. Facilities are required by law to notify the local health department of any suspected or known outbreaks. The local health department will contact the NC Division of Public Health if needed. Facilities can also contact SPICE with questions. </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66223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first link in the chain of infection is the infectious agent.</a:t>
            </a:r>
            <a:r>
              <a:rPr lang="en-US" baseline="0" dirty="0"/>
              <a:t>  An infectious agent is a harmful germ that causes disease. </a:t>
            </a:r>
            <a:r>
              <a:rPr lang="en-US" strike="sngStrike" baseline="0" dirty="0"/>
              <a:t>S</a:t>
            </a:r>
            <a:r>
              <a:rPr lang="en-US" baseline="0" dirty="0"/>
              <a:t>ome common examples of these germs include bacteria, like MRSA; and viruses like influenza and norovirus;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58426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a:t>CLICK</a:t>
            </a:r>
            <a:r>
              <a:rPr lang="en-US" baseline="0" dirty="0"/>
              <a:t> </a:t>
            </a:r>
            <a:r>
              <a:rPr lang="en-US" b="1" baseline="0" dirty="0"/>
              <a:t>for answer </a:t>
            </a:r>
            <a:r>
              <a:rPr lang="en-US" dirty="0"/>
              <a:t>The answer is D,</a:t>
            </a:r>
            <a:r>
              <a:rPr lang="en-US" baseline="0" dirty="0"/>
              <a:t> all of the above.  It is important to keep key people in the loop regarding an outbreak, including risk management, administration and the local health department.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8014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a:t>
            </a:r>
            <a:r>
              <a:rPr lang="en-US" baseline="0" dirty="0"/>
              <a:t> covered a lot of information in this module so to summarize. </a:t>
            </a:r>
            <a:r>
              <a:rPr lang="en-US" b="0" i="0" dirty="0"/>
              <a:t>We’ve discussed the chain of infection, we’ve reviewed standard and transmission-based precautions for controlling transmission of infections, and we’ve described the steps for detecting and controlling outbreaks. </a:t>
            </a:r>
          </a:p>
        </p:txBody>
      </p:sp>
      <p:sp>
        <p:nvSpPr>
          <p:cNvPr id="4" name="Slide Number Placeholder 3"/>
          <p:cNvSpPr>
            <a:spLocks noGrp="1"/>
          </p:cNvSpPr>
          <p:nvPr>
            <p:ph type="sldNum" sz="quarter" idx="10"/>
          </p:nvPr>
        </p:nvSpPr>
        <p:spPr/>
        <p:txBody>
          <a:bodyPr/>
          <a:lstStyle/>
          <a:p>
            <a:fld id="{0E1221B2-C82C-4F99-B89C-B15C478B4748}" type="slidenum">
              <a:rPr lang="en-US" smtClean="0"/>
              <a:t>41</a:t>
            </a:fld>
            <a:endParaRPr lang="en-US"/>
          </a:p>
        </p:txBody>
      </p:sp>
    </p:spTree>
    <p:extLst>
      <p:ext uri="{BB962C8B-B14F-4D97-AF65-F5344CB8AC3E}">
        <p14:creationId xmlns:p14="http://schemas.microsoft.com/office/powerpoint/2010/main" val="3920604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60775"/>
          </a:xfrm>
        </p:spPr>
      </p:sp>
      <p:sp>
        <p:nvSpPr>
          <p:cNvPr id="3" name="Notes Placeholder 2"/>
          <p:cNvSpPr>
            <a:spLocks noGrp="1"/>
          </p:cNvSpPr>
          <p:nvPr>
            <p:ph type="body" idx="1"/>
          </p:nvPr>
        </p:nvSpPr>
        <p:spPr/>
        <p:txBody>
          <a:bodyPr/>
          <a:lstStyle/>
          <a:p>
            <a:r>
              <a:rPr lang="en-US" dirty="0"/>
              <a:t>Before me move on to the next module, are there any additional </a:t>
            </a:r>
            <a:r>
              <a:rPr lang="en-US"/>
              <a:t>questions?</a:t>
            </a:r>
            <a:r>
              <a:rPr lang="en-US" baseline="0"/>
              <a:t>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08845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a:t>
            </a:r>
            <a:r>
              <a:rPr lang="en-US" baseline="0" dirty="0"/>
              <a:t> second link in the chain of infection is the reservoir.  Think of a reservoir as a hiding place where harmful germs can live, grow, and potentially reproduce.  The three reservoirs where germs like to live are </a:t>
            </a:r>
            <a:r>
              <a:rPr lang="en-US" u="sng" baseline="0" dirty="0"/>
              <a:t>in or on </a:t>
            </a:r>
            <a:r>
              <a:rPr lang="en-US" baseline="0" dirty="0"/>
              <a:t>people; environmental sources and animals. In healthcare settings, people (patients and healthcare personnel) are considered the most common reservoir, followed by patient care equipment and environmental surfaces.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5842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When people</a:t>
            </a:r>
            <a:r>
              <a:rPr lang="en-US" baseline="0"/>
              <a:t> are reservoirs, harmful germs can live in the blood, on the skin, or in the digestive, respiratory, or urinary tracts.  </a:t>
            </a:r>
            <a:endParaRPr lang="en-US"/>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5842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AUTO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Other links in the chain of infection include the Portal of Exit and Entry.  These are pathways that allow an infectious agent to leave an infected or colonized person and potentially enter another person. Typically, the routes by which infectious agents exit and enter the body are the same and include but may not be limited 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Mouth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GI Tract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GU Tract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Skin</a:t>
            </a:r>
            <a:br>
              <a:rPr lang="en-US" baseline="0" dirty="0"/>
            </a:br>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7</a:t>
            </a:fld>
            <a:endParaRPr lang="en-US"/>
          </a:p>
        </p:txBody>
      </p:sp>
    </p:spTree>
    <p:extLst>
      <p:ext uri="{BB962C8B-B14F-4D97-AF65-F5344CB8AC3E}">
        <p14:creationId xmlns:p14="http://schemas.microsoft.com/office/powerpoint/2010/main" val="115448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necessary link in the chain of infection is the susceptible</a:t>
            </a:r>
            <a:r>
              <a:rPr lang="en-US" baseline="0" dirty="0"/>
              <a:t> host.  This is a person who does not have an infection now but is at risk for acquiring an infection because their body does not have the ability to fight off the infection.  Some of the reasons that a person might not be able to fight off an infection include age, stress, fatigue, poor nutrition, other chronic illnesses, medication (especially chemotherapy and immunosuppressants), and skin break down.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1404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AUTO</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last link that must be present for an infection to occur is a “mode of transmission”.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Today we’re going to focus our discussion on interrupting </a:t>
            </a:r>
            <a:r>
              <a:rPr lang="en-US" sz="1200" b="0" i="0" u="none" kern="1200" dirty="0">
                <a:solidFill>
                  <a:schemeClr val="tx1"/>
                </a:solidFill>
                <a:effectLst/>
                <a:latin typeface="+mn-lt"/>
                <a:ea typeface="+mn-ea"/>
                <a:cs typeface="+mn-cs"/>
              </a:rPr>
              <a:t>the means of transmission </a:t>
            </a:r>
            <a:r>
              <a:rPr lang="en-US" sz="1200" b="0" i="0" kern="1200" dirty="0">
                <a:solidFill>
                  <a:schemeClr val="tx1"/>
                </a:solidFill>
                <a:effectLst/>
                <a:latin typeface="+mn-lt"/>
                <a:ea typeface="+mn-ea"/>
                <a:cs typeface="+mn-cs"/>
              </a:rPr>
              <a:t>of an infectious agent from one place to another. This may include person-to-person transmission or transmission from </a:t>
            </a:r>
            <a:r>
              <a:rPr lang="en-US" sz="1200" b="0" i="0" u="none" kern="1200" dirty="0">
                <a:solidFill>
                  <a:schemeClr val="tx1"/>
                </a:solidFill>
                <a:effectLst/>
                <a:latin typeface="+mn-lt"/>
                <a:ea typeface="+mn-ea"/>
                <a:cs typeface="+mn-cs"/>
              </a:rPr>
              <a:t>some</a:t>
            </a:r>
            <a:r>
              <a:rPr lang="en-US" sz="1200" b="0" i="0" kern="1200" dirty="0">
                <a:solidFill>
                  <a:schemeClr val="tx1"/>
                </a:solidFill>
                <a:effectLst/>
                <a:latin typeface="+mn-lt"/>
                <a:ea typeface="+mn-ea"/>
                <a:cs typeface="+mn-cs"/>
              </a:rPr>
              <a:t> environmental source, including medical devices.  </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5076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6747" y="6356354"/>
            <a:ext cx="2743200" cy="365125"/>
          </a:xfrm>
          <a:prstGeom prst="rect">
            <a:avLst/>
          </a:prstGeom>
        </p:spPr>
        <p:txBody>
          <a:bodyPr/>
          <a:lstStyle/>
          <a:p>
            <a:pPr defTabSz="514350"/>
            <a:fld id="{EF4FDFA1-E612-4A4E-84C0-EF8CE93A5D48}" type="datetimeFigureOut">
              <a:rPr lang="en-US" sz="1013" smtClean="0">
                <a:solidFill>
                  <a:prstClr val="black"/>
                </a:solidFill>
              </a:rPr>
              <a:pPr defTabSz="514350"/>
              <a:t>1/21/2025</a:t>
            </a:fld>
            <a:endParaRPr lang="en-US" sz="1013">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pPr defTabSz="514350"/>
            <a:endParaRPr lang="en-US" sz="1013">
              <a:solidFill>
                <a:prstClr val="black"/>
              </a:solidFill>
            </a:endParaRPr>
          </a:p>
        </p:txBody>
      </p:sp>
      <p:sp>
        <p:nvSpPr>
          <p:cNvPr id="4" name="Slide Number Placeholder 3"/>
          <p:cNvSpPr>
            <a:spLocks noGrp="1"/>
          </p:cNvSpPr>
          <p:nvPr>
            <p:ph type="sldNum" sz="quarter" idx="12"/>
          </p:nvPr>
        </p:nvSpPr>
        <p:spPr>
          <a:xfrm>
            <a:off x="9419607" y="6458547"/>
            <a:ext cx="2743200" cy="365125"/>
          </a:xfrm>
          <a:prstGeom prst="rect">
            <a:avLst/>
          </a:prstGeom>
        </p:spPr>
        <p:txBody>
          <a:bodyPr/>
          <a:lstStyle/>
          <a:p>
            <a:pPr defTabSz="514350"/>
            <a:fld id="{EA3639EA-2B55-4E72-9859-567C745B3617}" type="slidenum">
              <a:rPr lang="en-US" smtClean="0"/>
              <a:pPr defTabSz="514350"/>
              <a:t>‹#›</a:t>
            </a:fld>
            <a:endParaRPr lang="en-US"/>
          </a:p>
        </p:txBody>
      </p:sp>
    </p:spTree>
    <p:extLst>
      <p:ext uri="{BB962C8B-B14F-4D97-AF65-F5344CB8AC3E}">
        <p14:creationId xmlns:p14="http://schemas.microsoft.com/office/powerpoint/2010/main" val="242530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a:prstGeom prst="rect">
            <a:avLst/>
          </a:prstGeo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203200" y="1600200"/>
            <a:ext cx="11785600" cy="4648199"/>
          </a:xfrm>
          <a:prstGeom prst="rect">
            <a:avLst/>
          </a:prstGeom>
        </p:spPr>
        <p:txBody>
          <a:bodyPr>
            <a:normAutofit/>
          </a:bodyPr>
          <a:lstStyle>
            <a:lvl1pPr marL="257175" indent="-205740">
              <a:spcAft>
                <a:spcPts val="450"/>
              </a:spcAft>
              <a:buClrTx/>
              <a:buFont typeface="Arial" pitchFamily="34" charset="0"/>
              <a:buChar char="•"/>
              <a:defRPr sz="2400"/>
            </a:lvl1pPr>
            <a:lvl2pPr marL="557213" indent="-205740">
              <a:spcAft>
                <a:spcPts val="450"/>
              </a:spcAft>
              <a:buClrTx/>
              <a:buFont typeface="Arial" pitchFamily="34" charset="0"/>
              <a:buChar char="•"/>
              <a:defRPr sz="2100"/>
            </a:lvl2pPr>
            <a:lvl3pPr marL="857250" indent="-205740">
              <a:spcAft>
                <a:spcPts val="450"/>
              </a:spcAft>
              <a:buClrTx/>
              <a:buFont typeface="Arial" pitchFamily="34" charset="0"/>
              <a:buChar char="•"/>
              <a:defRPr sz="1800"/>
            </a:lvl3pPr>
            <a:lvl4pPr marL="1200150" indent="-205740">
              <a:spcAft>
                <a:spcPts val="450"/>
              </a:spcAft>
              <a:buClrTx/>
              <a:buFont typeface="Arial" pitchFamily="34" charset="0"/>
              <a:buChar char="•"/>
              <a:defRPr sz="1500"/>
            </a:lvl4pPr>
            <a:lvl5pPr marL="1543050" indent="-205740">
              <a:spcAft>
                <a:spcPts val="450"/>
              </a:spcAft>
              <a:buClrTx/>
              <a:buFont typeface="Arial"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44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74638"/>
            <a:ext cx="11176000" cy="1143000"/>
          </a:xfrm>
          <a:prstGeom prst="rect">
            <a:avLst/>
          </a:prstGeo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508000" y="1524000"/>
            <a:ext cx="4876800" cy="639762"/>
          </a:xfrm>
          <a:prstGeom prst="rect">
            <a:avLst/>
          </a:prstGeom>
        </p:spPr>
        <p:txBody>
          <a:bodyPr anchor="b">
            <a:normAutofit/>
          </a:bodyPr>
          <a:lstStyle>
            <a:lvl1pPr marL="0" indent="0">
              <a:buNone/>
              <a:defRPr sz="1500" b="0" baseline="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400800" y="1535113"/>
            <a:ext cx="4876800" cy="639762"/>
          </a:xfrm>
          <a:prstGeom prst="rect">
            <a:avLst/>
          </a:prstGeom>
        </p:spPr>
        <p:txBody>
          <a:bodyPr anchor="b">
            <a:normAutofit/>
          </a:bodyPr>
          <a:lstStyle>
            <a:lvl1pPr marL="0" indent="0">
              <a:buNone/>
              <a:defRPr sz="15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14"/>
          <p:cNvSpPr>
            <a:spLocks noGrp="1"/>
          </p:cNvSpPr>
          <p:nvPr>
            <p:ph sz="quarter" idx="13"/>
          </p:nvPr>
        </p:nvSpPr>
        <p:spPr>
          <a:xfrm>
            <a:off x="508000" y="2209799"/>
            <a:ext cx="5283200" cy="3906707"/>
          </a:xfrm>
          <a:prstGeom prst="rect">
            <a:avLst/>
          </a:prstGeom>
        </p:spPr>
        <p:txBody>
          <a:bodyPr>
            <a:normAutofit/>
          </a:bodyPr>
          <a:lstStyle>
            <a:lvl1pPr marL="257175" indent="-205740">
              <a:spcAft>
                <a:spcPts val="450"/>
              </a:spcAft>
              <a:buClrTx/>
              <a:buFont typeface="Arial" pitchFamily="34" charset="0"/>
              <a:buChar char="•"/>
              <a:defRPr sz="2100"/>
            </a:lvl1pPr>
            <a:lvl2pPr marL="557213" indent="-205740">
              <a:spcAft>
                <a:spcPts val="450"/>
              </a:spcAft>
              <a:buClrTx/>
              <a:buFont typeface="Arial" pitchFamily="34" charset="0"/>
              <a:buChar char="•"/>
              <a:defRPr sz="1500"/>
            </a:lvl2pPr>
            <a:lvl3pPr marL="857250" indent="-205740">
              <a:spcAft>
                <a:spcPts val="450"/>
              </a:spcAft>
              <a:buClrTx/>
              <a:buFont typeface="Arial" pitchFamily="34" charset="0"/>
              <a:buChar char="•"/>
              <a:defRPr sz="1350"/>
            </a:lvl3pPr>
            <a:lvl4pPr marL="1200150" indent="-205740">
              <a:spcAft>
                <a:spcPts val="450"/>
              </a:spcAft>
              <a:buClrTx/>
              <a:buFont typeface="Arial" pitchFamily="34" charset="0"/>
              <a:buChar char="•"/>
              <a:defRPr sz="1350"/>
            </a:lvl4pPr>
            <a:lvl5pPr marL="1543050" indent="-205740">
              <a:spcAft>
                <a:spcPts val="450"/>
              </a:spcAft>
              <a:buClrTx/>
              <a:buFont typeface="Arial"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400800" y="2209803"/>
            <a:ext cx="5283200" cy="3938243"/>
          </a:xfrm>
          <a:prstGeom prst="rect">
            <a:avLst/>
          </a:prstGeom>
        </p:spPr>
        <p:txBody>
          <a:bodyPr>
            <a:normAutofit/>
          </a:bodyPr>
          <a:lstStyle>
            <a:lvl1pPr marL="257175" indent="-205740">
              <a:spcAft>
                <a:spcPts val="450"/>
              </a:spcAft>
              <a:buClrTx/>
              <a:buFont typeface="Arial" pitchFamily="34" charset="0"/>
              <a:buChar char="•"/>
              <a:defRPr sz="2100"/>
            </a:lvl1pPr>
            <a:lvl2pPr marL="557213" indent="-205740">
              <a:spcAft>
                <a:spcPts val="450"/>
              </a:spcAft>
              <a:buClrTx/>
              <a:buFont typeface="Arial" pitchFamily="34" charset="0"/>
              <a:buChar char="•"/>
              <a:defRPr sz="1500"/>
            </a:lvl2pPr>
            <a:lvl3pPr marL="857250" indent="-205740">
              <a:spcAft>
                <a:spcPts val="450"/>
              </a:spcAft>
              <a:buClrTx/>
              <a:buFont typeface="Arial" pitchFamily="34" charset="0"/>
              <a:buChar char="•"/>
              <a:defRPr sz="1350"/>
            </a:lvl3pPr>
            <a:lvl4pPr marL="1200150" indent="-205740">
              <a:spcAft>
                <a:spcPts val="450"/>
              </a:spcAft>
              <a:buClrTx/>
              <a:buFont typeface="Arial" pitchFamily="34" charset="0"/>
              <a:buChar char="•"/>
              <a:defRPr sz="1350"/>
            </a:lvl4pPr>
            <a:lvl5pPr marL="1543050" indent="-205740">
              <a:spcAft>
                <a:spcPts val="450"/>
              </a:spcAft>
              <a:buClrTx/>
              <a:buFont typeface="Arial"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26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ctr">
              <a:defRPr/>
            </a:lvl1pPr>
          </a:lstStyle>
          <a:p>
            <a:r>
              <a:rPr lang="en-US"/>
              <a:t>Click to edit Master title style</a:t>
            </a:r>
          </a:p>
        </p:txBody>
      </p:sp>
      <p:sp>
        <p:nvSpPr>
          <p:cNvPr id="13" name="Content Placeholder 12"/>
          <p:cNvSpPr>
            <a:spLocks noGrp="1"/>
          </p:cNvSpPr>
          <p:nvPr>
            <p:ph sz="quarter" idx="13"/>
          </p:nvPr>
        </p:nvSpPr>
        <p:spPr>
          <a:xfrm>
            <a:off x="609600" y="1536196"/>
            <a:ext cx="5181600" cy="4611851"/>
          </a:xfrm>
          <a:prstGeom prst="rect">
            <a:avLst/>
          </a:prstGeom>
        </p:spPr>
        <p:txBody>
          <a:bodyPr>
            <a:normAutofit/>
          </a:bodyPr>
          <a:lstStyle>
            <a:lvl1pPr marL="257175" indent="-205740">
              <a:spcAft>
                <a:spcPts val="450"/>
              </a:spcAft>
              <a:buClrTx/>
              <a:buFont typeface="Arial" pitchFamily="34" charset="0"/>
              <a:buChar char="•"/>
              <a:defRPr sz="2100"/>
            </a:lvl1pPr>
            <a:lvl2pPr marL="557213" indent="-205740">
              <a:spcAft>
                <a:spcPts val="450"/>
              </a:spcAft>
              <a:buClrTx/>
              <a:buFont typeface="Arial" pitchFamily="34" charset="0"/>
              <a:buChar char="•"/>
              <a:defRPr sz="1500"/>
            </a:lvl2pPr>
            <a:lvl3pPr marL="857250" indent="-205740">
              <a:spcAft>
                <a:spcPts val="450"/>
              </a:spcAft>
              <a:buClrTx/>
              <a:buFont typeface="Arial" pitchFamily="34" charset="0"/>
              <a:buChar char="•"/>
              <a:defRPr sz="1350"/>
            </a:lvl3pPr>
            <a:lvl4pPr marL="1200150" indent="-205740">
              <a:spcAft>
                <a:spcPts val="450"/>
              </a:spcAft>
              <a:buClrTx/>
              <a:buFont typeface="Arial" pitchFamily="34" charset="0"/>
              <a:buChar char="•"/>
              <a:defRPr sz="1350"/>
            </a:lvl4pPr>
            <a:lvl5pPr marL="1543050" indent="-205740">
              <a:spcAft>
                <a:spcPts val="450"/>
              </a:spcAft>
              <a:buClrTx/>
              <a:buFont typeface="Arial"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4"/>
          </p:nvPr>
        </p:nvSpPr>
        <p:spPr>
          <a:xfrm>
            <a:off x="6400800" y="1536196"/>
            <a:ext cx="5181600" cy="4611851"/>
          </a:xfrm>
          <a:prstGeom prst="rect">
            <a:avLst/>
          </a:prstGeom>
        </p:spPr>
        <p:txBody>
          <a:bodyPr>
            <a:normAutofit/>
          </a:bodyPr>
          <a:lstStyle>
            <a:lvl1pPr marL="257175" indent="-205740">
              <a:spcAft>
                <a:spcPts val="450"/>
              </a:spcAft>
              <a:buClrTx/>
              <a:buFont typeface="Arial" pitchFamily="34" charset="0"/>
              <a:buChar char="•"/>
              <a:defRPr sz="2100"/>
            </a:lvl1pPr>
            <a:lvl2pPr marL="557213" indent="-205740">
              <a:spcAft>
                <a:spcPts val="450"/>
              </a:spcAft>
              <a:buClrTx/>
              <a:buFont typeface="Arial" pitchFamily="34" charset="0"/>
              <a:buChar char="•"/>
              <a:defRPr sz="1500"/>
            </a:lvl2pPr>
            <a:lvl3pPr marL="857250" indent="-205740">
              <a:spcAft>
                <a:spcPts val="450"/>
              </a:spcAft>
              <a:buClrTx/>
              <a:buFont typeface="Arial" pitchFamily="34" charset="0"/>
              <a:buChar char="•"/>
              <a:defRPr sz="1350"/>
            </a:lvl3pPr>
            <a:lvl4pPr marL="1200150" indent="-205740">
              <a:spcAft>
                <a:spcPts val="450"/>
              </a:spcAft>
              <a:buClrTx/>
              <a:buFont typeface="Arial" pitchFamily="34" charset="0"/>
              <a:buChar char="•"/>
              <a:defRPr sz="1350"/>
            </a:lvl4pPr>
            <a:lvl5pPr marL="1543050" indent="-205740">
              <a:spcAft>
                <a:spcPts val="450"/>
              </a:spcAft>
              <a:buClrTx/>
              <a:buFont typeface="Arial"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83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4272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379200" cy="1143000"/>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91354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7240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E39672-D7AD-6E2A-E563-E890029EC22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555"/>
            <a:ext cx="12192000" cy="6854890"/>
          </a:xfrm>
          <a:prstGeom prst="rect">
            <a:avLst/>
          </a:prstGeom>
        </p:spPr>
      </p:pic>
      <p:pic>
        <p:nvPicPr>
          <p:cNvPr id="5" name="Picture 4">
            <a:extLst>
              <a:ext uri="{FF2B5EF4-FFF2-40B4-BE49-F238E27FC236}">
                <a16:creationId xmlns:a16="http://schemas.microsoft.com/office/drawing/2014/main" id="{A6AECD89-7DB4-6224-6EAD-6C9D293A4719}"/>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10668001" y="6098271"/>
            <a:ext cx="1339939" cy="720551"/>
          </a:xfrm>
          <a:prstGeom prst="rect">
            <a:avLst/>
          </a:prstGeom>
        </p:spPr>
      </p:pic>
      <p:pic>
        <p:nvPicPr>
          <p:cNvPr id="11" name="Picture 10">
            <a:extLst>
              <a:ext uri="{FF2B5EF4-FFF2-40B4-BE49-F238E27FC236}">
                <a16:creationId xmlns:a16="http://schemas.microsoft.com/office/drawing/2014/main" id="{92B36B49-178E-5405-AC27-A4CF14ADBEB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92981" y="92944"/>
            <a:ext cx="4100666" cy="2709369"/>
          </a:xfrm>
          <a:prstGeom prst="rect">
            <a:avLst/>
          </a:prstGeom>
        </p:spPr>
      </p:pic>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48635" y="18973"/>
            <a:ext cx="12192000" cy="6854890"/>
          </a:xfrm>
          <a:prstGeom prst="rect">
            <a:avLst/>
          </a:prstGeom>
        </p:spPr>
      </p:pic>
      <p:sp>
        <p:nvSpPr>
          <p:cNvPr id="14" name="TextBox 13">
            <a:extLst>
              <a:ext uri="{FF2B5EF4-FFF2-40B4-BE49-F238E27FC236}">
                <a16:creationId xmlns:a16="http://schemas.microsoft.com/office/drawing/2014/main" id="{2450B6A1-BC73-5468-15C5-636118B25139}"/>
              </a:ext>
            </a:extLst>
          </p:cNvPr>
          <p:cNvSpPr txBox="1"/>
          <p:nvPr userDrawn="1"/>
        </p:nvSpPr>
        <p:spPr>
          <a:xfrm>
            <a:off x="168482" y="38501"/>
            <a:ext cx="716004" cy="646331"/>
          </a:xfrm>
          <a:prstGeom prst="rect">
            <a:avLst/>
          </a:prstGeom>
          <a:noFill/>
        </p:spPr>
        <p:txBody>
          <a:bodyPr wrap="square" rtlCol="0">
            <a:spAutoFit/>
          </a:bodyPr>
          <a:lstStyle/>
          <a:p>
            <a:r>
              <a:rPr lang="en-US" sz="3600" kern="1200">
                <a:solidFill>
                  <a:srgbClr val="FFFFFF"/>
                </a:solidFill>
                <a:effectLst/>
                <a:latin typeface="Edmondsans"/>
                <a:ea typeface="+mn-ea"/>
                <a:cs typeface="+mn-cs"/>
              </a:rPr>
              <a:t>C</a:t>
            </a:r>
            <a:endParaRPr lang="en-US" sz="3600">
              <a:solidFill>
                <a:srgbClr val="FFFFFF"/>
              </a:solidFill>
              <a:latin typeface="Edmondsans"/>
            </a:endParaRPr>
          </a:p>
        </p:txBody>
      </p:sp>
      <p:sp>
        <p:nvSpPr>
          <p:cNvPr id="13" name="TextBox 12">
            <a:extLst>
              <a:ext uri="{FF2B5EF4-FFF2-40B4-BE49-F238E27FC236}">
                <a16:creationId xmlns:a16="http://schemas.microsoft.com/office/drawing/2014/main" id="{15F9802F-5677-E3F2-5B31-C431655E961F}"/>
              </a:ext>
            </a:extLst>
          </p:cNvPr>
          <p:cNvSpPr txBox="1"/>
          <p:nvPr userDrawn="1"/>
        </p:nvSpPr>
        <p:spPr>
          <a:xfrm>
            <a:off x="884487" y="92944"/>
            <a:ext cx="3737848" cy="400110"/>
          </a:xfrm>
          <a:prstGeom prst="rect">
            <a:avLst/>
          </a:prstGeom>
          <a:noFill/>
        </p:spPr>
        <p:txBody>
          <a:bodyPr wrap="square" rtlCol="0">
            <a:spAutoFit/>
          </a:bodyPr>
          <a:lstStyle/>
          <a:p>
            <a:r>
              <a:rPr lang="en-US" sz="2000" kern="1200">
                <a:solidFill>
                  <a:srgbClr val="FFFFFF"/>
                </a:solidFill>
                <a:effectLst/>
                <a:latin typeface="Edmondsans"/>
                <a:ea typeface="+mn-ea"/>
                <a:cs typeface="+mn-cs"/>
              </a:rPr>
              <a:t>Epidemiology and Risk of Infection</a:t>
            </a:r>
            <a:endParaRPr lang="en-US" sz="2000">
              <a:solidFill>
                <a:srgbClr val="FFFFFF"/>
              </a:solidFill>
              <a:latin typeface="Edmondsans"/>
            </a:endParaRPr>
          </a:p>
        </p:txBody>
      </p:sp>
    </p:spTree>
    <p:extLst>
      <p:ext uri="{BB962C8B-B14F-4D97-AF65-F5344CB8AC3E}">
        <p14:creationId xmlns:p14="http://schemas.microsoft.com/office/powerpoint/2010/main" val="674634379"/>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88" r:id="rId7"/>
  </p:sldLayoutIdLst>
  <p:txStyles>
    <p:titleStyle>
      <a:lvl1pPr algn="l" defTabSz="514350" rtl="0" eaLnBrk="1" latinLnBrk="0" hangingPunct="1">
        <a:lnSpc>
          <a:spcPct val="90000"/>
        </a:lnSpc>
        <a:spcBef>
          <a:spcPct val="0"/>
        </a:spcBef>
        <a:buNone/>
        <a:defRPr sz="2475" kern="1200">
          <a:solidFill>
            <a:srgbClr val="000000"/>
          </a:solidFill>
          <a:latin typeface="Calibri" panose="020F0502020204030204" pitchFamily="34" charset="0"/>
          <a:ea typeface="+mj-ea"/>
          <a:cs typeface="Calibri" panose="020F050202020403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rgbClr val="000000"/>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rgbClr val="000000"/>
          </a:solidFill>
          <a:latin typeface="Calibri" panose="020F0502020204030204" pitchFamily="34" charset="0"/>
          <a:ea typeface="+mn-ea"/>
          <a:cs typeface="Calibri" panose="020F050202020403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rgbClr val="000000"/>
          </a:solidFill>
          <a:latin typeface="Calibri" panose="020F0502020204030204" pitchFamily="34" charset="0"/>
          <a:ea typeface="+mn-ea"/>
          <a:cs typeface="Calibri" panose="020F050202020403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rgbClr val="000000"/>
          </a:solidFill>
          <a:latin typeface="Calibri" panose="020F0502020204030204" pitchFamily="34" charset="0"/>
          <a:ea typeface="+mn-ea"/>
          <a:cs typeface="Calibri" panose="020F050202020403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rgbClr val="000000"/>
          </a:solidFill>
          <a:latin typeface="Calibri" panose="020F0502020204030204" pitchFamily="34" charset="0"/>
          <a:ea typeface="+mn-ea"/>
          <a:cs typeface="Calibri" panose="020F05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image" Target="../media/image31.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29.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6.png"/><Relationship Id="rId4" Type="http://schemas.openxmlformats.org/officeDocument/2006/relationships/image" Target="../media/image44.png"/><Relationship Id="rId9"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0.png"/><Relationship Id="rId10" Type="http://schemas.openxmlformats.org/officeDocument/2006/relationships/image" Target="../media/image56.jpeg"/><Relationship Id="rId4" Type="http://schemas.openxmlformats.org/officeDocument/2006/relationships/image" Target="../media/image6.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ideo" Target="https://player.vimeo.com/video/829077346?h=6300e4ad96&amp;app_id=122963" TargetMode="External"/><Relationship Id="rId6" Type="http://schemas.openxmlformats.org/officeDocument/2006/relationships/image" Target="../media/image50.png"/><Relationship Id="rId5" Type="http://schemas.openxmlformats.org/officeDocument/2006/relationships/image" Target="../media/image6.pn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ideo" Target="https://player.vimeo.com/video/875279171?h=6bb4c4be5e&amp;amp;app_id=122963" TargetMode="External"/><Relationship Id="rId6" Type="http://schemas.openxmlformats.org/officeDocument/2006/relationships/image" Target="../media/image50.png"/><Relationship Id="rId5" Type="http://schemas.openxmlformats.org/officeDocument/2006/relationships/image" Target="../media/image6.pn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5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ideo" Target="https://player.vimeo.com/video/333411678?h=7c2519fdb8&amp;app_id=122963" TargetMode="External"/><Relationship Id="rId6" Type="http://schemas.openxmlformats.org/officeDocument/2006/relationships/image" Target="../media/image6.png"/><Relationship Id="rId5" Type="http://schemas.openxmlformats.org/officeDocument/2006/relationships/image" Target="../media/image68.png"/><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4.jpeg"/><Relationship Id="rId2" Type="http://schemas.openxmlformats.org/officeDocument/2006/relationships/slideLayout" Target="../slideLayouts/slideLayout6.xml"/><Relationship Id="rId1" Type="http://schemas.openxmlformats.org/officeDocument/2006/relationships/video" Target="https://player.vimeo.com/video/675453109?h=eae91dbe3d&amp;app_id=122963" TargetMode="Externa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3.png"/><Relationship Id="rId3" Type="http://schemas.openxmlformats.org/officeDocument/2006/relationships/image" Target="../media/image31.jpeg"/><Relationship Id="rId7" Type="http://schemas.openxmlformats.org/officeDocument/2006/relationships/image" Target="../media/image30.jpeg"/><Relationship Id="rId12"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26.png"/><Relationship Id="rId5" Type="http://schemas.openxmlformats.org/officeDocument/2006/relationships/image" Target="../media/image34.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75.png"/><Relationship Id="rId14" Type="http://schemas.openxmlformats.org/officeDocument/2006/relationships/image" Target="../media/image76.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hyperlink" Target="https://spice.unc.edu/wp-content/uploads/2022/01/Contact-isolation-SPICE-FINAL-with-translation-page-print-1.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hyperlink" Target="https://spice.unc.edu/wp-content/uploads/2022/01/Enteric-isolation-SPICE-FINAL-with-translation-page-print-1.pdf" TargetMode="External"/><Relationship Id="rId4" Type="http://schemas.openxmlformats.org/officeDocument/2006/relationships/hyperlink" Target="https://www.epa.gov/pesticide-registration/list-k-antimicrobial-products-registered-epa-claims-against-clostridiu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hyperlink" Target="https://spice.unc.edu/wp-content/uploads/2022/01/Droplet-isolation-SPICE-FINAL-with-translation-page-print-1.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hyperlink" Target="https://spice.unc.edu/wp-content/uploads/2022/01/Airborne-isolation-SPICE-FINAL-with-translation-page-print-1.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6.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jpe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8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95.png"/><Relationship Id="rId12"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hyperlink" Target="mailto:spice@unc.edu" TargetMode="External"/><Relationship Id="rId5" Type="http://schemas.openxmlformats.org/officeDocument/2006/relationships/image" Target="../media/image86.png"/><Relationship Id="rId10" Type="http://schemas.openxmlformats.org/officeDocument/2006/relationships/image" Target="../media/image98.png"/><Relationship Id="rId4" Type="http://schemas.openxmlformats.org/officeDocument/2006/relationships/image" Target="../media/image84.png"/><Relationship Id="rId9" Type="http://schemas.openxmlformats.org/officeDocument/2006/relationships/image" Target="../media/image97.gif"/></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hyperlink" Target="https://spice.unc.edu/" TargetMode="External"/><Relationship Id="rId2" Type="http://schemas.openxmlformats.org/officeDocument/2006/relationships/hyperlink" Target="https://www.epa.gov/pesticide-registration/list-k-antimicrobial-products-registered-epa-claims-against-clostridium" TargetMode="External"/><Relationship Id="rId1" Type="http://schemas.openxmlformats.org/officeDocument/2006/relationships/slideLayout" Target="../slideLayouts/slideLayout2.xml"/><Relationship Id="rId5" Type="http://schemas.openxmlformats.org/officeDocument/2006/relationships/hyperlink" Target="https://www.cdc.gov/infection-control/media/pdfs/guideline-isolation-h.pdf?CDC_AAref_Val=https://www.cdc.gov/infectioncontrol/pdf/guidelines/isolation-guidelines-H.pdf" TargetMode="External"/><Relationship Id="rId4" Type="http://schemas.openxmlformats.org/officeDocument/2006/relationships/hyperlink" Target="https://spice.unc.edu/resources/signag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DD18A0-4136-CDCD-92B5-C944B05770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571" y="1589058"/>
            <a:ext cx="9753599" cy="5486399"/>
          </a:xfrm>
          <a:prstGeom prst="rect">
            <a:avLst/>
          </a:prstGeom>
        </p:spPr>
      </p:pic>
      <p:pic>
        <p:nvPicPr>
          <p:cNvPr id="6" name="Banner">
            <a:extLst>
              <a:ext uri="{FF2B5EF4-FFF2-40B4-BE49-F238E27FC236}">
                <a16:creationId xmlns:a16="http://schemas.microsoft.com/office/drawing/2014/main" id="{4D047785-8E42-B1DD-7D33-389F082B4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7" name="TextBox 6">
            <a:extLst>
              <a:ext uri="{FF2B5EF4-FFF2-40B4-BE49-F238E27FC236}">
                <a16:creationId xmlns:a16="http://schemas.microsoft.com/office/drawing/2014/main" id="{D174064B-EFF9-9C8D-AFFB-8D8C6B0E26FE}"/>
              </a:ext>
            </a:extLst>
          </p:cNvPr>
          <p:cNvSpPr txBox="1"/>
          <p:nvPr/>
        </p:nvSpPr>
        <p:spPr>
          <a:xfrm>
            <a:off x="1143000" y="1070650"/>
            <a:ext cx="4356847" cy="707886"/>
          </a:xfrm>
          <a:prstGeom prst="rect">
            <a:avLst/>
          </a:prstGeom>
          <a:noFill/>
        </p:spPr>
        <p:txBody>
          <a:bodyPr wrap="square" rtlCol="0">
            <a:spAutoFit/>
          </a:bodyPr>
          <a:lstStyle/>
          <a:p>
            <a:r>
              <a:rPr lang="en-US" sz="4000" b="1">
                <a:solidFill>
                  <a:schemeClr val="bg1"/>
                </a:solidFill>
              </a:rPr>
              <a:t>Module C</a:t>
            </a:r>
          </a:p>
        </p:txBody>
      </p:sp>
    </p:spTree>
    <p:extLst>
      <p:ext uri="{BB962C8B-B14F-4D97-AF65-F5344CB8AC3E}">
        <p14:creationId xmlns:p14="http://schemas.microsoft.com/office/powerpoint/2010/main" val="103460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act photo">
            <a:extLst>
              <a:ext uri="{FF2B5EF4-FFF2-40B4-BE49-F238E27FC236}">
                <a16:creationId xmlns:a16="http://schemas.microsoft.com/office/drawing/2014/main" id="{17E94069-8A76-4E3B-BA82-B19A188FA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212633"/>
            <a:ext cx="2602894" cy="1743939"/>
          </a:xfrm>
          <a:prstGeom prst="rect">
            <a:avLst/>
          </a:prstGeom>
        </p:spPr>
      </p:pic>
      <p:pic>
        <p:nvPicPr>
          <p:cNvPr id="7" name="droplet photo"/>
          <p:cNvPicPr>
            <a:picLocks noChangeAspect="1"/>
          </p:cNvPicPr>
          <p:nvPr/>
        </p:nvPicPr>
        <p:blipFill rotWithShape="1">
          <a:blip r:embed="rId4">
            <a:extLst>
              <a:ext uri="{28A0092B-C50C-407E-A947-70E740481C1C}">
                <a14:useLocalDpi xmlns:a14="http://schemas.microsoft.com/office/drawing/2010/main" val="0"/>
              </a:ext>
            </a:extLst>
          </a:blip>
          <a:srcRect r="14702"/>
          <a:stretch/>
        </p:blipFill>
        <p:spPr>
          <a:xfrm>
            <a:off x="4953000" y="2212634"/>
            <a:ext cx="2438400" cy="1731396"/>
          </a:xfrm>
          <a:prstGeom prst="rect">
            <a:avLst/>
          </a:prstGeom>
        </p:spPr>
      </p:pic>
      <p:pic>
        <p:nvPicPr>
          <p:cNvPr id="8" name="airborne photo">
            <a:extLst>
              <a:ext uri="{FF2B5EF4-FFF2-40B4-BE49-F238E27FC236}">
                <a16:creationId xmlns:a16="http://schemas.microsoft.com/office/drawing/2014/main" id="{6C4CE5E8-B588-47D7-89E4-5994A349AC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2212634"/>
            <a:ext cx="2586408" cy="1731396"/>
          </a:xfrm>
          <a:prstGeom prst="rect">
            <a:avLst/>
          </a:prstGeom>
        </p:spPr>
      </p:pic>
      <p:sp>
        <p:nvSpPr>
          <p:cNvPr id="9" name="contact text"/>
          <p:cNvSpPr txBox="1">
            <a:spLocks/>
          </p:cNvSpPr>
          <p:nvPr/>
        </p:nvSpPr>
        <p:spPr>
          <a:xfrm>
            <a:off x="2251364" y="4129385"/>
            <a:ext cx="1821872" cy="476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FCB116"/>
                </a:solidFill>
              </a:rPr>
              <a:t>Contact</a:t>
            </a:r>
          </a:p>
        </p:txBody>
      </p:sp>
      <p:pic>
        <p:nvPicPr>
          <p:cNvPr id="10" name="hands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8887" y="4731367"/>
            <a:ext cx="1046827" cy="1046827"/>
          </a:xfrm>
          <a:prstGeom prst="rect">
            <a:avLst/>
          </a:prstGeom>
        </p:spPr>
      </p:pic>
      <p:sp>
        <p:nvSpPr>
          <p:cNvPr id="11" name="Rectangle 10"/>
          <p:cNvSpPr/>
          <p:nvPr/>
        </p:nvSpPr>
        <p:spPr>
          <a:xfrm>
            <a:off x="5436165" y="4075392"/>
            <a:ext cx="1472070" cy="584775"/>
          </a:xfrm>
          <a:prstGeom prst="rect">
            <a:avLst/>
          </a:prstGeom>
        </p:spPr>
        <p:txBody>
          <a:bodyPr wrap="none">
            <a:spAutoFit/>
          </a:bodyPr>
          <a:lstStyle/>
          <a:p>
            <a:r>
              <a:rPr lang="en-US" sz="3200" b="1">
                <a:solidFill>
                  <a:srgbClr val="0044CD"/>
                </a:solidFill>
              </a:rPr>
              <a:t>Droplet</a:t>
            </a:r>
            <a:endParaRPr lang="en-US" sz="3200"/>
          </a:p>
        </p:txBody>
      </p:sp>
      <p:pic>
        <p:nvPicPr>
          <p:cNvPr id="12" name="drop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6250" y="4779908"/>
            <a:ext cx="871901" cy="871901"/>
          </a:xfrm>
          <a:prstGeom prst="rect">
            <a:avLst/>
          </a:prstGeom>
        </p:spPr>
      </p:pic>
      <p:sp>
        <p:nvSpPr>
          <p:cNvPr id="13" name="Rectangle 12"/>
          <p:cNvSpPr/>
          <p:nvPr/>
        </p:nvSpPr>
        <p:spPr>
          <a:xfrm>
            <a:off x="8219058" y="4075392"/>
            <a:ext cx="1693092" cy="584775"/>
          </a:xfrm>
          <a:prstGeom prst="rect">
            <a:avLst/>
          </a:prstGeom>
        </p:spPr>
        <p:txBody>
          <a:bodyPr wrap="none">
            <a:spAutoFit/>
          </a:bodyPr>
          <a:lstStyle/>
          <a:p>
            <a:r>
              <a:rPr lang="en-US" sz="3200" b="1">
                <a:solidFill>
                  <a:srgbClr val="5F94FF"/>
                </a:solidFill>
              </a:rPr>
              <a:t>Airborne</a:t>
            </a:r>
            <a:endParaRPr lang="en-US" sz="3200"/>
          </a:p>
        </p:txBody>
      </p:sp>
      <p:pic>
        <p:nvPicPr>
          <p:cNvPr id="14" name="air ic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42191" y="4656164"/>
            <a:ext cx="1046827" cy="1046827"/>
          </a:xfrm>
          <a:prstGeom prst="rect">
            <a:avLst/>
          </a:prstGeom>
        </p:spPr>
      </p:pic>
      <p:pic>
        <p:nvPicPr>
          <p:cNvPr id="3" name="Banner">
            <a:extLst>
              <a:ext uri="{FF2B5EF4-FFF2-40B4-BE49-F238E27FC236}">
                <a16:creationId xmlns:a16="http://schemas.microsoft.com/office/drawing/2014/main" id="{30BA5CAC-A9A4-1610-B225-F3BF35D507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0F6D7C47-0C64-3F2E-6CA8-99DD34C6AC0D}"/>
              </a:ext>
            </a:extLst>
          </p:cNvPr>
          <p:cNvSpPr txBox="1"/>
          <p:nvPr/>
        </p:nvSpPr>
        <p:spPr>
          <a:xfrm>
            <a:off x="1143000" y="1070650"/>
            <a:ext cx="5638800" cy="707886"/>
          </a:xfrm>
          <a:prstGeom prst="rect">
            <a:avLst/>
          </a:prstGeom>
          <a:noFill/>
        </p:spPr>
        <p:txBody>
          <a:bodyPr wrap="square" rtlCol="0">
            <a:spAutoFit/>
          </a:bodyPr>
          <a:lstStyle/>
          <a:p>
            <a:r>
              <a:rPr lang="en-US" sz="4000" b="1">
                <a:solidFill>
                  <a:schemeClr val="bg1"/>
                </a:solidFill>
              </a:rPr>
              <a:t>Modes of transmission</a:t>
            </a:r>
          </a:p>
        </p:txBody>
      </p:sp>
      <p:pic>
        <p:nvPicPr>
          <p:cNvPr id="18" name="header icon">
            <a:extLst>
              <a:ext uri="{FF2B5EF4-FFF2-40B4-BE49-F238E27FC236}">
                <a16:creationId xmlns:a16="http://schemas.microsoft.com/office/drawing/2014/main" id="{F30638F8-8200-977C-9922-BFE802287A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
        <p:nvSpPr>
          <p:cNvPr id="20" name="TextBox 19">
            <a:extLst>
              <a:ext uri="{FF2B5EF4-FFF2-40B4-BE49-F238E27FC236}">
                <a16:creationId xmlns:a16="http://schemas.microsoft.com/office/drawing/2014/main" id="{7E3841AC-4DDC-EE5F-E1F6-4FBC2730138A}"/>
              </a:ext>
            </a:extLst>
          </p:cNvPr>
          <p:cNvSpPr txBox="1"/>
          <p:nvPr/>
        </p:nvSpPr>
        <p:spPr>
          <a:xfrm>
            <a:off x="5559020" y="2789136"/>
            <a:ext cx="3737380" cy="590931"/>
          </a:xfrm>
          <a:prstGeom prst="rect">
            <a:avLst/>
          </a:prstGeom>
          <a:noFill/>
        </p:spPr>
        <p:txBody>
          <a:bodyPr wrap="square">
            <a:spAutoFit/>
          </a:bodyPr>
          <a:lstStyle/>
          <a:p>
            <a:pPr>
              <a:lnSpc>
                <a:spcPct val="90000"/>
              </a:lnSpc>
              <a:spcBef>
                <a:spcPts val="1000"/>
              </a:spcBef>
            </a:pPr>
            <a:r>
              <a:rPr lang="en-US" sz="3600" b="1">
                <a:solidFill>
                  <a:srgbClr val="532E1D"/>
                </a:solidFill>
                <a:latin typeface="Edmondsans"/>
              </a:rPr>
              <a:t>= Most Common</a:t>
            </a:r>
          </a:p>
        </p:txBody>
      </p:sp>
    </p:spTree>
    <p:extLst>
      <p:ext uri="{BB962C8B-B14F-4D97-AF65-F5344CB8AC3E}">
        <p14:creationId xmlns:p14="http://schemas.microsoft.com/office/powerpoint/2010/main" val="3757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589CCB3-3A44-F4D1-3FFD-0C46885A22D3}"/>
              </a:ext>
            </a:extLst>
          </p:cNvPr>
          <p:cNvSpPr/>
          <p:nvPr/>
        </p:nvSpPr>
        <p:spPr>
          <a:xfrm>
            <a:off x="6248400" y="2222593"/>
            <a:ext cx="2128796" cy="592630"/>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anner">
            <a:extLst>
              <a:ext uri="{FF2B5EF4-FFF2-40B4-BE49-F238E27FC236}">
                <a16:creationId xmlns:a16="http://schemas.microsoft.com/office/drawing/2014/main" id="{3B3479C6-92B4-8547-5E7B-97194FCE3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contact tex">
            <a:extLst>
              <a:ext uri="{FF2B5EF4-FFF2-40B4-BE49-F238E27FC236}">
                <a16:creationId xmlns:a16="http://schemas.microsoft.com/office/drawing/2014/main" id="{72D956F8-04EB-B6DB-CB86-F465C519B114}"/>
              </a:ext>
            </a:extLst>
          </p:cNvPr>
          <p:cNvSpPr txBox="1">
            <a:spLocks/>
          </p:cNvSpPr>
          <p:nvPr/>
        </p:nvSpPr>
        <p:spPr>
          <a:xfrm>
            <a:off x="1482426" y="5791063"/>
            <a:ext cx="1567605" cy="383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rgbClr val="FCB116"/>
                </a:solidFill>
              </a:rPr>
              <a:t>Contact</a:t>
            </a:r>
          </a:p>
        </p:txBody>
      </p:sp>
      <p:pic>
        <p:nvPicPr>
          <p:cNvPr id="6" name="hands icon">
            <a:extLst>
              <a:ext uri="{FF2B5EF4-FFF2-40B4-BE49-F238E27FC236}">
                <a16:creationId xmlns:a16="http://schemas.microsoft.com/office/drawing/2014/main" id="{7B100FE8-BE92-8ECB-2910-4AD192A33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110" y="5422360"/>
            <a:ext cx="1046827" cy="1046827"/>
          </a:xfrm>
          <a:prstGeom prst="rect">
            <a:avLst/>
          </a:prstGeom>
        </p:spPr>
      </p:pic>
      <p:pic>
        <p:nvPicPr>
          <p:cNvPr id="8" name="header icon">
            <a:extLst>
              <a:ext uri="{FF2B5EF4-FFF2-40B4-BE49-F238E27FC236}">
                <a16:creationId xmlns:a16="http://schemas.microsoft.com/office/drawing/2014/main" id="{29454B89-617F-D50B-8E99-49A753EE5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
        <p:nvSpPr>
          <p:cNvPr id="10" name="TextBox 9">
            <a:extLst>
              <a:ext uri="{FF2B5EF4-FFF2-40B4-BE49-F238E27FC236}">
                <a16:creationId xmlns:a16="http://schemas.microsoft.com/office/drawing/2014/main" id="{B5F7CE24-042F-A1AA-8C77-432A0ABC27A0}"/>
              </a:ext>
            </a:extLst>
          </p:cNvPr>
          <p:cNvSpPr txBox="1"/>
          <p:nvPr/>
        </p:nvSpPr>
        <p:spPr>
          <a:xfrm>
            <a:off x="1143000" y="1070650"/>
            <a:ext cx="5638800" cy="707886"/>
          </a:xfrm>
          <a:prstGeom prst="rect">
            <a:avLst/>
          </a:prstGeom>
          <a:noFill/>
        </p:spPr>
        <p:txBody>
          <a:bodyPr wrap="square" rtlCol="0">
            <a:spAutoFit/>
          </a:bodyPr>
          <a:lstStyle/>
          <a:p>
            <a:r>
              <a:rPr lang="en-US" sz="4000" b="1">
                <a:solidFill>
                  <a:schemeClr val="bg1"/>
                </a:solidFill>
              </a:rPr>
              <a:t>Modes of transmission</a:t>
            </a:r>
          </a:p>
        </p:txBody>
      </p:sp>
      <p:pic>
        <p:nvPicPr>
          <p:cNvPr id="16" name="1a handshake pic">
            <a:extLst>
              <a:ext uri="{FF2B5EF4-FFF2-40B4-BE49-F238E27FC236}">
                <a16:creationId xmlns:a16="http://schemas.microsoft.com/office/drawing/2014/main" id="{9C914615-758F-7578-55A0-D9BB1CFE82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569" y="2222593"/>
            <a:ext cx="4835743" cy="3252037"/>
          </a:xfrm>
          <a:prstGeom prst="rect">
            <a:avLst/>
          </a:prstGeom>
        </p:spPr>
      </p:pic>
      <p:sp>
        <p:nvSpPr>
          <p:cNvPr id="14" name="1b text">
            <a:extLst>
              <a:ext uri="{FF2B5EF4-FFF2-40B4-BE49-F238E27FC236}">
                <a16:creationId xmlns:a16="http://schemas.microsoft.com/office/drawing/2014/main" id="{A509FAFA-E231-0D02-F37C-049638EAAC4E}"/>
              </a:ext>
            </a:extLst>
          </p:cNvPr>
          <p:cNvSpPr txBox="1">
            <a:spLocks/>
          </p:cNvSpPr>
          <p:nvPr/>
        </p:nvSpPr>
        <p:spPr>
          <a:xfrm>
            <a:off x="6306534" y="2981750"/>
            <a:ext cx="4361466" cy="447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532E1D"/>
                </a:solidFill>
              </a:rPr>
              <a:t>Direct Contact</a:t>
            </a:r>
            <a:endParaRPr lang="en-US" sz="2400">
              <a:solidFill>
                <a:srgbClr val="532E1D"/>
              </a:solidFill>
            </a:endParaRPr>
          </a:p>
        </p:txBody>
      </p:sp>
      <p:sp>
        <p:nvSpPr>
          <p:cNvPr id="25" name="1b text">
            <a:extLst>
              <a:ext uri="{FF2B5EF4-FFF2-40B4-BE49-F238E27FC236}">
                <a16:creationId xmlns:a16="http://schemas.microsoft.com/office/drawing/2014/main" id="{7DCCF92B-2E2C-0DEF-053E-2AAE165654F6}"/>
              </a:ext>
            </a:extLst>
          </p:cNvPr>
          <p:cNvSpPr txBox="1">
            <a:spLocks/>
          </p:cNvSpPr>
          <p:nvPr/>
        </p:nvSpPr>
        <p:spPr>
          <a:xfrm>
            <a:off x="6306534" y="4399209"/>
            <a:ext cx="4361466" cy="4013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532E1D"/>
                </a:solidFill>
              </a:rPr>
              <a:t>Indirect Contact</a:t>
            </a:r>
            <a:endParaRPr lang="en-US" sz="2400">
              <a:solidFill>
                <a:srgbClr val="532E1D"/>
              </a:solidFill>
            </a:endParaRPr>
          </a:p>
        </p:txBody>
      </p:sp>
      <p:sp>
        <p:nvSpPr>
          <p:cNvPr id="26" name="1b text">
            <a:extLst>
              <a:ext uri="{FF2B5EF4-FFF2-40B4-BE49-F238E27FC236}">
                <a16:creationId xmlns:a16="http://schemas.microsoft.com/office/drawing/2014/main" id="{6FAB83D3-8F8B-A674-0CA1-E9D4287416E9}"/>
              </a:ext>
            </a:extLst>
          </p:cNvPr>
          <p:cNvSpPr txBox="1">
            <a:spLocks/>
          </p:cNvSpPr>
          <p:nvPr/>
        </p:nvSpPr>
        <p:spPr>
          <a:xfrm>
            <a:off x="6306534" y="2900575"/>
            <a:ext cx="4361466" cy="1290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solidFill>
                <a:srgbClr val="532E1D"/>
              </a:solidFill>
            </a:endParaRPr>
          </a:p>
          <a:p>
            <a:pPr marL="0" indent="0">
              <a:buNone/>
            </a:pPr>
            <a:r>
              <a:rPr lang="en-US" sz="2400">
                <a:solidFill>
                  <a:srgbClr val="532E1D"/>
                </a:solidFill>
              </a:rPr>
              <a:t>Person to person contact and physical transfer of organisms</a:t>
            </a:r>
          </a:p>
        </p:txBody>
      </p:sp>
      <p:sp>
        <p:nvSpPr>
          <p:cNvPr id="27" name="1b text">
            <a:extLst>
              <a:ext uri="{FF2B5EF4-FFF2-40B4-BE49-F238E27FC236}">
                <a16:creationId xmlns:a16="http://schemas.microsoft.com/office/drawing/2014/main" id="{95337441-66CE-813A-880B-91114FD37B74}"/>
              </a:ext>
            </a:extLst>
          </p:cNvPr>
          <p:cNvSpPr txBox="1">
            <a:spLocks/>
          </p:cNvSpPr>
          <p:nvPr/>
        </p:nvSpPr>
        <p:spPr>
          <a:xfrm>
            <a:off x="6306534" y="4805575"/>
            <a:ext cx="4361466" cy="833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532E1D"/>
                </a:solidFill>
              </a:rPr>
              <a:t>Contact with a contaminated surface or device</a:t>
            </a:r>
          </a:p>
          <a:p>
            <a:pPr marL="0" indent="0">
              <a:buNone/>
            </a:pPr>
            <a:endParaRPr lang="en-US" sz="2400">
              <a:solidFill>
                <a:srgbClr val="532E1D"/>
              </a:solidFill>
            </a:endParaRPr>
          </a:p>
        </p:txBody>
      </p:sp>
      <p:sp>
        <p:nvSpPr>
          <p:cNvPr id="28" name="TextBox 27">
            <a:extLst>
              <a:ext uri="{FF2B5EF4-FFF2-40B4-BE49-F238E27FC236}">
                <a16:creationId xmlns:a16="http://schemas.microsoft.com/office/drawing/2014/main" id="{53D46E25-D21C-5435-FEE9-FC9DB9E57A36}"/>
              </a:ext>
            </a:extLst>
          </p:cNvPr>
          <p:cNvSpPr txBox="1"/>
          <p:nvPr/>
        </p:nvSpPr>
        <p:spPr>
          <a:xfrm>
            <a:off x="6324600" y="2133600"/>
            <a:ext cx="2477586" cy="707886"/>
          </a:xfrm>
          <a:prstGeom prst="rect">
            <a:avLst/>
          </a:prstGeom>
          <a:noFill/>
          <a:ln>
            <a:noFill/>
          </a:ln>
        </p:spPr>
        <p:txBody>
          <a:bodyPr wrap="square" rtlCol="0">
            <a:spAutoFit/>
          </a:bodyPr>
          <a:lstStyle/>
          <a:p>
            <a:r>
              <a:rPr lang="en-US" sz="4000" b="1">
                <a:solidFill>
                  <a:schemeClr val="bg1"/>
                </a:solidFill>
              </a:rPr>
              <a:t>Contact</a:t>
            </a:r>
          </a:p>
        </p:txBody>
      </p:sp>
      <p:pic>
        <p:nvPicPr>
          <p:cNvPr id="31" name="Picture 30">
            <a:extLst>
              <a:ext uri="{FF2B5EF4-FFF2-40B4-BE49-F238E27FC236}">
                <a16:creationId xmlns:a16="http://schemas.microsoft.com/office/drawing/2014/main" id="{EC43485A-C615-5594-9224-B22EED0218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832095" y="1819219"/>
            <a:ext cx="2217139" cy="2217139"/>
          </a:xfrm>
          <a:prstGeom prst="rect">
            <a:avLst/>
          </a:prstGeom>
        </p:spPr>
      </p:pic>
      <p:pic>
        <p:nvPicPr>
          <p:cNvPr id="33" name="Picture 32">
            <a:extLst>
              <a:ext uri="{FF2B5EF4-FFF2-40B4-BE49-F238E27FC236}">
                <a16:creationId xmlns:a16="http://schemas.microsoft.com/office/drawing/2014/main" id="{73D372A5-F19F-5E64-3FB9-CDE4DB024A2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581864" y="3888681"/>
            <a:ext cx="2667011" cy="2667011"/>
          </a:xfrm>
          <a:prstGeom prst="rect">
            <a:avLst/>
          </a:prstGeom>
        </p:spPr>
      </p:pic>
    </p:spTree>
    <p:extLst>
      <p:ext uri="{BB962C8B-B14F-4D97-AF65-F5344CB8AC3E}">
        <p14:creationId xmlns:p14="http://schemas.microsoft.com/office/powerpoint/2010/main" val="15979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xit" presetSubtype="0" fill="hold"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4493" y="5169181"/>
            <a:ext cx="8434613" cy="830997"/>
          </a:xfrm>
          <a:prstGeom prst="rect">
            <a:avLst/>
          </a:prstGeom>
        </p:spPr>
        <p:txBody>
          <a:bodyPr wrap="square">
            <a:spAutoFit/>
          </a:bodyPr>
          <a:lstStyle/>
          <a:p>
            <a:pPr marL="0" lvl="1"/>
            <a:r>
              <a:rPr lang="en-US" sz="2400" i="1">
                <a:solidFill>
                  <a:srgbClr val="532E1D"/>
                </a:solidFill>
              </a:rPr>
              <a:t>Droplets may arise from speaking, coughing or sneezing</a:t>
            </a:r>
          </a:p>
          <a:p>
            <a:pPr marL="0" lvl="1"/>
            <a:r>
              <a:rPr lang="en-US" sz="2400" i="1">
                <a:solidFill>
                  <a:srgbClr val="532E1D"/>
                </a:solidFill>
              </a:rPr>
              <a:t>Need to be relatively close</a:t>
            </a:r>
          </a:p>
        </p:txBody>
      </p:sp>
      <p:pic>
        <p:nvPicPr>
          <p:cNvPr id="6" name="2 sneeze pic"/>
          <p:cNvPicPr>
            <a:picLocks noChangeAspect="1"/>
          </p:cNvPicPr>
          <p:nvPr/>
        </p:nvPicPr>
        <p:blipFill rotWithShape="1">
          <a:blip r:embed="rId3">
            <a:extLst>
              <a:ext uri="{28A0092B-C50C-407E-A947-70E740481C1C}">
                <a14:useLocalDpi xmlns:a14="http://schemas.microsoft.com/office/drawing/2010/main" val="0"/>
              </a:ext>
            </a:extLst>
          </a:blip>
          <a:srcRect r="14702"/>
          <a:stretch/>
        </p:blipFill>
        <p:spPr>
          <a:xfrm>
            <a:off x="2036522" y="1952676"/>
            <a:ext cx="4546899" cy="3162245"/>
          </a:xfrm>
          <a:prstGeom prst="rect">
            <a:avLst/>
          </a:prstGeom>
        </p:spPr>
      </p:pic>
      <p:sp>
        <p:nvSpPr>
          <p:cNvPr id="4" name="TextBox 3"/>
          <p:cNvSpPr txBox="1"/>
          <p:nvPr/>
        </p:nvSpPr>
        <p:spPr>
          <a:xfrm>
            <a:off x="6901473" y="2209800"/>
            <a:ext cx="3657600" cy="1938992"/>
          </a:xfrm>
          <a:prstGeom prst="rect">
            <a:avLst/>
          </a:prstGeom>
          <a:noFill/>
        </p:spPr>
        <p:txBody>
          <a:bodyPr wrap="square" rtlCol="0">
            <a:spAutoFit/>
          </a:bodyPr>
          <a:lstStyle/>
          <a:p>
            <a:r>
              <a:rPr lang="en-US" sz="2400">
                <a:solidFill>
                  <a:srgbClr val="532E1D"/>
                </a:solidFill>
              </a:rPr>
              <a:t>Droplet – an infectious agent travels as a very large particle over a short distance by air current (usually 3-6 feet)</a:t>
            </a:r>
          </a:p>
        </p:txBody>
      </p:sp>
      <p:pic>
        <p:nvPicPr>
          <p:cNvPr id="3" name="Banner">
            <a:extLst>
              <a:ext uri="{FF2B5EF4-FFF2-40B4-BE49-F238E27FC236}">
                <a16:creationId xmlns:a16="http://schemas.microsoft.com/office/drawing/2014/main" id="{160F29BC-3512-462C-018D-3864C4B43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pic>
        <p:nvPicPr>
          <p:cNvPr id="8" name="header icon">
            <a:extLst>
              <a:ext uri="{FF2B5EF4-FFF2-40B4-BE49-F238E27FC236}">
                <a16:creationId xmlns:a16="http://schemas.microsoft.com/office/drawing/2014/main" id="{ED0E6DB5-2F45-A391-E62E-52D55C0932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
        <p:nvSpPr>
          <p:cNvPr id="9" name="droplet text">
            <a:extLst>
              <a:ext uri="{FF2B5EF4-FFF2-40B4-BE49-F238E27FC236}">
                <a16:creationId xmlns:a16="http://schemas.microsoft.com/office/drawing/2014/main" id="{19B7E8FA-D86F-C6E9-D18C-F0A4CA85955D}"/>
              </a:ext>
            </a:extLst>
          </p:cNvPr>
          <p:cNvSpPr txBox="1">
            <a:spLocks/>
          </p:cNvSpPr>
          <p:nvPr/>
        </p:nvSpPr>
        <p:spPr>
          <a:xfrm>
            <a:off x="1404650" y="5773039"/>
            <a:ext cx="1567605" cy="367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rgbClr val="0044CD"/>
                </a:solidFill>
              </a:rPr>
              <a:t>Droplet</a:t>
            </a:r>
          </a:p>
        </p:txBody>
      </p:sp>
      <p:pic>
        <p:nvPicPr>
          <p:cNvPr id="10" name="drop icon">
            <a:extLst>
              <a:ext uri="{FF2B5EF4-FFF2-40B4-BE49-F238E27FC236}">
                <a16:creationId xmlns:a16="http://schemas.microsoft.com/office/drawing/2014/main" id="{3D2EAC9E-1BEB-8C57-240D-324B1775A4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064" y="5372114"/>
            <a:ext cx="1046827" cy="1046827"/>
          </a:xfrm>
          <a:prstGeom prst="rect">
            <a:avLst/>
          </a:prstGeom>
        </p:spPr>
      </p:pic>
      <p:sp>
        <p:nvSpPr>
          <p:cNvPr id="11" name="TextBox 10">
            <a:extLst>
              <a:ext uri="{FF2B5EF4-FFF2-40B4-BE49-F238E27FC236}">
                <a16:creationId xmlns:a16="http://schemas.microsoft.com/office/drawing/2014/main" id="{3EF1F9A8-1BF1-4542-9D36-8C9A29AED0F3}"/>
              </a:ext>
            </a:extLst>
          </p:cNvPr>
          <p:cNvSpPr txBox="1"/>
          <p:nvPr/>
        </p:nvSpPr>
        <p:spPr>
          <a:xfrm>
            <a:off x="1143000" y="1070650"/>
            <a:ext cx="5638800" cy="707886"/>
          </a:xfrm>
          <a:prstGeom prst="rect">
            <a:avLst/>
          </a:prstGeom>
          <a:noFill/>
        </p:spPr>
        <p:txBody>
          <a:bodyPr wrap="square" rtlCol="0">
            <a:spAutoFit/>
          </a:bodyPr>
          <a:lstStyle/>
          <a:p>
            <a:r>
              <a:rPr lang="en-US" sz="4000" b="1">
                <a:solidFill>
                  <a:schemeClr val="bg1"/>
                </a:solidFill>
              </a:rPr>
              <a:t>Modes of transmission</a:t>
            </a:r>
          </a:p>
        </p:txBody>
      </p:sp>
    </p:spTree>
    <p:extLst>
      <p:ext uri="{BB962C8B-B14F-4D97-AF65-F5344CB8AC3E}">
        <p14:creationId xmlns:p14="http://schemas.microsoft.com/office/powerpoint/2010/main" val="178237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5181600" y="1936856"/>
            <a:ext cx="4715107" cy="2592637"/>
          </a:xfrm>
          <a:prstGeom prst="rect">
            <a:avLst/>
          </a:prstGeom>
        </p:spPr>
      </p:pic>
      <p:sp>
        <p:nvSpPr>
          <p:cNvPr id="3" name="Rectangle 2"/>
          <p:cNvSpPr/>
          <p:nvPr/>
        </p:nvSpPr>
        <p:spPr>
          <a:xfrm>
            <a:off x="1478844" y="4519379"/>
            <a:ext cx="8913032" cy="1200329"/>
          </a:xfrm>
          <a:prstGeom prst="rect">
            <a:avLst/>
          </a:prstGeom>
        </p:spPr>
        <p:txBody>
          <a:bodyPr wrap="square">
            <a:spAutoFit/>
          </a:bodyPr>
          <a:lstStyle/>
          <a:p>
            <a:pPr marL="0" lvl="1"/>
            <a:r>
              <a:rPr lang="en-US" sz="2400" i="1">
                <a:solidFill>
                  <a:srgbClr val="532E1D"/>
                </a:solidFill>
              </a:rPr>
              <a:t>Small respiratory droplets, that can remain infective for long periods of time are dispersed when an infected person coughs, sneezes, laughs or speaks. May spread thru ventilation systems</a:t>
            </a:r>
          </a:p>
        </p:txBody>
      </p:sp>
      <p:sp>
        <p:nvSpPr>
          <p:cNvPr id="6" name="TextBox 5"/>
          <p:cNvSpPr txBox="1"/>
          <p:nvPr/>
        </p:nvSpPr>
        <p:spPr>
          <a:xfrm>
            <a:off x="1481245" y="2137324"/>
            <a:ext cx="3480036" cy="1569660"/>
          </a:xfrm>
          <a:prstGeom prst="rect">
            <a:avLst/>
          </a:prstGeom>
          <a:noFill/>
        </p:spPr>
        <p:txBody>
          <a:bodyPr wrap="square" rtlCol="0">
            <a:spAutoFit/>
          </a:bodyPr>
          <a:lstStyle/>
          <a:p>
            <a:r>
              <a:rPr lang="en-US" sz="2400" dirty="0">
                <a:solidFill>
                  <a:srgbClr val="532E1D"/>
                </a:solidFill>
              </a:rPr>
              <a:t>Airborne –  infectious agent travels as very small particles over long distances by air current</a:t>
            </a:r>
          </a:p>
        </p:txBody>
      </p:sp>
      <p:pic>
        <p:nvPicPr>
          <p:cNvPr id="4" name="Banner">
            <a:extLst>
              <a:ext uri="{FF2B5EF4-FFF2-40B4-BE49-F238E27FC236}">
                <a16:creationId xmlns:a16="http://schemas.microsoft.com/office/drawing/2014/main" id="{A61E1E8C-7A13-EEB3-6478-167E70C39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pic>
        <p:nvPicPr>
          <p:cNvPr id="8" name="header icon">
            <a:extLst>
              <a:ext uri="{FF2B5EF4-FFF2-40B4-BE49-F238E27FC236}">
                <a16:creationId xmlns:a16="http://schemas.microsoft.com/office/drawing/2014/main" id="{1CD03A3A-4D56-B69B-B505-CBA5FCA580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
        <p:nvSpPr>
          <p:cNvPr id="9" name="airborne text">
            <a:extLst>
              <a:ext uri="{FF2B5EF4-FFF2-40B4-BE49-F238E27FC236}">
                <a16:creationId xmlns:a16="http://schemas.microsoft.com/office/drawing/2014/main" id="{1F0E2D92-CB9F-A734-6E65-836B46C64248}"/>
              </a:ext>
            </a:extLst>
          </p:cNvPr>
          <p:cNvSpPr txBox="1">
            <a:spLocks/>
          </p:cNvSpPr>
          <p:nvPr/>
        </p:nvSpPr>
        <p:spPr>
          <a:xfrm>
            <a:off x="1521455" y="5770413"/>
            <a:ext cx="1699808" cy="3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rgbClr val="5F94FF"/>
                </a:solidFill>
              </a:rPr>
              <a:t>Airborne</a:t>
            </a:r>
          </a:p>
        </p:txBody>
      </p:sp>
      <p:pic>
        <p:nvPicPr>
          <p:cNvPr id="10" name="air icon">
            <a:extLst>
              <a:ext uri="{FF2B5EF4-FFF2-40B4-BE49-F238E27FC236}">
                <a16:creationId xmlns:a16="http://schemas.microsoft.com/office/drawing/2014/main" id="{1B33729E-F200-9A0D-4EFE-9B90F34DBF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855" y="5447073"/>
            <a:ext cx="1046827" cy="1046827"/>
          </a:xfrm>
          <a:prstGeom prst="rect">
            <a:avLst/>
          </a:prstGeom>
        </p:spPr>
      </p:pic>
      <p:sp>
        <p:nvSpPr>
          <p:cNvPr id="11" name="TextBox 10">
            <a:extLst>
              <a:ext uri="{FF2B5EF4-FFF2-40B4-BE49-F238E27FC236}">
                <a16:creationId xmlns:a16="http://schemas.microsoft.com/office/drawing/2014/main" id="{80F25B6A-F37D-0225-31AC-4DEDCFC76704}"/>
              </a:ext>
            </a:extLst>
          </p:cNvPr>
          <p:cNvSpPr txBox="1"/>
          <p:nvPr/>
        </p:nvSpPr>
        <p:spPr>
          <a:xfrm>
            <a:off x="1143000" y="1070650"/>
            <a:ext cx="5638800" cy="707886"/>
          </a:xfrm>
          <a:prstGeom prst="rect">
            <a:avLst/>
          </a:prstGeom>
          <a:noFill/>
        </p:spPr>
        <p:txBody>
          <a:bodyPr wrap="square" rtlCol="0">
            <a:spAutoFit/>
          </a:bodyPr>
          <a:lstStyle/>
          <a:p>
            <a:r>
              <a:rPr lang="en-US" sz="4000" b="1">
                <a:solidFill>
                  <a:schemeClr val="bg1"/>
                </a:solidFill>
              </a:rPr>
              <a:t>Modes of transmission</a:t>
            </a:r>
          </a:p>
        </p:txBody>
      </p:sp>
    </p:spTree>
    <p:extLst>
      <p:ext uri="{BB962C8B-B14F-4D97-AF65-F5344CB8AC3E}">
        <p14:creationId xmlns:p14="http://schemas.microsoft.com/office/powerpoint/2010/main" val="45215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817" y="1676400"/>
            <a:ext cx="7607877" cy="4267200"/>
          </a:xfrm>
        </p:spPr>
        <p:txBody>
          <a:bodyPr>
            <a:normAutofit fontScale="92500"/>
          </a:bodyPr>
          <a:lstStyle/>
          <a:p>
            <a:pPr marL="0" indent="0" defTabSz="914400">
              <a:lnSpc>
                <a:spcPct val="110000"/>
              </a:lnSpc>
              <a:spcAft>
                <a:spcPts val="600"/>
              </a:spcAft>
              <a:buNone/>
            </a:pPr>
            <a:r>
              <a:rPr lang="en-US" sz="2600" b="1" dirty="0">
                <a:solidFill>
                  <a:srgbClr val="532E1D"/>
                </a:solidFill>
              </a:rPr>
              <a:t>The Chain of Infection Includes which of the following:</a:t>
            </a:r>
          </a:p>
          <a:p>
            <a:pPr marL="514350" indent="-514350" defTabSz="914400">
              <a:lnSpc>
                <a:spcPct val="110000"/>
              </a:lnSpc>
              <a:spcAft>
                <a:spcPts val="600"/>
              </a:spcAft>
              <a:buFont typeface="+mj-lt"/>
              <a:buAutoNum type="alphaUcPeriod"/>
            </a:pPr>
            <a:r>
              <a:rPr lang="en-US" sz="2600" dirty="0">
                <a:solidFill>
                  <a:srgbClr val="532E1D"/>
                </a:solidFill>
                <a:latin typeface="+mn-lt"/>
                <a:cs typeface="+mn-cs"/>
              </a:rPr>
              <a:t>Infectious agent, reservoir, mode of transmission and isolation precautions</a:t>
            </a:r>
          </a:p>
          <a:p>
            <a:pPr marL="514350" indent="-514350" defTabSz="914400">
              <a:lnSpc>
                <a:spcPct val="110000"/>
              </a:lnSpc>
              <a:spcAft>
                <a:spcPts val="600"/>
              </a:spcAft>
              <a:buFont typeface="+mj-lt"/>
              <a:buAutoNum type="alphaUcPeriod"/>
            </a:pPr>
            <a:r>
              <a:rPr lang="en-US" sz="2600" dirty="0">
                <a:solidFill>
                  <a:srgbClr val="532E1D"/>
                </a:solidFill>
                <a:latin typeface="+mn-lt"/>
                <a:cs typeface="+mn-cs"/>
              </a:rPr>
              <a:t>Susceptible host, portal of entry, OSHA rules, medical waste</a:t>
            </a:r>
          </a:p>
          <a:p>
            <a:pPr marL="514350" indent="-514350" defTabSz="914400">
              <a:lnSpc>
                <a:spcPct val="110000"/>
              </a:lnSpc>
              <a:spcAft>
                <a:spcPts val="600"/>
              </a:spcAft>
              <a:buFont typeface="+mj-lt"/>
              <a:buAutoNum type="alphaUcPeriod"/>
            </a:pPr>
            <a:r>
              <a:rPr lang="en-US" sz="2600" dirty="0">
                <a:solidFill>
                  <a:srgbClr val="532E1D"/>
                </a:solidFill>
                <a:latin typeface="+mn-lt"/>
                <a:cs typeface="+mn-cs"/>
              </a:rPr>
              <a:t>Mode of transmission, infectious agent, susceptible host, reservoir, portal of entry and portal of exit </a:t>
            </a:r>
          </a:p>
          <a:p>
            <a:pPr marL="514350" indent="-514350" defTabSz="914400">
              <a:lnSpc>
                <a:spcPct val="110000"/>
              </a:lnSpc>
              <a:spcAft>
                <a:spcPts val="600"/>
              </a:spcAft>
              <a:buFont typeface="+mj-lt"/>
              <a:buAutoNum type="alphaUcPeriod"/>
            </a:pPr>
            <a:r>
              <a:rPr lang="en-US" sz="2600" dirty="0">
                <a:solidFill>
                  <a:srgbClr val="532E1D"/>
                </a:solidFill>
                <a:latin typeface="+mn-lt"/>
                <a:cs typeface="+mn-cs"/>
              </a:rPr>
              <a:t>None of the above</a:t>
            </a:r>
          </a:p>
          <a:p>
            <a:pPr marL="514350" indent="-514350">
              <a:buFont typeface="+mj-lt"/>
              <a:buAutoNum type="alphaUcPeriod"/>
            </a:pPr>
            <a:endParaRPr lang="en-US" sz="3200" dirty="0"/>
          </a:p>
          <a:p>
            <a:endParaRPr lang="en-US" dirty="0"/>
          </a:p>
          <a:p>
            <a:pPr marL="68580" indent="0">
              <a:buNone/>
            </a:pPr>
            <a:endParaRPr lang="en-US" sz="3500" dirty="0"/>
          </a:p>
        </p:txBody>
      </p:sp>
      <p:sp>
        <p:nvSpPr>
          <p:cNvPr id="12" name="banner">
            <a:extLst>
              <a:ext uri="{FF2B5EF4-FFF2-40B4-BE49-F238E27FC236}">
                <a16:creationId xmlns:a16="http://schemas.microsoft.com/office/drawing/2014/main" id="{98856F5C-8CDC-8BF7-A0CD-58FB68EBF170}"/>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058ADD1-E4C1-2690-4049-614D4762FA6E}"/>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a:solidFill>
                  <a:schemeClr val="bg1"/>
                </a:solidFill>
              </a:rPr>
              <a:t>Knowledge Check</a:t>
            </a:r>
          </a:p>
        </p:txBody>
      </p:sp>
      <p:pic>
        <p:nvPicPr>
          <p:cNvPr id="14" name="Picture 13" descr="Vida en Jupiter">
            <a:extLst>
              <a:ext uri="{FF2B5EF4-FFF2-40B4-BE49-F238E27FC236}">
                <a16:creationId xmlns:a16="http://schemas.microsoft.com/office/drawing/2014/main" id="{936EFAD3-BE9D-1251-67C8-C44994D12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875" y="3986341"/>
            <a:ext cx="645172" cy="616139"/>
          </a:xfrm>
          <a:prstGeom prst="rect">
            <a:avLst/>
          </a:prstGeom>
        </p:spPr>
      </p:pic>
      <p:cxnSp>
        <p:nvCxnSpPr>
          <p:cNvPr id="15" name="Straight Connector 14">
            <a:extLst>
              <a:ext uri="{FF2B5EF4-FFF2-40B4-BE49-F238E27FC236}">
                <a16:creationId xmlns:a16="http://schemas.microsoft.com/office/drawing/2014/main" id="{FE4EB00B-CD6C-090C-6AEF-DDDF3F1E4BF7}"/>
              </a:ext>
            </a:extLst>
          </p:cNvPr>
          <p:cNvCxnSpPr>
            <a:cxnSpLocks/>
          </p:cNvCxnSpPr>
          <p:nvPr/>
        </p:nvCxnSpPr>
        <p:spPr>
          <a:xfrm>
            <a:off x="2745038" y="4572000"/>
            <a:ext cx="6858000"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1000F36-BCF7-2C2D-6EE3-130B31C5E679}"/>
              </a:ext>
            </a:extLst>
          </p:cNvPr>
          <p:cNvCxnSpPr>
            <a:cxnSpLocks/>
          </p:cNvCxnSpPr>
          <p:nvPr/>
        </p:nvCxnSpPr>
        <p:spPr>
          <a:xfrm>
            <a:off x="2745038" y="4953000"/>
            <a:ext cx="5181600"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0205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1039905" y="1796930"/>
            <a:ext cx="5702095" cy="4276570"/>
          </a:xfrm>
          <a:prstGeom prst="rect">
            <a:avLst/>
          </a:prstGeom>
        </p:spPr>
      </p:pic>
      <p:sp>
        <p:nvSpPr>
          <p:cNvPr id="6" name="Text Placeholder 5"/>
          <p:cNvSpPr>
            <a:spLocks noGrp="1"/>
          </p:cNvSpPr>
          <p:nvPr>
            <p:ph type="body" idx="4294967295"/>
          </p:nvPr>
        </p:nvSpPr>
        <p:spPr>
          <a:xfrm>
            <a:off x="4621847" y="4686167"/>
            <a:ext cx="4473387" cy="945866"/>
          </a:xfrm>
          <a:prstGeom prst="rect">
            <a:avLst/>
          </a:prstGeom>
        </p:spPr>
        <p:txBody>
          <a:bodyPr>
            <a:normAutofit/>
          </a:bodyPr>
          <a:lstStyle/>
          <a:p>
            <a:r>
              <a:rPr lang="en-US" sz="2400" dirty="0">
                <a:solidFill>
                  <a:srgbClr val="532E1D"/>
                </a:solidFill>
                <a:latin typeface="+mn-lt"/>
                <a:cs typeface="+mn-cs"/>
              </a:rPr>
              <a:t>Standard Precautions</a:t>
            </a:r>
          </a:p>
          <a:p>
            <a:r>
              <a:rPr lang="en-US" sz="2400" dirty="0">
                <a:solidFill>
                  <a:srgbClr val="532E1D"/>
                </a:solidFill>
                <a:latin typeface="+mn-lt"/>
                <a:cs typeface="+mn-cs"/>
              </a:rPr>
              <a:t>Transmission-Based Precautions </a:t>
            </a:r>
          </a:p>
        </p:txBody>
      </p:sp>
      <p:pic>
        <p:nvPicPr>
          <p:cNvPr id="2" name="Banner">
            <a:extLst>
              <a:ext uri="{FF2B5EF4-FFF2-40B4-BE49-F238E27FC236}">
                <a16:creationId xmlns:a16="http://schemas.microsoft.com/office/drawing/2014/main" id="{ACCFE37F-EF1A-7C57-2827-719CC995C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19E583E9-6721-F09B-CA8C-340065888494}"/>
              </a:ext>
            </a:extLst>
          </p:cNvPr>
          <p:cNvSpPr txBox="1"/>
          <p:nvPr/>
        </p:nvSpPr>
        <p:spPr>
          <a:xfrm>
            <a:off x="1143000" y="1070650"/>
            <a:ext cx="8126506" cy="707886"/>
          </a:xfrm>
          <a:prstGeom prst="rect">
            <a:avLst/>
          </a:prstGeom>
          <a:noFill/>
        </p:spPr>
        <p:txBody>
          <a:bodyPr wrap="square" rtlCol="0">
            <a:spAutoFit/>
          </a:bodyPr>
          <a:lstStyle/>
          <a:p>
            <a:r>
              <a:rPr lang="en-US" sz="4000" b="1" dirty="0">
                <a:solidFill>
                  <a:schemeClr val="bg1"/>
                </a:solidFill>
              </a:rPr>
              <a:t>Controlling transmission of infection</a:t>
            </a:r>
          </a:p>
        </p:txBody>
      </p:sp>
      <p:sp>
        <p:nvSpPr>
          <p:cNvPr id="10" name="TextBox 9">
            <a:extLst>
              <a:ext uri="{FF2B5EF4-FFF2-40B4-BE49-F238E27FC236}">
                <a16:creationId xmlns:a16="http://schemas.microsoft.com/office/drawing/2014/main" id="{C453E9CC-BCEA-FEDC-F8AB-9AECB59C51CA}"/>
              </a:ext>
            </a:extLst>
          </p:cNvPr>
          <p:cNvSpPr txBox="1"/>
          <p:nvPr/>
        </p:nvSpPr>
        <p:spPr>
          <a:xfrm>
            <a:off x="4495995" y="3413703"/>
            <a:ext cx="6382870" cy="830997"/>
          </a:xfrm>
          <a:prstGeom prst="rect">
            <a:avLst/>
          </a:prstGeom>
          <a:noFill/>
        </p:spPr>
        <p:txBody>
          <a:bodyPr wrap="square">
            <a:spAutoFit/>
          </a:bodyPr>
          <a:lstStyle/>
          <a:p>
            <a:r>
              <a:rPr lang="en-US" sz="2400" dirty="0">
                <a:solidFill>
                  <a:srgbClr val="532E1D"/>
                </a:solidFill>
              </a:rPr>
              <a:t>As long as there is a means of transmission, infection will spread to others.</a:t>
            </a:r>
          </a:p>
        </p:txBody>
      </p:sp>
      <p:pic>
        <p:nvPicPr>
          <p:cNvPr id="11" name="header icon">
            <a:extLst>
              <a:ext uri="{FF2B5EF4-FFF2-40B4-BE49-F238E27FC236}">
                <a16:creationId xmlns:a16="http://schemas.microsoft.com/office/drawing/2014/main" id="{C2D62AC4-AD23-1854-5535-0A3560F2E6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1379" y="1108540"/>
            <a:ext cx="688390" cy="688390"/>
          </a:xfrm>
          <a:prstGeom prst="rect">
            <a:avLst/>
          </a:prstGeom>
        </p:spPr>
      </p:pic>
    </p:spTree>
    <p:extLst>
      <p:ext uri="{BB962C8B-B14F-4D97-AF65-F5344CB8AC3E}">
        <p14:creationId xmlns:p14="http://schemas.microsoft.com/office/powerpoint/2010/main" val="229332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njectio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363" y="3683862"/>
            <a:ext cx="665263" cy="665263"/>
          </a:xfrm>
          <a:prstGeom prst="rect">
            <a:avLst/>
          </a:prstGeom>
        </p:spPr>
      </p:pic>
      <p:pic>
        <p:nvPicPr>
          <p:cNvPr id="24" name="cough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5009" y="3098122"/>
            <a:ext cx="973305" cy="973305"/>
          </a:xfrm>
          <a:prstGeom prst="rect">
            <a:avLst/>
          </a:prstGeom>
        </p:spPr>
      </p:pic>
      <p:pic>
        <p:nvPicPr>
          <p:cNvPr id="22" name="glov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826" y="2747096"/>
            <a:ext cx="585740" cy="585740"/>
          </a:xfrm>
          <a:prstGeom prst="rect">
            <a:avLst/>
          </a:prstGeom>
        </p:spPr>
      </p:pic>
      <p:pic>
        <p:nvPicPr>
          <p:cNvPr id="4" name="hand wash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7819" y="2341802"/>
            <a:ext cx="653146" cy="653146"/>
          </a:xfrm>
          <a:prstGeom prst="rect">
            <a:avLst/>
          </a:prstGeom>
        </p:spPr>
      </p:pic>
      <p:pic>
        <p:nvPicPr>
          <p:cNvPr id="41" name="7 mask icon">
            <a:extLst>
              <a:ext uri="{FF2B5EF4-FFF2-40B4-BE49-F238E27FC236}">
                <a16:creationId xmlns:a16="http://schemas.microsoft.com/office/drawing/2014/main" id="{2E7368E6-4ED5-43C3-7ACF-839AD571F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4313" y="4261047"/>
            <a:ext cx="810495" cy="810495"/>
          </a:xfrm>
          <a:prstGeom prst="rect">
            <a:avLst/>
          </a:prstGeom>
        </p:spPr>
      </p:pic>
      <p:pic>
        <p:nvPicPr>
          <p:cNvPr id="42" name="8 equipment icon">
            <a:extLst>
              <a:ext uri="{FF2B5EF4-FFF2-40B4-BE49-F238E27FC236}">
                <a16:creationId xmlns:a16="http://schemas.microsoft.com/office/drawing/2014/main" id="{967C9165-B2D8-F720-372F-ED1AAE62C7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26417">
            <a:off x="4820557" y="5069218"/>
            <a:ext cx="690099" cy="690099"/>
          </a:xfrm>
          <a:prstGeom prst="rect">
            <a:avLst/>
          </a:prstGeom>
        </p:spPr>
      </p:pic>
      <p:sp>
        <p:nvSpPr>
          <p:cNvPr id="17" name="text list"/>
          <p:cNvSpPr txBox="1">
            <a:spLocks/>
          </p:cNvSpPr>
          <p:nvPr/>
        </p:nvSpPr>
        <p:spPr>
          <a:xfrm>
            <a:off x="5587719" y="2495157"/>
            <a:ext cx="5614452" cy="350205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532E1D"/>
                </a:solidFill>
              </a:rPr>
              <a:t>Hand hygiene</a:t>
            </a:r>
          </a:p>
          <a:p>
            <a:r>
              <a:rPr lang="en-US" sz="2400" dirty="0">
                <a:solidFill>
                  <a:srgbClr val="532E1D"/>
                </a:solidFill>
              </a:rPr>
              <a:t>Use of personal protective equipment</a:t>
            </a:r>
          </a:p>
          <a:p>
            <a:r>
              <a:rPr lang="en-US" sz="2400" dirty="0">
                <a:solidFill>
                  <a:srgbClr val="532E1D"/>
                </a:solidFill>
              </a:rPr>
              <a:t>Respiratory hygiene/cough etiquette</a:t>
            </a:r>
          </a:p>
          <a:p>
            <a:r>
              <a:rPr lang="en-US" sz="2400" dirty="0">
                <a:solidFill>
                  <a:srgbClr val="532E1D"/>
                </a:solidFill>
              </a:rPr>
              <a:t>Safe injection practices</a:t>
            </a:r>
          </a:p>
          <a:p>
            <a:r>
              <a:rPr lang="en-US" sz="2400" dirty="0">
                <a:solidFill>
                  <a:srgbClr val="532E1D"/>
                </a:solidFill>
              </a:rPr>
              <a:t>Use of a mask when injecting the epidural space</a:t>
            </a:r>
          </a:p>
          <a:p>
            <a:r>
              <a:rPr lang="en-US" sz="2400" dirty="0">
                <a:solidFill>
                  <a:srgbClr val="532E1D"/>
                </a:solidFill>
              </a:rPr>
              <a:t>Safe handling of potentially contaminated equipment </a:t>
            </a:r>
          </a:p>
        </p:txBody>
      </p:sp>
      <p:pic>
        <p:nvPicPr>
          <p:cNvPr id="31" name="3 hand wash pic"/>
          <p:cNvPicPr>
            <a:picLocks noChangeAspect="1"/>
          </p:cNvPicPr>
          <p:nvPr/>
        </p:nvPicPr>
        <p:blipFill rotWithShape="1">
          <a:blip r:embed="rId9" cstate="print">
            <a:extLst>
              <a:ext uri="{28A0092B-C50C-407E-A947-70E740481C1C}">
                <a14:useLocalDpi xmlns:a14="http://schemas.microsoft.com/office/drawing/2010/main" val="0"/>
              </a:ext>
            </a:extLst>
          </a:blip>
          <a:srcRect l="20230" r="11825"/>
          <a:stretch/>
        </p:blipFill>
        <p:spPr>
          <a:xfrm>
            <a:off x="1183915" y="2516990"/>
            <a:ext cx="3260993" cy="3211883"/>
          </a:xfrm>
          <a:prstGeom prst="rect">
            <a:avLst/>
          </a:prstGeom>
        </p:spPr>
      </p:pic>
      <p:pic>
        <p:nvPicPr>
          <p:cNvPr id="3" name="Banner">
            <a:extLst>
              <a:ext uri="{FF2B5EF4-FFF2-40B4-BE49-F238E27FC236}">
                <a16:creationId xmlns:a16="http://schemas.microsoft.com/office/drawing/2014/main" id="{278F166E-60AB-2981-D389-24B6299347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8196716B-14B6-AF82-3CCC-7D8D3800BEE1}"/>
              </a:ext>
            </a:extLst>
          </p:cNvPr>
          <p:cNvSpPr txBox="1"/>
          <p:nvPr/>
        </p:nvSpPr>
        <p:spPr>
          <a:xfrm>
            <a:off x="1143000" y="1070650"/>
            <a:ext cx="6797679" cy="707886"/>
          </a:xfrm>
          <a:prstGeom prst="rect">
            <a:avLst/>
          </a:prstGeom>
          <a:noFill/>
        </p:spPr>
        <p:txBody>
          <a:bodyPr wrap="square" rtlCol="0">
            <a:spAutoFit/>
          </a:bodyPr>
          <a:lstStyle/>
          <a:p>
            <a:r>
              <a:rPr lang="en-US" sz="4000" b="1" dirty="0">
                <a:solidFill>
                  <a:schemeClr val="bg1"/>
                </a:solidFill>
              </a:rPr>
              <a:t>CONTROLLING TRANSMISSION</a:t>
            </a:r>
          </a:p>
        </p:txBody>
      </p:sp>
      <p:sp>
        <p:nvSpPr>
          <p:cNvPr id="29" name="TextBox 28">
            <a:extLst>
              <a:ext uri="{FF2B5EF4-FFF2-40B4-BE49-F238E27FC236}">
                <a16:creationId xmlns:a16="http://schemas.microsoft.com/office/drawing/2014/main" id="{C1CC1E24-24AC-9D09-9CCB-3E376EE2D2C5}"/>
              </a:ext>
            </a:extLst>
          </p:cNvPr>
          <p:cNvSpPr txBox="1"/>
          <p:nvPr/>
        </p:nvSpPr>
        <p:spPr>
          <a:xfrm>
            <a:off x="3127005" y="1756820"/>
            <a:ext cx="6378766" cy="707886"/>
          </a:xfrm>
          <a:prstGeom prst="rect">
            <a:avLst/>
          </a:prstGeom>
          <a:noFill/>
        </p:spPr>
        <p:txBody>
          <a:bodyPr wrap="square">
            <a:spAutoFit/>
          </a:bodyPr>
          <a:lstStyle/>
          <a:p>
            <a:pPr marL="0" indent="0">
              <a:buNone/>
            </a:pPr>
            <a:r>
              <a:rPr lang="en-US" sz="4000" b="1" dirty="0">
                <a:solidFill>
                  <a:srgbClr val="532E1D"/>
                </a:solidFill>
                <a:latin typeface="Edmondsans"/>
              </a:rPr>
              <a:t>Standard Precautions</a:t>
            </a:r>
          </a:p>
        </p:txBody>
      </p:sp>
      <p:pic>
        <p:nvPicPr>
          <p:cNvPr id="40" name="small sheild icon">
            <a:extLst>
              <a:ext uri="{FF2B5EF4-FFF2-40B4-BE49-F238E27FC236}">
                <a16:creationId xmlns:a16="http://schemas.microsoft.com/office/drawing/2014/main" id="{E19186DD-5DFB-82F5-EAF7-A8FCDDE7088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0048" y="1787271"/>
            <a:ext cx="729719" cy="729719"/>
          </a:xfrm>
          <a:prstGeom prst="rect">
            <a:avLst/>
          </a:prstGeom>
        </p:spPr>
      </p:pic>
      <p:sp>
        <p:nvSpPr>
          <p:cNvPr id="44" name="TextBox 43">
            <a:extLst>
              <a:ext uri="{FF2B5EF4-FFF2-40B4-BE49-F238E27FC236}">
                <a16:creationId xmlns:a16="http://schemas.microsoft.com/office/drawing/2014/main" id="{3775E4BE-9984-B58B-D569-82FEB7FF0872}"/>
              </a:ext>
            </a:extLst>
          </p:cNvPr>
          <p:cNvSpPr txBox="1"/>
          <p:nvPr/>
        </p:nvSpPr>
        <p:spPr>
          <a:xfrm>
            <a:off x="4884221" y="3224921"/>
            <a:ext cx="5725745" cy="1569660"/>
          </a:xfrm>
          <a:prstGeom prst="rect">
            <a:avLst/>
          </a:prstGeom>
          <a:noFill/>
        </p:spPr>
        <p:txBody>
          <a:bodyPr wrap="square">
            <a:spAutoFit/>
          </a:bodyPr>
          <a:lstStyle/>
          <a:p>
            <a:r>
              <a:rPr lang="en-US" sz="2400" dirty="0">
                <a:solidFill>
                  <a:srgbClr val="532E1D"/>
                </a:solidFill>
              </a:rPr>
              <a:t>The minimum infection prevention practice that applies to all patient care, regardless of suspected or confirmed infection status of the patient</a:t>
            </a:r>
          </a:p>
        </p:txBody>
      </p:sp>
    </p:spTree>
    <p:extLst>
      <p:ext uri="{BB962C8B-B14F-4D97-AF65-F5344CB8AC3E}">
        <p14:creationId xmlns:p14="http://schemas.microsoft.com/office/powerpoint/2010/main" val="96553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500"/>
                                        <p:tgtEl>
                                          <p:spTgt spid="1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fade">
                                      <p:cBhvr>
                                        <p:cTn id="29" dur="500"/>
                                        <p:tgtEl>
                                          <p:spTgt spid="1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Effect transition="in" filter="fade">
                                      <p:cBhvr>
                                        <p:cTn id="37" dur="500"/>
                                        <p:tgtEl>
                                          <p:spTgt spid="1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xEl>
                                              <p:pRg st="5" end="5"/>
                                            </p:txEl>
                                          </p:spTgt>
                                        </p:tgtEl>
                                        <p:attrNameLst>
                                          <p:attrName>style.visibility</p:attrName>
                                        </p:attrNameLst>
                                      </p:cBhvr>
                                      <p:to>
                                        <p:strVal val="visible"/>
                                      </p:to>
                                    </p:set>
                                    <p:animEffect transition="in" filter="fade">
                                      <p:cBhvr>
                                        <p:cTn id="53"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E96023-B006-411D-B731-9E105F66C941}"/>
              </a:ext>
            </a:extLst>
          </p:cNvPr>
          <p:cNvSpPr>
            <a:spLocks noGrp="1"/>
          </p:cNvSpPr>
          <p:nvPr>
            <p:ph idx="1"/>
          </p:nvPr>
        </p:nvSpPr>
        <p:spPr>
          <a:xfrm>
            <a:off x="1338412" y="2100291"/>
            <a:ext cx="9547677" cy="4191000"/>
          </a:xfrm>
        </p:spPr>
        <p:txBody>
          <a:bodyPr>
            <a:normAutofit/>
          </a:bodyPr>
          <a:lstStyle/>
          <a:p>
            <a:pPr marL="228600" indent="-228600" defTabSz="914400">
              <a:spcBef>
                <a:spcPts val="0"/>
              </a:spcBef>
              <a:spcAft>
                <a:spcPts val="1200"/>
              </a:spcAft>
            </a:pPr>
            <a:r>
              <a:rPr lang="en-US" dirty="0">
                <a:solidFill>
                  <a:srgbClr val="532E1D"/>
                </a:solidFill>
                <a:latin typeface="Edmondsans"/>
              </a:rPr>
              <a:t>Good hand hygiene, including use of an alcohol-based hand rub and washing with soap and water is critical in reducing the risk of transmission of infections in any healthcare setting</a:t>
            </a:r>
          </a:p>
          <a:p>
            <a:pPr marL="228600" indent="-228600" defTabSz="914400">
              <a:spcBef>
                <a:spcPts val="0"/>
              </a:spcBef>
              <a:spcAft>
                <a:spcPts val="1200"/>
              </a:spcAft>
            </a:pPr>
            <a:r>
              <a:rPr lang="en-US" dirty="0">
                <a:solidFill>
                  <a:srgbClr val="532E1D"/>
                </a:solidFill>
                <a:latin typeface="Edmondsans"/>
              </a:rPr>
              <a:t>Use of an alcohol- based hand rub is recommended as primary mode of hand hygiene except when hands are visible soiled</a:t>
            </a:r>
          </a:p>
          <a:p>
            <a:pPr marL="528637" lvl="2" indent="-228600" defTabSz="914400">
              <a:spcBef>
                <a:spcPts val="0"/>
              </a:spcBef>
              <a:spcAft>
                <a:spcPts val="600"/>
              </a:spcAft>
            </a:pPr>
            <a:r>
              <a:rPr lang="en-US" sz="2100" dirty="0">
                <a:solidFill>
                  <a:srgbClr val="532E1D"/>
                </a:solidFill>
                <a:latin typeface="Edmondsans"/>
              </a:rPr>
              <a:t>Dirt</a:t>
            </a:r>
          </a:p>
          <a:p>
            <a:pPr marL="528637" lvl="2" indent="-228600" defTabSz="914400">
              <a:spcBef>
                <a:spcPts val="0"/>
              </a:spcBef>
              <a:spcAft>
                <a:spcPts val="600"/>
              </a:spcAft>
            </a:pPr>
            <a:r>
              <a:rPr lang="en-US" sz="2100" dirty="0">
                <a:solidFill>
                  <a:srgbClr val="532E1D"/>
                </a:solidFill>
                <a:latin typeface="Edmondsans"/>
              </a:rPr>
              <a:t>Blood</a:t>
            </a:r>
          </a:p>
          <a:p>
            <a:pPr marL="528637" lvl="2" indent="-228600" defTabSz="914400">
              <a:spcBef>
                <a:spcPts val="0"/>
              </a:spcBef>
              <a:spcAft>
                <a:spcPts val="600"/>
              </a:spcAft>
            </a:pPr>
            <a:r>
              <a:rPr lang="en-US" sz="2100" dirty="0">
                <a:solidFill>
                  <a:srgbClr val="532E1D"/>
                </a:solidFill>
                <a:latin typeface="Edmondsans"/>
              </a:rPr>
              <a:t>Body fluids</a:t>
            </a:r>
          </a:p>
          <a:p>
            <a:pPr marL="528637" lvl="2" indent="-228600" defTabSz="914400">
              <a:spcBef>
                <a:spcPts val="0"/>
              </a:spcBef>
              <a:spcAft>
                <a:spcPts val="600"/>
              </a:spcAft>
            </a:pPr>
            <a:r>
              <a:rPr lang="en-US" sz="2100" dirty="0">
                <a:solidFill>
                  <a:srgbClr val="532E1D"/>
                </a:solidFill>
                <a:latin typeface="Edmondsans"/>
              </a:rPr>
              <a:t>Caring for patient with infectious diarrhea</a:t>
            </a:r>
          </a:p>
        </p:txBody>
      </p:sp>
      <p:sp>
        <p:nvSpPr>
          <p:cNvPr id="8" name="TextBox 7">
            <a:extLst>
              <a:ext uri="{FF2B5EF4-FFF2-40B4-BE49-F238E27FC236}">
                <a16:creationId xmlns:a16="http://schemas.microsoft.com/office/drawing/2014/main" id="{55291104-7576-42E4-AA01-9508C307DDAE}"/>
              </a:ext>
            </a:extLst>
          </p:cNvPr>
          <p:cNvSpPr txBox="1"/>
          <p:nvPr/>
        </p:nvSpPr>
        <p:spPr>
          <a:xfrm>
            <a:off x="2743200" y="6385103"/>
            <a:ext cx="7772400" cy="400110"/>
          </a:xfrm>
          <a:prstGeom prst="rect">
            <a:avLst/>
          </a:prstGeom>
          <a:noFill/>
        </p:spPr>
        <p:txBody>
          <a:bodyPr wrap="square" rtlCol="0">
            <a:spAutoFit/>
          </a:bodyPr>
          <a:lstStyle/>
          <a:p>
            <a:r>
              <a:rPr lang="en-US" sz="2000" b="1" i="1" dirty="0">
                <a:solidFill>
                  <a:schemeClr val="bg1"/>
                </a:solidFill>
              </a:rPr>
              <a:t>Hand hygiene is discussed in detail in Module E, “principals of asepsis”</a:t>
            </a:r>
          </a:p>
        </p:txBody>
      </p:sp>
      <p:pic>
        <p:nvPicPr>
          <p:cNvPr id="11" name="3 hand wash icon">
            <a:extLst>
              <a:ext uri="{FF2B5EF4-FFF2-40B4-BE49-F238E27FC236}">
                <a16:creationId xmlns:a16="http://schemas.microsoft.com/office/drawing/2014/main" id="{9A4C02F2-B229-2788-1ECF-AAAA7C9A8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5630782"/>
            <a:ext cx="812921" cy="812921"/>
          </a:xfrm>
          <a:prstGeom prst="rect">
            <a:avLst/>
          </a:prstGeom>
        </p:spPr>
      </p:pic>
      <p:sp>
        <p:nvSpPr>
          <p:cNvPr id="12" name="3 hand hygiene text">
            <a:extLst>
              <a:ext uri="{FF2B5EF4-FFF2-40B4-BE49-F238E27FC236}">
                <a16:creationId xmlns:a16="http://schemas.microsoft.com/office/drawing/2014/main" id="{DC24C8C2-DBC8-8355-930D-E708F5614174}"/>
              </a:ext>
            </a:extLst>
          </p:cNvPr>
          <p:cNvSpPr txBox="1"/>
          <p:nvPr/>
        </p:nvSpPr>
        <p:spPr>
          <a:xfrm>
            <a:off x="1785051" y="6103541"/>
            <a:ext cx="1516121" cy="369332"/>
          </a:xfrm>
          <a:prstGeom prst="rect">
            <a:avLst/>
          </a:prstGeom>
          <a:noFill/>
        </p:spPr>
        <p:txBody>
          <a:bodyPr wrap="none" rtlCol="0">
            <a:spAutoFit/>
          </a:bodyPr>
          <a:lstStyle/>
          <a:p>
            <a:r>
              <a:rPr lang="en-US" b="1" dirty="0">
                <a:solidFill>
                  <a:srgbClr val="F38F19"/>
                </a:solidFill>
                <a:latin typeface="Edmondsans"/>
                <a:cs typeface="Edmondsans"/>
              </a:rPr>
              <a:t>Hand Hygiene</a:t>
            </a:r>
          </a:p>
        </p:txBody>
      </p:sp>
      <p:pic>
        <p:nvPicPr>
          <p:cNvPr id="15" name="Banner">
            <a:extLst>
              <a:ext uri="{FF2B5EF4-FFF2-40B4-BE49-F238E27FC236}">
                <a16:creationId xmlns:a16="http://schemas.microsoft.com/office/drawing/2014/main" id="{7F0F6EE5-EF69-AED2-F884-FDBC1B7EA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582265"/>
            <a:ext cx="10256154" cy="1591023"/>
          </a:xfrm>
          <a:prstGeom prst="rect">
            <a:avLst/>
          </a:prstGeom>
        </p:spPr>
      </p:pic>
      <p:pic>
        <p:nvPicPr>
          <p:cNvPr id="16" name="small sheild icon">
            <a:extLst>
              <a:ext uri="{FF2B5EF4-FFF2-40B4-BE49-F238E27FC236}">
                <a16:creationId xmlns:a16="http://schemas.microsoft.com/office/drawing/2014/main" id="{F30B2451-E5A9-A137-C0AC-213AA0ECC5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0786" y="803650"/>
            <a:ext cx="729719" cy="729719"/>
          </a:xfrm>
          <a:prstGeom prst="rect">
            <a:avLst/>
          </a:prstGeom>
        </p:spPr>
      </p:pic>
      <p:sp>
        <p:nvSpPr>
          <p:cNvPr id="17" name="TextBox 16">
            <a:extLst>
              <a:ext uri="{FF2B5EF4-FFF2-40B4-BE49-F238E27FC236}">
                <a16:creationId xmlns:a16="http://schemas.microsoft.com/office/drawing/2014/main" id="{90FE4E05-520F-929E-6B7E-7593FC3E9B0F}"/>
              </a:ext>
            </a:extLst>
          </p:cNvPr>
          <p:cNvSpPr txBox="1"/>
          <p:nvPr/>
        </p:nvSpPr>
        <p:spPr>
          <a:xfrm>
            <a:off x="1143000" y="563873"/>
            <a:ext cx="8466286" cy="1938992"/>
          </a:xfrm>
          <a:prstGeom prst="rect">
            <a:avLst/>
          </a:prstGeom>
          <a:noFill/>
        </p:spPr>
        <p:txBody>
          <a:bodyPr wrap="square" rtlCol="0">
            <a:spAutoFit/>
          </a:bodyPr>
          <a:lstStyle/>
          <a:p>
            <a:r>
              <a:rPr lang="en-US" sz="4000" b="1" dirty="0">
                <a:solidFill>
                  <a:schemeClr val="bg1"/>
                </a:solidFill>
              </a:rPr>
              <a:t>The Best Way to Stop the Spread of Infection: </a:t>
            </a:r>
            <a:r>
              <a:rPr lang="en-US" sz="4000" b="1" i="1" dirty="0">
                <a:solidFill>
                  <a:schemeClr val="bg1"/>
                </a:solidFill>
              </a:rPr>
              <a:t>Hand Hygiene</a:t>
            </a:r>
          </a:p>
          <a:p>
            <a:endParaRPr lang="en-US" sz="4000" b="1" dirty="0">
              <a:solidFill>
                <a:schemeClr val="bg1"/>
              </a:solidFill>
            </a:endParaRPr>
          </a:p>
        </p:txBody>
      </p:sp>
      <p:pic>
        <p:nvPicPr>
          <p:cNvPr id="19" name="Picture 18">
            <a:extLst>
              <a:ext uri="{FF2B5EF4-FFF2-40B4-BE49-F238E27FC236}">
                <a16:creationId xmlns:a16="http://schemas.microsoft.com/office/drawing/2014/main" id="{69227B7D-18D9-7545-7291-EB407BD9577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567294" y="4076823"/>
            <a:ext cx="2636702" cy="1977527"/>
          </a:xfrm>
          <a:prstGeom prst="rect">
            <a:avLst/>
          </a:prstGeom>
        </p:spPr>
      </p:pic>
      <p:pic>
        <p:nvPicPr>
          <p:cNvPr id="21" name="Picture 20" descr="A person using a hand sanitizer dispenser&#10;&#10;Description automatically generated">
            <a:extLst>
              <a:ext uri="{FF2B5EF4-FFF2-40B4-BE49-F238E27FC236}">
                <a16:creationId xmlns:a16="http://schemas.microsoft.com/office/drawing/2014/main" id="{FF2C9F11-27E2-C5BA-8DA1-A183A27090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631" r="39072"/>
          <a:stretch/>
        </p:blipFill>
        <p:spPr>
          <a:xfrm>
            <a:off x="7051172" y="4112045"/>
            <a:ext cx="1516121" cy="1925197"/>
          </a:xfrm>
          <a:prstGeom prst="rect">
            <a:avLst/>
          </a:prstGeom>
        </p:spPr>
      </p:pic>
      <p:pic>
        <p:nvPicPr>
          <p:cNvPr id="23" name="Picture 22" descr="A green tick mark on a black background&#10;&#10;Description automatically generated with medium confidence">
            <a:extLst>
              <a:ext uri="{FF2B5EF4-FFF2-40B4-BE49-F238E27FC236}">
                <a16:creationId xmlns:a16="http://schemas.microsoft.com/office/drawing/2014/main" id="{E5467C80-B89A-0211-A9BA-52E58EDB4F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6342" y="3557679"/>
            <a:ext cx="1276223" cy="1276223"/>
          </a:xfrm>
          <a:prstGeom prst="rect">
            <a:avLst/>
          </a:prstGeom>
        </p:spPr>
      </p:pic>
      <p:pic>
        <p:nvPicPr>
          <p:cNvPr id="27" name="Picture 26" descr="A red x on a black background&#10;&#10;Description automatically generated">
            <a:extLst>
              <a:ext uri="{FF2B5EF4-FFF2-40B4-BE49-F238E27FC236}">
                <a16:creationId xmlns:a16="http://schemas.microsoft.com/office/drawing/2014/main" id="{4B334270-2AF6-52FB-3586-75E179C211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4087" y="3709342"/>
            <a:ext cx="880955" cy="880955"/>
          </a:xfrm>
          <a:prstGeom prst="rect">
            <a:avLst/>
          </a:prstGeom>
        </p:spPr>
      </p:pic>
      <p:pic>
        <p:nvPicPr>
          <p:cNvPr id="29" name="Picture 28" descr="A picture containing person, clothing, finger, nail&#10;&#10;Description automatically generated">
            <a:extLst>
              <a:ext uri="{FF2B5EF4-FFF2-40B4-BE49-F238E27FC236}">
                <a16:creationId xmlns:a16="http://schemas.microsoft.com/office/drawing/2014/main" id="{A92E4B5A-87C9-D308-155F-59A89049378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2390" b="9717"/>
          <a:stretch/>
        </p:blipFill>
        <p:spPr>
          <a:xfrm>
            <a:off x="3564663" y="3397389"/>
            <a:ext cx="5062675" cy="2639853"/>
          </a:xfrm>
          <a:prstGeom prst="rect">
            <a:avLst/>
          </a:prstGeom>
        </p:spPr>
      </p:pic>
    </p:spTree>
    <p:extLst>
      <p:ext uri="{BB962C8B-B14F-4D97-AF65-F5344CB8AC3E}">
        <p14:creationId xmlns:p14="http://schemas.microsoft.com/office/powerpoint/2010/main" val="1580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xit" presetSubtype="0" fill="hold"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nodeType="withEffect">
                                  <p:stCondLst>
                                    <p:cond delay="5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5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375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par>
                                <p:cTn id="29" presetID="10" presetClass="entr" presetSubtype="0" fill="hold" nodeType="withEffect">
                                  <p:stCondLst>
                                    <p:cond delay="45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par>
                                <p:cTn id="32" presetID="10" presetClass="entr" presetSubtype="0" fill="hold" nodeType="withEffect">
                                  <p:stCondLst>
                                    <p:cond delay="525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nline Media 12" title="C15 intro to hand hygiene">
            <a:hlinkClick r:id="" action="ppaction://media"/>
            <a:extLst>
              <a:ext uri="{FF2B5EF4-FFF2-40B4-BE49-F238E27FC236}">
                <a16:creationId xmlns:a16="http://schemas.microsoft.com/office/drawing/2014/main" id="{6A32CA52-0188-69A7-7E74-5FF38DA4781B}"/>
              </a:ext>
            </a:extLst>
          </p:cNvPr>
          <p:cNvPicPr>
            <a:picLocks noRot="1" noChangeAspect="1"/>
          </p:cNvPicPr>
          <p:nvPr>
            <a:videoFile r:link="rId1"/>
          </p:nvPr>
        </p:nvPicPr>
        <p:blipFill>
          <a:blip r:embed="rId4"/>
          <a:stretch>
            <a:fillRect/>
          </a:stretch>
        </p:blipFill>
        <p:spPr>
          <a:xfrm>
            <a:off x="2332722" y="1846122"/>
            <a:ext cx="7439239" cy="4191121"/>
          </a:xfrm>
          <a:prstGeom prst="rect">
            <a:avLst/>
          </a:prstGeom>
        </p:spPr>
      </p:pic>
      <p:pic>
        <p:nvPicPr>
          <p:cNvPr id="3" name="Banner">
            <a:extLst>
              <a:ext uri="{FF2B5EF4-FFF2-40B4-BE49-F238E27FC236}">
                <a16:creationId xmlns:a16="http://schemas.microsoft.com/office/drawing/2014/main" id="{52C93C4A-6B27-FD8D-3FDE-77D6DD165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582265"/>
            <a:ext cx="10256154" cy="1591023"/>
          </a:xfrm>
          <a:prstGeom prst="rect">
            <a:avLst/>
          </a:prstGeom>
        </p:spPr>
      </p:pic>
      <p:pic>
        <p:nvPicPr>
          <p:cNvPr id="6" name="small sheild icon">
            <a:extLst>
              <a:ext uri="{FF2B5EF4-FFF2-40B4-BE49-F238E27FC236}">
                <a16:creationId xmlns:a16="http://schemas.microsoft.com/office/drawing/2014/main" id="{86024EBC-4BC0-D255-BA97-8A27B097B0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0786" y="803650"/>
            <a:ext cx="729719" cy="729719"/>
          </a:xfrm>
          <a:prstGeom prst="rect">
            <a:avLst/>
          </a:prstGeom>
        </p:spPr>
      </p:pic>
      <p:sp>
        <p:nvSpPr>
          <p:cNvPr id="4" name="TextBox 3">
            <a:extLst>
              <a:ext uri="{FF2B5EF4-FFF2-40B4-BE49-F238E27FC236}">
                <a16:creationId xmlns:a16="http://schemas.microsoft.com/office/drawing/2014/main" id="{CA7DCE68-A0CC-6FCF-14AF-ADB74F9C13F8}"/>
              </a:ext>
            </a:extLst>
          </p:cNvPr>
          <p:cNvSpPr txBox="1"/>
          <p:nvPr/>
        </p:nvSpPr>
        <p:spPr>
          <a:xfrm>
            <a:off x="1143000" y="563873"/>
            <a:ext cx="8466286" cy="1938992"/>
          </a:xfrm>
          <a:prstGeom prst="rect">
            <a:avLst/>
          </a:prstGeom>
          <a:noFill/>
        </p:spPr>
        <p:txBody>
          <a:bodyPr wrap="square" rtlCol="0">
            <a:spAutoFit/>
          </a:bodyPr>
          <a:lstStyle/>
          <a:p>
            <a:r>
              <a:rPr lang="en-US" sz="4000" b="1" dirty="0">
                <a:solidFill>
                  <a:schemeClr val="bg1"/>
                </a:solidFill>
              </a:rPr>
              <a:t>The Best Way to Stop the Spread of Infection: </a:t>
            </a:r>
            <a:r>
              <a:rPr lang="en-US" sz="4000" b="1" i="1" dirty="0">
                <a:solidFill>
                  <a:schemeClr val="bg1"/>
                </a:solidFill>
              </a:rPr>
              <a:t>Hand Hygiene</a:t>
            </a:r>
          </a:p>
          <a:p>
            <a:endParaRPr lang="en-US" sz="4000" b="1" dirty="0">
              <a:solidFill>
                <a:schemeClr val="bg1"/>
              </a:solidFill>
            </a:endParaRPr>
          </a:p>
        </p:txBody>
      </p:sp>
      <p:pic>
        <p:nvPicPr>
          <p:cNvPr id="16" name="3 hand wash icon">
            <a:extLst>
              <a:ext uri="{FF2B5EF4-FFF2-40B4-BE49-F238E27FC236}">
                <a16:creationId xmlns:a16="http://schemas.microsoft.com/office/drawing/2014/main" id="{C8B0FA83-68DB-14F4-FA40-A261E71834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30782"/>
            <a:ext cx="812921" cy="812921"/>
          </a:xfrm>
          <a:prstGeom prst="rect">
            <a:avLst/>
          </a:prstGeom>
        </p:spPr>
      </p:pic>
      <p:sp>
        <p:nvSpPr>
          <p:cNvPr id="17" name="3 hand hygiene text">
            <a:extLst>
              <a:ext uri="{FF2B5EF4-FFF2-40B4-BE49-F238E27FC236}">
                <a16:creationId xmlns:a16="http://schemas.microsoft.com/office/drawing/2014/main" id="{7BD89DF5-16FD-D2C8-75D4-BC669242B7DD}"/>
              </a:ext>
            </a:extLst>
          </p:cNvPr>
          <p:cNvSpPr txBox="1"/>
          <p:nvPr/>
        </p:nvSpPr>
        <p:spPr>
          <a:xfrm>
            <a:off x="1785051" y="6103541"/>
            <a:ext cx="1516121" cy="369332"/>
          </a:xfrm>
          <a:prstGeom prst="rect">
            <a:avLst/>
          </a:prstGeom>
          <a:noFill/>
        </p:spPr>
        <p:txBody>
          <a:bodyPr wrap="none" rtlCol="0">
            <a:spAutoFit/>
          </a:bodyPr>
          <a:lstStyle/>
          <a:p>
            <a:r>
              <a:rPr lang="en-US" b="1" dirty="0">
                <a:solidFill>
                  <a:srgbClr val="F38F19"/>
                </a:solidFill>
                <a:latin typeface="Edmondsans"/>
                <a:cs typeface="Edmondsans"/>
              </a:rPr>
              <a:t>Hand Hygiene</a:t>
            </a:r>
          </a:p>
        </p:txBody>
      </p:sp>
    </p:spTree>
    <p:extLst>
      <p:ext uri="{BB962C8B-B14F-4D97-AF65-F5344CB8AC3E}">
        <p14:creationId xmlns:p14="http://schemas.microsoft.com/office/powerpoint/2010/main" val="21733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37914-DDAD-48A5-B2BD-E51E9247F13A}"/>
              </a:ext>
            </a:extLst>
          </p:cNvPr>
          <p:cNvSpPr>
            <a:spLocks noGrp="1"/>
          </p:cNvSpPr>
          <p:nvPr>
            <p:ph idx="1"/>
          </p:nvPr>
        </p:nvSpPr>
        <p:spPr>
          <a:xfrm>
            <a:off x="1452014" y="1961771"/>
            <a:ext cx="8382000" cy="4648199"/>
          </a:xfrm>
        </p:spPr>
        <p:txBody>
          <a:bodyPr>
            <a:normAutofit/>
          </a:bodyPr>
          <a:lstStyle/>
          <a:p>
            <a:r>
              <a:rPr lang="en-US" dirty="0">
                <a:solidFill>
                  <a:srgbClr val="532E1D"/>
                </a:solidFill>
                <a:latin typeface="Edmondsans"/>
              </a:rPr>
              <a:t>Second component of Standard Precautions is Personal Protective Equipment (PPE)</a:t>
            </a:r>
          </a:p>
          <a:p>
            <a:r>
              <a:rPr lang="en-US" dirty="0">
                <a:solidFill>
                  <a:srgbClr val="532E1D"/>
                </a:solidFill>
                <a:latin typeface="Edmondsans"/>
              </a:rPr>
              <a:t>Wearable equipment that is intended to protect healthcare personnel from exposure or contact with infectious agent</a:t>
            </a:r>
          </a:p>
          <a:p>
            <a:r>
              <a:rPr lang="en-US" dirty="0">
                <a:solidFill>
                  <a:srgbClr val="532E1D"/>
                </a:solidFill>
                <a:latin typeface="Edmondsans"/>
              </a:rPr>
              <a:t>Examples:</a:t>
            </a:r>
          </a:p>
          <a:p>
            <a:pPr marL="528637" lvl="2" indent="-228600" defTabSz="914400">
              <a:spcBef>
                <a:spcPts val="0"/>
              </a:spcBef>
              <a:spcAft>
                <a:spcPts val="600"/>
              </a:spcAft>
            </a:pPr>
            <a:r>
              <a:rPr lang="en-US" sz="2100" dirty="0">
                <a:solidFill>
                  <a:srgbClr val="532E1D"/>
                </a:solidFill>
                <a:latin typeface="Edmondsans"/>
              </a:rPr>
              <a:t>Use of gowns to protect skin and clothing</a:t>
            </a:r>
          </a:p>
          <a:p>
            <a:pPr marL="528637" lvl="2" indent="-228600" defTabSz="914400">
              <a:spcBef>
                <a:spcPts val="0"/>
              </a:spcBef>
              <a:spcAft>
                <a:spcPts val="600"/>
              </a:spcAft>
            </a:pPr>
            <a:r>
              <a:rPr lang="en-US" sz="2100" dirty="0">
                <a:solidFill>
                  <a:srgbClr val="532E1D"/>
                </a:solidFill>
                <a:latin typeface="Edmondsans"/>
              </a:rPr>
              <a:t>Use of gloves in situations involving possible contact with blood, body fluids, non-intact skin and/or mucous membranes</a:t>
            </a:r>
          </a:p>
          <a:p>
            <a:pPr marL="528637" lvl="2" indent="-228600" defTabSz="914400">
              <a:spcBef>
                <a:spcPts val="0"/>
              </a:spcBef>
              <a:spcAft>
                <a:spcPts val="600"/>
              </a:spcAft>
            </a:pPr>
            <a:r>
              <a:rPr lang="en-US" sz="2100" dirty="0">
                <a:solidFill>
                  <a:srgbClr val="532E1D"/>
                </a:solidFill>
                <a:latin typeface="Edmondsans"/>
              </a:rPr>
              <a:t>Use of mouth, nose and eye protection during procedures likely to generate splashes or splatters of blood or other body fluids </a:t>
            </a:r>
          </a:p>
        </p:txBody>
      </p:sp>
      <p:pic>
        <p:nvPicPr>
          <p:cNvPr id="4" name="Banner">
            <a:extLst>
              <a:ext uri="{FF2B5EF4-FFF2-40B4-BE49-F238E27FC236}">
                <a16:creationId xmlns:a16="http://schemas.microsoft.com/office/drawing/2014/main" id="{783EA0B5-E68B-DC02-21D2-0CB50ED51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1" name="TextBox 10">
            <a:extLst>
              <a:ext uri="{FF2B5EF4-FFF2-40B4-BE49-F238E27FC236}">
                <a16:creationId xmlns:a16="http://schemas.microsoft.com/office/drawing/2014/main" id="{298EE7E7-85D1-5880-3BFA-9109A16BBE1B}"/>
              </a:ext>
            </a:extLst>
          </p:cNvPr>
          <p:cNvSpPr txBox="1"/>
          <p:nvPr/>
        </p:nvSpPr>
        <p:spPr>
          <a:xfrm>
            <a:off x="1143000" y="1070650"/>
            <a:ext cx="11250976" cy="707886"/>
          </a:xfrm>
          <a:prstGeom prst="rect">
            <a:avLst/>
          </a:prstGeom>
          <a:noFill/>
        </p:spPr>
        <p:txBody>
          <a:bodyPr wrap="square" rtlCol="0">
            <a:spAutoFit/>
          </a:bodyPr>
          <a:lstStyle/>
          <a:p>
            <a:r>
              <a:rPr lang="en-US" sz="4000" b="1" dirty="0">
                <a:solidFill>
                  <a:schemeClr val="bg1"/>
                </a:solidFill>
              </a:rPr>
              <a:t>Personal Protective Equipment</a:t>
            </a:r>
          </a:p>
        </p:txBody>
      </p:sp>
      <p:sp>
        <p:nvSpPr>
          <p:cNvPr id="18" name="4 PPE text">
            <a:extLst>
              <a:ext uri="{FF2B5EF4-FFF2-40B4-BE49-F238E27FC236}">
                <a16:creationId xmlns:a16="http://schemas.microsoft.com/office/drawing/2014/main" id="{41D19DC4-D2A8-1281-2AEF-68DA71D3593E}"/>
              </a:ext>
            </a:extLst>
          </p:cNvPr>
          <p:cNvSpPr txBox="1"/>
          <p:nvPr/>
        </p:nvSpPr>
        <p:spPr>
          <a:xfrm>
            <a:off x="1818005" y="61035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9" name="4 gloves icon">
            <a:extLst>
              <a:ext uri="{FF2B5EF4-FFF2-40B4-BE49-F238E27FC236}">
                <a16:creationId xmlns:a16="http://schemas.microsoft.com/office/drawing/2014/main" id="{157E39E2-AF74-C3DA-AA76-4F54050E63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5630782"/>
            <a:ext cx="812921" cy="812921"/>
          </a:xfrm>
          <a:prstGeom prst="rect">
            <a:avLst/>
          </a:prstGeom>
        </p:spPr>
      </p:pic>
    </p:spTree>
    <p:extLst>
      <p:ext uri="{BB962C8B-B14F-4D97-AF65-F5344CB8AC3E}">
        <p14:creationId xmlns:p14="http://schemas.microsoft.com/office/powerpoint/2010/main" val="1508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anner">
            <a:extLst>
              <a:ext uri="{FF2B5EF4-FFF2-40B4-BE49-F238E27FC236}">
                <a16:creationId xmlns:a16="http://schemas.microsoft.com/office/drawing/2014/main" id="{9670243A-F581-0B17-3B6F-4F13A82DA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5" name="TextBox 14">
            <a:extLst>
              <a:ext uri="{FF2B5EF4-FFF2-40B4-BE49-F238E27FC236}">
                <a16:creationId xmlns:a16="http://schemas.microsoft.com/office/drawing/2014/main" id="{99799BC0-165A-CC12-54EE-E8D8E52B7DD2}"/>
              </a:ext>
            </a:extLst>
          </p:cNvPr>
          <p:cNvSpPr txBox="1"/>
          <p:nvPr/>
        </p:nvSpPr>
        <p:spPr>
          <a:xfrm>
            <a:off x="3886200" y="2352637"/>
            <a:ext cx="6382752" cy="3416320"/>
          </a:xfrm>
          <a:prstGeom prst="rect">
            <a:avLst/>
          </a:prstGeom>
          <a:noFill/>
        </p:spPr>
        <p:txBody>
          <a:bodyPr wrap="square">
            <a:spAutoFit/>
          </a:bodyPr>
          <a:lstStyle/>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Discuss the infectious process</a:t>
            </a:r>
          </a:p>
          <a:p>
            <a:pPr marL="228600" indent="-228600" fontAlgn="base">
              <a:buFont typeface="Arial" panose="020B0604020202020204" pitchFamily="34" charset="0"/>
              <a:buChar char="•"/>
              <a:defRPr/>
            </a:pPr>
            <a:endParaRPr lang="en-US" sz="2400" dirty="0">
              <a:solidFill>
                <a:srgbClr val="532E1D"/>
              </a:solidFill>
              <a:latin typeface="Calibri" panose="020F0502020204030204" pitchFamily="34" charset="0"/>
              <a:cs typeface="Calibri" panose="020F0502020204030204" pitchFamily="34" charset="0"/>
            </a:endParaRP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Review methods for controlling transmission of infection in </a:t>
            </a:r>
            <a:r>
              <a:rPr lang="en-US" sz="2400" b="1" dirty="0">
                <a:solidFill>
                  <a:srgbClr val="532E1D"/>
                </a:solidFill>
                <a:latin typeface="Calibri" panose="020F0502020204030204" pitchFamily="34" charset="0"/>
                <a:cs typeface="Calibri" panose="020F0502020204030204" pitchFamily="34" charset="0"/>
              </a:rPr>
              <a:t>dental </a:t>
            </a:r>
            <a:r>
              <a:rPr lang="en-US" sz="2400" dirty="0">
                <a:solidFill>
                  <a:srgbClr val="532E1D"/>
                </a:solidFill>
                <a:latin typeface="Calibri" panose="020F0502020204030204" pitchFamily="34" charset="0"/>
                <a:cs typeface="Calibri" panose="020F0502020204030204" pitchFamily="34" charset="0"/>
              </a:rPr>
              <a:t>settings </a:t>
            </a:r>
          </a:p>
          <a:p>
            <a:pPr marL="685800" lvl="2"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Standard Precautions </a:t>
            </a:r>
          </a:p>
          <a:p>
            <a:pPr marL="685800" lvl="2"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Transmission-based Precautions</a:t>
            </a:r>
          </a:p>
          <a:p>
            <a:pPr marL="685800" lvl="2" indent="-228600" fontAlgn="base">
              <a:buFont typeface="Arial" panose="020B0604020202020204" pitchFamily="34" charset="0"/>
              <a:buChar char="•"/>
              <a:defRPr/>
            </a:pPr>
            <a:endParaRPr lang="en-US" sz="2400" dirty="0">
              <a:solidFill>
                <a:srgbClr val="532E1D"/>
              </a:solidFill>
              <a:latin typeface="Calibri" panose="020F0502020204030204" pitchFamily="34" charset="0"/>
              <a:cs typeface="Calibri" panose="020F0502020204030204" pitchFamily="34" charset="0"/>
            </a:endParaRP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Describe steps for detecting and controlling outbreaks</a:t>
            </a:r>
          </a:p>
        </p:txBody>
      </p:sp>
      <p:sp>
        <p:nvSpPr>
          <p:cNvPr id="17" name="TextBox 16">
            <a:extLst>
              <a:ext uri="{FF2B5EF4-FFF2-40B4-BE49-F238E27FC236}">
                <a16:creationId xmlns:a16="http://schemas.microsoft.com/office/drawing/2014/main" id="{8761931A-8AD1-9F06-0A99-D468C4F8CB13}"/>
              </a:ext>
            </a:extLst>
          </p:cNvPr>
          <p:cNvSpPr txBox="1"/>
          <p:nvPr/>
        </p:nvSpPr>
        <p:spPr>
          <a:xfrm>
            <a:off x="1148255" y="1089042"/>
            <a:ext cx="6426213" cy="707886"/>
          </a:xfrm>
          <a:prstGeom prst="rect">
            <a:avLst/>
          </a:prstGeom>
          <a:noFill/>
        </p:spPr>
        <p:txBody>
          <a:bodyPr wrap="square" rtlCol="0">
            <a:spAutoFit/>
          </a:bodyPr>
          <a:lstStyle/>
          <a:p>
            <a:r>
              <a:rPr lang="en-US" altLang="en-US" sz="4000" b="1">
                <a:solidFill>
                  <a:schemeClr val="bg1"/>
                </a:solidFill>
              </a:rPr>
              <a:t>Objectives:</a:t>
            </a:r>
          </a:p>
        </p:txBody>
      </p:sp>
      <p:pic>
        <p:nvPicPr>
          <p:cNvPr id="20" name="Puzzle">
            <a:extLst>
              <a:ext uri="{FF2B5EF4-FFF2-40B4-BE49-F238E27FC236}">
                <a16:creationId xmlns:a16="http://schemas.microsoft.com/office/drawing/2014/main" id="{A8CE3623-F040-89BF-2B53-C14343654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604" y="1966895"/>
            <a:ext cx="1751346" cy="984685"/>
          </a:xfrm>
          <a:prstGeom prst="rect">
            <a:avLst/>
          </a:prstGeom>
        </p:spPr>
      </p:pic>
      <p:pic>
        <p:nvPicPr>
          <p:cNvPr id="21" name="Shield">
            <a:extLst>
              <a:ext uri="{FF2B5EF4-FFF2-40B4-BE49-F238E27FC236}">
                <a16:creationId xmlns:a16="http://schemas.microsoft.com/office/drawing/2014/main" id="{41817BDF-A5CA-0F2E-AF23-BEB4D091FD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627" y="3031918"/>
            <a:ext cx="1371600" cy="1371600"/>
          </a:xfrm>
          <a:prstGeom prst="rect">
            <a:avLst/>
          </a:prstGeom>
        </p:spPr>
      </p:pic>
      <p:pic>
        <p:nvPicPr>
          <p:cNvPr id="22" name="Mag glass">
            <a:extLst>
              <a:ext uri="{FF2B5EF4-FFF2-40B4-BE49-F238E27FC236}">
                <a16:creationId xmlns:a16="http://schemas.microsoft.com/office/drawing/2014/main" id="{98B2F1D1-5E7D-DAA1-E58C-DD5BE69659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9447" y="4483856"/>
            <a:ext cx="1323960" cy="1323960"/>
          </a:xfrm>
          <a:prstGeom prst="rect">
            <a:avLst/>
          </a:prstGeom>
        </p:spPr>
      </p:pic>
    </p:spTree>
    <p:extLst>
      <p:ext uri="{BB962C8B-B14F-4D97-AF65-F5344CB8AC3E}">
        <p14:creationId xmlns:p14="http://schemas.microsoft.com/office/powerpoint/2010/main" val="198384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C20 PPE rev no compass link">
            <a:hlinkClick r:id="" action="ppaction://media"/>
            <a:extLst>
              <a:ext uri="{FF2B5EF4-FFF2-40B4-BE49-F238E27FC236}">
                <a16:creationId xmlns:a16="http://schemas.microsoft.com/office/drawing/2014/main" id="{780E4073-7EFA-4723-482A-409B9B896BEA}"/>
              </a:ext>
            </a:extLst>
          </p:cNvPr>
          <p:cNvPicPr>
            <a:picLocks noRot="1" noChangeAspect="1"/>
          </p:cNvPicPr>
          <p:nvPr>
            <a:videoFile r:link="rId1"/>
          </p:nvPr>
        </p:nvPicPr>
        <p:blipFill>
          <a:blip r:embed="rId4"/>
          <a:stretch>
            <a:fillRect/>
          </a:stretch>
        </p:blipFill>
        <p:spPr>
          <a:xfrm>
            <a:off x="2258458" y="1796929"/>
            <a:ext cx="7515673" cy="4234182"/>
          </a:xfrm>
          <a:prstGeom prst="rect">
            <a:avLst/>
          </a:prstGeom>
        </p:spPr>
      </p:pic>
      <p:pic>
        <p:nvPicPr>
          <p:cNvPr id="3" name="Banner">
            <a:extLst>
              <a:ext uri="{FF2B5EF4-FFF2-40B4-BE49-F238E27FC236}">
                <a16:creationId xmlns:a16="http://schemas.microsoft.com/office/drawing/2014/main" id="{2CAF98CE-435A-94E1-209A-2B6C6495C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BF20E0A3-31F1-5877-8897-F8F0F3B1E9DF}"/>
              </a:ext>
            </a:extLst>
          </p:cNvPr>
          <p:cNvSpPr txBox="1"/>
          <p:nvPr/>
        </p:nvSpPr>
        <p:spPr>
          <a:xfrm>
            <a:off x="1143000" y="1070650"/>
            <a:ext cx="11250976" cy="707886"/>
          </a:xfrm>
          <a:prstGeom prst="rect">
            <a:avLst/>
          </a:prstGeom>
          <a:noFill/>
        </p:spPr>
        <p:txBody>
          <a:bodyPr wrap="square" rtlCol="0">
            <a:spAutoFit/>
          </a:bodyPr>
          <a:lstStyle/>
          <a:p>
            <a:r>
              <a:rPr lang="en-US" sz="4000" b="1" dirty="0">
                <a:solidFill>
                  <a:schemeClr val="bg1"/>
                </a:solidFill>
              </a:rPr>
              <a:t>Personal Protective Equipment</a:t>
            </a:r>
          </a:p>
        </p:txBody>
      </p:sp>
      <p:pic>
        <p:nvPicPr>
          <p:cNvPr id="6" name="small sheild icon">
            <a:extLst>
              <a:ext uri="{FF2B5EF4-FFF2-40B4-BE49-F238E27FC236}">
                <a16:creationId xmlns:a16="http://schemas.microsoft.com/office/drawing/2014/main" id="{B07013DD-F6BF-3916-269B-18A611F48B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9286" y="1089043"/>
            <a:ext cx="729719" cy="729719"/>
          </a:xfrm>
          <a:prstGeom prst="rect">
            <a:avLst/>
          </a:prstGeom>
        </p:spPr>
      </p:pic>
      <p:sp>
        <p:nvSpPr>
          <p:cNvPr id="11" name="4 PPE text">
            <a:extLst>
              <a:ext uri="{FF2B5EF4-FFF2-40B4-BE49-F238E27FC236}">
                <a16:creationId xmlns:a16="http://schemas.microsoft.com/office/drawing/2014/main" id="{4FF4233A-E3EF-D6A5-78B5-4AC1B5EFD0BD}"/>
              </a:ext>
            </a:extLst>
          </p:cNvPr>
          <p:cNvSpPr txBox="1"/>
          <p:nvPr/>
        </p:nvSpPr>
        <p:spPr>
          <a:xfrm>
            <a:off x="1818005" y="61035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2" name="4 gloves icon">
            <a:extLst>
              <a:ext uri="{FF2B5EF4-FFF2-40B4-BE49-F238E27FC236}">
                <a16:creationId xmlns:a16="http://schemas.microsoft.com/office/drawing/2014/main" id="{218BC72D-8216-2966-9EA4-28863CB68F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30782"/>
            <a:ext cx="812921" cy="812921"/>
          </a:xfrm>
          <a:prstGeom prst="rect">
            <a:avLst/>
          </a:prstGeom>
        </p:spPr>
      </p:pic>
    </p:spTree>
    <p:extLst>
      <p:ext uri="{BB962C8B-B14F-4D97-AF65-F5344CB8AC3E}">
        <p14:creationId xmlns:p14="http://schemas.microsoft.com/office/powerpoint/2010/main" val="13288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6D78DBE8-6AB3-47FE-8188-E89626AC5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536" y="479706"/>
            <a:ext cx="6513435" cy="5517822"/>
          </a:xfrm>
          <a:prstGeom prst="rect">
            <a:avLst/>
          </a:prstGeom>
        </p:spPr>
      </p:pic>
      <p:sp>
        <p:nvSpPr>
          <p:cNvPr id="7" name="4 PPE text">
            <a:extLst>
              <a:ext uri="{FF2B5EF4-FFF2-40B4-BE49-F238E27FC236}">
                <a16:creationId xmlns:a16="http://schemas.microsoft.com/office/drawing/2014/main" id="{3EA2C9DC-3B49-B986-4C95-3EB9632B62EB}"/>
              </a:ext>
            </a:extLst>
          </p:cNvPr>
          <p:cNvSpPr txBox="1"/>
          <p:nvPr/>
        </p:nvSpPr>
        <p:spPr>
          <a:xfrm>
            <a:off x="1970405" y="62559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8" name="4 gloves icon">
            <a:extLst>
              <a:ext uri="{FF2B5EF4-FFF2-40B4-BE49-F238E27FC236}">
                <a16:creationId xmlns:a16="http://schemas.microsoft.com/office/drawing/2014/main" id="{C4F7DACF-CB07-C432-ADE7-68FF5BABE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5783182"/>
            <a:ext cx="812921" cy="812921"/>
          </a:xfrm>
          <a:prstGeom prst="rect">
            <a:avLst/>
          </a:prstGeom>
        </p:spPr>
      </p:pic>
      <p:pic>
        <p:nvPicPr>
          <p:cNvPr id="10" name="Picture 9" descr="A picture containing screenshot, green, black&#10;&#10;Description automatically generated">
            <a:extLst>
              <a:ext uri="{FF2B5EF4-FFF2-40B4-BE49-F238E27FC236}">
                <a16:creationId xmlns:a16="http://schemas.microsoft.com/office/drawing/2014/main" id="{3811F65D-B6A6-A21C-7EEF-DDC3AFDBAE74}"/>
              </a:ext>
            </a:extLst>
          </p:cNvPr>
          <p:cNvPicPr>
            <a:picLocks noChangeAspect="1"/>
          </p:cNvPicPr>
          <p:nvPr/>
        </p:nvPicPr>
        <p:blipFill rotWithShape="1">
          <a:blip r:embed="rId5">
            <a:extLst>
              <a:ext uri="{28A0092B-C50C-407E-A947-70E740481C1C}">
                <a14:useLocalDpi xmlns:a14="http://schemas.microsoft.com/office/drawing/2010/main" val="0"/>
              </a:ext>
            </a:extLst>
          </a:blip>
          <a:srcRect l="44163" t="32611" r="43628" b="19440"/>
          <a:stretch/>
        </p:blipFill>
        <p:spPr>
          <a:xfrm>
            <a:off x="2434729" y="2035124"/>
            <a:ext cx="837282" cy="3288345"/>
          </a:xfrm>
          <a:prstGeom prst="rect">
            <a:avLst/>
          </a:prstGeom>
        </p:spPr>
      </p:pic>
      <p:sp>
        <p:nvSpPr>
          <p:cNvPr id="12" name="TextBox 11">
            <a:extLst>
              <a:ext uri="{FF2B5EF4-FFF2-40B4-BE49-F238E27FC236}">
                <a16:creationId xmlns:a16="http://schemas.microsoft.com/office/drawing/2014/main" id="{BDBD02DC-23A4-7E54-3A79-074C12418BF8}"/>
              </a:ext>
            </a:extLst>
          </p:cNvPr>
          <p:cNvSpPr txBox="1"/>
          <p:nvPr/>
        </p:nvSpPr>
        <p:spPr>
          <a:xfrm>
            <a:off x="2175321" y="1315046"/>
            <a:ext cx="1636005" cy="461665"/>
          </a:xfrm>
          <a:prstGeom prst="rect">
            <a:avLst/>
          </a:prstGeom>
          <a:noFill/>
        </p:spPr>
        <p:txBody>
          <a:bodyPr wrap="square">
            <a:spAutoFit/>
          </a:bodyPr>
          <a:lstStyle/>
          <a:p>
            <a:r>
              <a:rPr lang="en-US" sz="2400" dirty="0">
                <a:solidFill>
                  <a:srgbClr val="532E1D"/>
                </a:solidFill>
                <a:latin typeface="Edmondsans"/>
                <a:cs typeface="Calibri" panose="020F0502020204030204" pitchFamily="34" charset="0"/>
              </a:rPr>
              <a:t>Sequence</a:t>
            </a:r>
          </a:p>
        </p:txBody>
      </p:sp>
    </p:spTree>
    <p:extLst>
      <p:ext uri="{BB962C8B-B14F-4D97-AF65-F5344CB8AC3E}">
        <p14:creationId xmlns:p14="http://schemas.microsoft.com/office/powerpoint/2010/main" val="3599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C67DB24-57FF-45E5-8A92-8F44EC403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238" y="479706"/>
            <a:ext cx="5514876" cy="5539309"/>
          </a:xfrm>
          <a:prstGeom prst="rect">
            <a:avLst/>
          </a:prstGeom>
        </p:spPr>
      </p:pic>
      <p:sp>
        <p:nvSpPr>
          <p:cNvPr id="9" name="TextBox 8">
            <a:extLst>
              <a:ext uri="{FF2B5EF4-FFF2-40B4-BE49-F238E27FC236}">
                <a16:creationId xmlns:a16="http://schemas.microsoft.com/office/drawing/2014/main" id="{7068E180-CCC3-76C1-B4C1-C2A3C2A5FB55}"/>
              </a:ext>
            </a:extLst>
          </p:cNvPr>
          <p:cNvSpPr txBox="1"/>
          <p:nvPr/>
        </p:nvSpPr>
        <p:spPr>
          <a:xfrm>
            <a:off x="1753490" y="1454995"/>
            <a:ext cx="2683118" cy="461665"/>
          </a:xfrm>
          <a:prstGeom prst="rect">
            <a:avLst/>
          </a:prstGeom>
          <a:noFill/>
        </p:spPr>
        <p:txBody>
          <a:bodyPr wrap="square">
            <a:spAutoFit/>
          </a:bodyPr>
          <a:lstStyle/>
          <a:p>
            <a:r>
              <a:rPr lang="en-US" sz="2400" dirty="0">
                <a:solidFill>
                  <a:srgbClr val="532E1D"/>
                </a:solidFill>
                <a:latin typeface="Edmondsans"/>
                <a:cs typeface="Calibri" panose="020F0502020204030204" pitchFamily="34" charset="0"/>
              </a:rPr>
              <a:t>Removal example 1</a:t>
            </a:r>
          </a:p>
        </p:txBody>
      </p:sp>
      <p:pic>
        <p:nvPicPr>
          <p:cNvPr id="11" name="Picture 10" descr="A picture containing red, carmine, darkness, light&#10;&#10;Description automatically generated">
            <a:extLst>
              <a:ext uri="{FF2B5EF4-FFF2-40B4-BE49-F238E27FC236}">
                <a16:creationId xmlns:a16="http://schemas.microsoft.com/office/drawing/2014/main" id="{C9D2376B-0DC3-5777-0DDB-4A313590B7DC}"/>
              </a:ext>
            </a:extLst>
          </p:cNvPr>
          <p:cNvPicPr>
            <a:picLocks noChangeAspect="1"/>
          </p:cNvPicPr>
          <p:nvPr/>
        </p:nvPicPr>
        <p:blipFill rotWithShape="1">
          <a:blip r:embed="rId4">
            <a:extLst>
              <a:ext uri="{28A0092B-C50C-407E-A947-70E740481C1C}">
                <a14:useLocalDpi xmlns:a14="http://schemas.microsoft.com/office/drawing/2010/main" val="0"/>
              </a:ext>
            </a:extLst>
          </a:blip>
          <a:srcRect l="44498" t="32611" r="43293" b="19440"/>
          <a:stretch/>
        </p:blipFill>
        <p:spPr>
          <a:xfrm rot="10800000">
            <a:off x="2412694" y="2035123"/>
            <a:ext cx="837283" cy="3288345"/>
          </a:xfrm>
          <a:prstGeom prst="rect">
            <a:avLst/>
          </a:prstGeom>
        </p:spPr>
      </p:pic>
      <p:sp>
        <p:nvSpPr>
          <p:cNvPr id="12" name="4 PPE text">
            <a:extLst>
              <a:ext uri="{FF2B5EF4-FFF2-40B4-BE49-F238E27FC236}">
                <a16:creationId xmlns:a16="http://schemas.microsoft.com/office/drawing/2014/main" id="{EBCE97F6-DC9B-62CA-FE2B-8F403BC63539}"/>
              </a:ext>
            </a:extLst>
          </p:cNvPr>
          <p:cNvSpPr txBox="1"/>
          <p:nvPr/>
        </p:nvSpPr>
        <p:spPr>
          <a:xfrm>
            <a:off x="1970405" y="62559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3" name="4 gloves icon">
            <a:extLst>
              <a:ext uri="{FF2B5EF4-FFF2-40B4-BE49-F238E27FC236}">
                <a16:creationId xmlns:a16="http://schemas.microsoft.com/office/drawing/2014/main" id="{A2A64BDA-0267-EB64-D981-15CE4F3DFF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783182"/>
            <a:ext cx="812921" cy="812921"/>
          </a:xfrm>
          <a:prstGeom prst="rect">
            <a:avLst/>
          </a:prstGeom>
        </p:spPr>
      </p:pic>
    </p:spTree>
    <p:extLst>
      <p:ext uri="{BB962C8B-B14F-4D97-AF65-F5344CB8AC3E}">
        <p14:creationId xmlns:p14="http://schemas.microsoft.com/office/powerpoint/2010/main" val="896135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DC53CE74-0A11-465A-8B51-459A5E466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238" y="523774"/>
            <a:ext cx="5514876" cy="5503085"/>
          </a:xfrm>
          <a:prstGeom prst="rect">
            <a:avLst/>
          </a:prstGeom>
        </p:spPr>
      </p:pic>
      <p:sp>
        <p:nvSpPr>
          <p:cNvPr id="8" name="TextBox 7">
            <a:extLst>
              <a:ext uri="{FF2B5EF4-FFF2-40B4-BE49-F238E27FC236}">
                <a16:creationId xmlns:a16="http://schemas.microsoft.com/office/drawing/2014/main" id="{7C534B30-9FF5-EAD8-6C3C-3A8D3A2BAF0D}"/>
              </a:ext>
            </a:extLst>
          </p:cNvPr>
          <p:cNvSpPr txBox="1"/>
          <p:nvPr/>
        </p:nvSpPr>
        <p:spPr>
          <a:xfrm>
            <a:off x="1753490" y="1454995"/>
            <a:ext cx="2683118" cy="461665"/>
          </a:xfrm>
          <a:prstGeom prst="rect">
            <a:avLst/>
          </a:prstGeom>
          <a:noFill/>
        </p:spPr>
        <p:txBody>
          <a:bodyPr wrap="square">
            <a:spAutoFit/>
          </a:bodyPr>
          <a:lstStyle/>
          <a:p>
            <a:r>
              <a:rPr lang="en-US" sz="2400" dirty="0">
                <a:solidFill>
                  <a:srgbClr val="532E1D"/>
                </a:solidFill>
                <a:latin typeface="Edmondsans"/>
                <a:cs typeface="Calibri" panose="020F0502020204030204" pitchFamily="34" charset="0"/>
              </a:rPr>
              <a:t>Removal example 2</a:t>
            </a:r>
          </a:p>
        </p:txBody>
      </p:sp>
      <p:pic>
        <p:nvPicPr>
          <p:cNvPr id="9" name="Picture 8" descr="A picture containing red, carmine, darkness, light&#10;&#10;Description automatically generated">
            <a:extLst>
              <a:ext uri="{FF2B5EF4-FFF2-40B4-BE49-F238E27FC236}">
                <a16:creationId xmlns:a16="http://schemas.microsoft.com/office/drawing/2014/main" id="{D9CB2E7D-18AB-6496-A527-D6C91859C3EA}"/>
              </a:ext>
            </a:extLst>
          </p:cNvPr>
          <p:cNvPicPr>
            <a:picLocks noChangeAspect="1"/>
          </p:cNvPicPr>
          <p:nvPr/>
        </p:nvPicPr>
        <p:blipFill rotWithShape="1">
          <a:blip r:embed="rId4">
            <a:extLst>
              <a:ext uri="{28A0092B-C50C-407E-A947-70E740481C1C}">
                <a14:useLocalDpi xmlns:a14="http://schemas.microsoft.com/office/drawing/2010/main" val="0"/>
              </a:ext>
            </a:extLst>
          </a:blip>
          <a:srcRect l="44498" t="32611" r="43293" b="19440"/>
          <a:stretch/>
        </p:blipFill>
        <p:spPr>
          <a:xfrm rot="10800000">
            <a:off x="2412694" y="2035123"/>
            <a:ext cx="837283" cy="3288345"/>
          </a:xfrm>
          <a:prstGeom prst="rect">
            <a:avLst/>
          </a:prstGeom>
        </p:spPr>
      </p:pic>
      <p:sp>
        <p:nvSpPr>
          <p:cNvPr id="10" name="4 PPE text">
            <a:extLst>
              <a:ext uri="{FF2B5EF4-FFF2-40B4-BE49-F238E27FC236}">
                <a16:creationId xmlns:a16="http://schemas.microsoft.com/office/drawing/2014/main" id="{E5137D13-E2F7-F93A-7A08-9061322093B4}"/>
              </a:ext>
            </a:extLst>
          </p:cNvPr>
          <p:cNvSpPr txBox="1"/>
          <p:nvPr/>
        </p:nvSpPr>
        <p:spPr>
          <a:xfrm>
            <a:off x="1970405" y="62559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1" name="4 gloves icon">
            <a:extLst>
              <a:ext uri="{FF2B5EF4-FFF2-40B4-BE49-F238E27FC236}">
                <a16:creationId xmlns:a16="http://schemas.microsoft.com/office/drawing/2014/main" id="{DAFAD339-B2AC-236E-432D-E930C8B06E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783182"/>
            <a:ext cx="812921" cy="812921"/>
          </a:xfrm>
          <a:prstGeom prst="rect">
            <a:avLst/>
          </a:prstGeom>
        </p:spPr>
      </p:pic>
    </p:spTree>
    <p:extLst>
      <p:ext uri="{BB962C8B-B14F-4D97-AF65-F5344CB8AC3E}">
        <p14:creationId xmlns:p14="http://schemas.microsoft.com/office/powerpoint/2010/main" val="321684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0068" y="2379024"/>
            <a:ext cx="9431864" cy="3222588"/>
          </a:xfrm>
        </p:spPr>
        <p:txBody>
          <a:bodyPr>
            <a:normAutofit/>
          </a:bodyPr>
          <a:lstStyle/>
          <a:p>
            <a:pPr marL="51435" indent="0">
              <a:buNone/>
            </a:pPr>
            <a:r>
              <a:rPr lang="en-US" altLang="en-US" dirty="0">
                <a:solidFill>
                  <a:srgbClr val="532E1D"/>
                </a:solidFill>
                <a:latin typeface="Edmondsans"/>
              </a:rPr>
              <a:t>Three overriding principals related to personal protective equipment (PPE)</a:t>
            </a:r>
          </a:p>
          <a:p>
            <a:r>
              <a:rPr lang="en-US" altLang="en-US" sz="2400" dirty="0">
                <a:solidFill>
                  <a:srgbClr val="532E1D"/>
                </a:solidFill>
                <a:latin typeface="Edmondsans"/>
              </a:rPr>
              <a:t>Wear PPE when the nature of the anticipated patient interaction indicates that contact with blood or body fluids may occur</a:t>
            </a:r>
          </a:p>
          <a:p>
            <a:r>
              <a:rPr lang="en-US" altLang="en-US" sz="2400" dirty="0">
                <a:solidFill>
                  <a:srgbClr val="532E1D"/>
                </a:solidFill>
                <a:latin typeface="Edmondsans"/>
              </a:rPr>
              <a:t>Prevent contamination of clothing and skin during the process of removing PPE</a:t>
            </a:r>
          </a:p>
          <a:p>
            <a:r>
              <a:rPr lang="en-US" altLang="en-US" sz="2400" dirty="0">
                <a:solidFill>
                  <a:srgbClr val="532E1D"/>
                </a:solidFill>
                <a:latin typeface="Edmondsans"/>
              </a:rPr>
              <a:t>Before leaving the patient’s room or cubicle, remove and discard PPE </a:t>
            </a:r>
          </a:p>
        </p:txBody>
      </p:sp>
      <p:pic>
        <p:nvPicPr>
          <p:cNvPr id="4" name="Banner">
            <a:extLst>
              <a:ext uri="{FF2B5EF4-FFF2-40B4-BE49-F238E27FC236}">
                <a16:creationId xmlns:a16="http://schemas.microsoft.com/office/drawing/2014/main" id="{A03E6F44-E53B-2AA1-FE38-09DB9E88E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A94D2D19-7EC3-5DEE-0D1A-BC20DFF9CB80}"/>
              </a:ext>
            </a:extLst>
          </p:cNvPr>
          <p:cNvSpPr txBox="1"/>
          <p:nvPr/>
        </p:nvSpPr>
        <p:spPr>
          <a:xfrm>
            <a:off x="1143000" y="1070650"/>
            <a:ext cx="10845800" cy="707886"/>
          </a:xfrm>
          <a:prstGeom prst="rect">
            <a:avLst/>
          </a:prstGeom>
          <a:noFill/>
        </p:spPr>
        <p:txBody>
          <a:bodyPr wrap="square" rtlCol="0">
            <a:spAutoFit/>
          </a:bodyPr>
          <a:lstStyle/>
          <a:p>
            <a:r>
              <a:rPr lang="en-US" sz="4000" b="1" dirty="0">
                <a:solidFill>
                  <a:schemeClr val="bg1"/>
                </a:solidFill>
              </a:rPr>
              <a:t>Use of Personal protective equipment (PPE)</a:t>
            </a:r>
          </a:p>
        </p:txBody>
      </p:sp>
      <p:pic>
        <p:nvPicPr>
          <p:cNvPr id="5" name="small sheild icon">
            <a:extLst>
              <a:ext uri="{FF2B5EF4-FFF2-40B4-BE49-F238E27FC236}">
                <a16:creationId xmlns:a16="http://schemas.microsoft.com/office/drawing/2014/main" id="{9E5D53BF-30FA-4561-946E-48B764B46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2146" y="1156029"/>
            <a:ext cx="707887" cy="707887"/>
          </a:xfrm>
          <a:prstGeom prst="rect">
            <a:avLst/>
          </a:prstGeom>
        </p:spPr>
      </p:pic>
      <p:sp>
        <p:nvSpPr>
          <p:cNvPr id="11" name="4 PPE text">
            <a:extLst>
              <a:ext uri="{FF2B5EF4-FFF2-40B4-BE49-F238E27FC236}">
                <a16:creationId xmlns:a16="http://schemas.microsoft.com/office/drawing/2014/main" id="{9821C832-6145-41E8-4C63-4BA3D7F6A081}"/>
              </a:ext>
            </a:extLst>
          </p:cNvPr>
          <p:cNvSpPr txBox="1"/>
          <p:nvPr/>
        </p:nvSpPr>
        <p:spPr>
          <a:xfrm>
            <a:off x="1970405" y="62559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2" name="4 gloves icon">
            <a:extLst>
              <a:ext uri="{FF2B5EF4-FFF2-40B4-BE49-F238E27FC236}">
                <a16:creationId xmlns:a16="http://schemas.microsoft.com/office/drawing/2014/main" id="{4E4F81A7-6057-DF28-B223-27CDEA702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783182"/>
            <a:ext cx="812921" cy="812921"/>
          </a:xfrm>
          <a:prstGeom prst="rect">
            <a:avLst/>
          </a:prstGeom>
        </p:spPr>
      </p:pic>
    </p:spTree>
    <p:extLst>
      <p:ext uri="{BB962C8B-B14F-4D97-AF65-F5344CB8AC3E}">
        <p14:creationId xmlns:p14="http://schemas.microsoft.com/office/powerpoint/2010/main" val="3566808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D9B3C60-FE0A-5D70-517E-CE8F1093CBD7}"/>
              </a:ext>
            </a:extLst>
          </p:cNvPr>
          <p:cNvSpPr/>
          <p:nvPr/>
        </p:nvSpPr>
        <p:spPr>
          <a:xfrm>
            <a:off x="1167788" y="1057619"/>
            <a:ext cx="4811192" cy="4892933"/>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66F8A0-A230-BEF2-4B6A-61C2E25DFECA}"/>
              </a:ext>
            </a:extLst>
          </p:cNvPr>
          <p:cNvSpPr/>
          <p:nvPr/>
        </p:nvSpPr>
        <p:spPr>
          <a:xfrm>
            <a:off x="6248400" y="1057618"/>
            <a:ext cx="4732732" cy="4892933"/>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Content Placeholder 4"/>
          <p:cNvSpPr>
            <a:spLocks noGrp="1"/>
          </p:cNvSpPr>
          <p:nvPr>
            <p:ph sz="quarter" idx="13"/>
          </p:nvPr>
        </p:nvSpPr>
        <p:spPr>
          <a:xfrm>
            <a:off x="985550" y="1615597"/>
            <a:ext cx="4975952" cy="4611851"/>
          </a:xfrm>
        </p:spPr>
        <p:txBody>
          <a:bodyPr/>
          <a:lstStyle/>
          <a:p>
            <a:pPr lvl="1">
              <a:lnSpc>
                <a:spcPct val="80000"/>
              </a:lnSpc>
              <a:buSzPct val="85000"/>
            </a:pPr>
            <a:r>
              <a:rPr lang="en-US" sz="2000" dirty="0">
                <a:solidFill>
                  <a:schemeClr val="bg1"/>
                </a:solidFill>
                <a:latin typeface="Edmondsans"/>
              </a:rPr>
              <a:t>Wear gloves to reduce risk of contamination or exposure to blood/other body fluids</a:t>
            </a:r>
          </a:p>
          <a:p>
            <a:pPr lvl="1">
              <a:lnSpc>
                <a:spcPct val="80000"/>
              </a:lnSpc>
              <a:buSzPct val="85000"/>
            </a:pPr>
            <a:r>
              <a:rPr lang="en-US" sz="2000" dirty="0">
                <a:solidFill>
                  <a:schemeClr val="bg1"/>
                </a:solidFill>
                <a:latin typeface="Edmondsans"/>
              </a:rPr>
              <a:t>Clean hands before donning sterile gloves</a:t>
            </a:r>
          </a:p>
          <a:p>
            <a:pPr lvl="1">
              <a:lnSpc>
                <a:spcPct val="80000"/>
              </a:lnSpc>
              <a:buSzPct val="85000"/>
            </a:pPr>
            <a:r>
              <a:rPr lang="en-US" sz="2000" dirty="0">
                <a:solidFill>
                  <a:schemeClr val="bg1"/>
                </a:solidFill>
                <a:latin typeface="Edmondsans"/>
              </a:rPr>
              <a:t>Cleans hands after removing gloves</a:t>
            </a:r>
          </a:p>
          <a:p>
            <a:pPr lvl="1">
              <a:lnSpc>
                <a:spcPct val="80000"/>
              </a:lnSpc>
              <a:buSzPct val="85000"/>
            </a:pPr>
            <a:r>
              <a:rPr lang="en-US" sz="2000" dirty="0">
                <a:solidFill>
                  <a:schemeClr val="bg1"/>
                </a:solidFill>
                <a:latin typeface="Edmondsans"/>
              </a:rPr>
              <a:t>Cleans hands and change gloves between task (moving from one body site to another)</a:t>
            </a:r>
          </a:p>
          <a:p>
            <a:pPr lvl="1">
              <a:lnSpc>
                <a:spcPct val="80000"/>
              </a:lnSpc>
              <a:buSzPct val="85000"/>
            </a:pPr>
            <a:r>
              <a:rPr lang="en-US" sz="2000" dirty="0">
                <a:solidFill>
                  <a:schemeClr val="bg1"/>
                </a:solidFill>
                <a:latin typeface="Edmondsans"/>
              </a:rPr>
              <a:t>Make sure gloves correct type and fit</a:t>
            </a:r>
          </a:p>
          <a:p>
            <a:pPr lvl="1">
              <a:lnSpc>
                <a:spcPct val="80000"/>
              </a:lnSpc>
              <a:buSzPct val="85000"/>
            </a:pPr>
            <a:r>
              <a:rPr lang="en-US" sz="2000" dirty="0">
                <a:solidFill>
                  <a:schemeClr val="bg1"/>
                </a:solidFill>
                <a:latin typeface="Edmondsans"/>
              </a:rPr>
              <a:t>Follow facility policy</a:t>
            </a:r>
          </a:p>
        </p:txBody>
      </p:sp>
      <p:sp>
        <p:nvSpPr>
          <p:cNvPr id="7" name="TextBox 6"/>
          <p:cNvSpPr txBox="1"/>
          <p:nvPr/>
        </p:nvSpPr>
        <p:spPr>
          <a:xfrm>
            <a:off x="3025048" y="986449"/>
            <a:ext cx="896957" cy="646331"/>
          </a:xfrm>
          <a:prstGeom prst="rect">
            <a:avLst/>
          </a:prstGeom>
          <a:noFill/>
        </p:spPr>
        <p:txBody>
          <a:bodyPr wrap="square" rtlCol="0">
            <a:spAutoFit/>
          </a:bodyPr>
          <a:lstStyle/>
          <a:p>
            <a:pPr algn="ctr"/>
            <a:r>
              <a:rPr lang="en-US" sz="3600" dirty="0">
                <a:solidFill>
                  <a:schemeClr val="bg1"/>
                </a:solidFill>
              </a:rPr>
              <a:t>DO</a:t>
            </a:r>
          </a:p>
        </p:txBody>
      </p:sp>
      <p:sp>
        <p:nvSpPr>
          <p:cNvPr id="10" name="Content Placeholder 4"/>
          <p:cNvSpPr txBox="1">
            <a:spLocks/>
          </p:cNvSpPr>
          <p:nvPr/>
        </p:nvSpPr>
        <p:spPr>
          <a:xfrm>
            <a:off x="6248400" y="1577695"/>
            <a:ext cx="3886200" cy="4611851"/>
          </a:xfrm>
          <a:prstGeom prst="rect">
            <a:avLst/>
          </a:prstGeom>
        </p:spPr>
        <p:txBody>
          <a:bodyPr vert="horz" lIns="0" tIns="45720" rIns="0" bIns="45720" rtlCol="0">
            <a:normAutofit fontScale="85000" lnSpcReduction="20000"/>
          </a:bodyPr>
          <a:lstStyle>
            <a:lvl1pPr marL="257175" indent="-205740" algn="l" defTabSz="685800" rtl="0" eaLnBrk="1" latinLnBrk="0" hangingPunct="1">
              <a:lnSpc>
                <a:spcPct val="100000"/>
              </a:lnSpc>
              <a:spcBef>
                <a:spcPts val="525"/>
              </a:spcBef>
              <a:buClr>
                <a:srgbClr val="69BE28"/>
              </a:buClr>
              <a:buSzPct val="85000"/>
              <a:buFont typeface="Wingdings 3" pitchFamily="18" charset="2"/>
              <a:buChar char=""/>
              <a:defRPr sz="2100" kern="1200" baseline="0">
                <a:solidFill>
                  <a:schemeClr val="bg1"/>
                </a:solidFill>
                <a:latin typeface="+mn-lt"/>
                <a:ea typeface="+mn-ea"/>
                <a:cs typeface="+mn-cs"/>
              </a:defRPr>
            </a:lvl1pPr>
            <a:lvl2pPr marL="557213" indent="-205740" algn="l" defTabSz="685800" rtl="0" eaLnBrk="1" latinLnBrk="0" hangingPunct="1">
              <a:lnSpc>
                <a:spcPct val="100000"/>
              </a:lnSpc>
              <a:spcBef>
                <a:spcPts val="525"/>
              </a:spcBef>
              <a:buClr>
                <a:srgbClr val="69BE28"/>
              </a:buClr>
              <a:buSzPct val="85000"/>
              <a:buFont typeface="Wingdings 3" pitchFamily="18" charset="2"/>
              <a:buChar char=""/>
              <a:defRPr sz="1500" kern="1200" baseline="0">
                <a:solidFill>
                  <a:schemeClr val="bg1"/>
                </a:solidFill>
                <a:latin typeface="+mn-lt"/>
                <a:ea typeface="+mn-ea"/>
                <a:cs typeface="+mn-cs"/>
              </a:defRPr>
            </a:lvl2pPr>
            <a:lvl3pPr marL="857250" indent="-205740" algn="l" defTabSz="685800" rtl="0" eaLnBrk="1" latinLnBrk="0" hangingPunct="1">
              <a:lnSpc>
                <a:spcPct val="100000"/>
              </a:lnSpc>
              <a:spcBef>
                <a:spcPts val="525"/>
              </a:spcBef>
              <a:buClr>
                <a:srgbClr val="69BE28"/>
              </a:buClr>
              <a:buSzPct val="85000"/>
              <a:buFont typeface="Wingdings 3" pitchFamily="18" charset="2"/>
              <a:buChar char=""/>
              <a:defRPr sz="1350" kern="1200" baseline="0">
                <a:solidFill>
                  <a:schemeClr val="bg1"/>
                </a:solidFill>
                <a:latin typeface="+mn-lt"/>
                <a:ea typeface="+mn-ea"/>
                <a:cs typeface="+mn-cs"/>
              </a:defRPr>
            </a:lvl3pPr>
            <a:lvl4pPr marL="1200150" indent="-205740" algn="l" defTabSz="685800" rtl="0" eaLnBrk="1" latinLnBrk="0" hangingPunct="1">
              <a:lnSpc>
                <a:spcPct val="100000"/>
              </a:lnSpc>
              <a:spcBef>
                <a:spcPts val="525"/>
              </a:spcBef>
              <a:buClr>
                <a:srgbClr val="69BE28"/>
              </a:buClr>
              <a:buSzPct val="85000"/>
              <a:buFont typeface="Wingdings 3" pitchFamily="18" charset="2"/>
              <a:buChar char=""/>
              <a:defRPr sz="1350" kern="1200" baseline="0">
                <a:solidFill>
                  <a:schemeClr val="bg1"/>
                </a:solidFill>
                <a:latin typeface="+mn-lt"/>
                <a:ea typeface="+mn-ea"/>
                <a:cs typeface="+mn-cs"/>
              </a:defRPr>
            </a:lvl4pPr>
            <a:lvl5pPr marL="1543050" indent="-205740" algn="l" defTabSz="685800" rtl="0" eaLnBrk="1" latinLnBrk="0" hangingPunct="1">
              <a:lnSpc>
                <a:spcPct val="100000"/>
              </a:lnSpc>
              <a:spcBef>
                <a:spcPts val="525"/>
              </a:spcBef>
              <a:buClr>
                <a:srgbClr val="69BE28"/>
              </a:buClr>
              <a:buSzPct val="85000"/>
              <a:buFont typeface="Wingdings 3" pitchFamily="18" charset="2"/>
              <a:buChar char=""/>
              <a:defRPr sz="1350" kern="1200" baseline="0">
                <a:solidFill>
                  <a:schemeClr val="bg1"/>
                </a:solidFill>
                <a:latin typeface="+mn-lt"/>
                <a:ea typeface="+mn-ea"/>
                <a:cs typeface="+mn-cs"/>
              </a:defRPr>
            </a:lvl5pPr>
            <a:lvl6pPr marL="18859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6pPr>
            <a:lvl7pPr marL="22288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7pPr>
            <a:lvl8pPr marL="25717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8pPr>
            <a:lvl9pPr marL="29146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9pPr>
          </a:lstStyle>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Re-use or wash gloves (except for utility gloves)</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Substitute glove use for hand hygiene</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Use non-approved hand lotions</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Use gloves if damaged or visible soiled</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Touch your face when wearing gloves</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Wear the same pair from one patient to another</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Wear gloves in the hall</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Forget to remove and dispose of appropriately</a:t>
            </a:r>
          </a:p>
          <a:p>
            <a:pPr marL="51435" indent="0">
              <a:buNone/>
            </a:pPr>
            <a:endParaRPr lang="en-US" dirty="0"/>
          </a:p>
          <a:p>
            <a:endParaRPr lang="en-US" dirty="0"/>
          </a:p>
        </p:txBody>
      </p:sp>
      <p:sp>
        <p:nvSpPr>
          <p:cNvPr id="2" name="Rectangle 1"/>
          <p:cNvSpPr/>
          <p:nvPr/>
        </p:nvSpPr>
        <p:spPr>
          <a:xfrm>
            <a:off x="7906783" y="986449"/>
            <a:ext cx="1415965" cy="646331"/>
          </a:xfrm>
          <a:prstGeom prst="rect">
            <a:avLst/>
          </a:prstGeom>
        </p:spPr>
        <p:txBody>
          <a:bodyPr wrap="none">
            <a:spAutoFit/>
          </a:bodyPr>
          <a:lstStyle/>
          <a:p>
            <a:pPr algn="ctr"/>
            <a:r>
              <a:rPr lang="en-US" sz="3600" dirty="0">
                <a:solidFill>
                  <a:schemeClr val="bg1"/>
                </a:solidFill>
              </a:rPr>
              <a:t>DON’T</a:t>
            </a:r>
          </a:p>
        </p:txBody>
      </p:sp>
      <p:pic>
        <p:nvPicPr>
          <p:cNvPr id="13" name="small sheild icon" hidden="1">
            <a:extLst>
              <a:ext uri="{FF2B5EF4-FFF2-40B4-BE49-F238E27FC236}">
                <a16:creationId xmlns:a16="http://schemas.microsoft.com/office/drawing/2014/main" id="{9E5D53BF-30FA-4561-946E-48B764B46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956" y="167909"/>
            <a:ext cx="916787" cy="916787"/>
          </a:xfrm>
          <a:prstGeom prst="rect">
            <a:avLst/>
          </a:prstGeom>
        </p:spPr>
      </p:pic>
      <p:pic>
        <p:nvPicPr>
          <p:cNvPr id="6" name="Banner" hidden="1">
            <a:extLst>
              <a:ext uri="{FF2B5EF4-FFF2-40B4-BE49-F238E27FC236}">
                <a16:creationId xmlns:a16="http://schemas.microsoft.com/office/drawing/2014/main" id="{C15458CA-312F-EB55-86E8-DF16F94CB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1" name="TextBox 10" hidden="1">
            <a:extLst>
              <a:ext uri="{FF2B5EF4-FFF2-40B4-BE49-F238E27FC236}">
                <a16:creationId xmlns:a16="http://schemas.microsoft.com/office/drawing/2014/main" id="{E56CA641-698B-38EB-E1A8-ED26783C955A}"/>
              </a:ext>
            </a:extLst>
          </p:cNvPr>
          <p:cNvSpPr txBox="1"/>
          <p:nvPr/>
        </p:nvSpPr>
        <p:spPr>
          <a:xfrm>
            <a:off x="1143000" y="1070650"/>
            <a:ext cx="4356847" cy="707886"/>
          </a:xfrm>
          <a:prstGeom prst="rect">
            <a:avLst/>
          </a:prstGeom>
          <a:noFill/>
        </p:spPr>
        <p:txBody>
          <a:bodyPr wrap="square" rtlCol="0">
            <a:spAutoFit/>
          </a:bodyPr>
          <a:lstStyle/>
          <a:p>
            <a:r>
              <a:rPr lang="en-US" sz="4000" b="1">
                <a:solidFill>
                  <a:schemeClr val="bg1"/>
                </a:solidFill>
              </a:rPr>
              <a:t>Module C</a:t>
            </a:r>
          </a:p>
        </p:txBody>
      </p:sp>
      <p:pic>
        <p:nvPicPr>
          <p:cNvPr id="21" name="Picture 20" descr="A green tick mark on a black background&#10;&#10;Description automatically generated with medium confidence">
            <a:extLst>
              <a:ext uri="{FF2B5EF4-FFF2-40B4-BE49-F238E27FC236}">
                <a16:creationId xmlns:a16="http://schemas.microsoft.com/office/drawing/2014/main" id="{DCEE0AAF-D314-1EE8-88BB-41568DA162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65" y="441540"/>
            <a:ext cx="1276223" cy="1276223"/>
          </a:xfrm>
          <a:prstGeom prst="rect">
            <a:avLst/>
          </a:prstGeom>
        </p:spPr>
      </p:pic>
      <p:pic>
        <p:nvPicPr>
          <p:cNvPr id="22" name="Picture 21" descr="A red x on a black background&#10;&#10;Description automatically generated">
            <a:extLst>
              <a:ext uri="{FF2B5EF4-FFF2-40B4-BE49-F238E27FC236}">
                <a16:creationId xmlns:a16="http://schemas.microsoft.com/office/drawing/2014/main" id="{7585A5FE-A0F8-33C9-48F4-54B07EE24E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7609" y="544838"/>
            <a:ext cx="1069626" cy="1069626"/>
          </a:xfrm>
          <a:prstGeom prst="rect">
            <a:avLst/>
          </a:prstGeom>
        </p:spPr>
      </p:pic>
    </p:spTree>
    <p:extLst>
      <p:ext uri="{BB962C8B-B14F-4D97-AF65-F5344CB8AC3E}">
        <p14:creationId xmlns:p14="http://schemas.microsoft.com/office/powerpoint/2010/main" val="3813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5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3E6FB-8D86-4E11-AEC1-4FCAD08E6382}"/>
              </a:ext>
            </a:extLst>
          </p:cNvPr>
          <p:cNvSpPr>
            <a:spLocks noGrp="1"/>
          </p:cNvSpPr>
          <p:nvPr>
            <p:ph idx="1"/>
          </p:nvPr>
        </p:nvSpPr>
        <p:spPr>
          <a:xfrm>
            <a:off x="1427053" y="2518546"/>
            <a:ext cx="9906000" cy="3708830"/>
          </a:xfrm>
        </p:spPr>
        <p:txBody>
          <a:bodyPr>
            <a:normAutofit/>
          </a:bodyPr>
          <a:lstStyle/>
          <a:p>
            <a:pPr>
              <a:spcBef>
                <a:spcPts val="0"/>
              </a:spcBef>
              <a:spcAft>
                <a:spcPts val="0"/>
              </a:spcAft>
            </a:pPr>
            <a:r>
              <a:rPr lang="en-US" dirty="0">
                <a:solidFill>
                  <a:srgbClr val="532E1D"/>
                </a:solidFill>
                <a:latin typeface="Edmondsans"/>
              </a:rPr>
              <a:t>Third element of standard precautions is Respiratory Hygiene/</a:t>
            </a:r>
          </a:p>
          <a:p>
            <a:pPr marL="55563" indent="230188">
              <a:spcBef>
                <a:spcPts val="0"/>
              </a:spcBef>
              <a:spcAft>
                <a:spcPts val="0"/>
              </a:spcAft>
              <a:buNone/>
            </a:pPr>
            <a:r>
              <a:rPr lang="en-US" dirty="0">
                <a:solidFill>
                  <a:srgbClr val="532E1D"/>
                </a:solidFill>
                <a:latin typeface="Edmondsans"/>
              </a:rPr>
              <a:t>Cough Etiquette</a:t>
            </a:r>
          </a:p>
          <a:p>
            <a:r>
              <a:rPr lang="en-US" dirty="0">
                <a:solidFill>
                  <a:srgbClr val="532E1D"/>
                </a:solidFill>
                <a:latin typeface="Edmondsans"/>
              </a:rPr>
              <a:t>Strategy designed to contain respiratory secretions:</a:t>
            </a:r>
          </a:p>
          <a:p>
            <a:pPr marL="528637" lvl="2" indent="-228600" defTabSz="914400">
              <a:spcBef>
                <a:spcPts val="0"/>
              </a:spcBef>
              <a:spcAft>
                <a:spcPts val="600"/>
              </a:spcAft>
            </a:pPr>
            <a:r>
              <a:rPr lang="en-US" sz="2100" dirty="0">
                <a:solidFill>
                  <a:srgbClr val="532E1D"/>
                </a:solidFill>
                <a:latin typeface="Edmondsans"/>
              </a:rPr>
              <a:t>Patients</a:t>
            </a:r>
          </a:p>
          <a:p>
            <a:pPr marL="528637" lvl="2" indent="-228600" defTabSz="914400">
              <a:spcBef>
                <a:spcPts val="0"/>
              </a:spcBef>
              <a:spcAft>
                <a:spcPts val="600"/>
              </a:spcAft>
            </a:pPr>
            <a:r>
              <a:rPr lang="en-US" sz="2100" dirty="0">
                <a:solidFill>
                  <a:srgbClr val="532E1D"/>
                </a:solidFill>
                <a:latin typeface="Edmondsans"/>
              </a:rPr>
              <a:t>Accompanying individuals who have signs and symptoms of a respiratory infection</a:t>
            </a:r>
          </a:p>
          <a:p>
            <a:r>
              <a:rPr lang="en-US" dirty="0">
                <a:solidFill>
                  <a:srgbClr val="532E1D"/>
                </a:solidFill>
                <a:latin typeface="Edmondsans"/>
              </a:rPr>
              <a:t>Initial point of encounter:</a:t>
            </a:r>
          </a:p>
          <a:p>
            <a:pPr marL="528637" lvl="2" indent="-228600" defTabSz="914400">
              <a:spcBef>
                <a:spcPts val="0"/>
              </a:spcBef>
              <a:spcAft>
                <a:spcPts val="600"/>
              </a:spcAft>
            </a:pPr>
            <a:r>
              <a:rPr lang="en-US" sz="2100" dirty="0">
                <a:solidFill>
                  <a:srgbClr val="532E1D"/>
                </a:solidFill>
                <a:latin typeface="Edmondsans"/>
              </a:rPr>
              <a:t>Triage</a:t>
            </a:r>
          </a:p>
          <a:p>
            <a:pPr marL="528637" lvl="2" indent="-228600" defTabSz="914400">
              <a:spcBef>
                <a:spcPts val="0"/>
              </a:spcBef>
              <a:spcAft>
                <a:spcPts val="600"/>
              </a:spcAft>
            </a:pPr>
            <a:r>
              <a:rPr lang="en-US" sz="2100" dirty="0">
                <a:solidFill>
                  <a:srgbClr val="532E1D"/>
                </a:solidFill>
                <a:latin typeface="Edmondsans"/>
              </a:rPr>
              <a:t>Reception area</a:t>
            </a:r>
          </a:p>
          <a:p>
            <a:pPr marL="528637" lvl="2" indent="-228600" defTabSz="914400">
              <a:spcBef>
                <a:spcPts val="0"/>
              </a:spcBef>
              <a:spcAft>
                <a:spcPts val="600"/>
              </a:spcAft>
            </a:pPr>
            <a:r>
              <a:rPr lang="en-US" sz="2100" dirty="0">
                <a:solidFill>
                  <a:srgbClr val="532E1D"/>
                </a:solidFill>
                <a:latin typeface="Edmondsans"/>
              </a:rPr>
              <a:t>Waiting rooms in emergency departments, outpatient clinics and dental practices</a:t>
            </a:r>
          </a:p>
        </p:txBody>
      </p:sp>
      <p:pic>
        <p:nvPicPr>
          <p:cNvPr id="8" name="Banner">
            <a:extLst>
              <a:ext uri="{FF2B5EF4-FFF2-40B4-BE49-F238E27FC236}">
                <a16:creationId xmlns:a16="http://schemas.microsoft.com/office/drawing/2014/main" id="{36F4A9B0-7F23-5AAC-B146-C06183115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126160"/>
            <a:ext cx="10256154" cy="1591023"/>
          </a:xfrm>
          <a:prstGeom prst="rect">
            <a:avLst/>
          </a:prstGeom>
        </p:spPr>
      </p:pic>
      <p:sp>
        <p:nvSpPr>
          <p:cNvPr id="5" name="TextBox 4">
            <a:extLst>
              <a:ext uri="{FF2B5EF4-FFF2-40B4-BE49-F238E27FC236}">
                <a16:creationId xmlns:a16="http://schemas.microsoft.com/office/drawing/2014/main" id="{00AA2CFC-5BC8-909A-AECC-3AC8D73FD582}"/>
              </a:ext>
            </a:extLst>
          </p:cNvPr>
          <p:cNvSpPr txBox="1"/>
          <p:nvPr/>
        </p:nvSpPr>
        <p:spPr>
          <a:xfrm>
            <a:off x="1143000" y="1070650"/>
            <a:ext cx="9157771" cy="1323439"/>
          </a:xfrm>
          <a:prstGeom prst="rect">
            <a:avLst/>
          </a:prstGeom>
          <a:noFill/>
        </p:spPr>
        <p:txBody>
          <a:bodyPr wrap="square" rtlCol="0">
            <a:spAutoFit/>
          </a:bodyPr>
          <a:lstStyle/>
          <a:p>
            <a:r>
              <a:rPr lang="en-US" sz="4000" b="1" dirty="0">
                <a:solidFill>
                  <a:schemeClr val="bg1"/>
                </a:solidFill>
              </a:rPr>
              <a:t>Controlling Transmission</a:t>
            </a:r>
            <a:br>
              <a:rPr lang="en-US" sz="4000" b="1" dirty="0">
                <a:solidFill>
                  <a:schemeClr val="bg1"/>
                </a:solidFill>
              </a:rPr>
            </a:br>
            <a:r>
              <a:rPr lang="en-US" sz="4000" b="1" dirty="0">
                <a:solidFill>
                  <a:schemeClr val="bg1"/>
                </a:solidFill>
              </a:rPr>
              <a:t>respiratory hygiene/cough etiquette</a:t>
            </a:r>
          </a:p>
        </p:txBody>
      </p:sp>
      <p:pic>
        <p:nvPicPr>
          <p:cNvPr id="11" name="small sheild icon">
            <a:extLst>
              <a:ext uri="{FF2B5EF4-FFF2-40B4-BE49-F238E27FC236}">
                <a16:creationId xmlns:a16="http://schemas.microsoft.com/office/drawing/2014/main" id="{F607380C-573F-20EF-06E5-6C1F16B77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1052" y="1367509"/>
            <a:ext cx="729719" cy="729719"/>
          </a:xfrm>
          <a:prstGeom prst="rect">
            <a:avLst/>
          </a:prstGeom>
        </p:spPr>
      </p:pic>
      <p:sp>
        <p:nvSpPr>
          <p:cNvPr id="12" name="5 respir/cough text">
            <a:extLst>
              <a:ext uri="{FF2B5EF4-FFF2-40B4-BE49-F238E27FC236}">
                <a16:creationId xmlns:a16="http://schemas.microsoft.com/office/drawing/2014/main" id="{BF1B3927-75A9-FB8B-9BC3-44284C7CD8BC}"/>
              </a:ext>
            </a:extLst>
          </p:cNvPr>
          <p:cNvSpPr txBox="1"/>
          <p:nvPr/>
        </p:nvSpPr>
        <p:spPr>
          <a:xfrm>
            <a:off x="1785051" y="6103541"/>
            <a:ext cx="3787719" cy="369332"/>
          </a:xfrm>
          <a:prstGeom prst="rect">
            <a:avLst/>
          </a:prstGeom>
          <a:noFill/>
        </p:spPr>
        <p:txBody>
          <a:bodyPr wrap="square" rtlCol="0">
            <a:spAutoFit/>
          </a:bodyPr>
          <a:lstStyle/>
          <a:p>
            <a:r>
              <a:rPr lang="en-US" b="1" dirty="0">
                <a:solidFill>
                  <a:srgbClr val="861001"/>
                </a:solidFill>
              </a:rPr>
              <a:t>Respiratory Hygiene/Cough Etiquette</a:t>
            </a:r>
          </a:p>
        </p:txBody>
      </p:sp>
      <p:pic>
        <p:nvPicPr>
          <p:cNvPr id="13" name="5 cough icon">
            <a:extLst>
              <a:ext uri="{FF2B5EF4-FFF2-40B4-BE49-F238E27FC236}">
                <a16:creationId xmlns:a16="http://schemas.microsoft.com/office/drawing/2014/main" id="{8CB1335C-27FF-7EF6-6A6E-66829E3626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548" y="5475863"/>
            <a:ext cx="1255355" cy="1255355"/>
          </a:xfrm>
          <a:prstGeom prst="rect">
            <a:avLst/>
          </a:prstGeom>
        </p:spPr>
      </p:pic>
    </p:spTree>
    <p:extLst>
      <p:ext uri="{BB962C8B-B14F-4D97-AF65-F5344CB8AC3E}">
        <p14:creationId xmlns:p14="http://schemas.microsoft.com/office/powerpoint/2010/main" val="308960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650693" y="1779684"/>
            <a:ext cx="4529769" cy="4193796"/>
          </a:xfrm>
          <a:prstGeom prst="rect">
            <a:avLst/>
          </a:prstGeom>
        </p:spPr>
        <p:txBody>
          <a:bodyPr>
            <a:normAutofit/>
          </a:bodyPr>
          <a:lstStyle/>
          <a:p>
            <a:pPr>
              <a:spcAft>
                <a:spcPts val="600"/>
              </a:spcAft>
            </a:pPr>
            <a:r>
              <a:rPr lang="en-US" sz="2400" dirty="0">
                <a:solidFill>
                  <a:srgbClr val="532E1D"/>
                </a:solidFill>
                <a:latin typeface="Edmondsans"/>
              </a:rPr>
              <a:t>Post signs at entrances</a:t>
            </a:r>
          </a:p>
          <a:p>
            <a:pPr>
              <a:spcAft>
                <a:spcPts val="600"/>
              </a:spcAft>
            </a:pPr>
            <a:r>
              <a:rPr lang="en-US" sz="2400" dirty="0">
                <a:solidFill>
                  <a:srgbClr val="532E1D"/>
                </a:solidFill>
                <a:latin typeface="Edmondsans"/>
              </a:rPr>
              <a:t>Provide tissues and no-touch trash cans for disposal in waiting areas</a:t>
            </a:r>
          </a:p>
          <a:p>
            <a:pPr>
              <a:spcAft>
                <a:spcPts val="600"/>
              </a:spcAft>
            </a:pPr>
            <a:r>
              <a:rPr lang="en-US" sz="2400" dirty="0">
                <a:solidFill>
                  <a:srgbClr val="532E1D"/>
                </a:solidFill>
                <a:latin typeface="Edmondsans"/>
              </a:rPr>
              <a:t>Provide hand hygiene product in waiting areas</a:t>
            </a:r>
          </a:p>
          <a:p>
            <a:pPr>
              <a:spcAft>
                <a:spcPts val="600"/>
              </a:spcAft>
            </a:pPr>
            <a:r>
              <a:rPr lang="en-US" sz="2400" dirty="0">
                <a:solidFill>
                  <a:srgbClr val="532E1D"/>
                </a:solidFill>
                <a:latin typeface="Edmondsans"/>
              </a:rPr>
              <a:t>Offer mask to symptomatic patients</a:t>
            </a:r>
          </a:p>
          <a:p>
            <a:pPr>
              <a:spcAft>
                <a:spcPts val="600"/>
              </a:spcAft>
            </a:pPr>
            <a:r>
              <a:rPr lang="en-US" sz="2400" dirty="0">
                <a:solidFill>
                  <a:srgbClr val="532E1D"/>
                </a:solidFill>
                <a:latin typeface="Edmondsans"/>
              </a:rPr>
              <a:t>Encourage ill patients to sit away from others</a:t>
            </a:r>
          </a:p>
        </p:txBody>
      </p:sp>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a:ext>
            </a:extLst>
          </a:blip>
          <a:stretch>
            <a:fillRect/>
          </a:stretch>
        </p:blipFill>
        <p:spPr>
          <a:xfrm>
            <a:off x="6859838" y="129448"/>
            <a:ext cx="3914659" cy="5934625"/>
          </a:xfrm>
          <a:prstGeom prst="rect">
            <a:avLst/>
          </a:prstGeom>
        </p:spPr>
      </p:pic>
      <p:sp>
        <p:nvSpPr>
          <p:cNvPr id="3" name="TextBox 2"/>
          <p:cNvSpPr txBox="1"/>
          <p:nvPr/>
        </p:nvSpPr>
        <p:spPr>
          <a:xfrm>
            <a:off x="885098" y="6167735"/>
            <a:ext cx="10269404" cy="461665"/>
          </a:xfrm>
          <a:prstGeom prst="rect">
            <a:avLst/>
          </a:prstGeom>
          <a:noFill/>
        </p:spPr>
        <p:txBody>
          <a:bodyPr wrap="square" rtlCol="0">
            <a:spAutoFit/>
          </a:bodyPr>
          <a:lstStyle/>
          <a:p>
            <a:r>
              <a:rPr lang="en-US" sz="2400" b="1" u="sng" dirty="0">
                <a:solidFill>
                  <a:schemeClr val="bg1"/>
                </a:solidFill>
              </a:rPr>
              <a:t>Process must be in place year round and not just during influenza season</a:t>
            </a:r>
          </a:p>
        </p:txBody>
      </p:sp>
      <p:pic>
        <p:nvPicPr>
          <p:cNvPr id="16" name="key">
            <a:extLst>
              <a:ext uri="{FF2B5EF4-FFF2-40B4-BE49-F238E27FC236}">
                <a16:creationId xmlns:a16="http://schemas.microsoft.com/office/drawing/2014/main" id="{D6AF57BF-4477-56E1-E0D8-E08642E94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145" y="1046837"/>
            <a:ext cx="1523698" cy="655728"/>
          </a:xfrm>
          <a:prstGeom prst="rect">
            <a:avLst/>
          </a:prstGeom>
        </p:spPr>
      </p:pic>
    </p:spTree>
    <p:extLst>
      <p:ext uri="{BB962C8B-B14F-4D97-AF65-F5344CB8AC3E}">
        <p14:creationId xmlns:p14="http://schemas.microsoft.com/office/powerpoint/2010/main" val="1359677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nline Media 14" title="C21_RespiratoryHygiene">
            <a:hlinkClick r:id="" action="ppaction://media"/>
            <a:extLst>
              <a:ext uri="{FF2B5EF4-FFF2-40B4-BE49-F238E27FC236}">
                <a16:creationId xmlns:a16="http://schemas.microsoft.com/office/drawing/2014/main" id="{5623206E-FDF2-3A67-89B0-A61B669EB7E2}"/>
              </a:ext>
            </a:extLst>
          </p:cNvPr>
          <p:cNvPicPr>
            <a:picLocks noRot="1" noChangeAspect="1"/>
          </p:cNvPicPr>
          <p:nvPr>
            <a:videoFile r:link="rId1"/>
          </p:nvPr>
        </p:nvPicPr>
        <p:blipFill>
          <a:blip r:embed="rId4"/>
          <a:stretch>
            <a:fillRect/>
          </a:stretch>
        </p:blipFill>
        <p:spPr>
          <a:xfrm>
            <a:off x="2247691" y="1796929"/>
            <a:ext cx="7538203" cy="4246875"/>
          </a:xfrm>
          <a:prstGeom prst="rect">
            <a:avLst/>
          </a:prstGeom>
        </p:spPr>
      </p:pic>
      <p:sp>
        <p:nvSpPr>
          <p:cNvPr id="8" name="5 respir/cough text">
            <a:extLst>
              <a:ext uri="{FF2B5EF4-FFF2-40B4-BE49-F238E27FC236}">
                <a16:creationId xmlns:a16="http://schemas.microsoft.com/office/drawing/2014/main" id="{750E07C4-DC94-DA5C-22C6-FCFD61FCA155}"/>
              </a:ext>
            </a:extLst>
          </p:cNvPr>
          <p:cNvSpPr txBox="1"/>
          <p:nvPr/>
        </p:nvSpPr>
        <p:spPr>
          <a:xfrm>
            <a:off x="1785051" y="6103541"/>
            <a:ext cx="3787719" cy="369332"/>
          </a:xfrm>
          <a:prstGeom prst="rect">
            <a:avLst/>
          </a:prstGeom>
          <a:noFill/>
        </p:spPr>
        <p:txBody>
          <a:bodyPr wrap="square" rtlCol="0">
            <a:spAutoFit/>
          </a:bodyPr>
          <a:lstStyle/>
          <a:p>
            <a:r>
              <a:rPr lang="en-US" b="1" dirty="0">
                <a:solidFill>
                  <a:srgbClr val="861001"/>
                </a:solidFill>
              </a:rPr>
              <a:t>Respiratory Hygiene/Cough Etiquette</a:t>
            </a:r>
          </a:p>
        </p:txBody>
      </p:sp>
      <p:pic>
        <p:nvPicPr>
          <p:cNvPr id="9" name="5 cough icon">
            <a:extLst>
              <a:ext uri="{FF2B5EF4-FFF2-40B4-BE49-F238E27FC236}">
                <a16:creationId xmlns:a16="http://schemas.microsoft.com/office/drawing/2014/main" id="{2F30F65B-0460-320F-27FB-1F39F91F98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548" y="5475863"/>
            <a:ext cx="1255355" cy="1255355"/>
          </a:xfrm>
          <a:prstGeom prst="rect">
            <a:avLst/>
          </a:prstGeom>
        </p:spPr>
      </p:pic>
      <p:pic>
        <p:nvPicPr>
          <p:cNvPr id="10" name="Banner">
            <a:extLst>
              <a:ext uri="{FF2B5EF4-FFF2-40B4-BE49-F238E27FC236}">
                <a16:creationId xmlns:a16="http://schemas.microsoft.com/office/drawing/2014/main" id="{76DA8339-E3AB-16C8-E4AD-C385C7F3AD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pic>
        <p:nvPicPr>
          <p:cNvPr id="11" name="small sheild icon">
            <a:extLst>
              <a:ext uri="{FF2B5EF4-FFF2-40B4-BE49-F238E27FC236}">
                <a16:creationId xmlns:a16="http://schemas.microsoft.com/office/drawing/2014/main" id="{1421DDC8-3460-FDA3-CF99-05DC081909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09286" y="1089043"/>
            <a:ext cx="729719" cy="729719"/>
          </a:xfrm>
          <a:prstGeom prst="rect">
            <a:avLst/>
          </a:prstGeom>
        </p:spPr>
      </p:pic>
      <p:sp>
        <p:nvSpPr>
          <p:cNvPr id="14" name="TextBox 13">
            <a:extLst>
              <a:ext uri="{FF2B5EF4-FFF2-40B4-BE49-F238E27FC236}">
                <a16:creationId xmlns:a16="http://schemas.microsoft.com/office/drawing/2014/main" id="{FBDDCA61-9E90-0CCA-2851-D0078FB9F8D8}"/>
              </a:ext>
            </a:extLst>
          </p:cNvPr>
          <p:cNvSpPr txBox="1"/>
          <p:nvPr/>
        </p:nvSpPr>
        <p:spPr>
          <a:xfrm>
            <a:off x="1143000" y="1070650"/>
            <a:ext cx="8100152" cy="707886"/>
          </a:xfrm>
          <a:prstGeom prst="rect">
            <a:avLst/>
          </a:prstGeom>
          <a:noFill/>
        </p:spPr>
        <p:txBody>
          <a:bodyPr wrap="square" rtlCol="0">
            <a:spAutoFit/>
          </a:bodyPr>
          <a:lstStyle/>
          <a:p>
            <a:r>
              <a:rPr lang="en-US" sz="4000" b="1" dirty="0">
                <a:solidFill>
                  <a:schemeClr val="bg1"/>
                </a:solidFill>
              </a:rPr>
              <a:t>Respiratory Hygiene/Cough Etiquette</a:t>
            </a:r>
          </a:p>
        </p:txBody>
      </p:sp>
    </p:spTree>
    <p:extLst>
      <p:ext uri="{BB962C8B-B14F-4D97-AF65-F5344CB8AC3E}">
        <p14:creationId xmlns:p14="http://schemas.microsoft.com/office/powerpoint/2010/main" val="32389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629756-F609-42DC-B416-0223C837E05B}"/>
              </a:ext>
            </a:extLst>
          </p:cNvPr>
          <p:cNvSpPr/>
          <p:nvPr/>
        </p:nvSpPr>
        <p:spPr>
          <a:xfrm>
            <a:off x="3733801" y="1084792"/>
            <a:ext cx="3867213" cy="369332"/>
          </a:xfrm>
          <a:prstGeom prst="rect">
            <a:avLst/>
          </a:prstGeom>
        </p:spPr>
        <p:txBody>
          <a:bodyPr wrap="none">
            <a:spAutoFit/>
          </a:bodyPr>
          <a:lstStyle/>
          <a:p>
            <a:r>
              <a:rPr lang="en-US" altLang="en-US" i="1">
                <a:solidFill>
                  <a:schemeClr val="bg1"/>
                </a:solidFill>
              </a:rPr>
              <a:t>Video Clip: To start video click on image</a:t>
            </a:r>
            <a:endParaRPr lang="en-US"/>
          </a:p>
        </p:txBody>
      </p:sp>
      <p:pic>
        <p:nvPicPr>
          <p:cNvPr id="3" name="Banner">
            <a:extLst>
              <a:ext uri="{FF2B5EF4-FFF2-40B4-BE49-F238E27FC236}">
                <a16:creationId xmlns:a16="http://schemas.microsoft.com/office/drawing/2014/main" id="{F8427EDF-8F3E-DE9D-ED9C-A8C182443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82122A83-5488-20D4-24E8-77740D574C8C}"/>
              </a:ext>
            </a:extLst>
          </p:cNvPr>
          <p:cNvSpPr txBox="1"/>
          <p:nvPr/>
        </p:nvSpPr>
        <p:spPr>
          <a:xfrm>
            <a:off x="1143000" y="1070650"/>
            <a:ext cx="8849299" cy="707886"/>
          </a:xfrm>
          <a:prstGeom prst="rect">
            <a:avLst/>
          </a:prstGeom>
          <a:noFill/>
        </p:spPr>
        <p:txBody>
          <a:bodyPr wrap="square" rtlCol="0">
            <a:spAutoFit/>
          </a:bodyPr>
          <a:lstStyle/>
          <a:p>
            <a:r>
              <a:rPr lang="en-US" sz="4000" b="1" dirty="0">
                <a:solidFill>
                  <a:schemeClr val="bg1"/>
                </a:solidFill>
              </a:rPr>
              <a:t>Controlling transmission</a:t>
            </a:r>
          </a:p>
        </p:txBody>
      </p:sp>
      <p:pic>
        <p:nvPicPr>
          <p:cNvPr id="7" name="small sheild icon">
            <a:extLst>
              <a:ext uri="{FF2B5EF4-FFF2-40B4-BE49-F238E27FC236}">
                <a16:creationId xmlns:a16="http://schemas.microsoft.com/office/drawing/2014/main" id="{79EA8B6E-3BC8-41E4-A586-77B46D6C0A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1527" y="1018656"/>
            <a:ext cx="871036" cy="871036"/>
          </a:xfrm>
          <a:prstGeom prst="rect">
            <a:avLst/>
          </a:prstGeom>
        </p:spPr>
      </p:pic>
      <p:sp>
        <p:nvSpPr>
          <p:cNvPr id="8" name="Plus 7"/>
          <p:cNvSpPr/>
          <p:nvPr/>
        </p:nvSpPr>
        <p:spPr>
          <a:xfrm flipH="1">
            <a:off x="8966682" y="1176636"/>
            <a:ext cx="443101" cy="5550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eild icon">
            <a:extLst>
              <a:ext uri="{FF2B5EF4-FFF2-40B4-BE49-F238E27FC236}">
                <a16:creationId xmlns:a16="http://schemas.microsoft.com/office/drawing/2014/main" id="{DFB290AC-8AC7-4F73-9AF7-4DC6A92E16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3900" y="999577"/>
            <a:ext cx="943164" cy="943164"/>
          </a:xfrm>
          <a:prstGeom prst="rect">
            <a:avLst/>
          </a:prstGeom>
        </p:spPr>
      </p:pic>
      <p:pic>
        <p:nvPicPr>
          <p:cNvPr id="16" name="Online Media 15" title="C20_transmission based precautions">
            <a:hlinkClick r:id="" action="ppaction://media"/>
            <a:extLst>
              <a:ext uri="{FF2B5EF4-FFF2-40B4-BE49-F238E27FC236}">
                <a16:creationId xmlns:a16="http://schemas.microsoft.com/office/drawing/2014/main" id="{322B7EAF-12E2-4194-3391-C7EA711ABA04}"/>
              </a:ext>
            </a:extLst>
          </p:cNvPr>
          <p:cNvPicPr>
            <a:picLocks noRot="1" noChangeAspect="1"/>
          </p:cNvPicPr>
          <p:nvPr>
            <a:videoFile r:link="rId1"/>
          </p:nvPr>
        </p:nvPicPr>
        <p:blipFill>
          <a:blip r:embed="rId7"/>
          <a:stretch>
            <a:fillRect/>
          </a:stretch>
        </p:blipFill>
        <p:spPr>
          <a:xfrm>
            <a:off x="2443125" y="1941686"/>
            <a:ext cx="7305750" cy="3738623"/>
          </a:xfrm>
          <a:prstGeom prst="rect">
            <a:avLst/>
          </a:prstGeom>
        </p:spPr>
      </p:pic>
    </p:spTree>
    <p:extLst>
      <p:ext uri="{BB962C8B-B14F-4D97-AF65-F5344CB8AC3E}">
        <p14:creationId xmlns:p14="http://schemas.microsoft.com/office/powerpoint/2010/main" val="41950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930605-9596-04B5-5073-85BBD1A32770}"/>
              </a:ext>
            </a:extLst>
          </p:cNvPr>
          <p:cNvSpPr/>
          <p:nvPr/>
        </p:nvSpPr>
        <p:spPr>
          <a:xfrm>
            <a:off x="4441371" y="0"/>
            <a:ext cx="3969099" cy="894303"/>
          </a:xfrm>
          <a:prstGeom prst="rect">
            <a:avLst/>
          </a:prstGeom>
          <a:solidFill>
            <a:srgbClr val="18BAC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BAC5"/>
              </a:solidFill>
            </a:endParaRPr>
          </a:p>
        </p:txBody>
      </p:sp>
      <p:sp>
        <p:nvSpPr>
          <p:cNvPr id="23" name="Rectangle 22">
            <a:extLst>
              <a:ext uri="{FF2B5EF4-FFF2-40B4-BE49-F238E27FC236}">
                <a16:creationId xmlns:a16="http://schemas.microsoft.com/office/drawing/2014/main" id="{8261CFCA-2931-00DB-8323-C68C434210FB}"/>
              </a:ext>
            </a:extLst>
          </p:cNvPr>
          <p:cNvSpPr/>
          <p:nvPr/>
        </p:nvSpPr>
        <p:spPr>
          <a:xfrm>
            <a:off x="8177885" y="5908318"/>
            <a:ext cx="3969099" cy="894303"/>
          </a:xfrm>
          <a:prstGeom prst="rect">
            <a:avLst/>
          </a:prstGeom>
          <a:solidFill>
            <a:srgbClr val="18B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BAC5"/>
              </a:solidFill>
            </a:endParaRPr>
          </a:p>
        </p:txBody>
      </p:sp>
      <p:sp>
        <p:nvSpPr>
          <p:cNvPr id="8" name="Title">
            <a:extLst>
              <a:ext uri="{FF2B5EF4-FFF2-40B4-BE49-F238E27FC236}">
                <a16:creationId xmlns:a16="http://schemas.microsoft.com/office/drawing/2014/main" id="{2216941C-0852-2BB2-C3EA-994DB34E248C}"/>
              </a:ext>
            </a:extLst>
          </p:cNvPr>
          <p:cNvSpPr>
            <a:spLocks noGrp="1"/>
          </p:cNvSpPr>
          <p:nvPr>
            <p:ph type="title"/>
          </p:nvPr>
        </p:nvSpPr>
        <p:spPr>
          <a:xfrm>
            <a:off x="1371600" y="228600"/>
            <a:ext cx="10411818" cy="1826812"/>
          </a:xfrm>
        </p:spPr>
        <p:txBody>
          <a:bodyPr>
            <a:noAutofit/>
          </a:bodyPr>
          <a:lstStyle/>
          <a:p>
            <a:r>
              <a:rPr lang="en-US" sz="3200" b="1">
                <a:ln w="12700">
                  <a:solidFill>
                    <a:srgbClr val="18BAC5"/>
                  </a:solidFill>
                </a:ln>
                <a:solidFill>
                  <a:srgbClr val="FFFFFF"/>
                </a:solidFill>
                <a:latin typeface="Brandon grotesque black"/>
                <a:cs typeface="Brandon grotesque black"/>
              </a:rPr>
              <a:t>CHAIN OF INFECTION</a:t>
            </a:r>
          </a:p>
        </p:txBody>
      </p:sp>
      <p:pic>
        <p:nvPicPr>
          <p:cNvPr id="7" name="BG">
            <a:extLst>
              <a:ext uri="{FF2B5EF4-FFF2-40B4-BE49-F238E27FC236}">
                <a16:creationId xmlns:a16="http://schemas.microsoft.com/office/drawing/2014/main" id="{25747241-B7EC-72CB-6FF7-C8D83600D647}"/>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rcRect/>
          <a:stretch/>
        </p:blipFill>
        <p:spPr>
          <a:xfrm>
            <a:off x="619760" y="776309"/>
            <a:ext cx="10698480" cy="6015167"/>
          </a:xfrm>
        </p:spPr>
      </p:pic>
      <p:pic>
        <p:nvPicPr>
          <p:cNvPr id="22" name="Agent">
            <a:extLst>
              <a:ext uri="{FF2B5EF4-FFF2-40B4-BE49-F238E27FC236}">
                <a16:creationId xmlns:a16="http://schemas.microsoft.com/office/drawing/2014/main" id="{0E3C55F9-74D8-8292-40ED-7AC05BBEDF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1492" y="890874"/>
            <a:ext cx="10477508" cy="5890925"/>
          </a:xfrm>
          <a:prstGeom prst="rect">
            <a:avLst/>
          </a:prstGeom>
        </p:spPr>
      </p:pic>
      <p:pic>
        <p:nvPicPr>
          <p:cNvPr id="18" name="Resevoir">
            <a:extLst>
              <a:ext uri="{FF2B5EF4-FFF2-40B4-BE49-F238E27FC236}">
                <a16:creationId xmlns:a16="http://schemas.microsoft.com/office/drawing/2014/main" id="{9B053294-9E31-6940-813F-3A8BF3DCFC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1492" y="878261"/>
            <a:ext cx="10477507" cy="5890925"/>
          </a:xfrm>
          <a:prstGeom prst="rect">
            <a:avLst/>
          </a:prstGeom>
        </p:spPr>
      </p:pic>
      <p:pic>
        <p:nvPicPr>
          <p:cNvPr id="14" name="Exit">
            <a:extLst>
              <a:ext uri="{FF2B5EF4-FFF2-40B4-BE49-F238E27FC236}">
                <a16:creationId xmlns:a16="http://schemas.microsoft.com/office/drawing/2014/main" id="{1D4C9A3C-13FF-1301-D393-77BBA6229D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1492" y="878261"/>
            <a:ext cx="10477507" cy="5890925"/>
          </a:xfrm>
          <a:prstGeom prst="rect">
            <a:avLst/>
          </a:prstGeom>
        </p:spPr>
      </p:pic>
      <p:pic>
        <p:nvPicPr>
          <p:cNvPr id="20" name="Transmission">
            <a:extLst>
              <a:ext uri="{FF2B5EF4-FFF2-40B4-BE49-F238E27FC236}">
                <a16:creationId xmlns:a16="http://schemas.microsoft.com/office/drawing/2014/main" id="{77A4E0CE-E7F7-05EB-5726-7AEEBE3A77A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1492" y="878261"/>
            <a:ext cx="10477507" cy="5890925"/>
          </a:xfrm>
          <a:prstGeom prst="rect">
            <a:avLst/>
          </a:prstGeom>
        </p:spPr>
      </p:pic>
      <p:pic>
        <p:nvPicPr>
          <p:cNvPr id="11" name="Entry">
            <a:extLst>
              <a:ext uri="{FF2B5EF4-FFF2-40B4-BE49-F238E27FC236}">
                <a16:creationId xmlns:a16="http://schemas.microsoft.com/office/drawing/2014/main" id="{A2F60DB9-5C57-37A0-AD53-B9B9E9AE319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1492" y="878261"/>
            <a:ext cx="10477507" cy="5890925"/>
          </a:xfrm>
          <a:prstGeom prst="rect">
            <a:avLst/>
          </a:prstGeom>
        </p:spPr>
      </p:pic>
      <p:pic>
        <p:nvPicPr>
          <p:cNvPr id="16" name="Host" descr="A white puzzle piece with a black background&#10;&#10;Description automatically generated with low confidence">
            <a:extLst>
              <a:ext uri="{FF2B5EF4-FFF2-40B4-BE49-F238E27FC236}">
                <a16:creationId xmlns:a16="http://schemas.microsoft.com/office/drawing/2014/main" id="{435E1413-F0E1-FD29-C49A-E8F38E535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492" y="878261"/>
            <a:ext cx="10477508" cy="5890925"/>
          </a:xfrm>
          <a:prstGeom prst="rect">
            <a:avLst/>
          </a:prstGeom>
        </p:spPr>
      </p:pic>
      <p:pic>
        <p:nvPicPr>
          <p:cNvPr id="26" name="Overlay" descr="A black piece of a puzzle&#10;&#10;Description automatically generated with low confidence">
            <a:extLst>
              <a:ext uri="{FF2B5EF4-FFF2-40B4-BE49-F238E27FC236}">
                <a16:creationId xmlns:a16="http://schemas.microsoft.com/office/drawing/2014/main" id="{4E552F2D-5433-5E06-FAA1-82B78981D7A0}"/>
              </a:ext>
            </a:extLst>
          </p:cNvPr>
          <p:cNvPicPr>
            <a:picLocks noChangeAspect="1"/>
          </p:cNvPicPr>
          <p:nvPr/>
        </p:nvPicPr>
        <p:blipFill>
          <a:blip r:embed="rId10">
            <a:alphaModFix amt="62000"/>
            <a:extLst>
              <a:ext uri="{28A0092B-C50C-407E-A947-70E740481C1C}">
                <a14:useLocalDpi xmlns:a14="http://schemas.microsoft.com/office/drawing/2010/main" val="0"/>
              </a:ext>
            </a:extLst>
          </a:blip>
          <a:stretch>
            <a:fillRect/>
          </a:stretch>
        </p:blipFill>
        <p:spPr>
          <a:xfrm>
            <a:off x="180332" y="704305"/>
            <a:ext cx="10944868" cy="6153695"/>
          </a:xfrm>
          <a:prstGeom prst="rect">
            <a:avLst/>
          </a:prstGeom>
        </p:spPr>
      </p:pic>
    </p:spTree>
    <p:extLst>
      <p:ext uri="{BB962C8B-B14F-4D97-AF65-F5344CB8AC3E}">
        <p14:creationId xmlns:p14="http://schemas.microsoft.com/office/powerpoint/2010/main" val="412395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42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droplet pic">
            <a:extLst>
              <a:ext uri="{FF2B5EF4-FFF2-40B4-BE49-F238E27FC236}">
                <a16:creationId xmlns:a16="http://schemas.microsoft.com/office/drawing/2014/main" id="{BCCBE667-8DF7-4675-B76C-2BD59FBE9146}"/>
              </a:ext>
            </a:extLst>
          </p:cNvPr>
          <p:cNvPicPr>
            <a:picLocks noChangeAspect="1"/>
          </p:cNvPicPr>
          <p:nvPr/>
        </p:nvPicPr>
        <p:blipFill rotWithShape="1">
          <a:blip r:embed="rId3">
            <a:extLst>
              <a:ext uri="{28A0092B-C50C-407E-A947-70E740481C1C}">
                <a14:useLocalDpi xmlns:a14="http://schemas.microsoft.com/office/drawing/2010/main" val="0"/>
              </a:ext>
            </a:extLst>
          </a:blip>
          <a:srcRect r="14702" b="6650"/>
          <a:stretch/>
        </p:blipFill>
        <p:spPr>
          <a:xfrm>
            <a:off x="3549850" y="3111404"/>
            <a:ext cx="1995418" cy="1462107"/>
          </a:xfrm>
          <a:prstGeom prst="rect">
            <a:avLst/>
          </a:prstGeom>
        </p:spPr>
      </p:pic>
      <p:sp>
        <p:nvSpPr>
          <p:cNvPr id="24" name="airborne text">
            <a:extLst>
              <a:ext uri="{FF2B5EF4-FFF2-40B4-BE49-F238E27FC236}">
                <a16:creationId xmlns:a16="http://schemas.microsoft.com/office/drawing/2014/main" id="{7C172FF0-6759-4F30-8BA7-0E9F3D8B56C5}"/>
              </a:ext>
            </a:extLst>
          </p:cNvPr>
          <p:cNvSpPr txBox="1">
            <a:spLocks/>
          </p:cNvSpPr>
          <p:nvPr/>
        </p:nvSpPr>
        <p:spPr>
          <a:xfrm>
            <a:off x="6580199" y="5032797"/>
            <a:ext cx="1577774" cy="53975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F94FF"/>
                </a:solidFill>
              </a:rPr>
              <a:t>Airborne</a:t>
            </a:r>
          </a:p>
        </p:txBody>
      </p:sp>
      <p:pic>
        <p:nvPicPr>
          <p:cNvPr id="25" name="air icon">
            <a:extLst>
              <a:ext uri="{FF2B5EF4-FFF2-40B4-BE49-F238E27FC236}">
                <a16:creationId xmlns:a16="http://schemas.microsoft.com/office/drawing/2014/main" id="{22266F7B-2777-4983-B1DE-1CB90BFB39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730" y="4797123"/>
            <a:ext cx="904083" cy="904083"/>
          </a:xfrm>
          <a:prstGeom prst="rect">
            <a:avLst/>
          </a:prstGeom>
        </p:spPr>
      </p:pic>
      <p:sp>
        <p:nvSpPr>
          <p:cNvPr id="26" name="droplet text">
            <a:extLst>
              <a:ext uri="{FF2B5EF4-FFF2-40B4-BE49-F238E27FC236}">
                <a16:creationId xmlns:a16="http://schemas.microsoft.com/office/drawing/2014/main" id="{C3FB3D45-E14D-4A13-A41E-81629A180F45}"/>
              </a:ext>
            </a:extLst>
          </p:cNvPr>
          <p:cNvSpPr txBox="1">
            <a:spLocks/>
          </p:cNvSpPr>
          <p:nvPr/>
        </p:nvSpPr>
        <p:spPr>
          <a:xfrm>
            <a:off x="6580199" y="3509803"/>
            <a:ext cx="1336231" cy="4646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44CD"/>
                </a:solidFill>
              </a:rPr>
              <a:t>Droplet</a:t>
            </a:r>
          </a:p>
        </p:txBody>
      </p:sp>
      <p:pic>
        <p:nvPicPr>
          <p:cNvPr id="29" name="drop icon">
            <a:extLst>
              <a:ext uri="{FF2B5EF4-FFF2-40B4-BE49-F238E27FC236}">
                <a16:creationId xmlns:a16="http://schemas.microsoft.com/office/drawing/2014/main" id="{D61C671D-1AB5-451E-9BC6-FC8AE9A9E4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2717" y="3360977"/>
            <a:ext cx="758370" cy="758370"/>
          </a:xfrm>
          <a:prstGeom prst="rect">
            <a:avLst/>
          </a:prstGeom>
        </p:spPr>
      </p:pic>
      <p:sp>
        <p:nvSpPr>
          <p:cNvPr id="31" name="contact text">
            <a:extLst>
              <a:ext uri="{FF2B5EF4-FFF2-40B4-BE49-F238E27FC236}">
                <a16:creationId xmlns:a16="http://schemas.microsoft.com/office/drawing/2014/main" id="{FA620A9A-D42F-4425-B5C6-6BD684AF67E3}"/>
              </a:ext>
            </a:extLst>
          </p:cNvPr>
          <p:cNvSpPr txBox="1">
            <a:spLocks/>
          </p:cNvSpPr>
          <p:nvPr/>
        </p:nvSpPr>
        <p:spPr>
          <a:xfrm>
            <a:off x="6580199" y="2209431"/>
            <a:ext cx="1336231" cy="45196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CB116"/>
                </a:solidFill>
              </a:rPr>
              <a:t>Contact</a:t>
            </a:r>
          </a:p>
        </p:txBody>
      </p:sp>
      <p:pic>
        <p:nvPicPr>
          <p:cNvPr id="32" name="hands icon">
            <a:extLst>
              <a:ext uri="{FF2B5EF4-FFF2-40B4-BE49-F238E27FC236}">
                <a16:creationId xmlns:a16="http://schemas.microsoft.com/office/drawing/2014/main" id="{E01CAB57-45F8-4FDB-98E7-ABFF2955B0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3256" y="1964771"/>
            <a:ext cx="941289" cy="941289"/>
          </a:xfrm>
          <a:prstGeom prst="rect">
            <a:avLst/>
          </a:prstGeom>
        </p:spPr>
      </p:pic>
      <p:pic>
        <p:nvPicPr>
          <p:cNvPr id="16" name="contact photo">
            <a:extLst>
              <a:ext uri="{FF2B5EF4-FFF2-40B4-BE49-F238E27FC236}">
                <a16:creationId xmlns:a16="http://schemas.microsoft.com/office/drawing/2014/main" id="{17E94069-8A76-4E3B-BA82-B19A188FA6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1976" y="1527969"/>
            <a:ext cx="1984402" cy="1592762"/>
          </a:xfrm>
          <a:prstGeom prst="rect">
            <a:avLst/>
          </a:prstGeom>
        </p:spPr>
      </p:pic>
      <p:pic>
        <p:nvPicPr>
          <p:cNvPr id="17" name="airborne photo">
            <a:extLst>
              <a:ext uri="{FF2B5EF4-FFF2-40B4-BE49-F238E27FC236}">
                <a16:creationId xmlns:a16="http://schemas.microsoft.com/office/drawing/2014/main" id="{6C4CE5E8-B588-47D7-89E4-5994A349AC8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0281" b="18951"/>
          <a:stretch/>
        </p:blipFill>
        <p:spPr>
          <a:xfrm>
            <a:off x="3547723" y="4573511"/>
            <a:ext cx="1997545" cy="1462106"/>
          </a:xfrm>
          <a:prstGeom prst="rect">
            <a:avLst/>
          </a:prstGeom>
        </p:spPr>
      </p:pic>
      <p:pic>
        <p:nvPicPr>
          <p:cNvPr id="18" name="sheild icon">
            <a:extLst>
              <a:ext uri="{FF2B5EF4-FFF2-40B4-BE49-F238E27FC236}">
                <a16:creationId xmlns:a16="http://schemas.microsoft.com/office/drawing/2014/main" id="{DFB290AC-8AC7-4F73-9AF7-4DC6A92E16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9547" y="1835688"/>
            <a:ext cx="2140744" cy="2140744"/>
          </a:xfrm>
          <a:prstGeom prst="rect">
            <a:avLst/>
          </a:prstGeom>
        </p:spPr>
      </p:pic>
      <p:pic>
        <p:nvPicPr>
          <p:cNvPr id="2" name="Banner">
            <a:extLst>
              <a:ext uri="{FF2B5EF4-FFF2-40B4-BE49-F238E27FC236}">
                <a16:creationId xmlns:a16="http://schemas.microsoft.com/office/drawing/2014/main" id="{7A33636A-56B9-D509-2795-C5AA35F8D9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pic>
        <p:nvPicPr>
          <p:cNvPr id="6" name="Content Placeholder 11" descr="A white puzzle piece with green text&#10;&#10;Description automatically generated with medium confidence">
            <a:extLst>
              <a:ext uri="{FF2B5EF4-FFF2-40B4-BE49-F238E27FC236}">
                <a16:creationId xmlns:a16="http://schemas.microsoft.com/office/drawing/2014/main" id="{E414A3AE-ABC5-F793-7074-30DB66C4FEDB}"/>
              </a:ext>
            </a:extLst>
          </p:cNvPr>
          <p:cNvPicPr>
            <a:picLocks noGrp="1" noChangeAspect="1"/>
          </p:cNvPicPr>
          <p:nvPr>
            <p:ph idx="1"/>
          </p:nvPr>
        </p:nvPicPr>
        <p:blipFill rotWithShape="1">
          <a:blip r:embed="rId11">
            <a:extLst>
              <a:ext uri="{28A0092B-C50C-407E-A947-70E740481C1C}">
                <a14:useLocalDpi xmlns:a14="http://schemas.microsoft.com/office/drawing/2010/main" val="0"/>
              </a:ext>
            </a:extLst>
          </a:blip>
          <a:srcRect l="60139" t="36065"/>
          <a:stretch/>
        </p:blipFill>
        <p:spPr>
          <a:xfrm>
            <a:off x="1009494" y="2703923"/>
            <a:ext cx="2154419" cy="1942855"/>
          </a:xfrm>
        </p:spPr>
      </p:pic>
      <p:sp>
        <p:nvSpPr>
          <p:cNvPr id="7" name="droplet text">
            <a:extLst>
              <a:ext uri="{FF2B5EF4-FFF2-40B4-BE49-F238E27FC236}">
                <a16:creationId xmlns:a16="http://schemas.microsoft.com/office/drawing/2014/main" id="{6952602F-629A-58AC-C2E0-738B917BF5DA}"/>
              </a:ext>
            </a:extLst>
          </p:cNvPr>
          <p:cNvSpPr txBox="1">
            <a:spLocks/>
          </p:cNvSpPr>
          <p:nvPr/>
        </p:nvSpPr>
        <p:spPr>
          <a:xfrm>
            <a:off x="8341657" y="4197128"/>
            <a:ext cx="2456523" cy="119998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532E1D"/>
                </a:solidFill>
                <a:cs typeface="Calibri" panose="020F0502020204030204" pitchFamily="34" charset="0"/>
              </a:rPr>
              <a:t>Transmission Based Precautions</a:t>
            </a:r>
          </a:p>
        </p:txBody>
      </p:sp>
      <p:sp>
        <p:nvSpPr>
          <p:cNvPr id="4" name="paragraph">
            <a:extLst>
              <a:ext uri="{FF2B5EF4-FFF2-40B4-BE49-F238E27FC236}">
                <a16:creationId xmlns:a16="http://schemas.microsoft.com/office/drawing/2014/main" id="{145A8C6C-C723-CD16-B18E-92922837A8FB}"/>
              </a:ext>
            </a:extLst>
          </p:cNvPr>
          <p:cNvSpPr txBox="1">
            <a:spLocks/>
          </p:cNvSpPr>
          <p:nvPr/>
        </p:nvSpPr>
        <p:spPr>
          <a:xfrm>
            <a:off x="1862896" y="1915822"/>
            <a:ext cx="6007007" cy="173496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en-US" dirty="0">
                <a:solidFill>
                  <a:srgbClr val="532E1D"/>
                </a:solidFill>
                <a:cs typeface="Calibri" panose="020F0502020204030204" pitchFamily="34" charset="0"/>
              </a:rPr>
              <a:t>Used for patients known or suspected to be infected with highly transmissible or epidemiologically important pathogens</a:t>
            </a:r>
          </a:p>
        </p:txBody>
      </p:sp>
      <p:pic>
        <p:nvPicPr>
          <p:cNvPr id="5" name="small sheild icon">
            <a:extLst>
              <a:ext uri="{FF2B5EF4-FFF2-40B4-BE49-F238E27FC236}">
                <a16:creationId xmlns:a16="http://schemas.microsoft.com/office/drawing/2014/main" id="{7D5AD407-E310-D0C2-F1E5-9662CF61B2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1527" y="1018656"/>
            <a:ext cx="871036" cy="871036"/>
          </a:xfrm>
          <a:prstGeom prst="rect">
            <a:avLst/>
          </a:prstGeom>
        </p:spPr>
      </p:pic>
      <p:sp>
        <p:nvSpPr>
          <p:cNvPr id="8" name="Plus 7">
            <a:extLst>
              <a:ext uri="{FF2B5EF4-FFF2-40B4-BE49-F238E27FC236}">
                <a16:creationId xmlns:a16="http://schemas.microsoft.com/office/drawing/2014/main" id="{BBCE4000-B3A7-EFF9-0B9E-9B0495968A37}"/>
              </a:ext>
            </a:extLst>
          </p:cNvPr>
          <p:cNvSpPr/>
          <p:nvPr/>
        </p:nvSpPr>
        <p:spPr>
          <a:xfrm flipH="1">
            <a:off x="8966682" y="1176636"/>
            <a:ext cx="443101" cy="5550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eild icon">
            <a:extLst>
              <a:ext uri="{FF2B5EF4-FFF2-40B4-BE49-F238E27FC236}">
                <a16:creationId xmlns:a16="http://schemas.microsoft.com/office/drawing/2014/main" id="{4C62999A-C017-3DD0-6EEB-BF92BCEF27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63900" y="999577"/>
            <a:ext cx="943164" cy="943164"/>
          </a:xfrm>
          <a:prstGeom prst="rect">
            <a:avLst/>
          </a:prstGeom>
        </p:spPr>
      </p:pic>
      <p:pic>
        <p:nvPicPr>
          <p:cNvPr id="10" name="4a private room pic">
            <a:extLst>
              <a:ext uri="{FF2B5EF4-FFF2-40B4-BE49-F238E27FC236}">
                <a16:creationId xmlns:a16="http://schemas.microsoft.com/office/drawing/2014/main" id="{EDD50EF4-F927-35FD-E405-F80AC886C40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49763" y="3447393"/>
            <a:ext cx="3492473" cy="2339957"/>
          </a:xfrm>
          <a:prstGeom prst="rect">
            <a:avLst/>
          </a:prstGeom>
        </p:spPr>
      </p:pic>
      <p:sp>
        <p:nvSpPr>
          <p:cNvPr id="14" name="TextBox 13">
            <a:extLst>
              <a:ext uri="{FF2B5EF4-FFF2-40B4-BE49-F238E27FC236}">
                <a16:creationId xmlns:a16="http://schemas.microsoft.com/office/drawing/2014/main" id="{7CC878F5-8885-FD87-9AD7-CBF82C82B14B}"/>
              </a:ext>
            </a:extLst>
          </p:cNvPr>
          <p:cNvSpPr txBox="1"/>
          <p:nvPr/>
        </p:nvSpPr>
        <p:spPr>
          <a:xfrm>
            <a:off x="1862896" y="4273902"/>
            <a:ext cx="2252891" cy="523220"/>
          </a:xfrm>
          <a:prstGeom prst="rect">
            <a:avLst/>
          </a:prstGeom>
          <a:noFill/>
        </p:spPr>
        <p:txBody>
          <a:bodyPr wrap="square">
            <a:spAutoFit/>
          </a:bodyPr>
          <a:lstStyle/>
          <a:p>
            <a:r>
              <a:rPr lang="en-US" sz="2800" dirty="0">
                <a:solidFill>
                  <a:srgbClr val="532E1D"/>
                </a:solidFill>
                <a:latin typeface="Edmondsans"/>
                <a:cs typeface="Calibri" panose="020F0502020204030204" pitchFamily="34" charset="0"/>
              </a:rPr>
              <a:t>Private room</a:t>
            </a:r>
          </a:p>
        </p:txBody>
      </p:sp>
      <p:sp>
        <p:nvSpPr>
          <p:cNvPr id="15" name="TextBox 14">
            <a:extLst>
              <a:ext uri="{FF2B5EF4-FFF2-40B4-BE49-F238E27FC236}">
                <a16:creationId xmlns:a16="http://schemas.microsoft.com/office/drawing/2014/main" id="{1D694286-5510-333D-5EBC-BD0A30E5DC4F}"/>
              </a:ext>
            </a:extLst>
          </p:cNvPr>
          <p:cNvSpPr txBox="1"/>
          <p:nvPr/>
        </p:nvSpPr>
        <p:spPr>
          <a:xfrm>
            <a:off x="1143000" y="1070650"/>
            <a:ext cx="8849299" cy="707886"/>
          </a:xfrm>
          <a:prstGeom prst="rect">
            <a:avLst/>
          </a:prstGeom>
          <a:noFill/>
        </p:spPr>
        <p:txBody>
          <a:bodyPr wrap="square" rtlCol="0">
            <a:spAutoFit/>
          </a:bodyPr>
          <a:lstStyle/>
          <a:p>
            <a:r>
              <a:rPr lang="en-US" sz="4000" b="1" dirty="0">
                <a:solidFill>
                  <a:schemeClr val="bg1"/>
                </a:solidFill>
              </a:rPr>
              <a:t>Controlling transmission</a:t>
            </a:r>
          </a:p>
        </p:txBody>
      </p:sp>
    </p:spTree>
    <p:extLst>
      <p:ext uri="{BB962C8B-B14F-4D97-AF65-F5344CB8AC3E}">
        <p14:creationId xmlns:p14="http://schemas.microsoft.com/office/powerpoint/2010/main" val="17552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20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2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7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35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35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3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4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4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6" grpId="0"/>
      <p:bldP spid="26" grpId="1"/>
      <p:bldP spid="31" grpId="0"/>
      <p:bldP spid="31" grpId="1"/>
      <p:bldP spid="7" grpId="0"/>
      <p:bldP spid="4" grpId="0"/>
      <p:bldP spid="8"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1719248" y="1604962"/>
            <a:ext cx="4211381" cy="34745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endParaRPr lang="en-US" sz="2100" dirty="0">
              <a:solidFill>
                <a:schemeClr val="accent1">
                  <a:lumMod val="75000"/>
                </a:schemeClr>
              </a:solidFill>
            </a:endParaRP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Private room or Cohort</a:t>
            </a: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Gown and gloves before or “upon entry”</a:t>
            </a: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Hand hygiene </a:t>
            </a: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Dedicate equipment </a:t>
            </a: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Disinfect shared equipment</a:t>
            </a:r>
          </a:p>
        </p:txBody>
      </p:sp>
      <p:sp>
        <p:nvSpPr>
          <p:cNvPr id="75780" name="Rectangle 1"/>
          <p:cNvSpPr>
            <a:spLocks noChangeArrowheads="1"/>
          </p:cNvSpPr>
          <p:nvPr/>
        </p:nvSpPr>
        <p:spPr bwMode="auto">
          <a:xfrm>
            <a:off x="1672921" y="5022205"/>
            <a:ext cx="3826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900"/>
              </a:spcAft>
              <a:buNone/>
            </a:pPr>
            <a:r>
              <a:rPr lang="en-US" altLang="en-US" sz="2100" b="1" dirty="0">
                <a:solidFill>
                  <a:schemeClr val="bg1"/>
                </a:solidFill>
              </a:rPr>
              <a:t>  </a:t>
            </a:r>
            <a:r>
              <a:rPr lang="en-US" altLang="en-US" sz="2400" dirty="0">
                <a:solidFill>
                  <a:srgbClr val="11848D"/>
                </a:solidFill>
                <a:latin typeface="Edmondsans"/>
                <a:cs typeface="Calibri" panose="020F0502020204030204" pitchFamily="34" charset="0"/>
              </a:rPr>
              <a:t>Limit patient movement</a:t>
            </a:r>
          </a:p>
        </p:txBody>
      </p:sp>
      <p:pic>
        <p:nvPicPr>
          <p:cNvPr id="2" name="Banner">
            <a:extLst>
              <a:ext uri="{FF2B5EF4-FFF2-40B4-BE49-F238E27FC236}">
                <a16:creationId xmlns:a16="http://schemas.microsoft.com/office/drawing/2014/main" id="{7EDBAAD4-1E4A-C7B6-1D84-1DE79A278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4D5A2052-6BC7-9298-EE17-C135ACE4A754}"/>
              </a:ext>
            </a:extLst>
          </p:cNvPr>
          <p:cNvSpPr txBox="1"/>
          <p:nvPr/>
        </p:nvSpPr>
        <p:spPr>
          <a:xfrm>
            <a:off x="1143000" y="1070650"/>
            <a:ext cx="4684923" cy="707886"/>
          </a:xfrm>
          <a:prstGeom prst="rect">
            <a:avLst/>
          </a:prstGeom>
          <a:noFill/>
        </p:spPr>
        <p:txBody>
          <a:bodyPr wrap="square" rtlCol="0">
            <a:spAutoFit/>
          </a:bodyPr>
          <a:lstStyle/>
          <a:p>
            <a:r>
              <a:rPr lang="en-US" sz="4000" b="1" dirty="0">
                <a:solidFill>
                  <a:schemeClr val="bg1"/>
                </a:solidFill>
              </a:rPr>
              <a:t>Contact Precautions</a:t>
            </a:r>
          </a:p>
        </p:txBody>
      </p:sp>
      <p:pic>
        <p:nvPicPr>
          <p:cNvPr id="4" name="Picture 2">
            <a:hlinkClick r:id="rId4"/>
            <a:extLst>
              <a:ext uri="{FF2B5EF4-FFF2-40B4-BE49-F238E27FC236}">
                <a16:creationId xmlns:a16="http://schemas.microsoft.com/office/drawing/2014/main" id="{75DD19EB-EEBF-326E-46DA-C94289AF8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7924" y="1997458"/>
            <a:ext cx="5222150" cy="339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597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771" y="2254023"/>
            <a:ext cx="4508838" cy="2726900"/>
          </a:xfrm>
          <a:prstGeom prst="rect">
            <a:avLst/>
          </a:prstGeom>
          <a:noFill/>
        </p:spPr>
        <p:txBody>
          <a:bodyPr wrap="square">
            <a:spAutoFit/>
          </a:bodyPr>
          <a:lstStyle/>
          <a:p>
            <a:pPr marL="394335" indent="-342900" defTabSz="514350">
              <a:lnSpc>
                <a:spcPct val="90000"/>
              </a:lnSpc>
              <a:spcBef>
                <a:spcPts val="563"/>
              </a:spcBef>
              <a:spcAft>
                <a:spcPts val="600"/>
              </a:spcAft>
              <a:buClr>
                <a:srgbClr val="FCB116"/>
              </a:buClr>
              <a:buFont typeface="Arial" panose="020B0604020202020204" pitchFamily="34" charset="0"/>
              <a:buChar char="•"/>
              <a:defRPr/>
            </a:pPr>
            <a:r>
              <a:rPr lang="en-US" sz="2400" dirty="0">
                <a:solidFill>
                  <a:srgbClr val="532E1D"/>
                </a:solidFill>
                <a:latin typeface="Edmondsans"/>
                <a:cs typeface="Calibri" panose="020F0502020204030204" pitchFamily="34" charset="0"/>
              </a:rPr>
              <a:t>Special enteric precautions for </a:t>
            </a:r>
            <a:r>
              <a:rPr lang="en-US" sz="2400" i="1" dirty="0">
                <a:solidFill>
                  <a:srgbClr val="532E1D"/>
                </a:solidFill>
                <a:latin typeface="Edmondsans"/>
                <a:cs typeface="Calibri" panose="020F0502020204030204" pitchFamily="34" charset="0"/>
              </a:rPr>
              <a:t>C. difficile </a:t>
            </a:r>
            <a:r>
              <a:rPr lang="en-US" sz="2400" dirty="0">
                <a:solidFill>
                  <a:srgbClr val="532E1D"/>
                </a:solidFill>
                <a:latin typeface="Edmondsans"/>
                <a:cs typeface="Calibri" panose="020F0502020204030204" pitchFamily="34" charset="0"/>
              </a:rPr>
              <a:t>and Norovirus</a:t>
            </a:r>
          </a:p>
          <a:p>
            <a:pPr marL="394335" indent="-342900" defTabSz="514350">
              <a:lnSpc>
                <a:spcPct val="90000"/>
              </a:lnSpc>
              <a:spcBef>
                <a:spcPts val="563"/>
              </a:spcBef>
              <a:spcAft>
                <a:spcPts val="600"/>
              </a:spcAft>
              <a:buClr>
                <a:srgbClr val="FCB116"/>
              </a:buClr>
              <a:buFont typeface="Arial" panose="020B0604020202020204" pitchFamily="34" charset="0"/>
              <a:buChar char="•"/>
              <a:defRPr/>
            </a:pPr>
            <a:r>
              <a:rPr lang="en-US" sz="2400" dirty="0">
                <a:solidFill>
                  <a:srgbClr val="532E1D"/>
                </a:solidFill>
                <a:latin typeface="Edmondsans"/>
                <a:cs typeface="Calibri" panose="020F0502020204030204" pitchFamily="34" charset="0"/>
              </a:rPr>
              <a:t>Routine handwashing with soap and water or ABHR </a:t>
            </a:r>
          </a:p>
          <a:p>
            <a:pPr marL="394335" indent="-342900" defTabSz="514350">
              <a:lnSpc>
                <a:spcPct val="90000"/>
              </a:lnSpc>
              <a:spcBef>
                <a:spcPts val="563"/>
              </a:spcBef>
              <a:spcAft>
                <a:spcPts val="600"/>
              </a:spcAft>
              <a:buClr>
                <a:srgbClr val="FCB116"/>
              </a:buClr>
              <a:buFont typeface="Arial" panose="020B0604020202020204" pitchFamily="34" charset="0"/>
              <a:buChar char="•"/>
              <a:defRPr/>
            </a:pPr>
            <a:r>
              <a:rPr lang="en-US" sz="2400" dirty="0">
                <a:solidFill>
                  <a:srgbClr val="532E1D"/>
                </a:solidFill>
                <a:latin typeface="Edmondsans"/>
                <a:cs typeface="Calibri" panose="020F0502020204030204" pitchFamily="34" charset="0"/>
              </a:rPr>
              <a:t>Use of an EPA registered disinfectant with activity against </a:t>
            </a:r>
            <a:r>
              <a:rPr lang="en-US" sz="2400" i="1" dirty="0">
                <a:solidFill>
                  <a:srgbClr val="532E1D"/>
                </a:solidFill>
                <a:latin typeface="Edmondsans"/>
                <a:cs typeface="Calibri" panose="020F0502020204030204" pitchFamily="34" charset="0"/>
              </a:rPr>
              <a:t>C. difficile</a:t>
            </a:r>
          </a:p>
        </p:txBody>
      </p:sp>
      <p:pic>
        <p:nvPicPr>
          <p:cNvPr id="4" name="Banner">
            <a:extLst>
              <a:ext uri="{FF2B5EF4-FFF2-40B4-BE49-F238E27FC236}">
                <a16:creationId xmlns:a16="http://schemas.microsoft.com/office/drawing/2014/main" id="{C3F567BD-E288-6CD4-F98F-28734CF69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9" name="TextBox 8">
            <a:extLst>
              <a:ext uri="{FF2B5EF4-FFF2-40B4-BE49-F238E27FC236}">
                <a16:creationId xmlns:a16="http://schemas.microsoft.com/office/drawing/2014/main" id="{498EDE72-CA9A-A55A-F365-AEB10E80ECCE}"/>
              </a:ext>
            </a:extLst>
          </p:cNvPr>
          <p:cNvSpPr txBox="1"/>
          <p:nvPr/>
        </p:nvSpPr>
        <p:spPr>
          <a:xfrm>
            <a:off x="1143000" y="1070650"/>
            <a:ext cx="6558566" cy="707886"/>
          </a:xfrm>
          <a:prstGeom prst="rect">
            <a:avLst/>
          </a:prstGeom>
          <a:noFill/>
        </p:spPr>
        <p:txBody>
          <a:bodyPr wrap="square" rtlCol="0">
            <a:spAutoFit/>
          </a:bodyPr>
          <a:lstStyle/>
          <a:p>
            <a:r>
              <a:rPr lang="en-US" sz="4000" b="1" dirty="0">
                <a:solidFill>
                  <a:schemeClr val="bg1"/>
                </a:solidFill>
              </a:rPr>
              <a:t>Contact (Enteric) Precautions</a:t>
            </a:r>
          </a:p>
        </p:txBody>
      </p:sp>
      <p:sp>
        <p:nvSpPr>
          <p:cNvPr id="7" name="TextBox 6">
            <a:extLst>
              <a:ext uri="{FF2B5EF4-FFF2-40B4-BE49-F238E27FC236}">
                <a16:creationId xmlns:a16="http://schemas.microsoft.com/office/drawing/2014/main" id="{FF1879A1-85D6-2102-FAE2-ABE778DE35FD}"/>
              </a:ext>
            </a:extLst>
          </p:cNvPr>
          <p:cNvSpPr txBox="1"/>
          <p:nvPr/>
        </p:nvSpPr>
        <p:spPr>
          <a:xfrm>
            <a:off x="1166770" y="5464184"/>
            <a:ext cx="9921940" cy="646331"/>
          </a:xfrm>
          <a:prstGeom prst="rect">
            <a:avLst/>
          </a:prstGeom>
          <a:noFill/>
        </p:spPr>
        <p:txBody>
          <a:bodyPr wrap="square">
            <a:spAutoFit/>
          </a:bodyPr>
          <a:lstStyle/>
          <a:p>
            <a:r>
              <a:rPr lang="en-US" dirty="0">
                <a:hlinkClick r:id="rId4"/>
              </a:rPr>
              <a:t>https://www.epa.gov/pesticide-registration/list-k-antimicrobial-products-registered-epa-claims-against-clostridium</a:t>
            </a:r>
            <a:r>
              <a:rPr lang="en-US" dirty="0"/>
              <a:t> </a:t>
            </a:r>
          </a:p>
        </p:txBody>
      </p:sp>
      <p:pic>
        <p:nvPicPr>
          <p:cNvPr id="8" name="Picture 12">
            <a:hlinkClick r:id="rId5"/>
            <a:extLst>
              <a:ext uri="{FF2B5EF4-FFF2-40B4-BE49-F238E27FC236}">
                <a16:creationId xmlns:a16="http://schemas.microsoft.com/office/drawing/2014/main" id="{3E5DC3FE-44DE-D88E-340A-80A1AB3EA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6194" y="1966895"/>
            <a:ext cx="5109896" cy="345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19248" y="1171807"/>
            <a:ext cx="4541279" cy="359287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900"/>
              </a:spcAft>
              <a:buNone/>
              <a:defRPr/>
            </a:pPr>
            <a:endParaRPr lang="en-US" sz="2100" dirty="0"/>
          </a:p>
          <a:p>
            <a:pPr marL="0" indent="0">
              <a:spcAft>
                <a:spcPts val="900"/>
              </a:spcAft>
              <a:buNone/>
              <a:defRPr/>
            </a:pPr>
            <a:endParaRPr lang="en-US" sz="1350" dirty="0"/>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Surgical mask prior to entry</a:t>
            </a:r>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No special ventilation</a:t>
            </a:r>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Private room or Cohort</a:t>
            </a:r>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Hand hygiene </a:t>
            </a:r>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Patients/Residents use mask outside of room</a:t>
            </a:r>
          </a:p>
        </p:txBody>
      </p:sp>
      <p:pic>
        <p:nvPicPr>
          <p:cNvPr id="2" name="Banner">
            <a:extLst>
              <a:ext uri="{FF2B5EF4-FFF2-40B4-BE49-F238E27FC236}">
                <a16:creationId xmlns:a16="http://schemas.microsoft.com/office/drawing/2014/main" id="{189A6988-F8DB-553B-DDA9-86B0073E2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8" name="TextBox 7">
            <a:extLst>
              <a:ext uri="{FF2B5EF4-FFF2-40B4-BE49-F238E27FC236}">
                <a16:creationId xmlns:a16="http://schemas.microsoft.com/office/drawing/2014/main" id="{E11F655A-EBC5-7844-613B-38B73AC57F59}"/>
              </a:ext>
            </a:extLst>
          </p:cNvPr>
          <p:cNvSpPr txBox="1"/>
          <p:nvPr/>
        </p:nvSpPr>
        <p:spPr>
          <a:xfrm>
            <a:off x="1143000" y="1070650"/>
            <a:ext cx="4684923" cy="707886"/>
          </a:xfrm>
          <a:prstGeom prst="rect">
            <a:avLst/>
          </a:prstGeom>
          <a:noFill/>
        </p:spPr>
        <p:txBody>
          <a:bodyPr wrap="square" rtlCol="0">
            <a:spAutoFit/>
          </a:bodyPr>
          <a:lstStyle/>
          <a:p>
            <a:r>
              <a:rPr lang="en-US" sz="4000" b="1" dirty="0">
                <a:solidFill>
                  <a:schemeClr val="bg1"/>
                </a:solidFill>
              </a:rPr>
              <a:t>Droplet Precautions</a:t>
            </a:r>
          </a:p>
        </p:txBody>
      </p:sp>
      <p:pic>
        <p:nvPicPr>
          <p:cNvPr id="4" name="Picture 2">
            <a:hlinkClick r:id="rId4"/>
            <a:extLst>
              <a:ext uri="{FF2B5EF4-FFF2-40B4-BE49-F238E27FC236}">
                <a16:creationId xmlns:a16="http://schemas.microsoft.com/office/drawing/2014/main" id="{7E38E560-8AD2-C30E-7730-0314C8F83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732" y="1985287"/>
            <a:ext cx="5210828" cy="339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63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5910" y="1950120"/>
            <a:ext cx="4791781" cy="3853363"/>
          </a:xfrm>
          <a:prstGeom prst="rect">
            <a:avLst/>
          </a:prstGeom>
          <a:noFill/>
        </p:spPr>
        <p:txBody>
          <a:bodyPr wrap="square">
            <a:spAutoFit/>
          </a:bodyPr>
          <a:lstStyle/>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Private room only</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Room requires negative airflow pressure</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Doors must remain closed</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Visual air monitors</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Everyone must wear an N-95 respirator or higher</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Limit the movement and transport of the patient</a:t>
            </a:r>
          </a:p>
        </p:txBody>
      </p:sp>
      <p:pic>
        <p:nvPicPr>
          <p:cNvPr id="2" name="Banner">
            <a:extLst>
              <a:ext uri="{FF2B5EF4-FFF2-40B4-BE49-F238E27FC236}">
                <a16:creationId xmlns:a16="http://schemas.microsoft.com/office/drawing/2014/main" id="{19832A4E-95C0-7A11-1F45-B201CABD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8" name="TextBox 7">
            <a:extLst>
              <a:ext uri="{FF2B5EF4-FFF2-40B4-BE49-F238E27FC236}">
                <a16:creationId xmlns:a16="http://schemas.microsoft.com/office/drawing/2014/main" id="{62979CE2-D603-B11E-7A41-D6FB93B36508}"/>
              </a:ext>
            </a:extLst>
          </p:cNvPr>
          <p:cNvSpPr txBox="1"/>
          <p:nvPr/>
        </p:nvSpPr>
        <p:spPr>
          <a:xfrm>
            <a:off x="1143000" y="1070650"/>
            <a:ext cx="4684923" cy="707886"/>
          </a:xfrm>
          <a:prstGeom prst="rect">
            <a:avLst/>
          </a:prstGeom>
          <a:noFill/>
        </p:spPr>
        <p:txBody>
          <a:bodyPr wrap="square" rtlCol="0">
            <a:spAutoFit/>
          </a:bodyPr>
          <a:lstStyle/>
          <a:p>
            <a:r>
              <a:rPr lang="en-US" sz="4000" b="1" dirty="0">
                <a:solidFill>
                  <a:schemeClr val="bg1"/>
                </a:solidFill>
              </a:rPr>
              <a:t>Airborne Precautions</a:t>
            </a:r>
          </a:p>
        </p:txBody>
      </p:sp>
      <p:pic>
        <p:nvPicPr>
          <p:cNvPr id="3" name="Picture 2">
            <a:hlinkClick r:id="rId4"/>
            <a:extLst>
              <a:ext uri="{FF2B5EF4-FFF2-40B4-BE49-F238E27FC236}">
                <a16:creationId xmlns:a16="http://schemas.microsoft.com/office/drawing/2014/main" id="{FC8E186D-E679-897D-C2B6-B66A06F46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137" y="1950120"/>
            <a:ext cx="4830273" cy="314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40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6936" y="1950679"/>
            <a:ext cx="7607877" cy="4267200"/>
          </a:xfrm>
        </p:spPr>
        <p:txBody>
          <a:bodyPr>
            <a:normAutofit/>
          </a:bodyPr>
          <a:lstStyle/>
          <a:p>
            <a:pPr marL="0" indent="0">
              <a:buNone/>
            </a:pPr>
            <a:r>
              <a:rPr lang="en-US" b="1" dirty="0">
                <a:solidFill>
                  <a:srgbClr val="532E1D"/>
                </a:solidFill>
              </a:rPr>
              <a:t>What is the single most effective way to prevent the spread of infections?</a:t>
            </a:r>
          </a:p>
          <a:p>
            <a:pPr marL="457200" indent="-457200">
              <a:buFont typeface="+mj-lt"/>
              <a:buAutoNum type="alphaUcPeriod"/>
            </a:pPr>
            <a:r>
              <a:rPr lang="en-US" dirty="0">
                <a:solidFill>
                  <a:srgbClr val="532E1D"/>
                </a:solidFill>
              </a:rPr>
              <a:t>Using PPE</a:t>
            </a:r>
          </a:p>
          <a:p>
            <a:pPr marL="457200" indent="-457200">
              <a:buFont typeface="+mj-lt"/>
              <a:buAutoNum type="alphaUcPeriod"/>
            </a:pPr>
            <a:r>
              <a:rPr lang="en-US" dirty="0">
                <a:solidFill>
                  <a:srgbClr val="532E1D"/>
                </a:solidFill>
              </a:rPr>
              <a:t>Cleaning patient care equipment</a:t>
            </a:r>
          </a:p>
          <a:p>
            <a:pPr marL="457200" indent="-457200">
              <a:buFont typeface="+mj-lt"/>
              <a:buAutoNum type="alphaUcPeriod"/>
            </a:pPr>
            <a:r>
              <a:rPr lang="en-US" dirty="0">
                <a:solidFill>
                  <a:srgbClr val="532E1D"/>
                </a:solidFill>
              </a:rPr>
              <a:t>Hand Hygiene</a:t>
            </a:r>
          </a:p>
          <a:p>
            <a:pPr marL="457200" indent="-457200">
              <a:buFont typeface="+mj-lt"/>
              <a:buAutoNum type="alphaUcPeriod"/>
            </a:pPr>
            <a:r>
              <a:rPr lang="en-US" dirty="0">
                <a:solidFill>
                  <a:srgbClr val="532E1D"/>
                </a:solidFill>
              </a:rPr>
              <a:t>Coughing into the crook of elbow or tissue </a:t>
            </a:r>
          </a:p>
          <a:p>
            <a:pPr marL="514350" indent="-514350">
              <a:buFont typeface="+mj-lt"/>
              <a:buAutoNum type="alphaUcPeriod"/>
            </a:pPr>
            <a:endParaRPr lang="en-US" sz="3200" dirty="0"/>
          </a:p>
          <a:p>
            <a:endParaRPr lang="en-US" dirty="0"/>
          </a:p>
          <a:p>
            <a:pPr marL="68580" indent="0">
              <a:buNone/>
            </a:pPr>
            <a:endParaRPr lang="en-US" sz="3500" dirty="0"/>
          </a:p>
        </p:txBody>
      </p:sp>
      <p:sp>
        <p:nvSpPr>
          <p:cNvPr id="12" name="banner">
            <a:extLst>
              <a:ext uri="{FF2B5EF4-FFF2-40B4-BE49-F238E27FC236}">
                <a16:creationId xmlns:a16="http://schemas.microsoft.com/office/drawing/2014/main" id="{F08D7C59-9C36-EB2C-D87A-0711E695A638}"/>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E64CCF48-3653-45F4-18E3-E43B3511489B}"/>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a:solidFill>
                  <a:schemeClr val="bg1"/>
                </a:solidFill>
              </a:rPr>
              <a:t>Knowledge Check</a:t>
            </a:r>
          </a:p>
        </p:txBody>
      </p:sp>
      <p:pic>
        <p:nvPicPr>
          <p:cNvPr id="2" name="Picture 1" descr="Vida en Jupiter">
            <a:extLst>
              <a:ext uri="{FF2B5EF4-FFF2-40B4-BE49-F238E27FC236}">
                <a16:creationId xmlns:a16="http://schemas.microsoft.com/office/drawing/2014/main" id="{0EEF7866-E853-3BD9-D747-655DE9135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350" y="3429000"/>
            <a:ext cx="645172" cy="616139"/>
          </a:xfrm>
          <a:prstGeom prst="rect">
            <a:avLst/>
          </a:prstGeom>
        </p:spPr>
      </p:pic>
      <p:cxnSp>
        <p:nvCxnSpPr>
          <p:cNvPr id="4" name="Straight Connector 3">
            <a:extLst>
              <a:ext uri="{FF2B5EF4-FFF2-40B4-BE49-F238E27FC236}">
                <a16:creationId xmlns:a16="http://schemas.microsoft.com/office/drawing/2014/main" id="{8BE83736-6A19-21FF-C230-CA0C73065082}"/>
              </a:ext>
            </a:extLst>
          </p:cNvPr>
          <p:cNvCxnSpPr>
            <a:cxnSpLocks/>
          </p:cNvCxnSpPr>
          <p:nvPr/>
        </p:nvCxnSpPr>
        <p:spPr>
          <a:xfrm>
            <a:off x="2249277" y="4045139"/>
            <a:ext cx="1683745"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8652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530440"/>
            <a:ext cx="7607877" cy="4267200"/>
          </a:xfrm>
        </p:spPr>
        <p:txBody>
          <a:bodyPr>
            <a:normAutofit/>
          </a:bodyPr>
          <a:lstStyle/>
          <a:p>
            <a:pPr marL="0" indent="0">
              <a:buNone/>
            </a:pPr>
            <a:r>
              <a:rPr lang="en-US" b="1" dirty="0">
                <a:solidFill>
                  <a:srgbClr val="532E1D"/>
                </a:solidFill>
              </a:rPr>
              <a:t>True or False?</a:t>
            </a:r>
          </a:p>
          <a:p>
            <a:pPr marL="0" indent="0">
              <a:lnSpc>
                <a:spcPct val="150000"/>
              </a:lnSpc>
              <a:buNone/>
            </a:pPr>
            <a:r>
              <a:rPr lang="en-US" dirty="0">
                <a:solidFill>
                  <a:srgbClr val="532E1D"/>
                </a:solidFill>
              </a:rPr>
              <a:t>Patients who require the use of droplet precautions should be allowed to wait in the waiting room with other patients. </a:t>
            </a:r>
          </a:p>
          <a:p>
            <a:endParaRPr lang="en-US" b="1" dirty="0">
              <a:solidFill>
                <a:srgbClr val="532E1D"/>
              </a:solidFill>
            </a:endParaRPr>
          </a:p>
          <a:p>
            <a:pPr marL="68580" indent="0">
              <a:buNone/>
            </a:pPr>
            <a:endParaRPr lang="en-US" sz="3500" dirty="0"/>
          </a:p>
        </p:txBody>
      </p:sp>
      <p:sp>
        <p:nvSpPr>
          <p:cNvPr id="14" name="banner">
            <a:extLst>
              <a:ext uri="{FF2B5EF4-FFF2-40B4-BE49-F238E27FC236}">
                <a16:creationId xmlns:a16="http://schemas.microsoft.com/office/drawing/2014/main" id="{6C15EDCE-B356-1B9B-7155-B6876E97D528}"/>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493D0D6-32BB-48CF-B2F6-13740F87ED94}"/>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a:solidFill>
                  <a:schemeClr val="bg1"/>
                </a:solidFill>
              </a:rPr>
              <a:t>Knowledge Check</a:t>
            </a:r>
          </a:p>
        </p:txBody>
      </p:sp>
      <p:sp>
        <p:nvSpPr>
          <p:cNvPr id="2" name="button">
            <a:extLst>
              <a:ext uri="{FF2B5EF4-FFF2-40B4-BE49-F238E27FC236}">
                <a16:creationId xmlns:a16="http://schemas.microsoft.com/office/drawing/2014/main" id="{50D628E7-2F7D-D09F-F31A-C5E0CF9F9566}"/>
              </a:ext>
            </a:extLst>
          </p:cNvPr>
          <p:cNvSpPr/>
          <p:nvPr/>
        </p:nvSpPr>
        <p:spPr>
          <a:xfrm>
            <a:off x="3881123" y="4868505"/>
            <a:ext cx="1498294" cy="1498294"/>
          </a:xfrm>
          <a:prstGeom prst="ellipse">
            <a:avLst/>
          </a:prstGeom>
          <a:solidFill>
            <a:srgbClr val="00B05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True</a:t>
            </a:r>
          </a:p>
        </p:txBody>
      </p:sp>
      <p:sp>
        <p:nvSpPr>
          <p:cNvPr id="4" name="button">
            <a:extLst>
              <a:ext uri="{FF2B5EF4-FFF2-40B4-BE49-F238E27FC236}">
                <a16:creationId xmlns:a16="http://schemas.microsoft.com/office/drawing/2014/main" id="{41AEBE40-0013-4F8A-FD76-241782A9B138}"/>
              </a:ext>
            </a:extLst>
          </p:cNvPr>
          <p:cNvSpPr/>
          <p:nvPr/>
        </p:nvSpPr>
        <p:spPr>
          <a:xfrm>
            <a:off x="7240647" y="4868505"/>
            <a:ext cx="1498294" cy="1498294"/>
          </a:xfrm>
          <a:prstGeom prst="ellipse">
            <a:avLst/>
          </a:prstGeom>
          <a:solidFill>
            <a:srgbClr val="FF000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False</a:t>
            </a:r>
          </a:p>
        </p:txBody>
      </p:sp>
      <p:pic>
        <p:nvPicPr>
          <p:cNvPr id="8" name="Picture 7">
            <a:extLst>
              <a:ext uri="{FF2B5EF4-FFF2-40B4-BE49-F238E27FC236}">
                <a16:creationId xmlns:a16="http://schemas.microsoft.com/office/drawing/2014/main" id="{4042AF13-4825-CB9B-C6D7-58166BE906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3132" y="4695581"/>
            <a:ext cx="1578840" cy="1508209"/>
          </a:xfrm>
          <a:prstGeom prst="rect">
            <a:avLst/>
          </a:prstGeom>
        </p:spPr>
      </p:pic>
    </p:spTree>
    <p:extLst>
      <p:ext uri="{BB962C8B-B14F-4D97-AF65-F5344CB8AC3E}">
        <p14:creationId xmlns:p14="http://schemas.microsoft.com/office/powerpoint/2010/main" val="4013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fence back">
            <a:extLst>
              <a:ext uri="{FF2B5EF4-FFF2-40B4-BE49-F238E27FC236}">
                <a16:creationId xmlns:a16="http://schemas.microsoft.com/office/drawing/2014/main" id="{FF288B9B-53FB-495B-9554-FBBB8F5A91D2}"/>
              </a:ext>
            </a:extLst>
          </p:cNvPr>
          <p:cNvPicPr>
            <a:picLocks noChangeAspect="1"/>
          </p:cNvPicPr>
          <p:nvPr/>
        </p:nvPicPr>
        <p:blipFill rotWithShape="1">
          <a:blip r:embed="rId3">
            <a:extLst>
              <a:ext uri="{28A0092B-C50C-407E-A947-70E740481C1C}">
                <a14:useLocalDpi xmlns:a14="http://schemas.microsoft.com/office/drawing/2010/main" val="0"/>
              </a:ext>
            </a:extLst>
          </a:blip>
          <a:srcRect t="25990" b="50000"/>
          <a:stretch/>
        </p:blipFill>
        <p:spPr>
          <a:xfrm>
            <a:off x="724371" y="2658341"/>
            <a:ext cx="5981231" cy="807434"/>
          </a:xfrm>
          <a:prstGeom prst="rect">
            <a:avLst/>
          </a:prstGeom>
        </p:spPr>
      </p:pic>
      <p:pic>
        <p:nvPicPr>
          <p:cNvPr id="10" name="b">
            <a:extLst>
              <a:ext uri="{FF2B5EF4-FFF2-40B4-BE49-F238E27FC236}">
                <a16:creationId xmlns:a16="http://schemas.microsoft.com/office/drawing/2014/main" id="{EBDF273A-E675-43E6-9A4A-8A7266F5DE67}"/>
              </a:ext>
            </a:extLst>
          </p:cNvPr>
          <p:cNvPicPr>
            <a:picLocks noChangeAspect="1"/>
          </p:cNvPicPr>
          <p:nvPr/>
        </p:nvPicPr>
        <p:blipFill rotWithShape="1">
          <a:blip r:embed="rId4">
            <a:extLst>
              <a:ext uri="{28A0092B-C50C-407E-A947-70E740481C1C}">
                <a14:useLocalDpi xmlns:a14="http://schemas.microsoft.com/office/drawing/2010/main" val="0"/>
              </a:ext>
            </a:extLst>
          </a:blip>
          <a:srcRect t="25870" r="59249" b="12630"/>
          <a:stretch/>
        </p:blipFill>
        <p:spPr>
          <a:xfrm>
            <a:off x="1034592" y="1972017"/>
            <a:ext cx="4448770" cy="3774906"/>
          </a:xfrm>
          <a:prstGeom prst="rect">
            <a:avLst/>
          </a:prstGeom>
        </p:spPr>
      </p:pic>
      <p:pic>
        <p:nvPicPr>
          <p:cNvPr id="12" name="a">
            <a:extLst>
              <a:ext uri="{FF2B5EF4-FFF2-40B4-BE49-F238E27FC236}">
                <a16:creationId xmlns:a16="http://schemas.microsoft.com/office/drawing/2014/main" id="{AB9D3CAC-0754-43EE-B1FD-2ACBB72F3972}"/>
              </a:ext>
            </a:extLst>
          </p:cNvPr>
          <p:cNvPicPr>
            <a:picLocks noChangeAspect="1"/>
          </p:cNvPicPr>
          <p:nvPr/>
        </p:nvPicPr>
        <p:blipFill rotWithShape="1">
          <a:blip r:embed="rId5">
            <a:extLst>
              <a:ext uri="{28A0092B-C50C-407E-A947-70E740481C1C}">
                <a14:useLocalDpi xmlns:a14="http://schemas.microsoft.com/office/drawing/2010/main" val="0"/>
              </a:ext>
            </a:extLst>
          </a:blip>
          <a:srcRect t="26068" r="58302" b="12497"/>
          <a:stretch/>
        </p:blipFill>
        <p:spPr>
          <a:xfrm>
            <a:off x="1012559" y="1985288"/>
            <a:ext cx="4589763" cy="3802063"/>
          </a:xfrm>
          <a:prstGeom prst="rect">
            <a:avLst/>
          </a:prstGeom>
        </p:spPr>
      </p:pic>
      <p:pic>
        <p:nvPicPr>
          <p:cNvPr id="14" name="c">
            <a:extLst>
              <a:ext uri="{FF2B5EF4-FFF2-40B4-BE49-F238E27FC236}">
                <a16:creationId xmlns:a16="http://schemas.microsoft.com/office/drawing/2014/main" id="{BB9A9473-9CC0-4E39-8AEC-E9476A59031D}"/>
              </a:ext>
            </a:extLst>
          </p:cNvPr>
          <p:cNvPicPr>
            <a:picLocks noChangeAspect="1"/>
          </p:cNvPicPr>
          <p:nvPr/>
        </p:nvPicPr>
        <p:blipFill rotWithShape="1">
          <a:blip r:embed="rId6">
            <a:extLst>
              <a:ext uri="{28A0092B-C50C-407E-A947-70E740481C1C}">
                <a14:useLocalDpi xmlns:a14="http://schemas.microsoft.com/office/drawing/2010/main" val="0"/>
              </a:ext>
            </a:extLst>
          </a:blip>
          <a:srcRect l="48577" t="25780" r="18116" b="16850"/>
          <a:stretch/>
        </p:blipFill>
        <p:spPr>
          <a:xfrm>
            <a:off x="1762698" y="1985288"/>
            <a:ext cx="3679634" cy="3563572"/>
          </a:xfrm>
          <a:prstGeom prst="rect">
            <a:avLst/>
          </a:prstGeom>
        </p:spPr>
      </p:pic>
      <p:pic>
        <p:nvPicPr>
          <p:cNvPr id="21" name="b warning">
            <a:extLst>
              <a:ext uri="{FF2B5EF4-FFF2-40B4-BE49-F238E27FC236}">
                <a16:creationId xmlns:a16="http://schemas.microsoft.com/office/drawing/2014/main" id="{999675AC-F951-4D33-9D51-D627FFCF4B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373" y="3350092"/>
            <a:ext cx="2314575" cy="2314575"/>
          </a:xfrm>
          <a:prstGeom prst="rect">
            <a:avLst/>
          </a:prstGeom>
        </p:spPr>
      </p:pic>
      <p:pic>
        <p:nvPicPr>
          <p:cNvPr id="9" name="b mag glass">
            <a:extLst>
              <a:ext uri="{FF2B5EF4-FFF2-40B4-BE49-F238E27FC236}">
                <a16:creationId xmlns:a16="http://schemas.microsoft.com/office/drawing/2014/main" id="{4A2DA06D-1B46-5FC9-78CA-7E09532B20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7092" y="2576531"/>
            <a:ext cx="2314575" cy="2314575"/>
          </a:xfrm>
          <a:prstGeom prst="rect">
            <a:avLst/>
          </a:prstGeom>
        </p:spPr>
      </p:pic>
      <p:pic>
        <p:nvPicPr>
          <p:cNvPr id="27" name="a checkmark">
            <a:extLst>
              <a:ext uri="{FF2B5EF4-FFF2-40B4-BE49-F238E27FC236}">
                <a16:creationId xmlns:a16="http://schemas.microsoft.com/office/drawing/2014/main" id="{2932374C-B803-4C23-A9C7-A11D869864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2357" y="4015010"/>
            <a:ext cx="1332042" cy="1110352"/>
          </a:xfrm>
          <a:prstGeom prst="rect">
            <a:avLst/>
          </a:prstGeom>
        </p:spPr>
      </p:pic>
      <p:pic>
        <p:nvPicPr>
          <p:cNvPr id="33" name="fence front">
            <a:extLst>
              <a:ext uri="{FF2B5EF4-FFF2-40B4-BE49-F238E27FC236}">
                <a16:creationId xmlns:a16="http://schemas.microsoft.com/office/drawing/2014/main" id="{D8F0A267-3D5A-4593-9822-FB0E048A5A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8439" y="1196489"/>
            <a:ext cx="5896766" cy="5141169"/>
          </a:xfrm>
          <a:prstGeom prst="rect">
            <a:avLst/>
          </a:prstGeom>
        </p:spPr>
      </p:pic>
      <p:sp>
        <p:nvSpPr>
          <p:cNvPr id="34" name="end text">
            <a:extLst>
              <a:ext uri="{FF2B5EF4-FFF2-40B4-BE49-F238E27FC236}">
                <a16:creationId xmlns:a16="http://schemas.microsoft.com/office/drawing/2014/main" id="{40438E97-29DE-4C35-818B-B28929F8CBD9}"/>
              </a:ext>
            </a:extLst>
          </p:cNvPr>
          <p:cNvSpPr txBox="1">
            <a:spLocks/>
          </p:cNvSpPr>
          <p:nvPr/>
        </p:nvSpPr>
        <p:spPr>
          <a:xfrm>
            <a:off x="6024555" y="3610671"/>
            <a:ext cx="5114926" cy="19438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solidFill>
                  <a:srgbClr val="532E1D"/>
                </a:solidFill>
              </a:rPr>
              <a:t>Determine contributing factors</a:t>
            </a:r>
          </a:p>
          <a:p>
            <a:r>
              <a:rPr lang="en-US" sz="2700" dirty="0">
                <a:solidFill>
                  <a:srgbClr val="532E1D"/>
                </a:solidFill>
              </a:rPr>
              <a:t>Implement measures to </a:t>
            </a:r>
          </a:p>
          <a:p>
            <a:pPr lvl="1"/>
            <a:r>
              <a:rPr lang="en-US" sz="2700" dirty="0">
                <a:solidFill>
                  <a:srgbClr val="532E1D"/>
                </a:solidFill>
              </a:rPr>
              <a:t>stop the outbreak</a:t>
            </a:r>
          </a:p>
          <a:p>
            <a:pPr lvl="1"/>
            <a:r>
              <a:rPr lang="en-US" sz="2700" dirty="0">
                <a:solidFill>
                  <a:srgbClr val="532E1D"/>
                </a:solidFill>
              </a:rPr>
              <a:t>prevent future outbreaks</a:t>
            </a:r>
          </a:p>
        </p:txBody>
      </p:sp>
      <p:sp>
        <p:nvSpPr>
          <p:cNvPr id="3" name="TextBox 2"/>
          <p:cNvSpPr txBox="1"/>
          <p:nvPr/>
        </p:nvSpPr>
        <p:spPr>
          <a:xfrm>
            <a:off x="6024555" y="2194609"/>
            <a:ext cx="5343959" cy="1338828"/>
          </a:xfrm>
          <a:prstGeom prst="rect">
            <a:avLst/>
          </a:prstGeom>
          <a:noFill/>
        </p:spPr>
        <p:txBody>
          <a:bodyPr wrap="square" rtlCol="0">
            <a:spAutoFit/>
          </a:bodyPr>
          <a:lstStyle/>
          <a:p>
            <a:r>
              <a:rPr lang="en-US" sz="2700" b="1" dirty="0">
                <a:solidFill>
                  <a:srgbClr val="FF0000"/>
                </a:solidFill>
                <a:latin typeface="Edmondsans"/>
                <a:cs typeface="Edmondsans"/>
              </a:rPr>
              <a:t>The goal of the investigation is to control and prevent the spread of further disease</a:t>
            </a:r>
          </a:p>
        </p:txBody>
      </p:sp>
      <p:pic>
        <p:nvPicPr>
          <p:cNvPr id="25" name="first germ">
            <a:extLst>
              <a:ext uri="{FF2B5EF4-FFF2-40B4-BE49-F238E27FC236}">
                <a16:creationId xmlns:a16="http://schemas.microsoft.com/office/drawing/2014/main" id="{5EAE4367-DB54-814B-9413-ED16BFD2031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084983" y="1513298"/>
            <a:ext cx="4447142" cy="4447142"/>
          </a:xfrm>
          <a:prstGeom prst="rect">
            <a:avLst/>
          </a:prstGeom>
        </p:spPr>
      </p:pic>
      <p:pic>
        <p:nvPicPr>
          <p:cNvPr id="23" name="first slash" descr="A red circle with a black background&#10;&#10;Description automatically generated with low confidence">
            <a:extLst>
              <a:ext uri="{FF2B5EF4-FFF2-40B4-BE49-F238E27FC236}">
                <a16:creationId xmlns:a16="http://schemas.microsoft.com/office/drawing/2014/main" id="{347567B6-DB9F-6837-52D2-B8EC6C91A5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8189" y="2581628"/>
            <a:ext cx="2460601" cy="2388230"/>
          </a:xfrm>
          <a:prstGeom prst="rect">
            <a:avLst/>
          </a:prstGeom>
        </p:spPr>
      </p:pic>
      <p:sp>
        <p:nvSpPr>
          <p:cNvPr id="16" name="first left text">
            <a:extLst>
              <a:ext uri="{FF2B5EF4-FFF2-40B4-BE49-F238E27FC236}">
                <a16:creationId xmlns:a16="http://schemas.microsoft.com/office/drawing/2014/main" id="{14D4F729-9852-CFEA-8A38-A1F2A6BA0703}"/>
              </a:ext>
            </a:extLst>
          </p:cNvPr>
          <p:cNvSpPr txBox="1"/>
          <p:nvPr/>
        </p:nvSpPr>
        <p:spPr>
          <a:xfrm>
            <a:off x="2737692" y="3203020"/>
            <a:ext cx="2021596" cy="1077218"/>
          </a:xfrm>
          <a:prstGeom prst="rect">
            <a:avLst/>
          </a:prstGeom>
          <a:noFill/>
        </p:spPr>
        <p:txBody>
          <a:bodyPr wrap="square">
            <a:spAutoFit/>
          </a:bodyPr>
          <a:lstStyle/>
          <a:p>
            <a:pPr algn="ctr"/>
            <a:r>
              <a:rPr lang="en-US" sz="3200" dirty="0">
                <a:solidFill>
                  <a:srgbClr val="532E1D"/>
                </a:solidFill>
                <a:latin typeface="Edmondsans"/>
                <a:cs typeface="Calibri" panose="020F0502020204030204" pitchFamily="34" charset="0"/>
              </a:rPr>
              <a:t>Infection</a:t>
            </a:r>
          </a:p>
          <a:p>
            <a:pPr algn="ctr"/>
            <a:r>
              <a:rPr lang="en-US" sz="3200" dirty="0">
                <a:solidFill>
                  <a:srgbClr val="532E1D"/>
                </a:solidFill>
                <a:latin typeface="Edmondsans"/>
                <a:cs typeface="Calibri" panose="020F0502020204030204" pitchFamily="34" charset="0"/>
              </a:rPr>
              <a:t>Control</a:t>
            </a:r>
            <a:endParaRPr lang="en-US" sz="3200" dirty="0"/>
          </a:p>
        </p:txBody>
      </p:sp>
      <p:pic>
        <p:nvPicPr>
          <p:cNvPr id="17" name="first arrow">
            <a:extLst>
              <a:ext uri="{FF2B5EF4-FFF2-40B4-BE49-F238E27FC236}">
                <a16:creationId xmlns:a16="http://schemas.microsoft.com/office/drawing/2014/main" id="{A4D11FF6-FF2C-6813-0FBA-A33BAEC920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99837" y="3548517"/>
            <a:ext cx="731287" cy="376704"/>
          </a:xfrm>
          <a:prstGeom prst="rect">
            <a:avLst/>
          </a:prstGeom>
        </p:spPr>
      </p:pic>
      <p:sp>
        <p:nvSpPr>
          <p:cNvPr id="20" name="first right text">
            <a:extLst>
              <a:ext uri="{FF2B5EF4-FFF2-40B4-BE49-F238E27FC236}">
                <a16:creationId xmlns:a16="http://schemas.microsoft.com/office/drawing/2014/main" id="{5822F8DB-FD5C-6076-3F0F-43FDD3908262}"/>
              </a:ext>
            </a:extLst>
          </p:cNvPr>
          <p:cNvSpPr txBox="1"/>
          <p:nvPr/>
        </p:nvSpPr>
        <p:spPr>
          <a:xfrm>
            <a:off x="7262087" y="3203020"/>
            <a:ext cx="2021596" cy="1077218"/>
          </a:xfrm>
          <a:prstGeom prst="rect">
            <a:avLst/>
          </a:prstGeom>
          <a:noFill/>
        </p:spPr>
        <p:txBody>
          <a:bodyPr wrap="square">
            <a:spAutoFit/>
          </a:bodyPr>
          <a:lstStyle/>
          <a:p>
            <a:pPr algn="ctr"/>
            <a:r>
              <a:rPr lang="en-US" sz="3200" dirty="0">
                <a:solidFill>
                  <a:schemeClr val="bg1"/>
                </a:solidFill>
                <a:latin typeface="Edmondsans"/>
                <a:cs typeface="Calibri" panose="020F0502020204030204" pitchFamily="34" charset="0"/>
              </a:rPr>
              <a:t>Potential</a:t>
            </a:r>
          </a:p>
          <a:p>
            <a:pPr algn="ctr"/>
            <a:r>
              <a:rPr lang="en-US" sz="3200" dirty="0">
                <a:solidFill>
                  <a:schemeClr val="bg1"/>
                </a:solidFill>
                <a:latin typeface="Edmondsans"/>
                <a:cs typeface="Calibri" panose="020F0502020204030204" pitchFamily="34" charset="0"/>
              </a:rPr>
              <a:t>Outbreak</a:t>
            </a:r>
            <a:endParaRPr lang="en-US" sz="3200" dirty="0">
              <a:solidFill>
                <a:schemeClr val="bg1"/>
              </a:solidFill>
            </a:endParaRPr>
          </a:p>
        </p:txBody>
      </p:sp>
      <p:pic>
        <p:nvPicPr>
          <p:cNvPr id="28" name="second pic" descr="A person and person wearing masks&#10;&#10;Description automatically generated with low confidence">
            <a:extLst>
              <a:ext uri="{FF2B5EF4-FFF2-40B4-BE49-F238E27FC236}">
                <a16:creationId xmlns:a16="http://schemas.microsoft.com/office/drawing/2014/main" id="{6A2EC43E-8F44-2DC4-F27E-7DD1A717A1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53755" y="2059393"/>
            <a:ext cx="4447142" cy="2964520"/>
          </a:xfrm>
          <a:prstGeom prst="rect">
            <a:avLst/>
          </a:prstGeom>
        </p:spPr>
      </p:pic>
      <p:sp>
        <p:nvSpPr>
          <p:cNvPr id="30" name="second text">
            <a:extLst>
              <a:ext uri="{FF2B5EF4-FFF2-40B4-BE49-F238E27FC236}">
                <a16:creationId xmlns:a16="http://schemas.microsoft.com/office/drawing/2014/main" id="{F40988CA-D98C-2EFB-4428-D9FC9865550E}"/>
              </a:ext>
            </a:extLst>
          </p:cNvPr>
          <p:cNvSpPr txBox="1"/>
          <p:nvPr/>
        </p:nvSpPr>
        <p:spPr>
          <a:xfrm>
            <a:off x="1318935" y="5261344"/>
            <a:ext cx="6117450" cy="461665"/>
          </a:xfrm>
          <a:prstGeom prst="rect">
            <a:avLst/>
          </a:prstGeom>
          <a:noFill/>
        </p:spPr>
        <p:txBody>
          <a:bodyPr wrap="square">
            <a:spAutoFit/>
          </a:bodyPr>
          <a:lstStyle/>
          <a:p>
            <a:r>
              <a:rPr lang="en-US" sz="2400" dirty="0">
                <a:solidFill>
                  <a:srgbClr val="532E1D"/>
                </a:solidFill>
                <a:latin typeface="Edmondsans"/>
                <a:cs typeface="Calibri" panose="020F0502020204030204" pitchFamily="34" charset="0"/>
              </a:rPr>
              <a:t>More common with shift to outpatient services</a:t>
            </a:r>
          </a:p>
        </p:txBody>
      </p:sp>
      <p:pic>
        <p:nvPicPr>
          <p:cNvPr id="4" name="Banner">
            <a:extLst>
              <a:ext uri="{FF2B5EF4-FFF2-40B4-BE49-F238E27FC236}">
                <a16:creationId xmlns:a16="http://schemas.microsoft.com/office/drawing/2014/main" id="{DD397D2F-0FBB-069A-B3A6-5EA908A3F6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AD52B6D2-1E71-9941-CB86-E4509181BD9C}"/>
              </a:ext>
            </a:extLst>
          </p:cNvPr>
          <p:cNvSpPr txBox="1"/>
          <p:nvPr/>
        </p:nvSpPr>
        <p:spPr>
          <a:xfrm>
            <a:off x="1143000" y="1070650"/>
            <a:ext cx="7854244" cy="707886"/>
          </a:xfrm>
          <a:prstGeom prst="rect">
            <a:avLst/>
          </a:prstGeom>
          <a:noFill/>
        </p:spPr>
        <p:txBody>
          <a:bodyPr wrap="square" rtlCol="0">
            <a:spAutoFit/>
          </a:bodyPr>
          <a:lstStyle/>
          <a:p>
            <a:r>
              <a:rPr lang="en-US" sz="4000" b="1" dirty="0">
                <a:solidFill>
                  <a:schemeClr val="bg1"/>
                </a:solidFill>
              </a:rPr>
              <a:t>Outbreak Investigation</a:t>
            </a:r>
          </a:p>
        </p:txBody>
      </p:sp>
      <p:pic>
        <p:nvPicPr>
          <p:cNvPr id="6" name="header icon">
            <a:extLst>
              <a:ext uri="{FF2B5EF4-FFF2-40B4-BE49-F238E27FC236}">
                <a16:creationId xmlns:a16="http://schemas.microsoft.com/office/drawing/2014/main" id="{11D930C2-8EA8-46F2-F85F-4F825C45A9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7472" y="1090146"/>
            <a:ext cx="688390" cy="688390"/>
          </a:xfrm>
          <a:prstGeom prst="rect">
            <a:avLst/>
          </a:prstGeom>
        </p:spPr>
      </p:pic>
    </p:spTree>
    <p:extLst>
      <p:ext uri="{BB962C8B-B14F-4D97-AF65-F5344CB8AC3E}">
        <p14:creationId xmlns:p14="http://schemas.microsoft.com/office/powerpoint/2010/main" val="348781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xit" presetSubtype="0" fill="hold" nodeType="withEffect">
                                  <p:stCondLst>
                                    <p:cond delay="0"/>
                                  </p:stCondLst>
                                  <p:childTnLst>
                                    <p:animEffect transition="out" filter="fad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p:bldP spid="16" grpId="0"/>
      <p:bldP spid="20" grpId="0"/>
      <p:bldP spid="30" grpId="0"/>
      <p:bldP spid="30"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sz="quarter" idx="13"/>
          </p:nvPr>
        </p:nvSpPr>
        <p:spPr>
          <a:xfrm>
            <a:off x="2740115" y="2261927"/>
            <a:ext cx="4260186" cy="3368404"/>
          </a:xfrm>
          <a:prstGeom prst="rect">
            <a:avLst/>
          </a:prstGeom>
        </p:spPr>
        <p:txBody>
          <a:bodyPr/>
          <a:lstStyle/>
          <a:p>
            <a:pPr>
              <a:spcAft>
                <a:spcPts val="1200"/>
              </a:spcAft>
            </a:pPr>
            <a:r>
              <a:rPr lang="en-US" sz="2400" dirty="0">
                <a:solidFill>
                  <a:srgbClr val="532E1D"/>
                </a:solidFill>
                <a:latin typeface="Edmondsans"/>
              </a:rPr>
              <a:t>Verify diagnosis</a:t>
            </a:r>
          </a:p>
          <a:p>
            <a:pPr>
              <a:spcAft>
                <a:spcPts val="1200"/>
              </a:spcAft>
            </a:pPr>
            <a:r>
              <a:rPr lang="en-US" sz="2400" dirty="0">
                <a:solidFill>
                  <a:srgbClr val="532E1D"/>
                </a:solidFill>
                <a:latin typeface="Edmondsans"/>
              </a:rPr>
              <a:t>Establish case definition</a:t>
            </a:r>
          </a:p>
          <a:p>
            <a:pPr>
              <a:spcAft>
                <a:spcPts val="1200"/>
              </a:spcAft>
            </a:pPr>
            <a:r>
              <a:rPr lang="en-US" sz="2400" dirty="0">
                <a:solidFill>
                  <a:srgbClr val="532E1D"/>
                </a:solidFill>
                <a:latin typeface="Edmondsans"/>
              </a:rPr>
              <a:t>Review for cases – case search</a:t>
            </a:r>
          </a:p>
          <a:p>
            <a:pPr>
              <a:spcAft>
                <a:spcPts val="1200"/>
              </a:spcAft>
            </a:pPr>
            <a:r>
              <a:rPr lang="en-US" sz="2400" dirty="0">
                <a:solidFill>
                  <a:srgbClr val="532E1D"/>
                </a:solidFill>
                <a:latin typeface="Edmondsans"/>
              </a:rPr>
              <a:t>Create a line listing</a:t>
            </a:r>
          </a:p>
          <a:p>
            <a:pPr>
              <a:spcAft>
                <a:spcPts val="1200"/>
              </a:spcAft>
            </a:pPr>
            <a:r>
              <a:rPr lang="en-US" sz="2400" dirty="0">
                <a:solidFill>
                  <a:srgbClr val="532E1D"/>
                </a:solidFill>
                <a:latin typeface="Edmondsans"/>
              </a:rPr>
              <a:t>Make an epi-curve</a:t>
            </a:r>
          </a:p>
          <a:p>
            <a:pPr>
              <a:spcAft>
                <a:spcPts val="1200"/>
              </a:spcAft>
            </a:pPr>
            <a:endParaRPr lang="en-US" sz="3000" dirty="0"/>
          </a:p>
        </p:txBody>
      </p:sp>
      <p:sp>
        <p:nvSpPr>
          <p:cNvPr id="43012" name="Rectangle 4"/>
          <p:cNvSpPr>
            <a:spLocks noGrp="1" noChangeArrowheads="1"/>
          </p:cNvSpPr>
          <p:nvPr>
            <p:ph sz="quarter" idx="14"/>
          </p:nvPr>
        </p:nvSpPr>
        <p:spPr>
          <a:xfrm>
            <a:off x="7231085" y="2261927"/>
            <a:ext cx="4038600" cy="2971797"/>
          </a:xfrm>
          <a:prstGeom prst="rect">
            <a:avLst/>
          </a:prstGeom>
        </p:spPr>
        <p:txBody>
          <a:bodyPr/>
          <a:lstStyle/>
          <a:p>
            <a:pPr>
              <a:spcAft>
                <a:spcPts val="1200"/>
              </a:spcAft>
            </a:pPr>
            <a:r>
              <a:rPr lang="en-US" sz="2400" dirty="0">
                <a:solidFill>
                  <a:srgbClr val="532E1D"/>
                </a:solidFill>
                <a:latin typeface="Edmondsans"/>
              </a:rPr>
              <a:t>Develop hypothesis</a:t>
            </a:r>
          </a:p>
          <a:p>
            <a:pPr>
              <a:spcAft>
                <a:spcPts val="1200"/>
              </a:spcAft>
            </a:pPr>
            <a:r>
              <a:rPr lang="en-US" sz="2400" dirty="0">
                <a:solidFill>
                  <a:srgbClr val="532E1D"/>
                </a:solidFill>
                <a:latin typeface="Edmondsans"/>
              </a:rPr>
              <a:t>Test hypothesis</a:t>
            </a:r>
          </a:p>
          <a:p>
            <a:pPr>
              <a:spcAft>
                <a:spcPts val="1200"/>
              </a:spcAft>
            </a:pPr>
            <a:r>
              <a:rPr lang="en-US" sz="2400" dirty="0">
                <a:solidFill>
                  <a:srgbClr val="532E1D"/>
                </a:solidFill>
                <a:latin typeface="Edmondsans"/>
              </a:rPr>
              <a:t>Control measures</a:t>
            </a:r>
          </a:p>
          <a:p>
            <a:pPr>
              <a:spcAft>
                <a:spcPts val="1200"/>
              </a:spcAft>
            </a:pPr>
            <a:r>
              <a:rPr lang="en-US" sz="2400" dirty="0">
                <a:solidFill>
                  <a:srgbClr val="532E1D"/>
                </a:solidFill>
                <a:latin typeface="Edmondsans"/>
              </a:rPr>
              <a:t>Evaluate control measures</a:t>
            </a:r>
          </a:p>
          <a:p>
            <a:pPr>
              <a:spcAft>
                <a:spcPts val="1200"/>
              </a:spcAft>
            </a:pPr>
            <a:r>
              <a:rPr lang="en-US" sz="2400" dirty="0">
                <a:solidFill>
                  <a:srgbClr val="532E1D"/>
                </a:solidFill>
                <a:latin typeface="Edmondsans"/>
              </a:rPr>
              <a:t>Disseminate information</a:t>
            </a:r>
          </a:p>
        </p:txBody>
      </p:sp>
      <p:pic>
        <p:nvPicPr>
          <p:cNvPr id="5" name="Picture 4">
            <a:extLst>
              <a:ext uri="{FF2B5EF4-FFF2-40B4-BE49-F238E27FC236}">
                <a16:creationId xmlns:a16="http://schemas.microsoft.com/office/drawing/2014/main" id="{5C065793-8B01-49F1-B15E-60770B161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1276">
            <a:off x="1533586" y="4275682"/>
            <a:ext cx="411626" cy="1029066"/>
          </a:xfrm>
          <a:prstGeom prst="rect">
            <a:avLst/>
          </a:prstGeom>
        </p:spPr>
      </p:pic>
      <p:pic>
        <p:nvPicPr>
          <p:cNvPr id="6" name="Picture 5">
            <a:extLst>
              <a:ext uri="{FF2B5EF4-FFF2-40B4-BE49-F238E27FC236}">
                <a16:creationId xmlns:a16="http://schemas.microsoft.com/office/drawing/2014/main" id="{5C065793-8B01-49F1-B15E-60770B161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89309" y="3329848"/>
            <a:ext cx="420022" cy="1050057"/>
          </a:xfrm>
          <a:prstGeom prst="rect">
            <a:avLst/>
          </a:prstGeom>
        </p:spPr>
      </p:pic>
      <p:pic>
        <p:nvPicPr>
          <p:cNvPr id="7" name="Picture 6">
            <a:extLst>
              <a:ext uri="{FF2B5EF4-FFF2-40B4-BE49-F238E27FC236}">
                <a16:creationId xmlns:a16="http://schemas.microsoft.com/office/drawing/2014/main" id="{5C065793-8B01-49F1-B15E-60770B161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0287">
            <a:off x="1517163" y="2176405"/>
            <a:ext cx="444472" cy="1111182"/>
          </a:xfrm>
          <a:prstGeom prst="rect">
            <a:avLst/>
          </a:prstGeom>
        </p:spPr>
      </p:pic>
      <p:pic>
        <p:nvPicPr>
          <p:cNvPr id="2" name="Banner">
            <a:extLst>
              <a:ext uri="{FF2B5EF4-FFF2-40B4-BE49-F238E27FC236}">
                <a16:creationId xmlns:a16="http://schemas.microsoft.com/office/drawing/2014/main" id="{007DD8EA-8963-AC19-AE6A-D581A1F941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EC018244-21E6-AB03-A4A0-35A3ABEEAE87}"/>
              </a:ext>
            </a:extLst>
          </p:cNvPr>
          <p:cNvSpPr txBox="1"/>
          <p:nvPr/>
        </p:nvSpPr>
        <p:spPr>
          <a:xfrm>
            <a:off x="1143000" y="1070650"/>
            <a:ext cx="4356847" cy="707886"/>
          </a:xfrm>
          <a:prstGeom prst="rect">
            <a:avLst/>
          </a:prstGeom>
          <a:noFill/>
        </p:spPr>
        <p:txBody>
          <a:bodyPr wrap="square" rtlCol="0">
            <a:spAutoFit/>
          </a:bodyPr>
          <a:lstStyle/>
          <a:p>
            <a:r>
              <a:rPr lang="en-US" sz="4000" b="1" dirty="0">
                <a:solidFill>
                  <a:schemeClr val="bg1"/>
                </a:solidFill>
              </a:rPr>
              <a:t>Outbreaks Steps</a:t>
            </a:r>
          </a:p>
        </p:txBody>
      </p:sp>
      <p:pic>
        <p:nvPicPr>
          <p:cNvPr id="8" name="header icon">
            <a:extLst>
              <a:ext uri="{FF2B5EF4-FFF2-40B4-BE49-F238E27FC236}">
                <a16:creationId xmlns:a16="http://schemas.microsoft.com/office/drawing/2014/main" id="{1DB6E65E-EE1C-B259-B6A4-12318C383D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472" y="1090146"/>
            <a:ext cx="688390" cy="688390"/>
          </a:xfrm>
          <a:prstGeom prst="rect">
            <a:avLst/>
          </a:prstGeom>
        </p:spPr>
      </p:pic>
      <p:cxnSp>
        <p:nvCxnSpPr>
          <p:cNvPr id="11" name="Straight Connector 10">
            <a:extLst>
              <a:ext uri="{FF2B5EF4-FFF2-40B4-BE49-F238E27FC236}">
                <a16:creationId xmlns:a16="http://schemas.microsoft.com/office/drawing/2014/main" id="{06E3B76D-310E-82FA-C614-80B86655A258}"/>
              </a:ext>
            </a:extLst>
          </p:cNvPr>
          <p:cNvCxnSpPr>
            <a:cxnSpLocks/>
          </p:cNvCxnSpPr>
          <p:nvPr/>
        </p:nvCxnSpPr>
        <p:spPr>
          <a:xfrm>
            <a:off x="3091149" y="2634980"/>
            <a:ext cx="193713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F90C05EC-9BF3-F81B-3D09-82E84C0F3240}"/>
              </a:ext>
            </a:extLst>
          </p:cNvPr>
          <p:cNvCxnSpPr>
            <a:cxnSpLocks/>
          </p:cNvCxnSpPr>
          <p:nvPr/>
        </p:nvCxnSpPr>
        <p:spPr>
          <a:xfrm>
            <a:off x="3091149" y="3747825"/>
            <a:ext cx="375032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EB12E2C8-4B1D-E423-F980-320B69287ECF}"/>
              </a:ext>
            </a:extLst>
          </p:cNvPr>
          <p:cNvCxnSpPr>
            <a:cxnSpLocks/>
          </p:cNvCxnSpPr>
          <p:nvPr/>
        </p:nvCxnSpPr>
        <p:spPr>
          <a:xfrm>
            <a:off x="7609489" y="4845553"/>
            <a:ext cx="3021788"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3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2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 hidden="1">
            <a:extLst>
              <a:ext uri="{FF2B5EF4-FFF2-40B4-BE49-F238E27FC236}">
                <a16:creationId xmlns:a16="http://schemas.microsoft.com/office/drawing/2014/main" id="{EBDF273A-E675-43E6-9A4A-8A7266F5D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636" y="961504"/>
            <a:ext cx="9144000" cy="5141168"/>
          </a:xfrm>
          <a:prstGeom prst="rect">
            <a:avLst/>
          </a:prstGeom>
        </p:spPr>
      </p:pic>
      <p:pic>
        <p:nvPicPr>
          <p:cNvPr id="12" name="a" hidden="1">
            <a:extLst>
              <a:ext uri="{FF2B5EF4-FFF2-40B4-BE49-F238E27FC236}">
                <a16:creationId xmlns:a16="http://schemas.microsoft.com/office/drawing/2014/main" id="{AB9D3CAC-0754-43EE-B1FD-2ACBB72F3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636" y="961504"/>
            <a:ext cx="9144000" cy="5141168"/>
          </a:xfrm>
          <a:prstGeom prst="rect">
            <a:avLst/>
          </a:prstGeom>
        </p:spPr>
      </p:pic>
      <p:pic>
        <p:nvPicPr>
          <p:cNvPr id="21" name="warning" hidden="1">
            <a:extLst>
              <a:ext uri="{FF2B5EF4-FFF2-40B4-BE49-F238E27FC236}">
                <a16:creationId xmlns:a16="http://schemas.microsoft.com/office/drawing/2014/main" id="{999675AC-F951-4D33-9D51-D627FFCF4B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373" y="3350092"/>
            <a:ext cx="2314575" cy="2314575"/>
          </a:xfrm>
          <a:prstGeom prst="rect">
            <a:avLst/>
          </a:prstGeom>
        </p:spPr>
      </p:pic>
      <p:pic>
        <p:nvPicPr>
          <p:cNvPr id="27" name="checkmark" hidden="1">
            <a:extLst>
              <a:ext uri="{FF2B5EF4-FFF2-40B4-BE49-F238E27FC236}">
                <a16:creationId xmlns:a16="http://schemas.microsoft.com/office/drawing/2014/main" id="{2932374C-B803-4C23-A9C7-A11D869864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2357" y="4015010"/>
            <a:ext cx="1332042" cy="1110352"/>
          </a:xfrm>
          <a:prstGeom prst="rect">
            <a:avLst/>
          </a:prstGeom>
        </p:spPr>
      </p:pic>
      <p:sp>
        <p:nvSpPr>
          <p:cNvPr id="34" name="end text" hidden="1">
            <a:extLst>
              <a:ext uri="{FF2B5EF4-FFF2-40B4-BE49-F238E27FC236}">
                <a16:creationId xmlns:a16="http://schemas.microsoft.com/office/drawing/2014/main" id="{40438E97-29DE-4C35-818B-B28929F8CBD9}"/>
              </a:ext>
            </a:extLst>
          </p:cNvPr>
          <p:cNvSpPr txBox="1">
            <a:spLocks/>
          </p:cNvSpPr>
          <p:nvPr/>
        </p:nvSpPr>
        <p:spPr>
          <a:xfrm>
            <a:off x="3538538" y="2782280"/>
            <a:ext cx="5114926" cy="19438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a:solidFill>
                  <a:srgbClr val="532E1D"/>
                </a:solidFill>
              </a:rPr>
              <a:t>Determine contributing factors</a:t>
            </a:r>
          </a:p>
          <a:p>
            <a:r>
              <a:rPr lang="en-US" sz="2700" b="1">
                <a:solidFill>
                  <a:srgbClr val="532E1D"/>
                </a:solidFill>
              </a:rPr>
              <a:t>Implement measures to </a:t>
            </a:r>
          </a:p>
          <a:p>
            <a:pPr lvl="1"/>
            <a:r>
              <a:rPr lang="en-US" b="1">
                <a:solidFill>
                  <a:srgbClr val="532E1D"/>
                </a:solidFill>
              </a:rPr>
              <a:t>stop the outbreak</a:t>
            </a:r>
          </a:p>
          <a:p>
            <a:pPr lvl="1"/>
            <a:r>
              <a:rPr lang="en-US" b="1">
                <a:solidFill>
                  <a:srgbClr val="532E1D"/>
                </a:solidFill>
              </a:rPr>
              <a:t>prevent future outbreaks</a:t>
            </a:r>
            <a:endParaRPr lang="en-US">
              <a:solidFill>
                <a:srgbClr val="532E1D"/>
              </a:solidFill>
            </a:endParaRPr>
          </a:p>
        </p:txBody>
      </p:sp>
      <p:sp>
        <p:nvSpPr>
          <p:cNvPr id="5" name="Arrow: Down 4" hidden="1">
            <a:extLst>
              <a:ext uri="{FF2B5EF4-FFF2-40B4-BE49-F238E27FC236}">
                <a16:creationId xmlns:a16="http://schemas.microsoft.com/office/drawing/2014/main" id="{65DFF168-6A2E-42CF-9F48-23AB7805C76D}"/>
              </a:ext>
            </a:extLst>
          </p:cNvPr>
          <p:cNvSpPr/>
          <p:nvPr/>
        </p:nvSpPr>
        <p:spPr>
          <a:xfrm>
            <a:off x="4482286" y="3719635"/>
            <a:ext cx="284534" cy="364787"/>
          </a:xfrm>
          <a:prstGeom prst="downArrow">
            <a:avLst/>
          </a:prstGeom>
          <a:solidFill>
            <a:srgbClr val="532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32E1D"/>
              </a:solidFill>
            </a:endParaRPr>
          </a:p>
        </p:txBody>
      </p:sp>
      <p:pic>
        <p:nvPicPr>
          <p:cNvPr id="22" name="Health Dept icon">
            <a:extLst>
              <a:ext uri="{FF2B5EF4-FFF2-40B4-BE49-F238E27FC236}">
                <a16:creationId xmlns:a16="http://schemas.microsoft.com/office/drawing/2014/main" id="{45883D18-6DC0-4488-9E9C-59735C8F66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43" y="3290209"/>
            <a:ext cx="694141" cy="694141"/>
          </a:xfrm>
          <a:prstGeom prst="rect">
            <a:avLst/>
          </a:prstGeom>
        </p:spPr>
      </p:pic>
      <p:pic>
        <p:nvPicPr>
          <p:cNvPr id="23" name="Supervisor icon">
            <a:extLst>
              <a:ext uri="{FF2B5EF4-FFF2-40B4-BE49-F238E27FC236}">
                <a16:creationId xmlns:a16="http://schemas.microsoft.com/office/drawing/2014/main" id="{2D7C01BB-195B-46FA-8AD8-EEACF4547D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000" y="2386092"/>
            <a:ext cx="973758" cy="973758"/>
          </a:xfrm>
          <a:prstGeom prst="rect">
            <a:avLst/>
          </a:prstGeom>
        </p:spPr>
      </p:pic>
      <p:pic>
        <p:nvPicPr>
          <p:cNvPr id="3" name="Public Health logo">
            <a:extLst>
              <a:ext uri="{FF2B5EF4-FFF2-40B4-BE49-F238E27FC236}">
                <a16:creationId xmlns:a16="http://schemas.microsoft.com/office/drawing/2014/main" id="{9724D2D7-2D32-4BBC-BC3E-B46DD5C8B8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0978" y="3874639"/>
            <a:ext cx="853801" cy="939181"/>
          </a:xfrm>
          <a:prstGeom prst="rect">
            <a:avLst/>
          </a:prstGeom>
        </p:spPr>
      </p:pic>
      <p:pic>
        <p:nvPicPr>
          <p:cNvPr id="7" name="SPICE logo">
            <a:extLst>
              <a:ext uri="{FF2B5EF4-FFF2-40B4-BE49-F238E27FC236}">
                <a16:creationId xmlns:a16="http://schemas.microsoft.com/office/drawing/2014/main" id="{08C88492-D44E-4FEE-B3F6-A35ED74B90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6779" y="4951831"/>
            <a:ext cx="1227794" cy="711666"/>
          </a:xfrm>
          <a:prstGeom prst="rect">
            <a:avLst/>
          </a:prstGeom>
        </p:spPr>
      </p:pic>
      <p:sp>
        <p:nvSpPr>
          <p:cNvPr id="15" name="text">
            <a:extLst>
              <a:ext uri="{FF2B5EF4-FFF2-40B4-BE49-F238E27FC236}">
                <a16:creationId xmlns:a16="http://schemas.microsoft.com/office/drawing/2014/main" id="{80F0CF58-885C-4F0F-A982-C385AE1676AC}"/>
              </a:ext>
            </a:extLst>
          </p:cNvPr>
          <p:cNvSpPr txBox="1">
            <a:spLocks/>
          </p:cNvSpPr>
          <p:nvPr/>
        </p:nvSpPr>
        <p:spPr>
          <a:xfrm>
            <a:off x="3328848" y="1966895"/>
            <a:ext cx="7329317" cy="472905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en-US" sz="2400" b="1" dirty="0">
                <a:solidFill>
                  <a:srgbClr val="532E1D"/>
                </a:solidFill>
              </a:rPr>
              <a:t>Know Who to Call for Assistance</a:t>
            </a:r>
          </a:p>
          <a:p>
            <a:pPr marL="0" indent="0" fontAlgn="base">
              <a:lnSpc>
                <a:spcPct val="100000"/>
              </a:lnSpc>
              <a:spcBef>
                <a:spcPts val="0"/>
              </a:spcBef>
              <a:buNone/>
            </a:pPr>
            <a:endParaRPr lang="en-US" sz="2400" b="1" dirty="0">
              <a:solidFill>
                <a:srgbClr val="532E1D"/>
              </a:solidFill>
            </a:endParaRPr>
          </a:p>
          <a:p>
            <a:pPr fontAlgn="base">
              <a:lnSpc>
                <a:spcPct val="100000"/>
              </a:lnSpc>
              <a:spcBef>
                <a:spcPts val="0"/>
              </a:spcBef>
            </a:pPr>
            <a:r>
              <a:rPr lang="en-US" sz="2400" dirty="0">
                <a:solidFill>
                  <a:srgbClr val="532E1D"/>
                </a:solidFill>
              </a:rPr>
              <a:t>Your Supervisor/Manager</a:t>
            </a:r>
          </a:p>
          <a:p>
            <a:pPr fontAlgn="base">
              <a:lnSpc>
                <a:spcPct val="100000"/>
              </a:lnSpc>
              <a:spcBef>
                <a:spcPts val="0"/>
              </a:spcBef>
            </a:pPr>
            <a:endParaRPr lang="en-US" sz="2400" dirty="0">
              <a:solidFill>
                <a:srgbClr val="532E1D"/>
              </a:solidFill>
            </a:endParaRPr>
          </a:p>
          <a:p>
            <a:pPr lvl="0" fontAlgn="base">
              <a:lnSpc>
                <a:spcPct val="100000"/>
              </a:lnSpc>
              <a:spcBef>
                <a:spcPts val="0"/>
              </a:spcBef>
            </a:pPr>
            <a:r>
              <a:rPr lang="en-US" sz="2400" dirty="0">
                <a:solidFill>
                  <a:srgbClr val="532E1D"/>
                </a:solidFill>
              </a:rPr>
              <a:t>Local Health Department</a:t>
            </a:r>
          </a:p>
          <a:p>
            <a:pPr lvl="0" fontAlgn="base">
              <a:lnSpc>
                <a:spcPct val="100000"/>
              </a:lnSpc>
              <a:spcBef>
                <a:spcPts val="0"/>
              </a:spcBef>
            </a:pPr>
            <a:endParaRPr lang="en-US" sz="2400" dirty="0">
              <a:solidFill>
                <a:srgbClr val="532E1D"/>
              </a:solidFill>
            </a:endParaRPr>
          </a:p>
          <a:p>
            <a:pPr fontAlgn="base">
              <a:lnSpc>
                <a:spcPct val="100000"/>
              </a:lnSpc>
              <a:spcBef>
                <a:spcPts val="0"/>
              </a:spcBef>
            </a:pPr>
            <a:r>
              <a:rPr lang="en-US" sz="2400" dirty="0">
                <a:solidFill>
                  <a:srgbClr val="532E1D"/>
                </a:solidFill>
              </a:rPr>
              <a:t>North Carolina Division of Public Health</a:t>
            </a:r>
          </a:p>
          <a:p>
            <a:pPr fontAlgn="base">
              <a:lnSpc>
                <a:spcPct val="100000"/>
              </a:lnSpc>
              <a:spcBef>
                <a:spcPts val="0"/>
              </a:spcBef>
            </a:pPr>
            <a:endParaRPr lang="en-US" sz="2400" dirty="0">
              <a:solidFill>
                <a:srgbClr val="532E1D"/>
              </a:solidFill>
            </a:endParaRPr>
          </a:p>
          <a:p>
            <a:pPr fontAlgn="base">
              <a:lnSpc>
                <a:spcPct val="100000"/>
              </a:lnSpc>
              <a:spcBef>
                <a:spcPts val="0"/>
              </a:spcBef>
            </a:pPr>
            <a:r>
              <a:rPr lang="en-US" sz="2400" dirty="0">
                <a:solidFill>
                  <a:srgbClr val="532E1D"/>
                </a:solidFill>
              </a:rPr>
              <a:t>Statewide Program for Infection Control and Epidemiology (SPICE) </a:t>
            </a:r>
            <a:r>
              <a:rPr lang="en-US" sz="2400" u="sng" dirty="0">
                <a:solidFill>
                  <a:srgbClr val="532E1D"/>
                </a:solidFill>
                <a:hlinkClick r:id="rId11"/>
              </a:rPr>
              <a:t>spice@unc.edu</a:t>
            </a:r>
            <a:r>
              <a:rPr lang="en-US" sz="2400" u="sng" dirty="0">
                <a:solidFill>
                  <a:srgbClr val="532E1D"/>
                </a:solidFill>
              </a:rPr>
              <a:t> </a:t>
            </a:r>
            <a:r>
              <a:rPr lang="en-US" sz="2400" dirty="0">
                <a:solidFill>
                  <a:srgbClr val="532E1D"/>
                </a:solidFill>
              </a:rPr>
              <a:t>  919-966-3242 </a:t>
            </a:r>
          </a:p>
        </p:txBody>
      </p:sp>
      <p:sp>
        <p:nvSpPr>
          <p:cNvPr id="18" name="title 1">
            <a:extLst>
              <a:ext uri="{FF2B5EF4-FFF2-40B4-BE49-F238E27FC236}">
                <a16:creationId xmlns:a16="http://schemas.microsoft.com/office/drawing/2014/main" id="{C67949FA-70CD-41C1-9A0C-146A06FE9E9B}"/>
              </a:ext>
            </a:extLst>
          </p:cNvPr>
          <p:cNvSpPr txBox="1">
            <a:spLocks/>
          </p:cNvSpPr>
          <p:nvPr/>
        </p:nvSpPr>
        <p:spPr>
          <a:xfrm>
            <a:off x="2707594" y="368095"/>
            <a:ext cx="7374712" cy="69195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endParaRPr lang="en-US" sz="3600" b="1" dirty="0">
              <a:solidFill>
                <a:srgbClr val="0070C0"/>
              </a:solidFill>
              <a:latin typeface="Brandon grotesque black"/>
              <a:cs typeface="Brandon grotesque black"/>
            </a:endParaRPr>
          </a:p>
        </p:txBody>
      </p:sp>
      <p:sp>
        <p:nvSpPr>
          <p:cNvPr id="24" name="Multiplication Sign 23" hidden="1">
            <a:extLst>
              <a:ext uri="{FF2B5EF4-FFF2-40B4-BE49-F238E27FC236}">
                <a16:creationId xmlns:a16="http://schemas.microsoft.com/office/drawing/2014/main" id="{BD695346-AE8C-4C06-A010-8FF5E43FC96C}"/>
              </a:ext>
            </a:extLst>
          </p:cNvPr>
          <p:cNvSpPr/>
          <p:nvPr/>
        </p:nvSpPr>
        <p:spPr>
          <a:xfrm>
            <a:off x="2258519" y="385848"/>
            <a:ext cx="7506051" cy="60728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Banner">
            <a:extLst>
              <a:ext uri="{FF2B5EF4-FFF2-40B4-BE49-F238E27FC236}">
                <a16:creationId xmlns:a16="http://schemas.microsoft.com/office/drawing/2014/main" id="{362BA0E2-6971-0640-AE34-DE38C44AE0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02A0A14B-1812-E79C-E4AE-633DCA6B57F1}"/>
              </a:ext>
            </a:extLst>
          </p:cNvPr>
          <p:cNvSpPr txBox="1"/>
          <p:nvPr/>
        </p:nvSpPr>
        <p:spPr>
          <a:xfrm>
            <a:off x="1143000" y="1070650"/>
            <a:ext cx="6293386" cy="707886"/>
          </a:xfrm>
          <a:prstGeom prst="rect">
            <a:avLst/>
          </a:prstGeom>
          <a:noFill/>
        </p:spPr>
        <p:txBody>
          <a:bodyPr wrap="square" rtlCol="0">
            <a:spAutoFit/>
          </a:bodyPr>
          <a:lstStyle/>
          <a:p>
            <a:r>
              <a:rPr lang="en-US" sz="4000" b="1" dirty="0">
                <a:solidFill>
                  <a:schemeClr val="bg1"/>
                </a:solidFill>
              </a:rPr>
              <a:t>Outbreak Investigation</a:t>
            </a:r>
          </a:p>
        </p:txBody>
      </p:sp>
      <p:pic>
        <p:nvPicPr>
          <p:cNvPr id="6" name="header icon">
            <a:extLst>
              <a:ext uri="{FF2B5EF4-FFF2-40B4-BE49-F238E27FC236}">
                <a16:creationId xmlns:a16="http://schemas.microsoft.com/office/drawing/2014/main" id="{31107766-FBEF-46F4-C1BA-0AFE9F0F94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97472" y="1090146"/>
            <a:ext cx="688390" cy="688390"/>
          </a:xfrm>
          <a:prstGeom prst="rect">
            <a:avLst/>
          </a:prstGeom>
        </p:spPr>
      </p:pic>
    </p:spTree>
    <p:extLst>
      <p:ext uri="{BB962C8B-B14F-4D97-AF65-F5344CB8AC3E}">
        <p14:creationId xmlns:p14="http://schemas.microsoft.com/office/powerpoint/2010/main" val="215697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mold, bubble&#10;&#10;Description automatically generated">
            <a:extLst>
              <a:ext uri="{FF2B5EF4-FFF2-40B4-BE49-F238E27FC236}">
                <a16:creationId xmlns:a16="http://schemas.microsoft.com/office/drawing/2014/main" id="{7A39793C-87AB-33CD-5CB6-D7A7B6723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88"/>
          <a:stretch/>
        </p:blipFill>
        <p:spPr>
          <a:xfrm rot="16200000">
            <a:off x="7667243" y="2485643"/>
            <a:ext cx="4233674" cy="2834640"/>
          </a:xfrm>
          <a:prstGeom prst="rect">
            <a:avLst/>
          </a:prstGeom>
        </p:spPr>
      </p:pic>
      <p:sp>
        <p:nvSpPr>
          <p:cNvPr id="3" name="Content Placeholder 2"/>
          <p:cNvSpPr>
            <a:spLocks noGrp="1"/>
          </p:cNvSpPr>
          <p:nvPr>
            <p:ph sz="quarter" idx="13"/>
          </p:nvPr>
        </p:nvSpPr>
        <p:spPr>
          <a:xfrm>
            <a:off x="1330817" y="2085453"/>
            <a:ext cx="5181600" cy="4611851"/>
          </a:xfrm>
          <a:prstGeom prst="rect">
            <a:avLst/>
          </a:prstGeom>
        </p:spPr>
        <p:txBody>
          <a:bodyPr>
            <a:noAutofit/>
          </a:bodyPr>
          <a:lstStyle/>
          <a:p>
            <a:pPr marL="0" defTabSz="914400">
              <a:spcAft>
                <a:spcPts val="600"/>
              </a:spcAft>
            </a:pPr>
            <a:r>
              <a:rPr lang="en-US" sz="2400" i="1" dirty="0">
                <a:solidFill>
                  <a:srgbClr val="532E1D"/>
                </a:solidFill>
                <a:latin typeface="+mn-lt"/>
                <a:cs typeface="+mn-cs"/>
              </a:rPr>
              <a:t>Bacteria (MRSA, VRE)</a:t>
            </a:r>
          </a:p>
          <a:p>
            <a:pPr marL="0" defTabSz="914400">
              <a:spcAft>
                <a:spcPts val="600"/>
              </a:spcAft>
            </a:pPr>
            <a:r>
              <a:rPr lang="en-US" sz="2400" i="1" dirty="0">
                <a:solidFill>
                  <a:srgbClr val="532E1D"/>
                </a:solidFill>
                <a:latin typeface="+mn-lt"/>
                <a:cs typeface="+mn-cs"/>
              </a:rPr>
              <a:t>Viruses (Influenza, Norovirus)</a:t>
            </a:r>
          </a:p>
          <a:p>
            <a:pPr marL="0" defTabSz="914400">
              <a:spcAft>
                <a:spcPts val="600"/>
              </a:spcAft>
            </a:pPr>
            <a:r>
              <a:rPr lang="en-US" sz="2400" i="1" dirty="0">
                <a:solidFill>
                  <a:srgbClr val="532E1D"/>
                </a:solidFill>
                <a:latin typeface="+mn-lt"/>
                <a:cs typeface="+mn-cs"/>
              </a:rPr>
              <a:t>Fungi (Candida, </a:t>
            </a:r>
            <a:r>
              <a:rPr lang="en-US" sz="2400" i="1" dirty="0" err="1">
                <a:solidFill>
                  <a:srgbClr val="532E1D"/>
                </a:solidFill>
                <a:latin typeface="+mn-lt"/>
                <a:cs typeface="+mn-cs"/>
              </a:rPr>
              <a:t>Aspergillis</a:t>
            </a:r>
            <a:r>
              <a:rPr lang="en-US" sz="2400" i="1" dirty="0">
                <a:solidFill>
                  <a:srgbClr val="532E1D"/>
                </a:solidFill>
                <a:latin typeface="+mn-lt"/>
                <a:cs typeface="+mn-cs"/>
              </a:rPr>
              <a:t>)</a:t>
            </a:r>
          </a:p>
          <a:p>
            <a:pPr marL="0" defTabSz="914400">
              <a:spcAft>
                <a:spcPts val="600"/>
              </a:spcAft>
            </a:pPr>
            <a:r>
              <a:rPr lang="en-US" sz="2400" i="1" dirty="0">
                <a:solidFill>
                  <a:srgbClr val="532E1D"/>
                </a:solidFill>
                <a:latin typeface="+mn-lt"/>
                <a:cs typeface="+mn-cs"/>
              </a:rPr>
              <a:t>Parasites (Giardia, pinworms)</a:t>
            </a:r>
          </a:p>
          <a:p>
            <a:pPr marL="0" defTabSz="914400">
              <a:spcAft>
                <a:spcPts val="600"/>
              </a:spcAft>
            </a:pPr>
            <a:r>
              <a:rPr lang="en-US" sz="2400" i="1" dirty="0">
                <a:solidFill>
                  <a:srgbClr val="532E1D"/>
                </a:solidFill>
                <a:latin typeface="+mn-lt"/>
                <a:cs typeface="+mn-cs"/>
              </a:rPr>
              <a:t>Arthropods (mites)*</a:t>
            </a:r>
          </a:p>
          <a:p>
            <a:pPr marL="168275" lvl="2" indent="0" defTabSz="914400">
              <a:spcAft>
                <a:spcPts val="600"/>
              </a:spcAft>
              <a:buNone/>
            </a:pPr>
            <a:endParaRPr lang="en-US" sz="300" i="1" dirty="0">
              <a:solidFill>
                <a:srgbClr val="532E1D"/>
              </a:solidFill>
              <a:latin typeface="+mn-lt"/>
              <a:cs typeface="+mn-cs"/>
            </a:endParaRPr>
          </a:p>
          <a:p>
            <a:pPr marL="168275" lvl="2" indent="0" defTabSz="914400">
              <a:spcAft>
                <a:spcPts val="600"/>
              </a:spcAft>
              <a:buNone/>
            </a:pPr>
            <a:r>
              <a:rPr lang="en-US" sz="2250" i="1" dirty="0">
                <a:solidFill>
                  <a:srgbClr val="532E1D"/>
                </a:solidFill>
                <a:latin typeface="+mn-lt"/>
                <a:cs typeface="+mn-cs"/>
              </a:rPr>
              <a:t>* Infestations, not infections</a:t>
            </a:r>
          </a:p>
          <a:p>
            <a:pPr lvl="1">
              <a:spcAft>
                <a:spcPts val="600"/>
              </a:spcAft>
            </a:pPr>
            <a:endParaRPr lang="en-US" i="1" dirty="0"/>
          </a:p>
        </p:txBody>
      </p:sp>
      <p:pic>
        <p:nvPicPr>
          <p:cNvPr id="4" name="Banner">
            <a:extLst>
              <a:ext uri="{FF2B5EF4-FFF2-40B4-BE49-F238E27FC236}">
                <a16:creationId xmlns:a16="http://schemas.microsoft.com/office/drawing/2014/main" id="{DB4D4A5D-700F-779B-FD80-324DC7A8B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CE5573D0-7623-0279-94C3-73E7AC85676B}"/>
              </a:ext>
            </a:extLst>
          </p:cNvPr>
          <p:cNvSpPr txBox="1"/>
          <p:nvPr/>
        </p:nvSpPr>
        <p:spPr>
          <a:xfrm>
            <a:off x="1143000" y="1070650"/>
            <a:ext cx="9310766" cy="707886"/>
          </a:xfrm>
          <a:prstGeom prst="rect">
            <a:avLst/>
          </a:prstGeom>
          <a:noFill/>
        </p:spPr>
        <p:txBody>
          <a:bodyPr wrap="square" rtlCol="0">
            <a:spAutoFit/>
          </a:bodyPr>
          <a:lstStyle/>
          <a:p>
            <a:r>
              <a:rPr lang="en-US" sz="4000" b="1">
                <a:solidFill>
                  <a:schemeClr val="bg1"/>
                </a:solidFill>
              </a:rPr>
              <a:t>Infectious Agent or “The Harmful Germ”</a:t>
            </a:r>
          </a:p>
        </p:txBody>
      </p:sp>
      <p:pic>
        <p:nvPicPr>
          <p:cNvPr id="13" name="Picture 12">
            <a:extLst>
              <a:ext uri="{FF2B5EF4-FFF2-40B4-BE49-F238E27FC236}">
                <a16:creationId xmlns:a16="http://schemas.microsoft.com/office/drawing/2014/main" id="{F7B6D565-784E-7102-D99D-78425F74AE78}"/>
              </a:ext>
            </a:extLst>
          </p:cNvPr>
          <p:cNvPicPr>
            <a:picLocks noChangeAspect="1"/>
          </p:cNvPicPr>
          <p:nvPr/>
        </p:nvPicPr>
        <p:blipFill rotWithShape="1">
          <a:blip r:embed="rId5">
            <a:extLst>
              <a:ext uri="{28A0092B-C50C-407E-A947-70E740481C1C}">
                <a14:useLocalDpi xmlns:a14="http://schemas.microsoft.com/office/drawing/2010/main" val="0"/>
              </a:ext>
            </a:extLst>
          </a:blip>
          <a:srcRect r="57895" b="45732"/>
          <a:stretch/>
        </p:blipFill>
        <p:spPr>
          <a:xfrm>
            <a:off x="6096000" y="2198529"/>
            <a:ext cx="4267200" cy="3092276"/>
          </a:xfrm>
          <a:prstGeom prst="rect">
            <a:avLst/>
          </a:prstGeom>
        </p:spPr>
      </p:pic>
      <p:sp>
        <p:nvSpPr>
          <p:cNvPr id="8" name="Content Placeholder 7">
            <a:extLst>
              <a:ext uri="{FF2B5EF4-FFF2-40B4-BE49-F238E27FC236}">
                <a16:creationId xmlns:a16="http://schemas.microsoft.com/office/drawing/2014/main" id="{1E95B92A-9945-821B-6896-ABC3ADC6152F}"/>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441240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6936" y="1950679"/>
            <a:ext cx="7772400" cy="4648199"/>
          </a:xfrm>
        </p:spPr>
        <p:txBody>
          <a:bodyPr>
            <a:normAutofit/>
          </a:bodyPr>
          <a:lstStyle/>
          <a:p>
            <a:pPr marL="0" indent="0">
              <a:buNone/>
            </a:pPr>
            <a:r>
              <a:rPr lang="en-US" b="1" dirty="0">
                <a:solidFill>
                  <a:srgbClr val="532E1D"/>
                </a:solidFill>
              </a:rPr>
              <a:t>Who should be notified of a suspected or known communicable disease outbreak?</a:t>
            </a:r>
          </a:p>
          <a:p>
            <a:pPr marL="457200" indent="-457200">
              <a:buFont typeface="+mj-lt"/>
              <a:buAutoNum type="alphaUcPeriod"/>
            </a:pPr>
            <a:r>
              <a:rPr lang="en-US" dirty="0">
                <a:solidFill>
                  <a:srgbClr val="532E1D"/>
                </a:solidFill>
              </a:rPr>
              <a:t>Risk Management</a:t>
            </a:r>
          </a:p>
          <a:p>
            <a:pPr marL="457200" indent="-457200">
              <a:buFont typeface="+mj-lt"/>
              <a:buAutoNum type="alphaUcPeriod"/>
            </a:pPr>
            <a:r>
              <a:rPr lang="en-US" dirty="0">
                <a:solidFill>
                  <a:srgbClr val="532E1D"/>
                </a:solidFill>
              </a:rPr>
              <a:t>Administration/Director</a:t>
            </a:r>
          </a:p>
          <a:p>
            <a:pPr marL="457200" indent="-457200">
              <a:buFont typeface="+mj-lt"/>
              <a:buAutoNum type="alphaUcPeriod"/>
            </a:pPr>
            <a:r>
              <a:rPr lang="en-US" dirty="0">
                <a:solidFill>
                  <a:srgbClr val="532E1D"/>
                </a:solidFill>
              </a:rPr>
              <a:t>Local Health Department</a:t>
            </a:r>
          </a:p>
          <a:p>
            <a:pPr marL="457200" indent="-457200">
              <a:buFont typeface="+mj-lt"/>
              <a:buAutoNum type="alphaUcPeriod"/>
            </a:pPr>
            <a:r>
              <a:rPr lang="en-US" dirty="0">
                <a:solidFill>
                  <a:srgbClr val="532E1D"/>
                </a:solidFill>
              </a:rPr>
              <a:t>All of the above</a:t>
            </a:r>
          </a:p>
        </p:txBody>
      </p:sp>
      <p:sp>
        <p:nvSpPr>
          <p:cNvPr id="5" name="banner">
            <a:extLst>
              <a:ext uri="{FF2B5EF4-FFF2-40B4-BE49-F238E27FC236}">
                <a16:creationId xmlns:a16="http://schemas.microsoft.com/office/drawing/2014/main" id="{B0FA34FF-7D89-CA42-8C9C-70E901E16C39}"/>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098EB6-F70A-4A01-022B-8A70C1A12AC5}"/>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a:solidFill>
                  <a:schemeClr val="bg1"/>
                </a:solidFill>
              </a:rPr>
              <a:t>Knowledge Check</a:t>
            </a:r>
          </a:p>
        </p:txBody>
      </p:sp>
      <p:pic>
        <p:nvPicPr>
          <p:cNvPr id="12" name="Picture 11" descr="Vida en Jupiter">
            <a:extLst>
              <a:ext uri="{FF2B5EF4-FFF2-40B4-BE49-F238E27FC236}">
                <a16:creationId xmlns:a16="http://schemas.microsoft.com/office/drawing/2014/main" id="{763FEA0A-A260-0E0B-0835-9A31817B3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232" y="3913742"/>
            <a:ext cx="645172" cy="616139"/>
          </a:xfrm>
          <a:prstGeom prst="rect">
            <a:avLst/>
          </a:prstGeom>
        </p:spPr>
      </p:pic>
      <p:cxnSp>
        <p:nvCxnSpPr>
          <p:cNvPr id="13" name="Straight Connector 12">
            <a:extLst>
              <a:ext uri="{FF2B5EF4-FFF2-40B4-BE49-F238E27FC236}">
                <a16:creationId xmlns:a16="http://schemas.microsoft.com/office/drawing/2014/main" id="{7804AECF-48C3-2F57-368D-A4AE98EF4FC8}"/>
              </a:ext>
            </a:extLst>
          </p:cNvPr>
          <p:cNvCxnSpPr>
            <a:cxnSpLocks/>
          </p:cNvCxnSpPr>
          <p:nvPr/>
        </p:nvCxnSpPr>
        <p:spPr>
          <a:xfrm>
            <a:off x="2172159" y="4529881"/>
            <a:ext cx="1981200"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2692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3698" y="2008986"/>
            <a:ext cx="3505200" cy="369332"/>
          </a:xfrm>
          <a:prstGeom prst="rect">
            <a:avLst/>
          </a:prstGeom>
          <a:solidFill>
            <a:srgbClr val="00B0F0"/>
          </a:solidFill>
          <a:effectLst>
            <a:reflection blurRad="6350" stA="50000" endA="300" endPos="90000" dir="5400000" sy="-100000" algn="bl" rotWithShape="0"/>
          </a:effectLst>
        </p:spPr>
        <p:txBody>
          <a:bodyPr wrap="square" rtlCol="0">
            <a:spAutoFit/>
          </a:bodyPr>
          <a:lstStyle/>
          <a:p>
            <a:r>
              <a:rPr lang="en-US" dirty="0">
                <a:solidFill>
                  <a:schemeClr val="bg1"/>
                </a:solidFill>
              </a:rPr>
              <a:t>Discuss the “chain of infection”</a:t>
            </a:r>
          </a:p>
        </p:txBody>
      </p:sp>
      <p:sp>
        <p:nvSpPr>
          <p:cNvPr id="9" name="TextBox 8"/>
          <p:cNvSpPr txBox="1"/>
          <p:nvPr/>
        </p:nvSpPr>
        <p:spPr>
          <a:xfrm>
            <a:off x="4193698" y="3011464"/>
            <a:ext cx="4572000" cy="923330"/>
          </a:xfrm>
          <a:prstGeom prst="rect">
            <a:avLst/>
          </a:prstGeom>
          <a:solidFill>
            <a:srgbClr val="FFC000"/>
          </a:solidFill>
          <a:effectLst>
            <a:reflection blurRad="6350" stA="50000" endA="300" endPos="90000" dir="5400000" sy="-100000" algn="bl" rotWithShape="0"/>
          </a:effectLst>
        </p:spPr>
        <p:txBody>
          <a:bodyPr wrap="square" rtlCol="0">
            <a:spAutoFit/>
          </a:bodyPr>
          <a:lstStyle/>
          <a:p>
            <a:r>
              <a:rPr lang="en-US" dirty="0">
                <a:solidFill>
                  <a:schemeClr val="bg1"/>
                </a:solidFill>
              </a:rPr>
              <a:t>Review </a:t>
            </a:r>
            <a:r>
              <a:rPr lang="en-US" b="1" dirty="0">
                <a:solidFill>
                  <a:schemeClr val="bg1"/>
                </a:solidFill>
              </a:rPr>
              <a:t>standard</a:t>
            </a:r>
            <a:r>
              <a:rPr lang="en-US" dirty="0">
                <a:solidFill>
                  <a:schemeClr val="bg1"/>
                </a:solidFill>
              </a:rPr>
              <a:t> and </a:t>
            </a:r>
            <a:r>
              <a:rPr lang="en-US" b="1" dirty="0">
                <a:solidFill>
                  <a:schemeClr val="bg1"/>
                </a:solidFill>
              </a:rPr>
              <a:t>transmission-based</a:t>
            </a:r>
            <a:r>
              <a:rPr lang="en-US" dirty="0">
                <a:solidFill>
                  <a:schemeClr val="bg1"/>
                </a:solidFill>
              </a:rPr>
              <a:t> precautions for controlling transmission of infections in outpatient settings</a:t>
            </a:r>
          </a:p>
        </p:txBody>
      </p:sp>
      <p:sp>
        <p:nvSpPr>
          <p:cNvPr id="10" name="TextBox 9"/>
          <p:cNvSpPr txBox="1"/>
          <p:nvPr/>
        </p:nvSpPr>
        <p:spPr>
          <a:xfrm>
            <a:off x="4193698" y="4567940"/>
            <a:ext cx="3505200" cy="646331"/>
          </a:xfrm>
          <a:prstGeom prst="rect">
            <a:avLst/>
          </a:prstGeom>
          <a:solidFill>
            <a:srgbClr val="00B050"/>
          </a:solidFill>
          <a:effectLst>
            <a:reflection blurRad="6350" stA="50000" endA="300" endPos="90000" dir="5400000" sy="-100000" algn="bl" rotWithShape="0"/>
          </a:effectLst>
        </p:spPr>
        <p:txBody>
          <a:bodyPr wrap="square" rtlCol="0">
            <a:spAutoFit/>
          </a:bodyPr>
          <a:lstStyle/>
          <a:p>
            <a:r>
              <a:rPr lang="en-US" dirty="0">
                <a:solidFill>
                  <a:schemeClr val="bg1"/>
                </a:solidFill>
              </a:rPr>
              <a:t>Describe the steps for </a:t>
            </a:r>
            <a:r>
              <a:rPr lang="en-US" b="1" dirty="0">
                <a:solidFill>
                  <a:schemeClr val="bg1"/>
                </a:solidFill>
              </a:rPr>
              <a:t>detecting</a:t>
            </a:r>
            <a:r>
              <a:rPr lang="en-US" dirty="0">
                <a:solidFill>
                  <a:schemeClr val="bg1"/>
                </a:solidFill>
              </a:rPr>
              <a:t> and controlling outbreaks</a:t>
            </a:r>
          </a:p>
        </p:txBody>
      </p:sp>
      <p:pic>
        <p:nvPicPr>
          <p:cNvPr id="3" name="Banner">
            <a:extLst>
              <a:ext uri="{FF2B5EF4-FFF2-40B4-BE49-F238E27FC236}">
                <a16:creationId xmlns:a16="http://schemas.microsoft.com/office/drawing/2014/main" id="{9209B65B-91C1-D781-664B-63A26D4C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3CFBEA7C-F92E-379E-68AA-9EB8282E75FA}"/>
              </a:ext>
            </a:extLst>
          </p:cNvPr>
          <p:cNvSpPr txBox="1"/>
          <p:nvPr/>
        </p:nvSpPr>
        <p:spPr>
          <a:xfrm>
            <a:off x="1143000" y="1070650"/>
            <a:ext cx="4356847" cy="707886"/>
          </a:xfrm>
          <a:prstGeom prst="rect">
            <a:avLst/>
          </a:prstGeom>
          <a:noFill/>
        </p:spPr>
        <p:txBody>
          <a:bodyPr wrap="square" rtlCol="0">
            <a:spAutoFit/>
          </a:bodyPr>
          <a:lstStyle/>
          <a:p>
            <a:r>
              <a:rPr lang="en-US" sz="4000" b="1" dirty="0">
                <a:solidFill>
                  <a:schemeClr val="bg1"/>
                </a:solidFill>
              </a:rPr>
              <a:t>Summary</a:t>
            </a:r>
          </a:p>
        </p:txBody>
      </p:sp>
      <p:pic>
        <p:nvPicPr>
          <p:cNvPr id="16" name="Puzzle">
            <a:extLst>
              <a:ext uri="{FF2B5EF4-FFF2-40B4-BE49-F238E27FC236}">
                <a16:creationId xmlns:a16="http://schemas.microsoft.com/office/drawing/2014/main" id="{731DC56A-04DC-1279-DB24-D6A2BB742E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604" y="1966895"/>
            <a:ext cx="1751346" cy="984685"/>
          </a:xfrm>
          <a:prstGeom prst="rect">
            <a:avLst/>
          </a:prstGeom>
        </p:spPr>
      </p:pic>
      <p:pic>
        <p:nvPicPr>
          <p:cNvPr id="17" name="Shield">
            <a:extLst>
              <a:ext uri="{FF2B5EF4-FFF2-40B4-BE49-F238E27FC236}">
                <a16:creationId xmlns:a16="http://schemas.microsoft.com/office/drawing/2014/main" id="{946F5B75-7AFD-EC3D-D11A-406101A376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627" y="3031918"/>
            <a:ext cx="1371600" cy="1371600"/>
          </a:xfrm>
          <a:prstGeom prst="rect">
            <a:avLst/>
          </a:prstGeom>
        </p:spPr>
      </p:pic>
      <p:pic>
        <p:nvPicPr>
          <p:cNvPr id="18" name="Mag glass">
            <a:extLst>
              <a:ext uri="{FF2B5EF4-FFF2-40B4-BE49-F238E27FC236}">
                <a16:creationId xmlns:a16="http://schemas.microsoft.com/office/drawing/2014/main" id="{D3D612B6-0DAD-2CD2-CE7B-4D0B2B4C0D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9447" y="4483856"/>
            <a:ext cx="1323960" cy="1323960"/>
          </a:xfrm>
          <a:prstGeom prst="rect">
            <a:avLst/>
          </a:prstGeom>
        </p:spPr>
      </p:pic>
    </p:spTree>
    <p:extLst>
      <p:ext uri="{BB962C8B-B14F-4D97-AF65-F5344CB8AC3E}">
        <p14:creationId xmlns:p14="http://schemas.microsoft.com/office/powerpoint/2010/main" val="764939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BD2A-CE75-446B-D4EC-AF9633475B79}"/>
              </a:ext>
            </a:extLst>
          </p:cNvPr>
          <p:cNvSpPr>
            <a:spLocks noGrp="1"/>
          </p:cNvSpPr>
          <p:nvPr>
            <p:ph type="title"/>
          </p:nvPr>
        </p:nvSpPr>
        <p:spPr/>
        <p:txBody>
          <a:bodyPr/>
          <a:lstStyle/>
          <a:p>
            <a:br>
              <a:rPr lang="en-US" sz="4400" dirty="0"/>
            </a:br>
            <a:r>
              <a:rPr lang="en-US" sz="4400" dirty="0"/>
              <a:t>References</a:t>
            </a:r>
          </a:p>
        </p:txBody>
      </p:sp>
      <p:sp>
        <p:nvSpPr>
          <p:cNvPr id="3" name="Content Placeholder 2">
            <a:extLst>
              <a:ext uri="{FF2B5EF4-FFF2-40B4-BE49-F238E27FC236}">
                <a16:creationId xmlns:a16="http://schemas.microsoft.com/office/drawing/2014/main" id="{9E15B370-F253-2502-AE6A-0AF2B377AACC}"/>
              </a:ext>
            </a:extLst>
          </p:cNvPr>
          <p:cNvSpPr>
            <a:spLocks noGrp="1"/>
          </p:cNvSpPr>
          <p:nvPr>
            <p:ph idx="1"/>
          </p:nvPr>
        </p:nvSpPr>
        <p:spPr>
          <a:xfrm>
            <a:off x="1348353" y="1600200"/>
            <a:ext cx="9438468" cy="4648199"/>
          </a:xfrm>
        </p:spPr>
        <p:txBody>
          <a:bodyPr>
            <a:normAutofit/>
          </a:bodyPr>
          <a:lstStyle/>
          <a:p>
            <a:pPr>
              <a:spcAft>
                <a:spcPts val="1200"/>
              </a:spcAft>
            </a:pPr>
            <a:r>
              <a:rPr lang="en-US" dirty="0">
                <a:solidFill>
                  <a:srgbClr val="532E1D"/>
                </a:solidFill>
                <a:latin typeface="Edmondsans"/>
              </a:rPr>
              <a:t>List K: Antimicrobial Products registered with EPA for Claims Against </a:t>
            </a:r>
            <a:r>
              <a:rPr lang="en-US" dirty="0" err="1">
                <a:solidFill>
                  <a:srgbClr val="532E1D"/>
                </a:solidFill>
                <a:latin typeface="Edmondsans"/>
              </a:rPr>
              <a:t>Clostroidies</a:t>
            </a:r>
            <a:r>
              <a:rPr lang="en-US" dirty="0">
                <a:solidFill>
                  <a:srgbClr val="532E1D"/>
                </a:solidFill>
                <a:latin typeface="Edmondsans"/>
              </a:rPr>
              <a:t> difficile Spores</a:t>
            </a:r>
          </a:p>
          <a:p>
            <a:pPr marL="51435" indent="0">
              <a:buNone/>
            </a:pPr>
            <a:r>
              <a:rPr lang="en-US" dirty="0">
                <a:hlinkClick r:id="rId2"/>
              </a:rPr>
              <a:t>https://www.epa.gov/pesticide-registration/list-k-antimicrobial-products-registered-epa-claims-against-clostridium</a:t>
            </a:r>
            <a:r>
              <a:rPr lang="en-US" dirty="0"/>
              <a:t> </a:t>
            </a:r>
          </a:p>
          <a:p>
            <a:pPr>
              <a:spcAft>
                <a:spcPts val="1200"/>
              </a:spcAft>
            </a:pPr>
            <a:r>
              <a:rPr lang="en-US" dirty="0">
                <a:solidFill>
                  <a:srgbClr val="532E1D"/>
                </a:solidFill>
                <a:latin typeface="Edmondsans"/>
              </a:rPr>
              <a:t>NC Statewide Program for Infection Control and Epidemiology</a:t>
            </a:r>
          </a:p>
          <a:p>
            <a:pPr marL="51435" indent="0">
              <a:buNone/>
            </a:pPr>
            <a:r>
              <a:rPr lang="en-US" dirty="0">
                <a:hlinkClick r:id="rId3"/>
              </a:rPr>
              <a:t>https://spice.unc.edu/</a:t>
            </a:r>
            <a:r>
              <a:rPr lang="en-US" dirty="0"/>
              <a:t> </a:t>
            </a:r>
          </a:p>
          <a:p>
            <a:pPr marL="51435" indent="0">
              <a:buNone/>
            </a:pPr>
            <a:r>
              <a:rPr lang="en-US" dirty="0">
                <a:hlinkClick r:id="rId4"/>
              </a:rPr>
              <a:t>https://spice.unc.edu/resources/signage/</a:t>
            </a:r>
            <a:r>
              <a:rPr lang="en-US" dirty="0"/>
              <a:t> </a:t>
            </a:r>
          </a:p>
          <a:p>
            <a:pPr marL="51435" marR="0" indent="0">
              <a:buNone/>
            </a:pPr>
            <a:r>
              <a:rPr lang="en-US">
                <a:hlinkClick r:id="rId5">
                  <a:extLst>
                    <a:ext uri="{A12FA001-AC4F-418D-AE19-62706E023703}">
                      <ahyp:hlinkClr xmlns:ahyp="http://schemas.microsoft.com/office/drawing/2018/hyperlinkcolor" val="tx"/>
                    </a:ext>
                  </a:extLst>
                </a:hlinkClick>
              </a:rPr>
              <a:t>Guideline </a:t>
            </a:r>
            <a:r>
              <a:rPr lang="en-US" dirty="0">
                <a:hlinkClick r:id="rId5">
                  <a:extLst>
                    <a:ext uri="{A12FA001-AC4F-418D-AE19-62706E023703}">
                      <ahyp:hlinkClr xmlns:ahyp="http://schemas.microsoft.com/office/drawing/2018/hyperlinkcolor" val="tx"/>
                    </a:ext>
                  </a:extLst>
                </a:hlinkClick>
              </a:rPr>
              <a:t>for Isolation Precautions: Preventing Transmission of Infectious Agents in Healthcare Settings (2007) (cdc.gov)</a:t>
            </a:r>
            <a:endParaRPr lang="en-US" dirty="0"/>
          </a:p>
        </p:txBody>
      </p:sp>
    </p:spTree>
    <p:extLst>
      <p:ext uri="{BB962C8B-B14F-4D97-AF65-F5344CB8AC3E}">
        <p14:creationId xmlns:p14="http://schemas.microsoft.com/office/powerpoint/2010/main" val="628169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581400" y="2529493"/>
            <a:ext cx="2948879" cy="2940381"/>
          </a:xfrm>
        </p:spPr>
      </p:pic>
      <p:pic>
        <p:nvPicPr>
          <p:cNvPr id="3" name="Picture 2" descr="A picture containing transport, airplane, aircraft, sketch&#10;&#10;Description automatically generated">
            <a:extLst>
              <a:ext uri="{FF2B5EF4-FFF2-40B4-BE49-F238E27FC236}">
                <a16:creationId xmlns:a16="http://schemas.microsoft.com/office/drawing/2014/main" id="{59761FCD-52F0-85C6-069E-1BDAFE0E1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3652" flipH="1">
            <a:off x="279558" y="966707"/>
            <a:ext cx="3545067" cy="2412591"/>
          </a:xfrm>
          <a:prstGeom prst="rect">
            <a:avLst/>
          </a:prstGeom>
        </p:spPr>
      </p:pic>
      <p:pic>
        <p:nvPicPr>
          <p:cNvPr id="8" name="Picture 7" descr="A picture containing font, graphics, text, logo&#10;&#10;Description automatically generated">
            <a:extLst>
              <a:ext uri="{FF2B5EF4-FFF2-40B4-BE49-F238E27FC236}">
                <a16:creationId xmlns:a16="http://schemas.microsoft.com/office/drawing/2014/main" id="{D069F113-D263-9DF6-7F37-A76686F0E2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0005" y="1583744"/>
            <a:ext cx="7594220" cy="1978962"/>
          </a:xfrm>
          <a:prstGeom prst="rect">
            <a:avLst/>
          </a:prstGeom>
        </p:spPr>
      </p:pic>
    </p:spTree>
    <p:extLst>
      <p:ext uri="{BB962C8B-B14F-4D97-AF65-F5344CB8AC3E}">
        <p14:creationId xmlns:p14="http://schemas.microsoft.com/office/powerpoint/2010/main" val="250411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0" y="2213650"/>
            <a:ext cx="5105400" cy="4876800"/>
          </a:xfrm>
          <a:prstGeom prst="rect">
            <a:avLst/>
          </a:prstGeom>
        </p:spPr>
        <p:txBody>
          <a:bodyPr>
            <a:noAutofit/>
          </a:bodyPr>
          <a:lstStyle/>
          <a:p>
            <a:pPr marL="0" indent="0" defTabSz="914400">
              <a:spcAft>
                <a:spcPts val="600"/>
              </a:spcAft>
              <a:buNone/>
            </a:pPr>
            <a:r>
              <a:rPr lang="en-US" sz="2400" b="1">
                <a:solidFill>
                  <a:srgbClr val="532E1D"/>
                </a:solidFill>
              </a:rPr>
              <a:t>Where germs live, grow, and increase in numbers</a:t>
            </a:r>
          </a:p>
          <a:p>
            <a:pPr marL="0" defTabSz="914400">
              <a:spcAft>
                <a:spcPts val="600"/>
              </a:spcAft>
            </a:pPr>
            <a:r>
              <a:rPr lang="en-US" sz="2400">
                <a:solidFill>
                  <a:srgbClr val="532E1D"/>
                </a:solidFill>
                <a:latin typeface="+mn-lt"/>
                <a:cs typeface="+mn-cs"/>
              </a:rPr>
              <a:t>A person</a:t>
            </a:r>
          </a:p>
          <a:p>
            <a:pPr marL="0" defTabSz="914400">
              <a:spcAft>
                <a:spcPts val="600"/>
              </a:spcAft>
            </a:pPr>
            <a:r>
              <a:rPr lang="en-US" sz="2400">
                <a:solidFill>
                  <a:srgbClr val="532E1D"/>
                </a:solidFill>
                <a:latin typeface="+mn-lt"/>
                <a:cs typeface="+mn-cs"/>
              </a:rPr>
              <a:t>Environment/Fomite</a:t>
            </a:r>
          </a:p>
          <a:p>
            <a:pPr marL="0" defTabSz="914400">
              <a:spcAft>
                <a:spcPts val="600"/>
              </a:spcAft>
            </a:pPr>
            <a:r>
              <a:rPr lang="en-US" sz="2400">
                <a:solidFill>
                  <a:srgbClr val="532E1D"/>
                </a:solidFill>
                <a:latin typeface="+mn-lt"/>
                <a:cs typeface="+mn-cs"/>
              </a:rPr>
              <a:t>An animal</a:t>
            </a:r>
          </a:p>
        </p:txBody>
      </p:sp>
      <p:pic>
        <p:nvPicPr>
          <p:cNvPr id="4" name="Banner">
            <a:extLst>
              <a:ext uri="{FF2B5EF4-FFF2-40B4-BE49-F238E27FC236}">
                <a16:creationId xmlns:a16="http://schemas.microsoft.com/office/drawing/2014/main" id="{10661523-E516-BA57-3401-36CF225B7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A6741A92-31F9-3AF5-2D68-E539DA13BC5D}"/>
              </a:ext>
            </a:extLst>
          </p:cNvPr>
          <p:cNvSpPr txBox="1"/>
          <p:nvPr/>
        </p:nvSpPr>
        <p:spPr>
          <a:xfrm>
            <a:off x="1143000" y="1070650"/>
            <a:ext cx="8686800" cy="707886"/>
          </a:xfrm>
          <a:prstGeom prst="rect">
            <a:avLst/>
          </a:prstGeom>
          <a:noFill/>
        </p:spPr>
        <p:txBody>
          <a:bodyPr wrap="square" rtlCol="0">
            <a:spAutoFit/>
          </a:bodyPr>
          <a:lstStyle/>
          <a:p>
            <a:r>
              <a:rPr lang="en-US" sz="4000" b="1">
                <a:solidFill>
                  <a:schemeClr val="bg1"/>
                </a:solidFill>
              </a:rPr>
              <a:t>Reservoir or “Hiding Places”</a:t>
            </a:r>
          </a:p>
        </p:txBody>
      </p:sp>
      <p:pic>
        <p:nvPicPr>
          <p:cNvPr id="14" name="Picture 13" descr="A nurse touching a person in a wheelchair&#10;&#10;Description automatically generated with low confidence">
            <a:extLst>
              <a:ext uri="{FF2B5EF4-FFF2-40B4-BE49-F238E27FC236}">
                <a16:creationId xmlns:a16="http://schemas.microsoft.com/office/drawing/2014/main" id="{BE574089-741F-947C-3E87-8EE3EF0084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75"/>
          <a:stretch/>
        </p:blipFill>
        <p:spPr>
          <a:xfrm>
            <a:off x="4800600" y="3044181"/>
            <a:ext cx="4057649" cy="2971800"/>
          </a:xfrm>
          <a:prstGeom prst="rect">
            <a:avLst/>
          </a:prstGeom>
        </p:spPr>
      </p:pic>
      <p:pic>
        <p:nvPicPr>
          <p:cNvPr id="12" name="Picture 11" descr="A picture containing text, graphics&#10;&#10;Description automatically generated">
            <a:extLst>
              <a:ext uri="{FF2B5EF4-FFF2-40B4-BE49-F238E27FC236}">
                <a16:creationId xmlns:a16="http://schemas.microsoft.com/office/drawing/2014/main" id="{1FD827BF-EFB1-C283-FD48-D61B0F13C509}"/>
              </a:ext>
            </a:extLst>
          </p:cNvPr>
          <p:cNvPicPr>
            <a:picLocks noChangeAspect="1"/>
          </p:cNvPicPr>
          <p:nvPr/>
        </p:nvPicPr>
        <p:blipFill rotWithShape="1">
          <a:blip r:embed="rId5">
            <a:extLst>
              <a:ext uri="{28A0092B-C50C-407E-A947-70E740481C1C}">
                <a14:useLocalDpi xmlns:a14="http://schemas.microsoft.com/office/drawing/2010/main" val="0"/>
              </a:ext>
            </a:extLst>
          </a:blip>
          <a:srcRect l="28750" r="31875" b="34437"/>
          <a:stretch/>
        </p:blipFill>
        <p:spPr>
          <a:xfrm>
            <a:off x="7391400" y="1966895"/>
            <a:ext cx="4039496" cy="3781712"/>
          </a:xfrm>
          <a:prstGeom prst="rect">
            <a:avLst/>
          </a:prstGeom>
        </p:spPr>
      </p:pic>
    </p:spTree>
    <p:extLst>
      <p:ext uri="{BB962C8B-B14F-4D97-AF65-F5344CB8AC3E}">
        <p14:creationId xmlns:p14="http://schemas.microsoft.com/office/powerpoint/2010/main" val="336436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82362" y="2062649"/>
            <a:ext cx="4495800" cy="3423751"/>
          </a:xfrm>
          <a:prstGeom prst="rect">
            <a:avLst/>
          </a:prstGeom>
        </p:spPr>
        <p:txBody>
          <a:bodyPr>
            <a:noAutofit/>
          </a:bodyPr>
          <a:lstStyle/>
          <a:p>
            <a:pPr marL="0" defTabSz="914400">
              <a:spcAft>
                <a:spcPts val="600"/>
              </a:spcAft>
            </a:pPr>
            <a:r>
              <a:rPr lang="en-US" sz="2400">
                <a:solidFill>
                  <a:srgbClr val="532E1D"/>
                </a:solidFill>
                <a:latin typeface="+mn-lt"/>
                <a:cs typeface="+mn-cs"/>
              </a:rPr>
              <a:t>Blood</a:t>
            </a:r>
          </a:p>
          <a:p>
            <a:pPr marL="0" defTabSz="914400">
              <a:spcAft>
                <a:spcPts val="600"/>
              </a:spcAft>
            </a:pPr>
            <a:r>
              <a:rPr lang="en-US" sz="2400">
                <a:solidFill>
                  <a:srgbClr val="532E1D"/>
                </a:solidFill>
                <a:latin typeface="+mn-lt"/>
                <a:cs typeface="+mn-cs"/>
              </a:rPr>
              <a:t>Skin</a:t>
            </a:r>
          </a:p>
          <a:p>
            <a:pPr marL="0" defTabSz="914400">
              <a:spcAft>
                <a:spcPts val="600"/>
              </a:spcAft>
            </a:pPr>
            <a:r>
              <a:rPr lang="en-US" sz="2400">
                <a:solidFill>
                  <a:srgbClr val="532E1D"/>
                </a:solidFill>
                <a:latin typeface="+mn-lt"/>
                <a:cs typeface="+mn-cs"/>
              </a:rPr>
              <a:t>Digestive tract</a:t>
            </a:r>
          </a:p>
          <a:p>
            <a:pPr marL="515938" lvl="3" indent="-204788" defTabSz="914400">
              <a:spcBef>
                <a:spcPts val="0"/>
              </a:spcBef>
              <a:spcAft>
                <a:spcPts val="600"/>
              </a:spcAft>
            </a:pPr>
            <a:r>
              <a:rPr lang="en-US" sz="2000">
                <a:solidFill>
                  <a:srgbClr val="532E1D"/>
                </a:solidFill>
                <a:latin typeface="+mn-lt"/>
                <a:cs typeface="+mn-cs"/>
              </a:rPr>
              <a:t>Mouth, stomach, intestines</a:t>
            </a:r>
          </a:p>
          <a:p>
            <a:pPr marL="0" defTabSz="914400">
              <a:spcAft>
                <a:spcPts val="600"/>
              </a:spcAft>
            </a:pPr>
            <a:r>
              <a:rPr lang="en-US" sz="2400">
                <a:solidFill>
                  <a:srgbClr val="532E1D"/>
                </a:solidFill>
                <a:latin typeface="+mn-lt"/>
                <a:cs typeface="+mn-cs"/>
              </a:rPr>
              <a:t>Respiratory tract</a:t>
            </a:r>
          </a:p>
          <a:p>
            <a:pPr marL="515938" lvl="3" indent="-204788" defTabSz="914400">
              <a:spcBef>
                <a:spcPts val="0"/>
              </a:spcBef>
              <a:spcAft>
                <a:spcPts val="600"/>
              </a:spcAft>
            </a:pPr>
            <a:r>
              <a:rPr lang="en-US" sz="2000">
                <a:solidFill>
                  <a:srgbClr val="532E1D"/>
                </a:solidFill>
                <a:latin typeface="+mn-lt"/>
                <a:cs typeface="+mn-cs"/>
              </a:rPr>
              <a:t>Nose, throat, lungs</a:t>
            </a:r>
          </a:p>
          <a:p>
            <a:pPr marL="204788" indent="-204788" defTabSz="914400">
              <a:spcAft>
                <a:spcPts val="600"/>
              </a:spcAft>
            </a:pPr>
            <a:r>
              <a:rPr lang="en-US" sz="2400">
                <a:solidFill>
                  <a:srgbClr val="532E1D"/>
                </a:solidFill>
                <a:latin typeface="+mn-lt"/>
                <a:cs typeface="+mn-cs"/>
              </a:rPr>
              <a:t>Urinary tract</a:t>
            </a:r>
          </a:p>
        </p:txBody>
      </p:sp>
      <p:pic>
        <p:nvPicPr>
          <p:cNvPr id="7" name="Picture 6" descr="BLOGIPEADIKA : DUTIES AND RESPONSIBILITIES OF MEDICAL WA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828" y="2176751"/>
            <a:ext cx="4685262" cy="3122287"/>
          </a:xfrm>
          <a:prstGeom prst="rect">
            <a:avLst/>
          </a:prstGeom>
        </p:spPr>
      </p:pic>
      <p:graphicFrame>
        <p:nvGraphicFramePr>
          <p:cNvPr id="9" name="Diagram 8"/>
          <p:cNvGraphicFramePr/>
          <p:nvPr>
            <p:extLst>
              <p:ext uri="{D42A27DB-BD31-4B8C-83A1-F6EECF244321}">
                <p14:modId xmlns:p14="http://schemas.microsoft.com/office/powerpoint/2010/main" val="1758936619"/>
              </p:ext>
            </p:extLst>
          </p:nvPr>
        </p:nvGraphicFramePr>
        <p:xfrm>
          <a:off x="8904890" y="2174326"/>
          <a:ext cx="1981200" cy="917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Banner">
            <a:extLst>
              <a:ext uri="{FF2B5EF4-FFF2-40B4-BE49-F238E27FC236}">
                <a16:creationId xmlns:a16="http://schemas.microsoft.com/office/drawing/2014/main" id="{49F4A27D-4ADF-5684-1F3B-7BBAEA0A89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96C52096-7FE5-9277-13C0-3D7FD0493017}"/>
              </a:ext>
            </a:extLst>
          </p:cNvPr>
          <p:cNvSpPr txBox="1"/>
          <p:nvPr/>
        </p:nvSpPr>
        <p:spPr>
          <a:xfrm>
            <a:off x="1143000" y="1070650"/>
            <a:ext cx="8534400" cy="707886"/>
          </a:xfrm>
          <a:prstGeom prst="rect">
            <a:avLst/>
          </a:prstGeom>
          <a:noFill/>
        </p:spPr>
        <p:txBody>
          <a:bodyPr wrap="square" rtlCol="0">
            <a:spAutoFit/>
          </a:bodyPr>
          <a:lstStyle/>
          <a:p>
            <a:r>
              <a:rPr lang="en-US" sz="4000" b="1">
                <a:solidFill>
                  <a:schemeClr val="bg1"/>
                </a:solidFill>
              </a:rPr>
              <a:t>People as Reservoirs</a:t>
            </a:r>
          </a:p>
        </p:txBody>
      </p:sp>
    </p:spTree>
    <p:extLst>
      <p:ext uri="{BB962C8B-B14F-4D97-AF65-F5344CB8AC3E}">
        <p14:creationId xmlns:p14="http://schemas.microsoft.com/office/powerpoint/2010/main" val="7693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925846" y="1215232"/>
            <a:ext cx="3657600" cy="639762"/>
          </a:xfrm>
        </p:spPr>
        <p:txBody>
          <a:bodyPr>
            <a:normAutofit/>
          </a:bodyPr>
          <a:lstStyle/>
          <a:p>
            <a:pPr algn="ctr"/>
            <a:r>
              <a:rPr lang="en-US" sz="2800"/>
              <a:t>Exit or “The Way Out”</a:t>
            </a:r>
          </a:p>
        </p:txBody>
      </p:sp>
      <p:sp>
        <p:nvSpPr>
          <p:cNvPr id="9" name="Text Placeholder 8"/>
          <p:cNvSpPr>
            <a:spLocks noGrp="1"/>
          </p:cNvSpPr>
          <p:nvPr>
            <p:ph type="body" sz="quarter" idx="3"/>
          </p:nvPr>
        </p:nvSpPr>
        <p:spPr>
          <a:xfrm>
            <a:off x="6439693" y="1182138"/>
            <a:ext cx="3657600" cy="639762"/>
          </a:xfrm>
        </p:spPr>
        <p:txBody>
          <a:bodyPr>
            <a:normAutofit/>
          </a:bodyPr>
          <a:lstStyle/>
          <a:p>
            <a:pPr algn="ctr"/>
            <a:r>
              <a:rPr lang="en-US" sz="2800"/>
              <a:t>Entry or “The Way in”</a:t>
            </a:r>
          </a:p>
        </p:txBody>
      </p:sp>
      <p:sp>
        <p:nvSpPr>
          <p:cNvPr id="8" name="Content Placeholder 7"/>
          <p:cNvSpPr>
            <a:spLocks noGrp="1"/>
          </p:cNvSpPr>
          <p:nvPr>
            <p:ph sz="quarter" idx="13"/>
          </p:nvPr>
        </p:nvSpPr>
        <p:spPr>
          <a:xfrm>
            <a:off x="1568392" y="2392458"/>
            <a:ext cx="4527608" cy="3684588"/>
          </a:xfrm>
          <a:prstGeom prst="rect">
            <a:avLst/>
          </a:prstGeom>
        </p:spPr>
        <p:txBody>
          <a:bodyPr>
            <a:normAutofit/>
          </a:bodyPr>
          <a:lstStyle/>
          <a:p>
            <a:pPr marL="0" defTabSz="914400">
              <a:spcAft>
                <a:spcPts val="600"/>
              </a:spcAft>
            </a:pPr>
            <a:r>
              <a:rPr lang="en-US" sz="2400" dirty="0">
                <a:solidFill>
                  <a:srgbClr val="532E1D"/>
                </a:solidFill>
                <a:latin typeface="+mn-lt"/>
                <a:cs typeface="+mn-cs"/>
              </a:rPr>
              <a:t>Nose and mouth</a:t>
            </a:r>
          </a:p>
          <a:p>
            <a:pPr marL="515938" lvl="3" indent="-204788" defTabSz="914400">
              <a:spcBef>
                <a:spcPts val="0"/>
              </a:spcBef>
              <a:spcAft>
                <a:spcPts val="600"/>
              </a:spcAft>
            </a:pPr>
            <a:r>
              <a:rPr lang="en-US" sz="1900" dirty="0">
                <a:solidFill>
                  <a:srgbClr val="532E1D"/>
                </a:solidFill>
                <a:latin typeface="+mn-lt"/>
                <a:cs typeface="+mn-cs"/>
              </a:rPr>
              <a:t>Allows germs to leave in mucous droplets, and saliva or spit</a:t>
            </a:r>
          </a:p>
          <a:p>
            <a:pPr marL="0" defTabSz="914400">
              <a:spcAft>
                <a:spcPts val="600"/>
              </a:spcAft>
            </a:pPr>
            <a:r>
              <a:rPr lang="en-US" sz="2400" dirty="0">
                <a:solidFill>
                  <a:srgbClr val="532E1D"/>
                </a:solidFill>
                <a:latin typeface="+mn-lt"/>
                <a:cs typeface="+mn-cs"/>
              </a:rPr>
              <a:t>Gastrointestinal tract</a:t>
            </a:r>
          </a:p>
          <a:p>
            <a:pPr marL="515938" lvl="3" indent="-204788" defTabSz="914400">
              <a:spcBef>
                <a:spcPts val="0"/>
              </a:spcBef>
              <a:spcAft>
                <a:spcPts val="600"/>
              </a:spcAft>
            </a:pPr>
            <a:r>
              <a:rPr lang="en-US" sz="1900" dirty="0">
                <a:solidFill>
                  <a:srgbClr val="532E1D"/>
                </a:solidFill>
                <a:latin typeface="+mn-lt"/>
                <a:cs typeface="+mn-cs"/>
              </a:rPr>
              <a:t>Allows for germs to leave in stool and/or vomit</a:t>
            </a:r>
          </a:p>
          <a:p>
            <a:pPr marL="0" defTabSz="914400">
              <a:spcAft>
                <a:spcPts val="600"/>
              </a:spcAft>
            </a:pPr>
            <a:r>
              <a:rPr lang="en-US" sz="2400" dirty="0">
                <a:solidFill>
                  <a:srgbClr val="532E1D"/>
                </a:solidFill>
                <a:latin typeface="+mn-lt"/>
                <a:cs typeface="+mn-cs"/>
              </a:rPr>
              <a:t>Skin </a:t>
            </a:r>
          </a:p>
          <a:p>
            <a:pPr lvl="1">
              <a:spcBef>
                <a:spcPts val="0"/>
              </a:spcBef>
            </a:pPr>
            <a:r>
              <a:rPr lang="en-US" sz="1900" dirty="0">
                <a:solidFill>
                  <a:srgbClr val="532E1D"/>
                </a:solidFill>
                <a:latin typeface="+mn-lt"/>
                <a:cs typeface="+mn-cs"/>
              </a:rPr>
              <a:t>Allows for germs to leave through direct contact, in blood, pus, or other secretions that come from the body.</a:t>
            </a:r>
          </a:p>
          <a:p>
            <a:endParaRPr lang="en-US" dirty="0"/>
          </a:p>
          <a:p>
            <a:endParaRPr lang="en-US" dirty="0"/>
          </a:p>
        </p:txBody>
      </p:sp>
      <p:sp>
        <p:nvSpPr>
          <p:cNvPr id="10" name="Content Placeholder 9"/>
          <p:cNvSpPr>
            <a:spLocks noGrp="1"/>
          </p:cNvSpPr>
          <p:nvPr>
            <p:ph sz="quarter" idx="14"/>
          </p:nvPr>
        </p:nvSpPr>
        <p:spPr>
          <a:xfrm>
            <a:off x="6322885" y="2357372"/>
            <a:ext cx="4726115" cy="3684588"/>
          </a:xfrm>
          <a:prstGeom prst="rect">
            <a:avLst/>
          </a:prstGeom>
        </p:spPr>
        <p:txBody>
          <a:bodyPr>
            <a:normAutofit/>
          </a:bodyPr>
          <a:lstStyle/>
          <a:p>
            <a:pPr marL="0" defTabSz="914400">
              <a:spcAft>
                <a:spcPts val="600"/>
              </a:spcAft>
            </a:pPr>
            <a:r>
              <a:rPr lang="en-US" sz="2400" dirty="0">
                <a:solidFill>
                  <a:srgbClr val="532E1D"/>
                </a:solidFill>
                <a:latin typeface="+mn-lt"/>
                <a:cs typeface="+mn-cs"/>
              </a:rPr>
              <a:t>Nose and mouth</a:t>
            </a:r>
          </a:p>
          <a:p>
            <a:pPr lvl="1">
              <a:spcBef>
                <a:spcPts val="0"/>
              </a:spcBef>
            </a:pPr>
            <a:r>
              <a:rPr lang="en-US" sz="1900" dirty="0">
                <a:solidFill>
                  <a:srgbClr val="532E1D"/>
                </a:solidFill>
                <a:latin typeface="+mn-lt"/>
                <a:cs typeface="+mn-cs"/>
              </a:rPr>
              <a:t>Allows germs to enter in mucous droplets, and saliva or spit</a:t>
            </a:r>
          </a:p>
          <a:p>
            <a:pPr marL="0" defTabSz="914400">
              <a:spcAft>
                <a:spcPts val="600"/>
              </a:spcAft>
            </a:pPr>
            <a:r>
              <a:rPr lang="en-US" sz="2400" dirty="0">
                <a:solidFill>
                  <a:srgbClr val="532E1D"/>
                </a:solidFill>
                <a:latin typeface="+mn-lt"/>
                <a:cs typeface="+mn-cs"/>
              </a:rPr>
              <a:t>Gastrointestinal tract</a:t>
            </a:r>
          </a:p>
          <a:p>
            <a:pPr lvl="1">
              <a:spcBef>
                <a:spcPts val="0"/>
              </a:spcBef>
            </a:pPr>
            <a:r>
              <a:rPr lang="en-US" sz="1900" dirty="0">
                <a:solidFill>
                  <a:srgbClr val="532E1D"/>
                </a:solidFill>
                <a:latin typeface="+mn-lt"/>
                <a:cs typeface="+mn-cs"/>
              </a:rPr>
              <a:t>Allows for germs to enter via ingestion </a:t>
            </a:r>
          </a:p>
          <a:p>
            <a:pPr marL="0" defTabSz="914400">
              <a:spcAft>
                <a:spcPts val="600"/>
              </a:spcAft>
            </a:pPr>
            <a:r>
              <a:rPr lang="en-US" sz="2400" dirty="0">
                <a:solidFill>
                  <a:srgbClr val="532E1D"/>
                </a:solidFill>
                <a:latin typeface="+mn-lt"/>
                <a:cs typeface="+mn-cs"/>
              </a:rPr>
              <a:t>Skin</a:t>
            </a:r>
          </a:p>
          <a:p>
            <a:pPr lvl="1">
              <a:lnSpc>
                <a:spcPct val="100000"/>
              </a:lnSpc>
              <a:spcBef>
                <a:spcPts val="0"/>
              </a:spcBef>
            </a:pPr>
            <a:r>
              <a:rPr lang="en-US" sz="1900" dirty="0">
                <a:solidFill>
                  <a:srgbClr val="532E1D"/>
                </a:solidFill>
                <a:latin typeface="+mn-lt"/>
                <a:cs typeface="+mn-cs"/>
              </a:rPr>
              <a:t>Allows for germs to enter  through direct contact, with blood, pus, or other secretions that come from the body.</a:t>
            </a:r>
          </a:p>
          <a:p>
            <a:endParaRPr lang="en-US" dirty="0"/>
          </a:p>
        </p:txBody>
      </p:sp>
      <p:pic>
        <p:nvPicPr>
          <p:cNvPr id="3" name="Banner">
            <a:extLst>
              <a:ext uri="{FF2B5EF4-FFF2-40B4-BE49-F238E27FC236}">
                <a16:creationId xmlns:a16="http://schemas.microsoft.com/office/drawing/2014/main" id="{0A847F30-E4E2-101D-E9B6-0E2381C7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0C6C4DF1-5DCE-A118-5AD2-4ED9D2314E77}"/>
              </a:ext>
            </a:extLst>
          </p:cNvPr>
          <p:cNvSpPr txBox="1"/>
          <p:nvPr/>
        </p:nvSpPr>
        <p:spPr>
          <a:xfrm>
            <a:off x="1143000" y="1070650"/>
            <a:ext cx="8686800" cy="707886"/>
          </a:xfrm>
          <a:prstGeom prst="rect">
            <a:avLst/>
          </a:prstGeom>
          <a:noFill/>
        </p:spPr>
        <p:txBody>
          <a:bodyPr wrap="square" rtlCol="0">
            <a:spAutoFit/>
          </a:bodyPr>
          <a:lstStyle/>
          <a:p>
            <a:r>
              <a:rPr lang="en-US" sz="4000" b="1">
                <a:solidFill>
                  <a:schemeClr val="bg1"/>
                </a:solidFill>
              </a:rPr>
              <a:t>Portals of Exit and Entry</a:t>
            </a:r>
          </a:p>
        </p:txBody>
      </p:sp>
      <p:pic>
        <p:nvPicPr>
          <p:cNvPr id="11" name="Picture 10" descr="A white puzzle with green text&#10;&#10;Description automatically generated with low confidence">
            <a:extLst>
              <a:ext uri="{FF2B5EF4-FFF2-40B4-BE49-F238E27FC236}">
                <a16:creationId xmlns:a16="http://schemas.microsoft.com/office/drawing/2014/main" id="{394B109A-7910-21C5-B8B6-371213B78062}"/>
              </a:ext>
            </a:extLst>
          </p:cNvPr>
          <p:cNvPicPr>
            <a:picLocks noChangeAspect="1"/>
          </p:cNvPicPr>
          <p:nvPr/>
        </p:nvPicPr>
        <p:blipFill rotWithShape="1">
          <a:blip r:embed="rId4">
            <a:extLst>
              <a:ext uri="{28A0092B-C50C-407E-A947-70E740481C1C}">
                <a14:useLocalDpi xmlns:a14="http://schemas.microsoft.com/office/drawing/2010/main" val="0"/>
              </a:ext>
            </a:extLst>
          </a:blip>
          <a:srcRect l="23021" t="44418" r="27301"/>
          <a:stretch/>
        </p:blipFill>
        <p:spPr>
          <a:xfrm>
            <a:off x="9877888" y="2357372"/>
            <a:ext cx="2342223" cy="1473420"/>
          </a:xfrm>
          <a:prstGeom prst="rect">
            <a:avLst/>
          </a:prstGeom>
        </p:spPr>
      </p:pic>
      <p:pic>
        <p:nvPicPr>
          <p:cNvPr id="17" name="Picture 16" descr="A white puzzle piece with red text&#10;&#10;Description automatically generated with medium confidence">
            <a:extLst>
              <a:ext uri="{FF2B5EF4-FFF2-40B4-BE49-F238E27FC236}">
                <a16:creationId xmlns:a16="http://schemas.microsoft.com/office/drawing/2014/main" id="{B59F5752-CBAF-435E-4892-B45AF5F3525E}"/>
              </a:ext>
            </a:extLst>
          </p:cNvPr>
          <p:cNvPicPr>
            <a:picLocks noChangeAspect="1"/>
          </p:cNvPicPr>
          <p:nvPr/>
        </p:nvPicPr>
        <p:blipFill rotWithShape="1">
          <a:blip r:embed="rId5">
            <a:extLst>
              <a:ext uri="{28A0092B-C50C-407E-A947-70E740481C1C}">
                <a14:useLocalDpi xmlns:a14="http://schemas.microsoft.com/office/drawing/2010/main" val="0"/>
              </a:ext>
            </a:extLst>
          </a:blip>
          <a:srcRect l="56691" b="44283"/>
          <a:stretch/>
        </p:blipFill>
        <p:spPr>
          <a:xfrm>
            <a:off x="-55354" y="5154646"/>
            <a:ext cx="1981200" cy="1433068"/>
          </a:xfrm>
          <a:prstGeom prst="rect">
            <a:avLst/>
          </a:prstGeom>
        </p:spPr>
      </p:pic>
      <p:sp>
        <p:nvSpPr>
          <p:cNvPr id="18" name="Text Placeholder 6">
            <a:extLst>
              <a:ext uri="{FF2B5EF4-FFF2-40B4-BE49-F238E27FC236}">
                <a16:creationId xmlns:a16="http://schemas.microsoft.com/office/drawing/2014/main" id="{E186FDBC-5A0D-184F-EA12-970262A73180}"/>
              </a:ext>
            </a:extLst>
          </p:cNvPr>
          <p:cNvSpPr txBox="1">
            <a:spLocks/>
          </p:cNvSpPr>
          <p:nvPr/>
        </p:nvSpPr>
        <p:spPr>
          <a:xfrm>
            <a:off x="1420430" y="1671759"/>
            <a:ext cx="3657600" cy="639762"/>
          </a:xfrm>
          <a:prstGeom prst="rect">
            <a:avLst/>
          </a:prstGeom>
        </p:spPr>
        <p:txBody>
          <a:bodyPr anchor="b">
            <a:normAutofit/>
          </a:bodyPr>
          <a:lstStyle>
            <a:lvl1pPr marL="0" indent="0" algn="l" defTabSz="514350" rtl="0" eaLnBrk="1" latinLnBrk="0" hangingPunct="1">
              <a:lnSpc>
                <a:spcPct val="90000"/>
              </a:lnSpc>
              <a:spcBef>
                <a:spcPts val="563"/>
              </a:spcBef>
              <a:buFont typeface="Arial" panose="020B0604020202020204" pitchFamily="34" charset="0"/>
              <a:buNone/>
              <a:defRPr sz="1500" b="0" kern="1200" baseline="0">
                <a:solidFill>
                  <a:schemeClr val="tx2"/>
                </a:solidFill>
                <a:latin typeface="+mj-lt"/>
                <a:ea typeface="+mn-ea"/>
                <a:cs typeface="Calibri" panose="020F0502020204030204" pitchFamily="34" charset="0"/>
              </a:defRPr>
            </a:lvl1pPr>
            <a:lvl2pPr marL="342900" indent="0" algn="l" defTabSz="514350" rtl="0" eaLnBrk="1" latinLnBrk="0" hangingPunct="1">
              <a:lnSpc>
                <a:spcPct val="90000"/>
              </a:lnSpc>
              <a:spcBef>
                <a:spcPts val="281"/>
              </a:spcBef>
              <a:buFont typeface="Arial" panose="020B0604020202020204" pitchFamily="34" charset="0"/>
              <a:buNone/>
              <a:defRPr sz="1500" b="1" kern="1200">
                <a:solidFill>
                  <a:srgbClr val="000000"/>
                </a:solidFill>
                <a:latin typeface="Calibri" panose="020F0502020204030204" pitchFamily="34" charset="0"/>
                <a:ea typeface="+mn-ea"/>
                <a:cs typeface="Calibri" panose="020F0502020204030204" pitchFamily="34" charset="0"/>
              </a:defRPr>
            </a:lvl2pPr>
            <a:lvl3pPr marL="685800" indent="0" algn="l" defTabSz="514350" rtl="0" eaLnBrk="1" latinLnBrk="0" hangingPunct="1">
              <a:lnSpc>
                <a:spcPct val="90000"/>
              </a:lnSpc>
              <a:spcBef>
                <a:spcPts val="281"/>
              </a:spcBef>
              <a:buFont typeface="Arial" panose="020B0604020202020204" pitchFamily="34" charset="0"/>
              <a:buNone/>
              <a:defRPr sz="1350" b="1" kern="1200">
                <a:solidFill>
                  <a:srgbClr val="000000"/>
                </a:solidFill>
                <a:latin typeface="Calibri" panose="020F0502020204030204" pitchFamily="34" charset="0"/>
                <a:ea typeface="+mn-ea"/>
                <a:cs typeface="Calibri" panose="020F0502020204030204" pitchFamily="34" charset="0"/>
              </a:defRPr>
            </a:lvl3pPr>
            <a:lvl4pPr marL="1028700" indent="0" algn="l" defTabSz="514350" rtl="0" eaLnBrk="1" latinLnBrk="0" hangingPunct="1">
              <a:lnSpc>
                <a:spcPct val="90000"/>
              </a:lnSpc>
              <a:spcBef>
                <a:spcPts val="281"/>
              </a:spcBef>
              <a:buFont typeface="Arial" panose="020B0604020202020204" pitchFamily="34" charset="0"/>
              <a:buNone/>
              <a:defRPr sz="1200" b="1" kern="1200">
                <a:solidFill>
                  <a:srgbClr val="000000"/>
                </a:solidFill>
                <a:latin typeface="Calibri" panose="020F0502020204030204" pitchFamily="34" charset="0"/>
                <a:ea typeface="+mn-ea"/>
                <a:cs typeface="Calibri" panose="020F0502020204030204" pitchFamily="34" charset="0"/>
              </a:defRPr>
            </a:lvl4pPr>
            <a:lvl5pPr marL="1371600" indent="0" algn="l" defTabSz="514350" rtl="0" eaLnBrk="1" latinLnBrk="0" hangingPunct="1">
              <a:lnSpc>
                <a:spcPct val="90000"/>
              </a:lnSpc>
              <a:spcBef>
                <a:spcPts val="281"/>
              </a:spcBef>
              <a:buFont typeface="Arial" panose="020B0604020202020204" pitchFamily="34" charset="0"/>
              <a:buNone/>
              <a:defRPr sz="1200" b="1" kern="1200">
                <a:solidFill>
                  <a:srgbClr val="000000"/>
                </a:solidFill>
                <a:latin typeface="Calibri" panose="020F0502020204030204" pitchFamily="34" charset="0"/>
                <a:ea typeface="+mn-ea"/>
                <a:cs typeface="Calibri" panose="020F0502020204030204" pitchFamily="34" charset="0"/>
              </a:defRPr>
            </a:lvl5pPr>
            <a:lvl6pPr marL="17145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6pPr>
            <a:lvl7pPr marL="20574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7pPr>
            <a:lvl8pPr marL="24003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8pPr>
            <a:lvl9pPr marL="27432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9pPr>
          </a:lstStyle>
          <a:p>
            <a:pPr algn="ctr"/>
            <a:r>
              <a:rPr lang="en-US" sz="2800">
                <a:solidFill>
                  <a:srgbClr val="FF0000"/>
                </a:solidFill>
                <a:latin typeface="+mn-lt"/>
                <a:cs typeface="+mn-cs"/>
              </a:rPr>
              <a:t>Exit</a:t>
            </a:r>
            <a:r>
              <a:rPr lang="en-US" sz="2800">
                <a:solidFill>
                  <a:srgbClr val="532E1D"/>
                </a:solidFill>
                <a:latin typeface="+mn-lt"/>
                <a:cs typeface="+mn-cs"/>
              </a:rPr>
              <a:t> or “The Way Out”</a:t>
            </a:r>
          </a:p>
        </p:txBody>
      </p:sp>
      <p:sp>
        <p:nvSpPr>
          <p:cNvPr id="19" name="Text Placeholder 8">
            <a:extLst>
              <a:ext uri="{FF2B5EF4-FFF2-40B4-BE49-F238E27FC236}">
                <a16:creationId xmlns:a16="http://schemas.microsoft.com/office/drawing/2014/main" id="{D3C64CD6-2263-90CD-10D2-5AF11141CE6E}"/>
              </a:ext>
            </a:extLst>
          </p:cNvPr>
          <p:cNvSpPr txBox="1">
            <a:spLocks/>
          </p:cNvSpPr>
          <p:nvPr/>
        </p:nvSpPr>
        <p:spPr>
          <a:xfrm>
            <a:off x="6138312" y="1665407"/>
            <a:ext cx="3657600" cy="639762"/>
          </a:xfrm>
          <a:prstGeom prst="rect">
            <a:avLst/>
          </a:prstGeom>
        </p:spPr>
        <p:txBody>
          <a:bodyPr anchor="b">
            <a:normAutofit/>
          </a:bodyPr>
          <a:lstStyle>
            <a:lvl1pPr marL="0" indent="0" algn="l" defTabSz="514350" rtl="0" eaLnBrk="1" latinLnBrk="0" hangingPunct="1">
              <a:lnSpc>
                <a:spcPct val="90000"/>
              </a:lnSpc>
              <a:spcBef>
                <a:spcPts val="563"/>
              </a:spcBef>
              <a:buFont typeface="Arial" panose="020B0604020202020204" pitchFamily="34" charset="0"/>
              <a:buNone/>
              <a:defRPr sz="1500" b="0" kern="1200">
                <a:solidFill>
                  <a:schemeClr val="tx2"/>
                </a:solidFill>
                <a:latin typeface="+mj-lt"/>
                <a:ea typeface="+mn-ea"/>
                <a:cs typeface="Calibri" panose="020F0502020204030204" pitchFamily="34" charset="0"/>
              </a:defRPr>
            </a:lvl1pPr>
            <a:lvl2pPr marL="342900" indent="0" algn="l" defTabSz="514350" rtl="0" eaLnBrk="1" latinLnBrk="0" hangingPunct="1">
              <a:lnSpc>
                <a:spcPct val="90000"/>
              </a:lnSpc>
              <a:spcBef>
                <a:spcPts val="281"/>
              </a:spcBef>
              <a:buFont typeface="Arial" panose="020B0604020202020204" pitchFamily="34" charset="0"/>
              <a:buNone/>
              <a:defRPr sz="1500" b="1" kern="1200">
                <a:solidFill>
                  <a:srgbClr val="000000"/>
                </a:solidFill>
                <a:latin typeface="Calibri" panose="020F0502020204030204" pitchFamily="34" charset="0"/>
                <a:ea typeface="+mn-ea"/>
                <a:cs typeface="Calibri" panose="020F0502020204030204" pitchFamily="34" charset="0"/>
              </a:defRPr>
            </a:lvl2pPr>
            <a:lvl3pPr marL="685800" indent="0" algn="l" defTabSz="514350" rtl="0" eaLnBrk="1" latinLnBrk="0" hangingPunct="1">
              <a:lnSpc>
                <a:spcPct val="90000"/>
              </a:lnSpc>
              <a:spcBef>
                <a:spcPts val="281"/>
              </a:spcBef>
              <a:buFont typeface="Arial" panose="020B0604020202020204" pitchFamily="34" charset="0"/>
              <a:buNone/>
              <a:defRPr sz="1350" b="1" kern="1200">
                <a:solidFill>
                  <a:srgbClr val="000000"/>
                </a:solidFill>
                <a:latin typeface="Calibri" panose="020F0502020204030204" pitchFamily="34" charset="0"/>
                <a:ea typeface="+mn-ea"/>
                <a:cs typeface="Calibri" panose="020F0502020204030204" pitchFamily="34" charset="0"/>
              </a:defRPr>
            </a:lvl3pPr>
            <a:lvl4pPr marL="1028700" indent="0" algn="l" defTabSz="514350" rtl="0" eaLnBrk="1" latinLnBrk="0" hangingPunct="1">
              <a:lnSpc>
                <a:spcPct val="90000"/>
              </a:lnSpc>
              <a:spcBef>
                <a:spcPts val="281"/>
              </a:spcBef>
              <a:buFont typeface="Arial" panose="020B0604020202020204" pitchFamily="34" charset="0"/>
              <a:buNone/>
              <a:defRPr sz="1200" b="1" kern="1200">
                <a:solidFill>
                  <a:srgbClr val="000000"/>
                </a:solidFill>
                <a:latin typeface="Calibri" panose="020F0502020204030204" pitchFamily="34" charset="0"/>
                <a:ea typeface="+mn-ea"/>
                <a:cs typeface="Calibri" panose="020F0502020204030204" pitchFamily="34" charset="0"/>
              </a:defRPr>
            </a:lvl4pPr>
            <a:lvl5pPr marL="1371600" indent="0" algn="l" defTabSz="514350" rtl="0" eaLnBrk="1" latinLnBrk="0" hangingPunct="1">
              <a:lnSpc>
                <a:spcPct val="90000"/>
              </a:lnSpc>
              <a:spcBef>
                <a:spcPts val="281"/>
              </a:spcBef>
              <a:buFont typeface="Arial" panose="020B0604020202020204" pitchFamily="34" charset="0"/>
              <a:buNone/>
              <a:defRPr sz="1200" b="1" kern="1200">
                <a:solidFill>
                  <a:srgbClr val="000000"/>
                </a:solidFill>
                <a:latin typeface="Calibri" panose="020F0502020204030204" pitchFamily="34" charset="0"/>
                <a:ea typeface="+mn-ea"/>
                <a:cs typeface="Calibri" panose="020F0502020204030204" pitchFamily="34" charset="0"/>
              </a:defRPr>
            </a:lvl5pPr>
            <a:lvl6pPr marL="17145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6pPr>
            <a:lvl7pPr marL="20574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7pPr>
            <a:lvl8pPr marL="24003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8pPr>
            <a:lvl9pPr marL="27432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9pPr>
          </a:lstStyle>
          <a:p>
            <a:pPr algn="ctr"/>
            <a:r>
              <a:rPr lang="en-US" sz="2800">
                <a:solidFill>
                  <a:srgbClr val="00B050"/>
                </a:solidFill>
                <a:latin typeface="+mn-lt"/>
                <a:cs typeface="+mn-cs"/>
              </a:rPr>
              <a:t>Entry</a:t>
            </a:r>
            <a:r>
              <a:rPr lang="en-US" sz="2800">
                <a:solidFill>
                  <a:srgbClr val="532E1D"/>
                </a:solidFill>
                <a:latin typeface="+mn-lt"/>
                <a:cs typeface="+mn-cs"/>
              </a:rPr>
              <a:t> or “The Way In”</a:t>
            </a:r>
          </a:p>
        </p:txBody>
      </p:sp>
    </p:spTree>
    <p:extLst>
      <p:ext uri="{BB962C8B-B14F-4D97-AF65-F5344CB8AC3E}">
        <p14:creationId xmlns:p14="http://schemas.microsoft.com/office/powerpoint/2010/main" val="33268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5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grpId="0" nodeType="withEffect">
                                  <p:stCondLst>
                                    <p:cond delay="500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grpId="0" nodeType="withEffect">
                                  <p:stCondLst>
                                    <p:cond delay="5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par>
                                <p:cTn id="20" presetID="10" presetClass="entr" presetSubtype="0" fill="hold" grpId="0" nodeType="withEffect">
                                  <p:stCondLst>
                                    <p:cond delay="500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par>
                                <p:cTn id="23" presetID="10" presetClass="entr" presetSubtype="0" fill="hold" grpId="0" nodeType="withEffect">
                                  <p:stCondLst>
                                    <p:cond delay="500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par>
                                <p:cTn id="26" presetID="10" presetClass="entr" presetSubtype="0" fill="hold" grpId="0" nodeType="withEffect">
                                  <p:stCondLst>
                                    <p:cond delay="500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par>
                                <p:cTn id="29" presetID="10" presetClass="entr" presetSubtype="0" fill="hold" grpId="0" nodeType="withEffect">
                                  <p:stCondLst>
                                    <p:cond delay="500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par>
                                <p:cTn id="32" presetID="10" presetClass="entr" presetSubtype="0" fill="hold" grpId="0" nodeType="withEffect">
                                  <p:stCondLst>
                                    <p:cond delay="500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500"/>
                                        <p:tgtEl>
                                          <p:spTgt spid="10">
                                            <p:txEl>
                                              <p:pRg st="1" end="1"/>
                                            </p:txEl>
                                          </p:spTgt>
                                        </p:tgtEl>
                                      </p:cBhvr>
                                    </p:animEffect>
                                  </p:childTnLst>
                                </p:cTn>
                              </p:par>
                              <p:par>
                                <p:cTn id="35" presetID="10" presetClass="entr" presetSubtype="0" fill="hold" grpId="0" nodeType="withEffect">
                                  <p:stCondLst>
                                    <p:cond delay="500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par>
                                <p:cTn id="38" presetID="10" presetClass="entr" presetSubtype="0" fill="hold" grpId="0" nodeType="withEffect">
                                  <p:stCondLst>
                                    <p:cond delay="500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fade">
                                      <p:cBhvr>
                                        <p:cTn id="40" dur="500"/>
                                        <p:tgtEl>
                                          <p:spTgt spid="10">
                                            <p:txEl>
                                              <p:pRg st="3" end="3"/>
                                            </p:txEl>
                                          </p:spTgt>
                                        </p:tgtEl>
                                      </p:cBhvr>
                                    </p:animEffect>
                                  </p:childTnLst>
                                </p:cTn>
                              </p:par>
                              <p:par>
                                <p:cTn id="41" presetID="10" presetClass="entr" presetSubtype="0" fill="hold" grpId="0" nodeType="withEffect">
                                  <p:stCondLst>
                                    <p:cond delay="500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fade">
                                      <p:cBhvr>
                                        <p:cTn id="43" dur="500"/>
                                        <p:tgtEl>
                                          <p:spTgt spid="10">
                                            <p:txEl>
                                              <p:pRg st="4" end="4"/>
                                            </p:txEl>
                                          </p:spTgt>
                                        </p:tgtEl>
                                      </p:cBhvr>
                                    </p:animEffect>
                                  </p:childTnLst>
                                </p:cTn>
                              </p:par>
                              <p:par>
                                <p:cTn id="44" presetID="10" presetClass="entr" presetSubtype="0" fill="hold" grpId="0" nodeType="withEffect">
                                  <p:stCondLst>
                                    <p:cond delay="500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fade">
                                      <p:cBhvr>
                                        <p:cTn id="4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28800" y="1966895"/>
            <a:ext cx="4038600" cy="4800600"/>
          </a:xfrm>
          <a:prstGeom prst="rect">
            <a:avLst/>
          </a:prstGeom>
        </p:spPr>
        <p:txBody>
          <a:bodyPr>
            <a:normAutofit/>
          </a:bodyPr>
          <a:lstStyle/>
          <a:p>
            <a:pPr marL="0" defTabSz="914400">
              <a:spcAft>
                <a:spcPts val="600"/>
              </a:spcAft>
            </a:pPr>
            <a:r>
              <a:rPr lang="en-US" sz="2400">
                <a:solidFill>
                  <a:srgbClr val="532E1D"/>
                </a:solidFill>
                <a:latin typeface="+mn-lt"/>
                <a:cs typeface="+mn-cs"/>
              </a:rPr>
              <a:t>Age</a:t>
            </a:r>
          </a:p>
          <a:p>
            <a:pPr marL="0" defTabSz="914400">
              <a:spcAft>
                <a:spcPts val="600"/>
              </a:spcAft>
            </a:pPr>
            <a:r>
              <a:rPr lang="en-US" sz="2400">
                <a:solidFill>
                  <a:srgbClr val="532E1D"/>
                </a:solidFill>
                <a:latin typeface="+mn-lt"/>
                <a:cs typeface="+mn-cs"/>
              </a:rPr>
              <a:t>Stress</a:t>
            </a:r>
          </a:p>
          <a:p>
            <a:pPr marL="0" defTabSz="914400">
              <a:spcAft>
                <a:spcPts val="600"/>
              </a:spcAft>
            </a:pPr>
            <a:r>
              <a:rPr lang="en-US" sz="2400">
                <a:solidFill>
                  <a:srgbClr val="532E1D"/>
                </a:solidFill>
                <a:latin typeface="+mn-lt"/>
                <a:cs typeface="+mn-cs"/>
              </a:rPr>
              <a:t>Fatigue</a:t>
            </a:r>
          </a:p>
          <a:p>
            <a:pPr marL="0" defTabSz="914400">
              <a:spcAft>
                <a:spcPts val="600"/>
              </a:spcAft>
            </a:pPr>
            <a:r>
              <a:rPr lang="en-US" sz="2400">
                <a:solidFill>
                  <a:srgbClr val="532E1D"/>
                </a:solidFill>
                <a:latin typeface="+mn-lt"/>
                <a:cs typeface="+mn-cs"/>
              </a:rPr>
              <a:t>Poor Nutrition</a:t>
            </a:r>
          </a:p>
          <a:p>
            <a:pPr marL="0" defTabSz="914400">
              <a:spcAft>
                <a:spcPts val="600"/>
              </a:spcAft>
            </a:pPr>
            <a:r>
              <a:rPr lang="en-US" sz="2400">
                <a:solidFill>
                  <a:srgbClr val="532E1D"/>
                </a:solidFill>
                <a:latin typeface="+mn-lt"/>
                <a:cs typeface="+mn-cs"/>
              </a:rPr>
              <a:t>Chronic Illnesses</a:t>
            </a:r>
          </a:p>
          <a:p>
            <a:pPr marL="0" defTabSz="914400">
              <a:spcAft>
                <a:spcPts val="600"/>
              </a:spcAft>
            </a:pPr>
            <a:r>
              <a:rPr lang="en-US" sz="2400">
                <a:solidFill>
                  <a:srgbClr val="532E1D"/>
                </a:solidFill>
                <a:latin typeface="+mn-lt"/>
                <a:cs typeface="+mn-cs"/>
              </a:rPr>
              <a:t>Not properly vaccinated</a:t>
            </a:r>
          </a:p>
          <a:p>
            <a:pPr marL="0" defTabSz="914400">
              <a:spcAft>
                <a:spcPts val="600"/>
              </a:spcAft>
            </a:pPr>
            <a:r>
              <a:rPr lang="en-US" sz="2400">
                <a:solidFill>
                  <a:srgbClr val="532E1D"/>
                </a:solidFill>
                <a:latin typeface="+mn-lt"/>
                <a:cs typeface="+mn-cs"/>
              </a:rPr>
              <a:t>Open cuts, skin breakdown</a:t>
            </a:r>
          </a:p>
          <a:p>
            <a:pPr marL="0" defTabSz="914400">
              <a:spcAft>
                <a:spcPts val="600"/>
              </a:spcAft>
            </a:pPr>
            <a:r>
              <a:rPr lang="en-US" sz="2400">
                <a:solidFill>
                  <a:srgbClr val="532E1D"/>
                </a:solidFill>
                <a:latin typeface="+mn-lt"/>
                <a:cs typeface="+mn-cs"/>
              </a:rPr>
              <a:t>Medications</a:t>
            </a:r>
          </a:p>
        </p:txBody>
      </p:sp>
      <p:pic>
        <p:nvPicPr>
          <p:cNvPr id="4" name="Banner">
            <a:extLst>
              <a:ext uri="{FF2B5EF4-FFF2-40B4-BE49-F238E27FC236}">
                <a16:creationId xmlns:a16="http://schemas.microsoft.com/office/drawing/2014/main" id="{75DCCF2A-EC9D-D96A-5026-EFB1D6578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C8B492C1-8C07-1100-9701-1F39935A10CA}"/>
              </a:ext>
            </a:extLst>
          </p:cNvPr>
          <p:cNvSpPr txBox="1"/>
          <p:nvPr/>
        </p:nvSpPr>
        <p:spPr>
          <a:xfrm>
            <a:off x="1143000" y="1070650"/>
            <a:ext cx="5105400" cy="707886"/>
          </a:xfrm>
          <a:prstGeom prst="rect">
            <a:avLst/>
          </a:prstGeom>
          <a:noFill/>
        </p:spPr>
        <p:txBody>
          <a:bodyPr wrap="square" rtlCol="0">
            <a:spAutoFit/>
          </a:bodyPr>
          <a:lstStyle/>
          <a:p>
            <a:r>
              <a:rPr lang="en-US" sz="4000" b="1" dirty="0">
                <a:solidFill>
                  <a:schemeClr val="bg1"/>
                </a:solidFill>
              </a:rPr>
              <a:t>Susceptible Host</a:t>
            </a:r>
          </a:p>
        </p:txBody>
      </p:sp>
      <p:pic>
        <p:nvPicPr>
          <p:cNvPr id="17" name="Picture 16" descr="A picture containing wall, person, clothing, indoor&#10;&#10;Description automatically generated">
            <a:extLst>
              <a:ext uri="{FF2B5EF4-FFF2-40B4-BE49-F238E27FC236}">
                <a16:creationId xmlns:a16="http://schemas.microsoft.com/office/drawing/2014/main" id="{78A002B2-1151-2AC1-C220-B10F15EF33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3072181"/>
            <a:ext cx="4419600" cy="2947619"/>
          </a:xfrm>
          <a:prstGeom prst="rect">
            <a:avLst/>
          </a:prstGeom>
        </p:spPr>
      </p:pic>
      <p:pic>
        <p:nvPicPr>
          <p:cNvPr id="10" name="Picture 9" descr="A white puzzle piece with a black background&#10;&#10;Description automatically generated with low confidence">
            <a:extLst>
              <a:ext uri="{FF2B5EF4-FFF2-40B4-BE49-F238E27FC236}">
                <a16:creationId xmlns:a16="http://schemas.microsoft.com/office/drawing/2014/main" id="{DACAC1BC-7FED-DDF7-B47C-8D92008CF198}"/>
              </a:ext>
            </a:extLst>
          </p:cNvPr>
          <p:cNvPicPr>
            <a:picLocks noChangeAspect="1"/>
          </p:cNvPicPr>
          <p:nvPr/>
        </p:nvPicPr>
        <p:blipFill rotWithShape="1">
          <a:blip r:embed="rId5">
            <a:extLst>
              <a:ext uri="{28A0092B-C50C-407E-A947-70E740481C1C}">
                <a14:useLocalDpi xmlns:a14="http://schemas.microsoft.com/office/drawing/2010/main" val="0"/>
              </a:ext>
            </a:extLst>
          </a:blip>
          <a:srcRect t="35922" r="64122"/>
          <a:stretch/>
        </p:blipFill>
        <p:spPr>
          <a:xfrm>
            <a:off x="5029200" y="1379467"/>
            <a:ext cx="2971800" cy="2984142"/>
          </a:xfrm>
          <a:prstGeom prst="rect">
            <a:avLst/>
          </a:prstGeom>
        </p:spPr>
      </p:pic>
    </p:spTree>
    <p:extLst>
      <p:ext uri="{BB962C8B-B14F-4D97-AF65-F5344CB8AC3E}">
        <p14:creationId xmlns:p14="http://schemas.microsoft.com/office/powerpoint/2010/main" val="77060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ultiplication Sign 7" hidden="1">
            <a:extLst>
              <a:ext uri="{FF2B5EF4-FFF2-40B4-BE49-F238E27FC236}">
                <a16:creationId xmlns:a16="http://schemas.microsoft.com/office/drawing/2014/main" id="{B25A8AAA-2B1B-4BAB-B672-CDF5D93CE816}"/>
              </a:ext>
            </a:extLst>
          </p:cNvPr>
          <p:cNvSpPr/>
          <p:nvPr/>
        </p:nvSpPr>
        <p:spPr>
          <a:xfrm>
            <a:off x="2258519" y="385848"/>
            <a:ext cx="7506051" cy="60728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Banner">
            <a:extLst>
              <a:ext uri="{FF2B5EF4-FFF2-40B4-BE49-F238E27FC236}">
                <a16:creationId xmlns:a16="http://schemas.microsoft.com/office/drawing/2014/main" id="{CE9A5FC1-8034-2D4E-382A-229D5FD22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18A58FDF-E333-DB4A-3000-A8D2420914CC}"/>
              </a:ext>
            </a:extLst>
          </p:cNvPr>
          <p:cNvSpPr txBox="1"/>
          <p:nvPr/>
        </p:nvSpPr>
        <p:spPr>
          <a:xfrm>
            <a:off x="1143000" y="1070650"/>
            <a:ext cx="6019800" cy="707886"/>
          </a:xfrm>
          <a:prstGeom prst="rect">
            <a:avLst/>
          </a:prstGeom>
          <a:noFill/>
        </p:spPr>
        <p:txBody>
          <a:bodyPr wrap="square" rtlCol="0">
            <a:spAutoFit/>
          </a:bodyPr>
          <a:lstStyle/>
          <a:p>
            <a:r>
              <a:rPr lang="en-US" sz="4000" b="1">
                <a:solidFill>
                  <a:schemeClr val="bg1"/>
                </a:solidFill>
              </a:rPr>
              <a:t>Mode of Transmission</a:t>
            </a:r>
          </a:p>
        </p:txBody>
      </p:sp>
      <p:sp>
        <p:nvSpPr>
          <p:cNvPr id="5" name="Rectangle 4" hidden="1">
            <a:extLst>
              <a:ext uri="{FF2B5EF4-FFF2-40B4-BE49-F238E27FC236}">
                <a16:creationId xmlns:a16="http://schemas.microsoft.com/office/drawing/2014/main" id="{A48B273C-64DB-0971-2F8F-137EF23DACC3}"/>
              </a:ext>
            </a:extLst>
          </p:cNvPr>
          <p:cNvSpPr/>
          <p:nvPr/>
        </p:nvSpPr>
        <p:spPr>
          <a:xfrm>
            <a:off x="6714430" y="5197659"/>
            <a:ext cx="6096000" cy="19389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hidden="1">
            <a:extLst>
              <a:ext uri="{FF2B5EF4-FFF2-40B4-BE49-F238E27FC236}">
                <a16:creationId xmlns:a16="http://schemas.microsoft.com/office/drawing/2014/main" id="{1F8FBEB3-6F71-0D14-A301-21A0069FFBA0}"/>
              </a:ext>
            </a:extLst>
          </p:cNvPr>
          <p:cNvSpPr txBox="1"/>
          <p:nvPr/>
        </p:nvSpPr>
        <p:spPr>
          <a:xfrm>
            <a:off x="6842655" y="5249025"/>
            <a:ext cx="5901015" cy="1569660"/>
          </a:xfrm>
          <a:prstGeom prst="rect">
            <a:avLst/>
          </a:prstGeom>
          <a:noFill/>
        </p:spPr>
        <p:txBody>
          <a:bodyPr wrap="square" rtlCol="0">
            <a:spAutoFit/>
          </a:bodyPr>
          <a:lstStyle/>
          <a:p>
            <a:r>
              <a:rPr lang="en-US" sz="2400">
                <a:solidFill>
                  <a:schemeClr val="bg1"/>
                </a:solidFill>
              </a:rPr>
              <a:t>We use mode, modes and means of transmission as various times. Should we use all of these or only some and how to know when to use which?</a:t>
            </a:r>
          </a:p>
        </p:txBody>
      </p:sp>
      <p:pic>
        <p:nvPicPr>
          <p:cNvPr id="12" name="Content Placeholder 11" descr="A white puzzle piece with green text&#10;&#10;Description automatically generated with medium confidence">
            <a:extLst>
              <a:ext uri="{FF2B5EF4-FFF2-40B4-BE49-F238E27FC236}">
                <a16:creationId xmlns:a16="http://schemas.microsoft.com/office/drawing/2014/main" id="{EA527FCD-A1A5-1957-9B4B-3BB9536E9E9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60139" t="36065"/>
          <a:stretch/>
        </p:blipFill>
        <p:spPr>
          <a:xfrm>
            <a:off x="7848600" y="2971800"/>
            <a:ext cx="3295408" cy="2971800"/>
          </a:xfrm>
        </p:spPr>
      </p:pic>
      <p:pic>
        <p:nvPicPr>
          <p:cNvPr id="13" name="circle-icons">
            <a:extLst>
              <a:ext uri="{FF2B5EF4-FFF2-40B4-BE49-F238E27FC236}">
                <a16:creationId xmlns:a16="http://schemas.microsoft.com/office/drawing/2014/main" id="{1D5526A9-95D2-0E9D-7754-E24153A8A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2095500"/>
            <a:ext cx="2666999" cy="2666999"/>
          </a:xfrm>
          <a:prstGeom prst="rect">
            <a:avLst/>
          </a:prstGeom>
        </p:spPr>
      </p:pic>
      <p:sp>
        <p:nvSpPr>
          <p:cNvPr id="16" name="TextBox 15">
            <a:extLst>
              <a:ext uri="{FF2B5EF4-FFF2-40B4-BE49-F238E27FC236}">
                <a16:creationId xmlns:a16="http://schemas.microsoft.com/office/drawing/2014/main" id="{3C8AD02C-BB19-BC38-48EA-54D506A0B5ED}"/>
              </a:ext>
            </a:extLst>
          </p:cNvPr>
          <p:cNvSpPr txBox="1"/>
          <p:nvPr/>
        </p:nvSpPr>
        <p:spPr>
          <a:xfrm>
            <a:off x="4343400" y="2973489"/>
            <a:ext cx="3505199" cy="911019"/>
          </a:xfrm>
          <a:prstGeom prst="rect">
            <a:avLst/>
          </a:prstGeom>
          <a:noFill/>
        </p:spPr>
        <p:txBody>
          <a:bodyPr wrap="square">
            <a:spAutoFit/>
          </a:bodyPr>
          <a:lstStyle/>
          <a:p>
            <a:pPr indent="-205740">
              <a:lnSpc>
                <a:spcPct val="90000"/>
              </a:lnSpc>
              <a:spcBef>
                <a:spcPts val="563"/>
              </a:spcBef>
              <a:spcAft>
                <a:spcPts val="600"/>
              </a:spcAft>
              <a:buFont typeface="Arial" pitchFamily="34" charset="0"/>
              <a:buChar char="•"/>
            </a:pPr>
            <a:r>
              <a:rPr lang="en-US" sz="2400">
                <a:solidFill>
                  <a:srgbClr val="532E1D"/>
                </a:solidFill>
              </a:rPr>
              <a:t>Person to Person</a:t>
            </a:r>
          </a:p>
          <a:p>
            <a:pPr indent="-205740">
              <a:lnSpc>
                <a:spcPct val="90000"/>
              </a:lnSpc>
              <a:spcBef>
                <a:spcPts val="563"/>
              </a:spcBef>
              <a:spcAft>
                <a:spcPts val="600"/>
              </a:spcAft>
              <a:buFont typeface="Arial" pitchFamily="34" charset="0"/>
              <a:buChar char="•"/>
            </a:pPr>
            <a:r>
              <a:rPr lang="en-US" sz="2400">
                <a:solidFill>
                  <a:srgbClr val="532E1D"/>
                </a:solidFill>
              </a:rPr>
              <a:t>Environmental Source</a:t>
            </a:r>
          </a:p>
        </p:txBody>
      </p:sp>
      <p:pic>
        <p:nvPicPr>
          <p:cNvPr id="20" name="Picture 19" descr="A red x on a black background&#10;&#10;Description automatically generated">
            <a:extLst>
              <a:ext uri="{FF2B5EF4-FFF2-40B4-BE49-F238E27FC236}">
                <a16:creationId xmlns:a16="http://schemas.microsoft.com/office/drawing/2014/main" id="{395D025D-8A7F-4555-BE82-E2BF64AA30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2743200"/>
            <a:ext cx="1371600" cy="1371600"/>
          </a:xfrm>
          <a:prstGeom prst="rect">
            <a:avLst/>
          </a:prstGeom>
        </p:spPr>
      </p:pic>
      <p:pic>
        <p:nvPicPr>
          <p:cNvPr id="21" name="header icon">
            <a:extLst>
              <a:ext uri="{FF2B5EF4-FFF2-40B4-BE49-F238E27FC236}">
                <a16:creationId xmlns:a16="http://schemas.microsoft.com/office/drawing/2014/main" id="{27E0A44F-BE88-E41C-A3B4-639CE2F320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Tree>
    <p:extLst>
      <p:ext uri="{BB962C8B-B14F-4D97-AF65-F5344CB8AC3E}">
        <p14:creationId xmlns:p14="http://schemas.microsoft.com/office/powerpoint/2010/main" val="7824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500"/>
                            </p:stCondLst>
                            <p:childTnLst>
                              <p:par>
                                <p:cTn id="9" presetID="10" presetClass="entr" presetSubtype="0" fill="hold" grpId="0" nodeType="afterEffect">
                                  <p:stCondLst>
                                    <p:cond delay="3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FEA33F4B87B74BB74919253C3A38D5" ma:contentTypeVersion="14" ma:contentTypeDescription="Create a new document." ma:contentTypeScope="" ma:versionID="9cd9953219756cafd8ee8214af5accd0">
  <xsd:schema xmlns:xsd="http://www.w3.org/2001/XMLSchema" xmlns:xs="http://www.w3.org/2001/XMLSchema" xmlns:p="http://schemas.microsoft.com/office/2006/metadata/properties" xmlns:ns2="ab1f1545-a46a-410f-8c81-a4e7b735f71d" xmlns:ns3="50e319bb-8b7e-4e41-adfb-626718cbfebd" targetNamespace="http://schemas.microsoft.com/office/2006/metadata/properties" ma:root="true" ma:fieldsID="aa90f46aa9d09603dcf4b2aa9f53ca18" ns2:_="" ns3:_="">
    <xsd:import namespace="ab1f1545-a46a-410f-8c81-a4e7b735f71d"/>
    <xsd:import namespace="50e319bb-8b7e-4e41-adfb-626718cbfe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f1545-a46a-410f-8c81-a4e7b735f7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e319bb-8b7e-4e41-adfb-626718cbfe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57C4A3-7FFA-46C3-B39D-322932CD661A}">
  <ds:schemaRefs>
    <ds:schemaRef ds:uri="http://schemas.microsoft.com/sharepoint/v3/contenttype/forms"/>
  </ds:schemaRefs>
</ds:datastoreItem>
</file>

<file path=customXml/itemProps2.xml><?xml version="1.0" encoding="utf-8"?>
<ds:datastoreItem xmlns:ds="http://schemas.openxmlformats.org/officeDocument/2006/customXml" ds:itemID="{5EF9BC47-95C5-4145-B918-994387EE0E9D}"/>
</file>

<file path=customXml/itemProps3.xml><?xml version="1.0" encoding="utf-8"?>
<ds:datastoreItem xmlns:ds="http://schemas.openxmlformats.org/officeDocument/2006/customXml" ds:itemID="{85F1C87A-532B-43F1-B696-6F0AC735D652}">
  <ds:schemaRefs>
    <ds:schemaRef ds:uri="http://schemas.microsoft.com/office/2006/metadata/properties"/>
    <ds:schemaRef ds:uri="http://schemas.microsoft.com/office/infopath/2007/PartnerControls"/>
    <ds:schemaRef ds:uri="6edb2f70-473f-4960-857d-2575b4faee23"/>
    <ds:schemaRef ds:uri="656ce74a-f1bf-4e6c-91df-64f38f0dbc8d"/>
  </ds:schemaRefs>
</ds:datastoreItem>
</file>

<file path=docProps/app.xml><?xml version="1.0" encoding="utf-8"?>
<Properties xmlns="http://schemas.openxmlformats.org/officeDocument/2006/extended-properties" xmlns:vt="http://schemas.openxmlformats.org/officeDocument/2006/docPropsVTypes">
  <Template/>
  <TotalTime>3116</TotalTime>
  <Words>4873</Words>
  <Application>Microsoft Office PowerPoint</Application>
  <PresentationFormat>Widescreen</PresentationFormat>
  <Paragraphs>473</Paragraphs>
  <Slides>43</Slides>
  <Notes>42</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Aptos</vt:lpstr>
      <vt:lpstr>Arial</vt:lpstr>
      <vt:lpstr>Brandon grotesque black</vt:lpstr>
      <vt:lpstr>Calibri</vt:lpstr>
      <vt:lpstr>Edmondsans</vt:lpstr>
      <vt:lpstr>Times New Roman</vt:lpstr>
      <vt:lpstr>Office Theme</vt:lpstr>
      <vt:lpstr>PowerPoint Presentation</vt:lpstr>
      <vt:lpstr>PowerPoint Presentation</vt:lpstr>
      <vt:lpstr>CHAIN OF INFECTION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References</vt:lpstr>
      <vt:lpstr>PowerPoint Presentation</vt:lpstr>
    </vt:vector>
  </TitlesOfParts>
  <Company>Duke University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and Risk of Infection in outpatient Settings</dc:title>
  <dc:creator>Evelyn Cook</dc:creator>
  <cp:lastModifiedBy>Christine Misenheimer</cp:lastModifiedBy>
  <cp:revision>13</cp:revision>
  <dcterms:created xsi:type="dcterms:W3CDTF">2017-02-16T19:04:36Z</dcterms:created>
  <dcterms:modified xsi:type="dcterms:W3CDTF">2025-01-21T13:53:18Z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0x01010099FEA33F4B87B74BB74919253C3A38D5</vt:lpwstr>
  </property>
  <property fmtid="{D5CDD505-2E9C-101B-9397-08002B2CF9AE}" pid="3" name="MediaServiceImageTags">
    <vt:lpwstr/>
  </property>
</Properties>
</file>