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Slides/notesSlide4.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20.xml" ContentType="application/vnd.openxmlformats-officedocument.presentationml.notesSlide+xml"/>
  <Override PartName="/ppt/notesSlides/notesSlide4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2.xml" ContentType="application/vnd.openxmlformats-officedocument.presentationml.notesSlide+xml"/>
  <Override PartName="/ppt/notesSlides/notesSlide45.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23.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19.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46.xml" ContentType="application/vnd.openxmlformats-officedocument.presentationml.notesSlide+xml"/>
  <Override PartName="/ppt/notesSlides/notesSlide44.xml" ContentType="application/vnd.openxmlformats-officedocument.presentationml.notesSlide+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9" r:id="rId3"/>
  </p:sldMasterIdLst>
  <p:notesMasterIdLst>
    <p:notesMasterId r:id="rId55"/>
  </p:notesMasterIdLst>
  <p:sldIdLst>
    <p:sldId id="349" r:id="rId4"/>
    <p:sldId id="350" r:id="rId5"/>
    <p:sldId id="418" r:id="rId6"/>
    <p:sldId id="362" r:id="rId7"/>
    <p:sldId id="412" r:id="rId8"/>
    <p:sldId id="413" r:id="rId9"/>
    <p:sldId id="417" r:id="rId10"/>
    <p:sldId id="434" r:id="rId11"/>
    <p:sldId id="399" r:id="rId12"/>
    <p:sldId id="420" r:id="rId13"/>
    <p:sldId id="421" r:id="rId14"/>
    <p:sldId id="351" r:id="rId15"/>
    <p:sldId id="355" r:id="rId16"/>
    <p:sldId id="422" r:id="rId17"/>
    <p:sldId id="366" r:id="rId18"/>
    <p:sldId id="367" r:id="rId19"/>
    <p:sldId id="368" r:id="rId20"/>
    <p:sldId id="369" r:id="rId21"/>
    <p:sldId id="371" r:id="rId22"/>
    <p:sldId id="423" r:id="rId23"/>
    <p:sldId id="373" r:id="rId24"/>
    <p:sldId id="424" r:id="rId25"/>
    <p:sldId id="375" r:id="rId26"/>
    <p:sldId id="376" r:id="rId27"/>
    <p:sldId id="377" r:id="rId28"/>
    <p:sldId id="435" r:id="rId29"/>
    <p:sldId id="437" r:id="rId30"/>
    <p:sldId id="447" r:id="rId31"/>
    <p:sldId id="380" r:id="rId32"/>
    <p:sldId id="382" r:id="rId33"/>
    <p:sldId id="425" r:id="rId34"/>
    <p:sldId id="416" r:id="rId35"/>
    <p:sldId id="385" r:id="rId36"/>
    <p:sldId id="386" r:id="rId37"/>
    <p:sldId id="387" r:id="rId38"/>
    <p:sldId id="410" r:id="rId39"/>
    <p:sldId id="428" r:id="rId40"/>
    <p:sldId id="426" r:id="rId41"/>
    <p:sldId id="396" r:id="rId42"/>
    <p:sldId id="402" r:id="rId43"/>
    <p:sldId id="427" r:id="rId44"/>
    <p:sldId id="429" r:id="rId45"/>
    <p:sldId id="430" r:id="rId46"/>
    <p:sldId id="406" r:id="rId47"/>
    <p:sldId id="432" r:id="rId48"/>
    <p:sldId id="408" r:id="rId49"/>
    <p:sldId id="431" r:id="rId50"/>
    <p:sldId id="329" r:id="rId51"/>
    <p:sldId id="330" r:id="rId52"/>
    <p:sldId id="314" r:id="rId53"/>
    <p:sldId id="346" r:id="rId54"/>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1D27A-4888-DD83-710D-67BEE9877398}" name="Guest User" initials="GU" userId="S::urn:spo:anon#0f9e47d911176b61ac6c48fb415b50ae07aa89c456dbb6c29c93e1c0f8b09136::" providerId="AD"/>
  <p188:author id="{863B218F-544D-C748-3D0B-2DD545658F01}" name="Guest User" initials="GU" userId="S::urn:spo:anon#a019ff990ffe3892d8312a45100fb9d3ba1fbe700aad60517e2bcdda62c5a0cf::" providerId="AD"/>
  <p188:author id="{BB765EAB-5635-E4F9-0C67-29CB2B910108}" name="Scott Rucci" initials="SR" userId="S::scott@ruccipro.com::b2dc4d01-5c8f-490c-8278-2e7fb7bc5c02" providerId="AD"/>
  <p188:author id="{5B2651E0-16AF-061C-5350-59A3E03AAE1B}" name="Cook, Evelyn C" initials="CEC" userId="S::eccook@ad.unc.edu::3fdf2339-b52c-4e91-83d0-5de3e8bfc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D4A"/>
    <a:srgbClr val="0077BE"/>
    <a:srgbClr val="B81137"/>
    <a:srgbClr val="CC2027"/>
    <a:srgbClr val="A9A9A9"/>
    <a:srgbClr val="383838"/>
    <a:srgbClr val="FF0000"/>
    <a:srgbClr val="0070C0"/>
    <a:srgbClr val="FCB116"/>
    <a:srgbClr val="FE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36" autoAdjust="0"/>
    <p:restoredTop sz="68578" autoAdjust="0"/>
  </p:normalViewPr>
  <p:slideViewPr>
    <p:cSldViewPr>
      <p:cViewPr varScale="1">
        <p:scale>
          <a:sx n="44" d="100"/>
          <a:sy n="44" d="100"/>
        </p:scale>
        <p:origin x="1464" y="36"/>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2727"/>
    </p:cViewPr>
  </p:sorterViewPr>
  <p:notesViewPr>
    <p:cSldViewPr>
      <p:cViewPr varScale="1">
        <p:scale>
          <a:sx n="86" d="100"/>
          <a:sy n="86"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customXml" Target="../customXml/item3.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1BCB73-8D26-4F5C-ACEA-C7A88FBE85FD}"/>
              </a:ext>
            </a:extLst>
          </p:cNvPr>
          <p:cNvSpPr>
            <a:spLocks noGrp="1"/>
          </p:cNvSpPr>
          <p:nvPr>
            <p:ph type="hdr" sz="quarter"/>
          </p:nvPr>
        </p:nvSpPr>
        <p:spPr>
          <a:xfrm>
            <a:off x="0" y="0"/>
            <a:ext cx="3170238" cy="481013"/>
          </a:xfrm>
          <a:prstGeom prst="rect">
            <a:avLst/>
          </a:prstGeom>
        </p:spPr>
        <p:txBody>
          <a:bodyPr vert="horz" lIns="96653" tIns="48327" rIns="96653" bIns="4832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A69EB43-2ACA-4E06-B82C-9EF679B2B6E9}"/>
              </a:ext>
            </a:extLst>
          </p:cNvPr>
          <p:cNvSpPr>
            <a:spLocks noGrp="1"/>
          </p:cNvSpPr>
          <p:nvPr>
            <p:ph type="dt" idx="1"/>
          </p:nvPr>
        </p:nvSpPr>
        <p:spPr>
          <a:xfrm>
            <a:off x="4143375" y="0"/>
            <a:ext cx="3170238" cy="481013"/>
          </a:xfrm>
          <a:prstGeom prst="rect">
            <a:avLst/>
          </a:prstGeom>
        </p:spPr>
        <p:txBody>
          <a:bodyPr vert="horz" lIns="96653" tIns="48327" rIns="96653" bIns="48327" rtlCol="0"/>
          <a:lstStyle>
            <a:lvl1pPr algn="r" eaLnBrk="1" fontAlgn="auto" hangingPunct="1">
              <a:spcBef>
                <a:spcPts val="0"/>
              </a:spcBef>
              <a:spcAft>
                <a:spcPts val="0"/>
              </a:spcAft>
              <a:defRPr sz="1200">
                <a:latin typeface="+mn-lt"/>
              </a:defRPr>
            </a:lvl1pPr>
          </a:lstStyle>
          <a:p>
            <a:pPr>
              <a:defRPr/>
            </a:pPr>
            <a:fld id="{6E7ECF1F-81CA-4CE9-85CB-76D1419F270F}" type="datetimeFigureOut">
              <a:rPr lang="en-US"/>
              <a:pPr>
                <a:defRPr/>
              </a:pPr>
              <a:t>1/21/2025</a:t>
            </a:fld>
            <a:endParaRPr lang="en-US" dirty="0"/>
          </a:p>
        </p:txBody>
      </p:sp>
      <p:sp>
        <p:nvSpPr>
          <p:cNvPr id="4" name="Slide Image Placeholder 3">
            <a:extLst>
              <a:ext uri="{FF2B5EF4-FFF2-40B4-BE49-F238E27FC236}">
                <a16:creationId xmlns:a16="http://schemas.microsoft.com/office/drawing/2014/main" id="{E4B84186-2C15-4C94-B823-8032828F2351}"/>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a:extLst>
              <a:ext uri="{FF2B5EF4-FFF2-40B4-BE49-F238E27FC236}">
                <a16:creationId xmlns:a16="http://schemas.microsoft.com/office/drawing/2014/main" id="{A9FD8FBD-1D2C-4235-B75E-ACBC99B8EDFF}"/>
              </a:ext>
            </a:extLst>
          </p:cNvPr>
          <p:cNvSpPr>
            <a:spLocks noGrp="1"/>
          </p:cNvSpPr>
          <p:nvPr>
            <p:ph type="body" sz="quarter" idx="3"/>
          </p:nvPr>
        </p:nvSpPr>
        <p:spPr>
          <a:xfrm>
            <a:off x="731838" y="4560888"/>
            <a:ext cx="5851525" cy="4321175"/>
          </a:xfrm>
          <a:prstGeom prst="rect">
            <a:avLst/>
          </a:prstGeom>
        </p:spPr>
        <p:txBody>
          <a:bodyPr vert="horz" lIns="96653" tIns="48327" rIns="96653"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73961-A7D2-4230-8C31-B809D058A9CD}"/>
              </a:ext>
            </a:extLst>
          </p:cNvPr>
          <p:cNvSpPr>
            <a:spLocks noGrp="1"/>
          </p:cNvSpPr>
          <p:nvPr>
            <p:ph type="ftr" sz="quarter" idx="4"/>
          </p:nvPr>
        </p:nvSpPr>
        <p:spPr>
          <a:xfrm>
            <a:off x="0" y="9118600"/>
            <a:ext cx="3170238" cy="481013"/>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7544848-DE03-4F33-B8C5-1C4D16B16E44}"/>
              </a:ext>
            </a:extLst>
          </p:cNvPr>
          <p:cNvSpPr>
            <a:spLocks noGrp="1"/>
          </p:cNvSpPr>
          <p:nvPr>
            <p:ph type="sldNum" sz="quarter" idx="5"/>
          </p:nvPr>
        </p:nvSpPr>
        <p:spPr>
          <a:xfrm>
            <a:off x="4143375" y="9118600"/>
            <a:ext cx="3170238" cy="481013"/>
          </a:xfrm>
          <a:prstGeom prst="rect">
            <a:avLst/>
          </a:prstGeom>
        </p:spPr>
        <p:txBody>
          <a:bodyPr vert="horz" lIns="96653" tIns="48327" rIns="96653" bIns="48327" rtlCol="0" anchor="b"/>
          <a:lstStyle>
            <a:lvl1pPr algn="r" eaLnBrk="1" fontAlgn="auto" hangingPunct="1">
              <a:spcBef>
                <a:spcPts val="0"/>
              </a:spcBef>
              <a:spcAft>
                <a:spcPts val="0"/>
              </a:spcAft>
              <a:defRPr sz="1200">
                <a:latin typeface="+mn-lt"/>
              </a:defRPr>
            </a:lvl1pPr>
          </a:lstStyle>
          <a:p>
            <a:pPr>
              <a:defRPr/>
            </a:pPr>
            <a:fld id="{46C50890-5A01-43A4-91A9-C978BC9B8BCB}"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Whenever you see </a:t>
            </a:r>
            <a:r>
              <a:rPr lang="en-US" b="1" dirty="0"/>
              <a:t>CLICK</a:t>
            </a:r>
            <a:r>
              <a:rPr lang="en-US" dirty="0"/>
              <a:t> in bold, you must click to animate in the next part of the slide. When you see </a:t>
            </a:r>
            <a:r>
              <a:rPr lang="en-US" b="1" dirty="0"/>
              <a:t>AUTO</a:t>
            </a:r>
            <a:r>
              <a:rPr lang="en-US" dirty="0"/>
              <a:t>, no clicks are needed, the segments will automatically advance.</a:t>
            </a:r>
          </a:p>
          <a:p>
            <a:endParaRPr lang="en-US" dirty="0"/>
          </a:p>
          <a:p>
            <a:r>
              <a:rPr lang="en-US" dirty="0"/>
              <a:t>If nothing is bolded there is no animation in that slide.</a:t>
            </a:r>
          </a:p>
          <a:p>
            <a:endParaRPr lang="en-US" dirty="0"/>
          </a:p>
        </p:txBody>
      </p:sp>
      <p:sp>
        <p:nvSpPr>
          <p:cNvPr id="4" name="Slide Number Placeholder 3"/>
          <p:cNvSpPr>
            <a:spLocks noGrp="1"/>
          </p:cNvSpPr>
          <p:nvPr>
            <p:ph type="sldNum" sz="quarter" idx="5"/>
          </p:nvPr>
        </p:nvSpPr>
        <p:spPr/>
        <p:txBody>
          <a:bodyPr/>
          <a:lstStyle/>
          <a:p>
            <a:pPr>
              <a:defRPr/>
            </a:pPr>
            <a:fld id="{46C50890-5A01-43A4-91A9-C978BC9B8BCB}" type="slidenum">
              <a:rPr lang="en-US" smtClean="0"/>
              <a:pPr>
                <a:defRPr/>
              </a:pPr>
              <a:t>1</a:t>
            </a:fld>
            <a:endParaRPr lang="en-US" dirty="0"/>
          </a:p>
        </p:txBody>
      </p:sp>
    </p:spTree>
    <p:extLst>
      <p:ext uri="{BB962C8B-B14F-4D97-AF65-F5344CB8AC3E}">
        <p14:creationId xmlns:p14="http://schemas.microsoft.com/office/powerpoint/2010/main" val="456502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a:t>CLICK</a:t>
            </a:r>
            <a:r>
              <a:rPr lang="en-US" baseline="0" dirty="0"/>
              <a:t> </a:t>
            </a:r>
            <a:r>
              <a:rPr lang="en-US" b="1" baseline="0" dirty="0"/>
              <a:t>for answer </a:t>
            </a:r>
            <a:r>
              <a:rPr lang="en-US" altLang="en-US" b="0" dirty="0"/>
              <a:t>The correct response is B: precleaning is the most important factor in reprocessing objects</a:t>
            </a:r>
          </a:p>
        </p:txBody>
      </p:sp>
      <p:sp>
        <p:nvSpPr>
          <p:cNvPr id="4" name="Slide Number Placeholder 3">
            <a:extLst>
              <a:ext uri="{FF2B5EF4-FFF2-40B4-BE49-F238E27FC236}">
                <a16:creationId xmlns:a16="http://schemas.microsoft.com/office/drawing/2014/main" id="{163D056D-313F-4476-ADBC-33DB2C441855}"/>
              </a:ext>
            </a:extLst>
          </p:cNvPr>
          <p:cNvSpPr>
            <a:spLocks noGrp="1"/>
          </p:cNvSpPr>
          <p:nvPr>
            <p:ph type="sldNum" sz="quarter" idx="5"/>
          </p:nvPr>
        </p:nvSpPr>
        <p:spPr/>
        <p:txBody>
          <a:bodyPr/>
          <a:lstStyle/>
          <a:p>
            <a:pPr>
              <a:defRPr/>
            </a:pPr>
            <a:fld id="{F7AE8DC4-230D-4BEB-9522-4C4A45E4E410}"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Now let’s move on to the Methods used for disinfection and sterilization</a:t>
            </a:r>
          </a:p>
        </p:txBody>
      </p:sp>
      <p:sp>
        <p:nvSpPr>
          <p:cNvPr id="4" name="Slide Number Placeholder 3">
            <a:extLst>
              <a:ext uri="{FF2B5EF4-FFF2-40B4-BE49-F238E27FC236}">
                <a16:creationId xmlns:a16="http://schemas.microsoft.com/office/drawing/2014/main" id="{ED3B674B-141C-4158-B77E-A1A37D866D68}"/>
              </a:ext>
            </a:extLst>
          </p:cNvPr>
          <p:cNvSpPr>
            <a:spLocks noGrp="1"/>
          </p:cNvSpPr>
          <p:nvPr>
            <p:ph type="sldNum" sz="quarter" idx="5"/>
          </p:nvPr>
        </p:nvSpPr>
        <p:spPr/>
        <p:txBody>
          <a:bodyPr/>
          <a:lstStyle/>
          <a:p>
            <a:pPr>
              <a:defRPr/>
            </a:pPr>
            <a:fld id="{5E5483FD-C64D-439D-9CE6-B5C3B7005852}"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Over 45 years ago, Dr. Earle Spaulding devised a rational approach to disinfection and sterilization of patient care items based on the item’s intended use.  He categorized every patient care item into one of three categories based on risk:  </a:t>
            </a:r>
          </a:p>
          <a:p>
            <a:r>
              <a:rPr lang="en-US" altLang="en-US" b="1" dirty="0"/>
              <a:t>CLICK</a:t>
            </a:r>
          </a:p>
          <a:p>
            <a:r>
              <a:rPr lang="en-US" altLang="en-US" dirty="0"/>
              <a:t>critical, semi-critical, and non-critical.  The level of disinfection or sterilization depends on the categorical classification of the item.  We are going to start with critical items. </a:t>
            </a:r>
          </a:p>
          <a:p>
            <a:r>
              <a:rPr lang="en-US" altLang="en-US" b="1" dirty="0"/>
              <a:t>CLICKs</a:t>
            </a:r>
          </a:p>
          <a:p>
            <a:pPr marL="171450" indent="-171450">
              <a:buFont typeface="Arial" panose="020B0604020202020204" pitchFamily="34" charset="0"/>
              <a:buChar char="•"/>
            </a:pPr>
            <a:r>
              <a:rPr lang="en-US" altLang="en-US" dirty="0"/>
              <a:t>These items contact sterile tissue, for example sterile instruments and must be sterilized</a:t>
            </a:r>
          </a:p>
          <a:p>
            <a:pPr marL="171450" indent="-171450">
              <a:buFont typeface="Arial" panose="020B0604020202020204" pitchFamily="34" charset="0"/>
              <a:buChar char="•"/>
            </a:pPr>
            <a:r>
              <a:rPr lang="en-US" altLang="en-US" dirty="0"/>
              <a:t>Semi-critical items that contact mucous membranes, </a:t>
            </a:r>
            <a:r>
              <a:rPr lang="en-US" altLang="en-US" b="0" dirty="0"/>
              <a:t>like dental mouth mirrors, or non-intact skin, require high-level disinfection; </a:t>
            </a:r>
          </a:p>
          <a:p>
            <a:pPr marL="171450" indent="-171450">
              <a:buFont typeface="Arial" panose="020B0604020202020204" pitchFamily="34" charset="0"/>
              <a:buChar char="•"/>
            </a:pPr>
            <a:r>
              <a:rPr lang="en-US" altLang="en-US" b="0" dirty="0"/>
              <a:t>and non-critical items that have contact only with intact skin, like radiograph heads or BP cuffs, require </a:t>
            </a:r>
            <a:r>
              <a:rPr lang="en-US" altLang="en-US" dirty="0"/>
              <a:t>low-level disinfection.</a:t>
            </a:r>
          </a:p>
        </p:txBody>
      </p:sp>
      <p:sp>
        <p:nvSpPr>
          <p:cNvPr id="4" name="Slide Number Placeholder 3">
            <a:extLst>
              <a:ext uri="{FF2B5EF4-FFF2-40B4-BE49-F238E27FC236}">
                <a16:creationId xmlns:a16="http://schemas.microsoft.com/office/drawing/2014/main" id="{C05FCC51-B870-4680-B4DC-A8532F39DB8E}"/>
              </a:ext>
            </a:extLst>
          </p:cNvPr>
          <p:cNvSpPr>
            <a:spLocks noGrp="1"/>
          </p:cNvSpPr>
          <p:nvPr>
            <p:ph type="sldNum" sz="quarter" idx="5"/>
          </p:nvPr>
        </p:nvSpPr>
        <p:spPr/>
        <p:txBody>
          <a:bodyPr/>
          <a:lstStyle/>
          <a:p>
            <a:pPr>
              <a:defRPr/>
            </a:pPr>
            <a:fld id="{030E9C65-3F63-4609-8C12-64F197A6E5A5}"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a reminder, critical items are those items that enter normally sterile tissue or spaces, including the vascular system.  These items involve a high risk of infection and transmitting infection if handled improperly, so it is “critical” that they are sterilized between uses.  Sterilization kills all microorganisms on the surface of the item being sterilized, rendering it safe to use again.  </a:t>
            </a:r>
          </a:p>
        </p:txBody>
      </p:sp>
      <p:sp>
        <p:nvSpPr>
          <p:cNvPr id="4" name="Slide Number Placeholder 3">
            <a:extLst>
              <a:ext uri="{FF2B5EF4-FFF2-40B4-BE49-F238E27FC236}">
                <a16:creationId xmlns:a16="http://schemas.microsoft.com/office/drawing/2014/main" id="{B1A12A85-2AA6-4405-8D14-E42A57B8D804}"/>
              </a:ext>
            </a:extLst>
          </p:cNvPr>
          <p:cNvSpPr>
            <a:spLocks noGrp="1"/>
          </p:cNvSpPr>
          <p:nvPr>
            <p:ph type="sldNum" sz="quarter" idx="5"/>
          </p:nvPr>
        </p:nvSpPr>
        <p:spPr/>
        <p:txBody>
          <a:bodyPr/>
          <a:lstStyle/>
          <a:p>
            <a:pPr>
              <a:defRPr/>
            </a:pPr>
            <a:fld id="{C848FFDB-2F1D-4553-8020-6410CEB6467C}"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4 activities involved in the sterilization and disinfection of critical objects:</a:t>
            </a:r>
          </a:p>
          <a:p>
            <a:r>
              <a:rPr lang="en-US" altLang="en-US" b="1" dirty="0"/>
              <a:t>CLICKs</a:t>
            </a:r>
          </a:p>
          <a:p>
            <a:r>
              <a:rPr lang="en-US" altLang="en-US" dirty="0"/>
              <a:t>• Sterilization or disinfection of items</a:t>
            </a:r>
          </a:p>
          <a:p>
            <a:r>
              <a:rPr lang="en-US" altLang="en-US" dirty="0"/>
              <a:t>• Monitoring </a:t>
            </a:r>
          </a:p>
          <a:p>
            <a:r>
              <a:rPr lang="en-US" altLang="en-US" dirty="0"/>
              <a:t>• Packaging of items, which includes: </a:t>
            </a:r>
          </a:p>
          <a:p>
            <a:r>
              <a:rPr lang="en-US" altLang="en-US" dirty="0"/>
              <a:t>	• Record keeping</a:t>
            </a:r>
          </a:p>
          <a:p>
            <a:r>
              <a:rPr lang="en-US" altLang="en-US" dirty="0"/>
              <a:t>	• Packaging, and</a:t>
            </a:r>
          </a:p>
          <a:p>
            <a:r>
              <a:rPr lang="en-US" altLang="en-US" dirty="0"/>
              <a:t>	• Loading</a:t>
            </a:r>
          </a:p>
          <a:p>
            <a:r>
              <a:rPr lang="en-US" altLang="en-US" dirty="0"/>
              <a:t>• And proper storage of items</a:t>
            </a:r>
          </a:p>
          <a:p>
            <a:endParaRPr lang="en-US" altLang="en-US" dirty="0"/>
          </a:p>
        </p:txBody>
      </p:sp>
      <p:sp>
        <p:nvSpPr>
          <p:cNvPr id="4" name="Slide Number Placeholder 3">
            <a:extLst>
              <a:ext uri="{FF2B5EF4-FFF2-40B4-BE49-F238E27FC236}">
                <a16:creationId xmlns:a16="http://schemas.microsoft.com/office/drawing/2014/main" id="{88AB296F-5DBF-4284-A75D-C5249838DD2E}"/>
              </a:ext>
            </a:extLst>
          </p:cNvPr>
          <p:cNvSpPr>
            <a:spLocks noGrp="1"/>
          </p:cNvSpPr>
          <p:nvPr>
            <p:ph type="sldNum" sz="quarter" idx="5"/>
          </p:nvPr>
        </p:nvSpPr>
        <p:spPr/>
        <p:txBody>
          <a:bodyPr/>
          <a:lstStyle/>
          <a:p>
            <a:pPr>
              <a:defRPr/>
            </a:pPr>
            <a:fld id="{F0F49D88-C61F-4096-982D-08B7F4162136}"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AUTO</a:t>
            </a:r>
            <a:r>
              <a:rPr lang="en-US" altLang="en-US" dirty="0"/>
              <a:t> The sterilization process achieves the complete elimination or destruction of all forms of microbial life by either physical or chemical methods. </a:t>
            </a:r>
          </a:p>
          <a:p>
            <a:r>
              <a:rPr lang="en-US" altLang="en-US" dirty="0"/>
              <a:t>There are many different methods available to sterilize critical objects and they can be divided into high and low temperature methods. Most medical and surgical devices used in </a:t>
            </a:r>
            <a:r>
              <a:rPr lang="en-US" altLang="en-US" b="0" dirty="0"/>
              <a:t>dental</a:t>
            </a:r>
            <a:r>
              <a:rPr lang="en-US" altLang="en-US" dirty="0"/>
              <a:t> settings are made of materials that are heat stable and therefore primarily undergo steam sterilization.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ED1C7B3-7631-4343-8067-982E7036586E}" type="slidenum">
              <a:rPr lang="en-US" altLang="en-US" smtClean="0">
                <a:latin typeface="Arial" panose="020B0604020202020204" pitchFamily="34" charset="0"/>
              </a:rPr>
              <a:pPr fontAlgn="base">
                <a:spcBef>
                  <a:spcPct val="0"/>
                </a:spcBef>
                <a:spcAft>
                  <a:spcPct val="0"/>
                </a:spcAft>
              </a:pPr>
              <a:t>16</a:t>
            </a:fld>
            <a:endParaRPr lang="en-US" altLang="en-US">
              <a:latin typeface="Arial" panose="020B0604020202020204" pitchFamily="34" charset="0"/>
            </a:endParaRPr>
          </a:p>
        </p:txBody>
      </p:sp>
      <p:sp>
        <p:nvSpPr>
          <p:cNvPr id="40963"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a:extLst>
              <a:ext uri="{FF2B5EF4-FFF2-40B4-BE49-F238E27FC236}">
                <a16:creationId xmlns:a16="http://schemas.microsoft.com/office/drawing/2014/main" id="{C0813FDD-9C82-4C98-882F-05DEAD541BD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t>Of all the methods available for sterilization, moist heat in the form of saturated steam under pressure is the most widely used and the most dependable.</a:t>
            </a:r>
          </a:p>
          <a:p>
            <a:pPr>
              <a:defRPr/>
            </a:pPr>
            <a:r>
              <a:rPr lang="en-US" dirty="0"/>
              <a:t>The advantages of steam sterilization include the following:</a:t>
            </a:r>
          </a:p>
          <a:p>
            <a:pPr>
              <a:defRPr/>
            </a:pPr>
            <a:r>
              <a:rPr lang="en-US" b="1" dirty="0"/>
              <a:t>CLICK</a:t>
            </a:r>
          </a:p>
          <a:p>
            <a:pPr marL="171450" indent="-171450">
              <a:buFont typeface="Arial" panose="020B0604020202020204" pitchFamily="34" charset="0"/>
              <a:buChar char="•"/>
              <a:defRPr/>
            </a:pPr>
            <a:r>
              <a:rPr lang="en-US" dirty="0"/>
              <a:t>It is non-toxic; </a:t>
            </a:r>
          </a:p>
          <a:p>
            <a:pPr marL="171450" indent="-171450">
              <a:buFont typeface="Arial" panose="020B0604020202020204" pitchFamily="34" charset="0"/>
              <a:buChar char="•"/>
              <a:defRPr/>
            </a:pPr>
            <a:r>
              <a:rPr lang="en-US" dirty="0"/>
              <a:t>Its Cycle is easy to control and monitor</a:t>
            </a:r>
          </a:p>
          <a:p>
            <a:pPr marL="171450" indent="-171450">
              <a:buFont typeface="Arial" panose="020B0604020202020204" pitchFamily="34" charset="0"/>
              <a:buChar char="•"/>
              <a:defRPr/>
            </a:pPr>
            <a:r>
              <a:rPr lang="en-US" dirty="0"/>
              <a:t>It is inexpensive</a:t>
            </a:r>
          </a:p>
          <a:p>
            <a:pPr marL="171450" indent="-171450">
              <a:buFont typeface="Arial" panose="020B0604020202020204" pitchFamily="34" charset="0"/>
              <a:buChar char="•"/>
              <a:defRPr/>
            </a:pPr>
            <a:r>
              <a:rPr lang="en-US" dirty="0"/>
              <a:t>It is rapidly microbicidal</a:t>
            </a:r>
          </a:p>
          <a:p>
            <a:pPr marL="171450" indent="-171450">
              <a:buFont typeface="Arial" panose="020B0604020202020204" pitchFamily="34" charset="0"/>
              <a:buChar char="•"/>
              <a:defRPr/>
            </a:pPr>
            <a:r>
              <a:rPr lang="en-US" dirty="0"/>
              <a:t>It is least affected by organic or inorganic salts </a:t>
            </a:r>
          </a:p>
          <a:p>
            <a:pPr marL="171450" indent="-171450">
              <a:buFont typeface="Arial" panose="020B0604020202020204" pitchFamily="34" charset="0"/>
              <a:buChar char="•"/>
              <a:defRPr/>
            </a:pPr>
            <a:r>
              <a:rPr lang="en-US" dirty="0"/>
              <a:t>and it penetrates medical packing and device lumens</a:t>
            </a:r>
          </a:p>
          <a:p>
            <a:pPr>
              <a:defRPr/>
            </a:pP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C658F5-6E78-4087-A74E-780A662AFD79}" type="slidenum">
              <a:rPr lang="en-US" altLang="en-US" smtClean="0">
                <a:latin typeface="Arial" panose="020B0604020202020204" pitchFamily="34" charset="0"/>
              </a:rPr>
              <a:pPr fontAlgn="base">
                <a:spcBef>
                  <a:spcPct val="0"/>
                </a:spcBef>
                <a:spcAft>
                  <a:spcPct val="0"/>
                </a:spcAft>
              </a:pPr>
              <a:t>17</a:t>
            </a:fld>
            <a:endParaRPr lang="en-US" altLang="en-US">
              <a:latin typeface="Arial" panose="020B0604020202020204" pitchFamily="34" charset="0"/>
            </a:endParaRPr>
          </a:p>
        </p:txBody>
      </p:sp>
      <p:sp>
        <p:nvSpPr>
          <p:cNvPr id="43011"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There are several disadvantages of steam sterilization as well. Most seriously, steam sterilization will destroy heat or moisture–sensitive instruments and likely damage most heat labile instruments, which are often complex, and very expensive instruments. Even heat tolerant items may have dulling or rusting from the steam sterilization process. Another important disadvantage is the potential of healthcare providers to get burned when handling or removing the instruments from the sterilizer. </a:t>
            </a:r>
          </a:p>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CBEB9E3-7FB7-45B9-B895-105A02A8B44D}" type="slidenum">
              <a:rPr lang="en-US" altLang="en-US" smtClean="0">
                <a:latin typeface="Arial" panose="020B0604020202020204" pitchFamily="34" charset="0"/>
              </a:rPr>
              <a:pPr fontAlgn="base">
                <a:spcBef>
                  <a:spcPct val="0"/>
                </a:spcBef>
                <a:spcAft>
                  <a:spcPct val="0"/>
                </a:spcAft>
              </a:pPr>
              <a:t>18</a:t>
            </a:fld>
            <a:endParaRPr lang="en-US" altLang="en-US">
              <a:latin typeface="Arial" panose="020B0604020202020204" pitchFamily="34" charset="0"/>
            </a:endParaRPr>
          </a:p>
        </p:txBody>
      </p:sp>
      <p:sp>
        <p:nvSpPr>
          <p:cNvPr id="45059" name="Rectangle 2"/>
          <p:cNvSpPr>
            <a:spLocks noGrp="1" noRot="1" noChangeAspect="1" noChangeArrowheads="1" noTextEdit="1"/>
          </p:cNvSpPr>
          <p:nvPr>
            <p:ph type="sldImg"/>
          </p:nvPr>
        </p:nvSpPr>
        <p:spPr bwMode="auto">
          <a:xfrm>
            <a:off x="463550" y="715963"/>
            <a:ext cx="6364288" cy="3581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xfrm>
            <a:off x="950913" y="4535488"/>
            <a:ext cx="5410200" cy="4672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0975" indent="-180975">
              <a:lnSpc>
                <a:spcPct val="130000"/>
              </a:lnSpc>
              <a:spcBef>
                <a:spcPct val="50000"/>
              </a:spcBef>
            </a:pPr>
            <a:r>
              <a:rPr lang="en-US" altLang="en-US" dirty="0"/>
              <a:t>There are two types of steam sterilization methods commonly used</a:t>
            </a:r>
          </a:p>
          <a:p>
            <a:pPr marL="180975" indent="-180975">
              <a:lnSpc>
                <a:spcPct val="130000"/>
              </a:lnSpc>
              <a:spcBef>
                <a:spcPct val="50000"/>
              </a:spcBef>
            </a:pPr>
            <a:endParaRPr lang="en-US" altLang="en-US" dirty="0"/>
          </a:p>
          <a:p>
            <a:pPr marL="180975" indent="-180975">
              <a:spcBef>
                <a:spcPct val="5000"/>
              </a:spcBef>
            </a:pPr>
            <a:r>
              <a:rPr lang="en-US" altLang="en-US" b="1" dirty="0"/>
              <a:t>CLICK</a:t>
            </a:r>
          </a:p>
          <a:p>
            <a:pPr marL="628650" lvl="1" indent="-171450">
              <a:buFontTx/>
              <a:buChar char="•"/>
            </a:pPr>
            <a:r>
              <a:rPr lang="en-US" altLang="en-US" dirty="0"/>
              <a:t>The first method is a gravity displacement sterilizer, where the steam enters the chamber and unsaturated air is forced out of the chamber through a vent in the chamber wall. This requires an exposure time of 30 minutes and a  temperature of 121 degrees C.</a:t>
            </a:r>
          </a:p>
          <a:p>
            <a:pPr marL="0" lvl="0" indent="0">
              <a:buFont typeface="Arial" panose="020B0604020202020204" pitchFamily="34" charset="0"/>
              <a:buNone/>
            </a:pPr>
            <a:r>
              <a:rPr lang="en-US" altLang="en-US" b="1" dirty="0"/>
              <a:t>CLICK</a:t>
            </a:r>
            <a:endParaRPr lang="en-US" altLang="en-US" dirty="0"/>
          </a:p>
          <a:p>
            <a:pPr marL="628650" lvl="1" indent="-171450">
              <a:buFontTx/>
              <a:buChar char="•"/>
            </a:pPr>
            <a:r>
              <a:rPr lang="en-US" altLang="en-US" dirty="0"/>
              <a:t>The second method is a pre-vacuum sterilizer. These are fitted with a vacuum pump to create a vacuum in the chamber and ensure air removal from the sterilizing chamber and load </a:t>
            </a:r>
            <a:r>
              <a:rPr lang="en-US" altLang="en-US" b="0" i="1" dirty="0"/>
              <a:t>before</a:t>
            </a:r>
            <a:r>
              <a:rPr lang="en-US" altLang="en-US" dirty="0"/>
              <a:t> the chamber is pressurized with steam.  This method improves the speed and efficiency of the sterilization process and requires an exposure time of 4 minutes with a temperature of 132 degrees C.</a:t>
            </a:r>
          </a:p>
          <a:p>
            <a:pPr marL="180975" indent="-180975">
              <a:lnSpc>
                <a:spcPct val="140000"/>
              </a:lnSpc>
            </a:pPr>
            <a:r>
              <a:rPr lang="en-US" altLang="en-US" dirty="0"/>
              <a:t>With both methods, always use FDA-approved devices and closely follow the manufacturer’s instructions for proper use. </a:t>
            </a:r>
          </a:p>
          <a:p>
            <a:pPr marL="180975" indent="-180975">
              <a:lnSpc>
                <a:spcPct val="140000"/>
              </a:lnSpc>
            </a:pP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C4E6B89-FC7D-4153-A84E-5F4D80622ADC}" type="slidenum">
              <a:rPr lang="en-US" altLang="en-US" smtClean="0">
                <a:latin typeface="Arial" panose="020B0604020202020204" pitchFamily="34" charset="0"/>
              </a:rPr>
              <a:pPr fontAlgn="base">
                <a:spcBef>
                  <a:spcPct val="0"/>
                </a:spcBef>
                <a:spcAft>
                  <a:spcPct val="0"/>
                </a:spcAft>
              </a:pPr>
              <a:t>19</a:t>
            </a:fld>
            <a:endParaRPr lang="en-US" altLang="en-US">
              <a:latin typeface="Arial" panose="020B0604020202020204" pitchFamily="34" charset="0"/>
            </a:endParaRPr>
          </a:p>
        </p:txBody>
      </p:sp>
      <p:sp>
        <p:nvSpPr>
          <p:cNvPr id="47107"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Dry heat sterilizers work by transferring heat energy from air inside the oven to the instruments. The lack of vapor pressure requires higher temperatures to achieve sterilization. </a:t>
            </a:r>
          </a:p>
          <a:p>
            <a:r>
              <a:rPr lang="en-US" altLang="en-US" dirty="0"/>
              <a:t>Dry heat is good for items that are likely to dull or rust in the autoclave, and it is good for items like powders, cellulose or ink that require sterilization. </a:t>
            </a:r>
          </a:p>
          <a:p>
            <a:r>
              <a:rPr lang="en-US" altLang="en-US" dirty="0"/>
              <a:t>However, the packaging used must be able to withstand high temperatures to prevent an accidental fire or charring of contents that could happen inside the sterilizer.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objectives for this module are to:</a:t>
            </a:r>
          </a:p>
          <a:p>
            <a:pPr marL="171450" indent="-171450" eaLnBrk="1" hangingPunct="1">
              <a:spcBef>
                <a:spcPct val="0"/>
              </a:spcBef>
              <a:buFont typeface="Arial" panose="020B0604020202020204" pitchFamily="34" charset="0"/>
              <a:buChar char="•"/>
            </a:pPr>
            <a:r>
              <a:rPr lang="en-US" altLang="en-US" dirty="0"/>
              <a:t>Describe the principles of disinfection and sterilization</a:t>
            </a:r>
          </a:p>
          <a:p>
            <a:pPr marL="171450" indent="-171450" eaLnBrk="1" hangingPunct="1">
              <a:spcBef>
                <a:spcPct val="0"/>
              </a:spcBef>
              <a:buFont typeface="Arial" panose="020B0604020202020204" pitchFamily="34" charset="0"/>
              <a:buChar char="•"/>
            </a:pPr>
            <a:r>
              <a:rPr lang="en-US" altLang="en-US" dirty="0"/>
              <a:t>To provide an overview of current methods for disinfection and sterilization per CDC recommendations, </a:t>
            </a:r>
          </a:p>
          <a:p>
            <a:pPr marL="171450" indent="-171450" eaLnBrk="1" hangingPunct="1">
              <a:spcBef>
                <a:spcPct val="0"/>
              </a:spcBef>
              <a:buFont typeface="Arial" panose="020B0604020202020204" pitchFamily="34" charset="0"/>
              <a:buChar char="•"/>
            </a:pPr>
            <a:r>
              <a:rPr lang="en-US" altLang="en-US" dirty="0"/>
              <a:t>And to discuss the training and quality control methods required to maintain proper standards</a:t>
            </a:r>
          </a:p>
          <a:p>
            <a:pPr marL="0" indent="0" eaLnBrk="1" hangingPunct="1">
              <a:spcBef>
                <a:spcPct val="0"/>
              </a:spcBef>
              <a:buFont typeface="Arial" panose="020B0604020202020204" pitchFamily="34" charset="0"/>
              <a:buNone/>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pPr>
            <a:r>
              <a:rPr lang="en-US" altLang="en-US" dirty="0"/>
              <a:t>In 2008 the CDC published </a:t>
            </a:r>
            <a:br>
              <a:rPr lang="en-US" altLang="en-US" dirty="0"/>
            </a:br>
            <a:r>
              <a:rPr lang="en-US" altLang="en-US" dirty="0"/>
              <a:t>“Guidelines for Disinfection and Sterilization in Healthcare Facilities”. The link is included on your resource page </a:t>
            </a:r>
          </a:p>
          <a:p>
            <a:endParaRPr lang="en-US" altLang="en-US" dirty="0"/>
          </a:p>
        </p:txBody>
      </p:sp>
      <p:sp>
        <p:nvSpPr>
          <p:cNvPr id="4" name="Slide Number Placeholder 3">
            <a:extLst>
              <a:ext uri="{FF2B5EF4-FFF2-40B4-BE49-F238E27FC236}">
                <a16:creationId xmlns:a16="http://schemas.microsoft.com/office/drawing/2014/main" id="{3E443923-F216-4A85-BFD0-99A25DD058C2}"/>
              </a:ext>
            </a:extLst>
          </p:cNvPr>
          <p:cNvSpPr>
            <a:spLocks noGrp="1"/>
          </p:cNvSpPr>
          <p:nvPr>
            <p:ph type="sldNum" sz="quarter" idx="5"/>
          </p:nvPr>
        </p:nvSpPr>
        <p:spPr/>
        <p:txBody>
          <a:bodyPr/>
          <a:lstStyle/>
          <a:p>
            <a:pPr>
              <a:defRPr/>
            </a:pPr>
            <a:fld id="{6D45678C-4339-4982-93D3-8A0FCC6FBC4B}"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 alternative sterilization method for heat-sensitive instruments is soaking them in a liquid chemical sterilant cleared by the FDA. However, exposure to these powerful and toxic chemicals can be harmful to healthcare providers and patients if the manufacturer’s instructions for use and safety precautions are not followed precisely. These items are not wrapped and therefore can not be stored. For these reasons, CDC encourages the use of heat-tolerant or disposable alternatives.</a:t>
            </a:r>
          </a:p>
          <a:p>
            <a:r>
              <a:rPr lang="en-US" altLang="en-US" dirty="0"/>
              <a:t>A list of the FDA cleared </a:t>
            </a:r>
            <a:r>
              <a:rPr lang="en-US" altLang="en-US" dirty="0" err="1"/>
              <a:t>sterilants</a:t>
            </a:r>
            <a:r>
              <a:rPr lang="en-US" altLang="en-US" dirty="0"/>
              <a:t> and high-level disinfectants with label claims for reprocessing reusable medical devices is available and a link has been included in your list of resources</a:t>
            </a:r>
          </a:p>
        </p:txBody>
      </p:sp>
      <p:sp>
        <p:nvSpPr>
          <p:cNvPr id="4" name="Slide Number Placeholder 3">
            <a:extLst>
              <a:ext uri="{FF2B5EF4-FFF2-40B4-BE49-F238E27FC236}">
                <a16:creationId xmlns:a16="http://schemas.microsoft.com/office/drawing/2014/main" id="{6C4C33C3-5FB2-48B9-947D-596FFFC312EF}"/>
              </a:ext>
            </a:extLst>
          </p:cNvPr>
          <p:cNvSpPr>
            <a:spLocks noGrp="1"/>
          </p:cNvSpPr>
          <p:nvPr>
            <p:ph type="sldNum" sz="quarter" idx="5"/>
          </p:nvPr>
        </p:nvSpPr>
        <p:spPr/>
        <p:txBody>
          <a:bodyPr/>
          <a:lstStyle/>
          <a:p>
            <a:pPr>
              <a:defRPr/>
            </a:pPr>
            <a:fld id="{AE85390E-1ABB-4701-B4F8-622BB81EC364}"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B9A288-C75B-4787-8C4B-7FBD411B0DD7}" type="slidenum">
              <a:rPr lang="en-US" altLang="en-US" smtClean="0">
                <a:latin typeface="Arial" panose="020B0604020202020204" pitchFamily="34" charset="0"/>
              </a:rPr>
              <a:pPr fontAlgn="base">
                <a:spcBef>
                  <a:spcPct val="0"/>
                </a:spcBef>
                <a:spcAft>
                  <a:spcPct val="0"/>
                </a:spcAft>
              </a:pPr>
              <a:t>21</a:t>
            </a:fld>
            <a:endParaRPr lang="en-US" altLang="en-US">
              <a:latin typeface="Arial" panose="020B0604020202020204" pitchFamily="34" charset="0"/>
            </a:endParaRPr>
          </a:p>
        </p:txBody>
      </p:sp>
      <p:sp>
        <p:nvSpPr>
          <p:cNvPr id="51203"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To review, steam is preferred for critical items not damaged by heat.</a:t>
            </a:r>
          </a:p>
          <a:p>
            <a:r>
              <a:rPr lang="en-US" altLang="en-US" dirty="0"/>
              <a:t>Follow the operating parameters recommended by the manufacturer for the equipment or products used. </a:t>
            </a:r>
          </a:p>
          <a:p>
            <a:r>
              <a:rPr lang="en-US" altLang="en-US" dirty="0"/>
              <a:t>Use low temperature sterilization technologies for reprocessing critical items that may be damaged by heat. </a:t>
            </a:r>
          </a:p>
          <a:p>
            <a:endParaRPr lang="en-US" altLang="en-US" dirty="0"/>
          </a:p>
          <a:p>
            <a:r>
              <a:rPr lang="en-US" altLang="en-US" dirty="0"/>
              <a:t>Items that have been sterilized by immersion in a chemo-sterilizer solution such as glutaraldehyde or ortho-</a:t>
            </a:r>
            <a:r>
              <a:rPr lang="en-US" altLang="en-US" dirty="0" err="1"/>
              <a:t>phthalaldehyde</a:t>
            </a:r>
            <a:r>
              <a:rPr lang="en-US" altLang="en-US" dirty="0"/>
              <a:t> (OPA) should be used immediately. These items are not wrapped for protection and therefore should not be stored long term.</a:t>
            </a:r>
          </a:p>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a:t>CLICK</a:t>
            </a:r>
            <a:r>
              <a:rPr lang="en-US" baseline="0" dirty="0"/>
              <a:t> </a:t>
            </a:r>
            <a:r>
              <a:rPr lang="en-US" b="1" baseline="0" dirty="0"/>
              <a:t>for answer </a:t>
            </a:r>
            <a:r>
              <a:rPr lang="en-US" altLang="en-US" b="0" dirty="0"/>
              <a:t>The correct response is C. Use and contact are the basis for sterilization decisions</a:t>
            </a:r>
          </a:p>
        </p:txBody>
      </p:sp>
      <p:sp>
        <p:nvSpPr>
          <p:cNvPr id="4" name="Slide Number Placeholder 3">
            <a:extLst>
              <a:ext uri="{FF2B5EF4-FFF2-40B4-BE49-F238E27FC236}">
                <a16:creationId xmlns:a16="http://schemas.microsoft.com/office/drawing/2014/main" id="{E0C2A669-2CBB-4B92-9E77-AF543C0F11B7}"/>
              </a:ext>
            </a:extLst>
          </p:cNvPr>
          <p:cNvSpPr>
            <a:spLocks noGrp="1"/>
          </p:cNvSpPr>
          <p:nvPr>
            <p:ph type="sldNum" sz="quarter" idx="5"/>
          </p:nvPr>
        </p:nvSpPr>
        <p:spPr/>
        <p:txBody>
          <a:bodyPr/>
          <a:lstStyle/>
          <a:p>
            <a:pPr>
              <a:defRPr/>
            </a:pPr>
            <a:fld id="{CA4B987C-B24E-4EC7-B238-DCBDCFE83A56}"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3C08F3E-CD2B-42EF-8ADD-634C72EA30BD}" type="slidenum">
              <a:rPr lang="en-US" altLang="en-US" smtClean="0">
                <a:latin typeface="Arial" panose="020B0604020202020204" pitchFamily="34" charset="0"/>
              </a:rPr>
              <a:pPr fontAlgn="base">
                <a:spcBef>
                  <a:spcPct val="0"/>
                </a:spcBef>
                <a:spcAft>
                  <a:spcPct val="0"/>
                </a:spcAft>
              </a:pPr>
              <a:t>23</a:t>
            </a:fld>
            <a:endParaRPr lang="en-US" altLang="en-US">
              <a:latin typeface="Arial" panose="020B0604020202020204" pitchFamily="34" charset="0"/>
            </a:endParaRPr>
          </a:p>
        </p:txBody>
      </p:sp>
      <p:sp>
        <p:nvSpPr>
          <p:cNvPr id="55299"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Next, we will discuss monitoring. Monitoring the effectiveness of your sterilization equipment, procedures, and recordkeeping is essential for patient safety, and mandated by several regulatory agencies- Centers for Medicare and Medicaid Services (CMS), and 10A NCAC 41A .0206 (NC rule .0206) </a:t>
            </a:r>
            <a:r>
              <a:rPr lang="en-US" altLang="en-US" b="0" dirty="0"/>
              <a:t>and</a:t>
            </a:r>
            <a:r>
              <a:rPr lang="en-US" altLang="en-US" b="1" dirty="0"/>
              <a:t> </a:t>
            </a:r>
            <a:r>
              <a:rPr lang="en-US" altLang="en-US" dirty="0"/>
              <a:t>accreditation bodies -The Joint Commission (TJC)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611D6AD-8A0B-41A8-9655-BFBB24AF8AAB}" type="slidenum">
              <a:rPr lang="en-US" altLang="en-US" smtClean="0">
                <a:latin typeface="Arial" panose="020B0604020202020204" pitchFamily="34" charset="0"/>
              </a:rPr>
              <a:pPr fontAlgn="base">
                <a:spcBef>
                  <a:spcPct val="0"/>
                </a:spcBef>
                <a:spcAft>
                  <a:spcPct val="0"/>
                </a:spcAft>
              </a:pPr>
              <a:t>24</a:t>
            </a:fld>
            <a:endParaRPr lang="en-US" altLang="en-US">
              <a:latin typeface="Arial" panose="020B0604020202020204" pitchFamily="34" charset="0"/>
            </a:endParaRPr>
          </a:p>
        </p:txBody>
      </p:sp>
      <p:sp>
        <p:nvSpPr>
          <p:cNvPr id="57347"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sterilization procedure should be monitored routinely by using a combination of physical, chemical, and biological indicators to evaluate the sterilizing conditions and indirectly, the microbiologic status of the processed items. </a:t>
            </a:r>
          </a:p>
          <a:p>
            <a:r>
              <a:rPr lang="en-US" altLang="en-US" b="1" dirty="0"/>
              <a:t>CLICK</a:t>
            </a:r>
          </a:p>
          <a:p>
            <a:r>
              <a:rPr lang="en-US" altLang="en-US" dirty="0"/>
              <a:t>The physical monitors for steam include the daily assessment of cycle time and temperature by examining the temperature record charts or computer readout, and an assessment of pressure via the pressure gauge.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8963BC-05D7-470D-9A43-357095D7A039}" type="slidenum">
              <a:rPr lang="en-US" altLang="en-US" smtClean="0">
                <a:latin typeface="Arial" panose="020B0604020202020204" pitchFamily="34" charset="0"/>
              </a:rPr>
              <a:pPr fontAlgn="base">
                <a:spcBef>
                  <a:spcPct val="0"/>
                </a:spcBef>
                <a:spcAft>
                  <a:spcPct val="0"/>
                </a:spcAft>
              </a:pPr>
              <a:t>25</a:t>
            </a:fld>
            <a:endParaRPr lang="en-US" altLang="en-US">
              <a:latin typeface="Arial" panose="020B0604020202020204" pitchFamily="34" charset="0"/>
            </a:endParaRPr>
          </a:p>
        </p:txBody>
      </p:sp>
      <p:sp>
        <p:nvSpPr>
          <p:cNvPr id="59395"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dirty="0"/>
              <a:t>Chemical indicators are convenient and usually are either heat or chemical sensitive inks that change color when one or more sterilization parameters (e.g., steam-time, temperature, and or saturated steam) are present. </a:t>
            </a:r>
          </a:p>
          <a:p>
            <a:pPr>
              <a:lnSpc>
                <a:spcPct val="90000"/>
              </a:lnSpc>
            </a:pPr>
            <a:r>
              <a:rPr lang="en-US" altLang="en-US" dirty="0"/>
              <a:t>They indicate that the item has been exposed to the sterilization process, but these indicators do not prove sterilization has been achieved. </a:t>
            </a:r>
          </a:p>
          <a:p>
            <a:pPr>
              <a:lnSpc>
                <a:spcPct val="90000"/>
              </a:lnSpc>
            </a:pPr>
            <a:r>
              <a:rPr lang="en-US" altLang="en-US" b="1" dirty="0"/>
              <a:t>CLICK</a:t>
            </a:r>
          </a:p>
          <a:p>
            <a:pPr>
              <a:lnSpc>
                <a:spcPct val="90000"/>
              </a:lnSpc>
            </a:pPr>
            <a:r>
              <a:rPr lang="en-US" altLang="en-US" dirty="0"/>
              <a:t>Chemical indicators are affixed to the outside of each pack and preferably should also be placed on the inside of each pack to verify sterilant penetration.</a:t>
            </a:r>
          </a:p>
          <a:p>
            <a:pPr>
              <a:lnSpc>
                <a:spcPct val="90000"/>
              </a:lnSpc>
            </a:pPr>
            <a:r>
              <a:rPr lang="en-US" altLang="en-US" dirty="0"/>
              <a:t>Chemical indicators have been grouped into six classes based on their ability to monitor one or multiple sterilization parameters. If the internal or external indicator suggests inadequate processing, the item should not be used. </a:t>
            </a:r>
          </a:p>
          <a:p>
            <a:pPr>
              <a:lnSpc>
                <a:spcPct val="90000"/>
              </a:lnSpc>
            </a:pP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E81D22F-C4AA-44DA-ACCD-6C9A02669A61}" type="slidenum">
              <a:rPr lang="en-US" altLang="en-US" smtClean="0">
                <a:latin typeface="Arial" panose="020B0604020202020204" pitchFamily="34" charset="0"/>
              </a:rPr>
              <a:pPr fontAlgn="base">
                <a:spcBef>
                  <a:spcPct val="0"/>
                </a:spcBef>
                <a:spcAft>
                  <a:spcPct val="0"/>
                </a:spcAft>
              </a:pPr>
              <a:t>26</a:t>
            </a:fld>
            <a:endParaRPr lang="en-US" altLang="en-US">
              <a:latin typeface="Arial" panose="020B0604020202020204" pitchFamily="34" charset="0"/>
            </a:endParaRPr>
          </a:p>
        </p:txBody>
      </p:sp>
      <p:sp>
        <p:nvSpPr>
          <p:cNvPr id="61443"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Biological indicators are recognized by most authorities as being the closest to the ideal monitors of the sterilization process because they measure the sterilization process directly using the most resistant microorganisms (i.e., </a:t>
            </a:r>
            <a:r>
              <a:rPr lang="en-US" altLang="en-US" i="1" dirty="0" err="1"/>
              <a:t>Bacilllus</a:t>
            </a:r>
            <a:r>
              <a:rPr lang="en-US" altLang="en-US" dirty="0"/>
              <a:t> spores) and not merely by testing the physical and chemical conditions necessary for sterilization.  They are the only process that directly monitors the lethality of a given sterilization process. </a:t>
            </a:r>
            <a:r>
              <a:rPr lang="en-US" b="0" i="0" dirty="0">
                <a:effectLst/>
                <a:highlight>
                  <a:srgbClr val="FFFFFF"/>
                </a:highlight>
                <a:latin typeface="Times New Roman" panose="02020603050405020304" pitchFamily="18" charset="0"/>
              </a:rPr>
              <a:t>Because spores used in BIs are more resistant and present in greater numbers than the</a:t>
            </a:r>
            <a:br>
              <a:rPr lang="en-US" b="0" dirty="0"/>
            </a:br>
            <a:r>
              <a:rPr lang="en-US" b="0" i="0" dirty="0">
                <a:effectLst/>
                <a:highlight>
                  <a:srgbClr val="FFFFFF"/>
                </a:highlight>
                <a:latin typeface="Times New Roman" panose="02020603050405020304" pitchFamily="18" charset="0"/>
              </a:rPr>
              <a:t>common microbial contaminants found on patient-care equipment; an inactivated BI indicates other potential pathogens in</a:t>
            </a:r>
            <a:br>
              <a:rPr lang="en-US" b="0" dirty="0"/>
            </a:br>
            <a:r>
              <a:rPr lang="en-US" b="0" i="0" dirty="0">
                <a:effectLst/>
                <a:highlight>
                  <a:srgbClr val="FFFFFF"/>
                </a:highlight>
                <a:latin typeface="Times New Roman" panose="02020603050405020304" pitchFamily="18" charset="0"/>
              </a:rPr>
              <a:t>the load have been killed. </a:t>
            </a:r>
            <a:r>
              <a:rPr lang="en-US" altLang="en-US" i="1" dirty="0" err="1"/>
              <a:t>Geobacillus</a:t>
            </a:r>
            <a:r>
              <a:rPr lang="en-US" altLang="en-US" i="1" dirty="0"/>
              <a:t> stearothermophilus </a:t>
            </a:r>
            <a:r>
              <a:rPr lang="en-US" altLang="en-US" dirty="0"/>
              <a:t>spores  are used to monitor steam sterilization, hydrogen peroxide gas plasma , and liquid peracetic acid sterilizers. </a:t>
            </a:r>
            <a:r>
              <a:rPr lang="en-US" altLang="en-US" i="1" dirty="0"/>
              <a:t>Bacillus </a:t>
            </a:r>
            <a:r>
              <a:rPr lang="en-US" altLang="en-US" i="1" dirty="0" err="1"/>
              <a:t>atrophaeus</a:t>
            </a:r>
            <a:r>
              <a:rPr lang="en-US" altLang="en-US" i="1" dirty="0"/>
              <a:t> </a:t>
            </a:r>
            <a:r>
              <a:rPr lang="en-US" altLang="en-US" dirty="0"/>
              <a:t>formerly known as </a:t>
            </a:r>
            <a:r>
              <a:rPr lang="en-US" altLang="en-US" i="1" dirty="0"/>
              <a:t>Bacillus subtilis </a:t>
            </a:r>
            <a:r>
              <a:rPr lang="en-US" altLang="en-US" dirty="0"/>
              <a:t>at  are used to monitor Ethylene oxide (ETO) and dry heat. </a:t>
            </a:r>
          </a:p>
          <a:p>
            <a:r>
              <a:rPr lang="en-US" altLang="en-US" i="1" dirty="0" err="1"/>
              <a:t>Geobacillus</a:t>
            </a:r>
            <a:r>
              <a:rPr lang="en-US" altLang="en-US" i="1" dirty="0"/>
              <a:t> stearothermophilus </a:t>
            </a:r>
            <a:r>
              <a:rPr lang="en-US" altLang="en-US" dirty="0"/>
              <a:t>is incubated at 55-60°C and </a:t>
            </a:r>
            <a:r>
              <a:rPr lang="en-US" altLang="en-US" i="1" dirty="0"/>
              <a:t>B. </a:t>
            </a:r>
            <a:r>
              <a:rPr lang="en-US" altLang="en-US" i="1" dirty="0" err="1"/>
              <a:t>atrophaeus</a:t>
            </a:r>
            <a:r>
              <a:rPr lang="en-US" altLang="en-US" i="1" dirty="0"/>
              <a:t> </a:t>
            </a:r>
            <a:r>
              <a:rPr lang="en-US" altLang="en-US" dirty="0"/>
              <a:t>at 37°C.</a:t>
            </a:r>
            <a:endParaRPr lang="en-US" altLang="en-US" i="1" dirty="0"/>
          </a:p>
        </p:txBody>
      </p:sp>
    </p:spTree>
    <p:extLst>
      <p:ext uri="{BB962C8B-B14F-4D97-AF65-F5344CB8AC3E}">
        <p14:creationId xmlns:p14="http://schemas.microsoft.com/office/powerpoint/2010/main" val="3209250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E203507-F7E3-4328-8DAC-D4C2C22BF473}" type="slidenum">
              <a:rPr lang="en-US" altLang="en-US" smtClean="0">
                <a:latin typeface="Arial" panose="020B0604020202020204" pitchFamily="34" charset="0"/>
              </a:rPr>
              <a:pPr fontAlgn="base">
                <a:spcBef>
                  <a:spcPct val="0"/>
                </a:spcBef>
                <a:spcAft>
                  <a:spcPct val="0"/>
                </a:spcAft>
              </a:pPr>
              <a:t>27</a:t>
            </a:fld>
            <a:endParaRPr lang="en-US" altLang="en-US">
              <a:latin typeface="Arial" panose="020B0604020202020204" pitchFamily="34" charset="0"/>
            </a:endParaRPr>
          </a:p>
        </p:txBody>
      </p:sp>
      <p:sp>
        <p:nvSpPr>
          <p:cNvPr id="63491"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Notes Placeholder 2">
            <a:extLst>
              <a:ext uri="{FF2B5EF4-FFF2-40B4-BE49-F238E27FC236}">
                <a16:creationId xmlns:a16="http://schemas.microsoft.com/office/drawing/2014/main" id="{F4C208BD-9446-4B67-89F7-62798439558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t>In the event a biological indicator is positive (after the sterilization cycle) follow the procedure provided by the CDC and the Association of Perioperative Registered Nurses (AORN). </a:t>
            </a:r>
          </a:p>
          <a:p>
            <a:pPr>
              <a:defRPr/>
            </a:pPr>
            <a:r>
              <a:rPr lang="en-US" b="1" dirty="0"/>
              <a:t>CLICKs</a:t>
            </a:r>
          </a:p>
          <a:p>
            <a:pPr>
              <a:defRPr/>
            </a:pPr>
            <a:r>
              <a:rPr lang="en-US" dirty="0"/>
              <a:t>For steam sterilization, after a single positive biological indicator test:</a:t>
            </a:r>
            <a:endParaRPr lang="en-US" dirty="0">
              <a:cs typeface="Calibri"/>
            </a:endParaRPr>
          </a:p>
          <a:p>
            <a:pPr lvl="1">
              <a:buFont typeface="Arial" panose="020B0604020202020204" pitchFamily="34" charset="0"/>
              <a:buChar char="•"/>
              <a:defRPr/>
            </a:pPr>
            <a:r>
              <a:rPr lang="en-US" dirty="0"/>
              <a:t>Remove the sterilizer from service and review sterilizer instructions</a:t>
            </a:r>
            <a:endParaRPr lang="en-US" dirty="0">
              <a:cs typeface="Calibri"/>
            </a:endParaRPr>
          </a:p>
          <a:p>
            <a:pPr lvl="1">
              <a:buFont typeface="Arial" panose="020B0604020202020204" pitchFamily="34" charset="0"/>
              <a:buChar char="•"/>
              <a:defRPr/>
            </a:pPr>
            <a:r>
              <a:rPr lang="en-US" dirty="0"/>
              <a:t>Retest the sterilizer</a:t>
            </a:r>
            <a:endParaRPr lang="en-US" dirty="0">
              <a:cs typeface="Calibri"/>
            </a:endParaRPr>
          </a:p>
          <a:p>
            <a:pPr lvl="1">
              <a:buFont typeface="Arial" panose="020B0604020202020204" pitchFamily="34" charset="0"/>
              <a:buChar char="•"/>
              <a:defRPr/>
            </a:pPr>
            <a:r>
              <a:rPr lang="en-US" dirty="0"/>
              <a:t>Recall all implantable items. </a:t>
            </a:r>
            <a:endParaRPr lang="en-US" dirty="0">
              <a:cs typeface="Calibri"/>
            </a:endParaRPr>
          </a:p>
          <a:p>
            <a:pPr lvl="1">
              <a:buFont typeface="Arial" panose="020B0604020202020204" pitchFamily="34" charset="0"/>
              <a:buChar char="•"/>
              <a:defRPr/>
            </a:pPr>
            <a:r>
              <a:rPr lang="en-US" dirty="0"/>
              <a:t>If additional spore tests are negative, return</a:t>
            </a:r>
            <a:r>
              <a:rPr lang="en-US" b="1" dirty="0"/>
              <a:t> </a:t>
            </a:r>
            <a:r>
              <a:rPr lang="en-US" dirty="0"/>
              <a:t>the sterilizer to service</a:t>
            </a:r>
            <a:endParaRPr lang="en-US" dirty="0">
              <a:cs typeface="Calibri"/>
            </a:endParaRPr>
          </a:p>
          <a:p>
            <a:pPr lvl="1">
              <a:buFont typeface="Arial" panose="020B0604020202020204" pitchFamily="34" charset="0"/>
              <a:buChar char="•"/>
              <a:defRPr/>
            </a:pPr>
            <a:r>
              <a:rPr lang="en-US" dirty="0"/>
              <a:t>If the spore test is positive: do not use the until the unit has been inspected; </a:t>
            </a:r>
            <a:endParaRPr lang="en-US" dirty="0">
              <a:cs typeface="Calibri"/>
            </a:endParaRPr>
          </a:p>
          <a:p>
            <a:pPr lvl="1">
              <a:buFont typeface="Arial" panose="020B0604020202020204" pitchFamily="34" charset="0"/>
              <a:buChar char="•"/>
              <a:defRPr/>
            </a:pPr>
            <a:r>
              <a:rPr lang="en-US" dirty="0"/>
              <a:t>Run 3 consecutive spore tests for validation.</a:t>
            </a:r>
            <a:r>
              <a:rPr lang="en-US" b="1" dirty="0"/>
              <a:t>  </a:t>
            </a:r>
            <a:r>
              <a:rPr lang="en-US" dirty="0"/>
              <a:t>If the test is still positive, recall (to the extent possible) all items processed since the last negative spore test. </a:t>
            </a:r>
          </a:p>
          <a:p>
            <a:pPr lvl="1">
              <a:buFont typeface="Arial" panose="020B0604020202020204" pitchFamily="34" charset="0"/>
              <a:buChar char="•"/>
              <a:defRPr/>
            </a:pPr>
            <a:r>
              <a:rPr lang="en-US" dirty="0"/>
              <a:t>Reprocess the items from the implicated loads. </a:t>
            </a:r>
            <a:endParaRPr lang="en-US" dirty="0">
              <a:cs typeface="Calibri"/>
            </a:endParaRPr>
          </a:p>
          <a:p>
            <a:pPr>
              <a:defRPr/>
            </a:pPr>
            <a:r>
              <a:rPr lang="en-US" i="1" dirty="0"/>
              <a:t>Note that the problem could also be a result of defective procedures which may be determined by a maintenance provider or by identification of inappropriate cycle settings.</a:t>
            </a:r>
            <a:endParaRPr lang="en-US" i="1" dirty="0">
              <a:cs typeface="Calibri"/>
            </a:endParaRPr>
          </a:p>
          <a:p>
            <a:pPr>
              <a:defRPr/>
            </a:pPr>
            <a:endParaRPr lang="en-US" altLang="en-US" sz="1100" dirty="0"/>
          </a:p>
        </p:txBody>
      </p:sp>
    </p:spTree>
    <p:extLst>
      <p:ext uri="{BB962C8B-B14F-4D97-AF65-F5344CB8AC3E}">
        <p14:creationId xmlns:p14="http://schemas.microsoft.com/office/powerpoint/2010/main" val="1982742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100" dirty="0"/>
              <a:t>If patient care items were used before retrieval, the infection preventionist should assess the risk of infection in collaboration with the physician, and if needed, consult an outside reprocessing specialist. </a:t>
            </a:r>
            <a:r>
              <a:rPr lang="en-US" altLang="en-US" sz="1100" b="1" dirty="0"/>
              <a:t>CLICK</a:t>
            </a:r>
          </a:p>
          <a:p>
            <a:pPr>
              <a:defRPr/>
            </a:pPr>
            <a:r>
              <a:rPr lang="en-US" altLang="en-US" sz="1100" dirty="0"/>
              <a:t>The margin of safety in steam sterilization is sufficiently large that there is a minimal risk associated with items in a load that show spore growth, especially if the item was properly cleaned and the time, temperature and pressure was achieved (as demonstrated by a chemical indicator and monitoring documentation.  </a:t>
            </a:r>
          </a:p>
          <a:p>
            <a:pPr>
              <a:defRPr/>
            </a:pPr>
            <a:r>
              <a:rPr lang="en-US" altLang="en-US" sz="1100" b="1" dirty="0"/>
              <a:t>CLICK</a:t>
            </a:r>
            <a:endParaRPr lang="en-US" altLang="en-US" sz="1100" dirty="0"/>
          </a:p>
          <a:p>
            <a:pPr>
              <a:defRPr/>
            </a:pPr>
            <a:r>
              <a:rPr lang="en-US" altLang="en-US" sz="1100" dirty="0"/>
              <a:t>After a single positive biological indicator used with a </a:t>
            </a:r>
            <a:r>
              <a:rPr lang="en-US" altLang="en-US" sz="1100" b="0" u="none" dirty="0"/>
              <a:t>method other than steam sterilization, </a:t>
            </a:r>
            <a:r>
              <a:rPr lang="en-US" altLang="en-US" sz="1100" dirty="0"/>
              <a:t>treat as nonsterile all items that have been processed in that sterilizer, dating from the last sterilization cycle with negative biological indicator. Retrieve items and reprocess.</a:t>
            </a:r>
          </a:p>
          <a:p>
            <a:pPr>
              <a:defRPr/>
            </a:pPr>
            <a:r>
              <a:rPr lang="en-US" altLang="en-US" sz="1100" dirty="0"/>
              <a:t> </a:t>
            </a:r>
          </a:p>
          <a:p>
            <a:endParaRPr lang="en-US" dirty="0">
              <a:cs typeface="Calibri"/>
            </a:endParaRPr>
          </a:p>
        </p:txBody>
      </p:sp>
      <p:sp>
        <p:nvSpPr>
          <p:cNvPr id="4" name="Slide Number Placeholder 3"/>
          <p:cNvSpPr>
            <a:spLocks noGrp="1"/>
          </p:cNvSpPr>
          <p:nvPr>
            <p:ph type="sldNum" sz="quarter" idx="5"/>
          </p:nvPr>
        </p:nvSpPr>
        <p:spPr/>
        <p:txBody>
          <a:bodyPr/>
          <a:lstStyle/>
          <a:p>
            <a:fld id="{7DF07B9C-0A5B-4448-88E0-28B89CB9C58F}" type="slidenum">
              <a:rPr lang="en-US" smtClean="0"/>
              <a:t>28</a:t>
            </a:fld>
            <a:endParaRPr lang="en-US"/>
          </a:p>
        </p:txBody>
      </p:sp>
    </p:spTree>
    <p:extLst>
      <p:ext uri="{BB962C8B-B14F-4D97-AF65-F5344CB8AC3E}">
        <p14:creationId xmlns:p14="http://schemas.microsoft.com/office/powerpoint/2010/main" val="31804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36DAB1-91D0-4042-9D8F-8D30F584C6AA}" type="slidenum">
              <a:rPr lang="en-US" altLang="en-US" smtClean="0">
                <a:latin typeface="Arial" panose="020B0604020202020204" pitchFamily="34" charset="0"/>
              </a:rPr>
              <a:pPr fontAlgn="base">
                <a:spcBef>
                  <a:spcPct val="0"/>
                </a:spcBef>
                <a:spcAft>
                  <a:spcPct val="0"/>
                </a:spcAft>
              </a:pPr>
              <a:t>29</a:t>
            </a:fld>
            <a:endParaRPr lang="en-US" altLang="en-US">
              <a:latin typeface="Arial" panose="020B0604020202020204" pitchFamily="34" charset="0"/>
            </a:endParaRPr>
          </a:p>
        </p:txBody>
      </p:sp>
      <p:sp>
        <p:nvSpPr>
          <p:cNvPr id="65539"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dirty="0"/>
              <a:t>Monitor each sterilizer load with physical and chemical indicators</a:t>
            </a:r>
          </a:p>
          <a:p>
            <a:pPr marL="0" indent="0">
              <a:buFont typeface="Arial" panose="020B0604020202020204" pitchFamily="34" charset="0"/>
              <a:buNone/>
            </a:pPr>
            <a:r>
              <a:rPr lang="en-US" altLang="en-US" b="1" dirty="0"/>
              <a:t>CLICKs</a:t>
            </a:r>
            <a:endParaRPr lang="en-US" altLang="en-US" dirty="0"/>
          </a:p>
          <a:p>
            <a:pPr marL="171450" indent="-171450">
              <a:buFont typeface="Arial" panose="020B0604020202020204" pitchFamily="34" charset="0"/>
              <a:buChar char="•"/>
            </a:pPr>
            <a:r>
              <a:rPr lang="en-US" altLang="en-US" dirty="0"/>
              <a:t>Use biological indicators to monitor effectiveness of sterilizers at least weekly. A schedule for and documentation of maintenance and microbiological monitoring is a requirement in the NC Rule .0206. If a sterilizer is used frequently (e.g., several loads per day), daily use of biological indicator allows for earlier discovery of equipment malfunctions or procedure errors, minimizing the extent of patient surveillance and product recall needed in the event of a positive biological indicator. </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Each load should be monitored with a biological indicator if it contains an implantable object. If feasible, implantable items should not be used until the results of spore tests are known to be negative. </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Have a policy in place for management of a positive BI indicator</a:t>
            </a:r>
          </a:p>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we start our discussion it is important to remember that all microorganisms are not equal. </a:t>
            </a:r>
            <a:r>
              <a:rPr lang="en-US" altLang="en-US" b="1" dirty="0"/>
              <a:t> </a:t>
            </a:r>
            <a:r>
              <a:rPr lang="en-US" altLang="en-US" dirty="0"/>
              <a:t>Various types of microorganisms have differing levels of resistance to disinfectants and </a:t>
            </a:r>
            <a:r>
              <a:rPr lang="en-US" altLang="en-US" dirty="0" err="1"/>
              <a:t>sterilants</a:t>
            </a:r>
            <a:r>
              <a:rPr lang="en-US" altLang="en-US" dirty="0"/>
              <a:t>. </a:t>
            </a:r>
          </a:p>
          <a:p>
            <a:r>
              <a:rPr lang="en-US" altLang="en-US" b="1" dirty="0"/>
              <a:t>CLICK</a:t>
            </a:r>
            <a:r>
              <a:rPr lang="en-US" altLang="en-US" dirty="0"/>
              <a:t> </a:t>
            </a:r>
          </a:p>
          <a:p>
            <a:r>
              <a:rPr lang="en-US" altLang="en-US" dirty="0"/>
              <a:t>The hardest microorganisms to kill are Prions. You will not likely encounter this in your facility.  </a:t>
            </a:r>
          </a:p>
          <a:p>
            <a:r>
              <a:rPr lang="en-US" altLang="en-US" b="1" dirty="0"/>
              <a:t>CLICK</a:t>
            </a:r>
            <a:endParaRPr lang="en-US" altLang="en-US" dirty="0"/>
          </a:p>
          <a:p>
            <a:r>
              <a:rPr lang="en-US" altLang="en-US" dirty="0"/>
              <a:t>The most resistant microorganism you are likely to encounter within your practice setting will be spores.  These bacteria (like </a:t>
            </a:r>
            <a:r>
              <a:rPr lang="en-US" altLang="en-US" i="1" dirty="0"/>
              <a:t>C. difficile</a:t>
            </a:r>
            <a:r>
              <a:rPr lang="en-US" altLang="en-US" dirty="0"/>
              <a:t>) form hard protective coverings, which allow them to survive harsh conditions and be resistant to routine environmental disinfection products.  </a:t>
            </a:r>
          </a:p>
          <a:p>
            <a:r>
              <a:rPr lang="en-US" altLang="en-US" b="1" dirty="0"/>
              <a:t>CLICK</a:t>
            </a:r>
            <a:endParaRPr lang="en-US" altLang="en-US" dirty="0"/>
          </a:p>
          <a:p>
            <a:r>
              <a:rPr lang="en-US" altLang="en-US" dirty="0"/>
              <a:t>Certain viruses, like norovirus, are not the hardest to kill but they are resistant to alcohols. This is important to know because alcohol-based hand rubs are widely used in healthcare but are not effective against norovirus.  </a:t>
            </a:r>
          </a:p>
          <a:p>
            <a:r>
              <a:rPr lang="en-US" altLang="en-US" dirty="0"/>
              <a:t> </a:t>
            </a:r>
            <a:r>
              <a:rPr lang="en-US" altLang="en-US" b="1" dirty="0"/>
              <a:t>CLICK</a:t>
            </a:r>
            <a:endParaRPr lang="en-US" altLang="en-US" dirty="0"/>
          </a:p>
          <a:p>
            <a:r>
              <a:rPr lang="en-US" altLang="en-US" dirty="0"/>
              <a:t>HIV and Hepatitis B are among the “easiest to kill” viruses</a:t>
            </a:r>
          </a:p>
          <a:p>
            <a:endParaRPr lang="en-US" altLang="en-US" dirty="0"/>
          </a:p>
          <a:p>
            <a:endParaRPr lang="en-US" altLang="en-US" dirty="0"/>
          </a:p>
        </p:txBody>
      </p:sp>
      <p:sp>
        <p:nvSpPr>
          <p:cNvPr id="4" name="Slide Number Placeholder 3">
            <a:extLst>
              <a:ext uri="{FF2B5EF4-FFF2-40B4-BE49-F238E27FC236}">
                <a16:creationId xmlns:a16="http://schemas.microsoft.com/office/drawing/2014/main" id="{D074495D-8FC9-416B-BAB0-2D6269DD9D6F}"/>
              </a:ext>
            </a:extLst>
          </p:cNvPr>
          <p:cNvSpPr>
            <a:spLocks noGrp="1"/>
          </p:cNvSpPr>
          <p:nvPr>
            <p:ph type="sldNum" sz="quarter" idx="5"/>
          </p:nvPr>
        </p:nvSpPr>
        <p:spPr/>
        <p:txBody>
          <a:bodyPr/>
          <a:lstStyle/>
          <a:p>
            <a:pPr>
              <a:defRPr/>
            </a:pPr>
            <a:fld id="{DF641EE2-7267-4E42-8143-16893D5FDC12}"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49FC60A-B1A9-49F2-A28E-F0BEDD2DDAD2}" type="slidenum">
              <a:rPr lang="en-US" altLang="en-US" smtClean="0">
                <a:latin typeface="Arial" panose="020B0604020202020204" pitchFamily="34" charset="0"/>
              </a:rPr>
              <a:pPr fontAlgn="base">
                <a:spcBef>
                  <a:spcPct val="0"/>
                </a:spcBef>
                <a:spcAft>
                  <a:spcPct val="0"/>
                </a:spcAft>
              </a:pPr>
              <a:t>30</a:t>
            </a:fld>
            <a:endParaRPr lang="en-US" altLang="en-US">
              <a:latin typeface="Arial" panose="020B0604020202020204" pitchFamily="34" charset="0"/>
            </a:endParaRPr>
          </a:p>
        </p:txBody>
      </p:sp>
      <p:sp>
        <p:nvSpPr>
          <p:cNvPr id="67587"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Notes Placeholder 2">
            <a:extLst>
              <a:ext uri="{FF2B5EF4-FFF2-40B4-BE49-F238E27FC236}">
                <a16:creationId xmlns:a16="http://schemas.microsoft.com/office/drawing/2014/main" id="{9DDD9497-C674-48E5-8412-521261CE6F2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As part of a quality control program, the CDC Guidelines for Disinfection and Sterilization in healthcare facilities recommends the following record-keeping:</a:t>
            </a:r>
          </a:p>
          <a:p>
            <a:pPr marL="177845" indent="-177845">
              <a:buFont typeface="Arial" panose="020B0604020202020204" pitchFamily="34" charset="0"/>
              <a:buChar char="•"/>
              <a:defRPr/>
            </a:pPr>
            <a:r>
              <a:rPr lang="en-US" altLang="en-US" dirty="0"/>
              <a:t>Maintain sterilization records (physical, chemical and biological) for a time period that complies with state and/or federal statues of limitations and if applicable accreditation standards (e.g., 3 years to meet the Joint Commission visitation schedule).</a:t>
            </a:r>
          </a:p>
          <a:p>
            <a:pPr marL="177845" indent="-177845">
              <a:buFont typeface="Arial" panose="020B0604020202020204" pitchFamily="34" charset="0"/>
              <a:buChar char="•"/>
              <a:defRPr/>
            </a:pPr>
            <a:r>
              <a:rPr lang="en-US" altLang="en-US" dirty="0"/>
              <a:t>For each sterilization cycle record the type of sterilizer and cycle used; </a:t>
            </a:r>
          </a:p>
          <a:p>
            <a:pPr marL="0" indent="0">
              <a:buFont typeface="Arial" panose="020B0604020202020204" pitchFamily="34" charset="0"/>
              <a:buNone/>
              <a:defRPr/>
            </a:pPr>
            <a:r>
              <a:rPr lang="en-US" altLang="en-US" b="1" dirty="0"/>
              <a:t>CLICKs</a:t>
            </a:r>
          </a:p>
          <a:p>
            <a:pPr marL="177845" indent="-177845">
              <a:buFont typeface="Arial" panose="020B0604020202020204" pitchFamily="34" charset="0"/>
              <a:buChar char="•"/>
              <a:defRPr/>
            </a:pPr>
            <a:r>
              <a:rPr lang="en-US" altLang="en-US" dirty="0"/>
              <a:t>the load identification number; </a:t>
            </a:r>
          </a:p>
          <a:p>
            <a:pPr marL="177845" indent="-177845">
              <a:buFont typeface="Arial" panose="020B0604020202020204" pitchFamily="34" charset="0"/>
              <a:buChar char="•"/>
              <a:defRPr/>
            </a:pPr>
            <a:r>
              <a:rPr lang="en-US" altLang="en-US" dirty="0"/>
              <a:t>the load contents, </a:t>
            </a:r>
          </a:p>
          <a:p>
            <a:pPr marL="177845" indent="-177845">
              <a:buFont typeface="Arial" panose="020B0604020202020204" pitchFamily="34" charset="0"/>
              <a:buChar char="•"/>
              <a:defRPr/>
            </a:pPr>
            <a:r>
              <a:rPr lang="en-US" altLang="en-US" dirty="0"/>
              <a:t>the exposure parameters (time and temperature); </a:t>
            </a:r>
          </a:p>
          <a:p>
            <a:pPr marL="177845" indent="-177845">
              <a:buFont typeface="Arial" panose="020B0604020202020204" pitchFamily="34" charset="0"/>
              <a:buChar char="•"/>
              <a:defRPr/>
            </a:pPr>
            <a:r>
              <a:rPr lang="en-US" altLang="en-US" dirty="0"/>
              <a:t>the operator’s name or initials; </a:t>
            </a:r>
          </a:p>
          <a:p>
            <a:pPr marL="177845" indent="-177845">
              <a:buFont typeface="Arial" panose="020B0604020202020204" pitchFamily="34" charset="0"/>
              <a:buChar char="•"/>
              <a:defRPr/>
            </a:pPr>
            <a:r>
              <a:rPr lang="en-US" altLang="en-US" dirty="0"/>
              <a:t>and the results of physical, chemical, and biological monitoring</a:t>
            </a:r>
          </a:p>
          <a:p>
            <a:pPr>
              <a:defRPr/>
            </a:pPr>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 to play video</a:t>
            </a:r>
          </a:p>
          <a:p>
            <a:pPr eaLnBrk="1" hangingPunct="1">
              <a:lnSpc>
                <a:spcPct val="115000"/>
              </a:lnSpc>
              <a:spcBef>
                <a:spcPct val="0"/>
              </a:spcBef>
              <a:defRPr/>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is the narration on the video:</a:t>
            </a:r>
          </a:p>
          <a:p>
            <a:r>
              <a:rPr lang="en-US" altLang="en-US" dirty="0"/>
              <a:t>Once items are cleaned, dried, and inspected, those requiring sterilization must be wrapped or placed in rigid containers and should be arranged in instrument trays or baskets according to the guidelines provided by the Association of Medical Instrumentation (AAMI) and other professional organizations. These guidelines state that hinged instruments should be opened and items with removable parts should be disassembled unless the device manufacturer or research suggest otherwise. Follow manufacturer’s instructions for preparing instruments such as concave surfaces placed downward and heavy items placed below light items to avoid damage. The wrapping should be done in a manner to prevent gaps and tenting. </a:t>
            </a:r>
          </a:p>
          <a:p>
            <a:endParaRPr lang="en-US" altLang="en-US" dirty="0"/>
          </a:p>
          <a:p>
            <a:r>
              <a:rPr lang="en-US" altLang="en-US" dirty="0"/>
              <a:t>There are several choices in products to maintain sterility of surgical instruments, including peel packs, rigid containers, roll stock that will self seal to form a pouch, and woven or nonwoven sterile wraps. Healthcare facilities can choose any of these options. The key is the packaging material must allow penetration of the sterilant, must be compatible with the type of sterilizer, and must be puncture resistant, durable, and have FDA clearance. </a:t>
            </a:r>
          </a:p>
          <a:p>
            <a:endParaRPr lang="en-US" altLang="en-US" dirty="0"/>
          </a:p>
        </p:txBody>
      </p:sp>
      <p:sp>
        <p:nvSpPr>
          <p:cNvPr id="4" name="Slide Number Placeholder 3">
            <a:extLst>
              <a:ext uri="{FF2B5EF4-FFF2-40B4-BE49-F238E27FC236}">
                <a16:creationId xmlns:a16="http://schemas.microsoft.com/office/drawing/2014/main" id="{4540F589-361F-4E91-8EAC-84BFBD05547F}"/>
              </a:ext>
            </a:extLst>
          </p:cNvPr>
          <p:cNvSpPr>
            <a:spLocks noGrp="1"/>
          </p:cNvSpPr>
          <p:nvPr>
            <p:ph type="sldNum" sz="quarter" idx="5"/>
          </p:nvPr>
        </p:nvSpPr>
        <p:spPr/>
        <p:txBody>
          <a:bodyPr/>
          <a:lstStyle/>
          <a:p>
            <a:pPr>
              <a:defRPr/>
            </a:pPr>
            <a:fld id="{15078571-8336-411C-8A14-FF61A98F4703}"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41C0A2-F4E7-4F7D-834F-2E9D81F6C4AB}" type="slidenum">
              <a:rPr lang="en-US" altLang="en-US" smtClean="0">
                <a:latin typeface="Arial" panose="020B0604020202020204" pitchFamily="34" charset="0"/>
              </a:rPr>
              <a:pPr fontAlgn="base">
                <a:spcBef>
                  <a:spcPct val="0"/>
                </a:spcBef>
                <a:spcAft>
                  <a:spcPct val="0"/>
                </a:spcAft>
              </a:pPr>
              <a:t>32</a:t>
            </a:fld>
            <a:endParaRPr lang="en-US" altLang="en-US">
              <a:latin typeface="Arial" panose="020B0604020202020204" pitchFamily="34" charset="0"/>
            </a:endParaRPr>
          </a:p>
        </p:txBody>
      </p:sp>
      <p:sp>
        <p:nvSpPr>
          <p:cNvPr id="73731"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pPr marL="571500" indent="-571500" eaLnBrk="1" hangingPunct="1">
              <a:buSzPct val="90000"/>
              <a:defRPr/>
            </a:pPr>
            <a:r>
              <a:rPr lang="en-US" altLang="en-US" sz="3600" dirty="0"/>
              <a:t>All items to be sterilized should be arranged so that all surfaces will be directly exposed to the sterilizing agent. </a:t>
            </a:r>
          </a:p>
          <a:p>
            <a:pPr marL="571500" indent="-571500" eaLnBrk="1" hangingPunct="1">
              <a:buSzPct val="90000"/>
              <a:defRPr/>
            </a:pPr>
            <a:r>
              <a:rPr lang="en-US" altLang="en-US" sz="3600" b="1" dirty="0"/>
              <a:t>CLICK</a:t>
            </a:r>
          </a:p>
          <a:p>
            <a:pPr marL="571500" indent="-571500" eaLnBrk="1" hangingPunct="1">
              <a:buSzPct val="90000"/>
              <a:defRPr/>
            </a:pPr>
            <a:r>
              <a:rPr lang="en-US" altLang="en-US" sz="3600" dirty="0"/>
              <a:t>Thus, the loading procedures must allow for free circulation of steam (or another agent) around each item. </a:t>
            </a:r>
            <a:r>
              <a:rPr lang="en-US" altLang="en-US" sz="3300" dirty="0">
                <a:solidFill>
                  <a:srgbClr val="532E1D"/>
                </a:solidFill>
                <a:latin typeface="Calibri" panose="020F0502020204030204" pitchFamily="34" charset="0"/>
                <a:cs typeface="Calibri" panose="020F0502020204030204" pitchFamily="34" charset="0"/>
              </a:rPr>
              <a:t>Place items/packages correctly and loosely into the sterilizer so as not to impede penetration of the sterilant</a:t>
            </a:r>
          </a:p>
          <a:p>
            <a:pPr marL="571500" indent="-571500" eaLnBrk="1" hangingPunct="1">
              <a:buSzPct val="90000"/>
              <a:defRPr/>
            </a:pPr>
            <a:r>
              <a:rPr lang="en-US" altLang="en-US" sz="3200" b="1" dirty="0"/>
              <a:t>CLICK</a:t>
            </a:r>
            <a:endParaRPr lang="en-US" altLang="en-US" sz="3300" dirty="0">
              <a:solidFill>
                <a:srgbClr val="532E1D"/>
              </a:solidFill>
              <a:latin typeface="Calibri" panose="020F0502020204030204" pitchFamily="34" charset="0"/>
              <a:cs typeface="Calibri" panose="020F0502020204030204" pitchFamily="34" charset="0"/>
            </a:endParaRPr>
          </a:p>
          <a:p>
            <a:pPr marL="571500" indent="-571500" eaLnBrk="1" hangingPunct="1">
              <a:buSzPct val="90000"/>
              <a:defRPr/>
            </a:pPr>
            <a:r>
              <a:rPr lang="en-US" altLang="en-US" sz="3300" dirty="0">
                <a:solidFill>
                  <a:srgbClr val="532E1D"/>
                </a:solidFill>
                <a:latin typeface="Calibri" panose="020F0502020204030204" pitchFamily="34" charset="0"/>
                <a:cs typeface="Calibri" panose="020F0502020204030204" pitchFamily="34" charset="0"/>
              </a:rPr>
              <a:t>Peel packs and non-perforated containers should be placed on their edge</a:t>
            </a:r>
          </a:p>
          <a:p>
            <a:pPr marL="571500" indent="-571500" eaLnBrk="1" hangingPunct="1">
              <a:buSzPct val="90000"/>
              <a:defRPr/>
            </a:pPr>
            <a:r>
              <a:rPr lang="en-US" altLang="en-US" sz="3300" dirty="0">
                <a:solidFill>
                  <a:srgbClr val="532E1D"/>
                </a:solidFill>
                <a:latin typeface="Calibri" panose="020F0502020204030204" pitchFamily="34" charset="0"/>
                <a:cs typeface="Calibri" panose="020F0502020204030204" pitchFamily="34" charset="0"/>
              </a:rPr>
              <a:t>Peel packs:</a:t>
            </a:r>
          </a:p>
          <a:p>
            <a:pPr marL="571500" indent="-571500" eaLnBrk="1" hangingPunct="1">
              <a:buSzPct val="90000"/>
              <a:defRPr/>
            </a:pPr>
            <a:r>
              <a:rPr lang="en-US" altLang="en-US" sz="3600" b="1" dirty="0"/>
              <a:t>CLICKs</a:t>
            </a:r>
            <a:endParaRPr lang="en-US" altLang="en-US" sz="3300" dirty="0">
              <a:solidFill>
                <a:srgbClr val="532E1D"/>
              </a:solidFill>
              <a:latin typeface="Calibri" panose="020F0502020204030204" pitchFamily="34" charset="0"/>
              <a:cs typeface="Calibri" panose="020F0502020204030204" pitchFamily="34" charset="0"/>
            </a:endParaRPr>
          </a:p>
          <a:p>
            <a:pPr marL="514350" lvl="0" indent="-571500" eaLnBrk="1" hangingPunct="1">
              <a:buSzPct val="90000"/>
              <a:buFont typeface="Arial" panose="020B0604020202020204" pitchFamily="34" charset="0"/>
              <a:buChar char="•"/>
              <a:defRPr/>
            </a:pPr>
            <a:r>
              <a:rPr lang="en-US" altLang="en-US" sz="2600" dirty="0">
                <a:solidFill>
                  <a:srgbClr val="532E1D"/>
                </a:solidFill>
              </a:rPr>
              <a:t>Be used, filled and opened according to the pouch manufacturer’s instructions</a:t>
            </a:r>
          </a:p>
          <a:p>
            <a:pPr marL="514350" lvl="0" indent="-571500" eaLnBrk="1" hangingPunct="1">
              <a:buSzPct val="90000"/>
              <a:buFont typeface="Arial" panose="020B0604020202020204" pitchFamily="34" charset="0"/>
              <a:buChar char="•"/>
              <a:defRPr/>
            </a:pPr>
            <a:r>
              <a:rPr lang="en-US" altLang="en-US" sz="2600" dirty="0">
                <a:solidFill>
                  <a:srgbClr val="532E1D"/>
                </a:solidFill>
              </a:rPr>
              <a:t>Be of a size and strength to accommodate the item being packaged</a:t>
            </a:r>
          </a:p>
          <a:p>
            <a:pPr marL="514350" lvl="0" indent="-571500" eaLnBrk="1" hangingPunct="1">
              <a:buSzPct val="90000"/>
              <a:buFont typeface="Arial" panose="020B0604020202020204" pitchFamily="34" charset="0"/>
              <a:buChar char="•"/>
              <a:defRPr/>
            </a:pPr>
            <a:r>
              <a:rPr lang="en-US" altLang="en-US" sz="2600" dirty="0">
                <a:solidFill>
                  <a:srgbClr val="532E1D"/>
                </a:solidFill>
              </a:rPr>
              <a:t>Be closed so that all pouch seals are smooth (i.e., without folds, bubbles or wrinkles)</a:t>
            </a:r>
          </a:p>
          <a:p>
            <a:pPr marL="514350" lvl="0" indent="-571500" eaLnBrk="1" hangingPunct="1">
              <a:buSzPct val="90000"/>
              <a:buFont typeface="Arial" panose="020B0604020202020204" pitchFamily="34" charset="0"/>
              <a:buChar char="•"/>
              <a:defRPr/>
            </a:pPr>
            <a:r>
              <a:rPr lang="en-US" altLang="en-US" sz="2600" dirty="0">
                <a:solidFill>
                  <a:srgbClr val="532E1D"/>
                </a:solidFill>
              </a:rPr>
              <a:t>Be written only on the non-porous side of the pouch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Due to the variety of textiles and containers on the market, the manufacturers of the sterilizer and wrap or container product should be consulted on pack preparation and density parameters. </a:t>
            </a:r>
          </a:p>
          <a:p>
            <a:endParaRPr lang="en-US" altLang="en-US" dirty="0"/>
          </a:p>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B15BCE-0BD5-4325-81DA-85E0162D4367}" type="slidenum">
              <a:rPr lang="en-US" altLang="en-US" smtClean="0">
                <a:latin typeface="Arial" panose="020B0604020202020204" pitchFamily="34" charset="0"/>
              </a:rPr>
              <a:pPr fontAlgn="base">
                <a:spcBef>
                  <a:spcPct val="0"/>
                </a:spcBef>
                <a:spcAft>
                  <a:spcPct val="0"/>
                </a:spcAft>
              </a:pPr>
              <a:t>33</a:t>
            </a:fld>
            <a:endParaRPr lang="en-US" altLang="en-US">
              <a:latin typeface="Arial" panose="020B0604020202020204" pitchFamily="34" charset="0"/>
            </a:endParaRPr>
          </a:p>
        </p:txBody>
      </p:sp>
      <p:sp>
        <p:nvSpPr>
          <p:cNvPr id="75779"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summary of recommendations for sterilization include that steam is preferred for critical and semi-critical items that are not damaged by exposure to high heat. </a:t>
            </a:r>
          </a:p>
          <a:p>
            <a:r>
              <a:rPr lang="en-US" altLang="en-US" dirty="0"/>
              <a:t>It is vital to always follow the manufacturer’s operating instructions for sterilizers, products, and equipment.</a:t>
            </a:r>
          </a:p>
          <a:p>
            <a:r>
              <a:rPr lang="en-US" altLang="en-US" dirty="0"/>
              <a:t>It is also important to use “FDA cleared” containers, wrapping, or packaging system that is compatible with the type of sterilization process used. </a:t>
            </a:r>
          </a:p>
          <a:p>
            <a:r>
              <a:rPr lang="en-US" altLang="en-US" dirty="0"/>
              <a:t>And it is critical for successful sterilization to not overload the sterilizer chamber.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A06A3D-2A8E-48F9-B179-BF4ADCB7E742}" type="slidenum">
              <a:rPr lang="en-US" altLang="en-US" smtClean="0">
                <a:latin typeface="Arial" panose="020B0604020202020204" pitchFamily="34" charset="0"/>
              </a:rPr>
              <a:pPr fontAlgn="base">
                <a:spcBef>
                  <a:spcPct val="0"/>
                </a:spcBef>
                <a:spcAft>
                  <a:spcPct val="0"/>
                </a:spcAft>
              </a:pPr>
              <a:t>34</a:t>
            </a:fld>
            <a:endParaRPr lang="en-US" altLang="en-US">
              <a:latin typeface="Arial" panose="020B0604020202020204" pitchFamily="34" charset="0"/>
            </a:endParaRPr>
          </a:p>
        </p:txBody>
      </p:sp>
      <p:sp>
        <p:nvSpPr>
          <p:cNvPr id="77827"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000" dirty="0">
                <a:solidFill>
                  <a:srgbClr val="532E1D"/>
                </a:solidFill>
              </a:rPr>
              <a:t>Make sure the storage area for sterile items provides protection against dust, moisture, and temperature and humidity extremes and follows these guidelines for spacing between items and the surrounding environment</a:t>
            </a:r>
          </a:p>
          <a:p>
            <a:r>
              <a:rPr lang="en-US" altLang="en-US" sz="2000" b="1" dirty="0">
                <a:solidFill>
                  <a:srgbClr val="532E1D"/>
                </a:solidFill>
              </a:rPr>
              <a:t>CLICKs</a:t>
            </a:r>
          </a:p>
          <a:p>
            <a:pPr lvl="1"/>
            <a:r>
              <a:rPr lang="en-US" altLang="en-US" sz="2000" dirty="0">
                <a:solidFill>
                  <a:srgbClr val="532E1D"/>
                </a:solidFill>
              </a:rPr>
              <a:t>8 inches from the floor</a:t>
            </a:r>
          </a:p>
          <a:p>
            <a:pPr lvl="1"/>
            <a:r>
              <a:rPr lang="en-US" altLang="en-US" sz="2000" dirty="0">
                <a:solidFill>
                  <a:srgbClr val="532E1D"/>
                </a:solidFill>
              </a:rPr>
              <a:t>18 inches from ceiling if </a:t>
            </a:r>
            <a:r>
              <a:rPr lang="en-US" altLang="en-US" sz="2000" b="0" dirty="0">
                <a:solidFill>
                  <a:srgbClr val="532E1D"/>
                </a:solidFill>
              </a:rPr>
              <a:t>there is a </a:t>
            </a:r>
            <a:r>
              <a:rPr lang="en-US" altLang="en-US" sz="2000" dirty="0">
                <a:solidFill>
                  <a:srgbClr val="532E1D"/>
                </a:solidFill>
              </a:rPr>
              <a:t>sprinkler</a:t>
            </a:r>
          </a:p>
          <a:p>
            <a:pPr lvl="1"/>
            <a:r>
              <a:rPr lang="en-US" altLang="en-US" sz="2000" dirty="0">
                <a:solidFill>
                  <a:srgbClr val="532E1D"/>
                </a:solidFill>
              </a:rPr>
              <a:t>2 inches from outside walls </a:t>
            </a:r>
          </a:p>
          <a:p>
            <a:pPr lvl="1"/>
            <a:endParaRPr lang="en-US" altLang="en-US" sz="2000" dirty="0">
              <a:solidFill>
                <a:srgbClr val="532E1D"/>
              </a:solidFill>
            </a:endParaRPr>
          </a:p>
          <a:p>
            <a:pPr lvl="1"/>
            <a:endParaRPr lang="en-US" altLang="en-US" sz="2000" dirty="0">
              <a:solidFill>
                <a:srgbClr val="532E1D"/>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0C7EAC7-9AD0-4EE3-AACB-8BD88696474F}" type="slidenum">
              <a:rPr lang="en-US" altLang="en-US" smtClean="0">
                <a:latin typeface="Arial" panose="020B0604020202020204" pitchFamily="34" charset="0"/>
              </a:rPr>
              <a:pPr fontAlgn="base">
                <a:spcBef>
                  <a:spcPct val="0"/>
                </a:spcBef>
                <a:spcAft>
                  <a:spcPct val="0"/>
                </a:spcAft>
              </a:pPr>
              <a:t>35</a:t>
            </a:fld>
            <a:endParaRPr lang="en-US" altLang="en-US">
              <a:latin typeface="Arial" panose="020B0604020202020204" pitchFamily="34" charset="0"/>
            </a:endParaRPr>
          </a:p>
        </p:txBody>
      </p:sp>
      <p:sp>
        <p:nvSpPr>
          <p:cNvPr id="79875"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br>
              <a:rPr lang="en-US" altLang="en-US" dirty="0"/>
            </a:br>
            <a:r>
              <a:rPr lang="en-US" altLang="en-US" dirty="0"/>
              <a:t>The shelf life of a packaged sterile item depends on the quality of the wrapper, the storage conditions, the conditions during transport, the amount of handling, and other events like exposure to moisture that compromises the integrity of the package. </a:t>
            </a:r>
          </a:p>
          <a:p>
            <a:r>
              <a:rPr lang="en-US" altLang="en-US" b="1" dirty="0"/>
              <a:t>CLICKs</a:t>
            </a:r>
          </a:p>
          <a:p>
            <a:pPr marL="171450" indent="-171450">
              <a:buFont typeface="Arial" panose="020B0604020202020204" pitchFamily="34" charset="0"/>
              <a:buChar char="•"/>
            </a:pPr>
            <a:r>
              <a:rPr lang="en-US" altLang="en-US" dirty="0"/>
              <a:t>If </a:t>
            </a:r>
            <a:r>
              <a:rPr lang="en-US" altLang="en-US" b="0" u="none" dirty="0"/>
              <a:t>event-related </a:t>
            </a:r>
            <a:r>
              <a:rPr lang="en-US" altLang="en-US" dirty="0"/>
              <a:t>storage of sterile items is used, then packaged sterile items can be used indefinitely unless the packaging is compromised. </a:t>
            </a:r>
          </a:p>
          <a:p>
            <a:pPr marL="171450" indent="-171450">
              <a:buFont typeface="Arial" panose="020B0604020202020204" pitchFamily="34" charset="0"/>
              <a:buChar char="•"/>
            </a:pPr>
            <a:r>
              <a:rPr lang="en-US" altLang="en-US" dirty="0"/>
              <a:t>Packages should always be inspected and evaluated before use for loss of integrity (e.g., torn, punctured, or wet). If the integrity of the package is compromised, repack and reprocess the pack before use. </a:t>
            </a:r>
          </a:p>
          <a:p>
            <a:pPr marL="171450" indent="-171450">
              <a:buFont typeface="Arial" panose="020B0604020202020204" pitchFamily="34" charset="0"/>
              <a:buChar char="•"/>
            </a:pPr>
            <a:r>
              <a:rPr lang="en-US" altLang="en-US" dirty="0"/>
              <a:t>If </a:t>
            </a:r>
            <a:r>
              <a:rPr lang="en-US" altLang="en-US" b="0" u="none" dirty="0"/>
              <a:t>using time-related </a:t>
            </a:r>
            <a:r>
              <a:rPr lang="en-US" altLang="en-US" dirty="0"/>
              <a:t>storage, items remain sterile for varying periods depending on the type of material used to wrap the item/tray.  If time-related shelf life (less common) is used, label the pack at the time of sterilization with an expiration date. Once the expiration date is met the pack should be reprocessed.</a:t>
            </a:r>
            <a:endParaRPr lang="en-US" altLang="en-US" dirty="0">
              <a:cs typeface="Calibri"/>
            </a:endParaRPr>
          </a:p>
          <a:p>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addition to the specific recommendations for storage of sterile items there are some general guidelines that should be followed for all healthcare equipment and supplies. </a:t>
            </a:r>
          </a:p>
          <a:p>
            <a:r>
              <a:rPr lang="en-US" altLang="en-US"/>
              <a:t>These guidelines are listed on the slide. </a:t>
            </a:r>
          </a:p>
        </p:txBody>
      </p:sp>
      <p:sp>
        <p:nvSpPr>
          <p:cNvPr id="4" name="Slide Number Placeholder 3">
            <a:extLst>
              <a:ext uri="{FF2B5EF4-FFF2-40B4-BE49-F238E27FC236}">
                <a16:creationId xmlns:a16="http://schemas.microsoft.com/office/drawing/2014/main" id="{FF82398F-57AC-4AD5-A610-16C0493C5C93}"/>
              </a:ext>
            </a:extLst>
          </p:cNvPr>
          <p:cNvSpPr>
            <a:spLocks noGrp="1"/>
          </p:cNvSpPr>
          <p:nvPr>
            <p:ph type="sldNum" sz="quarter" idx="5"/>
          </p:nvPr>
        </p:nvSpPr>
        <p:spPr/>
        <p:txBody>
          <a:bodyPr/>
          <a:lstStyle/>
          <a:p>
            <a:pPr>
              <a:defRPr/>
            </a:pPr>
            <a:fld id="{25445923-D423-4601-838F-63AC5D74AB28}"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next classification of medical devices/equipment we are going to discuss is semi-critical items.  </a:t>
            </a:r>
          </a:p>
          <a:p>
            <a:endParaRPr lang="en-US" altLang="en-US" dirty="0"/>
          </a:p>
        </p:txBody>
      </p:sp>
      <p:sp>
        <p:nvSpPr>
          <p:cNvPr id="4" name="Slide Number Placeholder 3">
            <a:extLst>
              <a:ext uri="{FF2B5EF4-FFF2-40B4-BE49-F238E27FC236}">
                <a16:creationId xmlns:a16="http://schemas.microsoft.com/office/drawing/2014/main" id="{9CAE8D46-F481-4AA3-A81D-31E972C16FBB}"/>
              </a:ext>
            </a:extLst>
          </p:cNvPr>
          <p:cNvSpPr>
            <a:spLocks noGrp="1"/>
          </p:cNvSpPr>
          <p:nvPr>
            <p:ph type="sldNum" sz="quarter" idx="5"/>
          </p:nvPr>
        </p:nvSpPr>
        <p:spPr/>
        <p:txBody>
          <a:bodyPr/>
          <a:lstStyle/>
          <a:p>
            <a:pPr>
              <a:defRPr/>
            </a:pPr>
            <a:fld id="{E0557A3C-84EC-45BC-9E03-A519A208C0D8}"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DC2B688A-C57F-461C-A705-4491BBC4175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dirty="0"/>
          </a:p>
          <a:p>
            <a:pPr>
              <a:defRPr/>
            </a:pPr>
            <a:r>
              <a:rPr lang="en-US" dirty="0"/>
              <a:t>Semi-Critical objects;</a:t>
            </a:r>
          </a:p>
          <a:p>
            <a:pPr>
              <a:defRPr/>
            </a:pPr>
            <a:r>
              <a:rPr lang="en-US" b="1" dirty="0"/>
              <a:t>CLICKs</a:t>
            </a:r>
          </a:p>
          <a:p>
            <a:pPr marL="171450" indent="-171450">
              <a:buFont typeface="Arial" panose="020B0604020202020204" pitchFamily="34" charset="0"/>
              <a:buChar char="•"/>
              <a:defRPr/>
            </a:pPr>
            <a:r>
              <a:rPr lang="en-US" dirty="0"/>
              <a:t>Have contact with mucous membranes or non-intact skin, items commonly seen in </a:t>
            </a:r>
            <a:r>
              <a:rPr lang="en-US"/>
              <a:t>dental settings include </a:t>
            </a:r>
            <a:r>
              <a:rPr lang="en-US" altLang="en-US" dirty="0">
                <a:solidFill>
                  <a:srgbClr val="532E1D"/>
                </a:solidFill>
                <a:latin typeface="Calibri" panose="020F0502020204030204" pitchFamily="34" charset="0"/>
                <a:cs typeface="Calibri" panose="020F0502020204030204" pitchFamily="34" charset="0"/>
              </a:rPr>
              <a:t>(mouth mirrors, cheek retractors, hand pieces* reusable dental impression trays and amalgam condensers)</a:t>
            </a:r>
            <a:endParaRPr lang="en-US" altLang="en-US" b="1" strike="sngStrike" dirty="0"/>
          </a:p>
          <a:p>
            <a:pPr marL="171450" indent="-171450">
              <a:buFont typeface="Arial" panose="020B0604020202020204" pitchFamily="34" charset="0"/>
              <a:buChar char="•"/>
              <a:defRPr/>
            </a:pPr>
            <a:r>
              <a:rPr lang="en-US" dirty="0"/>
              <a:t>Risk transmitting infection if not handled properly and </a:t>
            </a:r>
            <a:r>
              <a:rPr lang="en-US" altLang="en-US" b="0" dirty="0">
                <a:solidFill>
                  <a:srgbClr val="532E1D"/>
                </a:solidFill>
                <a:latin typeface="Calibri" panose="020F0502020204030204" pitchFamily="34" charset="0"/>
                <a:cs typeface="Calibri" panose="020F0502020204030204" pitchFamily="34" charset="0"/>
              </a:rPr>
              <a:t>CDC notes because most semi critical items used in dentistry are heat-tolerant, they also should be sterilized by using heat</a:t>
            </a:r>
          </a:p>
          <a:p>
            <a:pPr lvl="1" indent="-273050" eaLnBrk="1" hangingPunct="1">
              <a:defRPr/>
            </a:pPr>
            <a:r>
              <a:rPr lang="en-US" altLang="en-US" b="0" dirty="0">
                <a:solidFill>
                  <a:srgbClr val="532E1D"/>
                </a:solidFill>
                <a:latin typeface="Calibri" panose="020F0502020204030204" pitchFamily="34" charset="0"/>
                <a:cs typeface="Calibri" panose="020F0502020204030204" pitchFamily="34" charset="0"/>
              </a:rPr>
              <a:t>If heat sensitive item should at a minimum be processed using high-level disinfection or used as single-use disposable devices</a:t>
            </a:r>
          </a:p>
          <a:p>
            <a:pPr>
              <a:buFont typeface="Arial" panose="020B0604020202020204" pitchFamily="34" charset="0"/>
              <a:buNone/>
              <a:defRPr/>
            </a:pPr>
            <a:r>
              <a:rPr lang="en-US" b="1" dirty="0"/>
              <a:t>CLICK</a:t>
            </a:r>
            <a:endParaRPr lang="en-US" dirty="0"/>
          </a:p>
          <a:p>
            <a:pPr>
              <a:defRPr/>
            </a:pPr>
            <a:r>
              <a:rPr lang="en-US" dirty="0"/>
              <a:t>The goal with respect to semi-critical objects is to remove all microorganisms except high numbers of bacterial spores</a:t>
            </a:r>
          </a:p>
          <a:p>
            <a:pPr>
              <a:defRPr/>
            </a:pPr>
            <a:r>
              <a:rPr lang="en-US" b="1" dirty="0"/>
              <a:t>CLICK</a:t>
            </a:r>
          </a:p>
        </p:txBody>
      </p:sp>
      <p:sp>
        <p:nvSpPr>
          <p:cNvPr id="4" name="Slide Number Placeholder 3">
            <a:extLst>
              <a:ext uri="{FF2B5EF4-FFF2-40B4-BE49-F238E27FC236}">
                <a16:creationId xmlns:a16="http://schemas.microsoft.com/office/drawing/2014/main" id="{486EAE77-93B7-47BD-87E5-E9FDF818EA07}"/>
              </a:ext>
            </a:extLst>
          </p:cNvPr>
          <p:cNvSpPr>
            <a:spLocks noGrp="1"/>
          </p:cNvSpPr>
          <p:nvPr>
            <p:ph type="sldNum" sz="quarter" idx="5"/>
          </p:nvPr>
        </p:nvSpPr>
        <p:spPr/>
        <p:txBody>
          <a:bodyPr/>
          <a:lstStyle/>
          <a:p>
            <a:pPr>
              <a:defRPr/>
            </a:pPr>
            <a:fld id="{DB8F29D4-72BC-4A88-9CD2-D20436BC25F3}"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many products on the market that can be used for high-level disinfection of semi-critical items.  It is important that you use a product that has been cleared by the FDA as a sterilant and high-level disinfectant.  You should follow the manufacturer’s instructions for use to achieve high-level disinfection, specifically regarding concentration, exposure time and in-use temperatures.  Material compatibility is also a factor, so it is important to choose the disinfectant that will not damage the item undergoing high-level disinfection.  </a:t>
            </a:r>
          </a:p>
        </p:txBody>
      </p:sp>
      <p:sp>
        <p:nvSpPr>
          <p:cNvPr id="4" name="Slide Number Placeholder 3">
            <a:extLst>
              <a:ext uri="{FF2B5EF4-FFF2-40B4-BE49-F238E27FC236}">
                <a16:creationId xmlns:a16="http://schemas.microsoft.com/office/drawing/2014/main" id="{FDB19C9F-FA71-437E-B6DB-5D5EEFA48CF1}"/>
              </a:ext>
            </a:extLst>
          </p:cNvPr>
          <p:cNvSpPr>
            <a:spLocks noGrp="1"/>
          </p:cNvSpPr>
          <p:nvPr>
            <p:ph type="sldNum" sz="quarter" idx="5"/>
          </p:nvPr>
        </p:nvSpPr>
        <p:spPr/>
        <p:txBody>
          <a:bodyPr/>
          <a:lstStyle/>
          <a:p>
            <a:pPr>
              <a:defRPr/>
            </a:pPr>
            <a:fld id="{213B61B3-ABBB-4B48-9985-0023BC9D246D}"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39E2B3A-6435-4CAA-B19E-F39D0CBAB4CF}"/>
              </a:ext>
            </a:extLst>
          </p:cNvPr>
          <p:cNvSpPr>
            <a:spLocks noGrp="1"/>
          </p:cNvSpPr>
          <p:nvPr>
            <p:ph type="body" idx="1"/>
          </p:nvPr>
        </p:nvSpPr>
        <p:spPr/>
        <p:txBody>
          <a:bodyPr/>
          <a:lstStyle/>
          <a:p>
            <a:pPr>
              <a:defRPr/>
            </a:pPr>
            <a:r>
              <a:rPr lang="en-US" dirty="0"/>
              <a:t>Many </a:t>
            </a:r>
            <a:r>
              <a:rPr lang="en-US" b="0" dirty="0"/>
              <a:t>dental</a:t>
            </a:r>
            <a:r>
              <a:rPr lang="en-US" dirty="0"/>
              <a:t> facilities are challenged with space limitations when reprocessing reusable patient care items in compliance with CDC recommendations . In the next section, we will review the steps for sterile instrument processing.  The room designated for sterile processing should be divided into three areas:  Decontamination or instrument cleaning, instrument packaging, and sterilization and storage.  </a:t>
            </a:r>
          </a:p>
          <a:p>
            <a:pPr>
              <a:defRPr/>
            </a:pPr>
            <a:r>
              <a:rPr lang="en-US" b="1" dirty="0"/>
              <a:t>CLICKs</a:t>
            </a:r>
          </a:p>
          <a:p>
            <a:pPr marL="181225" indent="-181225">
              <a:buFont typeface="Arial" pitchFamily="34" charset="0"/>
              <a:buChar char="•"/>
              <a:defRPr/>
            </a:pPr>
            <a:r>
              <a:rPr lang="en-US" dirty="0"/>
              <a:t>In the cleaning or decontamination area, reusable contaminated instruments are received, sorted, and cleaned</a:t>
            </a:r>
          </a:p>
          <a:p>
            <a:pPr marL="181225" indent="-181225">
              <a:buFont typeface="Arial" pitchFamily="34" charset="0"/>
              <a:buChar char="•"/>
              <a:defRPr/>
            </a:pPr>
            <a:r>
              <a:rPr lang="en-US" dirty="0"/>
              <a:t>The packaging area is for inspecting, assembling, and packaging clean instruments in preparation for final sterilization</a:t>
            </a:r>
          </a:p>
          <a:p>
            <a:pPr marL="181225" indent="-181225">
              <a:buFont typeface="Arial" pitchFamily="34" charset="0"/>
              <a:buChar char="•"/>
              <a:defRPr/>
            </a:pPr>
            <a:r>
              <a:rPr lang="en-US" dirty="0"/>
              <a:t>The sterilization and storage area contains the sterilizers and related supplies, incubators for analyzing spore tests, and can contain enclosed storage for sterile and disposable (single-use) items. Alternatively, storage can be in another designated room.</a:t>
            </a:r>
          </a:p>
          <a:p>
            <a:pPr>
              <a:defRPr/>
            </a:pPr>
            <a:endParaRPr lang="en-US" dirty="0"/>
          </a:p>
        </p:txBody>
      </p:sp>
      <p:sp>
        <p:nvSpPr>
          <p:cNvPr id="4" name="Slide Number Placeholder 3">
            <a:extLst>
              <a:ext uri="{FF2B5EF4-FFF2-40B4-BE49-F238E27FC236}">
                <a16:creationId xmlns:a16="http://schemas.microsoft.com/office/drawing/2014/main" id="{5488ABE5-FA24-486C-B437-8DD039BBA482}"/>
              </a:ext>
            </a:extLst>
          </p:cNvPr>
          <p:cNvSpPr>
            <a:spLocks noGrp="1"/>
          </p:cNvSpPr>
          <p:nvPr>
            <p:ph type="sldNum" sz="quarter" idx="5"/>
          </p:nvPr>
        </p:nvSpPr>
        <p:spPr/>
        <p:txBody>
          <a:bodyPr/>
          <a:lstStyle/>
          <a:p>
            <a:pPr>
              <a:defRPr/>
            </a:pPr>
            <a:fld id="{F616EFB5-0E77-41DE-BC3A-C7FFDAAD5DEA}"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CDFFA21-B16B-4F85-904E-FF59B07533F0}"/>
              </a:ext>
            </a:extLst>
          </p:cNvPr>
          <p:cNvSpPr>
            <a:spLocks noGrp="1"/>
          </p:cNvSpPr>
          <p:nvPr>
            <p:ph type="body" idx="1"/>
          </p:nvPr>
        </p:nvSpPr>
        <p:spPr/>
        <p:txBody>
          <a:bodyPr/>
          <a:lstStyle/>
          <a:p>
            <a:pPr eaLnBrk="1" hangingPunct="1">
              <a:spcBef>
                <a:spcPct val="0"/>
              </a:spcBef>
              <a:defRPr/>
            </a:pPr>
            <a:r>
              <a:rPr lang="en-US" dirty="0"/>
              <a:t>Manufacturer’s instructions must be read and followed </a:t>
            </a:r>
            <a:r>
              <a:rPr lang="en-US" u="none" dirty="0"/>
              <a:t>completely</a:t>
            </a:r>
            <a:r>
              <a:rPr lang="en-US" b="0" u="none" dirty="0"/>
              <a:t>. Instructions will vary depending on the type of high-level disinfectant used. </a:t>
            </a:r>
            <a:endParaRPr lang="en-US" b="0" u="none" dirty="0">
              <a:cs typeface="Calibri"/>
            </a:endParaRPr>
          </a:p>
          <a:p>
            <a:pPr eaLnBrk="1" hangingPunct="1">
              <a:spcBef>
                <a:spcPct val="0"/>
              </a:spcBef>
              <a:defRPr/>
            </a:pPr>
            <a:r>
              <a:rPr lang="en-US" dirty="0"/>
              <a:t>General steps will include:</a:t>
            </a:r>
          </a:p>
          <a:p>
            <a:pPr eaLnBrk="1" hangingPunct="1">
              <a:spcBef>
                <a:spcPct val="0"/>
              </a:spcBef>
              <a:defRPr/>
            </a:pPr>
            <a:r>
              <a:rPr lang="en-US" b="1" dirty="0"/>
              <a:t>CLICKs</a:t>
            </a:r>
          </a:p>
          <a:p>
            <a:pPr marL="177845" indent="-177845" eaLnBrk="1" hangingPunct="1">
              <a:spcBef>
                <a:spcPct val="0"/>
              </a:spcBef>
              <a:buFont typeface="Arial" panose="020B0604020202020204" pitchFamily="34" charset="0"/>
              <a:buChar char="•"/>
              <a:defRPr/>
            </a:pPr>
            <a:r>
              <a:rPr lang="en-US" dirty="0"/>
              <a:t>Remove a test strip and submerge in the disinfectant prior to each use to ensure the minimum effective concentration</a:t>
            </a:r>
          </a:p>
          <a:p>
            <a:pPr marL="177845" indent="-177845" eaLnBrk="1" hangingPunct="1">
              <a:spcBef>
                <a:spcPct val="0"/>
              </a:spcBef>
              <a:buFont typeface="Arial" panose="020B0604020202020204" pitchFamily="34" charset="0"/>
              <a:buChar char="•"/>
              <a:defRPr/>
            </a:pPr>
            <a:r>
              <a:rPr lang="en-US" dirty="0"/>
              <a:t>Remove excess solution by standing upright on a paper towel</a:t>
            </a:r>
          </a:p>
          <a:p>
            <a:pPr marL="177845" indent="-177845" eaLnBrk="1" hangingPunct="1">
              <a:spcBef>
                <a:spcPct val="0"/>
              </a:spcBef>
              <a:buFont typeface="Arial" panose="020B0604020202020204" pitchFamily="34" charset="0"/>
              <a:buChar char="•"/>
              <a:defRPr/>
            </a:pPr>
            <a:r>
              <a:rPr lang="en-US" dirty="0"/>
              <a:t>Read results after the time period recommended by the manufacturer (for example 75-90 seconds)</a:t>
            </a:r>
          </a:p>
          <a:p>
            <a:pPr marL="177845" indent="-177845" eaLnBrk="1" hangingPunct="1">
              <a:spcBef>
                <a:spcPct val="0"/>
              </a:spcBef>
              <a:buFont typeface="Arial" panose="020B0604020202020204" pitchFamily="34" charset="0"/>
              <a:buChar char="•"/>
              <a:defRPr/>
            </a:pPr>
            <a:r>
              <a:rPr lang="en-US" dirty="0"/>
              <a:t>Document findings</a:t>
            </a:r>
          </a:p>
          <a:p>
            <a:pPr eaLnBrk="1" hangingPunct="1">
              <a:spcBef>
                <a:spcPct val="0"/>
              </a:spcBef>
              <a:defRPr/>
            </a:pPr>
            <a:r>
              <a:rPr lang="en-US" b="1" dirty="0"/>
              <a:t>CLICK</a:t>
            </a:r>
            <a:endParaRPr lang="en-US" dirty="0"/>
          </a:p>
          <a:p>
            <a:pPr>
              <a:defRPr/>
            </a:pPr>
            <a:r>
              <a:rPr lang="en-US" b="0" dirty="0"/>
              <a:t>It is important that you </a:t>
            </a:r>
            <a:r>
              <a:rPr lang="en-US" b="0" u="none" dirty="0"/>
              <a:t>purchase the correct test strip </a:t>
            </a:r>
            <a:r>
              <a:rPr lang="en-US" b="0" dirty="0"/>
              <a:t>for the correct solution. </a:t>
            </a:r>
            <a:r>
              <a:rPr lang="en-US" dirty="0"/>
              <a:t>If the chemical indicator on the test strip indicates that the concentration is less than the minimum effective concentration (MEC), the solution should be discarded, even if it is before the use-life of the solution (typically 14 – 28 days, depending on the manufacturer).  </a:t>
            </a:r>
          </a:p>
          <a:p>
            <a:pPr>
              <a:defRPr/>
            </a:pPr>
            <a:endParaRPr lang="en-US" dirty="0"/>
          </a:p>
        </p:txBody>
      </p:sp>
      <p:sp>
        <p:nvSpPr>
          <p:cNvPr id="4" name="Slide Number Placeholder 3">
            <a:extLst>
              <a:ext uri="{FF2B5EF4-FFF2-40B4-BE49-F238E27FC236}">
                <a16:creationId xmlns:a16="http://schemas.microsoft.com/office/drawing/2014/main" id="{BB9AEE14-8164-4443-84DF-1619089FEDEB}"/>
              </a:ext>
            </a:extLst>
          </p:cNvPr>
          <p:cNvSpPr>
            <a:spLocks noGrp="1"/>
          </p:cNvSpPr>
          <p:nvPr>
            <p:ph type="sldNum" sz="quarter" idx="5"/>
          </p:nvPr>
        </p:nvSpPr>
        <p:spPr/>
        <p:txBody>
          <a:bodyPr/>
          <a:lstStyle/>
          <a:p>
            <a:pPr>
              <a:defRPr/>
            </a:pPr>
            <a:fld id="{8887845A-B578-4798-A4ED-FF13001ED840}"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final classification of medical devices/equipment is non-critical items.  </a:t>
            </a:r>
          </a:p>
          <a:p>
            <a:endParaRPr lang="en-US" altLang="en-US" dirty="0"/>
          </a:p>
        </p:txBody>
      </p:sp>
      <p:sp>
        <p:nvSpPr>
          <p:cNvPr id="4" name="Slide Number Placeholder 3">
            <a:extLst>
              <a:ext uri="{FF2B5EF4-FFF2-40B4-BE49-F238E27FC236}">
                <a16:creationId xmlns:a16="http://schemas.microsoft.com/office/drawing/2014/main" id="{10745058-6B6F-424B-A5C7-2938758934D4}"/>
              </a:ext>
            </a:extLst>
          </p:cNvPr>
          <p:cNvSpPr>
            <a:spLocks noGrp="1"/>
          </p:cNvSpPr>
          <p:nvPr>
            <p:ph type="sldNum" sz="quarter" idx="5"/>
          </p:nvPr>
        </p:nvSpPr>
        <p:spPr/>
        <p:txBody>
          <a:bodyPr/>
          <a:lstStyle/>
          <a:p>
            <a:pPr>
              <a:defRPr/>
            </a:pPr>
            <a:fld id="{607382D2-C249-4E36-A047-E60CF7D1D4D5}"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268059F2-454F-472F-8E18-B78ECD607E8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Non -Critical objects;</a:t>
            </a:r>
          </a:p>
          <a:p>
            <a:pPr marL="177845" indent="-177845" eaLnBrk="1" hangingPunct="1">
              <a:spcBef>
                <a:spcPct val="0"/>
              </a:spcBef>
              <a:buFont typeface="Arial" panose="020B0604020202020204" pitchFamily="34" charset="0"/>
              <a:buChar char="•"/>
              <a:defRPr/>
            </a:pPr>
            <a:r>
              <a:rPr lang="en-US" altLang="en-US" dirty="0"/>
              <a:t>Have contact with intact skin and not mucus membranes, </a:t>
            </a:r>
            <a:r>
              <a:rPr lang="en-US" altLang="en-US" dirty="0">
                <a:ea typeface="Calibri" panose="020F0502020204030204" pitchFamily="34" charset="0"/>
                <a:cs typeface="Times New Roman" panose="02020603050405020304" pitchFamily="18" charset="0"/>
              </a:rPr>
              <a:t>objects commonly </a:t>
            </a:r>
            <a:r>
              <a:rPr lang="en-US" altLang="en-US" b="0" dirty="0">
                <a:ea typeface="Calibri" panose="020F0502020204030204" pitchFamily="34" charset="0"/>
                <a:cs typeface="Times New Roman" panose="02020603050405020304" pitchFamily="18" charset="0"/>
              </a:rPr>
              <a:t>seen in the dental setting include both patient care devices such as blood pressure cuffs, as well as patient environment, such as counter tops and exam chairs</a:t>
            </a:r>
            <a:r>
              <a:rPr lang="en-US" altLang="en-US" b="0" strike="sngStrike" dirty="0">
                <a:ea typeface="Calibri" panose="020F0502020204030204" pitchFamily="34" charset="0"/>
                <a:cs typeface="Times New Roman" panose="02020603050405020304" pitchFamily="18" charset="0"/>
              </a:rPr>
              <a:t>. </a:t>
            </a:r>
          </a:p>
          <a:p>
            <a:pPr marL="177845" indent="-177845" eaLnBrk="1" hangingPunct="1">
              <a:spcBef>
                <a:spcPct val="0"/>
              </a:spcBef>
              <a:buFont typeface="Arial" panose="020B0604020202020204" pitchFamily="34" charset="0"/>
              <a:buChar char="•"/>
              <a:defRPr/>
            </a:pPr>
            <a:endParaRPr lang="en-US" altLang="en-US" dirty="0"/>
          </a:p>
          <a:p>
            <a:pPr marL="177845" indent="-177845" eaLnBrk="1" hangingPunct="1">
              <a:spcBef>
                <a:spcPct val="0"/>
              </a:spcBef>
              <a:buFont typeface="Arial" panose="020B0604020202020204" pitchFamily="34" charset="0"/>
              <a:buChar char="•"/>
              <a:defRPr/>
            </a:pPr>
            <a:r>
              <a:rPr lang="en-US" altLang="en-US" dirty="0"/>
              <a:t>Minimal risk of transmitting infection if not disinfected properly and</a:t>
            </a:r>
          </a:p>
          <a:p>
            <a:pPr marL="177845" indent="-177845" eaLnBrk="1" hangingPunct="1">
              <a:spcBef>
                <a:spcPct val="0"/>
              </a:spcBef>
              <a:buFont typeface="Arial" panose="020B0604020202020204" pitchFamily="34" charset="0"/>
              <a:buChar char="•"/>
              <a:defRPr/>
            </a:pPr>
            <a:endParaRPr lang="en-US" altLang="en-US" dirty="0"/>
          </a:p>
          <a:p>
            <a:pPr marL="177845" indent="-177845" eaLnBrk="1" hangingPunct="1">
              <a:spcBef>
                <a:spcPct val="0"/>
              </a:spcBef>
              <a:buFont typeface="Arial" panose="020B0604020202020204" pitchFamily="34" charset="0"/>
              <a:buChar char="•"/>
              <a:defRPr/>
            </a:pPr>
            <a:r>
              <a:rPr lang="en-US" altLang="en-US" dirty="0"/>
              <a:t>Must be low level disinfected on a routine basis</a:t>
            </a:r>
          </a:p>
        </p:txBody>
      </p:sp>
      <p:sp>
        <p:nvSpPr>
          <p:cNvPr id="4" name="Slide Number Placeholder 3">
            <a:extLst>
              <a:ext uri="{FF2B5EF4-FFF2-40B4-BE49-F238E27FC236}">
                <a16:creationId xmlns:a16="http://schemas.microsoft.com/office/drawing/2014/main" id="{74A94402-97B2-4EC6-954F-39AE2182155D}"/>
              </a:ext>
            </a:extLst>
          </p:cNvPr>
          <p:cNvSpPr>
            <a:spLocks noGrp="1"/>
          </p:cNvSpPr>
          <p:nvPr>
            <p:ph type="sldNum" sz="quarter" idx="5"/>
          </p:nvPr>
        </p:nvSpPr>
        <p:spPr/>
        <p:txBody>
          <a:bodyPr/>
          <a:lstStyle/>
          <a:p>
            <a:pPr>
              <a:defRPr/>
            </a:pPr>
            <a:fld id="{C26E8865-AE60-4CCC-9E0F-A1D269B7E3A4}"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According to numerous studies published in the literature, many  pathogens can live from days to several months on dry surfaces.  As you can see not all organisms are the same, some like MRSA can survive for long periods of time while HIV can only survive for a very short period of time. </a:t>
            </a:r>
          </a:p>
          <a:p>
            <a:endParaRPr lang="en-US" altLang="en-US" b="1"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DA47A5-8E23-40D0-B4C9-7031ED2527E4}" type="slidenum">
              <a:rPr lang="en-US" altLang="en-US" smtClean="0"/>
              <a:pPr fontAlgn="base">
                <a:spcBef>
                  <a:spcPct val="0"/>
                </a:spcBef>
                <a:spcAft>
                  <a:spcPct val="0"/>
                </a:spcAft>
              </a:pPr>
              <a:t>43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These are examples of commonly used disinfectants in healthcare.   A quaternary ammonium compound is a commonly used product, but there are new products on the market including an improved or accelerated hydrogen peroxide.</a:t>
            </a:r>
          </a:p>
          <a:p>
            <a:r>
              <a:rPr lang="en-US" altLang="en-US" dirty="0"/>
              <a:t>Most of these preparations come in ready to use forms that do not require any additional mixing of dilution.  </a:t>
            </a:r>
            <a:endParaRPr lang="en-US" altLang="en-US" dirty="0">
              <a:cs typeface="Calibri"/>
            </a:endParaRPr>
          </a:p>
          <a:p>
            <a:r>
              <a:rPr lang="en-US" altLang="en-US" dirty="0"/>
              <a:t>Refer to module E for a complete demonstration of room cleaning procedures</a:t>
            </a:r>
            <a:endParaRPr lang="en-US" altLang="en-US" dirty="0">
              <a:cs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F813084-759E-4234-BEE2-94AF439A9F07}"/>
              </a:ext>
            </a:extLst>
          </p:cNvPr>
          <p:cNvSpPr>
            <a:spLocks noGrp="1"/>
          </p:cNvSpPr>
          <p:nvPr>
            <p:ph type="body" idx="1"/>
          </p:nvPr>
        </p:nvSpPr>
        <p:spPr/>
        <p:txBody>
          <a:bodyPr/>
          <a:lstStyle/>
          <a:p>
            <a:pPr>
              <a:defRPr/>
            </a:pPr>
            <a:r>
              <a:rPr lang="en-US" dirty="0"/>
              <a:t>Here are some things to consider when selecting the “ideal” disinfectant for your specific practice:</a:t>
            </a:r>
          </a:p>
          <a:p>
            <a:pPr marL="171450" indent="-171450">
              <a:buFont typeface="Arial" panose="020B0604020202020204" pitchFamily="34" charset="0"/>
              <a:buChar char="•"/>
              <a:defRPr/>
            </a:pPr>
            <a:r>
              <a:rPr lang="en-US" dirty="0"/>
              <a:t>The product should be broad spectrum and be effective against a wide range of organisms</a:t>
            </a:r>
          </a:p>
          <a:p>
            <a:pPr marL="171450" indent="-171450">
              <a:buFont typeface="Arial" panose="020B0604020202020204" pitchFamily="34" charset="0"/>
              <a:buChar char="•"/>
              <a:defRPr/>
            </a:pPr>
            <a:r>
              <a:rPr lang="en-US" dirty="0"/>
              <a:t>It should be fast acting and nontoxic </a:t>
            </a:r>
          </a:p>
          <a:p>
            <a:pPr marL="171450" indent="-171450">
              <a:buFont typeface="Arial" panose="020B0604020202020204" pitchFamily="34" charset="0"/>
              <a:buChar char="•"/>
              <a:defRPr/>
            </a:pPr>
            <a:r>
              <a:rPr lang="en-US" dirty="0"/>
              <a:t>It should be compatible with the surface of the object you are disinfecting</a:t>
            </a:r>
          </a:p>
          <a:p>
            <a:pPr marL="171450" indent="-171450">
              <a:buFont typeface="Arial" panose="020B0604020202020204" pitchFamily="34" charset="0"/>
              <a:buChar char="•"/>
              <a:defRPr/>
            </a:pPr>
            <a:r>
              <a:rPr lang="en-US" dirty="0"/>
              <a:t>It should be easy for staff to use</a:t>
            </a:r>
          </a:p>
          <a:p>
            <a:pPr marL="171450" indent="-171450">
              <a:buFont typeface="Arial" panose="020B0604020202020204" pitchFamily="34" charset="0"/>
              <a:buChar char="•"/>
              <a:defRPr/>
            </a:pPr>
            <a:r>
              <a:rPr lang="en-US" dirty="0"/>
              <a:t>It should not have any obtrusive odor and</a:t>
            </a:r>
          </a:p>
          <a:p>
            <a:pPr marL="171450" indent="-171450">
              <a:buFont typeface="Arial" panose="020B0604020202020204" pitchFamily="34" charset="0"/>
              <a:buChar char="•"/>
              <a:defRPr/>
            </a:pPr>
            <a:r>
              <a:rPr lang="en-US" dirty="0"/>
              <a:t>It should be economical </a:t>
            </a:r>
          </a:p>
          <a:p>
            <a:pPr>
              <a:defRPr/>
            </a:pPr>
            <a:endParaRPr lang="en-US" dirty="0"/>
          </a:p>
        </p:txBody>
      </p:sp>
      <p:sp>
        <p:nvSpPr>
          <p:cNvPr id="4" name="Slide Number Placeholder 3">
            <a:extLst>
              <a:ext uri="{FF2B5EF4-FFF2-40B4-BE49-F238E27FC236}">
                <a16:creationId xmlns:a16="http://schemas.microsoft.com/office/drawing/2014/main" id="{02105CAF-392F-4ACC-BA5A-2A04CC740089}"/>
              </a:ext>
            </a:extLst>
          </p:cNvPr>
          <p:cNvSpPr>
            <a:spLocks noGrp="1"/>
          </p:cNvSpPr>
          <p:nvPr>
            <p:ph type="sldNum" sz="quarter" idx="5"/>
          </p:nvPr>
        </p:nvSpPr>
        <p:spPr/>
        <p:txBody>
          <a:bodyPr/>
          <a:lstStyle/>
          <a:p>
            <a:pPr>
              <a:defRPr/>
            </a:pPr>
            <a:fld id="{7356663E-63E6-4995-947A-78791F15D389}"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Another important process to understand is how to clean-up blood and body fluid spills.  OSHA requires, as part of the bloodborne pathogen standard,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1" dirty="0"/>
              <a:t>CLICKs</a:t>
            </a:r>
          </a:p>
          <a:p>
            <a:pPr marL="171450" indent="-171450">
              <a:buFont typeface="Arial" panose="020B0604020202020204" pitchFamily="34" charset="0"/>
              <a:buChar char="•"/>
              <a:defRPr/>
            </a:pPr>
            <a:r>
              <a:rPr lang="en-US" b="0" dirty="0"/>
              <a:t>Contaminated work surfaces shall be decontaminated with an appropriate disinfectant </a:t>
            </a:r>
          </a:p>
          <a:p>
            <a:pPr marL="628650" lvl="1" indent="-171450">
              <a:buFont typeface="Arial" panose="020B0604020202020204" pitchFamily="34" charset="0"/>
              <a:buChar char="•"/>
              <a:defRPr/>
            </a:pPr>
            <a:r>
              <a:rPr lang="en-US" b="0" dirty="0"/>
              <a:t>after completion of procedures; </a:t>
            </a:r>
          </a:p>
          <a:p>
            <a:pPr marL="628650" lvl="1" indent="-171450">
              <a:buFont typeface="Arial" panose="020B0604020202020204" pitchFamily="34" charset="0"/>
              <a:buChar char="•"/>
              <a:defRPr/>
            </a:pPr>
            <a:r>
              <a:rPr lang="en-US" b="0" dirty="0"/>
              <a:t>immediately or as soon as feasible when surfaces are overtly contaminated </a:t>
            </a:r>
          </a:p>
          <a:p>
            <a:pPr marL="628650" lvl="1" indent="-171450">
              <a:buFont typeface="Arial" panose="020B0604020202020204" pitchFamily="34" charset="0"/>
              <a:buChar char="•"/>
              <a:defRPr/>
            </a:pPr>
            <a:r>
              <a:rPr lang="en-US" b="0" dirty="0"/>
              <a:t>or after any spill of blood or other potentially infectious materials; </a:t>
            </a:r>
          </a:p>
          <a:p>
            <a:pPr marL="628650" lvl="1" indent="-171450">
              <a:buFont typeface="Arial" panose="020B0604020202020204" pitchFamily="34" charset="0"/>
              <a:buChar char="•"/>
              <a:defRPr/>
            </a:pPr>
            <a:r>
              <a:rPr lang="en-US" b="0" dirty="0"/>
              <a:t>and at the end of the work shift if the surface may have become contaminated since the last cleaning. </a:t>
            </a:r>
            <a:endParaRPr lang="en-US" b="0" dirty="0">
              <a:ea typeface="Calibri"/>
              <a:cs typeface="Calibri"/>
            </a:endParaRPr>
          </a:p>
          <a:p>
            <a:pPr marL="171450" indent="-171450">
              <a:buFont typeface="Arial" panose="020B0604020202020204" pitchFamily="34" charset="0"/>
              <a:buChar char="•"/>
              <a:defRPr/>
            </a:pPr>
            <a:r>
              <a:rPr lang="en-US" b="0" dirty="0"/>
              <a:t>When there are large spills of blood and/or body fluids it is important to clean or remove the spill prior to disinfecting the area</a:t>
            </a:r>
            <a:endParaRPr lang="en-US" b="0" dirty="0">
              <a:ea typeface="Calibri"/>
              <a:cs typeface="Calibri"/>
            </a:endParaRPr>
          </a:p>
          <a:p>
            <a:pPr marL="171450" indent="-171450">
              <a:buFont typeface="Arial" panose="020B0604020202020204" pitchFamily="34" charset="0"/>
              <a:buChar char="•"/>
              <a:defRPr/>
            </a:pPr>
            <a:r>
              <a:rPr lang="en-US" b="0" dirty="0"/>
              <a:t>The first step is to clean and decontaminate the area promptly.  </a:t>
            </a:r>
            <a:endParaRPr lang="en-US" b="0" dirty="0">
              <a:ea typeface="Calibri"/>
              <a:cs typeface="Calibri"/>
            </a:endParaRPr>
          </a:p>
          <a:p>
            <a:pPr marL="171450" indent="-171450">
              <a:buFont typeface="Arial" panose="020B0604020202020204" pitchFamily="34" charset="0"/>
              <a:buChar char="•"/>
              <a:defRPr/>
            </a:pPr>
            <a:r>
              <a:rPr lang="en-US" b="0" dirty="0"/>
              <a:t>If the spill contains large amounts of blood or body fluids, clean the visible matter with disposable absorbent material, and discard the contaminated materials in appropriate, labeled container (treat as OSHA regulated medical waste)•</a:t>
            </a:r>
            <a:endParaRPr lang="en-US" b="0" dirty="0">
              <a:ea typeface="Calibri"/>
              <a:cs typeface="Calibri"/>
            </a:endParaRPr>
          </a:p>
          <a:p>
            <a:pPr marL="171450" indent="-171450">
              <a:buFont typeface="Arial" panose="020B0604020202020204" pitchFamily="34" charset="0"/>
              <a:buChar char="•"/>
              <a:defRPr/>
            </a:pPr>
            <a:r>
              <a:rPr lang="en-US" b="0" dirty="0"/>
              <a:t>Use EPA-registered disinfectants labeled tuberculocidal or EPA registered germicides with specific label claims for HIV or hepatitis B virus (HBV) in accordance with label instructions to decontaminate spills of blood and other body fluids. </a:t>
            </a:r>
            <a:endParaRPr lang="en-US" b="0" dirty="0">
              <a:ea typeface="Calibri"/>
              <a:cs typeface="Calibri"/>
            </a:endParaRPr>
          </a:p>
          <a:p>
            <a:pPr marL="171450" indent="-171450">
              <a:buFont typeface="Arial" panose="020B0604020202020204" pitchFamily="34" charset="0"/>
              <a:buChar char="•"/>
            </a:pPr>
            <a:endParaRPr lang="en-US" altLang="en-US" dirty="0"/>
          </a:p>
        </p:txBody>
      </p:sp>
      <p:sp>
        <p:nvSpPr>
          <p:cNvPr id="4" name="Slide Number Placeholder 3">
            <a:extLst>
              <a:ext uri="{FF2B5EF4-FFF2-40B4-BE49-F238E27FC236}">
                <a16:creationId xmlns:a16="http://schemas.microsoft.com/office/drawing/2014/main" id="{47054E56-216E-42A0-97FC-784990A13EC1}"/>
              </a:ext>
            </a:extLst>
          </p:cNvPr>
          <p:cNvSpPr>
            <a:spLocks noGrp="1"/>
          </p:cNvSpPr>
          <p:nvPr>
            <p:ph type="sldNum" sz="quarter" idx="5"/>
          </p:nvPr>
        </p:nvSpPr>
        <p:spPr/>
        <p:txBody>
          <a:bodyPr/>
          <a:lstStyle/>
          <a:p>
            <a:pPr>
              <a:defRPr/>
            </a:pPr>
            <a:fld id="{41B04224-F2CA-466B-9370-6C1D17BCD3E6}"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a:t>CLICK</a:t>
            </a:r>
            <a:r>
              <a:rPr lang="en-US" baseline="0" dirty="0"/>
              <a:t> </a:t>
            </a:r>
            <a:r>
              <a:rPr lang="en-US" b="1" baseline="0" dirty="0"/>
              <a:t>for answer </a:t>
            </a:r>
            <a:r>
              <a:rPr lang="en-US" altLang="en-US" dirty="0"/>
              <a:t>That’s right. Contaminated items should be handled as little as possible and transported immediately. They should never be left in the exam room.</a:t>
            </a:r>
          </a:p>
          <a:p>
            <a:endParaRPr lang="en-US" altLang="en-US" dirty="0"/>
          </a:p>
        </p:txBody>
      </p:sp>
      <p:sp>
        <p:nvSpPr>
          <p:cNvPr id="4" name="Slide Number Placeholder 3">
            <a:extLst>
              <a:ext uri="{FF2B5EF4-FFF2-40B4-BE49-F238E27FC236}">
                <a16:creationId xmlns:a16="http://schemas.microsoft.com/office/drawing/2014/main" id="{EDAE4BAF-07C7-406C-A4D5-EBB31D79EA14}"/>
              </a:ext>
            </a:extLst>
          </p:cNvPr>
          <p:cNvSpPr>
            <a:spLocks noGrp="1"/>
          </p:cNvSpPr>
          <p:nvPr>
            <p:ph type="sldNum" sz="quarter" idx="5"/>
          </p:nvPr>
        </p:nvSpPr>
        <p:spPr/>
        <p:txBody>
          <a:bodyPr/>
          <a:lstStyle/>
          <a:p>
            <a:pPr>
              <a:defRPr/>
            </a:pPr>
            <a:fld id="{80A1F445-2893-4C8E-9420-9AEDA39E1A43}"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E2DB61D7-4E87-4216-B18A-9BDCEF90056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Regardless of the level of sterilization and/or disinfection preformed in your facility personnel performing these functions should receive comprehensive and intensive training.</a:t>
            </a:r>
          </a:p>
          <a:p>
            <a:pPr eaLnBrk="1" hangingPunct="1">
              <a:spcBef>
                <a:spcPct val="0"/>
              </a:spcBef>
              <a:defRPr/>
            </a:pPr>
            <a:r>
              <a:rPr lang="en-US" altLang="en-US" b="1" dirty="0"/>
              <a:t>CLICKs</a:t>
            </a:r>
          </a:p>
          <a:p>
            <a:pPr eaLnBrk="1" hangingPunct="1">
              <a:spcBef>
                <a:spcPct val="0"/>
              </a:spcBef>
              <a:defRPr/>
            </a:pPr>
            <a:r>
              <a:rPr lang="en-US" altLang="en-US" dirty="0"/>
              <a:t>For staff to achieve and maintain competency they should:</a:t>
            </a:r>
          </a:p>
          <a:p>
            <a:pPr marL="177845" indent="-177845" eaLnBrk="1" hangingPunct="1">
              <a:spcBef>
                <a:spcPct val="0"/>
              </a:spcBef>
              <a:buFont typeface="Arial" panose="020B0604020202020204" pitchFamily="34" charset="0"/>
              <a:buChar char="•"/>
              <a:defRPr/>
            </a:pPr>
            <a:r>
              <a:rPr lang="en-US" altLang="en-US" dirty="0"/>
              <a:t>Receive hands-on-training</a:t>
            </a:r>
          </a:p>
          <a:p>
            <a:pPr marL="177845" indent="-177845" eaLnBrk="1" hangingPunct="1">
              <a:spcBef>
                <a:spcPct val="0"/>
              </a:spcBef>
              <a:buFont typeface="Arial" panose="020B0604020202020204" pitchFamily="34" charset="0"/>
              <a:buChar char="•"/>
              <a:defRPr/>
            </a:pPr>
            <a:r>
              <a:rPr lang="en-US" altLang="en-US" dirty="0"/>
              <a:t>Work with supervision until competency is documented</a:t>
            </a:r>
          </a:p>
          <a:p>
            <a:pPr marL="177845" indent="-177845" eaLnBrk="1" hangingPunct="1">
              <a:spcBef>
                <a:spcPct val="0"/>
              </a:spcBef>
              <a:buFont typeface="Arial" panose="020B0604020202020204" pitchFamily="34" charset="0"/>
              <a:buChar char="•"/>
              <a:defRPr/>
            </a:pPr>
            <a:r>
              <a:rPr lang="en-US" altLang="en-US" dirty="0"/>
              <a:t>Competency testing should be conducted at commencement of employment and no less than annually</a:t>
            </a:r>
          </a:p>
          <a:p>
            <a:pPr marL="177845" indent="-177845" eaLnBrk="1" hangingPunct="1">
              <a:spcBef>
                <a:spcPct val="0"/>
              </a:spcBef>
              <a:buFont typeface="Arial" panose="020B0604020202020204" pitchFamily="34" charset="0"/>
              <a:buChar char="•"/>
              <a:defRPr/>
            </a:pPr>
            <a:r>
              <a:rPr lang="en-US" altLang="en-US" dirty="0"/>
              <a:t>Competency testing should be performed at least annually or more often if new responsibilities are introduced.</a:t>
            </a:r>
          </a:p>
          <a:p>
            <a:pPr marL="177845" indent="-177845" eaLnBrk="1" hangingPunct="1">
              <a:spcBef>
                <a:spcPct val="0"/>
              </a:spcBef>
              <a:buFont typeface="Arial" panose="020B0604020202020204" pitchFamily="34" charset="0"/>
              <a:buChar char="•"/>
              <a:defRPr/>
            </a:pPr>
            <a:r>
              <a:rPr lang="en-US" altLang="en-US" dirty="0"/>
              <a:t>All training and competencies should be documented.   </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748EABA-7015-4815-972C-B248D4125052}" type="slidenum">
              <a:rPr lang="en-US" altLang="en-US" smtClean="0">
                <a:solidFill>
                  <a:srgbClr val="000000"/>
                </a:solidFill>
              </a:rPr>
              <a:pPr fontAlgn="base">
                <a:spcBef>
                  <a:spcPct val="0"/>
                </a:spcBef>
                <a:spcAft>
                  <a:spcPct val="0"/>
                </a:spcAft>
              </a:pPr>
              <a:t>48</a:t>
            </a:fld>
            <a:endParaRPr lang="en-US" alt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6B5D397-39D3-4855-A87A-E33689E1B659}" type="slidenum">
              <a:rPr lang="en-US" altLang="en-US" smtClean="0">
                <a:solidFill>
                  <a:srgbClr val="000000"/>
                </a:solidFill>
                <a:latin typeface="Arial" panose="020B0604020202020204" pitchFamily="34" charset="0"/>
              </a:rPr>
              <a:pPr fontAlgn="base">
                <a:spcBef>
                  <a:spcPct val="0"/>
                </a:spcBef>
                <a:spcAft>
                  <a:spcPct val="0"/>
                </a:spcAft>
              </a:pPr>
              <a:t>49</a:t>
            </a:fld>
            <a:endParaRPr lang="en-US" altLang="en-US">
              <a:solidFill>
                <a:srgbClr val="000000"/>
              </a:solidFill>
              <a:latin typeface="Arial" panose="020B0604020202020204" pitchFamily="34" charset="0"/>
            </a:endParaRPr>
          </a:p>
        </p:txBody>
      </p:sp>
      <p:sp>
        <p:nvSpPr>
          <p:cNvPr id="110595"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Notes Placeholder 2">
            <a:extLst>
              <a:ext uri="{FF2B5EF4-FFF2-40B4-BE49-F238E27FC236}">
                <a16:creationId xmlns:a16="http://schemas.microsoft.com/office/drawing/2014/main" id="{15BDA98E-E454-4269-80B2-748731983F2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As part of the quality control program:</a:t>
            </a:r>
          </a:p>
          <a:p>
            <a:pPr marL="177845" indent="-177845" eaLnBrk="1" hangingPunct="1">
              <a:spcBef>
                <a:spcPct val="0"/>
              </a:spcBef>
              <a:buFont typeface="Arial" panose="020B0604020202020204" pitchFamily="34" charset="0"/>
              <a:buChar char="•"/>
              <a:defRPr/>
            </a:pPr>
            <a:r>
              <a:rPr lang="en-US" altLang="en-US" sz="1200" b="0" dirty="0">
                <a:solidFill>
                  <a:srgbClr val="532E1D"/>
                </a:solidFill>
                <a:latin typeface="Calibri" panose="020F0502020204030204" pitchFamily="34" charset="0"/>
                <a:cs typeface="Calibri" panose="020F0502020204030204" pitchFamily="34" charset="0"/>
              </a:rPr>
              <a:t>Conduct monitoring/observations of process measures such as hand hygiene, use of PPE, environmental cleaning and disinfection sterilization </a:t>
            </a:r>
            <a:endParaRPr lang="en-US" altLang="en-US" b="0" strike="sngStrike" dirty="0"/>
          </a:p>
          <a:p>
            <a:pPr marL="177845" indent="-177845" eaLnBrk="1" hangingPunct="1">
              <a:spcBef>
                <a:spcPct val="0"/>
              </a:spcBef>
              <a:buFont typeface="Arial" panose="020B0604020202020204" pitchFamily="34" charset="0"/>
              <a:buChar char="•"/>
              <a:defRPr/>
            </a:pPr>
            <a:r>
              <a:rPr lang="en-US" altLang="en-US" dirty="0"/>
              <a:t>Ensure that all products used in the facility have been approved by designated individuals with oversight over infection prevention. </a:t>
            </a:r>
          </a:p>
          <a:p>
            <a:pPr marL="177845" indent="-177845" eaLnBrk="1" hangingPunct="1">
              <a:spcBef>
                <a:spcPct val="0"/>
              </a:spcBef>
              <a:buFont typeface="Arial" panose="020B0604020202020204" pitchFamily="34" charset="0"/>
              <a:buChar char="•"/>
              <a:defRPr/>
            </a:pPr>
            <a:r>
              <a:rPr lang="en-US" altLang="en-US" dirty="0"/>
              <a:t>Follow manufacturer instructions for use for preparation and packing of items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47242A2-10A6-4406-9218-02FF6B968199}"/>
              </a:ext>
            </a:extLst>
          </p:cNvPr>
          <p:cNvSpPr>
            <a:spLocks noGrp="1"/>
          </p:cNvSpPr>
          <p:nvPr>
            <p:ph type="body" idx="1"/>
          </p:nvPr>
        </p:nvSpPr>
        <p:spPr/>
        <p:txBody>
          <a:bodyPr/>
          <a:lstStyle/>
          <a:p>
            <a:pPr>
              <a:defRPr/>
            </a:pPr>
            <a:r>
              <a:rPr lang="en-US" dirty="0"/>
              <a:t>Once you have identified the location for re-processing contaminated items you need to have a policy and procedure on how those contaminated items are managed. </a:t>
            </a:r>
          </a:p>
          <a:p>
            <a:pPr>
              <a:defRPr/>
            </a:pPr>
            <a:r>
              <a:rPr lang="en-US" b="1" dirty="0"/>
              <a:t>CLICKS</a:t>
            </a:r>
          </a:p>
          <a:p>
            <a:pPr>
              <a:defRPr/>
            </a:pPr>
            <a:r>
              <a:rPr lang="en-US" dirty="0"/>
              <a:t>Contaminated reusable items should be:</a:t>
            </a:r>
          </a:p>
          <a:p>
            <a:pPr marL="177845" indent="-177845">
              <a:buFont typeface="Arial" panose="020B0604020202020204" pitchFamily="34" charset="0"/>
              <a:buChar char="•"/>
              <a:defRPr/>
            </a:pPr>
            <a:r>
              <a:rPr lang="en-US" dirty="0"/>
              <a:t>Handled as little as possible</a:t>
            </a:r>
          </a:p>
          <a:p>
            <a:pPr marL="177845" indent="-177845">
              <a:buFont typeface="Arial" panose="020B0604020202020204" pitchFamily="34" charset="0"/>
              <a:buChar char="•"/>
              <a:defRPr/>
            </a:pPr>
            <a:r>
              <a:rPr lang="en-US" dirty="0"/>
              <a:t>Staff should wear appropriate PPE</a:t>
            </a:r>
          </a:p>
          <a:p>
            <a:pPr marL="177845" indent="-177845">
              <a:buFont typeface="Arial" panose="020B0604020202020204" pitchFamily="34" charset="0"/>
              <a:buChar char="•"/>
              <a:defRPr/>
            </a:pPr>
            <a:r>
              <a:rPr lang="en-US" dirty="0"/>
              <a:t>Gross debris should be removed at point of use</a:t>
            </a:r>
          </a:p>
          <a:p>
            <a:pPr marL="177845" indent="-177845">
              <a:buFont typeface="Arial" panose="020B0604020202020204" pitchFamily="34" charset="0"/>
              <a:buChar char="•"/>
              <a:defRPr/>
            </a:pPr>
            <a:r>
              <a:rPr lang="en-US" dirty="0"/>
              <a:t>Soiled items should be removed immediately after use and not left in the patient care area</a:t>
            </a:r>
          </a:p>
        </p:txBody>
      </p:sp>
      <p:sp>
        <p:nvSpPr>
          <p:cNvPr id="4" name="Slide Number Placeholder 3">
            <a:extLst>
              <a:ext uri="{FF2B5EF4-FFF2-40B4-BE49-F238E27FC236}">
                <a16:creationId xmlns:a16="http://schemas.microsoft.com/office/drawing/2014/main" id="{E4A0F4B5-2360-4A65-8850-5064ACA01BDB}"/>
              </a:ext>
            </a:extLst>
          </p:cNvPr>
          <p:cNvSpPr>
            <a:spLocks noGrp="1"/>
          </p:cNvSpPr>
          <p:nvPr>
            <p:ph type="sldNum" sz="quarter" idx="5"/>
          </p:nvPr>
        </p:nvSpPr>
        <p:spPr/>
        <p:txBody>
          <a:bodyPr/>
          <a:lstStyle/>
          <a:p>
            <a:pPr>
              <a:defRPr/>
            </a:pPr>
            <a:fld id="{9193EB3B-4D8C-432E-AD4E-CB73E169C8E9}"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For more information on the topics discussed in this module, links to these resources have been added to your resource page  </a:t>
            </a:r>
            <a:endParaRPr lang="en-US" altLang="en-US" dirty="0">
              <a:ea typeface="Calibri" panose="020F0502020204030204" pitchFamily="34" charset="0"/>
              <a:cs typeface="Times New Roman" panose="02020603050405020304" pitchFamily="18" charset="0"/>
            </a:endParaRPr>
          </a:p>
          <a:p>
            <a:pPr eaLnBrk="1" hangingPunct="1">
              <a:spcBef>
                <a:spcPct val="0"/>
              </a:spcBef>
            </a:pPr>
            <a:endParaRPr lang="en-US" altLang="en-US" dirty="0">
              <a:ea typeface="Calibri" panose="020F0502020204030204" pitchFamily="34" charset="0"/>
              <a:cs typeface="Times New Roman" panose="02020603050405020304" pitchFamily="18" charset="0"/>
            </a:endParaRP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0DED86-13B9-4C13-8DB0-BEAAE20D0A18}" type="slidenum">
              <a:rPr lang="en-US" altLang="en-US" smtClean="0"/>
              <a:pPr fontAlgn="base">
                <a:spcBef>
                  <a:spcPct val="0"/>
                </a:spcBef>
                <a:spcAft>
                  <a:spcPct val="0"/>
                </a:spcAft>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FA120CEC-9F53-467D-9673-CA59C9AC9DB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There are also several requirements that must be met when transporting instruments and/or medical devices that are contaminated. </a:t>
            </a:r>
          </a:p>
          <a:p>
            <a:pPr>
              <a:defRPr/>
            </a:pPr>
            <a:r>
              <a:rPr lang="en-US" altLang="en-US" b="1" dirty="0"/>
              <a:t>CLICKs</a:t>
            </a:r>
          </a:p>
          <a:p>
            <a:pPr marL="171450" indent="-171450">
              <a:buFont typeface="Arial" panose="020B0604020202020204" pitchFamily="34" charset="0"/>
              <a:buChar char="•"/>
              <a:defRPr/>
            </a:pPr>
            <a:r>
              <a:rPr lang="en-US" altLang="en-US" dirty="0"/>
              <a:t>Items must be transported in a container that is selected based on the type of contaminated item. Containers may include bins, trays and/or carts but must meet the requirements outlined on the slide</a:t>
            </a:r>
          </a:p>
          <a:p>
            <a:pPr marL="171450" indent="-171450">
              <a:buFont typeface="Arial" panose="020B0604020202020204" pitchFamily="34" charset="0"/>
              <a:buChar char="•"/>
              <a:defRPr/>
            </a:pPr>
            <a:r>
              <a:rPr lang="en-US" altLang="en-US" dirty="0"/>
              <a:t>Items must be kept moist during transport but not submerged in a liquid and the collection containers should be made of material that can effectively be decontaminated</a:t>
            </a:r>
          </a:p>
          <a:p>
            <a:pPr marL="171450" indent="-171450">
              <a:buFont typeface="Arial" panose="020B0604020202020204" pitchFamily="34" charset="0"/>
              <a:buChar char="•"/>
              <a:defRPr/>
            </a:pPr>
            <a:r>
              <a:rPr lang="en-US" altLang="en-US" dirty="0"/>
              <a:t>Avoid transporting contaminated items in a liquid</a:t>
            </a:r>
          </a:p>
          <a:p>
            <a:pPr marL="171450" indent="-171450">
              <a:buFont typeface="Arial" panose="020B0604020202020204" pitchFamily="34" charset="0"/>
              <a:buChar char="•"/>
              <a:defRPr/>
            </a:pPr>
            <a:r>
              <a:rPr lang="en-US" dirty="0">
                <a:solidFill>
                  <a:srgbClr val="532E1D"/>
                </a:solidFill>
                <a:latin typeface="Edmondsans"/>
              </a:rPr>
              <a:t>Reusable collection containers for holding contaminated items should be made of material that can be effectively decontaminated</a:t>
            </a:r>
          </a:p>
          <a:p>
            <a:pPr marL="171450" indent="-171450">
              <a:buFont typeface="Arial" panose="020B0604020202020204" pitchFamily="34" charset="0"/>
              <a:buChar char="•"/>
              <a:defRPr/>
            </a:pPr>
            <a:r>
              <a:rPr lang="en-US" dirty="0">
                <a:solidFill>
                  <a:srgbClr val="532E1D"/>
                </a:solidFill>
                <a:latin typeface="Edmondsans"/>
              </a:rPr>
              <a:t>Use separate collection containers for contaminated versus re-processed or clean items</a:t>
            </a:r>
          </a:p>
          <a:p>
            <a:pPr>
              <a:defRPr/>
            </a:pPr>
            <a:endParaRPr lang="en-US" altLang="en-US" dirty="0"/>
          </a:p>
        </p:txBody>
      </p:sp>
      <p:sp>
        <p:nvSpPr>
          <p:cNvPr id="4" name="Slide Number Placeholder 3">
            <a:extLst>
              <a:ext uri="{FF2B5EF4-FFF2-40B4-BE49-F238E27FC236}">
                <a16:creationId xmlns:a16="http://schemas.microsoft.com/office/drawing/2014/main" id="{B0C5F316-0DAC-4B00-B690-2AC7F5FFC29E}"/>
              </a:ext>
            </a:extLst>
          </p:cNvPr>
          <p:cNvSpPr>
            <a:spLocks noGrp="1"/>
          </p:cNvSpPr>
          <p:nvPr>
            <p:ph type="sldNum" sz="quarter" idx="5"/>
          </p:nvPr>
        </p:nvSpPr>
        <p:spPr/>
        <p:txBody>
          <a:bodyPr/>
          <a:lstStyle/>
          <a:p>
            <a:pPr>
              <a:defRPr/>
            </a:pPr>
            <a:fld id="{5921CCFF-D5B9-48E7-8A9A-A8950B658DE9}"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numerous factors that can influence the effectiveness of the disinfection and sterilization process outcomes.  </a:t>
            </a:r>
          </a:p>
          <a:p>
            <a:pPr marL="0" indent="0">
              <a:buFont typeface="Arial" panose="020B0604020202020204" pitchFamily="34" charset="0"/>
              <a:buNone/>
            </a:pPr>
            <a:r>
              <a:rPr lang="en-US" altLang="en-US" b="1" dirty="0"/>
              <a:t>CLICKs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t>The most important factor is cleaning of the object to reduce the bioburden and remove the foreign materials (organic and inorganic salts) that can act as barriers and interfere with the disinfectant’s or sterilant’ s activity on the surface of the object.  For instance, you would want to remove or pre-clean any instruments heavily contaminated with sputum, blood or other secretions before sending it for reprocessing.  Failure to do so could make it difficult to clean the items because of dried-on secretions.  </a:t>
            </a:r>
          </a:p>
          <a:p>
            <a:pPr marL="171450" indent="-171450">
              <a:buFont typeface="Arial" panose="020B0604020202020204" pitchFamily="34" charset="0"/>
              <a:buChar char="•"/>
            </a:pPr>
            <a:r>
              <a:rPr lang="en-US" altLang="en-US" dirty="0"/>
              <a:t>Another very important factor to consider, and one that is often overlooked, is that the disinfectant or sterilant is tested to confirm that the concentration and contact time are appropriate and match the manufacturer’s instructions.  Inadequate exposure to a disinfectant or sterilant can lead to residual contamination remaining on the item, which could be transmitted to another patient.</a:t>
            </a:r>
          </a:p>
          <a:p>
            <a:pPr marL="171450" indent="-171450">
              <a:buFont typeface="Arial" panose="020B0604020202020204" pitchFamily="34" charset="0"/>
              <a:buChar char="•"/>
            </a:pPr>
            <a:r>
              <a:rPr lang="en-US" altLang="en-US" dirty="0"/>
              <a:t>The nature of the object is also an important factor to consider when reprocessing.  Does the item have hinges, crevices, lumens, or complex moving parts that require special attention or disassembly when cleaning and reprocessing?</a:t>
            </a:r>
          </a:p>
          <a:p>
            <a:pPr marL="171450" indent="-171450">
              <a:buFont typeface="Arial" panose="020B0604020202020204" pitchFamily="34" charset="0"/>
              <a:buChar char="•"/>
            </a:pPr>
            <a:r>
              <a:rPr lang="en-US" altLang="en-US" dirty="0"/>
              <a:t>The final factors to consider are the temperature and pH of the disinfectant or sterilant.  Increases or decreases in theses factors can lead to improved or reduced activity of many disinfectants.  Similarly, water hardness can reduce the rate of kill of some disinfectants.  It is important these parameters are checked to ensure optimum kill activity of the disinfectant/sterilant.</a:t>
            </a:r>
          </a:p>
          <a:p>
            <a:endParaRPr lang="en-US" altLang="en-US" dirty="0"/>
          </a:p>
        </p:txBody>
      </p:sp>
      <p:sp>
        <p:nvSpPr>
          <p:cNvPr id="4" name="Slide Number Placeholder 3">
            <a:extLst>
              <a:ext uri="{FF2B5EF4-FFF2-40B4-BE49-F238E27FC236}">
                <a16:creationId xmlns:a16="http://schemas.microsoft.com/office/drawing/2014/main" id="{A8634513-2057-4392-A719-B95C4952AE6B}"/>
              </a:ext>
            </a:extLst>
          </p:cNvPr>
          <p:cNvSpPr>
            <a:spLocks noGrp="1"/>
          </p:cNvSpPr>
          <p:nvPr>
            <p:ph type="sldNum" sz="quarter" idx="5"/>
          </p:nvPr>
        </p:nvSpPr>
        <p:spPr/>
        <p:txBody>
          <a:bodyPr/>
          <a:lstStyle/>
          <a:p>
            <a:pPr>
              <a:defRPr/>
            </a:pPr>
            <a:fld id="{A2BC3521-31D8-4E75-96AA-E7D13F5A5D80}"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02FBD98-C3EC-472B-926C-0298F4F46144}"/>
              </a:ext>
            </a:extLst>
          </p:cNvPr>
          <p:cNvSpPr>
            <a:spLocks noGrp="1"/>
          </p:cNvSpPr>
          <p:nvPr>
            <p:ph type="body" idx="1"/>
          </p:nvPr>
        </p:nvSpPr>
        <p:spPr/>
        <p:txBody>
          <a:bodyPr/>
          <a:lstStyle/>
          <a:p>
            <a:pPr marL="171450" indent="-171450">
              <a:buFont typeface="Arial" panose="020B0604020202020204" pitchFamily="34" charset="0"/>
              <a:buChar char="•"/>
              <a:defRPr/>
            </a:pPr>
            <a:r>
              <a:rPr lang="en-US" dirty="0"/>
              <a:t>Before anything is disinfected and sterilized, it is critical that the device or equipment is pre-cleaned.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t>CLICKs</a:t>
            </a:r>
            <a:endParaRPr lang="en-US" dirty="0"/>
          </a:p>
          <a:p>
            <a:pPr marL="171450" indent="-171450">
              <a:buFont typeface="Arial" panose="020B0604020202020204" pitchFamily="34" charset="0"/>
              <a:buChar char="•"/>
              <a:defRPr/>
            </a:pPr>
            <a:r>
              <a:rPr lang="en-US" dirty="0"/>
              <a:t>When contaminants such as dirt, blood or other body fluids are present they can act as a barrier to disinfection or sterilization of the item. </a:t>
            </a:r>
            <a:r>
              <a:rPr lang="en-US" b="1" dirty="0"/>
              <a:t> </a:t>
            </a:r>
            <a:r>
              <a:rPr lang="en-US" dirty="0"/>
              <a:t>Cleaning and decontamination should be done as soon as possible after the items have been used to avoid allowing material to dry on the device</a:t>
            </a:r>
          </a:p>
          <a:p>
            <a:pPr marL="171450" indent="-171450" algn="l" rtl="0" eaLnBrk="0" fontAlgn="base" hangingPunct="0">
              <a:spcBef>
                <a:spcPct val="30000"/>
              </a:spcBef>
              <a:spcAft>
                <a:spcPct val="0"/>
              </a:spcAft>
              <a:buFont typeface="Arial" panose="020B0604020202020204" pitchFamily="34" charset="0"/>
              <a:buChar char="•"/>
              <a:defRPr/>
            </a:pPr>
            <a:r>
              <a:rPr lang="en-US" sz="1200" kern="1200" dirty="0">
                <a:solidFill>
                  <a:schemeClr val="tx1"/>
                </a:solidFill>
                <a:latin typeface="+mn-lt"/>
                <a:ea typeface="+mn-ea"/>
                <a:cs typeface="+mn-cs"/>
              </a:rPr>
              <a:t>Use all chemical disinfectants according to manufacturer's instructions for use, including immersion time. </a:t>
            </a:r>
          </a:p>
          <a:p>
            <a:pPr marL="241300" indent="-171450" algn="l" rtl="0" eaLnBrk="0" fontAlgn="base" hangingPunct="0">
              <a:spcBef>
                <a:spcPct val="30000"/>
              </a:spcBef>
              <a:spcAft>
                <a:spcPct val="0"/>
              </a:spcAft>
              <a:buFont typeface="Arial" panose="020B0604020202020204" pitchFamily="34" charset="0"/>
              <a:buChar char="•"/>
              <a:defRPr/>
            </a:pPr>
            <a:r>
              <a:rPr lang="en-US" sz="1200" kern="1200" dirty="0">
                <a:solidFill>
                  <a:schemeClr val="tx1"/>
                </a:solidFill>
                <a:latin typeface="+mn-lt"/>
                <a:ea typeface="+mn-ea"/>
                <a:cs typeface="+mn-cs"/>
              </a:rPr>
              <a:t>If manual cleaning is performed:</a:t>
            </a:r>
          </a:p>
          <a:p>
            <a:pPr marL="698500" lvl="1" indent="-171450" algn="l" rtl="0" eaLnBrk="0" fontAlgn="base" hangingPunct="0">
              <a:spcBef>
                <a:spcPct val="30000"/>
              </a:spcBef>
              <a:spcAft>
                <a:spcPct val="0"/>
              </a:spcAft>
              <a:buFont typeface="Arial" panose="020B0604020202020204" pitchFamily="34" charset="0"/>
              <a:buChar char="•"/>
              <a:defRPr/>
            </a:pPr>
            <a:r>
              <a:rPr lang="en-US" sz="1200" kern="1200" dirty="0">
                <a:solidFill>
                  <a:schemeClr val="tx1"/>
                </a:solidFill>
                <a:latin typeface="+mn-lt"/>
                <a:ea typeface="+mn-ea"/>
                <a:cs typeface="+mn-cs"/>
              </a:rPr>
              <a:t>Use work practice controls to reduce the chance of injury from sharp objects</a:t>
            </a:r>
          </a:p>
          <a:p>
            <a:pPr marL="698500" lvl="1" indent="-171450" algn="l" rtl="0" eaLnBrk="0" fontAlgn="base" hangingPunct="0">
              <a:spcBef>
                <a:spcPct val="30000"/>
              </a:spcBef>
              <a:spcAft>
                <a:spcPct val="0"/>
              </a:spcAft>
              <a:buFont typeface="Arial" panose="020B0604020202020204" pitchFamily="34" charset="0"/>
              <a:buChar char="•"/>
              <a:defRPr/>
            </a:pPr>
            <a:r>
              <a:rPr lang="en-US" sz="1200" kern="1200" dirty="0">
                <a:solidFill>
                  <a:schemeClr val="tx1"/>
                </a:solidFill>
                <a:latin typeface="+mn-lt"/>
                <a:ea typeface="+mn-ea"/>
                <a:cs typeface="+mn-cs"/>
              </a:rPr>
              <a:t>Never reach into trays or container holding sharp instruments that cannot be seen</a:t>
            </a:r>
          </a:p>
          <a:p>
            <a:pPr marL="698500" lvl="1" indent="-171450" algn="l" rtl="0" eaLnBrk="0" fontAlgn="base" hangingPunct="0">
              <a:spcBef>
                <a:spcPct val="30000"/>
              </a:spcBef>
              <a:spcAft>
                <a:spcPct val="0"/>
              </a:spcAft>
              <a:buFont typeface="Arial" panose="020B0604020202020204" pitchFamily="34" charset="0"/>
              <a:buChar char="•"/>
              <a:defRPr/>
            </a:pPr>
            <a:r>
              <a:rPr lang="en-US" sz="1200" kern="1200" dirty="0">
                <a:solidFill>
                  <a:schemeClr val="tx1"/>
                </a:solidFill>
                <a:latin typeface="+mn-lt"/>
                <a:ea typeface="+mn-ea"/>
                <a:cs typeface="+mn-cs"/>
              </a:rPr>
              <a:t>Use a long-handled brush to keep the scrubbing hand away from sharp instruments</a:t>
            </a:r>
          </a:p>
          <a:p>
            <a:pPr marL="698500" lvl="1" indent="-171450" algn="l" rtl="0" eaLnBrk="0" fontAlgn="base" hangingPunct="0">
              <a:spcBef>
                <a:spcPct val="30000"/>
              </a:spcBef>
              <a:spcAft>
                <a:spcPct val="0"/>
              </a:spcAft>
              <a:buFont typeface="Arial" panose="020B0604020202020204" pitchFamily="34" charset="0"/>
              <a:buChar char="•"/>
              <a:defRPr/>
            </a:pPr>
            <a:r>
              <a:rPr lang="en-US" sz="1200" kern="1200" dirty="0">
                <a:solidFill>
                  <a:schemeClr val="tx1"/>
                </a:solidFill>
                <a:latin typeface="+mn-lt"/>
                <a:ea typeface="+mn-ea"/>
                <a:cs typeface="+mn-cs"/>
              </a:rPr>
              <a:t>Wear puncture-resistant, heavy-duty gloves</a:t>
            </a:r>
          </a:p>
          <a:p>
            <a:pPr marL="69850" indent="0" algn="l" rtl="0" eaLnBrk="0" fontAlgn="base" hangingPunct="0">
              <a:spcBef>
                <a:spcPct val="30000"/>
              </a:spcBef>
              <a:spcAft>
                <a:spcPct val="0"/>
              </a:spcAft>
              <a:buNone/>
              <a:defRPr/>
            </a:pPr>
            <a:r>
              <a:rPr lang="en-US" sz="1200" kern="1200" dirty="0">
                <a:solidFill>
                  <a:schemeClr val="tx1"/>
                </a:solidFill>
                <a:latin typeface="+mn-lt"/>
                <a:ea typeface="+mn-ea"/>
                <a:cs typeface="+mn-cs"/>
              </a:rPr>
              <a:t>After cleaning, instruments should be rinsed with water to remove chemical detergent residue</a:t>
            </a:r>
          </a:p>
          <a:p>
            <a:pPr marL="171450" indent="-171450">
              <a:buFont typeface="Arial" panose="020B0604020202020204" pitchFamily="34" charset="0"/>
              <a:buChar char="•"/>
              <a:defRPr/>
            </a:pPr>
            <a:endParaRPr lang="en-US" dirty="0"/>
          </a:p>
        </p:txBody>
      </p:sp>
      <p:sp>
        <p:nvSpPr>
          <p:cNvPr id="4" name="Slide Number Placeholder 3">
            <a:extLst>
              <a:ext uri="{FF2B5EF4-FFF2-40B4-BE49-F238E27FC236}">
                <a16:creationId xmlns:a16="http://schemas.microsoft.com/office/drawing/2014/main" id="{9487C978-F571-439B-9DE3-00BF2635EFE1}"/>
              </a:ext>
            </a:extLst>
          </p:cNvPr>
          <p:cNvSpPr>
            <a:spLocks noGrp="1"/>
          </p:cNvSpPr>
          <p:nvPr>
            <p:ph type="sldNum" sz="quarter" idx="5"/>
          </p:nvPr>
        </p:nvSpPr>
        <p:spPr/>
        <p:txBody>
          <a:bodyPr/>
          <a:lstStyle/>
          <a:p>
            <a:pPr>
              <a:defRPr/>
            </a:pPr>
            <a:fld id="{6F9F8BA1-9B37-4B45-87E7-70BD80F9E8D0}" type="slidenum">
              <a:rPr lang="en-US" smtClean="0"/>
              <a:pPr>
                <a:defRPr/>
              </a:pPr>
              <a:t>8</a:t>
            </a:fld>
            <a:endParaRPr lang="en-US" dirty="0"/>
          </a:p>
        </p:txBody>
      </p:sp>
    </p:spTree>
    <p:extLst>
      <p:ext uri="{BB962C8B-B14F-4D97-AF65-F5344CB8AC3E}">
        <p14:creationId xmlns:p14="http://schemas.microsoft.com/office/powerpoint/2010/main" val="389246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731C77-6267-4A08-9307-59F4C4F492EB}" type="slidenum">
              <a:rPr lang="en-US" altLang="en-US" smtClean="0">
                <a:solidFill>
                  <a:srgbClr val="000000"/>
                </a:solidFill>
                <a:latin typeface="Arial" panose="020B0604020202020204" pitchFamily="34" charset="0"/>
              </a:rPr>
              <a:pPr fontAlgn="base">
                <a:spcBef>
                  <a:spcPct val="0"/>
                </a:spcBef>
                <a:spcAft>
                  <a:spcPct val="0"/>
                </a:spcAft>
              </a:pPr>
              <a:t>9</a:t>
            </a:fld>
            <a:endParaRPr lang="en-US" altLang="en-US">
              <a:solidFill>
                <a:srgbClr val="000000"/>
              </a:solidFill>
              <a:latin typeface="Arial" panose="020B0604020202020204" pitchFamily="34" charset="0"/>
            </a:endParaRPr>
          </a:p>
        </p:txBody>
      </p:sp>
      <p:sp>
        <p:nvSpPr>
          <p:cNvPr id="26627" name="Rectangle 2"/>
          <p:cNvSpPr>
            <a:spLocks noGrp="1" noRot="1" noChangeAspect="1" noChangeArrowheads="1" noTextEdit="1"/>
          </p:cNvSpPr>
          <p:nvPr>
            <p:ph type="sldImg"/>
          </p:nvPr>
        </p:nvSpPr>
        <p:spPr bwMode="auto">
          <a:xfrm>
            <a:off x="463550" y="715963"/>
            <a:ext cx="6364288" cy="3581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2621F218-26A7-4451-A16B-532C33B9CE69}"/>
              </a:ext>
            </a:extLst>
          </p:cNvPr>
          <p:cNvSpPr>
            <a:spLocks noGrp="1" noChangeArrowheads="1"/>
          </p:cNvSpPr>
          <p:nvPr>
            <p:ph type="body" idx="1"/>
          </p:nvPr>
        </p:nvSpPr>
        <p:spPr bwMode="auto">
          <a:xfrm>
            <a:off x="950913" y="4535488"/>
            <a:ext cx="5386387" cy="43751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other and most efficient method of cleaning is using automated or mechanical cleaning equipment, such as ultrasonic cleaners, instrument washers, and washer-disinfectors. </a:t>
            </a: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Automated cleaners:</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Improve the efficacy of the cleaning process</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Reduce the handling of sharp instruments. </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Reduce the risk of employee exposure</a:t>
            </a: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manufacturer’s recommendations for dilution, temperature, water hardness, and use (designed for use in washer-disinfectors) should be followed. </a:t>
            </a: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After cleaning, instruments should be rinsed with water to remove chemical or detergent residue. </a:t>
            </a:r>
            <a:endParaRPr lang="en-US" altLang="en-US" dirty="0">
              <a:ea typeface="Calibri" panose="020F0502020204030204" pitchFamily="34" charset="0"/>
              <a:cs typeface="Times New Roman" panose="02020603050405020304" pitchFamily="18" charset="0"/>
            </a:endParaRPr>
          </a:p>
          <a:p>
            <a:pPr eaLnBrk="1" hangingPunct="1">
              <a:spcBef>
                <a:spcPct val="0"/>
              </a:spcBef>
              <a:buFontTx/>
              <a:buChar char="•"/>
              <a:defRPr/>
            </a:pPr>
            <a:endParaRPr lang="en-US" altLang="en-US" dirty="0">
              <a:ea typeface="Calibri" panose="020F0502020204030204" pitchFamily="34" charset="0"/>
              <a:cs typeface="Times New Roman" panose="02020603050405020304" pitchFamily="18" charset="0"/>
            </a:endParaRPr>
          </a:p>
          <a:p>
            <a:pPr eaLnBrk="1" hangingPunct="1">
              <a:spcBef>
                <a:spcPct val="0"/>
              </a:spcBef>
              <a:defRPr/>
            </a:pPr>
            <a:endParaRPr lang="en-US" altLang="en-US" dirty="0">
              <a:ea typeface="Calibri" panose="020F0502020204030204" pitchFamily="34" charset="0"/>
              <a:cs typeface="Times New Roman" panose="02020603050405020304" pitchFamily="18" charset="0"/>
            </a:endParaRPr>
          </a:p>
          <a:p>
            <a:pPr eaLnBrk="1" hangingPunct="1">
              <a:spcBef>
                <a:spcPct val="0"/>
              </a:spcBef>
              <a:defRPr/>
            </a:pPr>
            <a:endParaRPr lang="en-US" altLang="en-US" dirty="0">
              <a:ea typeface="Calibri" panose="020F0502020204030204" pitchFamily="34" charset="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6373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3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25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5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25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21377" y="1117622"/>
            <a:ext cx="7554976"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1221377" y="2759977"/>
            <a:ext cx="7715541" cy="3021327"/>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6746" y="6356350"/>
            <a:ext cx="2743200" cy="365125"/>
          </a:xfrm>
          <a:prstGeom prst="rect">
            <a:avLst/>
          </a:prstGeom>
        </p:spPr>
        <p:txBody>
          <a:bodyPr/>
          <a:lstStyle/>
          <a:p>
            <a:fld id="{EF4FDFA1-E612-4A4E-84C0-EF8CE93A5D48}" type="datetimeFigureOut">
              <a:rPr lang="en-US" smtClean="0"/>
              <a:t>1/21/2025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19606" y="6458543"/>
            <a:ext cx="2743200" cy="365125"/>
          </a:xfrm>
          <a:prstGeom prst="rect">
            <a:avLst/>
          </a:prstGeom>
        </p:spPr>
        <p:txBody>
          <a:bodyPr/>
          <a:lstStyle/>
          <a:p>
            <a:fld id="{EA3639EA-2B55-4E72-9859-567C745B3617}" type="slidenum">
              <a:rPr lang="en-US" smtClean="0"/>
              <a:t>‹#›</a:t>
            </a:fld>
            <a:endParaRPr lang="en-US" dirty="0"/>
          </a:p>
        </p:txBody>
      </p:sp>
      <p:pic>
        <p:nvPicPr>
          <p:cNvPr id="8" name="Picture 7">
            <a:extLst>
              <a:ext uri="{FF2B5EF4-FFF2-40B4-BE49-F238E27FC236}">
                <a16:creationId xmlns:a16="http://schemas.microsoft.com/office/drawing/2014/main" id="{3C7879BE-26CE-4065-BDEF-E03C54837B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1206" y="6098267"/>
            <a:ext cx="1243123" cy="720551"/>
          </a:xfrm>
          <a:prstGeom prst="rect">
            <a:avLst/>
          </a:prstGeom>
        </p:spPr>
      </p:pic>
    </p:spTree>
    <p:extLst>
      <p:ext uri="{BB962C8B-B14F-4D97-AF65-F5344CB8AC3E}">
        <p14:creationId xmlns:p14="http://schemas.microsoft.com/office/powerpoint/2010/main" val="3689991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1F6D95-B0DA-1DC5-EB92-B3074F77EE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1555"/>
            <a:ext cx="12192000" cy="6854890"/>
          </a:xfrm>
          <a:prstGeom prst="rect">
            <a:avLst/>
          </a:prstGeom>
        </p:spPr>
      </p:pic>
      <p:pic>
        <p:nvPicPr>
          <p:cNvPr id="16" name="Picture 15">
            <a:extLst>
              <a:ext uri="{FF2B5EF4-FFF2-40B4-BE49-F238E27FC236}">
                <a16:creationId xmlns:a16="http://schemas.microsoft.com/office/drawing/2014/main" id="{36DBD856-B7FC-A740-E908-7FCE05FAD1D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18711" y="-441848"/>
            <a:ext cx="3815922" cy="2867988"/>
          </a:xfrm>
          <a:prstGeom prst="rect">
            <a:avLst/>
          </a:prstGeom>
        </p:spPr>
      </p:pic>
      <p:pic>
        <p:nvPicPr>
          <p:cNvPr id="17" name="Picture 16">
            <a:extLst>
              <a:ext uri="{FF2B5EF4-FFF2-40B4-BE49-F238E27FC236}">
                <a16:creationId xmlns:a16="http://schemas.microsoft.com/office/drawing/2014/main" id="{453D6361-9CA4-1A97-7D39-2985842065F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18" name="TextBox 17">
            <a:extLst>
              <a:ext uri="{FF2B5EF4-FFF2-40B4-BE49-F238E27FC236}">
                <a16:creationId xmlns:a16="http://schemas.microsoft.com/office/drawing/2014/main" id="{CBDFD8BA-C99B-1539-F009-5A91785C40F9}"/>
              </a:ext>
            </a:extLst>
          </p:cNvPr>
          <p:cNvSpPr txBox="1"/>
          <p:nvPr userDrawn="1"/>
        </p:nvSpPr>
        <p:spPr>
          <a:xfrm>
            <a:off x="884486" y="92944"/>
            <a:ext cx="4503592" cy="400110"/>
          </a:xfrm>
          <a:prstGeom prst="rect">
            <a:avLst/>
          </a:prstGeom>
          <a:noFill/>
        </p:spPr>
        <p:txBody>
          <a:bodyPr wrap="square" rtlCol="0">
            <a:spAutoFit/>
          </a:bodyPr>
          <a:lstStyle/>
          <a:p>
            <a:r>
              <a:rPr lang="en-US" sz="2000" kern="1200" dirty="0">
                <a:solidFill>
                  <a:srgbClr val="FFFFFF"/>
                </a:solidFill>
                <a:effectLst/>
                <a:latin typeface="Edmondsans"/>
                <a:ea typeface="+mn-ea"/>
                <a:cs typeface="+mn-cs"/>
              </a:rPr>
              <a:t>Principles of Disinfection and Sterilization </a:t>
            </a:r>
            <a:endParaRPr lang="en-US" sz="2000" dirty="0">
              <a:solidFill>
                <a:srgbClr val="FFFFFF"/>
              </a:solidFill>
              <a:latin typeface="Edmondsans"/>
            </a:endParaRPr>
          </a:p>
        </p:txBody>
      </p:sp>
      <p:sp>
        <p:nvSpPr>
          <p:cNvPr id="19" name="TextBox 18">
            <a:extLst>
              <a:ext uri="{FF2B5EF4-FFF2-40B4-BE49-F238E27FC236}">
                <a16:creationId xmlns:a16="http://schemas.microsoft.com/office/drawing/2014/main" id="{E3B50250-0A3B-8834-15B2-8BC76A0F1D8D}"/>
              </a:ext>
            </a:extLst>
          </p:cNvPr>
          <p:cNvSpPr txBox="1"/>
          <p:nvPr userDrawn="1"/>
        </p:nvSpPr>
        <p:spPr>
          <a:xfrm>
            <a:off x="168482" y="38501"/>
            <a:ext cx="716004" cy="646331"/>
          </a:xfrm>
          <a:prstGeom prst="rect">
            <a:avLst/>
          </a:prstGeom>
          <a:noFill/>
        </p:spPr>
        <p:txBody>
          <a:bodyPr wrap="square" rtlCol="0">
            <a:spAutoFit/>
          </a:bodyPr>
          <a:lstStyle/>
          <a:p>
            <a:r>
              <a:rPr lang="en-US" sz="3600" kern="1200" dirty="0">
                <a:solidFill>
                  <a:srgbClr val="FFFFFF"/>
                </a:solidFill>
                <a:effectLst/>
                <a:latin typeface="Edmondsans"/>
                <a:ea typeface="+mn-ea"/>
                <a:cs typeface="+mn-cs"/>
              </a:rPr>
              <a:t>F</a:t>
            </a:r>
            <a:endParaRPr lang="en-US" sz="3600" dirty="0">
              <a:solidFill>
                <a:srgbClr val="FFFFFF"/>
              </a:solidFill>
              <a:latin typeface="Edmondsans"/>
            </a:endParaRPr>
          </a:p>
        </p:txBody>
      </p:sp>
      <p:pic>
        <p:nvPicPr>
          <p:cNvPr id="20" name="Picture 19">
            <a:extLst>
              <a:ext uri="{FF2B5EF4-FFF2-40B4-BE49-F238E27FC236}">
                <a16:creationId xmlns:a16="http://schemas.microsoft.com/office/drawing/2014/main" id="{CE68CA61-5B61-1DDA-5177-62233780575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791206" y="6098267"/>
            <a:ext cx="1243123" cy="720551"/>
          </a:xfrm>
          <a:prstGeom prst="rect">
            <a:avLst/>
          </a:prstGeom>
        </p:spPr>
      </p:pic>
    </p:spTree>
  </p:cSld>
  <p:clrMap bg1="dk1" tx1="lt1" bg2="dk2" tx2="lt2" accent1="accent1" accent2="accent2" accent3="accent3" accent4="accent4" accent5="accent5" accent6="accent6" hlink="hlink" folHlink="folHlink"/>
  <p:sldLayoutIdLst>
    <p:sldLayoutId id="2147484380" r:id="rId1"/>
    <p:sldLayoutId id="2147484381" r:id="rId2"/>
    <p:sldLayoutId id="2147484384" r:id="rId3"/>
    <p:sldLayoutId id="2147484385" r:id="rId4"/>
    <p:sldLayoutId id="2147484386" r:id="rId5"/>
    <p:sldLayoutId id="2147484376" r:id="rId6"/>
    <p:sldLayoutId id="2147484387" r:id="rId7"/>
  </p:sldLayoutIdLst>
  <p:txStyles>
    <p:titleStyle>
      <a:lvl1pPr algn="ctr" rtl="0" eaLnBrk="0" fontAlgn="base" hangingPunct="0">
        <a:spcBef>
          <a:spcPct val="0"/>
        </a:spcBef>
        <a:spcAft>
          <a:spcPct val="0"/>
        </a:spcAft>
        <a:defRPr sz="3600" kern="1200" cap="all">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Calibri" panose="020F0502020204030204" pitchFamily="34" charset="0"/>
        </a:defRPr>
      </a:lvl2pPr>
      <a:lvl3pPr algn="ctr" rtl="0" eaLnBrk="0" fontAlgn="base" hangingPunct="0">
        <a:spcBef>
          <a:spcPct val="0"/>
        </a:spcBef>
        <a:spcAft>
          <a:spcPct val="0"/>
        </a:spcAft>
        <a:defRPr sz="3600">
          <a:solidFill>
            <a:schemeClr val="bg1"/>
          </a:solidFill>
          <a:latin typeface="Calibri" panose="020F0502020204030204" pitchFamily="34" charset="0"/>
        </a:defRPr>
      </a:lvl3pPr>
      <a:lvl4pPr algn="ctr" rtl="0" eaLnBrk="0" fontAlgn="base" hangingPunct="0">
        <a:spcBef>
          <a:spcPct val="0"/>
        </a:spcBef>
        <a:spcAft>
          <a:spcPct val="0"/>
        </a:spcAft>
        <a:defRPr sz="3600">
          <a:solidFill>
            <a:schemeClr val="bg1"/>
          </a:solidFill>
          <a:latin typeface="Calibri" panose="020F0502020204030204" pitchFamily="34" charset="0"/>
        </a:defRPr>
      </a:lvl4pPr>
      <a:lvl5pPr algn="ctr" rtl="0" eaLnBrk="0" fontAlgn="base" hangingPunct="0">
        <a:spcBef>
          <a:spcPct val="0"/>
        </a:spcBef>
        <a:spcAft>
          <a:spcPct val="0"/>
        </a:spcAft>
        <a:defRPr sz="3600">
          <a:solidFill>
            <a:schemeClr val="bg1"/>
          </a:solidFill>
          <a:latin typeface="Calibri" panose="020F05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8.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1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8.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8.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48.png"/><Relationship Id="rId10" Type="http://schemas.openxmlformats.org/officeDocument/2006/relationships/image" Target="../media/image61.png"/><Relationship Id="rId4" Type="http://schemas.openxmlformats.org/officeDocument/2006/relationships/notesSlide" Target="../notesSlides/notesSlide18.xml"/><Relationship Id="rId9" Type="http://schemas.openxmlformats.org/officeDocument/2006/relationships/image" Target="../media/image60.pn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68.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9.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0.png"/><Relationship Id="rId4" Type="http://schemas.microsoft.com/office/2007/relationships/hdphoto" Target="../media/hdphoto3.wdp"/><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76.png"/><Relationship Id="rId3" Type="http://schemas.openxmlformats.org/officeDocument/2006/relationships/image" Target="../media/image68.png"/><Relationship Id="rId7" Type="http://schemas.openxmlformats.org/officeDocument/2006/relationships/image" Target="../media/image73.png"/><Relationship Id="rId12" Type="http://schemas.openxmlformats.org/officeDocument/2006/relationships/image" Target="../media/image75.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10.png"/><Relationship Id="rId4" Type="http://schemas.openxmlformats.org/officeDocument/2006/relationships/image" Target="../media/image71.png"/><Relationship Id="rId9" Type="http://schemas.openxmlformats.org/officeDocument/2006/relationships/image" Target="../media/image6.png"/><Relationship Id="rId1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68.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6.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6.png"/><Relationship Id="rId5" Type="http://schemas.openxmlformats.org/officeDocument/2006/relationships/image" Target="../media/image91.png"/><Relationship Id="rId10" Type="http://schemas.openxmlformats.org/officeDocument/2006/relationships/image" Target="../media/image82.png"/><Relationship Id="rId4" Type="http://schemas.openxmlformats.org/officeDocument/2006/relationships/image" Target="../media/image90.png"/><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9.png"/><Relationship Id="rId5" Type="http://schemas.openxmlformats.org/officeDocument/2006/relationships/image" Target="../media/image15.png"/><Relationship Id="rId1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video" Target="https://player.vimeo.com/video/333411476?h=06080ab9c8&amp;app_id=122963" TargetMode="Externa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97.png"/><Relationship Id="rId7"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8.png"/><Relationship Id="rId4" Type="http://schemas.microsoft.com/office/2007/relationships/hdphoto" Target="../media/hdphoto8.wdp"/><Relationship Id="rId9" Type="http://schemas.openxmlformats.org/officeDocument/2006/relationships/image" Target="../media/image99.emf"/></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1.png"/><Relationship Id="rId7"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6.png"/><Relationship Id="rId7"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51.png"/><Relationship Id="rId10" Type="http://schemas.openxmlformats.org/officeDocument/2006/relationships/image" Target="../media/image108.jpeg"/><Relationship Id="rId4" Type="http://schemas.openxmlformats.org/officeDocument/2006/relationships/image" Target="../media/image10.png"/><Relationship Id="rId9"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9.png"/><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10.png"/><Relationship Id="rId4" Type="http://schemas.microsoft.com/office/2007/relationships/hdphoto" Target="../media/hdphoto9.wdp"/><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5.jp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14.jpg"/><Relationship Id="rId5" Type="http://schemas.openxmlformats.org/officeDocument/2006/relationships/image" Target="../media/image10.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9.png"/><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6.png"/><Relationship Id="rId4" Type="http://schemas.microsoft.com/office/2007/relationships/hdphoto" Target="../media/hdphoto9.wdp"/></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11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0.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6.pn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hyperlink" Target="https://www.cdc.gov/oralhealth/infectioncontrol/pdf/safe-are2.pdf" TargetMode="External"/><Relationship Id="rId3" Type="http://schemas.openxmlformats.org/officeDocument/2006/relationships/image" Target="../media/image6.png"/><Relationship Id="rId7" Type="http://schemas.openxmlformats.org/officeDocument/2006/relationships/image" Target="../media/image125.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cdc.gov/mmwr/PDF/rr/rr5217.pdf" TargetMode="External"/><Relationship Id="rId5" Type="http://schemas.openxmlformats.org/officeDocument/2006/relationships/hyperlink" Target="https://www.cdc.gov/infectioncontrol/pdf/guidelines/disinfection-guidelines.pdf" TargetMode="External"/><Relationship Id="rId4" Type="http://schemas.openxmlformats.org/officeDocument/2006/relationships/image" Target="../media/image124.png"/><Relationship Id="rId9" Type="http://schemas.openxmlformats.org/officeDocument/2006/relationships/image" Target="../media/image126.jp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6B446F-B732-34B8-6799-37C3DD5A9A99}"/>
              </a:ext>
            </a:extLst>
          </p:cNvPr>
          <p:cNvPicPr>
            <a:picLocks noChangeAspect="1"/>
          </p:cNvPicPr>
          <p:nvPr/>
        </p:nvPicPr>
        <p:blipFill>
          <a:blip r:embed="rId3">
            <a:extLst>
              <a:ext uri="{28A0092B-C50C-407E-A947-70E740481C1C}">
                <a14:useLocalDpi xmlns:a14="http://schemas.microsoft.com/office/drawing/2010/main" val="0"/>
              </a:ext>
            </a:extLst>
          </a:blip>
          <a:srcRect l="7808" r="7808"/>
          <a:stretch/>
        </p:blipFill>
        <p:spPr>
          <a:xfrm>
            <a:off x="380048" y="1589058"/>
            <a:ext cx="8230552" cy="5486400"/>
          </a:xfrm>
          <a:prstGeom prst="rect">
            <a:avLst/>
          </a:prstGeom>
        </p:spPr>
      </p:pic>
      <p:pic>
        <p:nvPicPr>
          <p:cNvPr id="6" name="Banner">
            <a:extLst>
              <a:ext uri="{FF2B5EF4-FFF2-40B4-BE49-F238E27FC236}">
                <a16:creationId xmlns:a16="http://schemas.microsoft.com/office/drawing/2014/main" id="{134A0994-15EC-6A8B-1608-352885601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C9115A52-B2F6-B360-278C-604CA48148C3}"/>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Module F</a:t>
            </a:r>
          </a:p>
        </p:txBody>
      </p:sp>
      <p:pic>
        <p:nvPicPr>
          <p:cNvPr id="11" name="Picture 10">
            <a:extLst>
              <a:ext uri="{FF2B5EF4-FFF2-40B4-BE49-F238E27FC236}">
                <a16:creationId xmlns:a16="http://schemas.microsoft.com/office/drawing/2014/main" id="{9A36BB86-A5FC-D7B6-F427-4DC973135CD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96200" y="3240069"/>
            <a:ext cx="4495800" cy="2528887"/>
          </a:xfrm>
          <a:prstGeom prst="rect">
            <a:avLst/>
          </a:prstGeom>
        </p:spPr>
      </p:pic>
      <p:pic>
        <p:nvPicPr>
          <p:cNvPr id="12" name="Picture 11" descr="A picture containing transport, airplane, aircraft, sketch&#10;&#10;Description automatically generated">
            <a:extLst>
              <a:ext uri="{FF2B5EF4-FFF2-40B4-BE49-F238E27FC236}">
                <a16:creationId xmlns:a16="http://schemas.microsoft.com/office/drawing/2014/main" id="{7485C1BC-E9BD-BC1F-4D5B-B22BF99EA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Vida en Jupiter">
            <a:extLst>
              <a:ext uri="{FF2B5EF4-FFF2-40B4-BE49-F238E27FC236}">
                <a16:creationId xmlns:a16="http://schemas.microsoft.com/office/drawing/2014/main" id="{60D35FFA-B47B-89B8-2002-0D90DAAF0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548" y="2921696"/>
            <a:ext cx="645172" cy="616139"/>
          </a:xfrm>
          <a:prstGeom prst="rect">
            <a:avLst/>
          </a:prstGeom>
        </p:spPr>
      </p:pic>
      <p:cxnSp>
        <p:nvCxnSpPr>
          <p:cNvPr id="16" name="Straight Connector 15">
            <a:extLst>
              <a:ext uri="{FF2B5EF4-FFF2-40B4-BE49-F238E27FC236}">
                <a16:creationId xmlns:a16="http://schemas.microsoft.com/office/drawing/2014/main" id="{EA654AE6-B3BC-5C93-C733-343DD9A3C8F1}"/>
              </a:ext>
            </a:extLst>
          </p:cNvPr>
          <p:cNvCxnSpPr>
            <a:cxnSpLocks/>
          </p:cNvCxnSpPr>
          <p:nvPr/>
        </p:nvCxnSpPr>
        <p:spPr>
          <a:xfrm>
            <a:off x="2213711" y="3507355"/>
            <a:ext cx="753988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B6F8A974-B986-F509-8C6A-EAB8B529F14C}"/>
              </a:ext>
            </a:extLst>
          </p:cNvPr>
          <p:cNvCxnSpPr>
            <a:cxnSpLocks/>
          </p:cNvCxnSpPr>
          <p:nvPr/>
        </p:nvCxnSpPr>
        <p:spPr>
          <a:xfrm>
            <a:off x="2213711" y="3888355"/>
            <a:ext cx="91048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3" name="Content Placeholder 2">
            <a:extLst>
              <a:ext uri="{FF2B5EF4-FFF2-40B4-BE49-F238E27FC236}">
                <a16:creationId xmlns:a16="http://schemas.microsoft.com/office/drawing/2014/main" id="{14572943-AB41-4BAC-B4F6-ACAA386B50CF}"/>
              </a:ext>
            </a:extLst>
          </p:cNvPr>
          <p:cNvSpPr>
            <a:spLocks noGrp="1"/>
          </p:cNvSpPr>
          <p:nvPr>
            <p:ph idx="4294967295"/>
          </p:nvPr>
        </p:nvSpPr>
        <p:spPr>
          <a:xfrm>
            <a:off x="1519861" y="1953061"/>
            <a:ext cx="8839200" cy="4648200"/>
          </a:xfrm>
          <a:prstGeom prst="rect">
            <a:avLst/>
          </a:prstGeom>
        </p:spPr>
        <p:txBody>
          <a:bodyPr>
            <a:normAutofit/>
          </a:bodyPr>
          <a:lstStyle/>
          <a:p>
            <a:pPr marL="68580" indent="0">
              <a:buNone/>
              <a:defRPr/>
            </a:pPr>
            <a:r>
              <a:rPr lang="en-US" sz="2600" b="1" dirty="0">
                <a:solidFill>
                  <a:srgbClr val="532E1D"/>
                </a:solidFill>
              </a:rPr>
              <a:t>Which of the following statements is true?</a:t>
            </a:r>
          </a:p>
          <a:p>
            <a:pPr marL="582930" indent="-514350">
              <a:buFont typeface="+mj-lt"/>
              <a:buAutoNum type="alphaUcPeriod"/>
              <a:defRPr/>
            </a:pPr>
            <a:r>
              <a:rPr lang="en-US" sz="2600" dirty="0">
                <a:solidFill>
                  <a:srgbClr val="532E1D"/>
                </a:solidFill>
              </a:rPr>
              <a:t>Manual cleaning of objects is safer than automated cleaning</a:t>
            </a:r>
          </a:p>
          <a:p>
            <a:pPr marL="582930" indent="-514350">
              <a:buFont typeface="+mj-lt"/>
              <a:buAutoNum type="alphaUcPeriod"/>
              <a:defRPr/>
            </a:pPr>
            <a:r>
              <a:rPr lang="en-US" sz="2600" dirty="0">
                <a:solidFill>
                  <a:srgbClr val="532E1D"/>
                </a:solidFill>
              </a:rPr>
              <a:t>Pre-cleaning is the most important factor in reprocessing objects</a:t>
            </a:r>
          </a:p>
          <a:p>
            <a:pPr marL="582930" indent="-514350">
              <a:buFont typeface="+mj-lt"/>
              <a:buAutoNum type="alphaUcPeriod"/>
              <a:defRPr/>
            </a:pPr>
            <a:r>
              <a:rPr lang="en-US" sz="2600" dirty="0">
                <a:solidFill>
                  <a:srgbClr val="532E1D"/>
                </a:solidFill>
              </a:rPr>
              <a:t>Objects do not need to be pre-cleaned if they are going to be sterilized</a:t>
            </a:r>
          </a:p>
          <a:p>
            <a:pPr marL="582930" indent="-514350">
              <a:buFont typeface="+mj-lt"/>
              <a:buAutoNum type="alphaUcPeriod"/>
              <a:defRPr/>
            </a:pPr>
            <a:r>
              <a:rPr lang="en-US" sz="2600" dirty="0">
                <a:solidFill>
                  <a:srgbClr val="532E1D"/>
                </a:solidFill>
              </a:rPr>
              <a:t>Household dishwashers can be used for pre-cleaning of instruments.</a:t>
            </a:r>
          </a:p>
        </p:txBody>
      </p:sp>
      <p:sp>
        <p:nvSpPr>
          <p:cNvPr id="13" name="banner">
            <a:extLst>
              <a:ext uri="{FF2B5EF4-FFF2-40B4-BE49-F238E27FC236}">
                <a16:creationId xmlns:a16="http://schemas.microsoft.com/office/drawing/2014/main" id="{060C319F-6312-6768-445E-69655CB774CB}"/>
              </a:ext>
            </a:extLst>
          </p:cNvPr>
          <p:cNvSpPr/>
          <p:nvPr/>
        </p:nvSpPr>
        <p:spPr>
          <a:xfrm>
            <a:off x="5629638" y="839369"/>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EF4A044-50B3-8CBA-F181-240DA9DA9B8B}"/>
              </a:ext>
            </a:extLst>
          </p:cNvPr>
          <p:cNvSpPr txBox="1">
            <a:spLocks/>
          </p:cNvSpPr>
          <p:nvPr/>
        </p:nvSpPr>
        <p:spPr>
          <a:xfrm>
            <a:off x="5939461" y="910487"/>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p:cNvPicPr>
          <p:nvPr/>
        </p:nvPicPr>
        <p:blipFill rotWithShape="1">
          <a:blip r:embed="rId3">
            <a:extLst>
              <a:ext uri="{28A0092B-C50C-407E-A947-70E740481C1C}">
                <a14:useLocalDpi xmlns:a14="http://schemas.microsoft.com/office/drawing/2010/main" val="0"/>
              </a:ext>
            </a:extLst>
          </a:blip>
          <a:srcRect b="4449"/>
          <a:stretch/>
        </p:blipFill>
        <p:spPr bwMode="auto">
          <a:xfrm>
            <a:off x="2743200" y="1981200"/>
            <a:ext cx="63071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8E2D6435-D6BC-10D9-2B08-19CFCFB8B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2"/>
            <a:ext cx="10256154" cy="1577957"/>
          </a:xfrm>
          <a:prstGeom prst="rect">
            <a:avLst/>
          </a:prstGeom>
        </p:spPr>
      </p:pic>
      <p:sp>
        <p:nvSpPr>
          <p:cNvPr id="5" name="TextBox 4">
            <a:extLst>
              <a:ext uri="{FF2B5EF4-FFF2-40B4-BE49-F238E27FC236}">
                <a16:creationId xmlns:a16="http://schemas.microsoft.com/office/drawing/2014/main" id="{2FC371CE-8136-DCDE-5885-3C69474DC93D}"/>
              </a:ext>
            </a:extLst>
          </p:cNvPr>
          <p:cNvSpPr txBox="1"/>
          <p:nvPr/>
        </p:nvSpPr>
        <p:spPr>
          <a:xfrm>
            <a:off x="1143000" y="1070650"/>
            <a:ext cx="8305800" cy="1323439"/>
          </a:xfrm>
          <a:prstGeom prst="rect">
            <a:avLst/>
          </a:prstGeom>
          <a:noFill/>
        </p:spPr>
        <p:txBody>
          <a:bodyPr wrap="square" rtlCol="0">
            <a:spAutoFit/>
          </a:bodyPr>
          <a:lstStyle/>
          <a:p>
            <a:r>
              <a:rPr lang="en-US" sz="4000" b="1" dirty="0"/>
              <a:t>Methods Used for Disinfection </a:t>
            </a:r>
            <a:br>
              <a:rPr lang="en-US" sz="4000" b="1" dirty="0"/>
            </a:br>
            <a:r>
              <a:rPr lang="en-US" sz="4000" b="1" dirty="0"/>
              <a:t>and Sterilization</a:t>
            </a:r>
          </a:p>
        </p:txBody>
      </p:sp>
      <p:pic>
        <p:nvPicPr>
          <p:cNvPr id="6" name="Icon">
            <a:extLst>
              <a:ext uri="{FF2B5EF4-FFF2-40B4-BE49-F238E27FC236}">
                <a16:creationId xmlns:a16="http://schemas.microsoft.com/office/drawing/2014/main" id="{EC325C0E-DFE4-3CC5-07BF-0CAC396FA7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728A1-EA35-4693-8E18-2A7E0DF8C872}"/>
              </a:ext>
            </a:extLst>
          </p:cNvPr>
          <p:cNvSpPr>
            <a:spLocks noGrp="1"/>
          </p:cNvSpPr>
          <p:nvPr>
            <p:ph idx="4294967295"/>
          </p:nvPr>
        </p:nvSpPr>
        <p:spPr>
          <a:xfrm>
            <a:off x="3270437" y="1989661"/>
            <a:ext cx="7761890" cy="4256300"/>
          </a:xfrm>
          <a:prstGeom prst="rect">
            <a:avLst/>
          </a:prstGeom>
        </p:spPr>
        <p:txBody>
          <a:bodyPr>
            <a:normAutofit/>
          </a:bodyPr>
          <a:lstStyle/>
          <a:p>
            <a:pPr marL="0" indent="0" eaLnBrk="1" hangingPunct="1">
              <a:spcAft>
                <a:spcPts val="400"/>
              </a:spcAft>
              <a:buNone/>
              <a:defRPr/>
            </a:pPr>
            <a:endParaRPr lang="en-US" sz="2400" b="1" dirty="0">
              <a:solidFill>
                <a:srgbClr val="532E1D"/>
              </a:solidFill>
              <a:latin typeface="Edmondsans"/>
            </a:endParaRPr>
          </a:p>
          <a:p>
            <a:pPr marL="0" indent="0" eaLnBrk="1" hangingPunct="1">
              <a:spcAft>
                <a:spcPts val="400"/>
              </a:spcAft>
              <a:buNone/>
              <a:defRPr/>
            </a:pPr>
            <a:r>
              <a:rPr lang="en-US" sz="2800" dirty="0">
                <a:solidFill>
                  <a:srgbClr val="FF0000"/>
                </a:solidFill>
              </a:rPr>
              <a:t>            – </a:t>
            </a:r>
            <a:r>
              <a:rPr lang="en-US" sz="2400" dirty="0">
                <a:solidFill>
                  <a:srgbClr val="532E1D"/>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None/>
              <a:defRPr/>
            </a:pPr>
            <a:r>
              <a:rPr lang="en-US" sz="2400" dirty="0">
                <a:solidFill>
                  <a:srgbClr val="FFC000"/>
                </a:solidFill>
              </a:rPr>
              <a:t>                        – </a:t>
            </a:r>
            <a:r>
              <a:rPr lang="en-US" sz="2400" dirty="0">
                <a:solidFill>
                  <a:srgbClr val="532E1D"/>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0" indent="0" eaLnBrk="1" hangingPunct="1">
              <a:spcAft>
                <a:spcPts val="400"/>
              </a:spcAft>
              <a:buNone/>
              <a:defRPr/>
            </a:pPr>
            <a:r>
              <a:rPr lang="en-US" sz="2400" dirty="0">
                <a:solidFill>
                  <a:srgbClr val="0070C0"/>
                </a:solidFill>
              </a:rPr>
              <a:t>                       –</a:t>
            </a:r>
            <a:r>
              <a:rPr lang="en-US" sz="2800" dirty="0">
                <a:solidFill>
                  <a:schemeClr val="accent6"/>
                </a:solidFill>
              </a:rPr>
              <a:t> </a:t>
            </a:r>
            <a:r>
              <a:rPr lang="en-US" sz="2400" dirty="0">
                <a:solidFill>
                  <a:srgbClr val="532E1D"/>
                </a:solidFill>
                <a:latin typeface="Calibri" panose="020F0502020204030204" pitchFamily="34" charset="0"/>
                <a:cs typeface="Calibri" panose="020F0502020204030204" pitchFamily="34" charset="0"/>
              </a:rPr>
              <a:t>Objects that contact intact skin but not mucous membranes, and require low-level disinfection</a:t>
            </a:r>
          </a:p>
          <a:p>
            <a:pPr marL="68580" indent="0" eaLnBrk="1" hangingPunct="1">
              <a:buNone/>
              <a:defRPr/>
            </a:pPr>
            <a:endParaRPr lang="en-US" b="1" dirty="0"/>
          </a:p>
        </p:txBody>
      </p:sp>
      <p:sp>
        <p:nvSpPr>
          <p:cNvPr id="17" name="Content Placeholder 2">
            <a:extLst>
              <a:ext uri="{FF2B5EF4-FFF2-40B4-BE49-F238E27FC236}">
                <a16:creationId xmlns:a16="http://schemas.microsoft.com/office/drawing/2014/main" id="{0630D550-C968-96DD-FA91-BCC368F557A5}"/>
              </a:ext>
            </a:extLst>
          </p:cNvPr>
          <p:cNvSpPr txBox="1">
            <a:spLocks/>
          </p:cNvSpPr>
          <p:nvPr/>
        </p:nvSpPr>
        <p:spPr>
          <a:xfrm>
            <a:off x="3264154" y="2523360"/>
            <a:ext cx="7761890" cy="3487866"/>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r>
              <a:rPr lang="en-US" sz="2400" b="1" dirty="0">
                <a:solidFill>
                  <a:srgbClr val="FF0000"/>
                </a:solidFill>
                <a:latin typeface="Calibri" panose="020F0502020204030204" pitchFamily="34" charset="0"/>
                <a:cs typeface="Calibri" panose="020F0502020204030204" pitchFamily="34" charset="0"/>
              </a:rPr>
              <a:t>Critical</a:t>
            </a:r>
          </a:p>
          <a:p>
            <a:pPr marL="0" indent="0" eaLnBrk="1" hangingPunct="1">
              <a:spcAft>
                <a:spcPts val="400"/>
              </a:spcAft>
              <a:buFont typeface="Arial" panose="020B0604020202020204" pitchFamily="34" charset="0"/>
              <a:buNone/>
              <a:defRPr/>
            </a:pPr>
            <a:endParaRPr lang="en-US" sz="1600"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r>
              <a:rPr lang="en-US" sz="2400" b="1" dirty="0">
                <a:solidFill>
                  <a:srgbClr val="FFC000"/>
                </a:solidFill>
              </a:rPr>
              <a:t>Semi-critical</a:t>
            </a:r>
          </a:p>
          <a:p>
            <a:pPr marL="0" indent="0" eaLnBrk="1" hangingPunct="1">
              <a:spcAft>
                <a:spcPts val="400"/>
              </a:spcAft>
              <a:buFont typeface="Arial" panose="020B0604020202020204" pitchFamily="34" charset="0"/>
              <a:buNone/>
              <a:defRPr/>
            </a:pPr>
            <a:endParaRPr lang="en-US" sz="2400" b="1"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endParaRPr lang="en-US" sz="900" b="1" dirty="0">
              <a:solidFill>
                <a:srgbClr val="0070C0"/>
              </a:solidFill>
            </a:endParaRPr>
          </a:p>
          <a:p>
            <a:pPr marL="0" indent="0" eaLnBrk="1" hangingPunct="1">
              <a:spcAft>
                <a:spcPts val="400"/>
              </a:spcAft>
              <a:buFont typeface="Arial" panose="020B0604020202020204" pitchFamily="34" charset="0"/>
              <a:buNone/>
              <a:defRPr/>
            </a:pPr>
            <a:r>
              <a:rPr lang="en-US" sz="2400" b="1" dirty="0">
                <a:solidFill>
                  <a:srgbClr val="0070C0"/>
                </a:solidFill>
              </a:rPr>
              <a:t>Non-critical</a:t>
            </a:r>
            <a:endParaRPr lang="en-US" sz="2400" b="1" dirty="0">
              <a:solidFill>
                <a:srgbClr val="532E1D"/>
              </a:solidFill>
              <a:latin typeface="Calibri" panose="020F0502020204030204" pitchFamily="34" charset="0"/>
              <a:cs typeface="Calibri" panose="020F0502020204030204" pitchFamily="34" charset="0"/>
            </a:endParaRPr>
          </a:p>
          <a:p>
            <a:pPr marL="68580" indent="0" eaLnBrk="1" hangingPunct="1">
              <a:buFont typeface="Arial" panose="020B0604020202020204" pitchFamily="34" charset="0"/>
              <a:buNone/>
              <a:defRPr/>
            </a:pPr>
            <a:endParaRPr lang="en-US" b="1" dirty="0"/>
          </a:p>
        </p:txBody>
      </p:sp>
      <p:sp>
        <p:nvSpPr>
          <p:cNvPr id="19" name="TextBox 18">
            <a:extLst>
              <a:ext uri="{FF2B5EF4-FFF2-40B4-BE49-F238E27FC236}">
                <a16:creationId xmlns:a16="http://schemas.microsoft.com/office/drawing/2014/main" id="{0D768E7A-1755-F780-0B68-F4F2844260EF}"/>
              </a:ext>
            </a:extLst>
          </p:cNvPr>
          <p:cNvSpPr txBox="1"/>
          <p:nvPr/>
        </p:nvSpPr>
        <p:spPr>
          <a:xfrm>
            <a:off x="3270437" y="1966895"/>
            <a:ext cx="6382010" cy="461665"/>
          </a:xfrm>
          <a:prstGeom prst="rect">
            <a:avLst/>
          </a:prstGeom>
          <a:noFill/>
        </p:spPr>
        <p:txBody>
          <a:bodyPr wrap="square">
            <a:spAutoFit/>
          </a:bodyPr>
          <a:lstStyle/>
          <a:p>
            <a:pPr marL="0" indent="0" eaLnBrk="1" hangingPunct="1">
              <a:spcAft>
                <a:spcPts val="400"/>
              </a:spcAft>
              <a:buFont typeface="Arial" panose="020B0604020202020204" pitchFamily="34" charset="0"/>
              <a:buNone/>
              <a:defRPr/>
            </a:pPr>
            <a:r>
              <a:rPr lang="en-US" sz="2400" b="1" dirty="0">
                <a:solidFill>
                  <a:srgbClr val="532E1D"/>
                </a:solidFill>
                <a:latin typeface="Edmondsans"/>
              </a:rPr>
              <a:t>Spaulding Classification of Surfaces:</a:t>
            </a:r>
          </a:p>
        </p:txBody>
      </p:sp>
      <p:sp>
        <p:nvSpPr>
          <p:cNvPr id="4" name="1 Critical Dot">
            <a:extLst>
              <a:ext uri="{FF2B5EF4-FFF2-40B4-BE49-F238E27FC236}">
                <a16:creationId xmlns:a16="http://schemas.microsoft.com/office/drawing/2014/main" id="{308E3C1D-39AC-4727-9E9D-EA8C7B3C5EC0}"/>
              </a:ext>
            </a:extLst>
          </p:cNvPr>
          <p:cNvSpPr/>
          <p:nvPr/>
        </p:nvSpPr>
        <p:spPr>
          <a:xfrm>
            <a:off x="2697753" y="2571998"/>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1 Semi-Critical Dot">
            <a:extLst>
              <a:ext uri="{FF2B5EF4-FFF2-40B4-BE49-F238E27FC236}">
                <a16:creationId xmlns:a16="http://schemas.microsoft.com/office/drawing/2014/main" id="{DC551227-FDD3-4A7D-8E6E-4529A5DFC9F5}"/>
              </a:ext>
            </a:extLst>
          </p:cNvPr>
          <p:cNvSpPr/>
          <p:nvPr/>
        </p:nvSpPr>
        <p:spPr>
          <a:xfrm>
            <a:off x="2705076" y="3429000"/>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1 Non-critical Dot">
            <a:extLst>
              <a:ext uri="{FF2B5EF4-FFF2-40B4-BE49-F238E27FC236}">
                <a16:creationId xmlns:a16="http://schemas.microsoft.com/office/drawing/2014/main" id="{48A46B39-9EE5-4D2D-BC72-B5BE52C2EA9B}"/>
              </a:ext>
            </a:extLst>
          </p:cNvPr>
          <p:cNvSpPr/>
          <p:nvPr/>
        </p:nvSpPr>
        <p:spPr>
          <a:xfrm>
            <a:off x="2705076" y="4721081"/>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751" name="1 and 2 critical ite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0089" y="1706811"/>
            <a:ext cx="16843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1  non-critical ite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0770" y="4525027"/>
            <a:ext cx="1446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anner">
            <a:extLst>
              <a:ext uri="{FF2B5EF4-FFF2-40B4-BE49-F238E27FC236}">
                <a16:creationId xmlns:a16="http://schemas.microsoft.com/office/drawing/2014/main" id="{279C0F8E-5438-7EC2-8891-EF6E6D547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AD198597-7F17-2B18-6CDD-0D4ACD48CF37}"/>
              </a:ext>
            </a:extLst>
          </p:cNvPr>
          <p:cNvSpPr txBox="1"/>
          <p:nvPr/>
        </p:nvSpPr>
        <p:spPr>
          <a:xfrm>
            <a:off x="1143000" y="1070650"/>
            <a:ext cx="5638800" cy="707886"/>
          </a:xfrm>
          <a:prstGeom prst="rect">
            <a:avLst/>
          </a:prstGeom>
          <a:noFill/>
        </p:spPr>
        <p:txBody>
          <a:bodyPr wrap="square" rtlCol="0">
            <a:spAutoFit/>
          </a:bodyPr>
          <a:lstStyle/>
          <a:p>
            <a:r>
              <a:rPr lang="en-US" sz="4000" b="1" dirty="0"/>
              <a:t>Spaulding Classification</a:t>
            </a:r>
          </a:p>
        </p:txBody>
      </p:sp>
      <p:pic>
        <p:nvPicPr>
          <p:cNvPr id="10" name="Icon">
            <a:extLst>
              <a:ext uri="{FF2B5EF4-FFF2-40B4-BE49-F238E27FC236}">
                <a16:creationId xmlns:a16="http://schemas.microsoft.com/office/drawing/2014/main" id="{DC814B0C-6258-D8ED-3085-AB32D73B23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20" name="1 Critical Dot">
            <a:extLst>
              <a:ext uri="{FF2B5EF4-FFF2-40B4-BE49-F238E27FC236}">
                <a16:creationId xmlns:a16="http://schemas.microsoft.com/office/drawing/2014/main" id="{D28D3B68-2269-5561-6ACD-1761CD54D999}"/>
              </a:ext>
            </a:extLst>
          </p:cNvPr>
          <p:cNvSpPr/>
          <p:nvPr/>
        </p:nvSpPr>
        <p:spPr>
          <a:xfrm>
            <a:off x="1066800" y="5902325"/>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1 Semi-Critical Dot">
            <a:extLst>
              <a:ext uri="{FF2B5EF4-FFF2-40B4-BE49-F238E27FC236}">
                <a16:creationId xmlns:a16="http://schemas.microsoft.com/office/drawing/2014/main" id="{18C11D9E-E364-5E49-A906-4D0F75CF21C7}"/>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1 Non-critical Dot">
            <a:extLst>
              <a:ext uri="{FF2B5EF4-FFF2-40B4-BE49-F238E27FC236}">
                <a16:creationId xmlns:a16="http://schemas.microsoft.com/office/drawing/2014/main" id="{24F73ED8-CA33-9474-AE7F-99B0C99D0DE1}"/>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a:extLst>
              <a:ext uri="{FF2B5EF4-FFF2-40B4-BE49-F238E27FC236}">
                <a16:creationId xmlns:a16="http://schemas.microsoft.com/office/drawing/2014/main" id="{EFF1EEDA-6CB7-4313-E9FD-2DA6E392259D}"/>
              </a:ext>
            </a:extLst>
          </p:cNvPr>
          <p:cNvSpPr txBox="1"/>
          <p:nvPr/>
        </p:nvSpPr>
        <p:spPr>
          <a:xfrm>
            <a:off x="1676400" y="6052527"/>
            <a:ext cx="2376741" cy="369332"/>
          </a:xfrm>
          <a:prstGeom prst="rect">
            <a:avLst/>
          </a:prstGeom>
          <a:noFill/>
        </p:spPr>
        <p:txBody>
          <a:bodyPr wrap="none" rtlCol="0">
            <a:spAutoFit/>
          </a:bodyPr>
          <a:lstStyle/>
          <a:p>
            <a:r>
              <a:rPr lang="en-US" dirty="0">
                <a:solidFill>
                  <a:srgbClr val="1310B2"/>
                </a:solidFill>
              </a:rPr>
              <a:t>Spaulding Classification</a:t>
            </a:r>
          </a:p>
        </p:txBody>
      </p:sp>
      <p:pic>
        <p:nvPicPr>
          <p:cNvPr id="8" name="Picture 7">
            <a:extLst>
              <a:ext uri="{FF2B5EF4-FFF2-40B4-BE49-F238E27FC236}">
                <a16:creationId xmlns:a16="http://schemas.microsoft.com/office/drawing/2014/main" id="{213DC091-46B4-4174-129C-F298FB4F38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02788" y="2781300"/>
            <a:ext cx="2086867" cy="1502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100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fade">
                                      <p:cBhvr>
                                        <p:cTn id="13" dur="500"/>
                                        <p:tgtEl>
                                          <p:spTgt spid="17">
                                            <p:txEl>
                                              <p:pRg st="2" end="2"/>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200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1751"/>
                                        </p:tgtEl>
                                        <p:attrNameLst>
                                          <p:attrName>style.visibility</p:attrName>
                                        </p:attrNameLst>
                                      </p:cBhvr>
                                      <p:to>
                                        <p:strVal val="visible"/>
                                      </p:to>
                                    </p:set>
                                    <p:animEffect transition="in" filter="fade">
                                      <p:cBhvr>
                                        <p:cTn id="30" dur="500"/>
                                        <p:tgtEl>
                                          <p:spTgt spid="3175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1753"/>
                                        </p:tgtEl>
                                        <p:attrNameLst>
                                          <p:attrName>style.visibility</p:attrName>
                                        </p:attrNameLst>
                                      </p:cBhvr>
                                      <p:to>
                                        <p:strVal val="visible"/>
                                      </p:to>
                                    </p:set>
                                    <p:animEffect transition="in" filter="fade">
                                      <p:cBhvr>
                                        <p:cTn id="43"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7A9345-47A8-8924-6BEC-8CE80DA39D38}"/>
              </a:ext>
            </a:extLst>
          </p:cNvPr>
          <p:cNvSpPr/>
          <p:nvPr/>
        </p:nvSpPr>
        <p:spPr>
          <a:xfrm>
            <a:off x="1143000" y="2158652"/>
            <a:ext cx="1905000" cy="5042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Content Placeholder 2">
            <a:extLst>
              <a:ext uri="{FF2B5EF4-FFF2-40B4-BE49-F238E27FC236}">
                <a16:creationId xmlns:a16="http://schemas.microsoft.com/office/drawing/2014/main" id="{250C1829-6AFC-455B-8A14-4A9C9208E24C}"/>
              </a:ext>
            </a:extLst>
          </p:cNvPr>
          <p:cNvSpPr>
            <a:spLocks noGrp="1"/>
          </p:cNvSpPr>
          <p:nvPr>
            <p:ph idx="4294967295"/>
          </p:nvPr>
        </p:nvSpPr>
        <p:spPr>
          <a:xfrm>
            <a:off x="1338412" y="2112701"/>
            <a:ext cx="8839200" cy="3594164"/>
          </a:xfrm>
          <a:prstGeom prst="rect">
            <a:avLst/>
          </a:prstGeom>
        </p:spPr>
        <p:txBody>
          <a:bodyPr/>
          <a:lstStyle/>
          <a:p>
            <a:pPr indent="-273050" eaLnBrk="1" hangingPunct="1">
              <a:defRPr/>
            </a:pPr>
            <a:r>
              <a:rPr lang="en-US" altLang="en-US" sz="3100" b="1" dirty="0">
                <a:solidFill>
                  <a:schemeClr val="tx1"/>
                </a:solidFill>
              </a:rPr>
              <a:t>Critical</a:t>
            </a:r>
            <a:r>
              <a:rPr lang="en-US" altLang="en-US" sz="2800" dirty="0"/>
              <a:t>   </a:t>
            </a:r>
            <a:r>
              <a:rPr lang="en-US" altLang="en-US" sz="3100" dirty="0">
                <a:solidFill>
                  <a:srgbClr val="532E1D"/>
                </a:solidFill>
                <a:latin typeface="Calibri" panose="020F0502020204030204" pitchFamily="34" charset="0"/>
                <a:cs typeface="Calibri" panose="020F0502020204030204" pitchFamily="34" charset="0"/>
              </a:rPr>
              <a:t>Items:</a:t>
            </a:r>
          </a:p>
          <a:p>
            <a:pPr lvl="1"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Penetrate or enter normally sterile tissue or spaces, including the vascular system (Surgical instruments, cardiac catheters, IV devices, urinary catheters)</a:t>
            </a:r>
          </a:p>
          <a:p>
            <a:pPr lvl="1"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High risk of transmitting infection if handled improperly</a:t>
            </a:r>
          </a:p>
          <a:p>
            <a:pPr lvl="1"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Must be sterilized between uses or used as single-use disposable devices</a:t>
            </a:r>
          </a:p>
        </p:txBody>
      </p:sp>
      <p:pic>
        <p:nvPicPr>
          <p:cNvPr id="3" name="Banner">
            <a:extLst>
              <a:ext uri="{FF2B5EF4-FFF2-40B4-BE49-F238E27FC236}">
                <a16:creationId xmlns:a16="http://schemas.microsoft.com/office/drawing/2014/main" id="{E0DE6684-5009-2038-CF14-6FAE9E75D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3994F683-7222-1F15-6263-2EC164441737}"/>
              </a:ext>
            </a:extLst>
          </p:cNvPr>
          <p:cNvSpPr txBox="1"/>
          <p:nvPr/>
        </p:nvSpPr>
        <p:spPr>
          <a:xfrm>
            <a:off x="1143000" y="1070650"/>
            <a:ext cx="7543800" cy="707886"/>
          </a:xfrm>
          <a:prstGeom prst="rect">
            <a:avLst/>
          </a:prstGeom>
          <a:noFill/>
        </p:spPr>
        <p:txBody>
          <a:bodyPr wrap="square" rtlCol="0">
            <a:spAutoFit/>
          </a:bodyPr>
          <a:lstStyle/>
          <a:p>
            <a:r>
              <a:rPr lang="en-US" sz="4000" b="1" dirty="0"/>
              <a:t>Processing Critical Instruments</a:t>
            </a:r>
          </a:p>
        </p:txBody>
      </p:sp>
      <p:pic>
        <p:nvPicPr>
          <p:cNvPr id="7" name="Icon">
            <a:extLst>
              <a:ext uri="{FF2B5EF4-FFF2-40B4-BE49-F238E27FC236}">
                <a16:creationId xmlns:a16="http://schemas.microsoft.com/office/drawing/2014/main" id="{6F4742DB-EF9A-DF40-F5C5-CAE29C348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9" name="TextBox 8">
            <a:extLst>
              <a:ext uri="{FF2B5EF4-FFF2-40B4-BE49-F238E27FC236}">
                <a16:creationId xmlns:a16="http://schemas.microsoft.com/office/drawing/2014/main" id="{E9A61B87-669E-55A6-F236-EA00BDFB2D32}"/>
              </a:ext>
            </a:extLst>
          </p:cNvPr>
          <p:cNvSpPr txBox="1"/>
          <p:nvPr/>
        </p:nvSpPr>
        <p:spPr>
          <a:xfrm>
            <a:off x="2402756" y="6160249"/>
            <a:ext cx="7386487" cy="523220"/>
          </a:xfrm>
          <a:prstGeom prst="rect">
            <a:avLst/>
          </a:prstGeom>
          <a:noFill/>
        </p:spPr>
        <p:txBody>
          <a:bodyPr wrap="square">
            <a:spAutoFit/>
          </a:bodyPr>
          <a:lstStyle/>
          <a:p>
            <a:pPr marL="69850" indent="0" algn="ctr" eaLnBrk="1" hangingPunct="1">
              <a:buNone/>
              <a:defRPr/>
            </a:pPr>
            <a:r>
              <a:rPr lang="en-US" altLang="en-US" sz="2800" i="1" dirty="0">
                <a:latin typeface="+mn-lt"/>
              </a:rPr>
              <a:t>Goal:  Sterility = devoid of all microbial life</a:t>
            </a:r>
          </a:p>
        </p:txBody>
      </p:sp>
      <p:sp>
        <p:nvSpPr>
          <p:cNvPr id="11" name="1 Semi-Critical Dot">
            <a:extLst>
              <a:ext uri="{FF2B5EF4-FFF2-40B4-BE49-F238E27FC236}">
                <a16:creationId xmlns:a16="http://schemas.microsoft.com/office/drawing/2014/main" id="{9BFCBFF9-3820-E4D0-23F1-C61EEB9FB730}"/>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1 Non-critical Dot">
            <a:extLst>
              <a:ext uri="{FF2B5EF4-FFF2-40B4-BE49-F238E27FC236}">
                <a16:creationId xmlns:a16="http://schemas.microsoft.com/office/drawing/2014/main" id="{6ED9F8D4-73DC-4F94-421C-D521669176CF}"/>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a:extLst>
              <a:ext uri="{FF2B5EF4-FFF2-40B4-BE49-F238E27FC236}">
                <a16:creationId xmlns:a16="http://schemas.microsoft.com/office/drawing/2014/main" id="{EC08532F-EC75-7537-11A6-94FC1E0A54CC}"/>
              </a:ext>
            </a:extLst>
          </p:cNvPr>
          <p:cNvSpPr txBox="1"/>
          <p:nvPr/>
        </p:nvSpPr>
        <p:spPr>
          <a:xfrm>
            <a:off x="1676400" y="6052527"/>
            <a:ext cx="830356" cy="369332"/>
          </a:xfrm>
          <a:prstGeom prst="rect">
            <a:avLst/>
          </a:prstGeom>
          <a:noFill/>
        </p:spPr>
        <p:txBody>
          <a:bodyPr wrap="none" rtlCol="0">
            <a:spAutoFit/>
          </a:bodyPr>
          <a:lstStyle/>
          <a:p>
            <a:r>
              <a:rPr lang="en-US" dirty="0">
                <a:solidFill>
                  <a:srgbClr val="FF0000"/>
                </a:solidFill>
              </a:rPr>
              <a:t>Critical</a:t>
            </a:r>
          </a:p>
        </p:txBody>
      </p:sp>
      <p:sp>
        <p:nvSpPr>
          <p:cNvPr id="10" name="1 Critical Dot">
            <a:extLst>
              <a:ext uri="{FF2B5EF4-FFF2-40B4-BE49-F238E27FC236}">
                <a16:creationId xmlns:a16="http://schemas.microsoft.com/office/drawing/2014/main" id="{45860F2C-498D-7566-EDE9-4FBC9E1A3822}"/>
              </a:ext>
            </a:extLst>
          </p:cNvPr>
          <p:cNvSpPr/>
          <p:nvPr/>
        </p:nvSpPr>
        <p:spPr>
          <a:xfrm>
            <a:off x="1066800" y="5902325"/>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E5EFB-1461-4799-A44E-A3F80A641F1F}"/>
              </a:ext>
            </a:extLst>
          </p:cNvPr>
          <p:cNvSpPr>
            <a:spLocks noGrp="1"/>
          </p:cNvSpPr>
          <p:nvPr>
            <p:ph idx="4294967295"/>
          </p:nvPr>
        </p:nvSpPr>
        <p:spPr>
          <a:xfrm>
            <a:off x="1905000" y="1981941"/>
            <a:ext cx="7916158" cy="3735986"/>
          </a:xfrm>
          <a:prstGeom prst="rect">
            <a:avLst/>
          </a:prstGeom>
        </p:spPr>
        <p:txBody>
          <a:bodyPr>
            <a:normAutofit/>
          </a:bodyPr>
          <a:lstStyle/>
          <a:p>
            <a:pPr marL="69850" indent="0">
              <a:buNone/>
              <a:defRPr/>
            </a:pPr>
            <a:r>
              <a:rPr lang="en-US" sz="2400" b="1" dirty="0">
                <a:solidFill>
                  <a:srgbClr val="532E1D"/>
                </a:solidFill>
                <a:latin typeface="Edmondsans"/>
              </a:rPr>
              <a:t>Four activities involved in the sterilization and disinfection of critical objects</a:t>
            </a:r>
          </a:p>
          <a:p>
            <a:pPr lvl="1">
              <a:spcBef>
                <a:spcPts val="600"/>
              </a:spcBef>
              <a:spcAft>
                <a:spcPts val="0"/>
              </a:spcAft>
              <a:defRPr/>
            </a:pPr>
            <a:r>
              <a:rPr lang="en-US" sz="2300" dirty="0">
                <a:solidFill>
                  <a:srgbClr val="532E1D"/>
                </a:solidFill>
                <a:latin typeface="Calibri" panose="020F0502020204030204" pitchFamily="34" charset="0"/>
                <a:cs typeface="Calibri" panose="020F0502020204030204" pitchFamily="34" charset="0"/>
              </a:rPr>
              <a:t>Sterilization/Disinfection </a:t>
            </a:r>
          </a:p>
          <a:p>
            <a:pPr marL="739775" lvl="1" indent="0">
              <a:spcBef>
                <a:spcPts val="600"/>
              </a:spcBef>
              <a:spcAft>
                <a:spcPts val="0"/>
              </a:spcAft>
              <a:buNone/>
              <a:defRPr/>
            </a:pPr>
            <a:r>
              <a:rPr lang="en-US" sz="2300" i="1" dirty="0">
                <a:solidFill>
                  <a:srgbClr val="532E1D"/>
                </a:solidFill>
                <a:latin typeface="Calibri" panose="020F0502020204030204" pitchFamily="34" charset="0"/>
                <a:cs typeface="Calibri" panose="020F0502020204030204" pitchFamily="34" charset="0"/>
              </a:rPr>
              <a:t>(Steam, dry heat, liquid chemical)</a:t>
            </a:r>
          </a:p>
          <a:p>
            <a:pPr lvl="1">
              <a:spcBef>
                <a:spcPts val="600"/>
              </a:spcBef>
              <a:spcAft>
                <a:spcPts val="0"/>
              </a:spcAft>
              <a:defRPr/>
            </a:pPr>
            <a:r>
              <a:rPr lang="en-US" sz="2300" dirty="0">
                <a:solidFill>
                  <a:srgbClr val="532E1D"/>
                </a:solidFill>
                <a:latin typeface="Calibri" panose="020F0502020204030204" pitchFamily="34" charset="0"/>
                <a:cs typeface="Calibri" panose="020F0502020204030204" pitchFamily="34" charset="0"/>
              </a:rPr>
              <a:t>Monitoring</a:t>
            </a:r>
          </a:p>
          <a:p>
            <a:pPr lvl="1">
              <a:spcBef>
                <a:spcPts val="600"/>
              </a:spcBef>
              <a:spcAft>
                <a:spcPts val="0"/>
              </a:spcAft>
              <a:defRPr/>
            </a:pPr>
            <a:r>
              <a:rPr lang="en-US" sz="2300" dirty="0">
                <a:solidFill>
                  <a:srgbClr val="532E1D"/>
                </a:solidFill>
                <a:latin typeface="Calibri" panose="020F0502020204030204" pitchFamily="34" charset="0"/>
                <a:cs typeface="Calibri" panose="020F0502020204030204" pitchFamily="34" charset="0"/>
              </a:rPr>
              <a:t>Packaging</a:t>
            </a:r>
          </a:p>
          <a:p>
            <a:pPr marL="739775" lvl="1" indent="0">
              <a:spcBef>
                <a:spcPts val="600"/>
              </a:spcBef>
              <a:spcAft>
                <a:spcPts val="0"/>
              </a:spcAft>
              <a:buNone/>
              <a:defRPr/>
            </a:pPr>
            <a:r>
              <a:rPr lang="en-US" sz="2300" i="1" dirty="0">
                <a:solidFill>
                  <a:srgbClr val="532E1D"/>
                </a:solidFill>
                <a:latin typeface="Calibri" panose="020F0502020204030204" pitchFamily="34" charset="0"/>
                <a:cs typeface="Calibri" panose="020F0502020204030204" pitchFamily="34" charset="0"/>
              </a:rPr>
              <a:t>(Wrapping, record keeping, loading)</a:t>
            </a:r>
          </a:p>
          <a:p>
            <a:pPr lvl="1">
              <a:spcBef>
                <a:spcPts val="600"/>
              </a:spcBef>
              <a:spcAft>
                <a:spcPts val="0"/>
              </a:spcAft>
              <a:defRPr/>
            </a:pPr>
            <a:r>
              <a:rPr lang="en-US" sz="2300" dirty="0">
                <a:solidFill>
                  <a:srgbClr val="532E1D"/>
                </a:solidFill>
                <a:latin typeface="Calibri" panose="020F0502020204030204" pitchFamily="34" charset="0"/>
                <a:cs typeface="Calibri" panose="020F0502020204030204" pitchFamily="34" charset="0"/>
              </a:rPr>
              <a:t>Storage</a:t>
            </a:r>
          </a:p>
        </p:txBody>
      </p:sp>
      <p:pic>
        <p:nvPicPr>
          <p:cNvPr id="35845" name="sterilization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2772" y="2720989"/>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monitoring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8803" y="3496025"/>
            <a:ext cx="6683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ackaging ico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985" y="4278999"/>
            <a:ext cx="56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storage ico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2297" y="5076577"/>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anner">
            <a:extLst>
              <a:ext uri="{FF2B5EF4-FFF2-40B4-BE49-F238E27FC236}">
                <a16:creationId xmlns:a16="http://schemas.microsoft.com/office/drawing/2014/main" id="{96284C4F-681C-2008-9E11-94650C75C7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10" name="Icon">
            <a:extLst>
              <a:ext uri="{FF2B5EF4-FFF2-40B4-BE49-F238E27FC236}">
                <a16:creationId xmlns:a16="http://schemas.microsoft.com/office/drawing/2014/main" id="{0898E834-C883-456C-1E12-A0D79BAFD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1" name="TextBox 10">
            <a:extLst>
              <a:ext uri="{FF2B5EF4-FFF2-40B4-BE49-F238E27FC236}">
                <a16:creationId xmlns:a16="http://schemas.microsoft.com/office/drawing/2014/main" id="{D1B84950-6F80-1A04-EF33-D3D4B5F7C8FA}"/>
              </a:ext>
            </a:extLst>
          </p:cNvPr>
          <p:cNvSpPr txBox="1"/>
          <p:nvPr/>
        </p:nvSpPr>
        <p:spPr>
          <a:xfrm>
            <a:off x="1143000" y="1070650"/>
            <a:ext cx="7162800" cy="707886"/>
          </a:xfrm>
          <a:prstGeom prst="rect">
            <a:avLst/>
          </a:prstGeom>
          <a:noFill/>
        </p:spPr>
        <p:txBody>
          <a:bodyPr wrap="square" rtlCol="0">
            <a:spAutoFit/>
          </a:bodyPr>
          <a:lstStyle/>
          <a:p>
            <a:r>
              <a:rPr lang="en-US" sz="4000" b="1" dirty="0"/>
              <a:t>Processing Critical Instruments</a:t>
            </a:r>
          </a:p>
        </p:txBody>
      </p:sp>
      <p:sp>
        <p:nvSpPr>
          <p:cNvPr id="16" name="1 Semi-Critical Dot">
            <a:extLst>
              <a:ext uri="{FF2B5EF4-FFF2-40B4-BE49-F238E27FC236}">
                <a16:creationId xmlns:a16="http://schemas.microsoft.com/office/drawing/2014/main" id="{12B8C034-8CED-52E1-27A7-2D0CDEE500BE}"/>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1 Non-critical Dot">
            <a:extLst>
              <a:ext uri="{FF2B5EF4-FFF2-40B4-BE49-F238E27FC236}">
                <a16:creationId xmlns:a16="http://schemas.microsoft.com/office/drawing/2014/main" id="{99F7DB63-57BC-A6EE-7FBF-9E4E701DE1C1}"/>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a:extLst>
              <a:ext uri="{FF2B5EF4-FFF2-40B4-BE49-F238E27FC236}">
                <a16:creationId xmlns:a16="http://schemas.microsoft.com/office/drawing/2014/main" id="{01612BF4-A816-90EB-4F6B-7EE44372C569}"/>
              </a:ext>
            </a:extLst>
          </p:cNvPr>
          <p:cNvSpPr txBox="1"/>
          <p:nvPr/>
        </p:nvSpPr>
        <p:spPr>
          <a:xfrm>
            <a:off x="1676400" y="6052527"/>
            <a:ext cx="830356" cy="369332"/>
          </a:xfrm>
          <a:prstGeom prst="rect">
            <a:avLst/>
          </a:prstGeom>
          <a:noFill/>
        </p:spPr>
        <p:txBody>
          <a:bodyPr wrap="none" rtlCol="0">
            <a:spAutoFit/>
          </a:bodyPr>
          <a:lstStyle/>
          <a:p>
            <a:r>
              <a:rPr lang="en-US" dirty="0">
                <a:solidFill>
                  <a:srgbClr val="FF0000"/>
                </a:solidFill>
              </a:rPr>
              <a:t>Critical</a:t>
            </a:r>
          </a:p>
        </p:txBody>
      </p:sp>
      <p:sp>
        <p:nvSpPr>
          <p:cNvPr id="19" name="1 Critical Dot">
            <a:extLst>
              <a:ext uri="{FF2B5EF4-FFF2-40B4-BE49-F238E27FC236}">
                <a16:creationId xmlns:a16="http://schemas.microsoft.com/office/drawing/2014/main" id="{710FF072-EA46-B088-73D2-86C464224D7C}"/>
              </a:ext>
            </a:extLst>
          </p:cNvPr>
          <p:cNvSpPr/>
          <p:nvPr/>
        </p:nvSpPr>
        <p:spPr>
          <a:xfrm>
            <a:off x="1066800" y="5902325"/>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5845"/>
                                        </p:tgtEl>
                                        <p:attrNameLst>
                                          <p:attrName>style.visibility</p:attrName>
                                        </p:attrNameLst>
                                      </p:cBhvr>
                                      <p:to>
                                        <p:strVal val="visible"/>
                                      </p:to>
                                    </p:set>
                                    <p:animEffect transition="in" filter="fade">
                                      <p:cBhvr>
                                        <p:cTn id="13" dur="500"/>
                                        <p:tgtEl>
                                          <p:spTgt spid="3584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5846"/>
                                        </p:tgtEl>
                                        <p:attrNameLst>
                                          <p:attrName>style.visibility</p:attrName>
                                        </p:attrNameLst>
                                      </p:cBhvr>
                                      <p:to>
                                        <p:strVal val="visible"/>
                                      </p:to>
                                    </p:set>
                                    <p:animEffect transition="in" filter="fade">
                                      <p:cBhvr>
                                        <p:cTn id="21" dur="500"/>
                                        <p:tgtEl>
                                          <p:spTgt spid="3584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5847"/>
                                        </p:tgtEl>
                                        <p:attrNameLst>
                                          <p:attrName>style.visibility</p:attrName>
                                        </p:attrNameLst>
                                      </p:cBhvr>
                                      <p:to>
                                        <p:strVal val="visible"/>
                                      </p:to>
                                    </p:set>
                                    <p:animEffect transition="in" filter="fade">
                                      <p:cBhvr>
                                        <p:cTn id="29" dur="500"/>
                                        <p:tgtEl>
                                          <p:spTgt spid="35847"/>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5848"/>
                                        </p:tgtEl>
                                        <p:attrNameLst>
                                          <p:attrName>style.visibility</p:attrName>
                                        </p:attrNameLst>
                                      </p:cBhvr>
                                      <p:to>
                                        <p:strVal val="visible"/>
                                      </p:to>
                                    </p:set>
                                    <p:animEffect transition="in" filter="fade">
                                      <p:cBhvr>
                                        <p:cTn id="40" dur="5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p:cNvSpPr>
          <p:nvPr>
            <p:ph idx="4294967295"/>
          </p:nvPr>
        </p:nvSpPr>
        <p:spPr>
          <a:xfrm>
            <a:off x="1598416" y="2033656"/>
            <a:ext cx="8839200" cy="2857500"/>
          </a:xfrm>
          <a:prstGeom prst="rect">
            <a:avLst/>
          </a:prstGeom>
        </p:spPr>
        <p:txBody>
          <a:bodyPr/>
          <a:lstStyle/>
          <a:p>
            <a:pPr indent="-273050" eaLnBrk="1" hangingPunct="1">
              <a:spcBef>
                <a:spcPts val="0"/>
              </a:spcBef>
              <a:buNone/>
            </a:pPr>
            <a:r>
              <a:rPr lang="en-US" altLang="en-US" sz="2800" dirty="0">
                <a:solidFill>
                  <a:srgbClr val="532E1D"/>
                </a:solidFill>
                <a:latin typeface="Calibri" panose="020F0502020204030204" pitchFamily="34" charset="0"/>
                <a:cs typeface="Calibri" panose="020F0502020204030204" pitchFamily="34" charset="0"/>
              </a:rPr>
              <a:t>Steam sterilization</a:t>
            </a:r>
            <a:endParaRPr lang="en-US" altLang="en-US" sz="2400" i="1" dirty="0">
              <a:solidFill>
                <a:srgbClr val="532E1D"/>
              </a:solidFill>
              <a:latin typeface="Calibri" panose="020F0502020204030204" pitchFamily="34" charset="0"/>
              <a:cs typeface="Calibri" panose="020F0502020204030204" pitchFamily="34" charset="0"/>
            </a:endParaRPr>
          </a:p>
          <a:p>
            <a:pPr eaLnBrk="1" hangingPunct="1">
              <a:spcBef>
                <a:spcPts val="0"/>
              </a:spcBef>
              <a:buNone/>
            </a:pPr>
            <a:r>
              <a:rPr lang="en-US" altLang="en-US" sz="2800" dirty="0">
                <a:solidFill>
                  <a:srgbClr val="532E1D"/>
                </a:solidFill>
                <a:latin typeface="Calibri" panose="020F0502020204030204" pitchFamily="34" charset="0"/>
                <a:cs typeface="Calibri" panose="020F0502020204030204" pitchFamily="34" charset="0"/>
              </a:rPr>
              <a:t>Hydrogen peroxide gas plasma</a:t>
            </a:r>
          </a:p>
          <a:p>
            <a:pPr lvl="1" eaLnBrk="1" hangingPunct="1">
              <a:spcBef>
                <a:spcPts val="0"/>
              </a:spcBef>
              <a:buNone/>
            </a:pPr>
            <a:r>
              <a:rPr lang="en-US" altLang="en-US" sz="1800" dirty="0">
                <a:solidFill>
                  <a:srgbClr val="532E1D"/>
                </a:solidFill>
              </a:rPr>
              <a:t>Ethylene oxide</a:t>
            </a:r>
          </a:p>
          <a:p>
            <a:pPr lvl="1" eaLnBrk="1" hangingPunct="1">
              <a:spcBef>
                <a:spcPts val="0"/>
              </a:spcBef>
              <a:buNone/>
            </a:pPr>
            <a:r>
              <a:rPr lang="en-US" altLang="en-US" sz="1800" dirty="0">
                <a:solidFill>
                  <a:srgbClr val="532E1D"/>
                </a:solidFill>
              </a:rPr>
              <a:t>Ozone</a:t>
            </a:r>
          </a:p>
          <a:p>
            <a:pPr eaLnBrk="1" hangingPunct="1">
              <a:spcBef>
                <a:spcPts val="0"/>
              </a:spcBef>
              <a:buNone/>
            </a:pPr>
            <a:r>
              <a:rPr lang="en-US" altLang="en-US" sz="2800" dirty="0">
                <a:solidFill>
                  <a:srgbClr val="532E1D"/>
                </a:solidFill>
                <a:latin typeface="Calibri" panose="020F0502020204030204" pitchFamily="34" charset="0"/>
                <a:cs typeface="Calibri" panose="020F0502020204030204" pitchFamily="34" charset="0"/>
              </a:rPr>
              <a:t>Vaporized hydrogen peroxide</a:t>
            </a:r>
          </a:p>
          <a:p>
            <a:pPr lvl="1" eaLnBrk="1" hangingPunct="1">
              <a:spcBef>
                <a:spcPts val="0"/>
              </a:spcBef>
              <a:buNone/>
            </a:pPr>
            <a:r>
              <a:rPr lang="en-US" altLang="en-US" sz="1800" dirty="0">
                <a:solidFill>
                  <a:srgbClr val="532E1D"/>
                </a:solidFill>
              </a:rPr>
              <a:t>Steam formaldehyde</a:t>
            </a:r>
          </a:p>
          <a:p>
            <a:pPr indent="-273050" eaLnBrk="1" hangingPunct="1">
              <a:spcBef>
                <a:spcPct val="10000"/>
              </a:spcBef>
              <a:buNone/>
            </a:pPr>
            <a:r>
              <a:rPr lang="en-US" altLang="en-US" sz="2800" dirty="0"/>
              <a:t>					</a:t>
            </a:r>
            <a:endParaRPr lang="en-US" altLang="en-US" sz="2800" i="1" dirty="0">
              <a:solidFill>
                <a:srgbClr val="532E1D"/>
              </a:solidFill>
              <a:latin typeface="Calibri" panose="020F0502020204030204" pitchFamily="34" charset="0"/>
              <a:cs typeface="Calibri" panose="020F0502020204030204" pitchFamily="34" charset="0"/>
            </a:endParaRPr>
          </a:p>
        </p:txBody>
      </p:sp>
      <p:sp>
        <p:nvSpPr>
          <p:cNvPr id="5" name="1 and 2 Oval 4">
            <a:extLst>
              <a:ext uri="{FF2B5EF4-FFF2-40B4-BE49-F238E27FC236}">
                <a16:creationId xmlns:a16="http://schemas.microsoft.com/office/drawing/2014/main" id="{662849DD-666A-42CC-B495-D81359056A2C}"/>
              </a:ext>
            </a:extLst>
          </p:cNvPr>
          <p:cNvSpPr/>
          <p:nvPr/>
        </p:nvSpPr>
        <p:spPr>
          <a:xfrm>
            <a:off x="1295400" y="2211456"/>
            <a:ext cx="241300" cy="2413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1 and 2 Oval 4">
            <a:extLst>
              <a:ext uri="{FF2B5EF4-FFF2-40B4-BE49-F238E27FC236}">
                <a16:creationId xmlns:a16="http://schemas.microsoft.com/office/drawing/2014/main" id="{02F01F05-740D-4AFF-830F-B5D2FC80BC67}"/>
              </a:ext>
            </a:extLst>
          </p:cNvPr>
          <p:cNvSpPr/>
          <p:nvPr/>
        </p:nvSpPr>
        <p:spPr>
          <a:xfrm>
            <a:off x="1297857" y="2681356"/>
            <a:ext cx="241300" cy="241300"/>
          </a:xfrm>
          <a:prstGeom prst="ellipse">
            <a:avLst/>
          </a:prstGeom>
          <a:solidFill>
            <a:srgbClr val="1310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1 and 2 Oval 4">
            <a:extLst>
              <a:ext uri="{FF2B5EF4-FFF2-40B4-BE49-F238E27FC236}">
                <a16:creationId xmlns:a16="http://schemas.microsoft.com/office/drawing/2014/main" id="{02F01F05-740D-4AFF-830F-B5D2FC80BC67}"/>
              </a:ext>
            </a:extLst>
          </p:cNvPr>
          <p:cNvSpPr/>
          <p:nvPr/>
        </p:nvSpPr>
        <p:spPr>
          <a:xfrm>
            <a:off x="1632602" y="3094106"/>
            <a:ext cx="241300" cy="241300"/>
          </a:xfrm>
          <a:prstGeom prst="ellipse">
            <a:avLst/>
          </a:prstGeom>
          <a:solidFill>
            <a:srgbClr val="1310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1 and 2 Oval 4">
            <a:extLst>
              <a:ext uri="{FF2B5EF4-FFF2-40B4-BE49-F238E27FC236}">
                <a16:creationId xmlns:a16="http://schemas.microsoft.com/office/drawing/2014/main" id="{02F01F05-740D-4AFF-830F-B5D2FC80BC67}"/>
              </a:ext>
            </a:extLst>
          </p:cNvPr>
          <p:cNvSpPr/>
          <p:nvPr/>
        </p:nvSpPr>
        <p:spPr>
          <a:xfrm>
            <a:off x="1637386" y="3446748"/>
            <a:ext cx="241300" cy="241300"/>
          </a:xfrm>
          <a:prstGeom prst="ellipse">
            <a:avLst/>
          </a:prstGeom>
          <a:solidFill>
            <a:srgbClr val="1310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1 and 2 Oval 4">
            <a:extLst>
              <a:ext uri="{FF2B5EF4-FFF2-40B4-BE49-F238E27FC236}">
                <a16:creationId xmlns:a16="http://schemas.microsoft.com/office/drawing/2014/main" id="{02F01F05-740D-4AFF-830F-B5D2FC80BC67}"/>
              </a:ext>
            </a:extLst>
          </p:cNvPr>
          <p:cNvSpPr/>
          <p:nvPr/>
        </p:nvSpPr>
        <p:spPr>
          <a:xfrm>
            <a:off x="1295400" y="3911085"/>
            <a:ext cx="241300" cy="241300"/>
          </a:xfrm>
          <a:prstGeom prst="ellipse">
            <a:avLst/>
          </a:prstGeom>
          <a:solidFill>
            <a:srgbClr val="1310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1 and 2 Oval 4">
            <a:extLst>
              <a:ext uri="{FF2B5EF4-FFF2-40B4-BE49-F238E27FC236}">
                <a16:creationId xmlns:a16="http://schemas.microsoft.com/office/drawing/2014/main" id="{02F01F05-740D-4AFF-830F-B5D2FC80BC67}"/>
              </a:ext>
            </a:extLst>
          </p:cNvPr>
          <p:cNvSpPr/>
          <p:nvPr/>
        </p:nvSpPr>
        <p:spPr>
          <a:xfrm>
            <a:off x="1632602" y="4358733"/>
            <a:ext cx="241300" cy="241300"/>
          </a:xfrm>
          <a:prstGeom prst="ellipse">
            <a:avLst/>
          </a:prstGeom>
          <a:solidFill>
            <a:srgbClr val="1310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1 and 2 Oval 4">
            <a:extLst>
              <a:ext uri="{FF2B5EF4-FFF2-40B4-BE49-F238E27FC236}">
                <a16:creationId xmlns:a16="http://schemas.microsoft.com/office/drawing/2014/main" id="{02F01F05-740D-4AFF-830F-B5D2FC80BC67}"/>
              </a:ext>
            </a:extLst>
          </p:cNvPr>
          <p:cNvSpPr/>
          <p:nvPr/>
        </p:nvSpPr>
        <p:spPr>
          <a:xfrm>
            <a:off x="3757052" y="5577423"/>
            <a:ext cx="241300" cy="241300"/>
          </a:xfrm>
          <a:prstGeom prst="ellipse">
            <a:avLst/>
          </a:prstGeom>
          <a:solidFill>
            <a:srgbClr val="1310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1 and 2 Oval 4">
            <a:extLst>
              <a:ext uri="{FF2B5EF4-FFF2-40B4-BE49-F238E27FC236}">
                <a16:creationId xmlns:a16="http://schemas.microsoft.com/office/drawing/2014/main" id="{662849DD-666A-42CC-B495-D81359056A2C}"/>
              </a:ext>
            </a:extLst>
          </p:cNvPr>
          <p:cNvSpPr/>
          <p:nvPr/>
        </p:nvSpPr>
        <p:spPr>
          <a:xfrm>
            <a:off x="3757052" y="5115705"/>
            <a:ext cx="241300" cy="2413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900" name="sterilization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0" y="5761459"/>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4536E792-9F1B-8DA0-F9A2-B9BC4712A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752B0162-8BF4-6229-737A-97EC6A3ED32B}"/>
              </a:ext>
            </a:extLst>
          </p:cNvPr>
          <p:cNvSpPr txBox="1"/>
          <p:nvPr/>
        </p:nvSpPr>
        <p:spPr>
          <a:xfrm>
            <a:off x="1143000" y="1070650"/>
            <a:ext cx="5638800" cy="707886"/>
          </a:xfrm>
          <a:prstGeom prst="rect">
            <a:avLst/>
          </a:prstGeom>
          <a:noFill/>
        </p:spPr>
        <p:txBody>
          <a:bodyPr wrap="square" rtlCol="0">
            <a:spAutoFit/>
          </a:bodyPr>
          <a:lstStyle/>
          <a:p>
            <a:r>
              <a:rPr lang="en-US" sz="4000" b="1" dirty="0"/>
              <a:t>Sterilization</a:t>
            </a:r>
          </a:p>
        </p:txBody>
      </p:sp>
      <p:pic>
        <p:nvPicPr>
          <p:cNvPr id="13" name="Icon">
            <a:extLst>
              <a:ext uri="{FF2B5EF4-FFF2-40B4-BE49-F238E27FC236}">
                <a16:creationId xmlns:a16="http://schemas.microsoft.com/office/drawing/2014/main" id="{03752855-B0E6-27DB-2B51-E7F52A29C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4" name="TextBox 13">
            <a:extLst>
              <a:ext uri="{FF2B5EF4-FFF2-40B4-BE49-F238E27FC236}">
                <a16:creationId xmlns:a16="http://schemas.microsoft.com/office/drawing/2014/main" id="{625579A2-3FF5-51C1-6D1E-F1D537C68935}"/>
              </a:ext>
            </a:extLst>
          </p:cNvPr>
          <p:cNvSpPr txBox="1"/>
          <p:nvPr/>
        </p:nvSpPr>
        <p:spPr>
          <a:xfrm>
            <a:off x="1676400" y="6052527"/>
            <a:ext cx="1288686" cy="369332"/>
          </a:xfrm>
          <a:prstGeom prst="rect">
            <a:avLst/>
          </a:prstGeom>
          <a:noFill/>
        </p:spPr>
        <p:txBody>
          <a:bodyPr wrap="none" rtlCol="0">
            <a:spAutoFit/>
          </a:bodyPr>
          <a:lstStyle/>
          <a:p>
            <a:r>
              <a:rPr lang="en-US" dirty="0">
                <a:solidFill>
                  <a:srgbClr val="C50407"/>
                </a:solidFill>
              </a:rPr>
              <a:t>Sterilization</a:t>
            </a:r>
          </a:p>
        </p:txBody>
      </p:sp>
      <p:sp>
        <p:nvSpPr>
          <p:cNvPr id="15" name="1 Critical Dot">
            <a:extLst>
              <a:ext uri="{FF2B5EF4-FFF2-40B4-BE49-F238E27FC236}">
                <a16:creationId xmlns:a16="http://schemas.microsoft.com/office/drawing/2014/main" id="{3F105C23-5EC5-DABA-1418-4627633A001B}"/>
              </a:ext>
            </a:extLst>
          </p:cNvPr>
          <p:cNvSpPr/>
          <p:nvPr/>
        </p:nvSpPr>
        <p:spPr>
          <a:xfrm>
            <a:off x="547688" y="5890046"/>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a:extLst>
              <a:ext uri="{FF2B5EF4-FFF2-40B4-BE49-F238E27FC236}">
                <a16:creationId xmlns:a16="http://schemas.microsoft.com/office/drawing/2014/main" id="{551C62E3-6946-70A8-555D-3F0C2AE98E06}"/>
              </a:ext>
            </a:extLst>
          </p:cNvPr>
          <p:cNvSpPr txBox="1"/>
          <p:nvPr/>
        </p:nvSpPr>
        <p:spPr>
          <a:xfrm>
            <a:off x="4113016" y="4963922"/>
            <a:ext cx="3124200" cy="997196"/>
          </a:xfrm>
          <a:prstGeom prst="rect">
            <a:avLst/>
          </a:prstGeom>
          <a:noFill/>
        </p:spPr>
        <p:txBody>
          <a:bodyPr wrap="square">
            <a:spAutoFit/>
          </a:bodyPr>
          <a:lstStyle/>
          <a:p>
            <a:pPr indent="-273050" eaLnBrk="1" hangingPunct="1">
              <a:spcBef>
                <a:spcPct val="10000"/>
              </a:spcBef>
              <a:buNone/>
            </a:pPr>
            <a:r>
              <a:rPr lang="en-US" altLang="en-US" sz="2800" i="1" dirty="0">
                <a:solidFill>
                  <a:srgbClr val="532E1D"/>
                </a:solidFill>
                <a:cs typeface="Calibri" panose="020F0502020204030204" pitchFamily="34" charset="0"/>
              </a:rPr>
              <a:t>high temperature</a:t>
            </a:r>
          </a:p>
          <a:p>
            <a:pPr indent="-273050" eaLnBrk="1" hangingPunct="1">
              <a:spcBef>
                <a:spcPct val="10000"/>
              </a:spcBef>
              <a:buNone/>
            </a:pPr>
            <a:r>
              <a:rPr lang="en-US" altLang="en-US" sz="2800" i="1" dirty="0">
                <a:solidFill>
                  <a:srgbClr val="532E1D"/>
                </a:solidFill>
                <a:cs typeface="Calibri" panose="020F0502020204030204" pitchFamily="34" charset="0"/>
              </a:rPr>
              <a:t>low temperature</a:t>
            </a:r>
          </a:p>
        </p:txBody>
      </p:sp>
      <p:pic>
        <p:nvPicPr>
          <p:cNvPr id="22" name="Picture 21" descr="A picture containing indoor, wall, machine, cash machine&#10;&#10;Description automatically generated">
            <a:extLst>
              <a:ext uri="{FF2B5EF4-FFF2-40B4-BE49-F238E27FC236}">
                <a16:creationId xmlns:a16="http://schemas.microsoft.com/office/drawing/2014/main" id="{C530FCA7-937E-BFB6-98B4-EA2AEF25D255}"/>
              </a:ext>
            </a:extLst>
          </p:cNvPr>
          <p:cNvPicPr>
            <a:picLocks noChangeAspect="1"/>
          </p:cNvPicPr>
          <p:nvPr/>
        </p:nvPicPr>
        <p:blipFill rotWithShape="1">
          <a:blip r:embed="rId6">
            <a:extLst>
              <a:ext uri="{28A0092B-C50C-407E-A947-70E740481C1C}">
                <a14:useLocalDpi xmlns:a14="http://schemas.microsoft.com/office/drawing/2010/main" val="0"/>
              </a:ext>
            </a:extLst>
          </a:blip>
          <a:srcRect l="30268" r="30869" b="59408"/>
          <a:stretch/>
        </p:blipFill>
        <p:spPr>
          <a:xfrm>
            <a:off x="8682859" y="4685318"/>
            <a:ext cx="1885667" cy="1319614"/>
          </a:xfrm>
          <a:prstGeom prst="rect">
            <a:avLst/>
          </a:prstGeom>
        </p:spPr>
      </p:pic>
      <p:pic>
        <p:nvPicPr>
          <p:cNvPr id="24" name="Picture 23" descr="A close-up of a toaster oven&#10;&#10;Description automatically generated with low confidence">
            <a:extLst>
              <a:ext uri="{FF2B5EF4-FFF2-40B4-BE49-F238E27FC236}">
                <a16:creationId xmlns:a16="http://schemas.microsoft.com/office/drawing/2014/main" id="{8FCC3229-F462-9671-CA65-882125143F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5391" y="3055619"/>
            <a:ext cx="2368809" cy="1685879"/>
          </a:xfrm>
          <a:prstGeom prst="rect">
            <a:avLst/>
          </a:prstGeom>
        </p:spPr>
      </p:pic>
      <p:pic>
        <p:nvPicPr>
          <p:cNvPr id="26" name="Picture 25" descr="A picture containing home appliance, indoor, appliance, major appliance&#10;&#10;Description automatically generated">
            <a:extLst>
              <a:ext uri="{FF2B5EF4-FFF2-40B4-BE49-F238E27FC236}">
                <a16:creationId xmlns:a16="http://schemas.microsoft.com/office/drawing/2014/main" id="{A6881E96-5162-5B3C-64DF-6E638A90EF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4729" y="1879512"/>
            <a:ext cx="1885667" cy="1262554"/>
          </a:xfrm>
          <a:prstGeom prst="rect">
            <a:avLst/>
          </a:prstGeom>
        </p:spPr>
      </p:pic>
      <p:sp>
        <p:nvSpPr>
          <p:cNvPr id="28" name="TextBox 27">
            <a:extLst>
              <a:ext uri="{FF2B5EF4-FFF2-40B4-BE49-F238E27FC236}">
                <a16:creationId xmlns:a16="http://schemas.microsoft.com/office/drawing/2014/main" id="{601FF675-C658-B4D7-7A3C-9C1192FE220C}"/>
              </a:ext>
            </a:extLst>
          </p:cNvPr>
          <p:cNvSpPr txBox="1"/>
          <p:nvPr/>
        </p:nvSpPr>
        <p:spPr>
          <a:xfrm>
            <a:off x="4419600" y="2066670"/>
            <a:ext cx="4261201" cy="461665"/>
          </a:xfrm>
          <a:prstGeom prst="rect">
            <a:avLst/>
          </a:prstGeom>
          <a:noFill/>
        </p:spPr>
        <p:txBody>
          <a:bodyPr wrap="square">
            <a:spAutoFit/>
          </a:bodyPr>
          <a:lstStyle/>
          <a:p>
            <a:pPr indent="-273050" eaLnBrk="1" hangingPunct="1">
              <a:spcBef>
                <a:spcPts val="0"/>
              </a:spcBef>
              <a:buNone/>
            </a:pPr>
            <a:r>
              <a:rPr lang="en-US" altLang="en-US" sz="2400" i="1" dirty="0">
                <a:solidFill>
                  <a:srgbClr val="532E1D"/>
                </a:solidFill>
                <a:cs typeface="Calibri" panose="020F0502020204030204" pitchFamily="34" charset="0"/>
              </a:rPr>
              <a:t>(most common in dental</a:t>
            </a:r>
            <a:r>
              <a:rPr lang="en-US" altLang="en-US" sz="2400" b="1" i="1" dirty="0">
                <a:solidFill>
                  <a:srgbClr val="532E1D"/>
                </a:solidFill>
                <a:cs typeface="Calibri" panose="020F0502020204030204" pitchFamily="34" charset="0"/>
              </a:rPr>
              <a:t> </a:t>
            </a:r>
            <a:r>
              <a:rPr lang="en-US" altLang="en-US" sz="2400" i="1" dirty="0">
                <a:solidFill>
                  <a:srgbClr val="532E1D"/>
                </a:solidFill>
                <a:cs typeface="Calibri" panose="020F0502020204030204" pitchFamily="34" charset="0"/>
              </a:rPr>
              <a:t>setting)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677FC6E2-A580-4415-8967-784EA546FFC2}"/>
              </a:ext>
            </a:extLst>
          </p:cNvPr>
          <p:cNvSpPr>
            <a:spLocks noGrp="1" noChangeArrowheads="1"/>
          </p:cNvSpPr>
          <p:nvPr>
            <p:ph idx="4294967295"/>
          </p:nvPr>
        </p:nvSpPr>
        <p:spPr>
          <a:xfrm>
            <a:off x="5758013" y="1825511"/>
            <a:ext cx="5105400" cy="4389858"/>
          </a:xfrm>
          <a:prstGeom prst="rect">
            <a:avLst/>
          </a:prstGeom>
        </p:spPr>
        <p:txBody>
          <a:bodyPr>
            <a:normAutofit/>
          </a:bodyPr>
          <a:lstStyle/>
          <a:p>
            <a:pPr marL="0" indent="0" eaLnBrk="1" hangingPunct="1">
              <a:lnSpc>
                <a:spcPct val="90000"/>
              </a:lnSpc>
              <a:spcBef>
                <a:spcPts val="1000"/>
              </a:spcBef>
              <a:buNone/>
              <a:defRPr/>
            </a:pPr>
            <a:r>
              <a:rPr lang="en-US" altLang="en-US" sz="2400" b="1" dirty="0">
                <a:solidFill>
                  <a:srgbClr val="532E1D"/>
                </a:solidFill>
                <a:latin typeface="Edmondsans"/>
              </a:rPr>
              <a:t>Advantages</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Non-toxic</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Cycle easy to control and monitor</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Inexpensive</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Rapidly </a:t>
            </a:r>
            <a:r>
              <a:rPr lang="en-US" altLang="en-US" sz="2300" dirty="0" err="1">
                <a:solidFill>
                  <a:srgbClr val="532E1D"/>
                </a:solidFill>
                <a:latin typeface="Calibri" panose="020F0502020204030204" pitchFamily="34" charset="0"/>
                <a:cs typeface="Calibri" panose="020F0502020204030204" pitchFamily="34" charset="0"/>
              </a:rPr>
              <a:t>microbicidal</a:t>
            </a:r>
            <a:endParaRPr lang="en-US" altLang="en-US" sz="2300" dirty="0">
              <a:solidFill>
                <a:srgbClr val="532E1D"/>
              </a:solidFill>
              <a:latin typeface="Calibri" panose="020F0502020204030204" pitchFamily="34" charset="0"/>
              <a:cs typeface="Calibri" panose="020F0502020204030204" pitchFamily="34" charset="0"/>
            </a:endParaRP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Rapid cycle time</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Least affected by organic/inorganic soils</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Penetrates medical packing, device lumens</a:t>
            </a:r>
          </a:p>
        </p:txBody>
      </p:sp>
      <p:pic>
        <p:nvPicPr>
          <p:cNvPr id="399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2057400"/>
            <a:ext cx="3597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2062" y="3828375"/>
            <a:ext cx="19589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0716CF29-EDF0-442B-426D-EBD8CD5023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D1A0CB8A-943C-815A-3EE6-C791E62993C9}"/>
              </a:ext>
            </a:extLst>
          </p:cNvPr>
          <p:cNvSpPr txBox="1"/>
          <p:nvPr/>
        </p:nvSpPr>
        <p:spPr>
          <a:xfrm>
            <a:off x="1143000" y="1070650"/>
            <a:ext cx="5638800" cy="707886"/>
          </a:xfrm>
          <a:prstGeom prst="rect">
            <a:avLst/>
          </a:prstGeom>
          <a:noFill/>
        </p:spPr>
        <p:txBody>
          <a:bodyPr wrap="square" rtlCol="0">
            <a:spAutoFit/>
          </a:bodyPr>
          <a:lstStyle/>
          <a:p>
            <a:r>
              <a:rPr lang="en-US" sz="4000" b="1" dirty="0"/>
              <a:t>Steam Sterilization</a:t>
            </a:r>
          </a:p>
        </p:txBody>
      </p:sp>
      <p:pic>
        <p:nvPicPr>
          <p:cNvPr id="5" name="Icon">
            <a:extLst>
              <a:ext uri="{FF2B5EF4-FFF2-40B4-BE49-F238E27FC236}">
                <a16:creationId xmlns:a16="http://schemas.microsoft.com/office/drawing/2014/main" id="{F9FADA06-6DB4-6674-B472-39E0154B2C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6" name="sterilization icon">
            <a:extLst>
              <a:ext uri="{FF2B5EF4-FFF2-40B4-BE49-F238E27FC236}">
                <a16:creationId xmlns:a16="http://schemas.microsoft.com/office/drawing/2014/main" id="{433564FB-5686-7097-B8A2-06C326C3971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000" y="5761459"/>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5752354-6E8C-7098-3CC8-77464D34FB6B}"/>
              </a:ext>
            </a:extLst>
          </p:cNvPr>
          <p:cNvSpPr txBox="1"/>
          <p:nvPr/>
        </p:nvSpPr>
        <p:spPr>
          <a:xfrm>
            <a:off x="1676400" y="6052527"/>
            <a:ext cx="1288686" cy="369332"/>
          </a:xfrm>
          <a:prstGeom prst="rect">
            <a:avLst/>
          </a:prstGeom>
          <a:noFill/>
        </p:spPr>
        <p:txBody>
          <a:bodyPr wrap="none" rtlCol="0">
            <a:spAutoFit/>
          </a:bodyPr>
          <a:lstStyle/>
          <a:p>
            <a:r>
              <a:rPr lang="en-US" dirty="0">
                <a:solidFill>
                  <a:srgbClr val="C50407"/>
                </a:solidFill>
              </a:rPr>
              <a:t>Sterilization</a:t>
            </a:r>
          </a:p>
        </p:txBody>
      </p:sp>
      <p:sp>
        <p:nvSpPr>
          <p:cNvPr id="12" name="1 Critical Dot">
            <a:extLst>
              <a:ext uri="{FF2B5EF4-FFF2-40B4-BE49-F238E27FC236}">
                <a16:creationId xmlns:a16="http://schemas.microsoft.com/office/drawing/2014/main" id="{A22792C5-5097-F56A-1A10-765EBFECAB1C}"/>
              </a:ext>
            </a:extLst>
          </p:cNvPr>
          <p:cNvSpPr/>
          <p:nvPr/>
        </p:nvSpPr>
        <p:spPr>
          <a:xfrm>
            <a:off x="547688" y="5890046"/>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animEffect transition="in" filter="fade">
                                      <p:cBhvr>
                                        <p:cTn id="7" dur="500"/>
                                        <p:tgtEl>
                                          <p:spTgt spid="3686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867">
                                            <p:txEl>
                                              <p:pRg st="2" end="2"/>
                                            </p:txEl>
                                          </p:spTgt>
                                        </p:tgtEl>
                                        <p:attrNameLst>
                                          <p:attrName>style.visibility</p:attrName>
                                        </p:attrNameLst>
                                      </p:cBhvr>
                                      <p:to>
                                        <p:strVal val="visible"/>
                                      </p:to>
                                    </p:set>
                                    <p:animEffect transition="in" filter="fade">
                                      <p:cBhvr>
                                        <p:cTn id="10" dur="500"/>
                                        <p:tgtEl>
                                          <p:spTgt spid="3686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animEffect transition="in" filter="fade">
                                      <p:cBhvr>
                                        <p:cTn id="13" dur="500"/>
                                        <p:tgtEl>
                                          <p:spTgt spid="3686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6867">
                                            <p:txEl>
                                              <p:pRg st="4" end="4"/>
                                            </p:txEl>
                                          </p:spTgt>
                                        </p:tgtEl>
                                        <p:attrNameLst>
                                          <p:attrName>style.visibility</p:attrName>
                                        </p:attrNameLst>
                                      </p:cBhvr>
                                      <p:to>
                                        <p:strVal val="visible"/>
                                      </p:to>
                                    </p:set>
                                    <p:animEffect transition="in" filter="fade">
                                      <p:cBhvr>
                                        <p:cTn id="16" dur="500"/>
                                        <p:tgtEl>
                                          <p:spTgt spid="3686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6867">
                                            <p:txEl>
                                              <p:pRg st="5" end="5"/>
                                            </p:txEl>
                                          </p:spTgt>
                                        </p:tgtEl>
                                        <p:attrNameLst>
                                          <p:attrName>style.visibility</p:attrName>
                                        </p:attrNameLst>
                                      </p:cBhvr>
                                      <p:to>
                                        <p:strVal val="visible"/>
                                      </p:to>
                                    </p:set>
                                    <p:animEffect transition="in" filter="fade">
                                      <p:cBhvr>
                                        <p:cTn id="19" dur="500"/>
                                        <p:tgtEl>
                                          <p:spTgt spid="36867">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6867">
                                            <p:txEl>
                                              <p:pRg st="6" end="6"/>
                                            </p:txEl>
                                          </p:spTgt>
                                        </p:tgtEl>
                                        <p:attrNameLst>
                                          <p:attrName>style.visibility</p:attrName>
                                        </p:attrNameLst>
                                      </p:cBhvr>
                                      <p:to>
                                        <p:strVal val="visible"/>
                                      </p:to>
                                    </p:set>
                                    <p:animEffect transition="in" filter="fade">
                                      <p:cBhvr>
                                        <p:cTn id="22" dur="500"/>
                                        <p:tgtEl>
                                          <p:spTgt spid="36867">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6867">
                                            <p:txEl>
                                              <p:pRg st="7" end="7"/>
                                            </p:txEl>
                                          </p:spTgt>
                                        </p:tgtEl>
                                        <p:attrNameLst>
                                          <p:attrName>style.visibility</p:attrName>
                                        </p:attrNameLst>
                                      </p:cBhvr>
                                      <p:to>
                                        <p:strVal val="visible"/>
                                      </p:to>
                                    </p:set>
                                    <p:animEffect transition="in" filter="fade">
                                      <p:cBhvr>
                                        <p:cTn id="25" dur="500"/>
                                        <p:tgtEl>
                                          <p:spTgt spid="36867">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9941"/>
                                        </p:tgtEl>
                                        <p:attrNameLst>
                                          <p:attrName>style.visibility</p:attrName>
                                        </p:attrNameLst>
                                      </p:cBhvr>
                                      <p:to>
                                        <p:strVal val="visible"/>
                                      </p:to>
                                    </p:set>
                                    <p:animEffect transition="in" filter="fade">
                                      <p:cBhvr>
                                        <p:cTn id="28" dur="500"/>
                                        <p:tgtEl>
                                          <p:spTgt spid="39941"/>
                                        </p:tgtEl>
                                      </p:cBhvr>
                                    </p:animEffect>
                                  </p:childTnLst>
                                </p:cTn>
                              </p:par>
                              <p:par>
                                <p:cTn id="29" presetID="10" presetClass="entr" presetSubtype="0" fill="hold" nodeType="withEffect">
                                  <p:stCondLst>
                                    <p:cond delay="0"/>
                                  </p:stCondLst>
                                  <p:childTnLst>
                                    <p:set>
                                      <p:cBhvr>
                                        <p:cTn id="30" dur="1" fill="hold">
                                          <p:stCondLst>
                                            <p:cond delay="0"/>
                                          </p:stCondLst>
                                        </p:cTn>
                                        <p:tgtEl>
                                          <p:spTgt spid="36867">
                                            <p:txEl>
                                              <p:pRg st="0" end="0"/>
                                            </p:txEl>
                                          </p:spTgt>
                                        </p:tgtEl>
                                        <p:attrNameLst>
                                          <p:attrName>style.visibility</p:attrName>
                                        </p:attrNameLst>
                                      </p:cBhvr>
                                      <p:to>
                                        <p:strVal val="visible"/>
                                      </p:to>
                                    </p:set>
                                    <p:animEffect transition="in" filter="fade">
                                      <p:cBhvr>
                                        <p:cTn id="31" dur="500"/>
                                        <p:tgtEl>
                                          <p:spTgt spid="36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A944CE63-D0A4-4939-907D-0F6D994AB71F}"/>
              </a:ext>
            </a:extLst>
          </p:cNvPr>
          <p:cNvSpPr>
            <a:spLocks noGrp="1" noChangeArrowheads="1"/>
          </p:cNvSpPr>
          <p:nvPr>
            <p:ph idx="4294967295"/>
          </p:nvPr>
        </p:nvSpPr>
        <p:spPr>
          <a:xfrm>
            <a:off x="5747575" y="1815732"/>
            <a:ext cx="5105400" cy="4648200"/>
          </a:xfrm>
          <a:prstGeom prst="rect">
            <a:avLst/>
          </a:prstGeom>
        </p:spPr>
        <p:txBody>
          <a:bodyPr>
            <a:normAutofit/>
          </a:bodyPr>
          <a:lstStyle/>
          <a:p>
            <a:pPr marL="0" indent="0" eaLnBrk="1" hangingPunct="1">
              <a:lnSpc>
                <a:spcPct val="90000"/>
              </a:lnSpc>
              <a:spcBef>
                <a:spcPts val="1000"/>
              </a:spcBef>
              <a:buNone/>
              <a:defRPr/>
            </a:pPr>
            <a:r>
              <a:rPr lang="en-US" altLang="en-US" sz="2400" b="1" dirty="0">
                <a:solidFill>
                  <a:srgbClr val="532E1D"/>
                </a:solidFill>
                <a:latin typeface="Edmondsans"/>
              </a:rPr>
              <a:t>Disadvantages</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Deleterious for heat labile instruments</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Inappropriate for heat-sensitive instruments</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Inappropriate for moisture-sensitive instruments</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Dulling</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Rusting</a:t>
            </a:r>
          </a:p>
          <a:p>
            <a:pPr lvl="1" indent="-273050" eaLnBrk="1" hangingPunct="1">
              <a:spcBef>
                <a:spcPct val="0"/>
              </a:spcBef>
              <a:defRPr/>
            </a:pPr>
            <a:r>
              <a:rPr lang="en-US" altLang="en-US" sz="2300" dirty="0">
                <a:solidFill>
                  <a:srgbClr val="532E1D"/>
                </a:solidFill>
                <a:latin typeface="Calibri" panose="020F0502020204030204" pitchFamily="34" charset="0"/>
                <a:cs typeface="Calibri" panose="020F0502020204030204" pitchFamily="34" charset="0"/>
              </a:rPr>
              <a:t>Potential for burns</a:t>
            </a:r>
          </a:p>
        </p:txBody>
      </p:sp>
      <p:pic>
        <p:nvPicPr>
          <p:cNvPr id="5" name="Banner">
            <a:extLst>
              <a:ext uri="{FF2B5EF4-FFF2-40B4-BE49-F238E27FC236}">
                <a16:creationId xmlns:a16="http://schemas.microsoft.com/office/drawing/2014/main" id="{0C007312-BA18-690F-F914-21A7BF894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252A050D-6E27-D69C-9A31-7FCAC5920110}"/>
              </a:ext>
            </a:extLst>
          </p:cNvPr>
          <p:cNvSpPr txBox="1"/>
          <p:nvPr/>
        </p:nvSpPr>
        <p:spPr>
          <a:xfrm>
            <a:off x="1143000" y="1070650"/>
            <a:ext cx="5638800" cy="707886"/>
          </a:xfrm>
          <a:prstGeom prst="rect">
            <a:avLst/>
          </a:prstGeom>
          <a:noFill/>
        </p:spPr>
        <p:txBody>
          <a:bodyPr wrap="square" rtlCol="0">
            <a:spAutoFit/>
          </a:bodyPr>
          <a:lstStyle/>
          <a:p>
            <a:r>
              <a:rPr lang="en-US" sz="4000" b="1" dirty="0"/>
              <a:t>Steam Sterilization</a:t>
            </a:r>
          </a:p>
        </p:txBody>
      </p:sp>
      <p:pic>
        <p:nvPicPr>
          <p:cNvPr id="7" name="Icon">
            <a:extLst>
              <a:ext uri="{FF2B5EF4-FFF2-40B4-BE49-F238E27FC236}">
                <a16:creationId xmlns:a16="http://schemas.microsoft.com/office/drawing/2014/main" id="{466C2F78-16DB-9679-2B6D-BF3AD50A2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8" name="sterilization icon">
            <a:extLst>
              <a:ext uri="{FF2B5EF4-FFF2-40B4-BE49-F238E27FC236}">
                <a16:creationId xmlns:a16="http://schemas.microsoft.com/office/drawing/2014/main" id="{6D47CEEA-4AB8-73AB-9B84-FCEF37B7E3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000" y="5761459"/>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6F4C0EB-43C0-EACA-18CD-53CE85D0A585}"/>
              </a:ext>
            </a:extLst>
          </p:cNvPr>
          <p:cNvSpPr txBox="1"/>
          <p:nvPr/>
        </p:nvSpPr>
        <p:spPr>
          <a:xfrm>
            <a:off x="1676400" y="6052527"/>
            <a:ext cx="1288686" cy="369332"/>
          </a:xfrm>
          <a:prstGeom prst="rect">
            <a:avLst/>
          </a:prstGeom>
          <a:noFill/>
        </p:spPr>
        <p:txBody>
          <a:bodyPr wrap="none" rtlCol="0">
            <a:spAutoFit/>
          </a:bodyPr>
          <a:lstStyle/>
          <a:p>
            <a:r>
              <a:rPr lang="en-US" dirty="0">
                <a:solidFill>
                  <a:srgbClr val="C50407"/>
                </a:solidFill>
              </a:rPr>
              <a:t>Sterilization</a:t>
            </a:r>
          </a:p>
        </p:txBody>
      </p:sp>
      <p:sp>
        <p:nvSpPr>
          <p:cNvPr id="14" name="1 Critical Dot">
            <a:extLst>
              <a:ext uri="{FF2B5EF4-FFF2-40B4-BE49-F238E27FC236}">
                <a16:creationId xmlns:a16="http://schemas.microsoft.com/office/drawing/2014/main" id="{9634FCAA-D4B0-1F1D-C331-B66AF425EF65}"/>
              </a:ext>
            </a:extLst>
          </p:cNvPr>
          <p:cNvSpPr/>
          <p:nvPr/>
        </p:nvSpPr>
        <p:spPr>
          <a:xfrm>
            <a:off x="547688" y="5890046"/>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4">
            <a:extLst>
              <a:ext uri="{FF2B5EF4-FFF2-40B4-BE49-F238E27FC236}">
                <a16:creationId xmlns:a16="http://schemas.microsoft.com/office/drawing/2014/main" id="{6D1A9497-95AA-74FC-F58C-0E8335372C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5001" y="2057400"/>
            <a:ext cx="3597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4689" y="4407011"/>
            <a:ext cx="2002528" cy="200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ritical Dot">
            <a:extLst>
              <a:ext uri="{FF2B5EF4-FFF2-40B4-BE49-F238E27FC236}">
                <a16:creationId xmlns:a16="http://schemas.microsoft.com/office/drawing/2014/main" id="{D872152A-E387-8EBB-87D5-5B7BE360D10E}"/>
              </a:ext>
            </a:extLst>
          </p:cNvPr>
          <p:cNvSpPr/>
          <p:nvPr/>
        </p:nvSpPr>
        <p:spPr>
          <a:xfrm>
            <a:off x="547688" y="5890046"/>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terilization text">
            <a:extLst>
              <a:ext uri="{FF2B5EF4-FFF2-40B4-BE49-F238E27FC236}">
                <a16:creationId xmlns:a16="http://schemas.microsoft.com/office/drawing/2014/main" id="{7CBBB227-76AC-CF4C-75B6-2E9115855F57}"/>
              </a:ext>
            </a:extLst>
          </p:cNvPr>
          <p:cNvSpPr txBox="1"/>
          <p:nvPr/>
        </p:nvSpPr>
        <p:spPr>
          <a:xfrm>
            <a:off x="1676400" y="6052527"/>
            <a:ext cx="1288686" cy="369332"/>
          </a:xfrm>
          <a:prstGeom prst="rect">
            <a:avLst/>
          </a:prstGeom>
          <a:noFill/>
        </p:spPr>
        <p:txBody>
          <a:bodyPr wrap="none" rtlCol="0">
            <a:spAutoFit/>
          </a:bodyPr>
          <a:lstStyle/>
          <a:p>
            <a:r>
              <a:rPr lang="en-US" dirty="0">
                <a:solidFill>
                  <a:srgbClr val="C50407"/>
                </a:solidFill>
              </a:rPr>
              <a:t>Sterilization</a:t>
            </a:r>
          </a:p>
        </p:txBody>
      </p:sp>
      <p:pic>
        <p:nvPicPr>
          <p:cNvPr id="9" name="sterilization icon">
            <a:extLst>
              <a:ext uri="{FF2B5EF4-FFF2-40B4-BE49-F238E27FC236}">
                <a16:creationId xmlns:a16="http://schemas.microsoft.com/office/drawing/2014/main" id="{BA121D52-9896-D7E0-6992-24EC68FF1F7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000" y="5761459"/>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autoclave">
            <a:extLst>
              <a:ext uri="{FF2B5EF4-FFF2-40B4-BE49-F238E27FC236}">
                <a16:creationId xmlns:a16="http://schemas.microsoft.com/office/drawing/2014/main" id="{9E8F7FA5-BD82-B402-2B84-F590EB9538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6001773" y="1849172"/>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A list">
            <a:extLst>
              <a:ext uri="{FF2B5EF4-FFF2-40B4-BE49-F238E27FC236}">
                <a16:creationId xmlns:a16="http://schemas.microsoft.com/office/drawing/2014/main" id="{156AC5A4-7435-4825-ABB8-44C974AE25E0}"/>
              </a:ext>
            </a:extLst>
          </p:cNvPr>
          <p:cNvSpPr>
            <a:spLocks noGrp="1" noChangeArrowheads="1"/>
          </p:cNvSpPr>
          <p:nvPr>
            <p:ph idx="4294967295"/>
          </p:nvPr>
        </p:nvSpPr>
        <p:spPr>
          <a:xfrm>
            <a:off x="1482497" y="1988737"/>
            <a:ext cx="4419600" cy="4238625"/>
          </a:xfrm>
          <a:prstGeom prst="rect">
            <a:avLst/>
          </a:prstGeom>
        </p:spPr>
        <p:txBody>
          <a:bodyPr>
            <a:normAutofit/>
          </a:bodyPr>
          <a:lstStyle/>
          <a:p>
            <a:pPr marL="0" indent="0" eaLnBrk="1" hangingPunct="1">
              <a:lnSpc>
                <a:spcPct val="90000"/>
              </a:lnSpc>
              <a:spcBef>
                <a:spcPts val="1000"/>
              </a:spcBef>
              <a:buNone/>
              <a:defRPr/>
            </a:pPr>
            <a:r>
              <a:rPr lang="en-US" altLang="en-US" sz="2400" b="1" dirty="0">
                <a:solidFill>
                  <a:srgbClr val="532E1D"/>
                </a:solidFill>
                <a:latin typeface="Edmondsans"/>
              </a:rPr>
              <a:t>Steam under pressure (autoclaving)</a:t>
            </a:r>
          </a:p>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Gravity displacement:</a:t>
            </a:r>
          </a:p>
          <a:p>
            <a:pPr lvl="2" indent="-273050" eaLnBrk="1" hangingPunct="1">
              <a:buSzPct val="120000"/>
              <a:defRPr/>
            </a:pPr>
            <a:r>
              <a:rPr lang="en-US" altLang="en-US" sz="1800" dirty="0">
                <a:solidFill>
                  <a:srgbClr val="532E1D"/>
                </a:solidFill>
              </a:rPr>
              <a:t>Exposure: 30 minutes</a:t>
            </a:r>
          </a:p>
          <a:p>
            <a:pPr lvl="2" indent="-273050" eaLnBrk="1" hangingPunct="1">
              <a:buSzPct val="120000"/>
              <a:defRPr/>
            </a:pPr>
            <a:r>
              <a:rPr lang="en-US" altLang="en-US" sz="1800" dirty="0">
                <a:solidFill>
                  <a:srgbClr val="532E1D"/>
                </a:solidFill>
              </a:rPr>
              <a:t>Temperature: 121oC</a:t>
            </a:r>
          </a:p>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Pre-vacuum:</a:t>
            </a:r>
          </a:p>
          <a:p>
            <a:pPr lvl="2" indent="-273050" eaLnBrk="1" hangingPunct="1">
              <a:buSzPct val="120000"/>
              <a:defRPr/>
            </a:pPr>
            <a:r>
              <a:rPr lang="en-US" altLang="en-US" sz="1800" dirty="0">
                <a:solidFill>
                  <a:srgbClr val="532E1D"/>
                </a:solidFill>
              </a:rPr>
              <a:t>Exposure: 4 minutes</a:t>
            </a:r>
          </a:p>
          <a:p>
            <a:pPr lvl="2" indent="-273050" eaLnBrk="1" hangingPunct="1">
              <a:buSzPct val="120000"/>
              <a:defRPr/>
            </a:pPr>
            <a:r>
              <a:rPr lang="en-US" altLang="en-US" sz="1800" dirty="0">
                <a:solidFill>
                  <a:srgbClr val="532E1D"/>
                </a:solidFill>
              </a:rPr>
              <a:t>Temperature:  132oC</a:t>
            </a:r>
          </a:p>
          <a:p>
            <a:pPr indent="-273050" eaLnBrk="1" hangingPunct="1">
              <a:buNone/>
              <a:defRPr/>
            </a:pPr>
            <a:endParaRPr lang="en-US" altLang="en-US" sz="3500" dirty="0"/>
          </a:p>
        </p:txBody>
      </p:sp>
      <p:sp>
        <p:nvSpPr>
          <p:cNvPr id="16" name="B list">
            <a:extLst>
              <a:ext uri="{FF2B5EF4-FFF2-40B4-BE49-F238E27FC236}">
                <a16:creationId xmlns:a16="http://schemas.microsoft.com/office/drawing/2014/main" id="{033E8B87-EC8D-7043-46DE-AA1D9502DA93}"/>
              </a:ext>
            </a:extLst>
          </p:cNvPr>
          <p:cNvSpPr txBox="1">
            <a:spLocks noChangeArrowheads="1"/>
          </p:cNvSpPr>
          <p:nvPr/>
        </p:nvSpPr>
        <p:spPr>
          <a:xfrm>
            <a:off x="1482497" y="1988737"/>
            <a:ext cx="4419600" cy="4238625"/>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lnSpc>
                <a:spcPct val="90000"/>
              </a:lnSpc>
              <a:spcBef>
                <a:spcPts val="1000"/>
              </a:spcBef>
              <a:buFont typeface="Arial" panose="020B0604020202020204" pitchFamily="34" charset="0"/>
              <a:buNone/>
              <a:defRPr/>
            </a:pPr>
            <a:r>
              <a:rPr lang="en-US" altLang="en-US" sz="2400" b="1" dirty="0">
                <a:solidFill>
                  <a:srgbClr val="532E1D"/>
                </a:solidFill>
                <a:latin typeface="Edmondsans"/>
              </a:rPr>
              <a:t>Steam under pressure (autoclaving)</a:t>
            </a:r>
          </a:p>
          <a:p>
            <a:pPr lvl="1"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Gravity displacement:</a:t>
            </a:r>
          </a:p>
          <a:p>
            <a:pPr lvl="2" eaLnBrk="1" hangingPunct="1">
              <a:buSzPct val="120000"/>
              <a:defRPr/>
            </a:pPr>
            <a:r>
              <a:rPr lang="en-US" altLang="en-US" sz="1800" dirty="0">
                <a:solidFill>
                  <a:srgbClr val="532E1D"/>
                </a:solidFill>
              </a:rPr>
              <a:t>Exposure: 30 minutes</a:t>
            </a:r>
          </a:p>
          <a:p>
            <a:pPr lvl="2" eaLnBrk="1" hangingPunct="1">
              <a:buSzPct val="120000"/>
              <a:defRPr/>
            </a:pPr>
            <a:r>
              <a:rPr lang="en-US" altLang="en-US" sz="1800" dirty="0">
                <a:solidFill>
                  <a:srgbClr val="532E1D"/>
                </a:solidFill>
              </a:rPr>
              <a:t>Temperature: 121oC</a:t>
            </a:r>
          </a:p>
          <a:p>
            <a:pPr lvl="1" eaLnBrk="1" hangingPunct="1">
              <a:buSzPct val="120000"/>
              <a:defRPr/>
            </a:pPr>
            <a:r>
              <a:rPr lang="en-US" altLang="en-US" sz="2300" dirty="0">
                <a:solidFill>
                  <a:srgbClr val="A9A9A9"/>
                </a:solidFill>
                <a:latin typeface="Calibri" panose="020F0502020204030204" pitchFamily="34" charset="0"/>
                <a:cs typeface="Calibri" panose="020F0502020204030204" pitchFamily="34" charset="0"/>
              </a:rPr>
              <a:t>Pre-vacuum:</a:t>
            </a:r>
          </a:p>
          <a:p>
            <a:pPr lvl="2" eaLnBrk="1" hangingPunct="1">
              <a:buSzPct val="120000"/>
              <a:defRPr/>
            </a:pPr>
            <a:r>
              <a:rPr lang="en-US" altLang="en-US" sz="1800" dirty="0">
                <a:solidFill>
                  <a:srgbClr val="A9A9A9"/>
                </a:solidFill>
              </a:rPr>
              <a:t>Exposure: 4 minutes</a:t>
            </a:r>
          </a:p>
          <a:p>
            <a:pPr lvl="2" eaLnBrk="1" hangingPunct="1">
              <a:buSzPct val="120000"/>
              <a:defRPr/>
            </a:pPr>
            <a:r>
              <a:rPr lang="en-US" altLang="en-US" sz="1800" dirty="0">
                <a:solidFill>
                  <a:srgbClr val="A9A9A9"/>
                </a:solidFill>
              </a:rPr>
              <a:t>Temperature:  132oC</a:t>
            </a:r>
          </a:p>
          <a:p>
            <a:pPr eaLnBrk="1" hangingPunct="1">
              <a:buFont typeface="Arial" panose="020B0604020202020204" pitchFamily="34" charset="0"/>
              <a:buNone/>
              <a:defRPr/>
            </a:pPr>
            <a:endParaRPr lang="en-US" altLang="en-US" sz="3500" dirty="0"/>
          </a:p>
        </p:txBody>
      </p:sp>
      <p:sp>
        <p:nvSpPr>
          <p:cNvPr id="17" name="C list">
            <a:extLst>
              <a:ext uri="{FF2B5EF4-FFF2-40B4-BE49-F238E27FC236}">
                <a16:creationId xmlns:a16="http://schemas.microsoft.com/office/drawing/2014/main" id="{22F9646B-B79D-3606-FAA9-B4351351490C}"/>
              </a:ext>
            </a:extLst>
          </p:cNvPr>
          <p:cNvSpPr txBox="1">
            <a:spLocks noChangeArrowheads="1"/>
          </p:cNvSpPr>
          <p:nvPr/>
        </p:nvSpPr>
        <p:spPr>
          <a:xfrm>
            <a:off x="1482497" y="1988737"/>
            <a:ext cx="4419600" cy="4238625"/>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lnSpc>
                <a:spcPct val="90000"/>
              </a:lnSpc>
              <a:spcBef>
                <a:spcPts val="1000"/>
              </a:spcBef>
              <a:buFont typeface="Arial" panose="020B0604020202020204" pitchFamily="34" charset="0"/>
              <a:buNone/>
              <a:defRPr/>
            </a:pPr>
            <a:r>
              <a:rPr lang="en-US" altLang="en-US" sz="2400" b="1" dirty="0">
                <a:solidFill>
                  <a:srgbClr val="532E1D"/>
                </a:solidFill>
                <a:latin typeface="Edmondsans"/>
              </a:rPr>
              <a:t>Steam under pressure (autoclaving)</a:t>
            </a:r>
          </a:p>
          <a:p>
            <a:pPr lvl="1" eaLnBrk="1" hangingPunct="1">
              <a:buSzPct val="120000"/>
              <a:defRPr/>
            </a:pPr>
            <a:r>
              <a:rPr lang="en-US" altLang="en-US" sz="2300" dirty="0">
                <a:solidFill>
                  <a:srgbClr val="A9A9A9"/>
                </a:solidFill>
                <a:latin typeface="Calibri" panose="020F0502020204030204" pitchFamily="34" charset="0"/>
                <a:cs typeface="Calibri" panose="020F0502020204030204" pitchFamily="34" charset="0"/>
              </a:rPr>
              <a:t>Gravity displacement:</a:t>
            </a:r>
          </a:p>
          <a:p>
            <a:pPr lvl="2" eaLnBrk="1" hangingPunct="1">
              <a:buSzPct val="120000"/>
              <a:defRPr/>
            </a:pPr>
            <a:r>
              <a:rPr lang="en-US" altLang="en-US" sz="1800" dirty="0">
                <a:solidFill>
                  <a:srgbClr val="A9A9A9"/>
                </a:solidFill>
              </a:rPr>
              <a:t>Exposure: 30 minutes</a:t>
            </a:r>
          </a:p>
          <a:p>
            <a:pPr lvl="2" eaLnBrk="1" hangingPunct="1">
              <a:buSzPct val="120000"/>
              <a:defRPr/>
            </a:pPr>
            <a:r>
              <a:rPr lang="en-US" altLang="en-US" sz="1800" dirty="0">
                <a:solidFill>
                  <a:srgbClr val="A9A9A9"/>
                </a:solidFill>
              </a:rPr>
              <a:t>Temperature: 121oC</a:t>
            </a:r>
          </a:p>
          <a:p>
            <a:pPr lvl="1"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Pre-vacuum:</a:t>
            </a:r>
          </a:p>
          <a:p>
            <a:pPr lvl="2" eaLnBrk="1" hangingPunct="1">
              <a:buSzPct val="120000"/>
              <a:defRPr/>
            </a:pPr>
            <a:r>
              <a:rPr lang="en-US" altLang="en-US" sz="1800" dirty="0">
                <a:solidFill>
                  <a:srgbClr val="532E1D"/>
                </a:solidFill>
              </a:rPr>
              <a:t>Exposure: 4 minutes</a:t>
            </a:r>
          </a:p>
          <a:p>
            <a:pPr lvl="2" eaLnBrk="1" hangingPunct="1">
              <a:buSzPct val="120000"/>
              <a:defRPr/>
            </a:pPr>
            <a:r>
              <a:rPr lang="en-US" altLang="en-US" sz="1800" dirty="0">
                <a:solidFill>
                  <a:srgbClr val="532E1D"/>
                </a:solidFill>
              </a:rPr>
              <a:t>Temperature:  132oC</a:t>
            </a:r>
          </a:p>
          <a:p>
            <a:pPr eaLnBrk="1" hangingPunct="1">
              <a:buFont typeface="Arial" panose="020B0604020202020204" pitchFamily="34" charset="0"/>
              <a:buNone/>
              <a:defRPr/>
            </a:pPr>
            <a:endParaRPr lang="en-US" altLang="en-US" sz="3500" dirty="0"/>
          </a:p>
        </p:txBody>
      </p:sp>
      <p:pic>
        <p:nvPicPr>
          <p:cNvPr id="23" name="1 autoclave">
            <a:extLst>
              <a:ext uri="{FF2B5EF4-FFF2-40B4-BE49-F238E27FC236}">
                <a16:creationId xmlns:a16="http://schemas.microsoft.com/office/drawing/2014/main" id="{BA96F514-52F2-C545-6EA8-8DF98D90CF87}"/>
              </a:ext>
            </a:extLst>
          </p:cNvPr>
          <p:cNvPicPr>
            <a:picLocks noChangeAspect="1"/>
          </p:cNvPicPr>
          <p:nvPr/>
        </p:nvPicPr>
        <p:blipFill rotWithShape="1">
          <a:blip r:embed="rId7">
            <a:extLst>
              <a:ext uri="{28A0092B-C50C-407E-A947-70E740481C1C}">
                <a14:useLocalDpi xmlns:a14="http://schemas.microsoft.com/office/drawing/2010/main" val="0"/>
              </a:ext>
            </a:extLst>
          </a:blip>
          <a:srcRect l="4786" r="1915"/>
          <a:stretch/>
        </p:blipFill>
        <p:spPr>
          <a:xfrm>
            <a:off x="6162994" y="2352027"/>
            <a:ext cx="4200206" cy="3286773"/>
          </a:xfrm>
          <a:prstGeom prst="rect">
            <a:avLst/>
          </a:prstGeom>
        </p:spPr>
      </p:pic>
      <p:pic>
        <p:nvPicPr>
          <p:cNvPr id="21" name="1 air">
            <a:extLst>
              <a:ext uri="{FF2B5EF4-FFF2-40B4-BE49-F238E27FC236}">
                <a16:creationId xmlns:a16="http://schemas.microsoft.com/office/drawing/2014/main" id="{B829F65A-13A1-A75E-6A90-DC5B6A0E1F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919" t="34521" r="37362" b="7409"/>
          <a:stretch/>
        </p:blipFill>
        <p:spPr>
          <a:xfrm>
            <a:off x="7557370" y="3454052"/>
            <a:ext cx="1476006" cy="2445031"/>
          </a:xfrm>
          <a:prstGeom prst="rect">
            <a:avLst/>
          </a:prstGeom>
        </p:spPr>
      </p:pic>
      <p:sp>
        <p:nvSpPr>
          <p:cNvPr id="26" name="1steam">
            <a:extLst>
              <a:ext uri="{FF2B5EF4-FFF2-40B4-BE49-F238E27FC236}">
                <a16:creationId xmlns:a16="http://schemas.microsoft.com/office/drawing/2014/main" id="{935CB088-29EF-5642-D725-F60FB24BC191}"/>
              </a:ext>
            </a:extLst>
          </p:cNvPr>
          <p:cNvSpPr txBox="1">
            <a:spLocks noChangeArrowheads="1"/>
          </p:cNvSpPr>
          <p:nvPr/>
        </p:nvSpPr>
        <p:spPr>
          <a:xfrm>
            <a:off x="5061208" y="3014085"/>
            <a:ext cx="1269084" cy="236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73050" algn="ctr">
              <a:spcBef>
                <a:spcPct val="10000"/>
              </a:spcBef>
              <a:buFont typeface="Monotype Sorts"/>
              <a:buNone/>
            </a:pPr>
            <a:endParaRPr lang="en-US" altLang="en-US" sz="3200" dirty="0"/>
          </a:p>
          <a:p>
            <a:pPr marL="0" indent="0">
              <a:buNone/>
            </a:pPr>
            <a:r>
              <a:rPr lang="en-US" altLang="en-US" sz="3200" b="1" dirty="0">
                <a:solidFill>
                  <a:srgbClr val="F50000"/>
                </a:solidFill>
              </a:rPr>
              <a:t>Steam</a:t>
            </a:r>
          </a:p>
        </p:txBody>
      </p:sp>
      <p:pic>
        <p:nvPicPr>
          <p:cNvPr id="25" name="1steam pic">
            <a:extLst>
              <a:ext uri="{FF2B5EF4-FFF2-40B4-BE49-F238E27FC236}">
                <a16:creationId xmlns:a16="http://schemas.microsoft.com/office/drawing/2014/main" id="{9C0DF931-370E-E8D3-ACA7-108A5ECECE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48" t="28969" r="51431" b="25178"/>
          <a:stretch/>
        </p:blipFill>
        <p:spPr>
          <a:xfrm>
            <a:off x="5371578" y="3767153"/>
            <a:ext cx="2471249" cy="1355559"/>
          </a:xfrm>
          <a:prstGeom prst="rect">
            <a:avLst/>
          </a:prstGeom>
        </p:spPr>
      </p:pic>
      <p:pic>
        <p:nvPicPr>
          <p:cNvPr id="30" name="2 pipe">
            <a:extLst>
              <a:ext uri="{FF2B5EF4-FFF2-40B4-BE49-F238E27FC236}">
                <a16:creationId xmlns:a16="http://schemas.microsoft.com/office/drawing/2014/main" id="{563A4B2A-3A48-2DDD-1DA1-936A1F0DD0F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253" t="46409" r="33659"/>
          <a:stretch/>
        </p:blipFill>
        <p:spPr>
          <a:xfrm>
            <a:off x="6408903" y="3999978"/>
            <a:ext cx="2887497" cy="2171280"/>
          </a:xfrm>
          <a:prstGeom prst="rect">
            <a:avLst/>
          </a:prstGeom>
        </p:spPr>
      </p:pic>
      <p:pic>
        <p:nvPicPr>
          <p:cNvPr id="19" name="2 prevac autoclave">
            <a:extLst>
              <a:ext uri="{FF2B5EF4-FFF2-40B4-BE49-F238E27FC236}">
                <a16:creationId xmlns:a16="http://schemas.microsoft.com/office/drawing/2014/main" id="{8E7596B0-702D-523A-84F1-F7FF9EEFC8B5}"/>
              </a:ext>
            </a:extLst>
          </p:cNvPr>
          <p:cNvPicPr>
            <a:picLocks noChangeAspect="1"/>
          </p:cNvPicPr>
          <p:nvPr/>
        </p:nvPicPr>
        <p:blipFill rotWithShape="1">
          <a:blip r:embed="rId11">
            <a:extLst>
              <a:ext uri="{28A0092B-C50C-407E-A947-70E740481C1C}">
                <a14:useLocalDpi xmlns:a14="http://schemas.microsoft.com/office/drawing/2010/main" val="0"/>
              </a:ext>
            </a:extLst>
          </a:blip>
          <a:srcRect t="-3471" b="8396"/>
          <a:stretch/>
        </p:blipFill>
        <p:spPr>
          <a:xfrm>
            <a:off x="6248400" y="2399778"/>
            <a:ext cx="4020229" cy="3353334"/>
          </a:xfrm>
          <a:prstGeom prst="rect">
            <a:avLst/>
          </a:prstGeom>
        </p:spPr>
      </p:pic>
      <p:pic>
        <p:nvPicPr>
          <p:cNvPr id="32" name="2steam pic">
            <a:extLst>
              <a:ext uri="{FF2B5EF4-FFF2-40B4-BE49-F238E27FC236}">
                <a16:creationId xmlns:a16="http://schemas.microsoft.com/office/drawing/2014/main" id="{0D90185B-ACAC-2EC4-918F-0C9B581003A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48" t="28969" r="51431" b="25178"/>
          <a:stretch/>
        </p:blipFill>
        <p:spPr>
          <a:xfrm>
            <a:off x="5344868" y="3152994"/>
            <a:ext cx="2471249" cy="1355559"/>
          </a:xfrm>
          <a:prstGeom prst="rect">
            <a:avLst/>
          </a:prstGeom>
        </p:spPr>
      </p:pic>
      <p:sp>
        <p:nvSpPr>
          <p:cNvPr id="33" name="2steam">
            <a:extLst>
              <a:ext uri="{FF2B5EF4-FFF2-40B4-BE49-F238E27FC236}">
                <a16:creationId xmlns:a16="http://schemas.microsoft.com/office/drawing/2014/main" id="{BA90A036-AE9B-45B7-56E0-B5C68A3F072E}"/>
              </a:ext>
            </a:extLst>
          </p:cNvPr>
          <p:cNvSpPr txBox="1">
            <a:spLocks noChangeArrowheads="1"/>
          </p:cNvSpPr>
          <p:nvPr/>
        </p:nvSpPr>
        <p:spPr>
          <a:xfrm>
            <a:off x="5128337" y="2062283"/>
            <a:ext cx="1269084" cy="236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73050" algn="ctr">
              <a:spcBef>
                <a:spcPct val="10000"/>
              </a:spcBef>
              <a:buFont typeface="Monotype Sorts"/>
              <a:buNone/>
            </a:pPr>
            <a:endParaRPr lang="en-US" altLang="en-US" sz="3200" dirty="0"/>
          </a:p>
          <a:p>
            <a:pPr marL="0" indent="0">
              <a:buNone/>
            </a:pPr>
            <a:r>
              <a:rPr lang="en-US" altLang="en-US" sz="3200" b="1" dirty="0">
                <a:solidFill>
                  <a:srgbClr val="F50000"/>
                </a:solidFill>
              </a:rPr>
              <a:t>Steam</a:t>
            </a:r>
          </a:p>
        </p:txBody>
      </p:sp>
      <p:sp>
        <p:nvSpPr>
          <p:cNvPr id="18" name="two types">
            <a:extLst>
              <a:ext uri="{FF2B5EF4-FFF2-40B4-BE49-F238E27FC236}">
                <a16:creationId xmlns:a16="http://schemas.microsoft.com/office/drawing/2014/main" id="{D6F12086-FB7C-4A30-2A9C-BB4E831373CC}"/>
              </a:ext>
            </a:extLst>
          </p:cNvPr>
          <p:cNvSpPr txBox="1">
            <a:spLocks noChangeArrowheads="1"/>
          </p:cNvSpPr>
          <p:nvPr/>
        </p:nvSpPr>
        <p:spPr>
          <a:xfrm>
            <a:off x="5485074" y="1506243"/>
            <a:ext cx="5401016" cy="529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8450" indent="-342900" algn="ctr">
              <a:spcBef>
                <a:spcPct val="10000"/>
              </a:spcBef>
            </a:pPr>
            <a:endParaRPr lang="en-US" altLang="en-US" sz="2400" dirty="0"/>
          </a:p>
          <a:p>
            <a:pPr marL="0" indent="0">
              <a:buNone/>
            </a:pPr>
            <a:r>
              <a:rPr lang="en-US" altLang="en-US" sz="3200" b="1" dirty="0">
                <a:solidFill>
                  <a:srgbClr val="532E1D"/>
                </a:solidFill>
              </a:rPr>
              <a:t>2 types of steam sterilization</a:t>
            </a:r>
            <a:endParaRPr lang="en-US" altLang="en-US" sz="3200" b="1" dirty="0"/>
          </a:p>
        </p:txBody>
      </p:sp>
      <p:pic>
        <p:nvPicPr>
          <p:cNvPr id="6" name="Banner">
            <a:extLst>
              <a:ext uri="{FF2B5EF4-FFF2-40B4-BE49-F238E27FC236}">
                <a16:creationId xmlns:a16="http://schemas.microsoft.com/office/drawing/2014/main" id="{A710BB68-069E-400B-D563-84FBC9A925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8" name="Icon">
            <a:extLst>
              <a:ext uri="{FF2B5EF4-FFF2-40B4-BE49-F238E27FC236}">
                <a16:creationId xmlns:a16="http://schemas.microsoft.com/office/drawing/2014/main" id="{84617906-1749-A03A-2E13-974D1E3306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7" name="TextBox 6">
            <a:extLst>
              <a:ext uri="{FF2B5EF4-FFF2-40B4-BE49-F238E27FC236}">
                <a16:creationId xmlns:a16="http://schemas.microsoft.com/office/drawing/2014/main" id="{D50D1AD9-6D0C-D0F5-DC3E-5C9657462543}"/>
              </a:ext>
            </a:extLst>
          </p:cNvPr>
          <p:cNvSpPr txBox="1"/>
          <p:nvPr/>
        </p:nvSpPr>
        <p:spPr>
          <a:xfrm>
            <a:off x="1143000" y="1070650"/>
            <a:ext cx="5638800" cy="707886"/>
          </a:xfrm>
          <a:prstGeom prst="rect">
            <a:avLst/>
          </a:prstGeom>
          <a:noFill/>
        </p:spPr>
        <p:txBody>
          <a:bodyPr wrap="square" rtlCol="0">
            <a:spAutoFit/>
          </a:bodyPr>
          <a:lstStyle/>
          <a:p>
            <a:r>
              <a:rPr lang="en-US" sz="4000" b="1" dirty="0"/>
              <a:t>Steam Sterilization</a:t>
            </a:r>
          </a:p>
        </p:txBody>
      </p:sp>
      <p:pic>
        <p:nvPicPr>
          <p:cNvPr id="3" name="SPICE ICAR 2024 Dental F18 edited">
            <a:hlinkClick r:id="" action="ppaction://media"/>
            <a:extLst>
              <a:ext uri="{FF2B5EF4-FFF2-40B4-BE49-F238E27FC236}">
                <a16:creationId xmlns:a16="http://schemas.microsoft.com/office/drawing/2014/main" id="{87A0D93E-F83B-114C-918C-1BC9F5E5441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4440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20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3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xit" presetSubtype="0" fill="hold" grpId="0" nodeType="withEffect">
                                  <p:stCondLst>
                                    <p:cond delay="0"/>
                                  </p:stCondLst>
                                  <p:childTnLst>
                                    <p:animEffect transition="out" filter="fade">
                                      <p:cBhvr>
                                        <p:cTn id="24" dur="500"/>
                                        <p:tgtEl>
                                          <p:spTgt spid="44036">
                                            <p:txEl>
                                              <p:pRg st="0" end="0"/>
                                            </p:txEl>
                                          </p:spTgt>
                                        </p:tgtEl>
                                      </p:cBhvr>
                                    </p:animEffect>
                                    <p:set>
                                      <p:cBhvr>
                                        <p:cTn id="25" dur="1" fill="hold">
                                          <p:stCondLst>
                                            <p:cond delay="499"/>
                                          </p:stCondLst>
                                        </p:cTn>
                                        <p:tgtEl>
                                          <p:spTgt spid="44036">
                                            <p:txEl>
                                              <p:pRg st="0" end="0"/>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44036">
                                            <p:txEl>
                                              <p:pRg st="1" end="1"/>
                                            </p:txEl>
                                          </p:spTgt>
                                        </p:tgtEl>
                                      </p:cBhvr>
                                    </p:animEffect>
                                    <p:set>
                                      <p:cBhvr>
                                        <p:cTn id="28" dur="1" fill="hold">
                                          <p:stCondLst>
                                            <p:cond delay="499"/>
                                          </p:stCondLst>
                                        </p:cTn>
                                        <p:tgtEl>
                                          <p:spTgt spid="44036">
                                            <p:txEl>
                                              <p:pRg st="1" end="1"/>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44036">
                                            <p:txEl>
                                              <p:pRg st="2" end="2"/>
                                            </p:txEl>
                                          </p:spTgt>
                                        </p:tgtEl>
                                      </p:cBhvr>
                                    </p:animEffect>
                                    <p:set>
                                      <p:cBhvr>
                                        <p:cTn id="31" dur="1" fill="hold">
                                          <p:stCondLst>
                                            <p:cond delay="499"/>
                                          </p:stCondLst>
                                        </p:cTn>
                                        <p:tgtEl>
                                          <p:spTgt spid="44036">
                                            <p:txEl>
                                              <p:pRg st="2" end="2"/>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4036">
                                            <p:txEl>
                                              <p:pRg st="3" end="3"/>
                                            </p:txEl>
                                          </p:spTgt>
                                        </p:tgtEl>
                                      </p:cBhvr>
                                    </p:animEffect>
                                    <p:set>
                                      <p:cBhvr>
                                        <p:cTn id="34" dur="1" fill="hold">
                                          <p:stCondLst>
                                            <p:cond delay="499"/>
                                          </p:stCondLst>
                                        </p:cTn>
                                        <p:tgtEl>
                                          <p:spTgt spid="44036">
                                            <p:txEl>
                                              <p:pRg st="3" end="3"/>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4036">
                                            <p:txEl>
                                              <p:pRg st="4" end="4"/>
                                            </p:txEl>
                                          </p:spTgt>
                                        </p:tgtEl>
                                      </p:cBhvr>
                                    </p:animEffect>
                                    <p:set>
                                      <p:cBhvr>
                                        <p:cTn id="37" dur="1" fill="hold">
                                          <p:stCondLst>
                                            <p:cond delay="499"/>
                                          </p:stCondLst>
                                        </p:cTn>
                                        <p:tgtEl>
                                          <p:spTgt spid="44036">
                                            <p:txEl>
                                              <p:pRg st="4" end="4"/>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4036">
                                            <p:txEl>
                                              <p:pRg st="5" end="5"/>
                                            </p:txEl>
                                          </p:spTgt>
                                        </p:tgtEl>
                                      </p:cBhvr>
                                    </p:animEffect>
                                    <p:set>
                                      <p:cBhvr>
                                        <p:cTn id="40" dur="1" fill="hold">
                                          <p:stCondLst>
                                            <p:cond delay="499"/>
                                          </p:stCondLst>
                                        </p:cTn>
                                        <p:tgtEl>
                                          <p:spTgt spid="44036">
                                            <p:txEl>
                                              <p:pRg st="5" end="5"/>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4036">
                                            <p:txEl>
                                              <p:pRg st="6" end="6"/>
                                            </p:txEl>
                                          </p:spTgt>
                                        </p:tgtEl>
                                      </p:cBhvr>
                                    </p:animEffect>
                                    <p:set>
                                      <p:cBhvr>
                                        <p:cTn id="43" dur="1" fill="hold">
                                          <p:stCondLst>
                                            <p:cond delay="499"/>
                                          </p:stCondLst>
                                        </p:cTn>
                                        <p:tgtEl>
                                          <p:spTgt spid="44036">
                                            <p:txEl>
                                              <p:pRg st="6" end="6"/>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nodeType="withEffect">
                                  <p:stCondLst>
                                    <p:cond delay="200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500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nodeType="withEffect">
                                  <p:stCondLst>
                                    <p:cond delay="500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63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3"/>
                </p:tgtEl>
              </p:cMediaNode>
            </p:audio>
          </p:childTnLst>
        </p:cTn>
      </p:par>
    </p:tnLst>
    <p:bldLst>
      <p:bldP spid="44036" grpId="0" build="p"/>
      <p:bldP spid="16" grpId="0"/>
      <p:bldP spid="16" grpId="1"/>
      <p:bldP spid="17" grpId="0"/>
      <p:bldP spid="26" grpId="0"/>
      <p:bldP spid="26" grpId="1"/>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2D65B84A-068D-44C4-999A-8226FD9271B2}"/>
              </a:ext>
            </a:extLst>
          </p:cNvPr>
          <p:cNvSpPr>
            <a:spLocks noGrp="1" noChangeArrowheads="1"/>
          </p:cNvSpPr>
          <p:nvPr>
            <p:ph idx="4294967295"/>
          </p:nvPr>
        </p:nvSpPr>
        <p:spPr>
          <a:xfrm>
            <a:off x="984684" y="1954694"/>
            <a:ext cx="5263715" cy="4644350"/>
          </a:xfrm>
          <a:prstGeom prst="rect">
            <a:avLst/>
          </a:prstGeom>
        </p:spPr>
        <p:txBody>
          <a:bodyPr>
            <a:normAutofit/>
          </a:bodyPr>
          <a:lstStyle/>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Transfers heat energy from air inside the oven to the instruments</a:t>
            </a:r>
          </a:p>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Requires higher temperatures</a:t>
            </a:r>
          </a:p>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Good for items that are likely to dull or rust in the autoclave,  </a:t>
            </a:r>
          </a:p>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Good for powders, cellulose and ink</a:t>
            </a:r>
          </a:p>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Packaging must be able to withstand high temperatures</a:t>
            </a:r>
          </a:p>
        </p:txBody>
      </p:sp>
      <p:pic>
        <p:nvPicPr>
          <p:cNvPr id="46084" name="dry heat sterilizer"/>
          <p:cNvPicPr>
            <a:picLocks noChangeAspect="1"/>
          </p:cNvPicPr>
          <p:nvPr/>
        </p:nvPicPr>
        <p:blipFill>
          <a:blip r:embed="rId3">
            <a:extLst>
              <a:ext uri="{28A0092B-C50C-407E-A947-70E740481C1C}">
                <a14:useLocalDpi xmlns:a14="http://schemas.microsoft.com/office/drawing/2010/main" val="0"/>
              </a:ext>
            </a:extLst>
          </a:blip>
          <a:srcRect t="1930" r="2913"/>
          <a:stretch>
            <a:fillRect/>
          </a:stretch>
        </p:blipFill>
        <p:spPr bwMode="auto">
          <a:xfrm>
            <a:off x="5996027" y="1805280"/>
            <a:ext cx="5180013"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2EBF797B-171A-7E72-97AF-57731BD66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8F1FA5CB-F1F6-729A-4FD2-2B979D20A417}"/>
              </a:ext>
            </a:extLst>
          </p:cNvPr>
          <p:cNvSpPr txBox="1"/>
          <p:nvPr/>
        </p:nvSpPr>
        <p:spPr>
          <a:xfrm>
            <a:off x="1143000" y="1070650"/>
            <a:ext cx="5638800" cy="707886"/>
          </a:xfrm>
          <a:prstGeom prst="rect">
            <a:avLst/>
          </a:prstGeom>
          <a:noFill/>
        </p:spPr>
        <p:txBody>
          <a:bodyPr wrap="square" rtlCol="0">
            <a:spAutoFit/>
          </a:bodyPr>
          <a:lstStyle/>
          <a:p>
            <a:r>
              <a:rPr lang="en-US" sz="4000" b="1" dirty="0"/>
              <a:t>Dry Heat Sterilization</a:t>
            </a:r>
          </a:p>
        </p:txBody>
      </p:sp>
      <p:pic>
        <p:nvPicPr>
          <p:cNvPr id="5" name="Icon">
            <a:extLst>
              <a:ext uri="{FF2B5EF4-FFF2-40B4-BE49-F238E27FC236}">
                <a16:creationId xmlns:a16="http://schemas.microsoft.com/office/drawing/2014/main" id="{B99CA308-7435-99A0-BEA3-4B8F6977F8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6" name="sterilization icon">
            <a:extLst>
              <a:ext uri="{FF2B5EF4-FFF2-40B4-BE49-F238E27FC236}">
                <a16:creationId xmlns:a16="http://schemas.microsoft.com/office/drawing/2014/main" id="{B188F009-AE95-69FB-262D-D2F8406681E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000" y="5761459"/>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75CF969-74B6-F314-81D3-E737B54D4B47}"/>
              </a:ext>
            </a:extLst>
          </p:cNvPr>
          <p:cNvSpPr txBox="1"/>
          <p:nvPr/>
        </p:nvSpPr>
        <p:spPr>
          <a:xfrm>
            <a:off x="1676400" y="6052527"/>
            <a:ext cx="1288686" cy="369332"/>
          </a:xfrm>
          <a:prstGeom prst="rect">
            <a:avLst/>
          </a:prstGeom>
          <a:noFill/>
        </p:spPr>
        <p:txBody>
          <a:bodyPr wrap="none" rtlCol="0">
            <a:spAutoFit/>
          </a:bodyPr>
          <a:lstStyle/>
          <a:p>
            <a:r>
              <a:rPr lang="en-US" dirty="0">
                <a:solidFill>
                  <a:srgbClr val="C50407"/>
                </a:solidFill>
              </a:rPr>
              <a:t>Sterilization</a:t>
            </a:r>
          </a:p>
        </p:txBody>
      </p:sp>
      <p:sp>
        <p:nvSpPr>
          <p:cNvPr id="12" name="1 Critical Dot">
            <a:extLst>
              <a:ext uri="{FF2B5EF4-FFF2-40B4-BE49-F238E27FC236}">
                <a16:creationId xmlns:a16="http://schemas.microsoft.com/office/drawing/2014/main" id="{7C78281C-3C1C-EA13-B68F-67B21450F596}"/>
              </a:ext>
            </a:extLst>
          </p:cNvPr>
          <p:cNvSpPr/>
          <p:nvPr/>
        </p:nvSpPr>
        <p:spPr>
          <a:xfrm>
            <a:off x="547688" y="5890046"/>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4294967295"/>
          </p:nvPr>
        </p:nvSpPr>
        <p:spPr>
          <a:xfrm>
            <a:off x="4419600" y="2376506"/>
            <a:ext cx="7076090" cy="2514600"/>
          </a:xfrm>
          <a:prstGeom prst="rect">
            <a:avLst/>
          </a:prstGeom>
        </p:spPr>
        <p:txBody>
          <a:bodyPr/>
          <a:lstStyle/>
          <a:p>
            <a:pPr indent="-273050" eaLnBrk="1" hangingPunct="1">
              <a:spcAft>
                <a:spcPts val="3000"/>
              </a:spcAft>
            </a:pPr>
            <a:r>
              <a:rPr lang="en-US" altLang="en-US" sz="2400" dirty="0">
                <a:solidFill>
                  <a:srgbClr val="532E1D"/>
                </a:solidFill>
                <a:latin typeface="Calibri" panose="020F0502020204030204" pitchFamily="34" charset="0"/>
                <a:cs typeface="Calibri" panose="020F0502020204030204" pitchFamily="34" charset="0"/>
              </a:rPr>
              <a:t>Describe  the principles of disinfection and sterilization</a:t>
            </a:r>
          </a:p>
          <a:p>
            <a:pPr indent="-273050" eaLnBrk="1" hangingPunct="1">
              <a:spcAft>
                <a:spcPts val="3000"/>
              </a:spcAft>
            </a:pPr>
            <a:r>
              <a:rPr lang="en-US" altLang="en-US" sz="2400" dirty="0">
                <a:solidFill>
                  <a:srgbClr val="532E1D"/>
                </a:solidFill>
                <a:latin typeface="Calibri" panose="020F0502020204030204" pitchFamily="34" charset="0"/>
                <a:cs typeface="Calibri" panose="020F0502020204030204" pitchFamily="34" charset="0"/>
              </a:rPr>
              <a:t>Provide an overview of current methods for disinfection and sterilization</a:t>
            </a:r>
          </a:p>
          <a:p>
            <a:pPr indent="-273050" eaLnBrk="1" hangingPunct="1">
              <a:spcAft>
                <a:spcPts val="3000"/>
              </a:spcAft>
            </a:pPr>
            <a:r>
              <a:rPr lang="en-US" altLang="en-US" sz="2400" dirty="0">
                <a:solidFill>
                  <a:srgbClr val="532E1D"/>
                </a:solidFill>
                <a:latin typeface="Calibri" panose="020F0502020204030204" pitchFamily="34" charset="0"/>
                <a:cs typeface="Calibri" panose="020F0502020204030204" pitchFamily="34" charset="0"/>
              </a:rPr>
              <a:t>Discuss training and quality control methods and required documentation</a:t>
            </a:r>
          </a:p>
        </p:txBody>
      </p:sp>
      <p:pic>
        <p:nvPicPr>
          <p:cNvPr id="3" name="Banner">
            <a:extLst>
              <a:ext uri="{FF2B5EF4-FFF2-40B4-BE49-F238E27FC236}">
                <a16:creationId xmlns:a16="http://schemas.microsoft.com/office/drawing/2014/main" id="{EC63F3E7-D804-E69C-6D2F-76D4DF3C0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040A6994-E9C2-556D-4A09-2FDB8EB877B0}"/>
              </a:ext>
            </a:extLst>
          </p:cNvPr>
          <p:cNvSpPr txBox="1"/>
          <p:nvPr/>
        </p:nvSpPr>
        <p:spPr>
          <a:xfrm>
            <a:off x="1143000" y="1070650"/>
            <a:ext cx="5638800" cy="707886"/>
          </a:xfrm>
          <a:prstGeom prst="rect">
            <a:avLst/>
          </a:prstGeom>
          <a:noFill/>
        </p:spPr>
        <p:txBody>
          <a:bodyPr wrap="square" rtlCol="0">
            <a:spAutoFit/>
          </a:bodyPr>
          <a:lstStyle/>
          <a:p>
            <a:r>
              <a:rPr lang="en-US" sz="4000" b="1" dirty="0"/>
              <a:t>Objectives</a:t>
            </a:r>
          </a:p>
        </p:txBody>
      </p:sp>
      <p:pic>
        <p:nvPicPr>
          <p:cNvPr id="6" name="Icon">
            <a:extLst>
              <a:ext uri="{FF2B5EF4-FFF2-40B4-BE49-F238E27FC236}">
                <a16:creationId xmlns:a16="http://schemas.microsoft.com/office/drawing/2014/main" id="{4C345F32-D28B-1A46-2240-9AE9060A8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820" y="2073917"/>
            <a:ext cx="1168354" cy="1168354"/>
          </a:xfrm>
          <a:prstGeom prst="rect">
            <a:avLst/>
          </a:prstGeom>
        </p:spPr>
      </p:pic>
      <p:pic>
        <p:nvPicPr>
          <p:cNvPr id="7" name="Icon">
            <a:extLst>
              <a:ext uri="{FF2B5EF4-FFF2-40B4-BE49-F238E27FC236}">
                <a16:creationId xmlns:a16="http://schemas.microsoft.com/office/drawing/2014/main" id="{C8009073-C506-B1B0-ACB0-6211A9592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9757" y="3275918"/>
            <a:ext cx="1057417" cy="1057417"/>
          </a:xfrm>
          <a:prstGeom prst="rect">
            <a:avLst/>
          </a:prstGeom>
        </p:spPr>
      </p:pic>
      <p:pic>
        <p:nvPicPr>
          <p:cNvPr id="8" name="icon">
            <a:extLst>
              <a:ext uri="{FF2B5EF4-FFF2-40B4-BE49-F238E27FC236}">
                <a16:creationId xmlns:a16="http://schemas.microsoft.com/office/drawing/2014/main" id="{159FBCA5-ECC5-6A6A-2DBC-67FF65A34C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9863" y="4572000"/>
            <a:ext cx="1086268" cy="1086268"/>
          </a:xfrm>
          <a:prstGeom prst="rect">
            <a:avLst/>
          </a:prstGeom>
        </p:spPr>
      </p:pic>
      <p:pic>
        <p:nvPicPr>
          <p:cNvPr id="18" name="Picture 17" descr="A close-up of a document&#10;&#10;Description automatically generated with medium confidence">
            <a:extLst>
              <a:ext uri="{FF2B5EF4-FFF2-40B4-BE49-F238E27FC236}">
                <a16:creationId xmlns:a16="http://schemas.microsoft.com/office/drawing/2014/main" id="{EE065EAB-212C-25AA-F4E7-A9E5F0951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592" y="2017201"/>
            <a:ext cx="4191000" cy="2433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immersion pic"/>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8655" y="2097788"/>
            <a:ext cx="3895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88C3FF6-7CF7-42C5-86EB-972BFAED81D1}"/>
              </a:ext>
            </a:extLst>
          </p:cNvPr>
          <p:cNvSpPr txBox="1"/>
          <p:nvPr/>
        </p:nvSpPr>
        <p:spPr>
          <a:xfrm>
            <a:off x="5334000" y="1995142"/>
            <a:ext cx="5697471" cy="3070071"/>
          </a:xfrm>
          <a:prstGeom prst="rect">
            <a:avLst/>
          </a:prstGeom>
          <a:noFill/>
        </p:spPr>
        <p:txBody>
          <a:bodyPr wrap="square">
            <a:spAutoFit/>
          </a:bodyPr>
          <a:lstStyle/>
          <a:p>
            <a:pPr marL="742950" lvl="1" indent="-273050" eaLnBrk="1" hangingPunct="1">
              <a:spcBef>
                <a:spcPts val="700"/>
              </a:spcBef>
              <a:spcAft>
                <a:spcPts val="600"/>
              </a:spcAft>
              <a:buSzPct val="120000"/>
              <a:buFont typeface="Arial" panose="020B0604020202020204" pitchFamily="34" charset="0"/>
              <a:buChar char="•"/>
              <a:defRPr/>
            </a:pPr>
            <a:r>
              <a:rPr lang="en-US" sz="2300" dirty="0">
                <a:solidFill>
                  <a:srgbClr val="532E1D"/>
                </a:solidFill>
                <a:cs typeface="Calibri" panose="020F0502020204030204" pitchFamily="34" charset="0"/>
              </a:rPr>
              <a:t>Only for heat-sensitive critical and semi-critical devices</a:t>
            </a:r>
          </a:p>
          <a:p>
            <a:pPr marL="742950" lvl="1" indent="-273050" eaLnBrk="1" hangingPunct="1">
              <a:spcBef>
                <a:spcPts val="700"/>
              </a:spcBef>
              <a:spcAft>
                <a:spcPts val="600"/>
              </a:spcAft>
              <a:buSzPct val="120000"/>
              <a:buFont typeface="Arial" panose="020B0604020202020204" pitchFamily="34" charset="0"/>
              <a:buChar char="•"/>
              <a:defRPr/>
            </a:pPr>
            <a:r>
              <a:rPr lang="en-US" sz="2300" dirty="0">
                <a:solidFill>
                  <a:srgbClr val="532E1D"/>
                </a:solidFill>
                <a:cs typeface="Calibri" panose="020F0502020204030204" pitchFamily="34" charset="0"/>
              </a:rPr>
              <a:t>Exposure can be harmful to providers and patients</a:t>
            </a:r>
          </a:p>
          <a:p>
            <a:pPr marL="742950" lvl="1" indent="-273050" eaLnBrk="1" hangingPunct="1">
              <a:spcBef>
                <a:spcPts val="700"/>
              </a:spcBef>
              <a:spcAft>
                <a:spcPts val="600"/>
              </a:spcAft>
              <a:buSzPct val="120000"/>
              <a:buFont typeface="Arial" panose="020B0604020202020204" pitchFamily="34" charset="0"/>
              <a:buChar char="•"/>
              <a:defRPr/>
            </a:pPr>
            <a:r>
              <a:rPr lang="en-US" sz="2300" dirty="0">
                <a:solidFill>
                  <a:srgbClr val="532E1D"/>
                </a:solidFill>
                <a:cs typeface="Calibri" panose="020F0502020204030204" pitchFamily="34" charset="0"/>
              </a:rPr>
              <a:t>Can not be stored</a:t>
            </a:r>
          </a:p>
          <a:p>
            <a:pPr marL="742950" lvl="1" indent="-273050" eaLnBrk="1" hangingPunct="1">
              <a:spcBef>
                <a:spcPts val="700"/>
              </a:spcBef>
              <a:spcAft>
                <a:spcPts val="600"/>
              </a:spcAft>
              <a:buSzPct val="120000"/>
              <a:buFont typeface="Arial" panose="020B0604020202020204" pitchFamily="34" charset="0"/>
              <a:buChar char="•"/>
              <a:defRPr/>
            </a:pPr>
            <a:r>
              <a:rPr lang="en-US" sz="2300" dirty="0">
                <a:solidFill>
                  <a:srgbClr val="532E1D"/>
                </a:solidFill>
                <a:cs typeface="Calibri" panose="020F0502020204030204" pitchFamily="34" charset="0"/>
              </a:rPr>
              <a:t>Heat tolerant or disposable alternatives are available</a:t>
            </a:r>
          </a:p>
        </p:txBody>
      </p:sp>
      <p:pic>
        <p:nvPicPr>
          <p:cNvPr id="3" name="Banner">
            <a:extLst>
              <a:ext uri="{FF2B5EF4-FFF2-40B4-BE49-F238E27FC236}">
                <a16:creationId xmlns:a16="http://schemas.microsoft.com/office/drawing/2014/main" id="{5036930B-6850-86AE-7A41-594F1A661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4CB4B03E-9582-E42B-A3E6-F396B3B0D623}"/>
              </a:ext>
            </a:extLst>
          </p:cNvPr>
          <p:cNvSpPr txBox="1"/>
          <p:nvPr/>
        </p:nvSpPr>
        <p:spPr>
          <a:xfrm>
            <a:off x="1143000" y="1070650"/>
            <a:ext cx="8991600" cy="707886"/>
          </a:xfrm>
          <a:prstGeom prst="rect">
            <a:avLst/>
          </a:prstGeom>
          <a:noFill/>
        </p:spPr>
        <p:txBody>
          <a:bodyPr wrap="square" rtlCol="0">
            <a:spAutoFit/>
          </a:bodyPr>
          <a:lstStyle/>
          <a:p>
            <a:r>
              <a:rPr lang="en-US" sz="4000" b="1" dirty="0"/>
              <a:t>Liquid Chemical </a:t>
            </a:r>
            <a:r>
              <a:rPr lang="en-US" sz="4000" b="1" dirty="0" err="1"/>
              <a:t>Sterilants</a:t>
            </a:r>
            <a:r>
              <a:rPr lang="en-US" sz="4000" b="1" dirty="0"/>
              <a:t>/Disinfectants</a:t>
            </a:r>
          </a:p>
        </p:txBody>
      </p:sp>
      <p:pic>
        <p:nvPicPr>
          <p:cNvPr id="7" name="Icon">
            <a:extLst>
              <a:ext uri="{FF2B5EF4-FFF2-40B4-BE49-F238E27FC236}">
                <a16:creationId xmlns:a16="http://schemas.microsoft.com/office/drawing/2014/main" id="{A8C13A07-A066-3ABF-EF4A-02F31FE570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2932" y="1070650"/>
            <a:ext cx="736468" cy="736468"/>
          </a:xfrm>
          <a:prstGeom prst="rect">
            <a:avLst/>
          </a:prstGeom>
        </p:spPr>
      </p:pic>
      <p:pic>
        <p:nvPicPr>
          <p:cNvPr id="8" name="sterilization icon">
            <a:extLst>
              <a:ext uri="{FF2B5EF4-FFF2-40B4-BE49-F238E27FC236}">
                <a16:creationId xmlns:a16="http://schemas.microsoft.com/office/drawing/2014/main" id="{B42B21D8-DF8C-AC40-471F-B07DA8AEBD0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000" y="5761459"/>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870072E-42EB-992C-DAD0-F0D4A1FCBE4F}"/>
              </a:ext>
            </a:extLst>
          </p:cNvPr>
          <p:cNvSpPr txBox="1"/>
          <p:nvPr/>
        </p:nvSpPr>
        <p:spPr>
          <a:xfrm>
            <a:off x="1676400" y="6052527"/>
            <a:ext cx="1288686" cy="369332"/>
          </a:xfrm>
          <a:prstGeom prst="rect">
            <a:avLst/>
          </a:prstGeom>
          <a:noFill/>
        </p:spPr>
        <p:txBody>
          <a:bodyPr wrap="none" rtlCol="0">
            <a:spAutoFit/>
          </a:bodyPr>
          <a:lstStyle/>
          <a:p>
            <a:r>
              <a:rPr lang="en-US" dirty="0">
                <a:solidFill>
                  <a:srgbClr val="C50407"/>
                </a:solidFill>
              </a:rPr>
              <a:t>Sterilization</a:t>
            </a:r>
          </a:p>
        </p:txBody>
      </p:sp>
      <p:sp>
        <p:nvSpPr>
          <p:cNvPr id="14" name="1 Critical Dot">
            <a:extLst>
              <a:ext uri="{FF2B5EF4-FFF2-40B4-BE49-F238E27FC236}">
                <a16:creationId xmlns:a16="http://schemas.microsoft.com/office/drawing/2014/main" id="{0C7D9982-2842-C68D-1444-75BED46AC2EE}"/>
              </a:ext>
            </a:extLst>
          </p:cNvPr>
          <p:cNvSpPr/>
          <p:nvPr/>
        </p:nvSpPr>
        <p:spPr>
          <a:xfrm>
            <a:off x="547688" y="5890046"/>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p:cNvSpPr>
          <p:nvPr>
            <p:ph idx="4294967295"/>
          </p:nvPr>
        </p:nvSpPr>
        <p:spPr>
          <a:xfrm>
            <a:off x="1752600" y="2202493"/>
            <a:ext cx="7772400" cy="3360107"/>
          </a:xfrm>
          <a:prstGeom prst="rect">
            <a:avLst/>
          </a:prstGeom>
        </p:spPr>
        <p:txBody>
          <a:bodyPr/>
          <a:lstStyle/>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Steam is preferred for critical items not damaged by heat</a:t>
            </a:r>
          </a:p>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Follow the operating parameters recommended by the manufacturer</a:t>
            </a:r>
          </a:p>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Use low temperature sterilization technologies for reprocessing critical items damaged by heat</a:t>
            </a:r>
          </a:p>
          <a:p>
            <a:pPr lvl="1" indent="-273050" eaLnBrk="1" hangingPunct="1">
              <a:buSzPct val="120000"/>
              <a:defRPr/>
            </a:pPr>
            <a:r>
              <a:rPr lang="en-US" altLang="en-US" sz="2300" dirty="0">
                <a:solidFill>
                  <a:srgbClr val="532E1D"/>
                </a:solidFill>
                <a:latin typeface="Calibri" panose="020F0502020204030204" pitchFamily="34" charset="0"/>
                <a:cs typeface="Calibri" panose="020F0502020204030204" pitchFamily="34" charset="0"/>
              </a:rPr>
              <a:t>Items immersed in chemo-sterilizer solutions should be used immediately</a:t>
            </a:r>
          </a:p>
          <a:p>
            <a:pPr indent="-273050" eaLnBrk="1" hangingPunct="1"/>
            <a:endParaRPr lang="en-US" altLang="en-US" dirty="0"/>
          </a:p>
        </p:txBody>
      </p:sp>
      <p:pic>
        <p:nvPicPr>
          <p:cNvPr id="10" name="sterilization icon">
            <a:extLst>
              <a:ext uri="{FF2B5EF4-FFF2-40B4-BE49-F238E27FC236}">
                <a16:creationId xmlns:a16="http://schemas.microsoft.com/office/drawing/2014/main" id="{25D996D4-DE86-7F43-F935-F10A8BCBDA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0" y="5761459"/>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3316C01-8F7F-4644-41F7-CAE7624378D1}"/>
              </a:ext>
            </a:extLst>
          </p:cNvPr>
          <p:cNvSpPr txBox="1"/>
          <p:nvPr/>
        </p:nvSpPr>
        <p:spPr>
          <a:xfrm>
            <a:off x="1676400" y="6052527"/>
            <a:ext cx="1288686" cy="369332"/>
          </a:xfrm>
          <a:prstGeom prst="rect">
            <a:avLst/>
          </a:prstGeom>
          <a:noFill/>
        </p:spPr>
        <p:txBody>
          <a:bodyPr wrap="none" rtlCol="0">
            <a:spAutoFit/>
          </a:bodyPr>
          <a:lstStyle/>
          <a:p>
            <a:r>
              <a:rPr lang="en-US" dirty="0">
                <a:solidFill>
                  <a:srgbClr val="C50407"/>
                </a:solidFill>
              </a:rPr>
              <a:t>Sterilization</a:t>
            </a:r>
          </a:p>
        </p:txBody>
      </p:sp>
      <p:sp>
        <p:nvSpPr>
          <p:cNvPr id="16" name="1 Critical Dot">
            <a:extLst>
              <a:ext uri="{FF2B5EF4-FFF2-40B4-BE49-F238E27FC236}">
                <a16:creationId xmlns:a16="http://schemas.microsoft.com/office/drawing/2014/main" id="{5F73F258-384D-91ED-B168-E10A0687273A}"/>
              </a:ext>
            </a:extLst>
          </p:cNvPr>
          <p:cNvSpPr/>
          <p:nvPr/>
        </p:nvSpPr>
        <p:spPr>
          <a:xfrm>
            <a:off x="547688" y="5890046"/>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Banner">
            <a:extLst>
              <a:ext uri="{FF2B5EF4-FFF2-40B4-BE49-F238E27FC236}">
                <a16:creationId xmlns:a16="http://schemas.microsoft.com/office/drawing/2014/main" id="{29E43680-0B17-63BF-30BA-38679B91D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18" name="TextBox 17">
            <a:extLst>
              <a:ext uri="{FF2B5EF4-FFF2-40B4-BE49-F238E27FC236}">
                <a16:creationId xmlns:a16="http://schemas.microsoft.com/office/drawing/2014/main" id="{F8DD85E3-88CF-D407-382F-97CC3D214E72}"/>
              </a:ext>
            </a:extLst>
          </p:cNvPr>
          <p:cNvSpPr txBox="1"/>
          <p:nvPr/>
        </p:nvSpPr>
        <p:spPr>
          <a:xfrm>
            <a:off x="1143000" y="1070650"/>
            <a:ext cx="8991600" cy="707886"/>
          </a:xfrm>
          <a:prstGeom prst="rect">
            <a:avLst/>
          </a:prstGeom>
          <a:noFill/>
        </p:spPr>
        <p:txBody>
          <a:bodyPr wrap="square" rtlCol="0">
            <a:spAutoFit/>
          </a:bodyPr>
          <a:lstStyle/>
          <a:p>
            <a:r>
              <a:rPr lang="en-US" sz="4000" b="1" dirty="0"/>
              <a:t>Sterilization Review</a:t>
            </a:r>
          </a:p>
        </p:txBody>
      </p:sp>
      <p:pic>
        <p:nvPicPr>
          <p:cNvPr id="19" name="Icon">
            <a:extLst>
              <a:ext uri="{FF2B5EF4-FFF2-40B4-BE49-F238E27FC236}">
                <a16:creationId xmlns:a16="http://schemas.microsoft.com/office/drawing/2014/main" id="{B022C0D1-17BC-32D2-E951-3C34270DA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2932" y="1070650"/>
            <a:ext cx="736468" cy="73646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A7DC0E-8D1A-D088-94C8-C7DE203E66B6}"/>
              </a:ext>
            </a:extLst>
          </p:cNvPr>
          <p:cNvSpPr/>
          <p:nvPr/>
        </p:nvSpPr>
        <p:spPr>
          <a:xfrm>
            <a:off x="8163838" y="2647979"/>
            <a:ext cx="2286000" cy="2895600"/>
          </a:xfrm>
          <a:prstGeom prst="rect">
            <a:avLst/>
          </a:prstGeom>
          <a:solidFill>
            <a:srgbClr val="CC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CFA948-E0A2-4C0F-83A2-8F88B988DDCE}"/>
              </a:ext>
            </a:extLst>
          </p:cNvPr>
          <p:cNvSpPr>
            <a:spLocks noGrp="1"/>
          </p:cNvSpPr>
          <p:nvPr>
            <p:ph idx="4294967295"/>
          </p:nvPr>
        </p:nvSpPr>
        <p:spPr>
          <a:xfrm>
            <a:off x="1371600" y="1800061"/>
            <a:ext cx="6312953" cy="4461898"/>
          </a:xfrm>
          <a:prstGeom prst="rect">
            <a:avLst/>
          </a:prstGeom>
        </p:spPr>
        <p:txBody>
          <a:bodyPr>
            <a:normAutofit/>
          </a:bodyPr>
          <a:lstStyle/>
          <a:p>
            <a:pPr marL="68580" indent="0">
              <a:buNone/>
              <a:defRPr/>
            </a:pPr>
            <a:r>
              <a:rPr lang="en-US" sz="2600" b="1" dirty="0">
                <a:solidFill>
                  <a:srgbClr val="532E1D"/>
                </a:solidFill>
              </a:rPr>
              <a:t>Patient care equipment and devices should be disinfected/sterilized based on:</a:t>
            </a:r>
          </a:p>
          <a:p>
            <a:pPr marL="582930" indent="-514350">
              <a:spcAft>
                <a:spcPts val="0"/>
              </a:spcAft>
              <a:buFont typeface="+mj-lt"/>
              <a:buAutoNum type="arabicPeriod"/>
              <a:defRPr/>
            </a:pPr>
            <a:r>
              <a:rPr lang="en-US" sz="2600" dirty="0">
                <a:solidFill>
                  <a:srgbClr val="532E1D"/>
                </a:solidFill>
              </a:rPr>
              <a:t>Items intended use</a:t>
            </a:r>
          </a:p>
          <a:p>
            <a:pPr marL="582930" indent="-514350">
              <a:spcAft>
                <a:spcPts val="0"/>
              </a:spcAft>
              <a:buFont typeface="+mj-lt"/>
              <a:buAutoNum type="arabicPeriod"/>
              <a:defRPr/>
            </a:pPr>
            <a:r>
              <a:rPr lang="en-US" sz="2600" dirty="0">
                <a:solidFill>
                  <a:srgbClr val="532E1D"/>
                </a:solidFill>
              </a:rPr>
              <a:t>What the item is going to come in contact with </a:t>
            </a:r>
          </a:p>
          <a:p>
            <a:pPr marL="582930" indent="-514350">
              <a:spcAft>
                <a:spcPts val="0"/>
              </a:spcAft>
              <a:buFont typeface="+mj-lt"/>
              <a:buAutoNum type="arabicPeriod"/>
              <a:defRPr/>
            </a:pPr>
            <a:r>
              <a:rPr lang="en-US" sz="2600" dirty="0">
                <a:solidFill>
                  <a:srgbClr val="532E1D"/>
                </a:solidFill>
              </a:rPr>
              <a:t>The number of patients you have scheduled for the day </a:t>
            </a:r>
          </a:p>
          <a:p>
            <a:pPr marL="582930" indent="-514350">
              <a:spcAft>
                <a:spcPts val="0"/>
              </a:spcAft>
              <a:buFont typeface="+mj-lt"/>
              <a:buAutoNum type="arabicPeriod"/>
              <a:defRPr/>
            </a:pPr>
            <a:r>
              <a:rPr lang="en-US" sz="2600" dirty="0">
                <a:solidFill>
                  <a:srgbClr val="532E1D"/>
                </a:solidFill>
              </a:rPr>
              <a:t>What the dental provider tells you to do </a:t>
            </a:r>
          </a:p>
        </p:txBody>
      </p:sp>
      <p:sp>
        <p:nvSpPr>
          <p:cNvPr id="10" name="banner">
            <a:extLst>
              <a:ext uri="{FF2B5EF4-FFF2-40B4-BE49-F238E27FC236}">
                <a16:creationId xmlns:a16="http://schemas.microsoft.com/office/drawing/2014/main" id="{13C16DCD-A503-D818-DAD1-2CBB00400F87}"/>
              </a:ext>
            </a:extLst>
          </p:cNvPr>
          <p:cNvSpPr/>
          <p:nvPr/>
        </p:nvSpPr>
        <p:spPr>
          <a:xfrm>
            <a:off x="5629638" y="839369"/>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33FE7B6-8EC2-06D3-97F2-8A14D53C5614}"/>
              </a:ext>
            </a:extLst>
          </p:cNvPr>
          <p:cNvSpPr txBox="1">
            <a:spLocks/>
          </p:cNvSpPr>
          <p:nvPr/>
        </p:nvSpPr>
        <p:spPr>
          <a:xfrm>
            <a:off x="5939461" y="910487"/>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pic>
        <p:nvPicPr>
          <p:cNvPr id="12" name="Picture 11" descr="Vida en Jupiter">
            <a:extLst>
              <a:ext uri="{FF2B5EF4-FFF2-40B4-BE49-F238E27FC236}">
                <a16:creationId xmlns:a16="http://schemas.microsoft.com/office/drawing/2014/main" id="{44133D45-AC90-DA23-B959-900DBB9594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63838" y="4156893"/>
            <a:ext cx="645172" cy="616139"/>
          </a:xfrm>
          <a:prstGeom prst="rect">
            <a:avLst/>
          </a:prstGeom>
          <a:noFill/>
          <a:ln>
            <a:noFill/>
          </a:ln>
        </p:spPr>
      </p:pic>
      <p:sp>
        <p:nvSpPr>
          <p:cNvPr id="17" name="Content Placeholder 2">
            <a:extLst>
              <a:ext uri="{FF2B5EF4-FFF2-40B4-BE49-F238E27FC236}">
                <a16:creationId xmlns:a16="http://schemas.microsoft.com/office/drawing/2014/main" id="{B2E441A2-236A-A5BC-FD8B-D8F8C26AE5DD}"/>
              </a:ext>
            </a:extLst>
          </p:cNvPr>
          <p:cNvSpPr txBox="1">
            <a:spLocks/>
          </p:cNvSpPr>
          <p:nvPr/>
        </p:nvSpPr>
        <p:spPr>
          <a:xfrm>
            <a:off x="8626111" y="2822068"/>
            <a:ext cx="1676400" cy="49102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Font typeface="Arial" panose="020B0604020202020204" pitchFamily="34" charset="0"/>
              <a:buNone/>
              <a:defRPr/>
            </a:pPr>
            <a:r>
              <a:rPr lang="en-US" sz="2600" b="1" dirty="0">
                <a:solidFill>
                  <a:schemeClr val="tx1"/>
                </a:solidFill>
              </a:rPr>
              <a:t>Choose</a:t>
            </a:r>
            <a:endParaRPr lang="en-US" sz="2600" dirty="0">
              <a:solidFill>
                <a:schemeClr val="tx1"/>
              </a:solidFill>
            </a:endParaRPr>
          </a:p>
        </p:txBody>
      </p:sp>
      <p:cxnSp>
        <p:nvCxnSpPr>
          <p:cNvPr id="13" name="Straight Connector 12">
            <a:extLst>
              <a:ext uri="{FF2B5EF4-FFF2-40B4-BE49-F238E27FC236}">
                <a16:creationId xmlns:a16="http://schemas.microsoft.com/office/drawing/2014/main" id="{BA3036DA-45D7-B2B8-2155-424867A46B40}"/>
              </a:ext>
            </a:extLst>
          </p:cNvPr>
          <p:cNvCxnSpPr>
            <a:cxnSpLocks/>
          </p:cNvCxnSpPr>
          <p:nvPr/>
        </p:nvCxnSpPr>
        <p:spPr>
          <a:xfrm>
            <a:off x="8534400" y="4800600"/>
            <a:ext cx="1447800" cy="0"/>
          </a:xfrm>
          <a:prstGeom prst="line">
            <a:avLst/>
          </a:prstGeom>
          <a:ln w="57150">
            <a:solidFill>
              <a:schemeClr val="tx1"/>
            </a:solidFill>
          </a:ln>
        </p:spPr>
        <p:style>
          <a:lnRef idx="3">
            <a:schemeClr val="accent2"/>
          </a:lnRef>
          <a:fillRef idx="0">
            <a:schemeClr val="accent2"/>
          </a:fillRef>
          <a:effectRef idx="2">
            <a:schemeClr val="accent2"/>
          </a:effectRef>
          <a:fontRef idx="minor">
            <a:schemeClr val="tx1"/>
          </a:fontRef>
        </p:style>
      </p:cxnSp>
      <p:sp>
        <p:nvSpPr>
          <p:cNvPr id="52230" name="TextBox 4"/>
          <p:cNvSpPr txBox="1">
            <a:spLocks noChangeArrowheads="1"/>
          </p:cNvSpPr>
          <p:nvPr/>
        </p:nvSpPr>
        <p:spPr bwMode="auto">
          <a:xfrm>
            <a:off x="8392438" y="3437997"/>
            <a:ext cx="228600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marL="514350" indent="-514350">
              <a:spcBef>
                <a:spcPct val="0"/>
              </a:spcBef>
              <a:buSzTx/>
              <a:buFont typeface="+mj-lt"/>
              <a:buAutoNum type="alphaUcPeriod"/>
            </a:pPr>
            <a:r>
              <a:rPr lang="en-US" altLang="en-US" sz="2600" dirty="0">
                <a:solidFill>
                  <a:schemeClr val="tx1"/>
                </a:solidFill>
                <a:latin typeface="+mn-lt"/>
              </a:rPr>
              <a:t>1 and 4</a:t>
            </a:r>
          </a:p>
          <a:p>
            <a:pPr marL="514350" indent="-514350">
              <a:spcBef>
                <a:spcPct val="0"/>
              </a:spcBef>
              <a:buSzTx/>
              <a:buFont typeface="+mj-lt"/>
              <a:buAutoNum type="alphaUcPeriod"/>
            </a:pPr>
            <a:r>
              <a:rPr lang="en-US" altLang="en-US" sz="2600" dirty="0">
                <a:solidFill>
                  <a:schemeClr val="tx1"/>
                </a:solidFill>
                <a:latin typeface="+mn-lt"/>
              </a:rPr>
              <a:t>2 and 4</a:t>
            </a:r>
          </a:p>
          <a:p>
            <a:pPr marL="514350" indent="-514350">
              <a:spcBef>
                <a:spcPct val="0"/>
              </a:spcBef>
              <a:buSzTx/>
              <a:buFont typeface="+mj-lt"/>
              <a:buAutoNum type="alphaUcPeriod"/>
            </a:pPr>
            <a:r>
              <a:rPr lang="en-US" altLang="en-US" sz="2600" dirty="0">
                <a:solidFill>
                  <a:schemeClr val="tx1"/>
                </a:solidFill>
                <a:latin typeface="+mn-lt"/>
              </a:rPr>
              <a:t>1 and 2</a:t>
            </a:r>
          </a:p>
          <a:p>
            <a:pPr marL="514350" indent="-514350">
              <a:spcBef>
                <a:spcPct val="0"/>
              </a:spcBef>
              <a:buSzTx/>
              <a:buFont typeface="+mj-lt"/>
              <a:buAutoNum type="alphaUcPeriod"/>
            </a:pPr>
            <a:r>
              <a:rPr lang="en-US" altLang="en-US" sz="2600" dirty="0">
                <a:solidFill>
                  <a:schemeClr val="tx1"/>
                </a:solidFill>
                <a:latin typeface="+mn-lt"/>
              </a:rPr>
              <a:t>3 and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SCF0014"/>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423"/>
                    </a14:imgEffect>
                    <a14:imgEffect>
                      <a14:brightnessContrast bright="6000" contrast="24000"/>
                    </a14:imgEffect>
                  </a14:imgLayer>
                </a14:imgProps>
              </a:ext>
              <a:ext uri="{28A0092B-C50C-407E-A947-70E740481C1C}">
                <a14:useLocalDpi xmlns:a14="http://schemas.microsoft.com/office/drawing/2010/main" val="0"/>
              </a:ext>
            </a:extLst>
          </a:blip>
          <a:srcRect/>
          <a:stretch>
            <a:fillRect/>
          </a:stretch>
        </p:blipFill>
        <p:spPr bwMode="auto">
          <a:xfrm>
            <a:off x="2301019" y="2086302"/>
            <a:ext cx="224313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monitoring ico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7100" y="5672558"/>
            <a:ext cx="838200"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1"/>
          <p:cNvSpPr txBox="1">
            <a:spLocks noChangeArrowheads="1"/>
          </p:cNvSpPr>
          <p:nvPr/>
        </p:nvSpPr>
        <p:spPr bwMode="auto">
          <a:xfrm>
            <a:off x="5181600" y="2071688"/>
            <a:ext cx="4724400" cy="271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indent="-273050" eaLnBrk="1" hangingPunct="1">
              <a:spcBef>
                <a:spcPts val="700"/>
              </a:spcBef>
              <a:spcAft>
                <a:spcPts val="600"/>
              </a:spcAft>
              <a:buSzPct val="120000"/>
              <a:buFont typeface="Arial" pitchFamily="34" charset="0"/>
              <a:buChar char="•"/>
              <a:defRPr/>
            </a:pPr>
            <a:r>
              <a:rPr lang="en-US" altLang="en-US" sz="2300" dirty="0">
                <a:solidFill>
                  <a:srgbClr val="532E1D"/>
                </a:solidFill>
                <a:latin typeface="Calibri"/>
                <a:cs typeface="Calibri"/>
              </a:rPr>
              <a:t>Centers for Medicare and </a:t>
            </a:r>
            <a:r>
              <a:rPr lang="en-US" altLang="en-US" sz="2300">
                <a:solidFill>
                  <a:srgbClr val="532E1D"/>
                </a:solidFill>
                <a:latin typeface="Calibri"/>
                <a:cs typeface="Calibri"/>
              </a:rPr>
              <a:t>Medicaid Services (CMS)</a:t>
            </a:r>
            <a:endParaRPr lang="en-US">
              <a:latin typeface="Calibri"/>
              <a:cs typeface="Calibri"/>
            </a:endParaRPr>
          </a:p>
          <a:p>
            <a:pPr lvl="1" indent="-273050" eaLnBrk="1" hangingPunct="1">
              <a:spcBef>
                <a:spcPts val="700"/>
              </a:spcBef>
              <a:spcAft>
                <a:spcPts val="600"/>
              </a:spcAft>
              <a:buSzPct val="120000"/>
              <a:buFont typeface="Arial" pitchFamily="34" charset="0"/>
              <a:buChar char="•"/>
              <a:defRPr/>
            </a:pPr>
            <a:r>
              <a:rPr lang="en-US" altLang="en-US" sz="2300" dirty="0">
                <a:solidFill>
                  <a:srgbClr val="532E1D"/>
                </a:solidFill>
                <a:cs typeface="Calibri" panose="020F0502020204030204" pitchFamily="34" charset="0"/>
              </a:rPr>
              <a:t>10A NCAC 41.0206 (NC Rule .0206</a:t>
            </a:r>
          </a:p>
          <a:p>
            <a:pPr lvl="1" indent="-273050">
              <a:spcBef>
                <a:spcPts val="700"/>
              </a:spcBef>
              <a:spcAft>
                <a:spcPts val="600"/>
              </a:spcAft>
              <a:buSzPct val="120000"/>
              <a:buFont typeface="Arial,Sans-Serif" pitchFamily="34" charset="0"/>
              <a:buChar char="•"/>
              <a:defRPr/>
            </a:pPr>
            <a:r>
              <a:rPr lang="en-US" sz="2300" dirty="0">
                <a:solidFill>
                  <a:srgbClr val="532E1D"/>
                </a:solidFill>
                <a:latin typeface="Calibri"/>
                <a:cs typeface="Calibri"/>
              </a:rPr>
              <a:t>The Joint Commission (TJC)</a:t>
            </a:r>
          </a:p>
          <a:p>
            <a:pPr lvl="1" indent="-273050">
              <a:spcBef>
                <a:spcPts val="700"/>
              </a:spcBef>
              <a:spcAft>
                <a:spcPts val="600"/>
              </a:spcAft>
              <a:buSzPct val="120000"/>
              <a:buFont typeface="Arial" pitchFamily="34" charset="0"/>
              <a:buChar char="•"/>
              <a:defRPr/>
            </a:pPr>
            <a:endParaRPr lang="en-US" altLang="en-US" sz="2300" dirty="0">
              <a:solidFill>
                <a:srgbClr val="532E1D"/>
              </a:solidFill>
              <a:cs typeface="Calibri" panose="020F0502020204030204" pitchFamily="34" charset="0"/>
            </a:endParaRPr>
          </a:p>
        </p:txBody>
      </p:sp>
      <p:pic>
        <p:nvPicPr>
          <p:cNvPr id="2" name="Banner">
            <a:extLst>
              <a:ext uri="{FF2B5EF4-FFF2-40B4-BE49-F238E27FC236}">
                <a16:creationId xmlns:a16="http://schemas.microsoft.com/office/drawing/2014/main" id="{03010DB6-E6E3-AD9B-1B5B-9221219E55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6EF4BDE4-0773-7835-5FFB-152AA75C15D5}"/>
              </a:ext>
            </a:extLst>
          </p:cNvPr>
          <p:cNvSpPr txBox="1"/>
          <p:nvPr/>
        </p:nvSpPr>
        <p:spPr>
          <a:xfrm>
            <a:off x="1143000" y="1070650"/>
            <a:ext cx="5638800" cy="707886"/>
          </a:xfrm>
          <a:prstGeom prst="rect">
            <a:avLst/>
          </a:prstGeom>
          <a:noFill/>
        </p:spPr>
        <p:txBody>
          <a:bodyPr wrap="square" rtlCol="0">
            <a:spAutoFit/>
          </a:bodyPr>
          <a:lstStyle/>
          <a:p>
            <a:r>
              <a:rPr lang="en-US" sz="4000" b="1" dirty="0"/>
              <a:t>Monitoring</a:t>
            </a:r>
          </a:p>
        </p:txBody>
      </p:sp>
      <p:pic>
        <p:nvPicPr>
          <p:cNvPr id="5" name="Icon">
            <a:extLst>
              <a:ext uri="{FF2B5EF4-FFF2-40B4-BE49-F238E27FC236}">
                <a16:creationId xmlns:a16="http://schemas.microsoft.com/office/drawing/2014/main" id="{0394458A-3CE4-E548-F353-6E5B6801B7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7" name="TextBox 6">
            <a:extLst>
              <a:ext uri="{FF2B5EF4-FFF2-40B4-BE49-F238E27FC236}">
                <a16:creationId xmlns:a16="http://schemas.microsoft.com/office/drawing/2014/main" id="{ADB6BFA9-8E6E-E562-184B-E6A6EB4B8DA5}"/>
              </a:ext>
            </a:extLst>
          </p:cNvPr>
          <p:cNvSpPr txBox="1"/>
          <p:nvPr/>
        </p:nvSpPr>
        <p:spPr>
          <a:xfrm>
            <a:off x="1676400" y="6052527"/>
            <a:ext cx="1238801" cy="369332"/>
          </a:xfrm>
          <a:prstGeom prst="rect">
            <a:avLst/>
          </a:prstGeom>
          <a:noFill/>
        </p:spPr>
        <p:txBody>
          <a:bodyPr wrap="none" rtlCol="0">
            <a:spAutoFit/>
          </a:bodyPr>
          <a:lstStyle/>
          <a:p>
            <a:r>
              <a:rPr lang="en-US" dirty="0">
                <a:solidFill>
                  <a:srgbClr val="FF6600"/>
                </a:solidFill>
              </a:rPr>
              <a:t>Monitoring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a Rectangle 3">
            <a:extLst>
              <a:ext uri="{FF2B5EF4-FFF2-40B4-BE49-F238E27FC236}">
                <a16:creationId xmlns:a16="http://schemas.microsoft.com/office/drawing/2014/main" id="{7DA37AE3-4014-49B7-AA7A-A48171BABE83}"/>
              </a:ext>
            </a:extLst>
          </p:cNvPr>
          <p:cNvSpPr>
            <a:spLocks noGrp="1" noChangeArrowheads="1"/>
          </p:cNvSpPr>
          <p:nvPr>
            <p:ph idx="4294967295"/>
          </p:nvPr>
        </p:nvSpPr>
        <p:spPr>
          <a:xfrm>
            <a:off x="1311963" y="1975507"/>
            <a:ext cx="7015620" cy="3889697"/>
          </a:xfrm>
          <a:prstGeom prst="rect">
            <a:avLst/>
          </a:prstGeom>
        </p:spPr>
        <p:txBody>
          <a:bodyPr>
            <a:normAutofit/>
          </a:bodyPr>
          <a:lstStyle/>
          <a:p>
            <a:pPr marL="0" indent="0" eaLnBrk="1" hangingPunct="1">
              <a:buNone/>
              <a:defRPr/>
            </a:pPr>
            <a:r>
              <a:rPr lang="en-US" altLang="en-US" sz="2600" b="1" dirty="0">
                <a:solidFill>
                  <a:srgbClr val="532E1D"/>
                </a:solidFill>
                <a:latin typeface="Edmondsans"/>
              </a:rPr>
              <a:t>Sterilization monitored routinely by combination of physical, chemical, and biological parameters</a:t>
            </a:r>
          </a:p>
          <a:p>
            <a:pPr lvl="1" indent="-273050" eaLnBrk="1" hangingPunct="1">
              <a:buSzPct val="120000"/>
              <a:defRPr/>
            </a:pPr>
            <a:r>
              <a:rPr lang="en-US" altLang="en-US" sz="2500" dirty="0">
                <a:solidFill>
                  <a:srgbClr val="B81137"/>
                </a:solidFill>
                <a:latin typeface="Calibri" panose="020F0502020204030204" pitchFamily="34" charset="0"/>
                <a:cs typeface="Calibri" panose="020F0502020204030204" pitchFamily="34" charset="0"/>
              </a:rPr>
              <a:t>Physical</a:t>
            </a:r>
            <a:r>
              <a:rPr lang="en-US" altLang="en-US" sz="2500" dirty="0">
                <a:solidFill>
                  <a:srgbClr val="532E1D"/>
                </a:solidFill>
                <a:latin typeface="Calibri" panose="020F0502020204030204" pitchFamily="34" charset="0"/>
                <a:cs typeface="Calibri" panose="020F0502020204030204" pitchFamily="34" charset="0"/>
              </a:rPr>
              <a:t>  - cycle time, temperature, pressure</a:t>
            </a:r>
          </a:p>
          <a:p>
            <a:pPr lvl="1" indent="-273050" eaLnBrk="1" hangingPunct="1">
              <a:buSzPct val="120000"/>
              <a:defRPr/>
            </a:pPr>
            <a:r>
              <a:rPr lang="en-US" altLang="en-US" sz="2500" dirty="0">
                <a:solidFill>
                  <a:srgbClr val="0077BE"/>
                </a:solidFill>
                <a:latin typeface="Calibri" panose="020F0502020204030204" pitchFamily="34" charset="0"/>
                <a:cs typeface="Calibri" panose="020F0502020204030204" pitchFamily="34" charset="0"/>
              </a:rPr>
              <a:t>Chemical</a:t>
            </a:r>
            <a:r>
              <a:rPr lang="en-US" altLang="en-US" sz="2500" dirty="0">
                <a:solidFill>
                  <a:srgbClr val="532E1D"/>
                </a:solidFill>
                <a:latin typeface="Calibri" panose="020F0502020204030204" pitchFamily="34" charset="0"/>
                <a:cs typeface="Calibri" panose="020F0502020204030204" pitchFamily="34" charset="0"/>
              </a:rPr>
              <a:t> - heat or chemical sensitive inks that change color when germicidal-related parameters reached</a:t>
            </a:r>
          </a:p>
          <a:p>
            <a:pPr lvl="1" indent="-273050" eaLnBrk="1" hangingPunct="1">
              <a:buSzPct val="120000"/>
              <a:defRPr/>
            </a:pPr>
            <a:r>
              <a:rPr lang="en-US" altLang="en-US" sz="2500" dirty="0">
                <a:solidFill>
                  <a:srgbClr val="67BD4A"/>
                </a:solidFill>
                <a:latin typeface="Calibri" panose="020F0502020204030204" pitchFamily="34" charset="0"/>
                <a:cs typeface="Calibri" panose="020F0502020204030204" pitchFamily="34" charset="0"/>
              </a:rPr>
              <a:t>Biological</a:t>
            </a:r>
            <a:r>
              <a:rPr lang="en-US" altLang="en-US" sz="2500" dirty="0">
                <a:solidFill>
                  <a:srgbClr val="532E1D"/>
                </a:solidFill>
                <a:latin typeface="Calibri" panose="020F0502020204030204" pitchFamily="34" charset="0"/>
                <a:cs typeface="Calibri" panose="020F0502020204030204" pitchFamily="34" charset="0"/>
              </a:rPr>
              <a:t> - Bacillus spores that directly measure sterilization</a:t>
            </a:r>
          </a:p>
        </p:txBody>
      </p:sp>
      <p:sp>
        <p:nvSpPr>
          <p:cNvPr id="13" name="b Rectangle 3">
            <a:extLst>
              <a:ext uri="{FF2B5EF4-FFF2-40B4-BE49-F238E27FC236}">
                <a16:creationId xmlns:a16="http://schemas.microsoft.com/office/drawing/2014/main" id="{63501D2A-6E46-92AE-F141-8EE1868297A9}"/>
              </a:ext>
            </a:extLst>
          </p:cNvPr>
          <p:cNvSpPr txBox="1">
            <a:spLocks noChangeArrowheads="1"/>
          </p:cNvSpPr>
          <p:nvPr/>
        </p:nvSpPr>
        <p:spPr>
          <a:xfrm>
            <a:off x="1311963" y="1975507"/>
            <a:ext cx="7015620" cy="3889697"/>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buFont typeface="Arial" panose="020B0604020202020204" pitchFamily="34" charset="0"/>
              <a:buNone/>
              <a:defRPr/>
            </a:pPr>
            <a:r>
              <a:rPr lang="en-US" altLang="en-US" sz="2600" b="1" dirty="0">
                <a:solidFill>
                  <a:srgbClr val="532E1D"/>
                </a:solidFill>
                <a:latin typeface="Edmondsans"/>
              </a:rPr>
              <a:t>Sterilization monitored routinely by combination of physical, chemical, and biological parameters</a:t>
            </a:r>
          </a:p>
          <a:p>
            <a:pPr lvl="1" eaLnBrk="1" hangingPunct="1">
              <a:buSzPct val="120000"/>
              <a:defRPr/>
            </a:pPr>
            <a:r>
              <a:rPr lang="en-US" altLang="en-US" sz="2500" dirty="0">
                <a:solidFill>
                  <a:srgbClr val="B81137"/>
                </a:solidFill>
                <a:latin typeface="Calibri" panose="020F0502020204030204" pitchFamily="34" charset="0"/>
                <a:cs typeface="Calibri" panose="020F0502020204030204" pitchFamily="34" charset="0"/>
              </a:rPr>
              <a:t>Physical</a:t>
            </a:r>
            <a:r>
              <a:rPr lang="en-US" altLang="en-US" sz="2500" dirty="0">
                <a:solidFill>
                  <a:srgbClr val="532E1D"/>
                </a:solidFill>
                <a:latin typeface="Calibri" panose="020F0502020204030204" pitchFamily="34" charset="0"/>
                <a:cs typeface="Calibri" panose="020F0502020204030204" pitchFamily="34" charset="0"/>
              </a:rPr>
              <a:t>  - cycle time, temperature, pressure</a:t>
            </a:r>
          </a:p>
          <a:p>
            <a:pPr lvl="1" eaLnBrk="1" hangingPunct="1">
              <a:buSzPct val="120000"/>
              <a:defRPr/>
            </a:pPr>
            <a:r>
              <a:rPr lang="en-US" altLang="en-US" sz="2500" dirty="0">
                <a:solidFill>
                  <a:schemeClr val="bg2">
                    <a:lumMod val="25000"/>
                    <a:lumOff val="75000"/>
                  </a:schemeClr>
                </a:solidFill>
                <a:latin typeface="Calibri" panose="020F0502020204030204" pitchFamily="34" charset="0"/>
                <a:cs typeface="Calibri" panose="020F0502020204030204" pitchFamily="34" charset="0"/>
              </a:rPr>
              <a:t>Chemical - heat or chemical sensitive inks that change color when germicidal-related parameters reached</a:t>
            </a:r>
          </a:p>
          <a:p>
            <a:pPr lvl="1" eaLnBrk="1" hangingPunct="1">
              <a:buSzPct val="120000"/>
              <a:defRPr/>
            </a:pPr>
            <a:r>
              <a:rPr lang="en-US" altLang="en-US" sz="2500" dirty="0">
                <a:solidFill>
                  <a:schemeClr val="bg2">
                    <a:lumMod val="25000"/>
                    <a:lumOff val="75000"/>
                  </a:schemeClr>
                </a:solidFill>
                <a:latin typeface="Calibri" panose="020F0502020204030204" pitchFamily="34" charset="0"/>
                <a:cs typeface="Calibri" panose="020F0502020204030204" pitchFamily="34" charset="0"/>
              </a:rPr>
              <a:t>Biological - Bacillus spores that directly measure sterilization</a:t>
            </a:r>
          </a:p>
        </p:txBody>
      </p:sp>
      <p:pic>
        <p:nvPicPr>
          <p:cNvPr id="56325" name="4463 pic"/>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10000"/>
                    </a14:imgEffect>
                  </a14:imgLayer>
                </a14:imgProps>
              </a:ext>
              <a:ext uri="{28A0092B-C50C-407E-A947-70E740481C1C}">
                <a14:useLocalDpi xmlns:a14="http://schemas.microsoft.com/office/drawing/2010/main" val="0"/>
              </a:ext>
            </a:extLst>
          </a:blip>
          <a:srcRect r="12755"/>
          <a:stretch/>
        </p:blipFill>
        <p:spPr bwMode="auto">
          <a:xfrm>
            <a:off x="8575906" y="2134393"/>
            <a:ext cx="3371124"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4505 pic"/>
          <p:cNvPicPr>
            <a:picLocks noChangeAspect="1"/>
          </p:cNvPicPr>
          <p:nvPr/>
        </p:nvPicPr>
        <p:blipFill>
          <a:blip r:embed="rId5">
            <a:extLst>
              <a:ext uri="{BEBA8EAE-BF5A-486C-A8C5-ECC9F3942E4B}">
                <a14:imgProps xmlns:a14="http://schemas.microsoft.com/office/drawing/2010/main">
                  <a14:imgLayer r:embed="rId6">
                    <a14:imgEffect>
                      <a14:brightnessContrast contrast="11000"/>
                    </a14:imgEffect>
                  </a14:imgLayer>
                </a14:imgProps>
              </a:ext>
              <a:ext uri="{28A0092B-C50C-407E-A947-70E740481C1C}">
                <a14:useLocalDpi xmlns:a14="http://schemas.microsoft.com/office/drawing/2010/main" val="0"/>
              </a:ext>
            </a:extLst>
          </a:blip>
          <a:srcRect/>
          <a:stretch>
            <a:fillRect/>
          </a:stretch>
        </p:blipFill>
        <p:spPr bwMode="auto">
          <a:xfrm>
            <a:off x="4974783" y="3645296"/>
            <a:ext cx="3352800" cy="224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ACEA9136-8C9A-7CC2-84D5-9BA083023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4B5A48B9-8B33-2900-9544-CDA6A0723E64}"/>
              </a:ext>
            </a:extLst>
          </p:cNvPr>
          <p:cNvSpPr txBox="1"/>
          <p:nvPr/>
        </p:nvSpPr>
        <p:spPr>
          <a:xfrm>
            <a:off x="1143000" y="1070650"/>
            <a:ext cx="5638800" cy="707886"/>
          </a:xfrm>
          <a:prstGeom prst="rect">
            <a:avLst/>
          </a:prstGeom>
          <a:noFill/>
        </p:spPr>
        <p:txBody>
          <a:bodyPr wrap="square" rtlCol="0">
            <a:spAutoFit/>
          </a:bodyPr>
          <a:lstStyle/>
          <a:p>
            <a:r>
              <a:rPr lang="en-US" sz="4000" b="1" dirty="0"/>
              <a:t>Sterilization Monitoring</a:t>
            </a:r>
          </a:p>
        </p:txBody>
      </p:sp>
      <p:pic>
        <p:nvPicPr>
          <p:cNvPr id="5" name="Icon">
            <a:extLst>
              <a:ext uri="{FF2B5EF4-FFF2-40B4-BE49-F238E27FC236}">
                <a16:creationId xmlns:a16="http://schemas.microsoft.com/office/drawing/2014/main" id="{E73A90EE-A653-E641-BAF5-CBB832A24D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6" name="monitoring icon">
            <a:extLst>
              <a:ext uri="{FF2B5EF4-FFF2-40B4-BE49-F238E27FC236}">
                <a16:creationId xmlns:a16="http://schemas.microsoft.com/office/drawing/2014/main" id="{B5396C48-04EC-9C21-C6CC-D80EBAA4B6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7100" y="5672558"/>
            <a:ext cx="838200"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16B7FB6-8FFB-E46E-5A2E-FE2B13676BBE}"/>
              </a:ext>
            </a:extLst>
          </p:cNvPr>
          <p:cNvSpPr txBox="1"/>
          <p:nvPr/>
        </p:nvSpPr>
        <p:spPr>
          <a:xfrm>
            <a:off x="1676400" y="6052527"/>
            <a:ext cx="1238801" cy="369332"/>
          </a:xfrm>
          <a:prstGeom prst="rect">
            <a:avLst/>
          </a:prstGeom>
          <a:noFill/>
        </p:spPr>
        <p:txBody>
          <a:bodyPr wrap="none" rtlCol="0">
            <a:spAutoFit/>
          </a:bodyPr>
          <a:lstStyle/>
          <a:p>
            <a:r>
              <a:rPr lang="en-US" dirty="0">
                <a:solidFill>
                  <a:srgbClr val="FF6600"/>
                </a:solidFill>
              </a:rPr>
              <a:t>Monitoring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fade">
                                      <p:cBhvr>
                                        <p:cTn id="7" dur="500"/>
                                        <p:tgtEl>
                                          <p:spTgt spid="62467">
                                            <p:txEl>
                                              <p:pRg st="1" end="1"/>
                                            </p:txEl>
                                          </p:spTgt>
                                        </p:tgtEl>
                                      </p:cBhvr>
                                    </p:animEffect>
                                  </p:childTnLst>
                                </p:cTn>
                              </p:par>
                              <p:par>
                                <p:cTn id="8" presetID="10" presetClass="entr" presetSubtype="0" fill="hold" nodeType="withEffect">
                                  <p:stCondLst>
                                    <p:cond delay="300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fade">
                                      <p:cBhvr>
                                        <p:cTn id="10" dur="500"/>
                                        <p:tgtEl>
                                          <p:spTgt spid="62467">
                                            <p:txEl>
                                              <p:pRg st="2" end="2"/>
                                            </p:txEl>
                                          </p:spTgt>
                                        </p:tgtEl>
                                      </p:cBhvr>
                                    </p:animEffect>
                                  </p:childTnLst>
                                </p:cTn>
                              </p:par>
                              <p:par>
                                <p:cTn id="11" presetID="10" presetClass="entr" presetSubtype="0" fill="hold" nodeType="withEffect">
                                  <p:stCondLst>
                                    <p:cond delay="4000"/>
                                  </p:stCondLst>
                                  <p:childTnLst>
                                    <p:set>
                                      <p:cBhvr>
                                        <p:cTn id="12" dur="1" fill="hold">
                                          <p:stCondLst>
                                            <p:cond delay="0"/>
                                          </p:stCondLst>
                                        </p:cTn>
                                        <p:tgtEl>
                                          <p:spTgt spid="62467">
                                            <p:txEl>
                                              <p:pRg st="3" end="3"/>
                                            </p:txEl>
                                          </p:spTgt>
                                        </p:tgtEl>
                                        <p:attrNameLst>
                                          <p:attrName>style.visibility</p:attrName>
                                        </p:attrNameLst>
                                      </p:cBhvr>
                                      <p:to>
                                        <p:strVal val="visible"/>
                                      </p:to>
                                    </p:set>
                                    <p:animEffect transition="in" filter="fade">
                                      <p:cBhvr>
                                        <p:cTn id="13" dur="500"/>
                                        <p:tgtEl>
                                          <p:spTgt spid="62467">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2467">
                                            <p:txEl>
                                              <p:pRg st="0" end="0"/>
                                            </p:txEl>
                                          </p:spTgt>
                                        </p:tgtEl>
                                      </p:cBhvr>
                                    </p:animEffect>
                                    <p:set>
                                      <p:cBhvr>
                                        <p:cTn id="18" dur="1" fill="hold">
                                          <p:stCondLst>
                                            <p:cond delay="499"/>
                                          </p:stCondLst>
                                        </p:cTn>
                                        <p:tgtEl>
                                          <p:spTgt spid="62467">
                                            <p:txEl>
                                              <p:pRg st="0" end="0"/>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2467">
                                            <p:txEl>
                                              <p:pRg st="1" end="1"/>
                                            </p:txEl>
                                          </p:spTgt>
                                        </p:tgtEl>
                                      </p:cBhvr>
                                    </p:animEffect>
                                    <p:set>
                                      <p:cBhvr>
                                        <p:cTn id="21" dur="1" fill="hold">
                                          <p:stCondLst>
                                            <p:cond delay="499"/>
                                          </p:stCondLst>
                                        </p:cTn>
                                        <p:tgtEl>
                                          <p:spTgt spid="62467">
                                            <p:txEl>
                                              <p:pRg st="1" end="1"/>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62467">
                                            <p:txEl>
                                              <p:pRg st="2" end="2"/>
                                            </p:txEl>
                                          </p:spTgt>
                                        </p:tgtEl>
                                      </p:cBhvr>
                                    </p:animEffect>
                                    <p:set>
                                      <p:cBhvr>
                                        <p:cTn id="24" dur="1" fill="hold">
                                          <p:stCondLst>
                                            <p:cond delay="499"/>
                                          </p:stCondLst>
                                        </p:cTn>
                                        <p:tgtEl>
                                          <p:spTgt spid="62467">
                                            <p:txEl>
                                              <p:pRg st="2" end="2"/>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62467">
                                            <p:txEl>
                                              <p:pRg st="3" end="3"/>
                                            </p:txEl>
                                          </p:spTgt>
                                        </p:tgtEl>
                                      </p:cBhvr>
                                    </p:animEffect>
                                    <p:set>
                                      <p:cBhvr>
                                        <p:cTn id="27" dur="1" fill="hold">
                                          <p:stCondLst>
                                            <p:cond delay="499"/>
                                          </p:stCondLst>
                                        </p:cTn>
                                        <p:tgtEl>
                                          <p:spTgt spid="62467">
                                            <p:txEl>
                                              <p:pRg st="3" end="3"/>
                                            </p:txEl>
                                          </p:spTgt>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6326"/>
                                        </p:tgtEl>
                                        <p:attrNameLst>
                                          <p:attrName>style.visibility</p:attrName>
                                        </p:attrNameLst>
                                      </p:cBhvr>
                                      <p:to>
                                        <p:strVal val="visible"/>
                                      </p:to>
                                    </p:set>
                                    <p:animEffect transition="in" filter="fade">
                                      <p:cBhvr>
                                        <p:cTn id="30" dur="500"/>
                                        <p:tgtEl>
                                          <p:spTgt spid="563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uiExpand="1" build="p"/>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onitoring icon">
            <a:extLst>
              <a:ext uri="{FF2B5EF4-FFF2-40B4-BE49-F238E27FC236}">
                <a16:creationId xmlns:a16="http://schemas.microsoft.com/office/drawing/2014/main" id="{F90609F7-2CAE-A8CB-D2A3-20F67561C5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100" y="5672558"/>
            <a:ext cx="838200"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FEB54FC-C0F3-ABAE-BB9F-158BC6D2C4B0}"/>
              </a:ext>
            </a:extLst>
          </p:cNvPr>
          <p:cNvSpPr txBox="1"/>
          <p:nvPr/>
        </p:nvSpPr>
        <p:spPr>
          <a:xfrm>
            <a:off x="1676400" y="6052527"/>
            <a:ext cx="1238801" cy="369332"/>
          </a:xfrm>
          <a:prstGeom prst="rect">
            <a:avLst/>
          </a:prstGeom>
          <a:noFill/>
        </p:spPr>
        <p:txBody>
          <a:bodyPr wrap="none" rtlCol="0">
            <a:spAutoFit/>
          </a:bodyPr>
          <a:lstStyle/>
          <a:p>
            <a:r>
              <a:rPr lang="en-US" dirty="0">
                <a:solidFill>
                  <a:srgbClr val="FF6600"/>
                </a:solidFill>
              </a:rPr>
              <a:t>Monitoring</a:t>
            </a:r>
          </a:p>
        </p:txBody>
      </p:sp>
      <p:pic>
        <p:nvPicPr>
          <p:cNvPr id="58373" name="4464 pic"/>
          <p:cNvPicPr>
            <a:picLocks noChangeAspect="1"/>
          </p:cNvPicPr>
          <p:nvPr/>
        </p:nvPicPr>
        <p:blipFill>
          <a:blip r:embed="rId4" cstate="print">
            <a:extLst>
              <a:ext uri="{BEBA8EAE-BF5A-486C-A8C5-ECC9F3942E4B}">
                <a14:imgProps xmlns:a14="http://schemas.microsoft.com/office/drawing/2010/main">
                  <a14:imgLayer r:embed="rId5">
                    <a14:imgEffect>
                      <a14:saturation sat="116000"/>
                    </a14:imgEffect>
                    <a14:imgEffect>
                      <a14:brightnessContrast bright="5000" contrast="15000"/>
                    </a14:imgEffect>
                  </a14:imgLayer>
                </a14:imgProps>
              </a:ext>
              <a:ext uri="{28A0092B-C50C-407E-A947-70E740481C1C}">
                <a14:useLocalDpi xmlns:a14="http://schemas.microsoft.com/office/drawing/2010/main" val="0"/>
              </a:ext>
            </a:extLst>
          </a:blip>
          <a:srcRect/>
          <a:stretch/>
        </p:blipFill>
        <p:spPr bwMode="auto">
          <a:xfrm>
            <a:off x="2686050" y="3547591"/>
            <a:ext cx="3378895" cy="226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a:extLst>
              <a:ext uri="{FF2B5EF4-FFF2-40B4-BE49-F238E27FC236}">
                <a16:creationId xmlns:a16="http://schemas.microsoft.com/office/drawing/2014/main" id="{62FDAD12-DD78-46F6-B7C9-C64100D76C82}"/>
              </a:ext>
            </a:extLst>
          </p:cNvPr>
          <p:cNvSpPr>
            <a:spLocks noGrp="1" noChangeArrowheads="1"/>
          </p:cNvSpPr>
          <p:nvPr>
            <p:ph idx="4294967295"/>
          </p:nvPr>
        </p:nvSpPr>
        <p:spPr>
          <a:xfrm>
            <a:off x="5943600" y="1951097"/>
            <a:ext cx="4648200" cy="3847047"/>
          </a:xfrm>
          <a:prstGeom prst="rect">
            <a:avLst/>
          </a:prstGeom>
        </p:spPr>
        <p:txBody>
          <a:bodyPr>
            <a:normAutofit/>
          </a:bodyPr>
          <a:lstStyle/>
          <a:p>
            <a:pPr marL="69850" indent="0" eaLnBrk="1" hangingPunct="1">
              <a:buNone/>
              <a:defRPr/>
            </a:pPr>
            <a:r>
              <a:rPr lang="en-US" altLang="en-US" sz="2800" b="1" dirty="0">
                <a:solidFill>
                  <a:srgbClr val="532E1D"/>
                </a:solidFill>
                <a:latin typeface="Edmondsans"/>
              </a:rPr>
              <a:t>Internal </a:t>
            </a:r>
            <a:r>
              <a:rPr lang="en-US" altLang="en-US" sz="2500" b="1" dirty="0">
                <a:solidFill>
                  <a:srgbClr val="0077BE"/>
                </a:solidFill>
                <a:latin typeface="Calibri" panose="020F0502020204030204" pitchFamily="34" charset="0"/>
                <a:cs typeface="Calibri" panose="020F0502020204030204" pitchFamily="34" charset="0"/>
              </a:rPr>
              <a:t>Chemical</a:t>
            </a:r>
            <a:r>
              <a:rPr lang="en-US" altLang="en-US" sz="2800" b="1" dirty="0">
                <a:solidFill>
                  <a:srgbClr val="532E1D"/>
                </a:solidFill>
                <a:latin typeface="Edmondsans"/>
              </a:rPr>
              <a:t> Indicator</a:t>
            </a:r>
          </a:p>
          <a:p>
            <a:pPr lvl="1" indent="-273050" eaLnBrk="1" hangingPunct="1">
              <a:defRPr/>
            </a:pPr>
            <a:r>
              <a:rPr lang="en-US" altLang="en-US" sz="2500" dirty="0">
                <a:solidFill>
                  <a:srgbClr val="532E1D"/>
                </a:solidFill>
                <a:latin typeface="Calibri" panose="020F0502020204030204" pitchFamily="34" charset="0"/>
                <a:cs typeface="Calibri" panose="020F0502020204030204" pitchFamily="34" charset="0"/>
              </a:rPr>
              <a:t>Validates the </a:t>
            </a:r>
            <a:r>
              <a:rPr lang="en-US" altLang="en-US" sz="2500" dirty="0" err="1">
                <a:solidFill>
                  <a:srgbClr val="532E1D"/>
                </a:solidFill>
                <a:latin typeface="Calibri" panose="020F0502020204030204" pitchFamily="34" charset="0"/>
                <a:cs typeface="Calibri" panose="020F0502020204030204" pitchFamily="34" charset="0"/>
              </a:rPr>
              <a:t>sterilant</a:t>
            </a:r>
            <a:r>
              <a:rPr lang="en-US" altLang="en-US" sz="2500" dirty="0">
                <a:solidFill>
                  <a:srgbClr val="532E1D"/>
                </a:solidFill>
                <a:latin typeface="Calibri" panose="020F0502020204030204" pitchFamily="34" charset="0"/>
                <a:cs typeface="Calibri" panose="020F0502020204030204" pitchFamily="34" charset="0"/>
              </a:rPr>
              <a:t> penetrated the pack or tray</a:t>
            </a:r>
          </a:p>
          <a:p>
            <a:pPr lvl="1" indent="-273050" eaLnBrk="1" hangingPunct="1">
              <a:defRPr/>
            </a:pPr>
            <a:r>
              <a:rPr lang="en-US" altLang="en-US" sz="2500" dirty="0">
                <a:solidFill>
                  <a:srgbClr val="532E1D"/>
                </a:solidFill>
                <a:latin typeface="Calibri" panose="020F0502020204030204" pitchFamily="34" charset="0"/>
                <a:cs typeface="Calibri" panose="020F0502020204030204" pitchFamily="34" charset="0"/>
              </a:rPr>
              <a:t>Advantage of the pack control monitor is that it is inside each pack in multiple locations</a:t>
            </a:r>
          </a:p>
          <a:p>
            <a:pPr lvl="1" indent="-273050" eaLnBrk="1" hangingPunct="1">
              <a:defRPr/>
            </a:pPr>
            <a:r>
              <a:rPr lang="en-US" altLang="en-US" sz="2500" dirty="0">
                <a:solidFill>
                  <a:srgbClr val="532E1D"/>
                </a:solidFill>
                <a:latin typeface="Calibri" panose="020F0502020204030204" pitchFamily="34" charset="0"/>
                <a:cs typeface="Calibri" panose="020F0502020204030204" pitchFamily="34" charset="0"/>
              </a:rPr>
              <a:t>Detect local problem</a:t>
            </a:r>
          </a:p>
        </p:txBody>
      </p:sp>
      <p:sp>
        <p:nvSpPr>
          <p:cNvPr id="20" name="inset box">
            <a:extLst>
              <a:ext uri="{FF2B5EF4-FFF2-40B4-BE49-F238E27FC236}">
                <a16:creationId xmlns:a16="http://schemas.microsoft.com/office/drawing/2014/main" id="{2B495C92-BB7B-D7B7-5246-A9DA906C9484}"/>
              </a:ext>
            </a:extLst>
          </p:cNvPr>
          <p:cNvSpPr/>
          <p:nvPr/>
        </p:nvSpPr>
        <p:spPr>
          <a:xfrm>
            <a:off x="3975100" y="4191000"/>
            <a:ext cx="673100" cy="369648"/>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nset 4464 pic before">
            <a:extLst>
              <a:ext uri="{FF2B5EF4-FFF2-40B4-BE49-F238E27FC236}">
                <a16:creationId xmlns:a16="http://schemas.microsoft.com/office/drawing/2014/main" id="{1E368A44-6817-6899-9557-0108BB54D9A9}"/>
              </a:ext>
            </a:extLst>
          </p:cNvPr>
          <p:cNvPicPr>
            <a:picLocks noChangeAspect="1"/>
          </p:cNvPicPr>
          <p:nvPr/>
        </p:nvPicPr>
        <p:blipFill rotWithShape="1">
          <a:blip r:embed="rId6">
            <a:extLst>
              <a:ext uri="{28A0092B-C50C-407E-A947-70E740481C1C}">
                <a14:useLocalDpi xmlns:a14="http://schemas.microsoft.com/office/drawing/2010/main" val="0"/>
              </a:ext>
            </a:extLst>
          </a:blip>
          <a:srcRect t="-5662" b="84"/>
          <a:stretch/>
        </p:blipFill>
        <p:spPr bwMode="auto">
          <a:xfrm>
            <a:off x="1320864" y="1771650"/>
            <a:ext cx="3543236"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nset 4464 pic after">
            <a:extLst>
              <a:ext uri="{FF2B5EF4-FFF2-40B4-BE49-F238E27FC236}">
                <a16:creationId xmlns:a16="http://schemas.microsoft.com/office/drawing/2014/main" id="{AA800695-3944-ECA4-C486-3A109795A74C}"/>
              </a:ext>
            </a:extLst>
          </p:cNvPr>
          <p:cNvPicPr>
            <a:picLocks noChangeAspect="1"/>
          </p:cNvPicPr>
          <p:nvPr/>
        </p:nvPicPr>
        <p:blipFill rotWithShape="1">
          <a:blip r:embed="rId7" cstate="print">
            <a:alphaModFix/>
            <a:extLst>
              <a:ext uri="{BEBA8EAE-BF5A-486C-A8C5-ECC9F3942E4B}">
                <a14:imgProps xmlns:a14="http://schemas.microsoft.com/office/drawing/2010/main">
                  <a14:imgLayer r:embed="rId8">
                    <a14:imgEffect>
                      <a14:brightnessContrast bright="5000" contrast="15000"/>
                    </a14:imgEffect>
                  </a14:imgLayer>
                </a14:imgProps>
              </a:ext>
              <a:ext uri="{28A0092B-C50C-407E-A947-70E740481C1C}">
                <a14:useLocalDpi xmlns:a14="http://schemas.microsoft.com/office/drawing/2010/main" val="0"/>
              </a:ext>
            </a:extLst>
          </a:blip>
          <a:srcRect l="44570" t="30888" r="49995" b="62854"/>
          <a:stretch/>
        </p:blipFill>
        <p:spPr bwMode="auto">
          <a:xfrm rot="10593002">
            <a:off x="2200210" y="2484029"/>
            <a:ext cx="715904" cy="57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28A7B015-23DD-333D-9B3E-3C803B54C3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8A1D66CC-7FEA-7EF0-FEBB-4F58A4E20AC9}"/>
              </a:ext>
            </a:extLst>
          </p:cNvPr>
          <p:cNvSpPr txBox="1"/>
          <p:nvPr/>
        </p:nvSpPr>
        <p:spPr>
          <a:xfrm>
            <a:off x="1143000" y="1070650"/>
            <a:ext cx="5638800" cy="707886"/>
          </a:xfrm>
          <a:prstGeom prst="rect">
            <a:avLst/>
          </a:prstGeom>
          <a:noFill/>
        </p:spPr>
        <p:txBody>
          <a:bodyPr wrap="square" rtlCol="0">
            <a:spAutoFit/>
          </a:bodyPr>
          <a:lstStyle/>
          <a:p>
            <a:r>
              <a:rPr lang="en-US" sz="4000" b="1" dirty="0"/>
              <a:t>Monitoring Of Sterilizers</a:t>
            </a:r>
          </a:p>
        </p:txBody>
      </p:sp>
      <p:pic>
        <p:nvPicPr>
          <p:cNvPr id="6" name="Icon">
            <a:extLst>
              <a:ext uri="{FF2B5EF4-FFF2-40B4-BE49-F238E27FC236}">
                <a16:creationId xmlns:a16="http://schemas.microsoft.com/office/drawing/2014/main" id="{0C7AB53F-D83C-B04A-BB49-787B289C0D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53" name="Picture 52" descr="A picture containing indoor, scissors&#10;&#10;Description automatically generated">
            <a:extLst>
              <a:ext uri="{FF2B5EF4-FFF2-40B4-BE49-F238E27FC236}">
                <a16:creationId xmlns:a16="http://schemas.microsoft.com/office/drawing/2014/main" id="{BAC7E3F9-7DAB-D28D-E237-870ECD33F9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373" r="10999"/>
          <a:stretch/>
        </p:blipFill>
        <p:spPr>
          <a:xfrm>
            <a:off x="3200400" y="3620034"/>
            <a:ext cx="2991010" cy="2167316"/>
          </a:xfrm>
          <a:prstGeom prst="rect">
            <a:avLst/>
          </a:prstGeom>
        </p:spPr>
      </p:pic>
      <p:pic>
        <p:nvPicPr>
          <p:cNvPr id="51" name="Picture 50" descr="A picture containing book, indoor, blue, floor&#10;&#10;Description automatically generated">
            <a:extLst>
              <a:ext uri="{FF2B5EF4-FFF2-40B4-BE49-F238E27FC236}">
                <a16:creationId xmlns:a16="http://schemas.microsoft.com/office/drawing/2014/main" id="{60CC08C3-F66E-DAF8-E10E-A0B26C325D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6804" y="2055459"/>
            <a:ext cx="2916794" cy="1954252"/>
          </a:xfrm>
          <a:prstGeom prst="rect">
            <a:avLst/>
          </a:prstGeom>
        </p:spPr>
      </p:pic>
      <p:pic>
        <p:nvPicPr>
          <p:cNvPr id="57" name="Picture 56" descr="A red circle with black background&#10;&#10;Description automatically generated with medium confidence">
            <a:extLst>
              <a:ext uri="{FF2B5EF4-FFF2-40B4-BE49-F238E27FC236}">
                <a16:creationId xmlns:a16="http://schemas.microsoft.com/office/drawing/2014/main" id="{3A77AAD7-30D0-56E1-C981-C53C1A16928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035825">
            <a:off x="4132823" y="4197710"/>
            <a:ext cx="2115862" cy="1333992"/>
          </a:xfrm>
          <a:prstGeom prst="rect">
            <a:avLst/>
          </a:prstGeom>
        </p:spPr>
      </p:pic>
      <p:pic>
        <p:nvPicPr>
          <p:cNvPr id="59" name="Picture 58" descr="A red circle with black background&#10;&#10;Description automatically generated with medium confidence">
            <a:extLst>
              <a:ext uri="{FF2B5EF4-FFF2-40B4-BE49-F238E27FC236}">
                <a16:creationId xmlns:a16="http://schemas.microsoft.com/office/drawing/2014/main" id="{7E6B65DB-1DDA-AD66-23A2-49AD1320B2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54072" y="1862984"/>
            <a:ext cx="1569619" cy="15696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3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50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25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8373"/>
                                        </p:tgtEl>
                                      </p:cBhvr>
                                    </p:animEffect>
                                    <p:set>
                                      <p:cBhvr>
                                        <p:cTn id="18" dur="1" fill="hold">
                                          <p:stCondLst>
                                            <p:cond delay="499"/>
                                          </p:stCondLst>
                                        </p:cTn>
                                        <p:tgtEl>
                                          <p:spTgt spid="58373"/>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21" presetClass="entr" presetSubtype="1" fill="hold" nodeType="withEffect">
                                  <p:stCondLst>
                                    <p:cond delay="750"/>
                                  </p:stCondLst>
                                  <p:childTnLst>
                                    <p:set>
                                      <p:cBhvr>
                                        <p:cTn id="32" dur="1" fill="hold">
                                          <p:stCondLst>
                                            <p:cond delay="0"/>
                                          </p:stCondLst>
                                        </p:cTn>
                                        <p:tgtEl>
                                          <p:spTgt spid="59"/>
                                        </p:tgtEl>
                                        <p:attrNameLst>
                                          <p:attrName>style.visibility</p:attrName>
                                        </p:attrNameLst>
                                      </p:cBhvr>
                                      <p:to>
                                        <p:strVal val="visible"/>
                                      </p:to>
                                    </p:set>
                                    <p:animEffect transition="in" filter="wheel(1)">
                                      <p:cBhvr>
                                        <p:cTn id="33" dur="500"/>
                                        <p:tgtEl>
                                          <p:spTgt spid="59"/>
                                        </p:tgtEl>
                                      </p:cBhvr>
                                    </p:animEffect>
                                  </p:childTnLst>
                                </p:cTn>
                              </p:par>
                              <p:par>
                                <p:cTn id="34" presetID="10" presetClass="entr" presetSubtype="0" fill="hold" nodeType="withEffect">
                                  <p:stCondLst>
                                    <p:cond delay="200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par>
                                <p:cTn id="37" presetID="21" presetClass="entr" presetSubtype="1" fill="hold" nodeType="withEffect">
                                  <p:stCondLst>
                                    <p:cond delay="3000"/>
                                  </p:stCondLst>
                                  <p:childTnLst>
                                    <p:set>
                                      <p:cBhvr>
                                        <p:cTn id="38" dur="1" fill="hold">
                                          <p:stCondLst>
                                            <p:cond delay="0"/>
                                          </p:stCondLst>
                                        </p:cTn>
                                        <p:tgtEl>
                                          <p:spTgt spid="57"/>
                                        </p:tgtEl>
                                        <p:attrNameLst>
                                          <p:attrName>style.visibility</p:attrName>
                                        </p:attrNameLst>
                                      </p:cBhvr>
                                      <p:to>
                                        <p:strVal val="visible"/>
                                      </p:to>
                                    </p:set>
                                    <p:animEffect transition="in" filter="wheel(1)">
                                      <p:cBhvr>
                                        <p:cTn id="3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F0C39BAF-E03B-49DA-A400-606A412B737D}"/>
              </a:ext>
            </a:extLst>
          </p:cNvPr>
          <p:cNvSpPr>
            <a:spLocks noGrp="1" noChangeArrowheads="1"/>
          </p:cNvSpPr>
          <p:nvPr>
            <p:ph idx="4294967295"/>
          </p:nvPr>
        </p:nvSpPr>
        <p:spPr>
          <a:xfrm>
            <a:off x="1536526" y="2534989"/>
            <a:ext cx="5105400" cy="3137569"/>
          </a:xfrm>
          <a:prstGeom prst="rect">
            <a:avLst/>
          </a:prstGeom>
        </p:spPr>
        <p:txBody>
          <a:bodyPr>
            <a:normAutofit/>
          </a:bodyPr>
          <a:lstStyle/>
          <a:p>
            <a:pPr indent="-273050" eaLnBrk="1" hangingPunct="1">
              <a:spcAft>
                <a:spcPts val="0"/>
              </a:spcAft>
              <a:buClr>
                <a:srgbClr val="532E1D"/>
              </a:buClr>
              <a:defRPr/>
            </a:pPr>
            <a:r>
              <a:rPr lang="en-US" altLang="en-US" sz="2500" dirty="0">
                <a:solidFill>
                  <a:srgbClr val="532E1D"/>
                </a:solidFill>
                <a:latin typeface="Calibri" panose="020F0502020204030204" pitchFamily="34" charset="0"/>
                <a:cs typeface="Calibri" panose="020F0502020204030204" pitchFamily="34" charset="0"/>
              </a:rPr>
              <a:t>Steam </a:t>
            </a:r>
          </a:p>
          <a:p>
            <a:pPr marL="338138" indent="0" eaLnBrk="1" hangingPunct="1">
              <a:spcBef>
                <a:spcPts val="0"/>
              </a:spcBef>
              <a:spcAft>
                <a:spcPts val="0"/>
              </a:spcAft>
              <a:buClr>
                <a:srgbClr val="532E1D"/>
              </a:buClr>
              <a:buNone/>
              <a:defRPr/>
            </a:pPr>
            <a:r>
              <a:rPr lang="en-US" altLang="en-US" sz="2500" i="1" dirty="0" err="1">
                <a:solidFill>
                  <a:srgbClr val="532E1D"/>
                </a:solidFill>
                <a:latin typeface="Calibri" panose="020F0502020204030204" pitchFamily="34" charset="0"/>
                <a:cs typeface="Calibri" panose="020F0502020204030204" pitchFamily="34" charset="0"/>
              </a:rPr>
              <a:t>Geobacillus</a:t>
            </a:r>
            <a:r>
              <a:rPr lang="en-US" altLang="en-US" sz="2500" i="1" dirty="0">
                <a:solidFill>
                  <a:srgbClr val="532E1D"/>
                </a:solidFill>
                <a:latin typeface="Calibri" panose="020F0502020204030204" pitchFamily="34" charset="0"/>
                <a:cs typeface="Calibri" panose="020F0502020204030204" pitchFamily="34" charset="0"/>
              </a:rPr>
              <a:t> stearothermophilus</a:t>
            </a:r>
          </a:p>
          <a:p>
            <a:pPr indent="-273050" eaLnBrk="1" hangingPunct="1">
              <a:spcBef>
                <a:spcPts val="1200"/>
              </a:spcBef>
              <a:spcAft>
                <a:spcPts val="0"/>
              </a:spcAft>
              <a:buClr>
                <a:srgbClr val="532E1D"/>
              </a:buClr>
              <a:defRPr/>
            </a:pPr>
            <a:r>
              <a:rPr lang="en-US" altLang="en-US" sz="2500" dirty="0">
                <a:solidFill>
                  <a:srgbClr val="532E1D"/>
                </a:solidFill>
                <a:latin typeface="Calibri" panose="020F0502020204030204" pitchFamily="34" charset="0"/>
                <a:cs typeface="Calibri" panose="020F0502020204030204" pitchFamily="34" charset="0"/>
              </a:rPr>
              <a:t>Dry heat </a:t>
            </a:r>
          </a:p>
          <a:p>
            <a:pPr marL="338138" indent="0" eaLnBrk="1" hangingPunct="1">
              <a:spcBef>
                <a:spcPts val="0"/>
              </a:spcBef>
              <a:spcAft>
                <a:spcPts val="0"/>
              </a:spcAft>
              <a:buClr>
                <a:srgbClr val="532E1D"/>
              </a:buClr>
              <a:buNone/>
              <a:defRPr/>
            </a:pPr>
            <a:r>
              <a:rPr lang="en-US" altLang="en-US" sz="2500" i="1" dirty="0">
                <a:solidFill>
                  <a:srgbClr val="532E1D"/>
                </a:solidFill>
                <a:latin typeface="Calibri" panose="020F0502020204030204" pitchFamily="34" charset="0"/>
                <a:cs typeface="Calibri" panose="020F0502020204030204" pitchFamily="34" charset="0"/>
              </a:rPr>
              <a:t>B. </a:t>
            </a:r>
            <a:r>
              <a:rPr lang="en-US" altLang="en-US" sz="2500" i="1" dirty="0" err="1">
                <a:solidFill>
                  <a:srgbClr val="532E1D"/>
                </a:solidFill>
                <a:latin typeface="Calibri" panose="020F0502020204030204" pitchFamily="34" charset="0"/>
                <a:cs typeface="Calibri" panose="020F0502020204030204" pitchFamily="34" charset="0"/>
              </a:rPr>
              <a:t>atrophaeus</a:t>
            </a:r>
            <a:r>
              <a:rPr lang="en-US" altLang="en-US" sz="2500" i="1" dirty="0">
                <a:solidFill>
                  <a:srgbClr val="532E1D"/>
                </a:solidFill>
                <a:latin typeface="Calibri" panose="020F0502020204030204" pitchFamily="34" charset="0"/>
                <a:cs typeface="Calibri" panose="020F0502020204030204" pitchFamily="34" charset="0"/>
              </a:rPr>
              <a:t> (formerly B. subtilis)</a:t>
            </a:r>
          </a:p>
          <a:p>
            <a:pPr indent="-273050" eaLnBrk="1" hangingPunct="1">
              <a:spcBef>
                <a:spcPts val="1200"/>
              </a:spcBef>
              <a:spcAft>
                <a:spcPts val="0"/>
              </a:spcAft>
              <a:buClr>
                <a:srgbClr val="532E1D"/>
              </a:buClr>
              <a:defRPr/>
            </a:pPr>
            <a:r>
              <a:rPr lang="en-US" altLang="en-US" sz="2500" dirty="0">
                <a:solidFill>
                  <a:srgbClr val="532E1D"/>
                </a:solidFill>
                <a:latin typeface="Calibri" panose="020F0502020204030204" pitchFamily="34" charset="0"/>
                <a:cs typeface="Calibri" panose="020F0502020204030204" pitchFamily="34" charset="0"/>
              </a:rPr>
              <a:t>Ethylene oxide (ETO)  </a:t>
            </a:r>
          </a:p>
          <a:p>
            <a:pPr marL="338138" indent="0" eaLnBrk="1" hangingPunct="1">
              <a:spcBef>
                <a:spcPts val="0"/>
              </a:spcBef>
              <a:spcAft>
                <a:spcPts val="0"/>
              </a:spcAft>
              <a:buClr>
                <a:srgbClr val="532E1D"/>
              </a:buClr>
              <a:buNone/>
              <a:defRPr/>
            </a:pPr>
            <a:r>
              <a:rPr lang="en-US" altLang="en-US" sz="2500" i="1" dirty="0">
                <a:solidFill>
                  <a:srgbClr val="532E1D"/>
                </a:solidFill>
                <a:latin typeface="Calibri" panose="020F0502020204030204" pitchFamily="34" charset="0"/>
                <a:cs typeface="Calibri" panose="020F0502020204030204" pitchFamily="34" charset="0"/>
              </a:rPr>
              <a:t>B. </a:t>
            </a:r>
            <a:r>
              <a:rPr lang="en-US" altLang="en-US" sz="2500" i="1" dirty="0" err="1">
                <a:solidFill>
                  <a:srgbClr val="532E1D"/>
                </a:solidFill>
                <a:latin typeface="Calibri" panose="020F0502020204030204" pitchFamily="34" charset="0"/>
                <a:cs typeface="Calibri" panose="020F0502020204030204" pitchFamily="34" charset="0"/>
              </a:rPr>
              <a:t>atrophaeus</a:t>
            </a:r>
            <a:r>
              <a:rPr lang="en-US" altLang="en-US" sz="2500" i="1" dirty="0">
                <a:solidFill>
                  <a:srgbClr val="532E1D"/>
                </a:solidFill>
                <a:latin typeface="Calibri" panose="020F0502020204030204" pitchFamily="34" charset="0"/>
                <a:cs typeface="Calibri" panose="020F0502020204030204" pitchFamily="34" charset="0"/>
              </a:rPr>
              <a:t> </a:t>
            </a:r>
          </a:p>
        </p:txBody>
      </p:sp>
      <p:pic>
        <p:nvPicPr>
          <p:cNvPr id="2" name="Banner">
            <a:extLst>
              <a:ext uri="{FF2B5EF4-FFF2-40B4-BE49-F238E27FC236}">
                <a16:creationId xmlns:a16="http://schemas.microsoft.com/office/drawing/2014/main" id="{25EC2A44-BC6A-B692-E279-CE6659329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 name="Icon">
            <a:extLst>
              <a:ext uri="{FF2B5EF4-FFF2-40B4-BE49-F238E27FC236}">
                <a16:creationId xmlns:a16="http://schemas.microsoft.com/office/drawing/2014/main" id="{84D88C08-0FA0-ED89-18AC-5787DD83E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6" name="monitoring icon">
            <a:extLst>
              <a:ext uri="{FF2B5EF4-FFF2-40B4-BE49-F238E27FC236}">
                <a16:creationId xmlns:a16="http://schemas.microsoft.com/office/drawing/2014/main" id="{226E776F-4D10-CB77-B61C-AB1F28853E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7100" y="5672558"/>
            <a:ext cx="838200"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A4241B8-117E-0B45-1E6E-7B8307765792}"/>
              </a:ext>
            </a:extLst>
          </p:cNvPr>
          <p:cNvSpPr txBox="1"/>
          <p:nvPr/>
        </p:nvSpPr>
        <p:spPr>
          <a:xfrm>
            <a:off x="1676400" y="6052527"/>
            <a:ext cx="1238801" cy="369332"/>
          </a:xfrm>
          <a:prstGeom prst="rect">
            <a:avLst/>
          </a:prstGeom>
          <a:noFill/>
        </p:spPr>
        <p:txBody>
          <a:bodyPr wrap="none" rtlCol="0">
            <a:spAutoFit/>
          </a:bodyPr>
          <a:lstStyle/>
          <a:p>
            <a:r>
              <a:rPr lang="en-US" dirty="0">
                <a:solidFill>
                  <a:srgbClr val="FF6600"/>
                </a:solidFill>
              </a:rPr>
              <a:t>Monitoring</a:t>
            </a:r>
          </a:p>
        </p:txBody>
      </p:sp>
      <p:sp>
        <p:nvSpPr>
          <p:cNvPr id="9" name="TextBox 8">
            <a:extLst>
              <a:ext uri="{FF2B5EF4-FFF2-40B4-BE49-F238E27FC236}">
                <a16:creationId xmlns:a16="http://schemas.microsoft.com/office/drawing/2014/main" id="{6177A3F9-169C-E528-0D96-D7E95608A580}"/>
              </a:ext>
            </a:extLst>
          </p:cNvPr>
          <p:cNvSpPr txBox="1"/>
          <p:nvPr/>
        </p:nvSpPr>
        <p:spPr>
          <a:xfrm>
            <a:off x="1130474" y="1950811"/>
            <a:ext cx="3505200" cy="523220"/>
          </a:xfrm>
          <a:prstGeom prst="rect">
            <a:avLst/>
          </a:prstGeom>
          <a:noFill/>
        </p:spPr>
        <p:txBody>
          <a:bodyPr wrap="square">
            <a:spAutoFit/>
          </a:bodyPr>
          <a:lstStyle/>
          <a:p>
            <a:pPr marL="69850" indent="0" eaLnBrk="1" hangingPunct="1">
              <a:buNone/>
              <a:defRPr/>
            </a:pPr>
            <a:r>
              <a:rPr lang="en-US" altLang="en-US" sz="2500" b="1" dirty="0">
                <a:solidFill>
                  <a:srgbClr val="67BD4A"/>
                </a:solidFill>
                <a:cs typeface="Calibri" panose="020F0502020204030204" pitchFamily="34" charset="0"/>
              </a:rPr>
              <a:t>Biological</a:t>
            </a:r>
            <a:r>
              <a:rPr lang="en-US" altLang="en-US" sz="2800" b="1" dirty="0">
                <a:solidFill>
                  <a:srgbClr val="532E1D"/>
                </a:solidFill>
                <a:latin typeface="Edmondsans"/>
              </a:rPr>
              <a:t> Monitors</a:t>
            </a:r>
          </a:p>
        </p:txBody>
      </p:sp>
      <p:sp>
        <p:nvSpPr>
          <p:cNvPr id="10" name="TextBox 9">
            <a:extLst>
              <a:ext uri="{FF2B5EF4-FFF2-40B4-BE49-F238E27FC236}">
                <a16:creationId xmlns:a16="http://schemas.microsoft.com/office/drawing/2014/main" id="{72019E6F-B504-0289-AACD-B5FD81EE86AE}"/>
              </a:ext>
            </a:extLst>
          </p:cNvPr>
          <p:cNvSpPr txBox="1"/>
          <p:nvPr/>
        </p:nvSpPr>
        <p:spPr>
          <a:xfrm>
            <a:off x="1143000" y="1070650"/>
            <a:ext cx="5638800" cy="707886"/>
          </a:xfrm>
          <a:prstGeom prst="rect">
            <a:avLst/>
          </a:prstGeom>
          <a:noFill/>
        </p:spPr>
        <p:txBody>
          <a:bodyPr wrap="square" rtlCol="0">
            <a:spAutoFit/>
          </a:bodyPr>
          <a:lstStyle/>
          <a:p>
            <a:r>
              <a:rPr lang="en-US" sz="4000" b="1" dirty="0"/>
              <a:t>Monitoring Of Sterilizers</a:t>
            </a:r>
          </a:p>
        </p:txBody>
      </p:sp>
      <p:pic>
        <p:nvPicPr>
          <p:cNvPr id="60421" name="bioligical pic"/>
          <p:cNvPicPr>
            <a:picLocks noChangeAspect="1"/>
          </p:cNvPicPr>
          <p:nvPr/>
        </p:nvPicPr>
        <p:blipFill>
          <a:blip r:embed="rId6">
            <a:extLst>
              <a:ext uri="{BEBA8EAE-BF5A-486C-A8C5-ECC9F3942E4B}">
                <a14:imgProps xmlns:a14="http://schemas.microsoft.com/office/drawing/2010/main">
                  <a14:imgLayer r:embed="rId7">
                    <a14:imgEffect>
                      <a14:brightnessContrast contrast="2000"/>
                    </a14:imgEffect>
                  </a14:imgLayer>
                </a14:imgProps>
              </a:ext>
              <a:ext uri="{28A0092B-C50C-407E-A947-70E740481C1C}">
                <a14:useLocalDpi xmlns:a14="http://schemas.microsoft.com/office/drawing/2010/main" val="0"/>
              </a:ext>
            </a:extLst>
          </a:blip>
          <a:srcRect/>
          <a:stretch>
            <a:fillRect/>
          </a:stretch>
        </p:blipFill>
        <p:spPr bwMode="auto">
          <a:xfrm>
            <a:off x="6781800" y="2582455"/>
            <a:ext cx="3802569"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350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0 reprocess items">
            <a:extLst>
              <a:ext uri="{FF2B5EF4-FFF2-40B4-BE49-F238E27FC236}">
                <a16:creationId xmlns:a16="http://schemas.microsoft.com/office/drawing/2014/main" id="{60025C22-FA96-9915-4626-900278238F56}"/>
              </a:ext>
            </a:extLst>
          </p:cNvPr>
          <p:cNvSpPr txBox="1">
            <a:spLocks/>
          </p:cNvSpPr>
          <p:nvPr/>
        </p:nvSpPr>
        <p:spPr>
          <a:xfrm>
            <a:off x="6229003" y="5199951"/>
            <a:ext cx="2623208" cy="44893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32E1D"/>
                </a:solidFill>
                <a:cs typeface="+mn-cs"/>
              </a:rPr>
              <a:t>Reprocess</a:t>
            </a:r>
          </a:p>
          <a:p>
            <a:endParaRPr lang="en-US" sz="2400" dirty="0"/>
          </a:p>
        </p:txBody>
      </p:sp>
      <p:sp>
        <p:nvSpPr>
          <p:cNvPr id="8" name="9 run 3x">
            <a:extLst>
              <a:ext uri="{FF2B5EF4-FFF2-40B4-BE49-F238E27FC236}">
                <a16:creationId xmlns:a16="http://schemas.microsoft.com/office/drawing/2014/main" id="{F12D2808-1057-730B-60CD-27933C44C303}"/>
              </a:ext>
            </a:extLst>
          </p:cNvPr>
          <p:cNvSpPr txBox="1">
            <a:spLocks/>
          </p:cNvSpPr>
          <p:nvPr/>
        </p:nvSpPr>
        <p:spPr>
          <a:xfrm>
            <a:off x="6213763" y="4411612"/>
            <a:ext cx="2623208" cy="44893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32E1D"/>
                </a:solidFill>
                <a:cs typeface="+mn-cs"/>
              </a:rPr>
              <a:t>Run 3X </a:t>
            </a:r>
          </a:p>
          <a:p>
            <a:endParaRPr lang="en-US" sz="2400" dirty="0"/>
          </a:p>
        </p:txBody>
      </p:sp>
      <p:sp>
        <p:nvSpPr>
          <p:cNvPr id="9" name="9 recall items">
            <a:extLst>
              <a:ext uri="{FF2B5EF4-FFF2-40B4-BE49-F238E27FC236}">
                <a16:creationId xmlns:a16="http://schemas.microsoft.com/office/drawing/2014/main" id="{800ED179-6C50-ABD9-AE8A-B64B2D1A80D9}"/>
              </a:ext>
            </a:extLst>
          </p:cNvPr>
          <p:cNvSpPr txBox="1">
            <a:spLocks/>
          </p:cNvSpPr>
          <p:nvPr/>
        </p:nvSpPr>
        <p:spPr>
          <a:xfrm>
            <a:off x="8266226" y="4399816"/>
            <a:ext cx="2342805" cy="5261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32E1D"/>
                </a:solidFill>
                <a:cs typeface="+mn-cs"/>
              </a:rPr>
              <a:t>Recall items if still positive</a:t>
            </a:r>
          </a:p>
          <a:p>
            <a:endParaRPr lang="en-US" sz="2400" dirty="0">
              <a:solidFill>
                <a:srgbClr val="532E1D"/>
              </a:solidFill>
              <a:cs typeface="+mn-cs"/>
            </a:endParaRPr>
          </a:p>
          <a:p>
            <a:endParaRPr lang="en-US" sz="2400" dirty="0"/>
          </a:p>
        </p:txBody>
      </p:sp>
      <p:sp>
        <p:nvSpPr>
          <p:cNvPr id="11" name="8 inspect">
            <a:extLst>
              <a:ext uri="{FF2B5EF4-FFF2-40B4-BE49-F238E27FC236}">
                <a16:creationId xmlns:a16="http://schemas.microsoft.com/office/drawing/2014/main" id="{AC7338A4-C577-2570-1861-D024BB7AC032}"/>
              </a:ext>
            </a:extLst>
          </p:cNvPr>
          <p:cNvSpPr txBox="1">
            <a:spLocks/>
          </p:cNvSpPr>
          <p:nvPr/>
        </p:nvSpPr>
        <p:spPr>
          <a:xfrm>
            <a:off x="6178661" y="3387239"/>
            <a:ext cx="2343599" cy="5261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32E1D"/>
                </a:solidFill>
                <a:cs typeface="+mn-cs"/>
              </a:rPr>
              <a:t>Do not use until inspected</a:t>
            </a:r>
          </a:p>
          <a:p>
            <a:endParaRPr lang="en-US" sz="2400" dirty="0"/>
          </a:p>
        </p:txBody>
      </p:sp>
      <p:pic>
        <p:nvPicPr>
          <p:cNvPr id="12" name="8 positive">
            <a:extLst>
              <a:ext uri="{FF2B5EF4-FFF2-40B4-BE49-F238E27FC236}">
                <a16:creationId xmlns:a16="http://schemas.microsoft.com/office/drawing/2014/main" id="{B536D561-313A-1629-0D60-CFA5B02E1DD2}"/>
              </a:ext>
            </a:extLst>
          </p:cNvPr>
          <p:cNvPicPr>
            <a:picLocks noChangeAspect="1"/>
          </p:cNvPicPr>
          <p:nvPr/>
        </p:nvPicPr>
        <p:blipFill rotWithShape="1">
          <a:blip r:embed="rId3">
            <a:extLst>
              <a:ext uri="{28A0092B-C50C-407E-A947-70E740481C1C}">
                <a14:useLocalDpi xmlns:a14="http://schemas.microsoft.com/office/drawing/2010/main" val="0"/>
              </a:ext>
            </a:extLst>
          </a:blip>
          <a:srcRect l="19124" t="68953" r="72144" b="12307"/>
          <a:stretch/>
        </p:blipFill>
        <p:spPr>
          <a:xfrm>
            <a:off x="3156496" y="3810000"/>
            <a:ext cx="905979" cy="995050"/>
          </a:xfrm>
          <a:prstGeom prst="rect">
            <a:avLst/>
          </a:prstGeom>
        </p:spPr>
      </p:pic>
      <p:sp>
        <p:nvSpPr>
          <p:cNvPr id="13" name="7 return to service">
            <a:extLst>
              <a:ext uri="{FF2B5EF4-FFF2-40B4-BE49-F238E27FC236}">
                <a16:creationId xmlns:a16="http://schemas.microsoft.com/office/drawing/2014/main" id="{21799BC2-41F4-3EF6-E059-E484EF23B1CB}"/>
              </a:ext>
            </a:extLst>
          </p:cNvPr>
          <p:cNvSpPr txBox="1">
            <a:spLocks/>
          </p:cNvSpPr>
          <p:nvPr/>
        </p:nvSpPr>
        <p:spPr>
          <a:xfrm>
            <a:off x="6355837" y="3707230"/>
            <a:ext cx="2510914" cy="48916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32E1D"/>
                </a:solidFill>
                <a:latin typeface="+mn-lt"/>
                <a:cs typeface="+mn-cs"/>
              </a:rPr>
              <a:t>Return to service</a:t>
            </a:r>
          </a:p>
          <a:p>
            <a:endParaRPr lang="en-US" sz="2400" dirty="0"/>
          </a:p>
        </p:txBody>
      </p:sp>
      <p:pic>
        <p:nvPicPr>
          <p:cNvPr id="14" name="7 autoclave 2">
            <a:extLst>
              <a:ext uri="{FF2B5EF4-FFF2-40B4-BE49-F238E27FC236}">
                <a16:creationId xmlns:a16="http://schemas.microsoft.com/office/drawing/2014/main" id="{94A70A7D-2FD3-19C4-D991-5657B65AF0D7}"/>
              </a:ext>
            </a:extLst>
          </p:cNvPr>
          <p:cNvPicPr>
            <a:picLocks noChangeAspect="1"/>
          </p:cNvPicPr>
          <p:nvPr/>
        </p:nvPicPr>
        <p:blipFill rotWithShape="1">
          <a:blip r:embed="rId4">
            <a:extLst>
              <a:ext uri="{28A0092B-C50C-407E-A947-70E740481C1C}">
                <a14:useLocalDpi xmlns:a14="http://schemas.microsoft.com/office/drawing/2010/main" val="0"/>
              </a:ext>
            </a:extLst>
          </a:blip>
          <a:srcRect l="70899" t="12646" r="5454" b="54917"/>
          <a:stretch/>
        </p:blipFill>
        <p:spPr>
          <a:xfrm>
            <a:off x="8556568" y="2948427"/>
            <a:ext cx="2343599" cy="1645162"/>
          </a:xfrm>
          <a:prstGeom prst="rect">
            <a:avLst/>
          </a:prstGeom>
        </p:spPr>
      </p:pic>
      <p:pic>
        <p:nvPicPr>
          <p:cNvPr id="15" name="8 red X 2">
            <a:extLst>
              <a:ext uri="{FF2B5EF4-FFF2-40B4-BE49-F238E27FC236}">
                <a16:creationId xmlns:a16="http://schemas.microsoft.com/office/drawing/2014/main" id="{E648F788-3408-A954-0216-0B7C362E0997}"/>
              </a:ext>
            </a:extLst>
          </p:cNvPr>
          <p:cNvPicPr>
            <a:picLocks noChangeAspect="1"/>
          </p:cNvPicPr>
          <p:nvPr/>
        </p:nvPicPr>
        <p:blipFill rotWithShape="1">
          <a:blip r:embed="rId5">
            <a:extLst>
              <a:ext uri="{28A0092B-C50C-407E-A947-70E740481C1C}">
                <a14:useLocalDpi xmlns:a14="http://schemas.microsoft.com/office/drawing/2010/main" val="0"/>
              </a:ext>
            </a:extLst>
          </a:blip>
          <a:srcRect l="75256" t="12699" r="8237" b="55991"/>
          <a:stretch/>
        </p:blipFill>
        <p:spPr>
          <a:xfrm>
            <a:off x="8958528" y="2905939"/>
            <a:ext cx="1675036" cy="1625893"/>
          </a:xfrm>
          <a:prstGeom prst="rect">
            <a:avLst/>
          </a:prstGeom>
        </p:spPr>
      </p:pic>
      <p:pic>
        <p:nvPicPr>
          <p:cNvPr id="16" name="6 next test arrow">
            <a:extLst>
              <a:ext uri="{FF2B5EF4-FFF2-40B4-BE49-F238E27FC236}">
                <a16:creationId xmlns:a16="http://schemas.microsoft.com/office/drawing/2014/main" id="{FF2A5387-4E30-1ACB-8E08-B0F7E44741B0}"/>
              </a:ext>
            </a:extLst>
          </p:cNvPr>
          <p:cNvPicPr>
            <a:picLocks noChangeAspect="1"/>
          </p:cNvPicPr>
          <p:nvPr/>
        </p:nvPicPr>
        <p:blipFill rotWithShape="1">
          <a:blip r:embed="rId6">
            <a:extLst>
              <a:ext uri="{28A0092B-C50C-407E-A947-70E740481C1C}">
                <a14:useLocalDpi xmlns:a14="http://schemas.microsoft.com/office/drawing/2010/main" val="0"/>
              </a:ext>
            </a:extLst>
          </a:blip>
          <a:srcRect l="30383" t="68962" r="52689" b="10715"/>
          <a:stretch/>
        </p:blipFill>
        <p:spPr>
          <a:xfrm>
            <a:off x="4297605" y="3812005"/>
            <a:ext cx="1741344" cy="1079101"/>
          </a:xfrm>
          <a:prstGeom prst="rect">
            <a:avLst/>
          </a:prstGeom>
        </p:spPr>
      </p:pic>
      <p:pic>
        <p:nvPicPr>
          <p:cNvPr id="17" name="6 negative">
            <a:extLst>
              <a:ext uri="{FF2B5EF4-FFF2-40B4-BE49-F238E27FC236}">
                <a16:creationId xmlns:a16="http://schemas.microsoft.com/office/drawing/2014/main" id="{F86CD011-17AA-ECF2-DB41-0A67D02CA185}"/>
              </a:ext>
            </a:extLst>
          </p:cNvPr>
          <p:cNvPicPr>
            <a:picLocks noChangeAspect="1"/>
          </p:cNvPicPr>
          <p:nvPr/>
        </p:nvPicPr>
        <p:blipFill rotWithShape="1">
          <a:blip r:embed="rId7">
            <a:extLst>
              <a:ext uri="{28A0092B-C50C-407E-A947-70E740481C1C}">
                <a14:useLocalDpi xmlns:a14="http://schemas.microsoft.com/office/drawing/2010/main" val="0"/>
              </a:ext>
            </a:extLst>
          </a:blip>
          <a:srcRect l="19145" t="69651" r="71651" b="12306"/>
          <a:stretch/>
        </p:blipFill>
        <p:spPr>
          <a:xfrm>
            <a:off x="3159799" y="3868582"/>
            <a:ext cx="955000" cy="958016"/>
          </a:xfrm>
          <a:prstGeom prst="rect">
            <a:avLst/>
          </a:prstGeom>
        </p:spPr>
      </p:pic>
      <p:pic>
        <p:nvPicPr>
          <p:cNvPr id="18" name="5.5 implantable pic">
            <a:extLst>
              <a:ext uri="{FF2B5EF4-FFF2-40B4-BE49-F238E27FC236}">
                <a16:creationId xmlns:a16="http://schemas.microsoft.com/office/drawing/2014/main" id="{F7AA065D-8D29-ED17-8995-3C5DB1C2BA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7681" y="4014972"/>
            <a:ext cx="1407042" cy="938028"/>
          </a:xfrm>
          <a:prstGeom prst="rect">
            <a:avLst/>
          </a:prstGeom>
        </p:spPr>
      </p:pic>
      <p:sp>
        <p:nvSpPr>
          <p:cNvPr id="19" name="5.5 recall implantable">
            <a:extLst>
              <a:ext uri="{FF2B5EF4-FFF2-40B4-BE49-F238E27FC236}">
                <a16:creationId xmlns:a16="http://schemas.microsoft.com/office/drawing/2014/main" id="{BB654281-46AD-E267-08CB-F2476BD6011F}"/>
              </a:ext>
            </a:extLst>
          </p:cNvPr>
          <p:cNvSpPr txBox="1">
            <a:spLocks/>
          </p:cNvSpPr>
          <p:nvPr/>
        </p:nvSpPr>
        <p:spPr>
          <a:xfrm>
            <a:off x="6289298" y="4143262"/>
            <a:ext cx="3261997" cy="48129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32E1D"/>
                </a:solidFill>
                <a:cs typeface="+mn-cs"/>
              </a:rPr>
              <a:t>Recall implantable items</a:t>
            </a:r>
          </a:p>
          <a:p>
            <a:endParaRPr lang="en-US" sz="2400" dirty="0"/>
          </a:p>
        </p:txBody>
      </p:sp>
      <p:sp>
        <p:nvSpPr>
          <p:cNvPr id="20" name="5 retest">
            <a:extLst>
              <a:ext uri="{FF2B5EF4-FFF2-40B4-BE49-F238E27FC236}">
                <a16:creationId xmlns:a16="http://schemas.microsoft.com/office/drawing/2014/main" id="{DFE56F1B-A2D4-8ED6-2E05-AB9BD2B206A3}"/>
              </a:ext>
            </a:extLst>
          </p:cNvPr>
          <p:cNvSpPr txBox="1">
            <a:spLocks/>
          </p:cNvSpPr>
          <p:nvPr/>
        </p:nvSpPr>
        <p:spPr>
          <a:xfrm>
            <a:off x="6289298" y="3241311"/>
            <a:ext cx="2623208" cy="44893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32E1D"/>
                </a:solidFill>
                <a:cs typeface="+mn-cs"/>
              </a:rPr>
              <a:t>Retest</a:t>
            </a:r>
          </a:p>
          <a:p>
            <a:endParaRPr lang="en-US" sz="2400" dirty="0"/>
          </a:p>
        </p:txBody>
      </p:sp>
      <p:pic>
        <p:nvPicPr>
          <p:cNvPr id="21" name="5 circle">
            <a:extLst>
              <a:ext uri="{FF2B5EF4-FFF2-40B4-BE49-F238E27FC236}">
                <a16:creationId xmlns:a16="http://schemas.microsoft.com/office/drawing/2014/main" id="{F71A8971-8EFC-AA58-8AED-83091C33C6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9875" y="3033077"/>
            <a:ext cx="1005523" cy="1005523"/>
          </a:xfrm>
          <a:prstGeom prst="rect">
            <a:avLst/>
          </a:prstGeom>
        </p:spPr>
      </p:pic>
      <p:pic>
        <p:nvPicPr>
          <p:cNvPr id="23" name="3 autoclave">
            <a:extLst>
              <a:ext uri="{FF2B5EF4-FFF2-40B4-BE49-F238E27FC236}">
                <a16:creationId xmlns:a16="http://schemas.microsoft.com/office/drawing/2014/main" id="{F0917F17-3122-DDC6-DDF6-CC2FCD93D4C7}"/>
              </a:ext>
            </a:extLst>
          </p:cNvPr>
          <p:cNvPicPr>
            <a:picLocks noChangeAspect="1"/>
          </p:cNvPicPr>
          <p:nvPr/>
        </p:nvPicPr>
        <p:blipFill rotWithShape="1">
          <a:blip r:embed="rId4">
            <a:extLst>
              <a:ext uri="{28A0092B-C50C-407E-A947-70E740481C1C}">
                <a14:useLocalDpi xmlns:a14="http://schemas.microsoft.com/office/drawing/2010/main" val="0"/>
              </a:ext>
            </a:extLst>
          </a:blip>
          <a:srcRect l="72897" t="11981" r="5220" b="57392"/>
          <a:stretch/>
        </p:blipFill>
        <p:spPr>
          <a:xfrm>
            <a:off x="8841997" y="1647013"/>
            <a:ext cx="2168807" cy="1553387"/>
          </a:xfrm>
          <a:prstGeom prst="rect">
            <a:avLst/>
          </a:prstGeom>
        </p:spPr>
      </p:pic>
      <p:pic>
        <p:nvPicPr>
          <p:cNvPr id="26" name="single test arrow">
            <a:extLst>
              <a:ext uri="{FF2B5EF4-FFF2-40B4-BE49-F238E27FC236}">
                <a16:creationId xmlns:a16="http://schemas.microsoft.com/office/drawing/2014/main" id="{2CB6375A-A7CE-82E7-ADE0-7F9C23E58FE5}"/>
              </a:ext>
            </a:extLst>
          </p:cNvPr>
          <p:cNvPicPr>
            <a:picLocks noChangeAspect="1"/>
          </p:cNvPicPr>
          <p:nvPr/>
        </p:nvPicPr>
        <p:blipFill rotWithShape="1">
          <a:blip r:embed="rId6">
            <a:extLst>
              <a:ext uri="{28A0092B-C50C-407E-A947-70E740481C1C}">
                <a14:useLocalDpi xmlns:a14="http://schemas.microsoft.com/office/drawing/2010/main" val="0"/>
              </a:ext>
            </a:extLst>
          </a:blip>
          <a:srcRect l="30383" t="68962" r="52689" b="10715"/>
          <a:stretch/>
        </p:blipFill>
        <p:spPr>
          <a:xfrm>
            <a:off x="4297717" y="3836126"/>
            <a:ext cx="1741344" cy="1079101"/>
          </a:xfrm>
          <a:prstGeom prst="rect">
            <a:avLst/>
          </a:prstGeom>
        </p:spPr>
      </p:pic>
      <p:pic>
        <p:nvPicPr>
          <p:cNvPr id="28" name="6 single positive monochrome">
            <a:extLst>
              <a:ext uri="{FF2B5EF4-FFF2-40B4-BE49-F238E27FC236}">
                <a16:creationId xmlns:a16="http://schemas.microsoft.com/office/drawing/2014/main" id="{A11EACCB-02DF-D802-A759-51C09C573853}"/>
              </a:ext>
            </a:extLst>
          </p:cNvPr>
          <p:cNvPicPr>
            <a:picLocks noChangeAspect="1"/>
          </p:cNvPicPr>
          <p:nvPr/>
        </p:nvPicPr>
        <p:blipFill rotWithShape="1">
          <a:blip r:embed="rId10">
            <a:extLst>
              <a:ext uri="{28A0092B-C50C-407E-A947-70E740481C1C}">
                <a14:useLocalDpi xmlns:a14="http://schemas.microsoft.com/office/drawing/2010/main" val="0"/>
              </a:ext>
            </a:extLst>
          </a:blip>
          <a:srcRect l="18948" t="50846" r="71299" b="32933"/>
          <a:stretch/>
        </p:blipFill>
        <p:spPr>
          <a:xfrm>
            <a:off x="3109275" y="3942625"/>
            <a:ext cx="1005524" cy="855815"/>
          </a:xfrm>
          <a:prstGeom prst="rect">
            <a:avLst/>
          </a:prstGeom>
        </p:spPr>
      </p:pic>
      <p:pic>
        <p:nvPicPr>
          <p:cNvPr id="30" name="4 red X">
            <a:extLst>
              <a:ext uri="{FF2B5EF4-FFF2-40B4-BE49-F238E27FC236}">
                <a16:creationId xmlns:a16="http://schemas.microsoft.com/office/drawing/2014/main" id="{1185B0E8-0D3B-FDDC-A384-2FB35BAF2789}"/>
              </a:ext>
            </a:extLst>
          </p:cNvPr>
          <p:cNvPicPr>
            <a:picLocks noChangeAspect="1"/>
          </p:cNvPicPr>
          <p:nvPr/>
        </p:nvPicPr>
        <p:blipFill rotWithShape="1">
          <a:blip r:embed="rId5">
            <a:extLst>
              <a:ext uri="{28A0092B-C50C-407E-A947-70E740481C1C}">
                <a14:useLocalDpi xmlns:a14="http://schemas.microsoft.com/office/drawing/2010/main" val="0"/>
              </a:ext>
            </a:extLst>
          </a:blip>
          <a:srcRect l="77121" t="13130" r="8612" b="58951"/>
          <a:stretch/>
        </p:blipFill>
        <p:spPr>
          <a:xfrm>
            <a:off x="9296400" y="1647013"/>
            <a:ext cx="1447801" cy="1449816"/>
          </a:xfrm>
          <a:prstGeom prst="rect">
            <a:avLst/>
          </a:prstGeom>
        </p:spPr>
      </p:pic>
      <p:sp>
        <p:nvSpPr>
          <p:cNvPr id="32" name="after single">
            <a:extLst>
              <a:ext uri="{FF2B5EF4-FFF2-40B4-BE49-F238E27FC236}">
                <a16:creationId xmlns:a16="http://schemas.microsoft.com/office/drawing/2014/main" id="{25F94F45-45DA-BE19-8884-96498F6200C1}"/>
              </a:ext>
            </a:extLst>
          </p:cNvPr>
          <p:cNvSpPr txBox="1">
            <a:spLocks/>
          </p:cNvSpPr>
          <p:nvPr/>
        </p:nvSpPr>
        <p:spPr>
          <a:xfrm>
            <a:off x="1559599" y="4092956"/>
            <a:ext cx="1600200" cy="44893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32E1D"/>
                </a:solidFill>
                <a:cs typeface="+mn-cs"/>
              </a:rPr>
              <a:t>After single</a:t>
            </a:r>
          </a:p>
          <a:p>
            <a:endParaRPr lang="en-US" sz="2400" dirty="0"/>
          </a:p>
        </p:txBody>
      </p:sp>
      <p:sp>
        <p:nvSpPr>
          <p:cNvPr id="36" name="remove">
            <a:extLst>
              <a:ext uri="{FF2B5EF4-FFF2-40B4-BE49-F238E27FC236}">
                <a16:creationId xmlns:a16="http://schemas.microsoft.com/office/drawing/2014/main" id="{01E33959-0270-A54E-FA61-C65A5B99781B}"/>
              </a:ext>
            </a:extLst>
          </p:cNvPr>
          <p:cNvSpPr txBox="1">
            <a:spLocks/>
          </p:cNvSpPr>
          <p:nvPr/>
        </p:nvSpPr>
        <p:spPr>
          <a:xfrm>
            <a:off x="6306715" y="2379638"/>
            <a:ext cx="2623208" cy="44893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32E1D"/>
                </a:solidFill>
                <a:cs typeface="+mn-cs"/>
              </a:rPr>
              <a:t>Remove</a:t>
            </a:r>
          </a:p>
          <a:p>
            <a:endParaRPr lang="en-US" sz="2400" dirty="0"/>
          </a:p>
        </p:txBody>
      </p:sp>
      <p:sp>
        <p:nvSpPr>
          <p:cNvPr id="37" name="steam">
            <a:extLst>
              <a:ext uri="{FF2B5EF4-FFF2-40B4-BE49-F238E27FC236}">
                <a16:creationId xmlns:a16="http://schemas.microsoft.com/office/drawing/2014/main" id="{2AD79609-1C0E-EFB1-453D-FE3D78AABD7E}"/>
              </a:ext>
            </a:extLst>
          </p:cNvPr>
          <p:cNvSpPr txBox="1">
            <a:spLocks/>
          </p:cNvSpPr>
          <p:nvPr/>
        </p:nvSpPr>
        <p:spPr>
          <a:xfrm>
            <a:off x="1523998" y="1950481"/>
            <a:ext cx="2590801" cy="448930"/>
          </a:xfrm>
          <a:prstGeom prst="rect">
            <a:avLst/>
          </a:prstGeom>
        </p:spPr>
        <p:txBody>
          <a:bodyPr anchor="t"/>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pPr>
              <a:spcBef>
                <a:spcPts val="1000"/>
              </a:spcBef>
            </a:pPr>
            <a:r>
              <a:rPr lang="en-US" sz="2400" b="1" dirty="0">
                <a:solidFill>
                  <a:srgbClr val="532E1D"/>
                </a:solidFill>
              </a:rPr>
              <a:t>Steam sterilization</a:t>
            </a:r>
          </a:p>
        </p:txBody>
      </p:sp>
      <p:pic>
        <p:nvPicPr>
          <p:cNvPr id="38" name="1 indicator = positive">
            <a:extLst>
              <a:ext uri="{FF2B5EF4-FFF2-40B4-BE49-F238E27FC236}">
                <a16:creationId xmlns:a16="http://schemas.microsoft.com/office/drawing/2014/main" id="{7060A8AF-B92D-699E-E556-036BD2125D6D}"/>
              </a:ext>
            </a:extLst>
          </p:cNvPr>
          <p:cNvPicPr>
            <a:picLocks noChangeAspect="1"/>
          </p:cNvPicPr>
          <p:nvPr/>
        </p:nvPicPr>
        <p:blipFill rotWithShape="1">
          <a:blip r:embed="rId11">
            <a:extLst>
              <a:ext uri="{28A0092B-C50C-407E-A947-70E740481C1C}">
                <a14:useLocalDpi xmlns:a14="http://schemas.microsoft.com/office/drawing/2010/main" val="0"/>
              </a:ext>
            </a:extLst>
          </a:blip>
          <a:srcRect l="2682" t="26542" r="70549" b="48757"/>
          <a:stretch/>
        </p:blipFill>
        <p:spPr>
          <a:xfrm>
            <a:off x="1447799" y="2286000"/>
            <a:ext cx="2743201" cy="1295400"/>
          </a:xfrm>
          <a:prstGeom prst="rect">
            <a:avLst/>
          </a:prstGeom>
        </p:spPr>
      </p:pic>
      <p:pic>
        <p:nvPicPr>
          <p:cNvPr id="39" name="2 CDC logo">
            <a:extLst>
              <a:ext uri="{FF2B5EF4-FFF2-40B4-BE49-F238E27FC236}">
                <a16:creationId xmlns:a16="http://schemas.microsoft.com/office/drawing/2014/main" id="{672AF174-719F-1571-870A-CD8880579E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3000" y="2933700"/>
            <a:ext cx="1316779" cy="877852"/>
          </a:xfrm>
          <a:prstGeom prst="rect">
            <a:avLst/>
          </a:prstGeom>
        </p:spPr>
      </p:pic>
      <p:sp>
        <p:nvSpPr>
          <p:cNvPr id="40" name="Follow CDC">
            <a:extLst>
              <a:ext uri="{FF2B5EF4-FFF2-40B4-BE49-F238E27FC236}">
                <a16:creationId xmlns:a16="http://schemas.microsoft.com/office/drawing/2014/main" id="{2A2B4A3E-2C52-B66B-7353-6EFA46337F33}"/>
              </a:ext>
            </a:extLst>
          </p:cNvPr>
          <p:cNvSpPr txBox="1">
            <a:spLocks/>
          </p:cNvSpPr>
          <p:nvPr/>
        </p:nvSpPr>
        <p:spPr>
          <a:xfrm>
            <a:off x="4171406" y="3676040"/>
            <a:ext cx="4495800" cy="448930"/>
          </a:xfrm>
          <a:prstGeom prst="rect">
            <a:avLst/>
          </a:prstGeom>
        </p:spPr>
        <p:txBody>
          <a:bodyPr anchor="t"/>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pPr>
              <a:spcBef>
                <a:spcPts val="1000"/>
              </a:spcBef>
            </a:pPr>
            <a:r>
              <a:rPr lang="en-US" sz="2400" dirty="0">
                <a:solidFill>
                  <a:srgbClr val="532E1D"/>
                </a:solidFill>
              </a:rPr>
              <a:t>Follow CDC and AORN procedures</a:t>
            </a:r>
          </a:p>
        </p:txBody>
      </p:sp>
      <p:sp>
        <p:nvSpPr>
          <p:cNvPr id="41" name="1st Header">
            <a:extLst>
              <a:ext uri="{FF2B5EF4-FFF2-40B4-BE49-F238E27FC236}">
                <a16:creationId xmlns:a16="http://schemas.microsoft.com/office/drawing/2014/main" id="{77FB93A6-7927-C06C-2C84-034FE893459C}"/>
              </a:ext>
            </a:extLst>
          </p:cNvPr>
          <p:cNvSpPr txBox="1">
            <a:spLocks/>
          </p:cNvSpPr>
          <p:nvPr/>
        </p:nvSpPr>
        <p:spPr>
          <a:xfrm>
            <a:off x="1447799" y="1965162"/>
            <a:ext cx="7787907" cy="448930"/>
          </a:xfrm>
          <a:prstGeom prst="rect">
            <a:avLst/>
          </a:prstGeom>
        </p:spPr>
        <p:txBody>
          <a:bodyPr anchor="t"/>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pPr>
              <a:spcBef>
                <a:spcPts val="1000"/>
              </a:spcBef>
            </a:pPr>
            <a:r>
              <a:rPr lang="en-US" sz="2400" b="1" dirty="0">
                <a:solidFill>
                  <a:srgbClr val="532E1D"/>
                </a:solidFill>
              </a:rPr>
              <a:t>IF biological indicator is positive (after sterilization cycle)</a:t>
            </a:r>
          </a:p>
        </p:txBody>
      </p:sp>
      <p:pic>
        <p:nvPicPr>
          <p:cNvPr id="47" name="Banner">
            <a:extLst>
              <a:ext uri="{FF2B5EF4-FFF2-40B4-BE49-F238E27FC236}">
                <a16:creationId xmlns:a16="http://schemas.microsoft.com/office/drawing/2014/main" id="{CBDD8D3B-7DEF-5E89-B322-3BA62F1CCF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48" name="Icon">
            <a:extLst>
              <a:ext uri="{FF2B5EF4-FFF2-40B4-BE49-F238E27FC236}">
                <a16:creationId xmlns:a16="http://schemas.microsoft.com/office/drawing/2014/main" id="{A66DB601-C38C-B093-69EE-BD869D2BCD7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49" name="Title">
            <a:extLst>
              <a:ext uri="{FF2B5EF4-FFF2-40B4-BE49-F238E27FC236}">
                <a16:creationId xmlns:a16="http://schemas.microsoft.com/office/drawing/2014/main" id="{6B46D662-521A-E796-3CB9-7C1F33018243}"/>
              </a:ext>
            </a:extLst>
          </p:cNvPr>
          <p:cNvSpPr txBox="1"/>
          <p:nvPr/>
        </p:nvSpPr>
        <p:spPr>
          <a:xfrm>
            <a:off x="1143000" y="1070650"/>
            <a:ext cx="5638800" cy="707886"/>
          </a:xfrm>
          <a:prstGeom prst="rect">
            <a:avLst/>
          </a:prstGeom>
          <a:noFill/>
        </p:spPr>
        <p:txBody>
          <a:bodyPr wrap="square" rtlCol="0">
            <a:spAutoFit/>
          </a:bodyPr>
          <a:lstStyle/>
          <a:p>
            <a:r>
              <a:rPr lang="en-US" sz="4000" b="1" dirty="0"/>
              <a:t>Monitoring of Sterilizers</a:t>
            </a:r>
          </a:p>
        </p:txBody>
      </p:sp>
      <p:sp>
        <p:nvSpPr>
          <p:cNvPr id="50" name="after single">
            <a:extLst>
              <a:ext uri="{FF2B5EF4-FFF2-40B4-BE49-F238E27FC236}">
                <a16:creationId xmlns:a16="http://schemas.microsoft.com/office/drawing/2014/main" id="{ECA8A077-9326-324F-14EE-50E97070DE5D}"/>
              </a:ext>
            </a:extLst>
          </p:cNvPr>
          <p:cNvSpPr txBox="1">
            <a:spLocks/>
          </p:cNvSpPr>
          <p:nvPr/>
        </p:nvSpPr>
        <p:spPr>
          <a:xfrm>
            <a:off x="1558436" y="4079032"/>
            <a:ext cx="1600200" cy="44893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32E1D"/>
                </a:solidFill>
                <a:cs typeface="+mn-cs"/>
              </a:rPr>
              <a:t>Next test</a:t>
            </a:r>
          </a:p>
          <a:p>
            <a:endParaRPr lang="en-US" sz="2400" dirty="0"/>
          </a:p>
        </p:txBody>
      </p:sp>
      <p:sp>
        <p:nvSpPr>
          <p:cNvPr id="52" name="11 defective procedures">
            <a:extLst>
              <a:ext uri="{FF2B5EF4-FFF2-40B4-BE49-F238E27FC236}">
                <a16:creationId xmlns:a16="http://schemas.microsoft.com/office/drawing/2014/main" id="{24F19771-318D-237C-75B0-0B321A7944C0}"/>
              </a:ext>
            </a:extLst>
          </p:cNvPr>
          <p:cNvSpPr txBox="1">
            <a:spLocks/>
          </p:cNvSpPr>
          <p:nvPr/>
        </p:nvSpPr>
        <p:spPr>
          <a:xfrm>
            <a:off x="8249986" y="5208338"/>
            <a:ext cx="3027614" cy="135652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32E1D"/>
                </a:solidFill>
                <a:cs typeface="+mn-cs"/>
              </a:rPr>
              <a:t>Defective procedures possible</a:t>
            </a:r>
          </a:p>
          <a:p>
            <a:pPr marL="0" indent="0">
              <a:buNone/>
            </a:pPr>
            <a:endParaRPr lang="en-US" sz="2400" dirty="0">
              <a:solidFill>
                <a:srgbClr val="532E1D"/>
              </a:solidFill>
              <a:cs typeface="+mn-cs"/>
            </a:endParaRPr>
          </a:p>
          <a:p>
            <a:endParaRPr lang="en-US" sz="2400" dirty="0"/>
          </a:p>
        </p:txBody>
      </p:sp>
    </p:spTree>
    <p:extLst>
      <p:ext uri="{BB962C8B-B14F-4D97-AF65-F5344CB8AC3E}">
        <p14:creationId xmlns:p14="http://schemas.microsoft.com/office/powerpoint/2010/main" val="415281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xit" presetSubtype="0" fill="hold" grpId="0" nodeType="withEffect">
                                  <p:stCondLst>
                                    <p:cond delay="0"/>
                                  </p:stCondLst>
                                  <p:childTnLst>
                                    <p:animEffect transition="out" filter="fade">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9"/>
                                        </p:tgtEl>
                                      </p:cBhvr>
                                    </p:animEffect>
                                    <p:set>
                                      <p:cBhvr>
                                        <p:cTn id="16" dur="1" fill="hold">
                                          <p:stCondLst>
                                            <p:cond delay="499"/>
                                          </p:stCondLst>
                                        </p:cTn>
                                        <p:tgtEl>
                                          <p:spTgt spid="3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10" presetClass="exit" presetSubtype="0" fill="hold" nodeType="withEffect">
                                  <p:stCondLst>
                                    <p:cond delay="0"/>
                                  </p:stCondLst>
                                  <p:childTnLst>
                                    <p:animEffect transition="out" filter="fade">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36"/>
                                        </p:tgtEl>
                                      </p:cBhvr>
                                    </p:animEffect>
                                    <p:set>
                                      <p:cBhvr>
                                        <p:cTn id="76" dur="1" fill="hold">
                                          <p:stCondLst>
                                            <p:cond delay="499"/>
                                          </p:stCondLst>
                                        </p:cTn>
                                        <p:tgtEl>
                                          <p:spTgt spid="3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1"/>
                                        </p:tgtEl>
                                      </p:cBhvr>
                                    </p:animEffect>
                                    <p:set>
                                      <p:cBhvr>
                                        <p:cTn id="79" dur="1" fill="hold">
                                          <p:stCondLst>
                                            <p:cond delay="499"/>
                                          </p:stCondLst>
                                        </p:cTn>
                                        <p:tgtEl>
                                          <p:spTgt spid="2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8"/>
                                        </p:tgtEl>
                                      </p:cBhvr>
                                    </p:animEffect>
                                    <p:set>
                                      <p:cBhvr>
                                        <p:cTn id="85" dur="1" fill="hold">
                                          <p:stCondLst>
                                            <p:cond delay="499"/>
                                          </p:stCondLst>
                                        </p:cTn>
                                        <p:tgtEl>
                                          <p:spTgt spid="2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32"/>
                                        </p:tgtEl>
                                      </p:cBhvr>
                                    </p:animEffect>
                                    <p:set>
                                      <p:cBhvr>
                                        <p:cTn id="88" dur="1" fill="hold">
                                          <p:stCondLst>
                                            <p:cond delay="499"/>
                                          </p:stCondLst>
                                        </p:cTn>
                                        <p:tgtEl>
                                          <p:spTgt spid="3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8"/>
                                        </p:tgtEl>
                                      </p:cBhvr>
                                    </p:animEffect>
                                    <p:set>
                                      <p:cBhvr>
                                        <p:cTn id="97" dur="1" fill="hold">
                                          <p:stCondLst>
                                            <p:cond delay="499"/>
                                          </p:stCondLst>
                                        </p:cTn>
                                        <p:tgtEl>
                                          <p:spTgt spid="1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par>
                                <p:cTn id="103" presetID="10" presetClass="entr" presetSubtype="0" fill="hold" nodeType="with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500"/>
                                        <p:tgtEl>
                                          <p:spTgt spid="1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fade">
                                      <p:cBhvr>
                                        <p:cTn id="108" dur="500"/>
                                        <p:tgtEl>
                                          <p:spTgt spid="11"/>
                                        </p:tgtEl>
                                      </p:cBhvr>
                                    </p:animEffect>
                                  </p:childTnLst>
                                </p:cTn>
                              </p:par>
                              <p:par>
                                <p:cTn id="109" presetID="10" presetClass="exit" presetSubtype="0" fill="hold" nodeType="withEffect">
                                  <p:stCondLst>
                                    <p:cond delay="0"/>
                                  </p:stCondLst>
                                  <p:childTnLst>
                                    <p:animEffect transition="out" filter="fade">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fade">
                                      <p:cBhvr>
                                        <p:cTn id="119" dur="500"/>
                                        <p:tgtEl>
                                          <p:spTgt spid="8"/>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
                                        </p:tgtEl>
                                        <p:attrNameLst>
                                          <p:attrName>style.visibility</p:attrName>
                                        </p:attrNameLst>
                                      </p:cBhvr>
                                      <p:to>
                                        <p:strVal val="visible"/>
                                      </p:to>
                                    </p:set>
                                    <p:animEffect transition="in" filter="fade">
                                      <p:cBhvr>
                                        <p:cTn id="122" dur="500"/>
                                        <p:tgtEl>
                                          <p:spTgt spid="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
                                        </p:tgtEl>
                                        <p:attrNameLst>
                                          <p:attrName>style.visibility</p:attrName>
                                        </p:attrNameLst>
                                      </p:cBhvr>
                                      <p:to>
                                        <p:strVal val="visible"/>
                                      </p:to>
                                    </p:set>
                                    <p:animEffect transition="in" filter="fade">
                                      <p:cBhvr>
                                        <p:cTn id="127" dur="500"/>
                                        <p:tgtEl>
                                          <p:spTgt spid="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2"/>
                                        </p:tgtEl>
                                        <p:attrNameLst>
                                          <p:attrName>style.visibility</p:attrName>
                                        </p:attrNameLst>
                                      </p:cBhvr>
                                      <p:to>
                                        <p:strVal val="visible"/>
                                      </p:to>
                                    </p:set>
                                    <p:animEffect transition="in" filter="fade">
                                      <p:cBhvr>
                                        <p:cTn id="1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3" grpId="0"/>
      <p:bldP spid="13" grpId="1"/>
      <p:bldP spid="19" grpId="0"/>
      <p:bldP spid="19" grpId="1"/>
      <p:bldP spid="20" grpId="0"/>
      <p:bldP spid="20" grpId="1"/>
      <p:bldP spid="32" grpId="0"/>
      <p:bldP spid="32" grpId="1"/>
      <p:bldP spid="36" grpId="0"/>
      <p:bldP spid="36" grpId="1"/>
      <p:bldP spid="37" grpId="0"/>
      <p:bldP spid="40" grpId="0"/>
      <p:bldP spid="41" grpId="0"/>
      <p:bldP spid="50" grpId="0"/>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16 note text 3">
            <a:extLst>
              <a:ext uri="{FF2B5EF4-FFF2-40B4-BE49-F238E27FC236}">
                <a16:creationId xmlns:a16="http://schemas.microsoft.com/office/drawing/2014/main" id="{E51A297B-5820-483A-9D48-6942167813D1}"/>
              </a:ext>
            </a:extLst>
          </p:cNvPr>
          <p:cNvSpPr txBox="1">
            <a:spLocks/>
          </p:cNvSpPr>
          <p:nvPr/>
        </p:nvSpPr>
        <p:spPr>
          <a:xfrm>
            <a:off x="6190064" y="3124200"/>
            <a:ext cx="4851121" cy="300298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rgbClr val="532E1D"/>
                </a:solidFill>
                <a:latin typeface="Calibri" panose="020F0502020204030204" pitchFamily="34" charset="0"/>
                <a:cs typeface="Calibri" panose="020F0502020204030204" pitchFamily="34" charset="0"/>
              </a:rPr>
              <a:t>Treat as non-sterile all items that have been processed in that sterilizer, dating from the last sterilization cycle in which there was a negative biological indicator. </a:t>
            </a:r>
          </a:p>
          <a:p>
            <a:r>
              <a:rPr lang="en-US" sz="2500" dirty="0">
                <a:solidFill>
                  <a:srgbClr val="532E1D"/>
                </a:solidFill>
                <a:latin typeface="Calibri" panose="020F0502020204030204" pitchFamily="34" charset="0"/>
                <a:cs typeface="Calibri" panose="020F0502020204030204" pitchFamily="34" charset="0"/>
              </a:rPr>
              <a:t>Retrieve the items and reprocess.</a:t>
            </a:r>
          </a:p>
        </p:txBody>
      </p:sp>
      <p:pic>
        <p:nvPicPr>
          <p:cNvPr id="65" name="15 other sterilizer">
            <a:extLst>
              <a:ext uri="{FF2B5EF4-FFF2-40B4-BE49-F238E27FC236}">
                <a16:creationId xmlns:a16="http://schemas.microsoft.com/office/drawing/2014/main" id="{5E3B7606-57EB-49CF-A890-04160BDCC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058" y="1722441"/>
            <a:ext cx="1492099" cy="1061926"/>
          </a:xfrm>
          <a:prstGeom prst="rect">
            <a:avLst/>
          </a:prstGeom>
        </p:spPr>
      </p:pic>
      <p:sp>
        <p:nvSpPr>
          <p:cNvPr id="64" name="Other sterilization">
            <a:extLst>
              <a:ext uri="{FF2B5EF4-FFF2-40B4-BE49-F238E27FC236}">
                <a16:creationId xmlns:a16="http://schemas.microsoft.com/office/drawing/2014/main" id="{42F08EDA-5924-44E9-A4E8-95CD5B5B481B}"/>
              </a:ext>
            </a:extLst>
          </p:cNvPr>
          <p:cNvSpPr txBox="1">
            <a:spLocks/>
          </p:cNvSpPr>
          <p:nvPr/>
        </p:nvSpPr>
        <p:spPr>
          <a:xfrm>
            <a:off x="1523998" y="1937152"/>
            <a:ext cx="3830896" cy="448930"/>
          </a:xfrm>
          <a:prstGeom prst="rect">
            <a:avLst/>
          </a:prstGeom>
        </p:spPr>
        <p:txBody>
          <a:bodyPr anchor="t"/>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pPr>
              <a:spcBef>
                <a:spcPts val="1000"/>
              </a:spcBef>
            </a:pPr>
            <a:r>
              <a:rPr lang="en-US" sz="2400" b="1" dirty="0">
                <a:solidFill>
                  <a:srgbClr val="532E1D"/>
                </a:solidFill>
              </a:rPr>
              <a:t>Other Sterilization Methods</a:t>
            </a:r>
          </a:p>
        </p:txBody>
      </p:sp>
      <p:sp>
        <p:nvSpPr>
          <p:cNvPr id="63" name="Minimal">
            <a:extLst>
              <a:ext uri="{FF2B5EF4-FFF2-40B4-BE49-F238E27FC236}">
                <a16:creationId xmlns:a16="http://schemas.microsoft.com/office/drawing/2014/main" id="{A3F55219-FB36-45CA-9C78-83AF22149A1E}"/>
              </a:ext>
            </a:extLst>
          </p:cNvPr>
          <p:cNvSpPr txBox="1">
            <a:spLocks/>
          </p:cNvSpPr>
          <p:nvPr/>
        </p:nvSpPr>
        <p:spPr>
          <a:xfrm>
            <a:off x="2590800" y="2438400"/>
            <a:ext cx="8083182" cy="180444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solidFill>
                  <a:srgbClr val="532E1D"/>
                </a:solidFill>
                <a:latin typeface="Calibri" panose="020F0502020204030204" pitchFamily="34" charset="0"/>
                <a:cs typeface="Calibri" panose="020F0502020204030204" pitchFamily="34" charset="0"/>
              </a:rPr>
              <a:t>There is a minimal risk associated with items in a load that show spore growth, especially if the item was properly cleaned and the time, temperature and pressure was achieved (as demonstrated by a chemical indicator and monitoring documentation).</a:t>
            </a:r>
          </a:p>
        </p:txBody>
      </p:sp>
      <p:sp>
        <p:nvSpPr>
          <p:cNvPr id="2" name="Used before">
            <a:extLst>
              <a:ext uri="{FF2B5EF4-FFF2-40B4-BE49-F238E27FC236}">
                <a16:creationId xmlns:a16="http://schemas.microsoft.com/office/drawing/2014/main" id="{154942DE-3A12-44F2-7A8A-C27C004A100C}"/>
              </a:ext>
            </a:extLst>
          </p:cNvPr>
          <p:cNvSpPr txBox="1">
            <a:spLocks/>
          </p:cNvSpPr>
          <p:nvPr/>
        </p:nvSpPr>
        <p:spPr>
          <a:xfrm>
            <a:off x="2639272" y="2438400"/>
            <a:ext cx="8246817" cy="121050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500" dirty="0">
                <a:solidFill>
                  <a:srgbClr val="532E1D"/>
                </a:solidFill>
                <a:latin typeface="Calibri" panose="020F0502020204030204" pitchFamily="34" charset="0"/>
                <a:cs typeface="Calibri" panose="020F0502020204030204" pitchFamily="34" charset="0"/>
              </a:rPr>
              <a:t>If patient care items were used before retrieval, the infection preventionist should assess the risk of infection in collaboration with the physician, and if needed, consult an outside reprocessing specialist. </a:t>
            </a:r>
            <a:endParaRPr lang="en-US" sz="2500" dirty="0">
              <a:solidFill>
                <a:srgbClr val="532E1D"/>
              </a:solidFill>
              <a:latin typeface="Calibri" panose="020F0502020204030204" pitchFamily="34" charset="0"/>
              <a:cs typeface="Calibri" panose="020F0502020204030204" pitchFamily="34" charset="0"/>
            </a:endParaRPr>
          </a:p>
        </p:txBody>
      </p:sp>
      <p:pic>
        <p:nvPicPr>
          <p:cNvPr id="55" name="14 note">
            <a:extLst>
              <a:ext uri="{FF2B5EF4-FFF2-40B4-BE49-F238E27FC236}">
                <a16:creationId xmlns:a16="http://schemas.microsoft.com/office/drawing/2014/main" id="{CB543061-A0FB-4CEF-8DCB-7A70EA9C9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6864" y="2548704"/>
            <a:ext cx="1028380" cy="1028380"/>
          </a:xfrm>
          <a:prstGeom prst="rect">
            <a:avLst/>
          </a:prstGeom>
        </p:spPr>
      </p:pic>
      <p:pic>
        <p:nvPicPr>
          <p:cNvPr id="62" name="13 arrow">
            <a:extLst>
              <a:ext uri="{FF2B5EF4-FFF2-40B4-BE49-F238E27FC236}">
                <a16:creationId xmlns:a16="http://schemas.microsoft.com/office/drawing/2014/main" id="{99B1708E-14CB-4E5A-A349-8F1B609D14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0932" y="4618113"/>
            <a:ext cx="787657" cy="405742"/>
          </a:xfrm>
          <a:prstGeom prst="rect">
            <a:avLst/>
          </a:prstGeom>
        </p:spPr>
      </p:pic>
      <p:sp>
        <p:nvSpPr>
          <p:cNvPr id="56" name="13 assess risk">
            <a:extLst>
              <a:ext uri="{FF2B5EF4-FFF2-40B4-BE49-F238E27FC236}">
                <a16:creationId xmlns:a16="http://schemas.microsoft.com/office/drawing/2014/main" id="{A9141B7A-F61A-4036-9DF1-75C4267142B6}"/>
              </a:ext>
            </a:extLst>
          </p:cNvPr>
          <p:cNvSpPr txBox="1">
            <a:spLocks/>
          </p:cNvSpPr>
          <p:nvPr/>
        </p:nvSpPr>
        <p:spPr>
          <a:xfrm>
            <a:off x="7772858" y="5346901"/>
            <a:ext cx="1678331" cy="4189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32E1D"/>
                </a:solidFill>
                <a:cs typeface="+mn-cs"/>
              </a:rPr>
              <a:t>Assess risk</a:t>
            </a:r>
          </a:p>
          <a:p>
            <a:endParaRPr lang="en-US" dirty="0"/>
          </a:p>
        </p:txBody>
      </p:sp>
      <p:pic>
        <p:nvPicPr>
          <p:cNvPr id="58" name="13 assess">
            <a:extLst>
              <a:ext uri="{FF2B5EF4-FFF2-40B4-BE49-F238E27FC236}">
                <a16:creationId xmlns:a16="http://schemas.microsoft.com/office/drawing/2014/main" id="{9F27D114-7EF9-4229-B656-4F90E6985C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7909" y="4033944"/>
            <a:ext cx="1009898" cy="1009898"/>
          </a:xfrm>
          <a:prstGeom prst="rect">
            <a:avLst/>
          </a:prstGeom>
        </p:spPr>
      </p:pic>
      <p:pic>
        <p:nvPicPr>
          <p:cNvPr id="60" name="13 consult">
            <a:extLst>
              <a:ext uri="{FF2B5EF4-FFF2-40B4-BE49-F238E27FC236}">
                <a16:creationId xmlns:a16="http://schemas.microsoft.com/office/drawing/2014/main" id="{C51AFA01-B48E-4CD5-A18A-553771AD8A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5804" y="3977164"/>
            <a:ext cx="1210505" cy="1210505"/>
          </a:xfrm>
          <a:prstGeom prst="rect">
            <a:avLst/>
          </a:prstGeom>
        </p:spPr>
      </p:pic>
      <p:sp>
        <p:nvSpPr>
          <p:cNvPr id="54" name="12 if item used">
            <a:extLst>
              <a:ext uri="{FF2B5EF4-FFF2-40B4-BE49-F238E27FC236}">
                <a16:creationId xmlns:a16="http://schemas.microsoft.com/office/drawing/2014/main" id="{462884E8-1A3F-4D6B-B995-ABEC16464119}"/>
              </a:ext>
            </a:extLst>
          </p:cNvPr>
          <p:cNvSpPr txBox="1">
            <a:spLocks/>
          </p:cNvSpPr>
          <p:nvPr/>
        </p:nvSpPr>
        <p:spPr>
          <a:xfrm>
            <a:off x="3622555" y="5331890"/>
            <a:ext cx="2324207" cy="44893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32E1D"/>
                </a:solidFill>
                <a:cs typeface="+mn-cs"/>
              </a:rPr>
              <a:t>If item was used</a:t>
            </a:r>
          </a:p>
          <a:p>
            <a:endParaRPr lang="en-US" sz="2400" dirty="0"/>
          </a:p>
        </p:txBody>
      </p:sp>
      <p:pic>
        <p:nvPicPr>
          <p:cNvPr id="53" name="12 tool in use">
            <a:extLst>
              <a:ext uri="{FF2B5EF4-FFF2-40B4-BE49-F238E27FC236}">
                <a16:creationId xmlns:a16="http://schemas.microsoft.com/office/drawing/2014/main" id="{A84E2996-1620-475B-81E3-30CC566D4A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707" b="-689"/>
          <a:stretch/>
        </p:blipFill>
        <p:spPr>
          <a:xfrm rot="4287539">
            <a:off x="4049033" y="3168775"/>
            <a:ext cx="1040825" cy="2583815"/>
          </a:xfrm>
          <a:prstGeom prst="rect">
            <a:avLst/>
          </a:prstGeom>
        </p:spPr>
      </p:pic>
      <p:pic>
        <p:nvPicPr>
          <p:cNvPr id="41" name="8 positive">
            <a:extLst>
              <a:ext uri="{FF2B5EF4-FFF2-40B4-BE49-F238E27FC236}">
                <a16:creationId xmlns:a16="http://schemas.microsoft.com/office/drawing/2014/main" id="{2E5DF9D0-15A2-4B72-A643-11AB1D6B1607}"/>
              </a:ext>
            </a:extLst>
          </p:cNvPr>
          <p:cNvPicPr>
            <a:picLocks noChangeAspect="1"/>
          </p:cNvPicPr>
          <p:nvPr/>
        </p:nvPicPr>
        <p:blipFill rotWithShape="1">
          <a:blip r:embed="rId9">
            <a:extLst>
              <a:ext uri="{28A0092B-C50C-407E-A947-70E740481C1C}">
                <a14:useLocalDpi xmlns:a14="http://schemas.microsoft.com/office/drawing/2010/main" val="0"/>
              </a:ext>
            </a:extLst>
          </a:blip>
          <a:srcRect l="19124" t="68953" r="72144" b="12307"/>
          <a:stretch/>
        </p:blipFill>
        <p:spPr>
          <a:xfrm>
            <a:off x="3156496" y="3810000"/>
            <a:ext cx="905979" cy="995050"/>
          </a:xfrm>
          <a:prstGeom prst="rect">
            <a:avLst/>
          </a:prstGeom>
        </p:spPr>
      </p:pic>
      <p:pic>
        <p:nvPicPr>
          <p:cNvPr id="31" name="6 next test arrow">
            <a:extLst>
              <a:ext uri="{FF2B5EF4-FFF2-40B4-BE49-F238E27FC236}">
                <a16:creationId xmlns:a16="http://schemas.microsoft.com/office/drawing/2014/main" id="{9C10351E-2B20-4CD5-811A-B3898E7E2605}"/>
              </a:ext>
            </a:extLst>
          </p:cNvPr>
          <p:cNvPicPr>
            <a:picLocks noChangeAspect="1"/>
          </p:cNvPicPr>
          <p:nvPr/>
        </p:nvPicPr>
        <p:blipFill rotWithShape="1">
          <a:blip r:embed="rId10">
            <a:extLst>
              <a:ext uri="{28A0092B-C50C-407E-A947-70E740481C1C}">
                <a14:useLocalDpi xmlns:a14="http://schemas.microsoft.com/office/drawing/2010/main" val="0"/>
              </a:ext>
            </a:extLst>
          </a:blip>
          <a:srcRect l="30383" t="68962" r="52689" b="10715"/>
          <a:stretch/>
        </p:blipFill>
        <p:spPr>
          <a:xfrm>
            <a:off x="4297605" y="3812005"/>
            <a:ext cx="1741344" cy="1079101"/>
          </a:xfrm>
          <a:prstGeom prst="rect">
            <a:avLst/>
          </a:prstGeom>
        </p:spPr>
      </p:pic>
      <p:sp>
        <p:nvSpPr>
          <p:cNvPr id="35" name="after single">
            <a:extLst>
              <a:ext uri="{FF2B5EF4-FFF2-40B4-BE49-F238E27FC236}">
                <a16:creationId xmlns:a16="http://schemas.microsoft.com/office/drawing/2014/main" id="{05D3C1FF-5372-1D9D-54CF-4BEDCFA61BF1}"/>
              </a:ext>
            </a:extLst>
          </p:cNvPr>
          <p:cNvSpPr txBox="1">
            <a:spLocks/>
          </p:cNvSpPr>
          <p:nvPr/>
        </p:nvSpPr>
        <p:spPr>
          <a:xfrm>
            <a:off x="1559599" y="4092956"/>
            <a:ext cx="1600200" cy="44893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32E1D"/>
                </a:solidFill>
                <a:cs typeface="+mn-cs"/>
              </a:rPr>
              <a:t>After single</a:t>
            </a:r>
          </a:p>
          <a:p>
            <a:endParaRPr lang="en-US" sz="2400" dirty="0"/>
          </a:p>
        </p:txBody>
      </p:sp>
      <p:sp>
        <p:nvSpPr>
          <p:cNvPr id="23" name="steam">
            <a:extLst>
              <a:ext uri="{FF2B5EF4-FFF2-40B4-BE49-F238E27FC236}">
                <a16:creationId xmlns:a16="http://schemas.microsoft.com/office/drawing/2014/main" id="{2A1E6224-B91C-6D1F-9EAD-BF3B84E91514}"/>
              </a:ext>
            </a:extLst>
          </p:cNvPr>
          <p:cNvSpPr txBox="1">
            <a:spLocks/>
          </p:cNvSpPr>
          <p:nvPr/>
        </p:nvSpPr>
        <p:spPr>
          <a:xfrm>
            <a:off x="1523998" y="1950481"/>
            <a:ext cx="2590801" cy="448930"/>
          </a:xfrm>
          <a:prstGeom prst="rect">
            <a:avLst/>
          </a:prstGeom>
        </p:spPr>
        <p:txBody>
          <a:bodyPr anchor="t"/>
          <a:lstStyle>
            <a:lvl1pPr algn="l" defTabSz="914400" rtl="0" eaLnBrk="1" latinLnBrk="0" hangingPunct="1">
              <a:lnSpc>
                <a:spcPct val="90000"/>
              </a:lnSpc>
              <a:spcBef>
                <a:spcPct val="0"/>
              </a:spcBef>
              <a:buNone/>
              <a:defRPr sz="4400" kern="1200">
                <a:solidFill>
                  <a:srgbClr val="000000"/>
                </a:solidFill>
                <a:latin typeface="Edmondsans"/>
                <a:ea typeface="+mj-ea"/>
                <a:cs typeface="Edmondsans"/>
              </a:defRPr>
            </a:lvl1pPr>
          </a:lstStyle>
          <a:p>
            <a:pPr>
              <a:spcBef>
                <a:spcPts val="1000"/>
              </a:spcBef>
            </a:pPr>
            <a:r>
              <a:rPr lang="en-US" sz="2400" b="1" dirty="0">
                <a:solidFill>
                  <a:srgbClr val="532E1D"/>
                </a:solidFill>
              </a:rPr>
              <a:t>Steam sterilization</a:t>
            </a:r>
          </a:p>
        </p:txBody>
      </p:sp>
      <p:pic>
        <p:nvPicPr>
          <p:cNvPr id="10" name="Banner">
            <a:extLst>
              <a:ext uri="{FF2B5EF4-FFF2-40B4-BE49-F238E27FC236}">
                <a16:creationId xmlns:a16="http://schemas.microsoft.com/office/drawing/2014/main" id="{05E94388-382F-58E6-CDC4-EE7F4AB33D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17" name="Icon">
            <a:extLst>
              <a:ext uri="{FF2B5EF4-FFF2-40B4-BE49-F238E27FC236}">
                <a16:creationId xmlns:a16="http://schemas.microsoft.com/office/drawing/2014/main" id="{F1513D3D-D91E-4598-FF1F-AF78832CD2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2" name="Title">
            <a:extLst>
              <a:ext uri="{FF2B5EF4-FFF2-40B4-BE49-F238E27FC236}">
                <a16:creationId xmlns:a16="http://schemas.microsoft.com/office/drawing/2014/main" id="{F8554C99-26B3-6447-B6C6-774A7E809880}"/>
              </a:ext>
            </a:extLst>
          </p:cNvPr>
          <p:cNvSpPr txBox="1"/>
          <p:nvPr/>
        </p:nvSpPr>
        <p:spPr>
          <a:xfrm>
            <a:off x="1143000" y="1070650"/>
            <a:ext cx="5638800" cy="707886"/>
          </a:xfrm>
          <a:prstGeom prst="rect">
            <a:avLst/>
          </a:prstGeom>
          <a:noFill/>
        </p:spPr>
        <p:txBody>
          <a:bodyPr wrap="square" rtlCol="0">
            <a:spAutoFit/>
          </a:bodyPr>
          <a:lstStyle/>
          <a:p>
            <a:r>
              <a:rPr lang="en-US" sz="4000" b="1" dirty="0"/>
              <a:t>Monitoring of Sterilizers</a:t>
            </a:r>
          </a:p>
        </p:txBody>
      </p:sp>
    </p:spTree>
    <p:extLst>
      <p:ext uri="{BB962C8B-B14F-4D97-AF65-F5344CB8AC3E}">
        <p14:creationId xmlns:p14="http://schemas.microsoft.com/office/powerpoint/2010/main" val="172791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3"/>
                                        </p:tgtEl>
                                      </p:cBhvr>
                                    </p:animEffect>
                                    <p:set>
                                      <p:cBhvr>
                                        <p:cTn id="10" dur="1" fill="hold">
                                          <p:stCondLst>
                                            <p:cond delay="499"/>
                                          </p:stCondLst>
                                        </p:cTn>
                                        <p:tgtEl>
                                          <p:spTgt spid="5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2"/>
                                        </p:tgtEl>
                                      </p:cBhvr>
                                    </p:animEffect>
                                    <p:set>
                                      <p:cBhvr>
                                        <p:cTn id="16" dur="1" fill="hold">
                                          <p:stCondLst>
                                            <p:cond delay="499"/>
                                          </p:stCondLst>
                                        </p:cTn>
                                        <p:tgtEl>
                                          <p:spTgt spid="6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56"/>
                                        </p:tgtEl>
                                      </p:cBhvr>
                                    </p:animEffect>
                                    <p:set>
                                      <p:cBhvr>
                                        <p:cTn id="22" dur="1" fill="hold">
                                          <p:stCondLst>
                                            <p:cond delay="499"/>
                                          </p:stCondLst>
                                        </p:cTn>
                                        <p:tgtEl>
                                          <p:spTgt spid="5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xit" presetSubtype="0" fill="hold" grpId="0" nodeType="withEffect">
                                  <p:stCondLst>
                                    <p:cond delay="0"/>
                                  </p:stCondLst>
                                  <p:childTnLst>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500"/>
                                        <p:tgtEl>
                                          <p:spTgt spid="66"/>
                                        </p:tgtEl>
                                      </p:cBhvr>
                                    </p:animEffect>
                                  </p:childTnLst>
                                </p:cTn>
                              </p:par>
                              <p:par>
                                <p:cTn id="49" presetID="10"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xit" presetSubtype="0" fill="hold" grpId="1" nodeType="withEffect">
                                  <p:stCondLst>
                                    <p:cond delay="0"/>
                                  </p:stCondLst>
                                  <p:childTnLst>
                                    <p:animEffect transition="out" filter="fade">
                                      <p:cBhvr>
                                        <p:cTn id="53" dur="500"/>
                                        <p:tgtEl>
                                          <p:spTgt spid="63"/>
                                        </p:tgtEl>
                                      </p:cBhvr>
                                    </p:animEffect>
                                    <p:set>
                                      <p:cBhvr>
                                        <p:cTn id="54"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par>
              <p:cTn id="55"/>
            </p:par>
            <p:par>
              <p:cTn id="56"/>
            </p:par>
          </p:childTnLst>
        </p:cTn>
      </p:par>
    </p:tnLst>
    <p:bldLst>
      <p:bldP spid="66" grpId="0"/>
      <p:bldP spid="64" grpId="0"/>
      <p:bldP spid="63" grpId="0"/>
      <p:bldP spid="63" grpId="1"/>
      <p:bldP spid="2" grpId="0"/>
      <p:bldP spid="56" grpId="0"/>
      <p:bldP spid="54" grpId="0"/>
      <p:bldP spid="35"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p:cNvSpPr>
          <p:nvPr>
            <p:ph idx="4294967295"/>
          </p:nvPr>
        </p:nvSpPr>
        <p:spPr>
          <a:xfrm>
            <a:off x="1676400" y="2158505"/>
            <a:ext cx="8839200" cy="2819400"/>
          </a:xfrm>
          <a:prstGeom prst="rect">
            <a:avLst/>
          </a:prstGeom>
        </p:spPr>
        <p:txBody>
          <a:bodyPr/>
          <a:lstStyle/>
          <a:p>
            <a:pPr eaLnBrk="1" hangingPunct="1">
              <a:lnSpc>
                <a:spcPct val="80000"/>
              </a:lnSpc>
              <a:spcBef>
                <a:spcPts val="0"/>
              </a:spcBef>
              <a:spcAft>
                <a:spcPts val="1800"/>
              </a:spcAft>
              <a:defRPr/>
            </a:pPr>
            <a:r>
              <a:rPr lang="en-US" altLang="en-US" sz="2500" dirty="0">
                <a:solidFill>
                  <a:srgbClr val="532E1D"/>
                </a:solidFill>
                <a:latin typeface="Calibri" panose="020F0502020204030204" pitchFamily="34" charset="0"/>
                <a:cs typeface="Calibri" panose="020F0502020204030204" pitchFamily="34" charset="0"/>
              </a:rPr>
              <a:t>Monitor each load with physical and chemical (internal and external) indicators.</a:t>
            </a:r>
          </a:p>
          <a:p>
            <a:pPr eaLnBrk="1" hangingPunct="1">
              <a:lnSpc>
                <a:spcPct val="80000"/>
              </a:lnSpc>
              <a:spcBef>
                <a:spcPts val="0"/>
              </a:spcBef>
              <a:spcAft>
                <a:spcPts val="1800"/>
              </a:spcAft>
              <a:defRPr/>
            </a:pPr>
            <a:r>
              <a:rPr lang="en-US" altLang="en-US" sz="2500" dirty="0">
                <a:solidFill>
                  <a:srgbClr val="532E1D"/>
                </a:solidFill>
                <a:latin typeface="Calibri" panose="020F0502020204030204" pitchFamily="34" charset="0"/>
                <a:cs typeface="Calibri" panose="020F0502020204030204" pitchFamily="34" charset="0"/>
              </a:rPr>
              <a:t>Use biological indicators to monitor effectiveness of sterilizers at least weekly with spores intended for the type of sterilizer.</a:t>
            </a:r>
          </a:p>
          <a:p>
            <a:pPr eaLnBrk="1" hangingPunct="1">
              <a:lnSpc>
                <a:spcPct val="80000"/>
              </a:lnSpc>
              <a:spcBef>
                <a:spcPts val="0"/>
              </a:spcBef>
              <a:spcAft>
                <a:spcPts val="1800"/>
              </a:spcAft>
              <a:defRPr/>
            </a:pPr>
            <a:r>
              <a:rPr lang="en-US" altLang="en-US" sz="2500" dirty="0">
                <a:solidFill>
                  <a:srgbClr val="532E1D"/>
                </a:solidFill>
                <a:latin typeface="Calibri" panose="020F0502020204030204" pitchFamily="34" charset="0"/>
                <a:cs typeface="Calibri" panose="020F0502020204030204" pitchFamily="34" charset="0"/>
              </a:rPr>
              <a:t>Use biological indicators for every load containing implantable items</a:t>
            </a:r>
          </a:p>
          <a:p>
            <a:pPr eaLnBrk="1" hangingPunct="1">
              <a:lnSpc>
                <a:spcPct val="80000"/>
              </a:lnSpc>
              <a:spcBef>
                <a:spcPts val="0"/>
              </a:spcBef>
              <a:spcAft>
                <a:spcPts val="1800"/>
              </a:spcAft>
              <a:defRPr/>
            </a:pPr>
            <a:r>
              <a:rPr lang="en-US" altLang="en-US" sz="2500" dirty="0">
                <a:solidFill>
                  <a:srgbClr val="532E1D"/>
                </a:solidFill>
                <a:latin typeface="Calibri" panose="020F0502020204030204" pitchFamily="34" charset="0"/>
                <a:cs typeface="Calibri" panose="020F0502020204030204" pitchFamily="34" charset="0"/>
              </a:rPr>
              <a:t>Policy for management of positive BI indicator</a:t>
            </a:r>
          </a:p>
        </p:txBody>
      </p:sp>
      <p:pic>
        <p:nvPicPr>
          <p:cNvPr id="2" name="Banner">
            <a:extLst>
              <a:ext uri="{FF2B5EF4-FFF2-40B4-BE49-F238E27FC236}">
                <a16:creationId xmlns:a16="http://schemas.microsoft.com/office/drawing/2014/main" id="{C3C40B63-1E33-2026-6EB5-CC1B49A7F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64CBED6B-3DF7-1AB8-21DF-7B78ABA6CA9A}"/>
              </a:ext>
            </a:extLst>
          </p:cNvPr>
          <p:cNvSpPr txBox="1"/>
          <p:nvPr/>
        </p:nvSpPr>
        <p:spPr>
          <a:xfrm>
            <a:off x="1143000" y="1070650"/>
            <a:ext cx="5638800" cy="707886"/>
          </a:xfrm>
          <a:prstGeom prst="rect">
            <a:avLst/>
          </a:prstGeom>
          <a:noFill/>
        </p:spPr>
        <p:txBody>
          <a:bodyPr wrap="square" rtlCol="0">
            <a:spAutoFit/>
          </a:bodyPr>
          <a:lstStyle/>
          <a:p>
            <a:r>
              <a:rPr lang="en-US" sz="4000" b="1" dirty="0"/>
              <a:t>Monitoring Review</a:t>
            </a:r>
          </a:p>
        </p:txBody>
      </p:sp>
      <p:pic>
        <p:nvPicPr>
          <p:cNvPr id="5" name="Icon">
            <a:extLst>
              <a:ext uri="{FF2B5EF4-FFF2-40B4-BE49-F238E27FC236}">
                <a16:creationId xmlns:a16="http://schemas.microsoft.com/office/drawing/2014/main" id="{B0C62C11-7C9A-6076-E34B-C787AA927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6" name="monitoring icon">
            <a:extLst>
              <a:ext uri="{FF2B5EF4-FFF2-40B4-BE49-F238E27FC236}">
                <a16:creationId xmlns:a16="http://schemas.microsoft.com/office/drawing/2014/main" id="{A7AC6962-50E7-858F-90EF-7287B6F8AB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7100" y="5672558"/>
            <a:ext cx="838200"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B722576-ACC8-0FEC-CA7B-698B421E3F7D}"/>
              </a:ext>
            </a:extLst>
          </p:cNvPr>
          <p:cNvSpPr txBox="1"/>
          <p:nvPr/>
        </p:nvSpPr>
        <p:spPr>
          <a:xfrm>
            <a:off x="1676400" y="6052527"/>
            <a:ext cx="1238801" cy="369332"/>
          </a:xfrm>
          <a:prstGeom prst="rect">
            <a:avLst/>
          </a:prstGeom>
          <a:noFill/>
        </p:spPr>
        <p:txBody>
          <a:bodyPr wrap="none" rtlCol="0">
            <a:spAutoFit/>
          </a:bodyPr>
          <a:lstStyle/>
          <a:p>
            <a:r>
              <a:rPr lang="en-US" dirty="0">
                <a:solidFill>
                  <a:srgbClr val="FF6600"/>
                </a:solidFill>
              </a:rPr>
              <a:t>Monitoring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animEffect transition="in" filter="fade">
                                      <p:cBhvr>
                                        <p:cTn id="7" dur="500"/>
                                        <p:tgtEl>
                                          <p:spTgt spid="645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15">
                                            <p:txEl>
                                              <p:pRg st="2" end="2"/>
                                            </p:txEl>
                                          </p:spTgt>
                                        </p:tgtEl>
                                        <p:attrNameLst>
                                          <p:attrName>style.visibility</p:attrName>
                                        </p:attrNameLst>
                                      </p:cBhvr>
                                      <p:to>
                                        <p:strVal val="visible"/>
                                      </p:to>
                                    </p:set>
                                    <p:animEffect transition="in" filter="fade">
                                      <p:cBhvr>
                                        <p:cTn id="12" dur="500"/>
                                        <p:tgtEl>
                                          <p:spTgt spid="645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15">
                                            <p:txEl>
                                              <p:pRg st="3" end="3"/>
                                            </p:txEl>
                                          </p:spTgt>
                                        </p:tgtEl>
                                        <p:attrNameLst>
                                          <p:attrName>style.visibility</p:attrName>
                                        </p:attrNameLst>
                                      </p:cBhvr>
                                      <p:to>
                                        <p:strVal val="visible"/>
                                      </p:to>
                                    </p:set>
                                    <p:animEffect transition="in" filter="fade">
                                      <p:cBhvr>
                                        <p:cTn id="17" dur="500"/>
                                        <p:tgtEl>
                                          <p:spTgt spid="645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1 balls"/>
          <p:cNvGrpSpPr>
            <a:grpSpLocks/>
          </p:cNvGrpSpPr>
          <p:nvPr/>
        </p:nvGrpSpPr>
        <p:grpSpPr bwMode="auto">
          <a:xfrm>
            <a:off x="1939260" y="1524000"/>
            <a:ext cx="7848600" cy="4572000"/>
            <a:chOff x="813259" y="1004685"/>
            <a:chExt cx="8723868" cy="4907176"/>
          </a:xfrm>
        </p:grpSpPr>
        <p:pic>
          <p:nvPicPr>
            <p:cNvPr id="13320" name="ball 1 (prion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1" name="ball 2 (spore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2" name="ball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3" name="ball 4 (noroviru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4" name="ball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5" name="ball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6" name="ball 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cxnSp>
        <p:nvCxnSpPr>
          <p:cNvPr id="23" name="Straight Arrow Connector 22">
            <a:extLst>
              <a:ext uri="{FF2B5EF4-FFF2-40B4-BE49-F238E27FC236}">
                <a16:creationId xmlns:a16="http://schemas.microsoft.com/office/drawing/2014/main" id="{EE268394-F35E-45A7-B798-564FF04ACCDA}"/>
              </a:ext>
            </a:extLst>
          </p:cNvPr>
          <p:cNvCxnSpPr>
            <a:cxnSpLocks/>
          </p:cNvCxnSpPr>
          <p:nvPr/>
        </p:nvCxnSpPr>
        <p:spPr>
          <a:xfrm>
            <a:off x="2727034" y="3410607"/>
            <a:ext cx="5867400" cy="2358350"/>
          </a:xfrm>
          <a:prstGeom prst="straightConnector1">
            <a:avLst/>
          </a:prstGeom>
          <a:ln w="82550">
            <a:tailEnd type="arrow"/>
          </a:ln>
        </p:spPr>
        <p:style>
          <a:lnRef idx="1">
            <a:schemeClr val="accent1"/>
          </a:lnRef>
          <a:fillRef idx="0">
            <a:schemeClr val="accent1"/>
          </a:fillRef>
          <a:effectRef idx="0">
            <a:schemeClr val="accent1"/>
          </a:effectRef>
          <a:fontRef idx="minor">
            <a:schemeClr val="tx1"/>
          </a:fontRef>
        </p:style>
      </p:cxnSp>
      <p:sp>
        <p:nvSpPr>
          <p:cNvPr id="13317" name="Rectangle 41"/>
          <p:cNvSpPr>
            <a:spLocks noChangeArrowheads="1"/>
          </p:cNvSpPr>
          <p:nvPr/>
        </p:nvSpPr>
        <p:spPr bwMode="auto">
          <a:xfrm>
            <a:off x="1331025" y="2274363"/>
            <a:ext cx="149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dirty="0">
                <a:solidFill>
                  <a:schemeClr val="bg1"/>
                </a:solidFill>
              </a:rPr>
              <a:t>Hardest to Kill</a:t>
            </a:r>
          </a:p>
        </p:txBody>
      </p:sp>
      <p:sp>
        <p:nvSpPr>
          <p:cNvPr id="13318" name="Rectangle 42"/>
          <p:cNvSpPr>
            <a:spLocks noChangeArrowheads="1"/>
          </p:cNvSpPr>
          <p:nvPr/>
        </p:nvSpPr>
        <p:spPr bwMode="auto">
          <a:xfrm>
            <a:off x="9437625" y="4141656"/>
            <a:ext cx="1406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dirty="0">
                <a:solidFill>
                  <a:schemeClr val="bg1"/>
                </a:solidFill>
              </a:rPr>
              <a:t>Easiest to Kill</a:t>
            </a:r>
          </a:p>
        </p:txBody>
      </p:sp>
      <p:pic>
        <p:nvPicPr>
          <p:cNvPr id="2" name="Banner">
            <a:extLst>
              <a:ext uri="{FF2B5EF4-FFF2-40B4-BE49-F238E27FC236}">
                <a16:creationId xmlns:a16="http://schemas.microsoft.com/office/drawing/2014/main" id="{D3A5D30C-7CAD-1536-988B-ABA63EFACD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AF1299E0-C23C-B5F2-7335-4E3241278F30}"/>
              </a:ext>
            </a:extLst>
          </p:cNvPr>
          <p:cNvSpPr txBox="1"/>
          <p:nvPr/>
        </p:nvSpPr>
        <p:spPr>
          <a:xfrm>
            <a:off x="1143000" y="1070650"/>
            <a:ext cx="5638800" cy="707886"/>
          </a:xfrm>
          <a:prstGeom prst="rect">
            <a:avLst/>
          </a:prstGeom>
          <a:noFill/>
        </p:spPr>
        <p:txBody>
          <a:bodyPr wrap="square" rtlCol="0">
            <a:spAutoFit/>
          </a:bodyPr>
          <a:lstStyle/>
          <a:p>
            <a:r>
              <a:rPr lang="en-US" sz="4000" b="1" dirty="0"/>
              <a:t>Objectives</a:t>
            </a:r>
          </a:p>
        </p:txBody>
      </p:sp>
      <p:pic>
        <p:nvPicPr>
          <p:cNvPr id="6" name="Icon">
            <a:extLst>
              <a:ext uri="{FF2B5EF4-FFF2-40B4-BE49-F238E27FC236}">
                <a16:creationId xmlns:a16="http://schemas.microsoft.com/office/drawing/2014/main" id="{EC9B0B72-7CA2-25AA-E4AB-5B959594AF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grpSp>
        <p:nvGrpSpPr>
          <p:cNvPr id="19" name="1 balls">
            <a:extLst>
              <a:ext uri="{FF2B5EF4-FFF2-40B4-BE49-F238E27FC236}">
                <a16:creationId xmlns:a16="http://schemas.microsoft.com/office/drawing/2014/main" id="{308C6B84-10B0-F9E1-AF5E-1C6EDA25F698}"/>
              </a:ext>
            </a:extLst>
          </p:cNvPr>
          <p:cNvGrpSpPr>
            <a:grpSpLocks/>
          </p:cNvGrpSpPr>
          <p:nvPr/>
        </p:nvGrpSpPr>
        <p:grpSpPr bwMode="auto">
          <a:xfrm>
            <a:off x="1943035" y="1524000"/>
            <a:ext cx="7848600" cy="4572000"/>
            <a:chOff x="813259" y="1004685"/>
            <a:chExt cx="8723868" cy="4907176"/>
          </a:xfrm>
        </p:grpSpPr>
        <p:pic>
          <p:nvPicPr>
            <p:cNvPr id="20" name="ball 1 (prions)">
              <a:extLst>
                <a:ext uri="{FF2B5EF4-FFF2-40B4-BE49-F238E27FC236}">
                  <a16:creationId xmlns:a16="http://schemas.microsoft.com/office/drawing/2014/main" id="{6387DD97-8D2C-A91F-AF1E-DBB86488CD5E}"/>
                </a:ext>
              </a:extLst>
            </p:cNvPr>
            <p:cNvPicPr>
              <a:picLocks noChangeAspect="1"/>
            </p:cNvPicPr>
            <p:nvPr/>
          </p:nvPicPr>
          <p:blipFill>
            <a:blip r:embed="rId3"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ball 2 (spores)">
              <a:extLst>
                <a:ext uri="{FF2B5EF4-FFF2-40B4-BE49-F238E27FC236}">
                  <a16:creationId xmlns:a16="http://schemas.microsoft.com/office/drawing/2014/main" id="{AFF645CD-B0BD-1104-66D8-ED6819569490}"/>
                </a:ext>
              </a:extLst>
            </p:cNvPr>
            <p:cNvPicPr>
              <a:picLocks noChangeAspect="1"/>
            </p:cNvPicPr>
            <p:nvPr/>
          </p:nvPicPr>
          <p:blipFill>
            <a:blip r:embed="rId4"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2" name="ball 3">
              <a:extLst>
                <a:ext uri="{FF2B5EF4-FFF2-40B4-BE49-F238E27FC236}">
                  <a16:creationId xmlns:a16="http://schemas.microsoft.com/office/drawing/2014/main" id="{333A2CEE-9747-F8EF-0700-68746F463D14}"/>
                </a:ext>
              </a:extLst>
            </p:cNvPr>
            <p:cNvPicPr>
              <a:picLocks noChangeAspect="1"/>
            </p:cNvPicPr>
            <p:nvPr/>
          </p:nvPicPr>
          <p:blipFill>
            <a:blip r:embed="rId5"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4" name="ball 4 (norovirus)">
              <a:extLst>
                <a:ext uri="{FF2B5EF4-FFF2-40B4-BE49-F238E27FC236}">
                  <a16:creationId xmlns:a16="http://schemas.microsoft.com/office/drawing/2014/main" id="{BA62D176-B019-6688-78CA-82389589BC16}"/>
                </a:ext>
              </a:extLst>
            </p:cNvPr>
            <p:cNvPicPr>
              <a:picLocks noChangeAspect="1"/>
            </p:cNvPicPr>
            <p:nvPr/>
          </p:nvPicPr>
          <p:blipFill>
            <a:blip r:embed="rId6"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5" name="ball 5">
              <a:extLst>
                <a:ext uri="{FF2B5EF4-FFF2-40B4-BE49-F238E27FC236}">
                  <a16:creationId xmlns:a16="http://schemas.microsoft.com/office/drawing/2014/main" id="{416F78A3-CB3D-4D60-1925-353677DD7456}"/>
                </a:ext>
              </a:extLst>
            </p:cNvPr>
            <p:cNvPicPr>
              <a:picLocks noChangeAspect="1"/>
            </p:cNvPicPr>
            <p:nvPr/>
          </p:nvPicPr>
          <p:blipFill>
            <a:blip r:embed="rId7"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6" name="ball 6">
              <a:extLst>
                <a:ext uri="{FF2B5EF4-FFF2-40B4-BE49-F238E27FC236}">
                  <a16:creationId xmlns:a16="http://schemas.microsoft.com/office/drawing/2014/main" id="{A1DCE485-EB36-B19D-2FB3-C61881B3FC0B}"/>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7" name="ball 7">
              <a:extLst>
                <a:ext uri="{FF2B5EF4-FFF2-40B4-BE49-F238E27FC236}">
                  <a16:creationId xmlns:a16="http://schemas.microsoft.com/office/drawing/2014/main" id="{FDB02997-2390-B819-D0F4-B30B6817A772}"/>
                </a:ext>
              </a:extLst>
            </p:cNvPr>
            <p:cNvPicPr>
              <a:picLocks noChangeAspect="1"/>
            </p:cNvPicPr>
            <p:nvPr/>
          </p:nvPicPr>
          <p:blipFill>
            <a:blip r:embed="rId9"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pic>
        <p:nvPicPr>
          <p:cNvPr id="14" name="C diff" descr="A black sphere with white text&#10;&#10;Description automatically generated with low confidence">
            <a:extLst>
              <a:ext uri="{FF2B5EF4-FFF2-40B4-BE49-F238E27FC236}">
                <a16:creationId xmlns:a16="http://schemas.microsoft.com/office/drawing/2014/main" id="{F357F369-8A68-E58A-074A-22F3C345998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1979" t="13691" r="59896" b="57483"/>
          <a:stretch/>
        </p:blipFill>
        <p:spPr>
          <a:xfrm>
            <a:off x="3646023" y="2148279"/>
            <a:ext cx="1473972" cy="1318587"/>
          </a:xfrm>
          <a:prstGeom prst="rect">
            <a:avLst/>
          </a:prstGeom>
        </p:spPr>
      </p:pic>
      <p:pic>
        <p:nvPicPr>
          <p:cNvPr id="16" name="Noro" descr="A picture containing moon, night, circle&#10;&#10;Description automatically generated">
            <a:extLst>
              <a:ext uri="{FF2B5EF4-FFF2-40B4-BE49-F238E27FC236}">
                <a16:creationId xmlns:a16="http://schemas.microsoft.com/office/drawing/2014/main" id="{20CE4F00-C014-C222-EE45-63C38E31B74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3789" t="25345" r="38086" b="45089"/>
          <a:stretch/>
        </p:blipFill>
        <p:spPr>
          <a:xfrm>
            <a:off x="5359014" y="2686174"/>
            <a:ext cx="1473972" cy="1352426"/>
          </a:xfrm>
          <a:prstGeom prst="rect">
            <a:avLst/>
          </a:prstGeom>
        </p:spPr>
      </p:pic>
      <p:pic>
        <p:nvPicPr>
          <p:cNvPr id="18" name="HIV" descr="A picture containing astronomical object, circle, moon, night&#10;&#10;Description automatically generated">
            <a:extLst>
              <a:ext uri="{FF2B5EF4-FFF2-40B4-BE49-F238E27FC236}">
                <a16:creationId xmlns:a16="http://schemas.microsoft.com/office/drawing/2014/main" id="{F14A4757-6E55-4291-FF09-8B7B4D43DB9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5289" t="40186" r="5355" b="27118"/>
          <a:stretch/>
        </p:blipFill>
        <p:spPr>
          <a:xfrm>
            <a:off x="7827151" y="3368418"/>
            <a:ext cx="1574024" cy="1495665"/>
          </a:xfrm>
          <a:prstGeom prst="rect">
            <a:avLst/>
          </a:prstGeom>
        </p:spPr>
      </p:pic>
      <p:pic>
        <p:nvPicPr>
          <p:cNvPr id="12" name="CJD" descr="A picture containing circle, night, moon&#10;&#10;Description automatically generated">
            <a:extLst>
              <a:ext uri="{FF2B5EF4-FFF2-40B4-BE49-F238E27FC236}">
                <a16:creationId xmlns:a16="http://schemas.microsoft.com/office/drawing/2014/main" id="{5787040E-6C99-E78A-509E-0DB777B3740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3125" t="9791" r="67520" b="62767"/>
          <a:stretch/>
        </p:blipFill>
        <p:spPr>
          <a:xfrm>
            <a:off x="2949258" y="1966895"/>
            <a:ext cx="1574024" cy="1255353"/>
          </a:xfrm>
          <a:prstGeom prst="rect">
            <a:avLst/>
          </a:prstGeom>
        </p:spPr>
      </p:pic>
      <p:cxnSp>
        <p:nvCxnSpPr>
          <p:cNvPr id="28" name="Straight Connector 27">
            <a:extLst>
              <a:ext uri="{FF2B5EF4-FFF2-40B4-BE49-F238E27FC236}">
                <a16:creationId xmlns:a16="http://schemas.microsoft.com/office/drawing/2014/main" id="{EE359C30-ECFB-AA57-2E5B-FCB0F3B01893}"/>
              </a:ext>
            </a:extLst>
          </p:cNvPr>
          <p:cNvCxnSpPr>
            <a:cxnSpLocks/>
          </p:cNvCxnSpPr>
          <p:nvPr/>
        </p:nvCxnSpPr>
        <p:spPr>
          <a:xfrm>
            <a:off x="1438319" y="2597061"/>
            <a:ext cx="714331"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CF21D1EA-DDE6-7A5F-3827-EB9F4CE092E6}"/>
              </a:ext>
            </a:extLst>
          </p:cNvPr>
          <p:cNvCxnSpPr>
            <a:cxnSpLocks/>
          </p:cNvCxnSpPr>
          <p:nvPr/>
        </p:nvCxnSpPr>
        <p:spPr>
          <a:xfrm>
            <a:off x="9531796" y="4457700"/>
            <a:ext cx="63137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33" name="TextBox 32">
            <a:extLst>
              <a:ext uri="{FF2B5EF4-FFF2-40B4-BE49-F238E27FC236}">
                <a16:creationId xmlns:a16="http://schemas.microsoft.com/office/drawing/2014/main" id="{89A00E33-44A3-1FB7-1CDC-2CF4BDDCE564}"/>
              </a:ext>
            </a:extLst>
          </p:cNvPr>
          <p:cNvSpPr txBox="1"/>
          <p:nvPr/>
        </p:nvSpPr>
        <p:spPr>
          <a:xfrm>
            <a:off x="3241699" y="4326878"/>
            <a:ext cx="989142" cy="369332"/>
          </a:xfrm>
          <a:prstGeom prst="rect">
            <a:avLst/>
          </a:prstGeom>
          <a:noFill/>
        </p:spPr>
        <p:txBody>
          <a:bodyPr wrap="square">
            <a:spAutoFit/>
          </a:bodyPr>
          <a:lstStyle/>
          <a:p>
            <a:r>
              <a:rPr lang="en-US" altLang="en-US" sz="1800" b="1" dirty="0">
                <a:solidFill>
                  <a:srgbClr val="532E1D"/>
                </a:solidFill>
                <a:latin typeface="Calibri" panose="020F0502020204030204" pitchFamily="34" charset="0"/>
                <a:cs typeface="Calibri" panose="020F0502020204030204" pitchFamily="34" charset="0"/>
              </a:rPr>
              <a:t>Prions</a:t>
            </a:r>
            <a:endParaRPr lang="en-US" b="1" dirty="0"/>
          </a:p>
        </p:txBody>
      </p:sp>
      <p:sp>
        <p:nvSpPr>
          <p:cNvPr id="34" name="TextBox 33">
            <a:extLst>
              <a:ext uri="{FF2B5EF4-FFF2-40B4-BE49-F238E27FC236}">
                <a16:creationId xmlns:a16="http://schemas.microsoft.com/office/drawing/2014/main" id="{764F362C-3DE1-DF48-D9F3-B59E4A3C1E22}"/>
              </a:ext>
            </a:extLst>
          </p:cNvPr>
          <p:cNvSpPr txBox="1"/>
          <p:nvPr/>
        </p:nvSpPr>
        <p:spPr>
          <a:xfrm>
            <a:off x="3449287" y="4638638"/>
            <a:ext cx="1719806" cy="1200329"/>
          </a:xfrm>
          <a:prstGeom prst="rect">
            <a:avLst/>
          </a:prstGeom>
          <a:noFill/>
        </p:spPr>
        <p:txBody>
          <a:bodyPr wrap="square">
            <a:spAutoFit/>
          </a:bodyPr>
          <a:lstStyle/>
          <a:p>
            <a:pPr algn="ctr"/>
            <a:r>
              <a:rPr lang="en-US" altLang="en-US" sz="1800" b="1" dirty="0">
                <a:solidFill>
                  <a:srgbClr val="532E1D"/>
                </a:solidFill>
                <a:latin typeface="Calibri" panose="020F0502020204030204" pitchFamily="34" charset="0"/>
                <a:cs typeface="Calibri" panose="020F0502020204030204" pitchFamily="34" charset="0"/>
              </a:rPr>
              <a:t>Spores</a:t>
            </a:r>
          </a:p>
          <a:p>
            <a:pPr algn="ctr"/>
            <a:r>
              <a:rPr lang="en-US" i="1" dirty="0">
                <a:solidFill>
                  <a:srgbClr val="532E1D"/>
                </a:solidFill>
                <a:cs typeface="Calibri" panose="020F0502020204030204" pitchFamily="34" charset="0"/>
              </a:rPr>
              <a:t>R</a:t>
            </a:r>
            <a:r>
              <a:rPr lang="en-US" sz="1800" i="1" dirty="0">
                <a:solidFill>
                  <a:srgbClr val="532E1D"/>
                </a:solidFill>
                <a:cs typeface="Calibri" panose="020F0502020204030204" pitchFamily="34" charset="0"/>
              </a:rPr>
              <a:t>esistant to</a:t>
            </a:r>
          </a:p>
          <a:p>
            <a:pPr algn="ctr"/>
            <a:r>
              <a:rPr lang="en-US" i="1" dirty="0">
                <a:solidFill>
                  <a:srgbClr val="532E1D"/>
                </a:solidFill>
                <a:cs typeface="Calibri" panose="020F0502020204030204" pitchFamily="34" charset="0"/>
              </a:rPr>
              <a:t>disinfectants</a:t>
            </a:r>
            <a:endParaRPr lang="en-US" sz="1800" i="1" dirty="0"/>
          </a:p>
          <a:p>
            <a:endParaRPr lang="en-US" b="1" dirty="0"/>
          </a:p>
        </p:txBody>
      </p:sp>
      <p:sp>
        <p:nvSpPr>
          <p:cNvPr id="35" name="TextBox 34">
            <a:extLst>
              <a:ext uri="{FF2B5EF4-FFF2-40B4-BE49-F238E27FC236}">
                <a16:creationId xmlns:a16="http://schemas.microsoft.com/office/drawing/2014/main" id="{0B549BD1-3CDB-B5C6-E890-439718193808}"/>
              </a:ext>
            </a:extLst>
          </p:cNvPr>
          <p:cNvSpPr txBox="1"/>
          <p:nvPr/>
        </p:nvSpPr>
        <p:spPr>
          <a:xfrm>
            <a:off x="5258781" y="1884838"/>
            <a:ext cx="1896790" cy="615553"/>
          </a:xfrm>
          <a:prstGeom prst="rect">
            <a:avLst/>
          </a:prstGeom>
          <a:noFill/>
        </p:spPr>
        <p:txBody>
          <a:bodyPr wrap="square">
            <a:spAutoFit/>
          </a:bodyPr>
          <a:lstStyle/>
          <a:p>
            <a:pPr algn="ctr"/>
            <a:r>
              <a:rPr lang="en-US" altLang="en-US" sz="1800" b="1" dirty="0">
                <a:solidFill>
                  <a:srgbClr val="532E1D"/>
                </a:solidFill>
                <a:latin typeface="Calibri" panose="020F0502020204030204" pitchFamily="34" charset="0"/>
                <a:cs typeface="Calibri" panose="020F0502020204030204" pitchFamily="34" charset="0"/>
              </a:rPr>
              <a:t>Norovirus</a:t>
            </a:r>
          </a:p>
          <a:p>
            <a:pPr algn="ctr"/>
            <a:r>
              <a:rPr lang="en-US" sz="1600" i="1" dirty="0">
                <a:solidFill>
                  <a:srgbClr val="532E1D"/>
                </a:solidFill>
                <a:cs typeface="Calibri" panose="020F0502020204030204" pitchFamily="34" charset="0"/>
              </a:rPr>
              <a:t>Alcohol resistant</a:t>
            </a:r>
            <a:endParaRPr lang="en-US" sz="1600" i="1" dirty="0"/>
          </a:p>
        </p:txBody>
      </p:sp>
      <p:sp>
        <p:nvSpPr>
          <p:cNvPr id="36" name="TextBox 35">
            <a:extLst>
              <a:ext uri="{FF2B5EF4-FFF2-40B4-BE49-F238E27FC236}">
                <a16:creationId xmlns:a16="http://schemas.microsoft.com/office/drawing/2014/main" id="{DCA7C474-983B-7B63-15B1-FD01C784DEBD}"/>
              </a:ext>
            </a:extLst>
          </p:cNvPr>
          <p:cNvSpPr txBox="1"/>
          <p:nvPr/>
        </p:nvSpPr>
        <p:spPr>
          <a:xfrm>
            <a:off x="9011677" y="2899082"/>
            <a:ext cx="989142" cy="646331"/>
          </a:xfrm>
          <a:prstGeom prst="rect">
            <a:avLst/>
          </a:prstGeom>
          <a:noFill/>
        </p:spPr>
        <p:txBody>
          <a:bodyPr wrap="square">
            <a:spAutoFit/>
          </a:bodyPr>
          <a:lstStyle/>
          <a:p>
            <a:pPr algn="ctr"/>
            <a:r>
              <a:rPr lang="en-US" altLang="en-US" sz="1800" b="1" dirty="0">
                <a:solidFill>
                  <a:srgbClr val="532E1D"/>
                </a:solidFill>
                <a:latin typeface="Calibri" panose="020F0502020204030204" pitchFamily="34" charset="0"/>
                <a:cs typeface="Calibri" panose="020F0502020204030204" pitchFamily="34" charset="0"/>
              </a:rPr>
              <a:t>HIV</a:t>
            </a:r>
          </a:p>
          <a:p>
            <a:pPr algn="ctr"/>
            <a:r>
              <a:rPr lang="en-US" b="1" dirty="0">
                <a:solidFill>
                  <a:srgbClr val="532E1D"/>
                </a:solidFill>
                <a:cs typeface="Calibri" panose="020F0502020204030204" pitchFamily="34" charset="0"/>
              </a:rPr>
              <a:t>HBV</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315"/>
                                        </p:tgtEl>
                                      </p:cBhvr>
                                    </p:animEffect>
                                    <p:set>
                                      <p:cBhvr>
                                        <p:cTn id="7" dur="1" fill="hold">
                                          <p:stCondLst>
                                            <p:cond delay="499"/>
                                          </p:stCondLst>
                                        </p:cTn>
                                        <p:tgtEl>
                                          <p:spTgt spid="133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xit" presetSubtype="0" fill="hold" grpId="1" nodeType="with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xit" presetSubtype="0" fill="hold"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xit" presetSubtype="0" fill="hold" grpId="1"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1">
            <a:extLst>
              <a:ext uri="{FF2B5EF4-FFF2-40B4-BE49-F238E27FC236}">
                <a16:creationId xmlns:a16="http://schemas.microsoft.com/office/drawing/2014/main" id="{EBDDCB51-2699-4779-94A8-C2D902FBF28B}"/>
              </a:ext>
            </a:extLst>
          </p:cNvPr>
          <p:cNvSpPr>
            <a:spLocks noChangeArrowheads="1"/>
          </p:cNvSpPr>
          <p:nvPr/>
        </p:nvSpPr>
        <p:spPr bwMode="auto">
          <a:xfrm>
            <a:off x="1651000" y="2721115"/>
            <a:ext cx="5664200" cy="29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274320" eaLnBrk="1" hangingPunct="1">
              <a:lnSpc>
                <a:spcPct val="80000"/>
              </a:lnSpc>
              <a:spcBef>
                <a:spcPts val="0"/>
              </a:spcBef>
              <a:spcAft>
                <a:spcPts val="600"/>
              </a:spcAft>
              <a:buSzPct val="85000"/>
              <a:buFont typeface="Arial" pitchFamily="34" charset="0"/>
              <a:buChar char="•"/>
              <a:defRPr/>
            </a:pPr>
            <a:r>
              <a:rPr lang="en-US" altLang="en-US" sz="2500" dirty="0">
                <a:solidFill>
                  <a:srgbClr val="532E1D"/>
                </a:solidFill>
                <a:cs typeface="Calibri" panose="020F0502020204030204" pitchFamily="34" charset="0"/>
              </a:rPr>
              <a:t>the type of sterilizer and cycle used </a:t>
            </a:r>
          </a:p>
          <a:p>
            <a:pPr marL="342900" indent="-274320" eaLnBrk="1" hangingPunct="1">
              <a:lnSpc>
                <a:spcPct val="80000"/>
              </a:lnSpc>
              <a:spcBef>
                <a:spcPts val="0"/>
              </a:spcBef>
              <a:spcAft>
                <a:spcPts val="600"/>
              </a:spcAft>
              <a:buSzPct val="85000"/>
              <a:buFont typeface="Arial" pitchFamily="34" charset="0"/>
              <a:buChar char="•"/>
              <a:defRPr/>
            </a:pPr>
            <a:r>
              <a:rPr lang="en-US" altLang="en-US" sz="2500" dirty="0">
                <a:solidFill>
                  <a:srgbClr val="532E1D"/>
                </a:solidFill>
                <a:cs typeface="Calibri" panose="020F0502020204030204" pitchFamily="34" charset="0"/>
              </a:rPr>
              <a:t>the load identification number</a:t>
            </a:r>
          </a:p>
          <a:p>
            <a:pPr marL="342900" indent="-274320" eaLnBrk="1" hangingPunct="1">
              <a:lnSpc>
                <a:spcPct val="80000"/>
              </a:lnSpc>
              <a:spcBef>
                <a:spcPts val="0"/>
              </a:spcBef>
              <a:spcAft>
                <a:spcPts val="600"/>
              </a:spcAft>
              <a:buSzPct val="85000"/>
              <a:buFont typeface="Arial" pitchFamily="34" charset="0"/>
              <a:buChar char="•"/>
              <a:defRPr/>
            </a:pPr>
            <a:r>
              <a:rPr lang="en-US" altLang="en-US" sz="2500" dirty="0">
                <a:solidFill>
                  <a:srgbClr val="532E1D"/>
                </a:solidFill>
                <a:cs typeface="Calibri" panose="020F0502020204030204" pitchFamily="34" charset="0"/>
              </a:rPr>
              <a:t>the load contents</a:t>
            </a:r>
          </a:p>
          <a:p>
            <a:pPr marL="342900" indent="-274320" eaLnBrk="1" hangingPunct="1">
              <a:lnSpc>
                <a:spcPct val="80000"/>
              </a:lnSpc>
              <a:spcBef>
                <a:spcPts val="0"/>
              </a:spcBef>
              <a:spcAft>
                <a:spcPts val="600"/>
              </a:spcAft>
              <a:buSzPct val="85000"/>
              <a:buFont typeface="Arial" pitchFamily="34" charset="0"/>
              <a:buChar char="•"/>
              <a:defRPr/>
            </a:pPr>
            <a:r>
              <a:rPr lang="en-US" altLang="en-US" sz="2500" dirty="0">
                <a:solidFill>
                  <a:srgbClr val="532E1D"/>
                </a:solidFill>
                <a:cs typeface="Calibri" panose="020F0502020204030204" pitchFamily="34" charset="0"/>
              </a:rPr>
              <a:t>the exposure parameters (time and temperature)</a:t>
            </a:r>
          </a:p>
          <a:p>
            <a:pPr marL="342900" indent="-274320" eaLnBrk="1" hangingPunct="1">
              <a:lnSpc>
                <a:spcPct val="80000"/>
              </a:lnSpc>
              <a:spcBef>
                <a:spcPts val="0"/>
              </a:spcBef>
              <a:spcAft>
                <a:spcPts val="600"/>
              </a:spcAft>
              <a:buSzPct val="85000"/>
              <a:buFont typeface="Arial" pitchFamily="34" charset="0"/>
              <a:buChar char="•"/>
              <a:defRPr/>
            </a:pPr>
            <a:r>
              <a:rPr lang="en-US" altLang="en-US" sz="2500" dirty="0">
                <a:solidFill>
                  <a:srgbClr val="532E1D"/>
                </a:solidFill>
                <a:cs typeface="Calibri" panose="020F0502020204030204" pitchFamily="34" charset="0"/>
              </a:rPr>
              <a:t>the operator’s name or initials</a:t>
            </a:r>
          </a:p>
          <a:p>
            <a:pPr marL="342900" indent="-274320" eaLnBrk="1" hangingPunct="1">
              <a:lnSpc>
                <a:spcPct val="80000"/>
              </a:lnSpc>
              <a:spcBef>
                <a:spcPts val="0"/>
              </a:spcBef>
              <a:spcAft>
                <a:spcPts val="600"/>
              </a:spcAft>
              <a:buSzPct val="85000"/>
              <a:buFont typeface="Arial" pitchFamily="34" charset="0"/>
              <a:buChar char="•"/>
              <a:defRPr/>
            </a:pPr>
            <a:r>
              <a:rPr lang="en-US" altLang="en-US" sz="2500" dirty="0">
                <a:solidFill>
                  <a:srgbClr val="532E1D"/>
                </a:solidFill>
                <a:cs typeface="Calibri" panose="020F0502020204030204" pitchFamily="34" charset="0"/>
              </a:rPr>
              <a:t>the results of physical, chemical, and biological monitoring</a:t>
            </a:r>
          </a:p>
        </p:txBody>
      </p:sp>
      <p:pic>
        <p:nvPicPr>
          <p:cNvPr id="2" name="3 record keeping pic bi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2738683"/>
            <a:ext cx="3463924" cy="277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ackaging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400" y="5787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BCA1FB05-874C-ED11-8ADA-202561990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82BA6C45-0D2D-8FC9-3D50-57B2AB8DBFE6}"/>
              </a:ext>
            </a:extLst>
          </p:cNvPr>
          <p:cNvSpPr txBox="1"/>
          <p:nvPr/>
        </p:nvSpPr>
        <p:spPr>
          <a:xfrm>
            <a:off x="1143000" y="1070650"/>
            <a:ext cx="5638800" cy="707886"/>
          </a:xfrm>
          <a:prstGeom prst="rect">
            <a:avLst/>
          </a:prstGeom>
          <a:noFill/>
        </p:spPr>
        <p:txBody>
          <a:bodyPr wrap="square" rtlCol="0">
            <a:spAutoFit/>
          </a:bodyPr>
          <a:lstStyle/>
          <a:p>
            <a:r>
              <a:rPr lang="en-US" altLang="en-US" sz="4000" b="1" dirty="0"/>
              <a:t>Record-Keeping</a:t>
            </a:r>
            <a:endParaRPr lang="en-US" sz="4000" b="1" dirty="0"/>
          </a:p>
        </p:txBody>
      </p:sp>
      <p:pic>
        <p:nvPicPr>
          <p:cNvPr id="6" name="Icon">
            <a:extLst>
              <a:ext uri="{FF2B5EF4-FFF2-40B4-BE49-F238E27FC236}">
                <a16:creationId xmlns:a16="http://schemas.microsoft.com/office/drawing/2014/main" id="{145AD510-75B5-2FCD-9FFE-44C70862FF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8" name="TextBox 7">
            <a:extLst>
              <a:ext uri="{FF2B5EF4-FFF2-40B4-BE49-F238E27FC236}">
                <a16:creationId xmlns:a16="http://schemas.microsoft.com/office/drawing/2014/main" id="{FA6F2DFF-B608-6DC7-4343-0D8A533156BB}"/>
              </a:ext>
            </a:extLst>
          </p:cNvPr>
          <p:cNvSpPr txBox="1"/>
          <p:nvPr/>
        </p:nvSpPr>
        <p:spPr>
          <a:xfrm>
            <a:off x="1676400" y="6052527"/>
            <a:ext cx="1110304" cy="369332"/>
          </a:xfrm>
          <a:prstGeom prst="rect">
            <a:avLst/>
          </a:prstGeom>
          <a:noFill/>
        </p:spPr>
        <p:txBody>
          <a:bodyPr wrap="none" rtlCol="0">
            <a:spAutoFit/>
          </a:bodyPr>
          <a:lstStyle/>
          <a:p>
            <a:r>
              <a:rPr lang="en-US" dirty="0">
                <a:solidFill>
                  <a:srgbClr val="028C38"/>
                </a:solidFill>
              </a:rPr>
              <a:t>Packaging</a:t>
            </a:r>
          </a:p>
        </p:txBody>
      </p:sp>
      <p:sp>
        <p:nvSpPr>
          <p:cNvPr id="7" name="TextBox 6">
            <a:extLst>
              <a:ext uri="{FF2B5EF4-FFF2-40B4-BE49-F238E27FC236}">
                <a16:creationId xmlns:a16="http://schemas.microsoft.com/office/drawing/2014/main" id="{9AEE48F0-71A3-3C08-2369-3BED02204430}"/>
              </a:ext>
            </a:extLst>
          </p:cNvPr>
          <p:cNvSpPr txBox="1"/>
          <p:nvPr/>
        </p:nvSpPr>
        <p:spPr>
          <a:xfrm>
            <a:off x="1524001" y="1834327"/>
            <a:ext cx="8382000" cy="830997"/>
          </a:xfrm>
          <a:prstGeom prst="rect">
            <a:avLst/>
          </a:prstGeom>
          <a:noFill/>
        </p:spPr>
        <p:txBody>
          <a:bodyPr wrap="square">
            <a:spAutoFit/>
          </a:bodyPr>
          <a:lstStyle/>
          <a:p>
            <a:pPr>
              <a:defRPr/>
            </a:pPr>
            <a:r>
              <a:rPr lang="en-US" altLang="en-US" sz="2400" b="1" dirty="0">
                <a:solidFill>
                  <a:srgbClr val="532E1D"/>
                </a:solidFill>
                <a:latin typeface="Edmondsans"/>
              </a:rPr>
              <a:t>Maintain sterilization records (physical, chemical and biological) </a:t>
            </a:r>
          </a:p>
          <a:p>
            <a:pPr>
              <a:defRPr/>
            </a:pPr>
            <a:r>
              <a:rPr lang="en-US" altLang="en-US" sz="2400" b="1" dirty="0">
                <a:solidFill>
                  <a:srgbClr val="532E1D"/>
                </a:solidFill>
                <a:latin typeface="Edmondsans"/>
              </a:rPr>
              <a:t>for each sterilization cycle record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animEffect transition="in" filter="fade">
                                      <p:cBhvr>
                                        <p:cTn id="7" dur="500"/>
                                        <p:tgtEl>
                                          <p:spTgt spid="665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564">
                                            <p:txEl>
                                              <p:pRg st="1" end="1"/>
                                            </p:txEl>
                                          </p:spTgt>
                                        </p:tgtEl>
                                        <p:attrNameLst>
                                          <p:attrName>style.visibility</p:attrName>
                                        </p:attrNameLst>
                                      </p:cBhvr>
                                      <p:to>
                                        <p:strVal val="visible"/>
                                      </p:to>
                                    </p:set>
                                    <p:animEffect transition="in" filter="fade">
                                      <p:cBhvr>
                                        <p:cTn id="12" dur="500"/>
                                        <p:tgtEl>
                                          <p:spTgt spid="665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564">
                                            <p:txEl>
                                              <p:pRg st="2" end="2"/>
                                            </p:txEl>
                                          </p:spTgt>
                                        </p:tgtEl>
                                        <p:attrNameLst>
                                          <p:attrName>style.visibility</p:attrName>
                                        </p:attrNameLst>
                                      </p:cBhvr>
                                      <p:to>
                                        <p:strVal val="visible"/>
                                      </p:to>
                                    </p:set>
                                    <p:animEffect transition="in" filter="fade">
                                      <p:cBhvr>
                                        <p:cTn id="17" dur="500"/>
                                        <p:tgtEl>
                                          <p:spTgt spid="665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564">
                                            <p:txEl>
                                              <p:pRg st="3" end="3"/>
                                            </p:txEl>
                                          </p:spTgt>
                                        </p:tgtEl>
                                        <p:attrNameLst>
                                          <p:attrName>style.visibility</p:attrName>
                                        </p:attrNameLst>
                                      </p:cBhvr>
                                      <p:to>
                                        <p:strVal val="visible"/>
                                      </p:to>
                                    </p:set>
                                    <p:animEffect transition="in" filter="fade">
                                      <p:cBhvr>
                                        <p:cTn id="22" dur="500"/>
                                        <p:tgtEl>
                                          <p:spTgt spid="6656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564">
                                            <p:txEl>
                                              <p:pRg st="4" end="4"/>
                                            </p:txEl>
                                          </p:spTgt>
                                        </p:tgtEl>
                                        <p:attrNameLst>
                                          <p:attrName>style.visibility</p:attrName>
                                        </p:attrNameLst>
                                      </p:cBhvr>
                                      <p:to>
                                        <p:strVal val="visible"/>
                                      </p:to>
                                    </p:set>
                                    <p:animEffect transition="in" filter="fade">
                                      <p:cBhvr>
                                        <p:cTn id="27" dur="500"/>
                                        <p:tgtEl>
                                          <p:spTgt spid="6656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564">
                                            <p:txEl>
                                              <p:pRg st="5" end="5"/>
                                            </p:txEl>
                                          </p:spTgt>
                                        </p:tgtEl>
                                        <p:attrNameLst>
                                          <p:attrName>style.visibility</p:attrName>
                                        </p:attrNameLst>
                                      </p:cBhvr>
                                      <p:to>
                                        <p:strVal val="visible"/>
                                      </p:to>
                                    </p:set>
                                    <p:animEffect transition="in" filter="fade">
                                      <p:cBhvr>
                                        <p:cTn id="32" dur="500"/>
                                        <p:tgtEl>
                                          <p:spTgt spid="665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F alt 29 packaging for sterilization">
            <a:hlinkClick r:id="" action="ppaction://media"/>
            <a:extLst>
              <a:ext uri="{FF2B5EF4-FFF2-40B4-BE49-F238E27FC236}">
                <a16:creationId xmlns:a16="http://schemas.microsoft.com/office/drawing/2014/main" id="{F297AE84-24FB-0151-5D4B-A158D4E268EF}"/>
              </a:ext>
            </a:extLst>
          </p:cNvPr>
          <p:cNvPicPr>
            <a:picLocks noRot="1" noChangeAspect="1"/>
          </p:cNvPicPr>
          <p:nvPr>
            <a:videoFile r:link="rId1"/>
          </p:nvPr>
        </p:nvPicPr>
        <p:blipFill>
          <a:blip r:embed="rId4"/>
          <a:stretch>
            <a:fillRect/>
          </a:stretch>
        </p:blipFill>
        <p:spPr>
          <a:xfrm>
            <a:off x="2258458" y="1796929"/>
            <a:ext cx="7544259" cy="4250287"/>
          </a:xfrm>
          <a:prstGeom prst="rect">
            <a:avLst/>
          </a:prstGeom>
        </p:spPr>
      </p:pic>
      <p:pic>
        <p:nvPicPr>
          <p:cNvPr id="3" name="Banner">
            <a:extLst>
              <a:ext uri="{FF2B5EF4-FFF2-40B4-BE49-F238E27FC236}">
                <a16:creationId xmlns:a16="http://schemas.microsoft.com/office/drawing/2014/main" id="{A28C1A51-DAB2-3BA1-9741-17628E3D0F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B9D66CC3-1FDE-D1E9-ED70-EFF841109929}"/>
              </a:ext>
            </a:extLst>
          </p:cNvPr>
          <p:cNvSpPr txBox="1"/>
          <p:nvPr/>
        </p:nvSpPr>
        <p:spPr>
          <a:xfrm>
            <a:off x="1143000" y="1070650"/>
            <a:ext cx="5638800" cy="707886"/>
          </a:xfrm>
          <a:prstGeom prst="rect">
            <a:avLst/>
          </a:prstGeom>
          <a:noFill/>
        </p:spPr>
        <p:txBody>
          <a:bodyPr wrap="square" rtlCol="0">
            <a:spAutoFit/>
          </a:bodyPr>
          <a:lstStyle/>
          <a:p>
            <a:r>
              <a:rPr lang="en-US" sz="4000" b="1" dirty="0"/>
              <a:t>Packaging</a:t>
            </a:r>
          </a:p>
        </p:txBody>
      </p:sp>
      <p:pic>
        <p:nvPicPr>
          <p:cNvPr id="7" name="Icon">
            <a:extLst>
              <a:ext uri="{FF2B5EF4-FFF2-40B4-BE49-F238E27FC236}">
                <a16:creationId xmlns:a16="http://schemas.microsoft.com/office/drawing/2014/main" id="{A8FE2E52-5F6C-F390-41DC-D8CDE34C4D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8" name="packaging icon">
            <a:extLst>
              <a:ext uri="{FF2B5EF4-FFF2-40B4-BE49-F238E27FC236}">
                <a16:creationId xmlns:a16="http://schemas.microsoft.com/office/drawing/2014/main" id="{905514EE-0768-E297-AABD-564FFF48331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1400" y="5787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811EECD-FDF4-3BAE-4F4B-91F9071CB51A}"/>
              </a:ext>
            </a:extLst>
          </p:cNvPr>
          <p:cNvSpPr txBox="1"/>
          <p:nvPr/>
        </p:nvSpPr>
        <p:spPr>
          <a:xfrm>
            <a:off x="1676400" y="6052527"/>
            <a:ext cx="1110304" cy="369332"/>
          </a:xfrm>
          <a:prstGeom prst="rect">
            <a:avLst/>
          </a:prstGeom>
          <a:noFill/>
        </p:spPr>
        <p:txBody>
          <a:bodyPr wrap="none" rtlCol="0">
            <a:spAutoFit/>
          </a:bodyPr>
          <a:lstStyle/>
          <a:p>
            <a:r>
              <a:rPr lang="en-US" dirty="0">
                <a:solidFill>
                  <a:srgbClr val="028C38"/>
                </a:solidFill>
              </a:rPr>
              <a:t>Packaging</a:t>
            </a:r>
          </a:p>
        </p:txBody>
      </p:sp>
    </p:spTree>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a:extLst>
              <a:ext uri="{FF2B5EF4-FFF2-40B4-BE49-F238E27FC236}">
                <a16:creationId xmlns:a16="http://schemas.microsoft.com/office/drawing/2014/main" id="{3B05768C-C830-4A60-8B98-A581974B7C7B}"/>
              </a:ext>
            </a:extLst>
          </p:cNvPr>
          <p:cNvSpPr>
            <a:spLocks noGrp="1" noChangeArrowheads="1"/>
          </p:cNvSpPr>
          <p:nvPr>
            <p:ph idx="4294967295"/>
          </p:nvPr>
        </p:nvSpPr>
        <p:spPr>
          <a:xfrm>
            <a:off x="1414670" y="1861922"/>
            <a:ext cx="8077200" cy="4375271"/>
          </a:xfrm>
          <a:prstGeom prst="rect">
            <a:avLst/>
          </a:prstGeom>
        </p:spPr>
        <p:txBody>
          <a:bodyPr>
            <a:normAutofit fontScale="92500"/>
          </a:bodyPr>
          <a:lstStyle/>
          <a:p>
            <a:pPr marL="571500" indent="-571500" eaLnBrk="1" hangingPunct="1">
              <a:spcBef>
                <a:spcPts val="0"/>
              </a:spcBef>
              <a:buSzPct val="90000"/>
              <a:defRPr/>
            </a:pPr>
            <a:r>
              <a:rPr lang="en-US" altLang="en-US" sz="2700" dirty="0">
                <a:solidFill>
                  <a:srgbClr val="532E1D"/>
                </a:solidFill>
                <a:latin typeface="Calibri" panose="020F0502020204030204" pitchFamily="34" charset="0"/>
                <a:cs typeface="Calibri" panose="020F0502020204030204" pitchFamily="34" charset="0"/>
              </a:rPr>
              <a:t>Place items/packages correctly and loosely into the sterilizer so as not to impede penetration of the sterilant</a:t>
            </a:r>
          </a:p>
          <a:p>
            <a:pPr marL="571500" indent="-571500" eaLnBrk="1" hangingPunct="1">
              <a:spcBef>
                <a:spcPts val="0"/>
              </a:spcBef>
              <a:buSzPct val="90000"/>
              <a:defRPr/>
            </a:pPr>
            <a:r>
              <a:rPr lang="en-US" altLang="en-US" sz="2700" dirty="0">
                <a:solidFill>
                  <a:srgbClr val="532E1D"/>
                </a:solidFill>
                <a:latin typeface="Calibri" panose="020F0502020204030204" pitchFamily="34" charset="0"/>
                <a:cs typeface="Calibri" panose="020F0502020204030204" pitchFamily="34" charset="0"/>
              </a:rPr>
              <a:t>Peel packs and non-perforated containers should be placed on their edge</a:t>
            </a:r>
          </a:p>
          <a:p>
            <a:pPr marL="571500" indent="-571500" eaLnBrk="1" hangingPunct="1">
              <a:spcBef>
                <a:spcPts val="0"/>
              </a:spcBef>
              <a:buSzPct val="90000"/>
              <a:defRPr/>
            </a:pPr>
            <a:r>
              <a:rPr lang="en-US" altLang="en-US" sz="2700" dirty="0">
                <a:solidFill>
                  <a:srgbClr val="532E1D"/>
                </a:solidFill>
                <a:latin typeface="Calibri" panose="020F0502020204030204" pitchFamily="34" charset="0"/>
                <a:cs typeface="Calibri" panose="020F0502020204030204" pitchFamily="34" charset="0"/>
              </a:rPr>
              <a:t>Peel packs:</a:t>
            </a:r>
          </a:p>
          <a:p>
            <a:pPr marL="971550" lvl="1" indent="-571500" eaLnBrk="1" hangingPunct="1">
              <a:spcBef>
                <a:spcPts val="0"/>
              </a:spcBef>
              <a:buSzPct val="90000"/>
              <a:defRPr/>
            </a:pPr>
            <a:r>
              <a:rPr lang="en-US" altLang="en-US" sz="1900" dirty="0">
                <a:solidFill>
                  <a:srgbClr val="532E1D"/>
                </a:solidFill>
              </a:rPr>
              <a:t>Be used, filled and opened according to the pouch manufacturer’s instructions</a:t>
            </a:r>
          </a:p>
          <a:p>
            <a:pPr marL="971550" lvl="1" indent="-571500" eaLnBrk="1" hangingPunct="1">
              <a:spcBef>
                <a:spcPts val="0"/>
              </a:spcBef>
              <a:buSzPct val="90000"/>
              <a:defRPr/>
            </a:pPr>
            <a:r>
              <a:rPr lang="en-US" altLang="en-US" sz="1900" dirty="0">
                <a:solidFill>
                  <a:srgbClr val="532E1D"/>
                </a:solidFill>
              </a:rPr>
              <a:t>Be of a size and strength to accommodate the item being packaged</a:t>
            </a:r>
          </a:p>
          <a:p>
            <a:pPr marL="971550" lvl="1" indent="-571500" eaLnBrk="1" hangingPunct="1">
              <a:spcBef>
                <a:spcPts val="0"/>
              </a:spcBef>
              <a:buSzPct val="90000"/>
              <a:defRPr/>
            </a:pPr>
            <a:r>
              <a:rPr lang="en-US" altLang="en-US" sz="1900" dirty="0">
                <a:solidFill>
                  <a:srgbClr val="532E1D"/>
                </a:solidFill>
              </a:rPr>
              <a:t>Be closed so that all pouch seals are smooth (i.e., without folds, bubbles or wrinkles)</a:t>
            </a:r>
          </a:p>
          <a:p>
            <a:pPr marL="971550" lvl="1" indent="-571500" eaLnBrk="1" hangingPunct="1">
              <a:spcBef>
                <a:spcPts val="0"/>
              </a:spcBef>
              <a:buSzPct val="90000"/>
              <a:defRPr/>
            </a:pPr>
            <a:r>
              <a:rPr lang="en-US" altLang="en-US" sz="1900" dirty="0">
                <a:solidFill>
                  <a:srgbClr val="532E1D"/>
                </a:solidFill>
              </a:rPr>
              <a:t>Be written only on the non-porous side of the pouch </a:t>
            </a:r>
          </a:p>
          <a:p>
            <a:pPr>
              <a:defRPr/>
            </a:pPr>
            <a:endParaRPr lang="en-US" dirty="0"/>
          </a:p>
          <a:p>
            <a:pPr marL="400050" lvl="1" indent="0" eaLnBrk="1" hangingPunct="1">
              <a:buSzPct val="90000"/>
              <a:buNone/>
              <a:defRPr/>
            </a:pPr>
            <a:endParaRPr lang="en-US" altLang="en-US" sz="3200" dirty="0"/>
          </a:p>
        </p:txBody>
      </p:sp>
      <p:pic>
        <p:nvPicPr>
          <p:cNvPr id="72711" name="1 tray"/>
          <p:cNvPicPr>
            <a:picLocks noChangeAspect="1"/>
          </p:cNvPicPr>
          <p:nvPr/>
        </p:nvPicPr>
        <p:blipFill>
          <a:blip r:embed="rId3">
            <a:extLst>
              <a:ext uri="{BEBA8EAE-BF5A-486C-A8C5-ECC9F3942E4B}">
                <a14:imgProps xmlns:a14="http://schemas.microsoft.com/office/drawing/2010/main">
                  <a14:imgLayer r:embed="rId4">
                    <a14:imgEffect>
                      <a14:colorTemperature colorTemp="4355"/>
                    </a14:imgEffect>
                    <a14:imgEffect>
                      <a14:brightnessContrast bright="3000" contrast="3000"/>
                    </a14:imgEffect>
                  </a14:imgLayer>
                </a14:imgProps>
              </a:ext>
              <a:ext uri="{28A0092B-C50C-407E-A947-70E740481C1C}">
                <a14:useLocalDpi xmlns:a14="http://schemas.microsoft.com/office/drawing/2010/main" val="0"/>
              </a:ext>
            </a:extLst>
          </a:blip>
          <a:srcRect/>
          <a:stretch>
            <a:fillRect/>
          </a:stretch>
        </p:blipFill>
        <p:spPr bwMode="auto">
          <a:xfrm>
            <a:off x="3193408" y="2186008"/>
            <a:ext cx="5135563" cy="343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2 circulatio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4861" y="2034382"/>
            <a:ext cx="5504110" cy="368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309E7DA0-59EA-111C-926D-01D0D01CB7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71E60BF3-A623-D128-067E-70C6751D569C}"/>
              </a:ext>
            </a:extLst>
          </p:cNvPr>
          <p:cNvSpPr txBox="1"/>
          <p:nvPr/>
        </p:nvSpPr>
        <p:spPr>
          <a:xfrm>
            <a:off x="1143000" y="1070650"/>
            <a:ext cx="5638800" cy="707886"/>
          </a:xfrm>
          <a:prstGeom prst="rect">
            <a:avLst/>
          </a:prstGeom>
          <a:noFill/>
        </p:spPr>
        <p:txBody>
          <a:bodyPr wrap="square" rtlCol="0">
            <a:spAutoFit/>
          </a:bodyPr>
          <a:lstStyle/>
          <a:p>
            <a:r>
              <a:rPr lang="en-US" sz="4000" b="1" dirty="0"/>
              <a:t>Loading</a:t>
            </a:r>
          </a:p>
        </p:txBody>
      </p:sp>
      <p:pic>
        <p:nvPicPr>
          <p:cNvPr id="5" name="Icon">
            <a:extLst>
              <a:ext uri="{FF2B5EF4-FFF2-40B4-BE49-F238E27FC236}">
                <a16:creationId xmlns:a16="http://schemas.microsoft.com/office/drawing/2014/main" id="{D84F7B48-7776-F93B-A248-CA4338A820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6" name="packaging icon">
            <a:extLst>
              <a:ext uri="{FF2B5EF4-FFF2-40B4-BE49-F238E27FC236}">
                <a16:creationId xmlns:a16="http://schemas.microsoft.com/office/drawing/2014/main" id="{C0126467-F377-5177-79A1-4F254487D45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1400" y="5787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399ACD8-3F4B-D6AE-C6E6-7A7542298E1A}"/>
              </a:ext>
            </a:extLst>
          </p:cNvPr>
          <p:cNvSpPr txBox="1"/>
          <p:nvPr/>
        </p:nvSpPr>
        <p:spPr>
          <a:xfrm>
            <a:off x="1676400" y="6052527"/>
            <a:ext cx="1110304" cy="369332"/>
          </a:xfrm>
          <a:prstGeom prst="rect">
            <a:avLst/>
          </a:prstGeom>
          <a:noFill/>
        </p:spPr>
        <p:txBody>
          <a:bodyPr wrap="none" rtlCol="0">
            <a:spAutoFit/>
          </a:bodyPr>
          <a:lstStyle/>
          <a:p>
            <a:r>
              <a:rPr lang="en-US" dirty="0">
                <a:solidFill>
                  <a:srgbClr val="028C38"/>
                </a:solidFill>
              </a:rPr>
              <a:t>Packaging</a:t>
            </a:r>
          </a:p>
        </p:txBody>
      </p:sp>
      <p:pic>
        <p:nvPicPr>
          <p:cNvPr id="8" name="Picture 1">
            <a:extLst>
              <a:ext uri="{FF2B5EF4-FFF2-40B4-BE49-F238E27FC236}">
                <a16:creationId xmlns:a16="http://schemas.microsoft.com/office/drawing/2014/main" id="{89DFA3B9-202B-5A83-D963-DC30A6AA99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77957" y="2968278"/>
            <a:ext cx="199072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1F597C6-C17C-8CA1-A064-5248CE392791}"/>
              </a:ext>
            </a:extLst>
          </p:cNvPr>
          <p:cNvSpPr txBox="1"/>
          <p:nvPr/>
        </p:nvSpPr>
        <p:spPr>
          <a:xfrm>
            <a:off x="2402756" y="6160249"/>
            <a:ext cx="7386487" cy="523220"/>
          </a:xfrm>
          <a:prstGeom prst="rect">
            <a:avLst/>
          </a:prstGeom>
          <a:noFill/>
        </p:spPr>
        <p:txBody>
          <a:bodyPr wrap="square">
            <a:spAutoFit/>
          </a:bodyPr>
          <a:lstStyle/>
          <a:p>
            <a:pPr marL="69850" indent="0" algn="ctr" eaLnBrk="1" hangingPunct="1">
              <a:buNone/>
              <a:defRPr/>
            </a:pPr>
            <a:r>
              <a:rPr lang="en-US" altLang="en-US" sz="2800" dirty="0">
                <a:latin typeface="+mn-lt"/>
              </a:rPr>
              <a:t>Consult manufacturer’s recommendations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2712"/>
                                        </p:tgtEl>
                                      </p:cBhvr>
                                    </p:animEffect>
                                    <p:set>
                                      <p:cBhvr>
                                        <p:cTn id="7" dur="1" fill="hold">
                                          <p:stCondLst>
                                            <p:cond delay="499"/>
                                          </p:stCondLst>
                                        </p:cTn>
                                        <p:tgtEl>
                                          <p:spTgt spid="727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2711"/>
                                        </p:tgtEl>
                                      </p:cBhvr>
                                    </p:animEffect>
                                    <p:set>
                                      <p:cBhvr>
                                        <p:cTn id="10" dur="1" fill="hold">
                                          <p:stCondLst>
                                            <p:cond delay="499"/>
                                          </p:stCondLst>
                                        </p:cTn>
                                        <p:tgtEl>
                                          <p:spTgt spid="7271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0659">
                                            <p:txEl>
                                              <p:pRg st="0" end="0"/>
                                            </p:txEl>
                                          </p:spTgt>
                                        </p:tgtEl>
                                        <p:attrNameLst>
                                          <p:attrName>style.visibility</p:attrName>
                                        </p:attrNameLst>
                                      </p:cBhvr>
                                      <p:to>
                                        <p:strVal val="visible"/>
                                      </p:to>
                                    </p:set>
                                    <p:animEffect transition="in" filter="fade">
                                      <p:cBhvr>
                                        <p:cTn id="16" dur="500"/>
                                        <p:tgtEl>
                                          <p:spTgt spid="7065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Effect transition="in" filter="fade">
                                      <p:cBhvr>
                                        <p:cTn id="21" dur="500"/>
                                        <p:tgtEl>
                                          <p:spTgt spid="7065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0659">
                                            <p:txEl>
                                              <p:pRg st="2" end="2"/>
                                            </p:txEl>
                                          </p:spTgt>
                                        </p:tgtEl>
                                        <p:attrNameLst>
                                          <p:attrName>style.visibility</p:attrName>
                                        </p:attrNameLst>
                                      </p:cBhvr>
                                      <p:to>
                                        <p:strVal val="visible"/>
                                      </p:to>
                                    </p:set>
                                    <p:animEffect transition="in" filter="fade">
                                      <p:cBhvr>
                                        <p:cTn id="26" dur="500"/>
                                        <p:tgtEl>
                                          <p:spTgt spid="70659">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0659">
                                            <p:txEl>
                                              <p:pRg st="3" end="3"/>
                                            </p:txEl>
                                          </p:spTgt>
                                        </p:tgtEl>
                                        <p:attrNameLst>
                                          <p:attrName>style.visibility</p:attrName>
                                        </p:attrNameLst>
                                      </p:cBhvr>
                                      <p:to>
                                        <p:strVal val="visible"/>
                                      </p:to>
                                    </p:set>
                                    <p:animEffect transition="in" filter="fade">
                                      <p:cBhvr>
                                        <p:cTn id="29" dur="500"/>
                                        <p:tgtEl>
                                          <p:spTgt spid="7065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0659">
                                            <p:txEl>
                                              <p:pRg st="4" end="4"/>
                                            </p:txEl>
                                          </p:spTgt>
                                        </p:tgtEl>
                                        <p:attrNameLst>
                                          <p:attrName>style.visibility</p:attrName>
                                        </p:attrNameLst>
                                      </p:cBhvr>
                                      <p:to>
                                        <p:strVal val="visible"/>
                                      </p:to>
                                    </p:set>
                                    <p:animEffect transition="in" filter="fade">
                                      <p:cBhvr>
                                        <p:cTn id="34" dur="500"/>
                                        <p:tgtEl>
                                          <p:spTgt spid="7065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0659">
                                            <p:txEl>
                                              <p:pRg st="5" end="5"/>
                                            </p:txEl>
                                          </p:spTgt>
                                        </p:tgtEl>
                                        <p:attrNameLst>
                                          <p:attrName>style.visibility</p:attrName>
                                        </p:attrNameLst>
                                      </p:cBhvr>
                                      <p:to>
                                        <p:strVal val="visible"/>
                                      </p:to>
                                    </p:set>
                                    <p:animEffect transition="in" filter="fade">
                                      <p:cBhvr>
                                        <p:cTn id="39" dur="500"/>
                                        <p:tgtEl>
                                          <p:spTgt spid="7065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0659">
                                            <p:txEl>
                                              <p:pRg st="6" end="6"/>
                                            </p:txEl>
                                          </p:spTgt>
                                        </p:tgtEl>
                                        <p:attrNameLst>
                                          <p:attrName>style.visibility</p:attrName>
                                        </p:attrNameLst>
                                      </p:cBhvr>
                                      <p:to>
                                        <p:strVal val="visible"/>
                                      </p:to>
                                    </p:set>
                                    <p:animEffect transition="in" filter="fade">
                                      <p:cBhvr>
                                        <p:cTn id="44" dur="500"/>
                                        <p:tgtEl>
                                          <p:spTgt spid="70659">
                                            <p:txEl>
                                              <p:pRg st="6" end="6"/>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p:cNvSpPr>
          <p:nvPr>
            <p:ph idx="4294967295"/>
          </p:nvPr>
        </p:nvSpPr>
        <p:spPr>
          <a:xfrm>
            <a:off x="1455398" y="2057400"/>
            <a:ext cx="8839200" cy="3606819"/>
          </a:xfrm>
          <a:prstGeom prst="rect">
            <a:avLst/>
          </a:prstGeom>
        </p:spPr>
        <p:txBody>
          <a:bodyPr/>
          <a:lstStyle/>
          <a:p>
            <a:pPr indent="-273050" eaLnBrk="1" hangingPunct="1"/>
            <a:r>
              <a:rPr lang="en-US" altLang="en-US" sz="2600" dirty="0">
                <a:solidFill>
                  <a:srgbClr val="532E1D"/>
                </a:solidFill>
                <a:latin typeface="Calibri" panose="020F0502020204030204" pitchFamily="34" charset="0"/>
                <a:cs typeface="Calibri" panose="020F0502020204030204" pitchFamily="34" charset="0"/>
              </a:rPr>
              <a:t>Steam is preferred for critical (and semi-critical) items not damaged by heat</a:t>
            </a:r>
          </a:p>
          <a:p>
            <a:pPr indent="-273050" eaLnBrk="1" hangingPunct="1"/>
            <a:r>
              <a:rPr lang="en-US" altLang="en-US" sz="2600" dirty="0">
                <a:solidFill>
                  <a:srgbClr val="532E1D"/>
                </a:solidFill>
                <a:latin typeface="Calibri" panose="020F0502020204030204" pitchFamily="34" charset="0"/>
                <a:cs typeface="Calibri" panose="020F0502020204030204" pitchFamily="34" charset="0"/>
              </a:rPr>
              <a:t>Always follow manufacturer’s operating instructions</a:t>
            </a:r>
          </a:p>
          <a:p>
            <a:pPr indent="-273050" eaLnBrk="1" hangingPunct="1"/>
            <a:r>
              <a:rPr lang="en-US" altLang="en-US" sz="2600" dirty="0">
                <a:solidFill>
                  <a:srgbClr val="532E1D"/>
                </a:solidFill>
                <a:latin typeface="Calibri" panose="020F0502020204030204" pitchFamily="34" charset="0"/>
                <a:cs typeface="Calibri" panose="020F0502020204030204" pitchFamily="34" charset="0"/>
              </a:rPr>
              <a:t>Use an “FDA cleared” container, wrapping or packaging system that is compatible with the type of sterilization process used</a:t>
            </a:r>
          </a:p>
          <a:p>
            <a:pPr indent="-273050" eaLnBrk="1" hangingPunct="1"/>
            <a:r>
              <a:rPr lang="en-US" altLang="en-US" sz="2600" dirty="0">
                <a:solidFill>
                  <a:srgbClr val="532E1D"/>
                </a:solidFill>
                <a:latin typeface="Calibri" panose="020F0502020204030204" pitchFamily="34" charset="0"/>
                <a:cs typeface="Calibri" panose="020F0502020204030204" pitchFamily="34" charset="0"/>
              </a:rPr>
              <a:t>Do not overload the chamber</a:t>
            </a:r>
          </a:p>
        </p:txBody>
      </p:sp>
      <p:pic>
        <p:nvPicPr>
          <p:cNvPr id="74756" name="sterilization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4398" y="2087217"/>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monitoring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6461" y="3219977"/>
            <a:ext cx="668337"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ackaging ico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9641" y="4360674"/>
            <a:ext cx="56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6FE37071-3025-AE32-06B5-DB4E0E1F94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BDD2469B-2285-08F8-7654-25AB3F36194C}"/>
              </a:ext>
            </a:extLst>
          </p:cNvPr>
          <p:cNvSpPr txBox="1"/>
          <p:nvPr/>
        </p:nvSpPr>
        <p:spPr>
          <a:xfrm>
            <a:off x="1143000" y="1070650"/>
            <a:ext cx="5638800" cy="707886"/>
          </a:xfrm>
          <a:prstGeom prst="rect">
            <a:avLst/>
          </a:prstGeom>
          <a:noFill/>
        </p:spPr>
        <p:txBody>
          <a:bodyPr wrap="square" rtlCol="0">
            <a:spAutoFit/>
          </a:bodyPr>
          <a:lstStyle/>
          <a:p>
            <a:r>
              <a:rPr lang="en-US" sz="4000" b="1" dirty="0"/>
              <a:t>Summary Methods</a:t>
            </a:r>
          </a:p>
        </p:txBody>
      </p:sp>
      <p:pic>
        <p:nvPicPr>
          <p:cNvPr id="5" name="Icon">
            <a:extLst>
              <a:ext uri="{FF2B5EF4-FFF2-40B4-BE49-F238E27FC236}">
                <a16:creationId xmlns:a16="http://schemas.microsoft.com/office/drawing/2014/main" id="{B891EB28-AA9D-DA74-608D-D938629EC7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a:extLst>
              <a:ext uri="{FF2B5EF4-FFF2-40B4-BE49-F238E27FC236}">
                <a16:creationId xmlns:a16="http://schemas.microsoft.com/office/drawing/2014/main" id="{D687A293-12F4-4074-BEEC-5149BB809E4D}"/>
              </a:ext>
            </a:extLst>
          </p:cNvPr>
          <p:cNvSpPr>
            <a:spLocks noGrp="1" noChangeArrowheads="1"/>
          </p:cNvSpPr>
          <p:nvPr>
            <p:ph idx="4294967295"/>
          </p:nvPr>
        </p:nvSpPr>
        <p:spPr>
          <a:xfrm>
            <a:off x="1167456" y="1875650"/>
            <a:ext cx="5618464" cy="3744564"/>
          </a:xfrm>
          <a:prstGeom prst="rect">
            <a:avLst/>
          </a:prstGeom>
        </p:spPr>
        <p:txBody>
          <a:bodyPr>
            <a:normAutofit fontScale="92500" lnSpcReduction="10000"/>
          </a:bodyPr>
          <a:lstStyle/>
          <a:p>
            <a:pPr marL="69850" indent="0" eaLnBrk="1" hangingPunct="1">
              <a:buNone/>
              <a:defRPr/>
            </a:pPr>
            <a:r>
              <a:rPr lang="en-US" altLang="en-US" sz="2600" dirty="0">
                <a:solidFill>
                  <a:srgbClr val="532E1D"/>
                </a:solidFill>
                <a:latin typeface="Calibri" panose="020F0502020204030204" pitchFamily="34" charset="0"/>
                <a:cs typeface="Calibri" panose="020F0502020204030204" pitchFamily="34" charset="0"/>
              </a:rPr>
              <a:t>Ensure the sterile storage area is a well-ventilated area that provides protection against dust, moisture, and temperature and humidity extremes. </a:t>
            </a:r>
          </a:p>
          <a:p>
            <a:pPr marL="69850" indent="0" eaLnBrk="1" hangingPunct="1">
              <a:buNone/>
              <a:defRPr/>
            </a:pPr>
            <a:r>
              <a:rPr lang="en-US" altLang="en-US" sz="2600" dirty="0">
                <a:solidFill>
                  <a:srgbClr val="532E1D"/>
                </a:solidFill>
                <a:latin typeface="Calibri" panose="020F0502020204030204" pitchFamily="34" charset="0"/>
                <a:cs typeface="Calibri" panose="020F0502020204030204" pitchFamily="34" charset="0"/>
              </a:rPr>
              <a:t>Sterile items should be stored so that packaging is not compromised. </a:t>
            </a:r>
          </a:p>
          <a:p>
            <a:pPr marL="69850" indent="0" eaLnBrk="1" hangingPunct="1">
              <a:buNone/>
              <a:defRPr/>
            </a:pPr>
            <a:r>
              <a:rPr lang="en-US" altLang="en-US" sz="2600" dirty="0">
                <a:solidFill>
                  <a:srgbClr val="532E1D"/>
                </a:solidFill>
                <a:latin typeface="Calibri" panose="020F0502020204030204" pitchFamily="34" charset="0"/>
                <a:cs typeface="Calibri" panose="020F0502020204030204" pitchFamily="34" charset="0"/>
              </a:rPr>
              <a:t>Label sterilized items with a load number that indicates the sterilizer used, the cycle or load number, the date of sterilization, and  if applicable the expiration date. </a:t>
            </a:r>
          </a:p>
        </p:txBody>
      </p:sp>
      <p:pic>
        <p:nvPicPr>
          <p:cNvPr id="76804" name="storage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750" y="572657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All shelf pic"/>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647826"/>
            <a:ext cx="89154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2a-   8&quo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2913" y="1827213"/>
            <a:ext cx="8672512"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2c-    18&quot;"/>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89439" y="1663700"/>
            <a:ext cx="86709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2d-    2&quot;"/>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89439" y="1754188"/>
            <a:ext cx="8670925"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97B0149B-6421-D4A1-DCEC-99757CA749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1F095BEB-71A6-13C4-A069-7315E7F68042}"/>
              </a:ext>
            </a:extLst>
          </p:cNvPr>
          <p:cNvSpPr txBox="1"/>
          <p:nvPr/>
        </p:nvSpPr>
        <p:spPr>
          <a:xfrm>
            <a:off x="1143000" y="1070650"/>
            <a:ext cx="5638800" cy="707886"/>
          </a:xfrm>
          <a:prstGeom prst="rect">
            <a:avLst/>
          </a:prstGeom>
          <a:noFill/>
        </p:spPr>
        <p:txBody>
          <a:bodyPr wrap="square" rtlCol="0">
            <a:spAutoFit/>
          </a:bodyPr>
          <a:lstStyle/>
          <a:p>
            <a:r>
              <a:rPr lang="en-US" sz="4000" b="1" dirty="0"/>
              <a:t>Storage Of Sterile Items</a:t>
            </a:r>
          </a:p>
        </p:txBody>
      </p:sp>
      <p:pic>
        <p:nvPicPr>
          <p:cNvPr id="5" name="Icon">
            <a:extLst>
              <a:ext uri="{FF2B5EF4-FFF2-40B4-BE49-F238E27FC236}">
                <a16:creationId xmlns:a16="http://schemas.microsoft.com/office/drawing/2014/main" id="{19ABB103-D130-9285-9F4E-6BC625399B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7" name="TextBox 6">
            <a:extLst>
              <a:ext uri="{FF2B5EF4-FFF2-40B4-BE49-F238E27FC236}">
                <a16:creationId xmlns:a16="http://schemas.microsoft.com/office/drawing/2014/main" id="{4EF5A89B-9918-006C-1D2E-664E54603FBA}"/>
              </a:ext>
            </a:extLst>
          </p:cNvPr>
          <p:cNvSpPr txBox="1"/>
          <p:nvPr/>
        </p:nvSpPr>
        <p:spPr>
          <a:xfrm>
            <a:off x="1676400" y="6052527"/>
            <a:ext cx="895502" cy="369332"/>
          </a:xfrm>
          <a:prstGeom prst="rect">
            <a:avLst/>
          </a:prstGeom>
          <a:noFill/>
        </p:spPr>
        <p:txBody>
          <a:bodyPr wrap="none" rtlCol="0">
            <a:spAutoFit/>
          </a:bodyPr>
          <a:lstStyle/>
          <a:p>
            <a:r>
              <a:rPr lang="en-US" dirty="0">
                <a:solidFill>
                  <a:srgbClr val="1310B2"/>
                </a:solidFill>
              </a:rPr>
              <a:t>Storage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7"/>
                                        </p:tgtEl>
                                        <p:attrNameLst>
                                          <p:attrName>style.visibility</p:attrName>
                                        </p:attrNameLst>
                                      </p:cBhvr>
                                      <p:to>
                                        <p:strVal val="visible"/>
                                      </p:to>
                                    </p:set>
                                    <p:animEffect transition="in" filter="fade">
                                      <p:cBhvr>
                                        <p:cTn id="7" dur="500"/>
                                        <p:tgtEl>
                                          <p:spTgt spid="768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09"/>
                                        </p:tgtEl>
                                        <p:attrNameLst>
                                          <p:attrName>style.visibility</p:attrName>
                                        </p:attrNameLst>
                                      </p:cBhvr>
                                      <p:to>
                                        <p:strVal val="visible"/>
                                      </p:to>
                                    </p:set>
                                    <p:animEffect transition="in" filter="fade">
                                      <p:cBhvr>
                                        <p:cTn id="12" dur="500"/>
                                        <p:tgtEl>
                                          <p:spTgt spid="768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810"/>
                                        </p:tgtEl>
                                        <p:attrNameLst>
                                          <p:attrName>style.visibility</p:attrName>
                                        </p:attrNameLst>
                                      </p:cBhvr>
                                      <p:to>
                                        <p:strVal val="visible"/>
                                      </p:to>
                                    </p:set>
                                    <p:animEffect transition="in" filter="fade">
                                      <p:cBhvr>
                                        <p:cTn id="17" dur="500"/>
                                        <p:tgtEl>
                                          <p:spTgt spid="76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p:cNvSpPr>
          <p:nvPr>
            <p:ph idx="4294967295"/>
          </p:nvPr>
        </p:nvSpPr>
        <p:spPr>
          <a:xfrm>
            <a:off x="1699591" y="2857564"/>
            <a:ext cx="8839200" cy="3196312"/>
          </a:xfrm>
          <a:prstGeom prst="rect">
            <a:avLst/>
          </a:prstGeom>
        </p:spPr>
        <p:txBody>
          <a:bodyPr/>
          <a:lstStyle/>
          <a:p>
            <a:pPr indent="-342900" eaLnBrk="1" hangingPunct="1"/>
            <a:r>
              <a:rPr lang="en-US" altLang="en-US" sz="2400" b="1" dirty="0">
                <a:solidFill>
                  <a:srgbClr val="532E1D"/>
                </a:solidFill>
                <a:latin typeface="Calibri" panose="020F0502020204030204" pitchFamily="34" charset="0"/>
                <a:cs typeface="Calibri" panose="020F0502020204030204" pitchFamily="34" charset="0"/>
              </a:rPr>
              <a:t>Event-related</a:t>
            </a:r>
            <a:r>
              <a:rPr lang="en-US" altLang="en-US" sz="2400" dirty="0">
                <a:solidFill>
                  <a:srgbClr val="532E1D"/>
                </a:solidFill>
                <a:latin typeface="Calibri" panose="020F0502020204030204" pitchFamily="34" charset="0"/>
                <a:cs typeface="Calibri" panose="020F0502020204030204" pitchFamily="34" charset="0"/>
              </a:rPr>
              <a:t> shelf life recognizes that the product remains sterile until an event causes it to become contaminated (e.g. moisture). </a:t>
            </a:r>
          </a:p>
          <a:p>
            <a:pPr indent="-342900" eaLnBrk="1" hangingPunct="1"/>
            <a:r>
              <a:rPr lang="en-US" altLang="en-US" sz="2400" dirty="0">
                <a:solidFill>
                  <a:srgbClr val="532E1D"/>
                </a:solidFill>
                <a:latin typeface="Calibri" panose="020F0502020204030204" pitchFamily="34" charset="0"/>
                <a:cs typeface="Calibri" panose="020F0502020204030204" pitchFamily="34" charset="0"/>
              </a:rPr>
              <a:t>Packages should be evaluated before use for loss of integrity.  Repack and reprocess if  compromised. </a:t>
            </a:r>
          </a:p>
          <a:p>
            <a:pPr indent="-342900" eaLnBrk="1" hangingPunct="1"/>
            <a:r>
              <a:rPr lang="en-US" altLang="en-US" sz="2400" dirty="0">
                <a:solidFill>
                  <a:srgbClr val="532E1D"/>
                </a:solidFill>
                <a:latin typeface="Calibri" panose="020F0502020204030204" pitchFamily="34" charset="0"/>
                <a:cs typeface="Calibri" panose="020F0502020204030204" pitchFamily="34" charset="0"/>
              </a:rPr>
              <a:t>If </a:t>
            </a:r>
            <a:r>
              <a:rPr lang="en-US" altLang="en-US" sz="2400" b="1" dirty="0">
                <a:solidFill>
                  <a:srgbClr val="532E1D"/>
                </a:solidFill>
                <a:latin typeface="Calibri" panose="020F0502020204030204" pitchFamily="34" charset="0"/>
                <a:cs typeface="Calibri" panose="020F0502020204030204" pitchFamily="34" charset="0"/>
              </a:rPr>
              <a:t>time related </a:t>
            </a:r>
            <a:r>
              <a:rPr lang="en-US" altLang="en-US" sz="2400" dirty="0">
                <a:solidFill>
                  <a:srgbClr val="532E1D"/>
                </a:solidFill>
                <a:latin typeface="Calibri" panose="020F0502020204030204" pitchFamily="34" charset="0"/>
                <a:cs typeface="Calibri" panose="020F0502020204030204" pitchFamily="34" charset="0"/>
              </a:rPr>
              <a:t>storage of sterile items is used, label the pack at the time of sterilization with an expiration date. Once this date expires, reprocess the pack. </a:t>
            </a:r>
          </a:p>
        </p:txBody>
      </p:sp>
      <p:pic>
        <p:nvPicPr>
          <p:cNvPr id="5" name="Banner">
            <a:extLst>
              <a:ext uri="{FF2B5EF4-FFF2-40B4-BE49-F238E27FC236}">
                <a16:creationId xmlns:a16="http://schemas.microsoft.com/office/drawing/2014/main" id="{57E35935-29EE-5FE0-4926-BA0536879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18259683-9EF4-203C-21EC-8B84299259BD}"/>
              </a:ext>
            </a:extLst>
          </p:cNvPr>
          <p:cNvSpPr txBox="1"/>
          <p:nvPr/>
        </p:nvSpPr>
        <p:spPr>
          <a:xfrm>
            <a:off x="1143000" y="1070650"/>
            <a:ext cx="5638800" cy="707886"/>
          </a:xfrm>
          <a:prstGeom prst="rect">
            <a:avLst/>
          </a:prstGeom>
          <a:noFill/>
        </p:spPr>
        <p:txBody>
          <a:bodyPr wrap="square" rtlCol="0">
            <a:spAutoFit/>
          </a:bodyPr>
          <a:lstStyle/>
          <a:p>
            <a:r>
              <a:rPr lang="en-US" sz="4000" b="1" dirty="0"/>
              <a:t>Storage Of Sterile Items</a:t>
            </a:r>
          </a:p>
        </p:txBody>
      </p:sp>
      <p:pic>
        <p:nvPicPr>
          <p:cNvPr id="7" name="Icon">
            <a:extLst>
              <a:ext uri="{FF2B5EF4-FFF2-40B4-BE49-F238E27FC236}">
                <a16:creationId xmlns:a16="http://schemas.microsoft.com/office/drawing/2014/main" id="{EB88F7C2-D9E5-E70A-A9DE-0634F2C5C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8" name="storage icon">
            <a:extLst>
              <a:ext uri="{FF2B5EF4-FFF2-40B4-BE49-F238E27FC236}">
                <a16:creationId xmlns:a16="http://schemas.microsoft.com/office/drawing/2014/main" id="{C97FEE38-A01E-1F35-81E0-186A8087C9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750" y="572657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580A385-B3F9-F904-15EA-029729D52DE3}"/>
              </a:ext>
            </a:extLst>
          </p:cNvPr>
          <p:cNvSpPr txBox="1"/>
          <p:nvPr/>
        </p:nvSpPr>
        <p:spPr>
          <a:xfrm>
            <a:off x="1676400" y="6052527"/>
            <a:ext cx="895502" cy="369332"/>
          </a:xfrm>
          <a:prstGeom prst="rect">
            <a:avLst/>
          </a:prstGeom>
          <a:noFill/>
        </p:spPr>
        <p:txBody>
          <a:bodyPr wrap="none" rtlCol="0">
            <a:spAutoFit/>
          </a:bodyPr>
          <a:lstStyle/>
          <a:p>
            <a:r>
              <a:rPr lang="en-US" dirty="0">
                <a:solidFill>
                  <a:srgbClr val="1310B2"/>
                </a:solidFill>
              </a:rPr>
              <a:t>Storage</a:t>
            </a:r>
          </a:p>
        </p:txBody>
      </p:sp>
      <p:sp>
        <p:nvSpPr>
          <p:cNvPr id="3" name="TextBox 2">
            <a:extLst>
              <a:ext uri="{FF2B5EF4-FFF2-40B4-BE49-F238E27FC236}">
                <a16:creationId xmlns:a16="http://schemas.microsoft.com/office/drawing/2014/main" id="{527BF699-B603-B53A-5815-9AFB7D8EAEE6}"/>
              </a:ext>
            </a:extLst>
          </p:cNvPr>
          <p:cNvSpPr txBox="1"/>
          <p:nvPr/>
        </p:nvSpPr>
        <p:spPr>
          <a:xfrm>
            <a:off x="1699591" y="2181397"/>
            <a:ext cx="1773900" cy="461665"/>
          </a:xfrm>
          <a:prstGeom prst="rect">
            <a:avLst/>
          </a:prstGeom>
          <a:noFill/>
        </p:spPr>
        <p:txBody>
          <a:bodyPr wrap="square">
            <a:spAutoFit/>
          </a:bodyPr>
          <a:lstStyle/>
          <a:p>
            <a:r>
              <a:rPr lang="en-US" altLang="en-US" sz="2400" b="1" dirty="0">
                <a:solidFill>
                  <a:srgbClr val="532E1D"/>
                </a:solidFill>
                <a:cs typeface="Calibri" panose="020F0502020204030204" pitchFamily="34" charset="0"/>
              </a:rPr>
              <a:t>Shelf life = </a:t>
            </a:r>
            <a:endParaRPr lang="en-US" sz="2400" b="1" dirty="0">
              <a:solidFill>
                <a:srgbClr val="532E1D"/>
              </a:solidFill>
              <a:cs typeface="Calibri" panose="020F0502020204030204" pitchFamily="34" charset="0"/>
            </a:endParaRPr>
          </a:p>
        </p:txBody>
      </p:sp>
      <p:pic>
        <p:nvPicPr>
          <p:cNvPr id="10" name="Picture 9" descr="A picture containing black, darkness&#10;&#10;Description automatically generated">
            <a:extLst>
              <a:ext uri="{FF2B5EF4-FFF2-40B4-BE49-F238E27FC236}">
                <a16:creationId xmlns:a16="http://schemas.microsoft.com/office/drawing/2014/main" id="{590A11AC-C048-AE35-8B46-8DF9A67033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2900" y="1886576"/>
            <a:ext cx="912313" cy="912313"/>
          </a:xfrm>
          <a:prstGeom prst="rect">
            <a:avLst/>
          </a:prstGeom>
        </p:spPr>
      </p:pic>
      <p:pic>
        <p:nvPicPr>
          <p:cNvPr id="12" name="Picture 11" descr="A picture containing design, graphics, graphic design, art&#10;&#10;Description automatically generated">
            <a:extLst>
              <a:ext uri="{FF2B5EF4-FFF2-40B4-BE49-F238E27FC236}">
                <a16:creationId xmlns:a16="http://schemas.microsoft.com/office/drawing/2014/main" id="{0AD39B0F-465B-C2AF-196F-E5B5DBB979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2687" y="1847432"/>
            <a:ext cx="990600" cy="990600"/>
          </a:xfrm>
          <a:prstGeom prst="rect">
            <a:avLst/>
          </a:prstGeom>
        </p:spPr>
      </p:pic>
      <p:pic>
        <p:nvPicPr>
          <p:cNvPr id="14" name="Picture 13" descr="A green outline of a hand truck&#10;&#10;Description automatically generated with low confidence">
            <a:extLst>
              <a:ext uri="{FF2B5EF4-FFF2-40B4-BE49-F238E27FC236}">
                <a16:creationId xmlns:a16="http://schemas.microsoft.com/office/drawing/2014/main" id="{90838EE7-3A67-D25A-382D-C2BFA3EF89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8261" y="1827900"/>
            <a:ext cx="1029664" cy="1029664"/>
          </a:xfrm>
          <a:prstGeom prst="rect">
            <a:avLst/>
          </a:prstGeom>
        </p:spPr>
      </p:pic>
      <p:pic>
        <p:nvPicPr>
          <p:cNvPr id="16" name="Picture 15" descr="A blue box with black lines&#10;&#10;Description automatically generated with low confidence">
            <a:extLst>
              <a:ext uri="{FF2B5EF4-FFF2-40B4-BE49-F238E27FC236}">
                <a16:creationId xmlns:a16="http://schemas.microsoft.com/office/drawing/2014/main" id="{D21D409F-30E9-DC7D-64C0-98F60B9D59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5713" y="1961732"/>
            <a:ext cx="762000" cy="762000"/>
          </a:xfrm>
          <a:prstGeom prst="rect">
            <a:avLst/>
          </a:prstGeom>
        </p:spPr>
      </p:pic>
      <p:pic>
        <p:nvPicPr>
          <p:cNvPr id="18" name="Picture 17" descr="A picture containing indoor, blue, store, shelf&#10;&#10;Description automatically generated">
            <a:extLst>
              <a:ext uri="{FF2B5EF4-FFF2-40B4-BE49-F238E27FC236}">
                <a16:creationId xmlns:a16="http://schemas.microsoft.com/office/drawing/2014/main" id="{05BBA0A9-E7D7-65DE-BD9C-00BB9572DC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2889" b="7349"/>
          <a:stretch/>
        </p:blipFill>
        <p:spPr>
          <a:xfrm>
            <a:off x="3024376" y="3058095"/>
            <a:ext cx="5907222" cy="27587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1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8851">
                                            <p:txEl>
                                              <p:pRg st="0" end="0"/>
                                            </p:txEl>
                                          </p:spTgt>
                                        </p:tgtEl>
                                        <p:attrNameLst>
                                          <p:attrName>style.visibility</p:attrName>
                                        </p:attrNameLst>
                                      </p:cBhvr>
                                      <p:to>
                                        <p:strVal val="visible"/>
                                      </p:to>
                                    </p:set>
                                    <p:animEffect transition="in" filter="fade">
                                      <p:cBhvr>
                                        <p:cTn id="21" dur="500"/>
                                        <p:tgtEl>
                                          <p:spTgt spid="78851">
                                            <p:txEl>
                                              <p:pRg st="0" end="0"/>
                                            </p:txEl>
                                          </p:spTgt>
                                        </p:tgtEl>
                                      </p:cBhvr>
                                    </p:animEffect>
                                  </p:childTnLst>
                                </p:cTn>
                              </p:par>
                              <p:par>
                                <p:cTn id="22" presetID="10" presetClass="exit" presetSubtype="0" fill="hold"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8851">
                                            <p:txEl>
                                              <p:pRg st="1" end="1"/>
                                            </p:txEl>
                                          </p:spTgt>
                                        </p:tgtEl>
                                        <p:attrNameLst>
                                          <p:attrName>style.visibility</p:attrName>
                                        </p:attrNameLst>
                                      </p:cBhvr>
                                      <p:to>
                                        <p:strVal val="visible"/>
                                      </p:to>
                                    </p:set>
                                    <p:animEffect transition="in" filter="fade">
                                      <p:cBhvr>
                                        <p:cTn id="29" dur="500"/>
                                        <p:tgtEl>
                                          <p:spTgt spid="7885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8851">
                                            <p:txEl>
                                              <p:pRg st="2" end="2"/>
                                            </p:txEl>
                                          </p:spTgt>
                                        </p:tgtEl>
                                        <p:attrNameLst>
                                          <p:attrName>style.visibility</p:attrName>
                                        </p:attrNameLst>
                                      </p:cBhvr>
                                      <p:to>
                                        <p:strVal val="visible"/>
                                      </p:to>
                                    </p:set>
                                    <p:animEffect transition="in" filter="fade">
                                      <p:cBhvr>
                                        <p:cTn id="34" dur="500"/>
                                        <p:tgtEl>
                                          <p:spTgt spid="78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CE38AB-4C9B-4967-B1B0-51E72D17B6F2}"/>
              </a:ext>
            </a:extLst>
          </p:cNvPr>
          <p:cNvSpPr>
            <a:spLocks noGrp="1"/>
          </p:cNvSpPr>
          <p:nvPr>
            <p:ph idx="4294967295"/>
          </p:nvPr>
        </p:nvSpPr>
        <p:spPr>
          <a:xfrm>
            <a:off x="1823545" y="1921350"/>
            <a:ext cx="9525000" cy="4176723"/>
          </a:xfrm>
          <a:prstGeom prst="rect">
            <a:avLst/>
          </a:prstGeom>
        </p:spPr>
        <p:txBody>
          <a:bodyPr>
            <a:normAutofit fontScale="85000" lnSpcReduction="20000"/>
          </a:bodyPr>
          <a:lstStyle/>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All patient care items must be stored at least 8” off the floor</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Open rack storage should have a bottom shelf  (</a:t>
            </a:r>
            <a:r>
              <a:rPr lang="en-US" sz="2200" dirty="0" err="1">
                <a:solidFill>
                  <a:srgbClr val="532E1D"/>
                </a:solidFill>
                <a:latin typeface="Calibri" panose="020F0502020204030204" pitchFamily="34" charset="0"/>
                <a:cs typeface="Calibri" panose="020F0502020204030204" pitchFamily="34" charset="0"/>
              </a:rPr>
              <a:t>plexi</a:t>
            </a:r>
            <a:r>
              <a:rPr lang="en-US" sz="2200" dirty="0">
                <a:solidFill>
                  <a:srgbClr val="532E1D"/>
                </a:solidFill>
                <a:latin typeface="Calibri" panose="020F0502020204030204" pitchFamily="34" charset="0"/>
                <a:cs typeface="Calibri" panose="020F0502020204030204" pitchFamily="34" charset="0"/>
              </a:rPr>
              <a:t>-glass for example)</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Stored at least 18” below the ceiling or the sprinkler head (according to fire code)</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Stored at least 2” inches from outside wall</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Items should be stored in areas of limited traffic</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Stored in an area with controlled temperature and humidity</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Outside shipping containers and corrugated cartons should not be used as storage containers</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Items should not be stored under sinks or exposed water/sewer pipes</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Windowsills should be avoided</a:t>
            </a:r>
          </a:p>
          <a:p>
            <a:pPr eaLnBrk="1" hangingPunct="1">
              <a:spcBef>
                <a:spcPts val="600"/>
              </a:spcBef>
              <a:defRPr/>
            </a:pPr>
            <a:r>
              <a:rPr lang="en-US" sz="2200" dirty="0">
                <a:solidFill>
                  <a:srgbClr val="532E1D"/>
                </a:solidFill>
                <a:latin typeface="Calibri" panose="020F0502020204030204" pitchFamily="34" charset="0"/>
                <a:cs typeface="Calibri" panose="020F0502020204030204" pitchFamily="34" charset="0"/>
              </a:rPr>
              <a:t>Closed or covered cabinets are preferred</a:t>
            </a:r>
          </a:p>
          <a:p>
            <a:pPr eaLnBrk="1" hangingPunct="1">
              <a:defRPr/>
            </a:pPr>
            <a:endParaRPr lang="en-US" dirty="0"/>
          </a:p>
        </p:txBody>
      </p:sp>
      <p:pic>
        <p:nvPicPr>
          <p:cNvPr id="4" name="Banner">
            <a:extLst>
              <a:ext uri="{FF2B5EF4-FFF2-40B4-BE49-F238E27FC236}">
                <a16:creationId xmlns:a16="http://schemas.microsoft.com/office/drawing/2014/main" id="{3678D45C-C7CE-CE9D-9BF1-3BE166CE6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01A3C7F8-3321-437A-4F09-F263072E3CF1}"/>
              </a:ext>
            </a:extLst>
          </p:cNvPr>
          <p:cNvSpPr txBox="1"/>
          <p:nvPr/>
        </p:nvSpPr>
        <p:spPr>
          <a:xfrm>
            <a:off x="1143000" y="1070650"/>
            <a:ext cx="10668000" cy="707886"/>
          </a:xfrm>
          <a:prstGeom prst="rect">
            <a:avLst/>
          </a:prstGeom>
          <a:noFill/>
        </p:spPr>
        <p:txBody>
          <a:bodyPr wrap="square" rtlCol="0">
            <a:spAutoFit/>
          </a:bodyPr>
          <a:lstStyle/>
          <a:p>
            <a:r>
              <a:rPr lang="en-US" sz="4000" b="1" dirty="0"/>
              <a:t>General Guidelines</a:t>
            </a:r>
          </a:p>
        </p:txBody>
      </p:sp>
      <p:pic>
        <p:nvPicPr>
          <p:cNvPr id="7" name="Icon">
            <a:extLst>
              <a:ext uri="{FF2B5EF4-FFF2-40B4-BE49-F238E27FC236}">
                <a16:creationId xmlns:a16="http://schemas.microsoft.com/office/drawing/2014/main" id="{B265C771-E1AC-A790-5304-F0E2F6311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8" name="storage icon">
            <a:extLst>
              <a:ext uri="{FF2B5EF4-FFF2-40B4-BE49-F238E27FC236}">
                <a16:creationId xmlns:a16="http://schemas.microsoft.com/office/drawing/2014/main" id="{26B6BE0D-3EFF-910E-3A82-C10C8EB429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750" y="572657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E3282E7-423E-927C-521B-98306DE5F20F}"/>
              </a:ext>
            </a:extLst>
          </p:cNvPr>
          <p:cNvSpPr txBox="1"/>
          <p:nvPr/>
        </p:nvSpPr>
        <p:spPr>
          <a:xfrm>
            <a:off x="1676400" y="6052527"/>
            <a:ext cx="895502" cy="369332"/>
          </a:xfrm>
          <a:prstGeom prst="rect">
            <a:avLst/>
          </a:prstGeom>
          <a:noFill/>
        </p:spPr>
        <p:txBody>
          <a:bodyPr wrap="none" rtlCol="0">
            <a:spAutoFit/>
          </a:bodyPr>
          <a:lstStyle/>
          <a:p>
            <a:r>
              <a:rPr lang="en-US" dirty="0">
                <a:solidFill>
                  <a:srgbClr val="1310B2"/>
                </a:solidFill>
              </a:rPr>
              <a:t>Storage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6905A047-EAC1-5B01-2031-EC5FF005D238}"/>
              </a:ext>
            </a:extLst>
          </p:cNvPr>
          <p:cNvSpPr txBox="1"/>
          <p:nvPr/>
        </p:nvSpPr>
        <p:spPr>
          <a:xfrm>
            <a:off x="1676400" y="6052527"/>
            <a:ext cx="1333698" cy="369332"/>
          </a:xfrm>
          <a:prstGeom prst="rect">
            <a:avLst/>
          </a:prstGeom>
          <a:noFill/>
        </p:spPr>
        <p:txBody>
          <a:bodyPr wrap="none" rtlCol="0">
            <a:spAutoFit/>
          </a:bodyPr>
          <a:lstStyle/>
          <a:p>
            <a:r>
              <a:rPr lang="en-US" dirty="0">
                <a:solidFill>
                  <a:srgbClr val="FAC810"/>
                </a:solidFill>
              </a:rPr>
              <a:t>Semi-critical</a:t>
            </a:r>
          </a:p>
        </p:txBody>
      </p:sp>
      <p:sp>
        <p:nvSpPr>
          <p:cNvPr id="17" name="Content Placeholder 2">
            <a:extLst>
              <a:ext uri="{FF2B5EF4-FFF2-40B4-BE49-F238E27FC236}">
                <a16:creationId xmlns:a16="http://schemas.microsoft.com/office/drawing/2014/main" id="{B41892A8-DEBB-B1A6-0669-5FB506C30184}"/>
              </a:ext>
            </a:extLst>
          </p:cNvPr>
          <p:cNvSpPr txBox="1">
            <a:spLocks/>
          </p:cNvSpPr>
          <p:nvPr/>
        </p:nvSpPr>
        <p:spPr>
          <a:xfrm>
            <a:off x="3264154" y="2523360"/>
            <a:ext cx="7761890" cy="3487866"/>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latin typeface="Calibri" panose="020F0502020204030204" pitchFamily="34" charset="0"/>
                <a:cs typeface="Calibri" panose="020F0502020204030204" pitchFamily="34" charset="0"/>
              </a:rPr>
              <a:t>Critical</a:t>
            </a:r>
          </a:p>
          <a:p>
            <a:pPr marL="0" indent="0" eaLnBrk="1" hangingPunct="1">
              <a:spcAft>
                <a:spcPts val="400"/>
              </a:spcAft>
              <a:buFont typeface="Arial" panose="020B0604020202020204" pitchFamily="34" charset="0"/>
              <a:buNone/>
              <a:defRPr/>
            </a:pPr>
            <a:endParaRPr lang="en-US" sz="1600"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r>
              <a:rPr lang="en-US" sz="2400" b="1" dirty="0">
                <a:solidFill>
                  <a:srgbClr val="FFC000"/>
                </a:solidFill>
              </a:rPr>
              <a:t>Semi-critical</a:t>
            </a:r>
          </a:p>
          <a:p>
            <a:pPr marL="0" indent="0" eaLnBrk="1" hangingPunct="1">
              <a:spcAft>
                <a:spcPts val="400"/>
              </a:spcAft>
              <a:buFont typeface="Arial" panose="020B0604020202020204" pitchFamily="34" charset="0"/>
              <a:buNone/>
              <a:defRPr/>
            </a:pPr>
            <a:endParaRPr lang="en-US" sz="2400" b="1"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endParaRPr lang="en-US" sz="900" b="1" dirty="0">
              <a:solidFill>
                <a:srgbClr val="0070C0"/>
              </a:solidFill>
            </a:endParaRPr>
          </a:p>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rPr>
              <a:t>Non-critical</a:t>
            </a:r>
            <a:endParaRPr lang="en-US" sz="2400" b="1" dirty="0">
              <a:solidFill>
                <a:schemeClr val="bg2">
                  <a:lumMod val="25000"/>
                  <a:lumOff val="75000"/>
                </a:schemeClr>
              </a:solidFill>
              <a:latin typeface="Calibri" panose="020F0502020204030204" pitchFamily="34" charset="0"/>
              <a:cs typeface="Calibri" panose="020F0502020204030204" pitchFamily="34" charset="0"/>
            </a:endParaRPr>
          </a:p>
          <a:p>
            <a:pPr marL="68580" indent="0" eaLnBrk="1" hangingPunct="1">
              <a:buFont typeface="Arial" panose="020B0604020202020204" pitchFamily="34" charset="0"/>
              <a:buNone/>
              <a:defRPr/>
            </a:pPr>
            <a:endParaRPr lang="en-US" b="1" dirty="0"/>
          </a:p>
        </p:txBody>
      </p:sp>
      <p:sp>
        <p:nvSpPr>
          <p:cNvPr id="11" name="Content Placeholder 2">
            <a:extLst>
              <a:ext uri="{FF2B5EF4-FFF2-40B4-BE49-F238E27FC236}">
                <a16:creationId xmlns:a16="http://schemas.microsoft.com/office/drawing/2014/main" id="{8FAAACF9-3951-E4FC-77B4-7188C1FDA182}"/>
              </a:ext>
            </a:extLst>
          </p:cNvPr>
          <p:cNvSpPr txBox="1">
            <a:spLocks/>
          </p:cNvSpPr>
          <p:nvPr/>
        </p:nvSpPr>
        <p:spPr>
          <a:xfrm>
            <a:off x="3263982" y="1995477"/>
            <a:ext cx="7761890" cy="425630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endParaRPr lang="en-US" sz="2400" b="1" dirty="0">
              <a:solidFill>
                <a:srgbClr val="532E1D"/>
              </a:solidFill>
              <a:latin typeface="Edmondsans"/>
            </a:endParaRPr>
          </a:p>
          <a:p>
            <a:pPr marL="0" indent="0" eaLnBrk="1" hangingPunct="1">
              <a:spcAft>
                <a:spcPts val="400"/>
              </a:spcAft>
              <a:buFont typeface="Arial" panose="020B0604020202020204" pitchFamily="34" charset="0"/>
              <a:buNone/>
              <a:defRPr/>
            </a:pPr>
            <a:r>
              <a:rPr lang="en-US" sz="2800" dirty="0">
                <a:solidFill>
                  <a:schemeClr val="tx1">
                    <a:lumMod val="95000"/>
                  </a:schemeClr>
                </a:solidFill>
              </a:rPr>
              <a:t>            – </a:t>
            </a:r>
            <a:r>
              <a:rPr lang="en-US" sz="2400" dirty="0">
                <a:solidFill>
                  <a:schemeClr val="tx1">
                    <a:lumMod val="95000"/>
                  </a:schemeClr>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Font typeface="Arial" panose="020B0604020202020204" pitchFamily="34" charset="0"/>
              <a:buNone/>
              <a:defRPr/>
            </a:pPr>
            <a:r>
              <a:rPr lang="en-US" sz="2400" dirty="0">
                <a:solidFill>
                  <a:srgbClr val="FFC000"/>
                </a:solidFill>
              </a:rPr>
              <a:t>                        – </a:t>
            </a:r>
            <a:r>
              <a:rPr lang="en-US" sz="2400" dirty="0">
                <a:solidFill>
                  <a:srgbClr val="532E1D"/>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0" indent="0" eaLnBrk="1" hangingPunct="1">
              <a:spcAft>
                <a:spcPts val="400"/>
              </a:spcAft>
              <a:buFont typeface="Arial" panose="020B0604020202020204" pitchFamily="34" charset="0"/>
              <a:buNone/>
              <a:defRPr/>
            </a:pPr>
            <a:r>
              <a:rPr lang="en-US" sz="2400" dirty="0">
                <a:solidFill>
                  <a:schemeClr val="bg2">
                    <a:lumMod val="25000"/>
                    <a:lumOff val="75000"/>
                  </a:schemeClr>
                </a:solidFill>
              </a:rPr>
              <a:t>                       –</a:t>
            </a:r>
            <a:r>
              <a:rPr lang="en-US" sz="2800" dirty="0">
                <a:solidFill>
                  <a:schemeClr val="bg2">
                    <a:lumMod val="25000"/>
                    <a:lumOff val="75000"/>
                  </a:schemeClr>
                </a:solidFill>
              </a:rPr>
              <a:t>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that contact intact skin but not mucous membranes, and require low-level disinfection</a:t>
            </a:r>
          </a:p>
          <a:p>
            <a:pPr marL="68580" indent="0" eaLnBrk="1" hangingPunct="1">
              <a:buFont typeface="Arial" panose="020B0604020202020204" pitchFamily="34" charset="0"/>
              <a:buNone/>
              <a:defRPr/>
            </a:pPr>
            <a:endParaRPr lang="en-US" b="1" dirty="0"/>
          </a:p>
        </p:txBody>
      </p:sp>
      <p:sp>
        <p:nvSpPr>
          <p:cNvPr id="12" name="Content Placeholder 2">
            <a:extLst>
              <a:ext uri="{FF2B5EF4-FFF2-40B4-BE49-F238E27FC236}">
                <a16:creationId xmlns:a16="http://schemas.microsoft.com/office/drawing/2014/main" id="{5D1ED4D8-F7B8-54FE-4A76-BC22BFA053DB}"/>
              </a:ext>
            </a:extLst>
          </p:cNvPr>
          <p:cNvSpPr txBox="1">
            <a:spLocks/>
          </p:cNvSpPr>
          <p:nvPr/>
        </p:nvSpPr>
        <p:spPr>
          <a:xfrm>
            <a:off x="3263982" y="1995477"/>
            <a:ext cx="7761890" cy="425630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endParaRPr lang="en-US" sz="2400" b="1" dirty="0">
              <a:solidFill>
                <a:srgbClr val="532E1D"/>
              </a:solidFill>
              <a:latin typeface="Edmondsans"/>
            </a:endParaRPr>
          </a:p>
          <a:p>
            <a:pPr marL="0" indent="0" eaLnBrk="1" hangingPunct="1">
              <a:spcAft>
                <a:spcPts val="400"/>
              </a:spcAft>
              <a:buFont typeface="Arial" panose="020B0604020202020204" pitchFamily="34" charset="0"/>
              <a:buNone/>
              <a:defRPr/>
            </a:pPr>
            <a:r>
              <a:rPr lang="en-US" sz="2800" dirty="0">
                <a:solidFill>
                  <a:schemeClr val="bg2">
                    <a:lumMod val="25000"/>
                    <a:lumOff val="75000"/>
                  </a:schemeClr>
                </a:solidFill>
              </a:rPr>
              <a:t>            –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Font typeface="Arial" panose="020B0604020202020204" pitchFamily="34" charset="0"/>
              <a:buNone/>
              <a:defRPr/>
            </a:pPr>
            <a:r>
              <a:rPr lang="en-US" sz="2400" dirty="0">
                <a:solidFill>
                  <a:srgbClr val="FFC000"/>
                </a:solidFill>
              </a:rPr>
              <a:t>                        – </a:t>
            </a:r>
            <a:r>
              <a:rPr lang="en-US" sz="2400" dirty="0">
                <a:solidFill>
                  <a:srgbClr val="532E1D"/>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68580" indent="0" eaLnBrk="1" hangingPunct="1">
              <a:buFont typeface="Arial" panose="020B0604020202020204" pitchFamily="34" charset="0"/>
              <a:buNone/>
              <a:defRPr/>
            </a:pPr>
            <a:endParaRPr lang="en-US" b="1" dirty="0"/>
          </a:p>
        </p:txBody>
      </p:sp>
      <p:sp>
        <p:nvSpPr>
          <p:cNvPr id="18" name="TextBox 17">
            <a:extLst>
              <a:ext uri="{FF2B5EF4-FFF2-40B4-BE49-F238E27FC236}">
                <a16:creationId xmlns:a16="http://schemas.microsoft.com/office/drawing/2014/main" id="{753809AE-0ECF-6299-814E-B365515C3E4A}"/>
              </a:ext>
            </a:extLst>
          </p:cNvPr>
          <p:cNvSpPr txBox="1"/>
          <p:nvPr/>
        </p:nvSpPr>
        <p:spPr>
          <a:xfrm>
            <a:off x="3270437" y="1966895"/>
            <a:ext cx="6382010" cy="461665"/>
          </a:xfrm>
          <a:prstGeom prst="rect">
            <a:avLst/>
          </a:prstGeom>
          <a:noFill/>
        </p:spPr>
        <p:txBody>
          <a:bodyPr wrap="square">
            <a:spAutoFit/>
          </a:bodyPr>
          <a:lstStyle/>
          <a:p>
            <a:pPr marL="0" indent="0" eaLnBrk="1" hangingPunct="1">
              <a:spcAft>
                <a:spcPts val="400"/>
              </a:spcAft>
              <a:buFont typeface="Arial" panose="020B0604020202020204" pitchFamily="34" charset="0"/>
              <a:buNone/>
              <a:defRPr/>
            </a:pPr>
            <a:r>
              <a:rPr lang="en-US" sz="2400" b="1" dirty="0">
                <a:solidFill>
                  <a:srgbClr val="532E1D"/>
                </a:solidFill>
                <a:latin typeface="Edmondsans"/>
              </a:rPr>
              <a:t>Spaulding Classification of Surfaces:</a:t>
            </a:r>
          </a:p>
        </p:txBody>
      </p:sp>
      <p:sp>
        <p:nvSpPr>
          <p:cNvPr id="19" name="1 Critical Dot">
            <a:extLst>
              <a:ext uri="{FF2B5EF4-FFF2-40B4-BE49-F238E27FC236}">
                <a16:creationId xmlns:a16="http://schemas.microsoft.com/office/drawing/2014/main" id="{51643B79-DA97-9983-8AAD-80D597D858E2}"/>
              </a:ext>
            </a:extLst>
          </p:cNvPr>
          <p:cNvSpPr/>
          <p:nvPr/>
        </p:nvSpPr>
        <p:spPr>
          <a:xfrm>
            <a:off x="2697753" y="2571998"/>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1 Non-critical Dot">
            <a:extLst>
              <a:ext uri="{FF2B5EF4-FFF2-40B4-BE49-F238E27FC236}">
                <a16:creationId xmlns:a16="http://schemas.microsoft.com/office/drawing/2014/main" id="{3353DBE5-2852-29EF-BEDD-063C37321603}"/>
              </a:ext>
            </a:extLst>
          </p:cNvPr>
          <p:cNvSpPr/>
          <p:nvPr/>
        </p:nvSpPr>
        <p:spPr>
          <a:xfrm>
            <a:off x="2705076" y="4721081"/>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1 and 2 critical item">
            <a:extLst>
              <a:ext uri="{FF2B5EF4-FFF2-40B4-BE49-F238E27FC236}">
                <a16:creationId xmlns:a16="http://schemas.microsoft.com/office/drawing/2014/main" id="{CA109B7D-3E46-E441-F996-AEA73B02752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20089" y="1706811"/>
            <a:ext cx="16843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1  non-critical item">
            <a:extLst>
              <a:ext uri="{FF2B5EF4-FFF2-40B4-BE49-F238E27FC236}">
                <a16:creationId xmlns:a16="http://schemas.microsoft.com/office/drawing/2014/main" id="{6C83F227-61E6-3068-68B3-5C2CBE83B39B}"/>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00770" y="4525027"/>
            <a:ext cx="1446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1 Critical Dot">
            <a:extLst>
              <a:ext uri="{FF2B5EF4-FFF2-40B4-BE49-F238E27FC236}">
                <a16:creationId xmlns:a16="http://schemas.microsoft.com/office/drawing/2014/main" id="{3A4DB635-467F-60EB-ABDD-BB0CE6B8A482}"/>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1 Non-critical Dot">
            <a:extLst>
              <a:ext uri="{FF2B5EF4-FFF2-40B4-BE49-F238E27FC236}">
                <a16:creationId xmlns:a16="http://schemas.microsoft.com/office/drawing/2014/main" id="{9C40E270-F51C-300C-783F-B36F2399BAEF}"/>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1 Semi-Critical Dot">
            <a:extLst>
              <a:ext uri="{FF2B5EF4-FFF2-40B4-BE49-F238E27FC236}">
                <a16:creationId xmlns:a16="http://schemas.microsoft.com/office/drawing/2014/main" id="{B10569C5-9E45-9CBE-1ED9-C9E4666A7627}"/>
              </a:ext>
            </a:extLst>
          </p:cNvPr>
          <p:cNvSpPr/>
          <p:nvPr/>
        </p:nvSpPr>
        <p:spPr>
          <a:xfrm>
            <a:off x="2705076" y="3429000"/>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1 Semi-Critical Dot">
            <a:extLst>
              <a:ext uri="{FF2B5EF4-FFF2-40B4-BE49-F238E27FC236}">
                <a16:creationId xmlns:a16="http://schemas.microsoft.com/office/drawing/2014/main" id="{08AD2E9B-ECE7-513F-8C15-7DCAFA969795}"/>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Banner">
            <a:extLst>
              <a:ext uri="{FF2B5EF4-FFF2-40B4-BE49-F238E27FC236}">
                <a16:creationId xmlns:a16="http://schemas.microsoft.com/office/drawing/2014/main" id="{1B69661A-F452-F79B-27F0-221A51DD7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9D4057A4-FD93-AD1E-D075-9E9247C2DFF3}"/>
              </a:ext>
            </a:extLst>
          </p:cNvPr>
          <p:cNvSpPr txBox="1"/>
          <p:nvPr/>
        </p:nvSpPr>
        <p:spPr>
          <a:xfrm>
            <a:off x="1143000" y="1070650"/>
            <a:ext cx="5638800" cy="707886"/>
          </a:xfrm>
          <a:prstGeom prst="rect">
            <a:avLst/>
          </a:prstGeom>
          <a:noFill/>
        </p:spPr>
        <p:txBody>
          <a:bodyPr wrap="square" rtlCol="0">
            <a:spAutoFit/>
          </a:bodyPr>
          <a:lstStyle/>
          <a:p>
            <a:r>
              <a:rPr lang="en-US" sz="4000" b="1" dirty="0"/>
              <a:t>Spaulding Classification</a:t>
            </a:r>
          </a:p>
        </p:txBody>
      </p:sp>
      <p:pic>
        <p:nvPicPr>
          <p:cNvPr id="10" name="Icon">
            <a:extLst>
              <a:ext uri="{FF2B5EF4-FFF2-40B4-BE49-F238E27FC236}">
                <a16:creationId xmlns:a16="http://schemas.microsoft.com/office/drawing/2014/main" id="{0BEC9F00-379D-B72D-1006-380360EE9A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3" name="Picture 2">
            <a:extLst>
              <a:ext uri="{FF2B5EF4-FFF2-40B4-BE49-F238E27FC236}">
                <a16:creationId xmlns:a16="http://schemas.microsoft.com/office/drawing/2014/main" id="{E132F9D2-08EB-B6AE-9388-5654E167544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02788" y="2781300"/>
            <a:ext cx="2086867" cy="15029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C2BE6F-51C4-04E4-13D7-DD61A0F345C6}"/>
              </a:ext>
            </a:extLst>
          </p:cNvPr>
          <p:cNvSpPr/>
          <p:nvPr/>
        </p:nvSpPr>
        <p:spPr>
          <a:xfrm>
            <a:off x="1143000" y="1886237"/>
            <a:ext cx="2895600" cy="504214"/>
          </a:xfrm>
          <a:prstGeom prst="rect">
            <a:avLst/>
          </a:prstGeom>
          <a:solidFill>
            <a:srgbClr val="FCB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Content Placeholder 2">
            <a:extLst>
              <a:ext uri="{FF2B5EF4-FFF2-40B4-BE49-F238E27FC236}">
                <a16:creationId xmlns:a16="http://schemas.microsoft.com/office/drawing/2014/main" id="{E62F40C5-3F0E-412D-93C3-9D51B97474C2}"/>
              </a:ext>
            </a:extLst>
          </p:cNvPr>
          <p:cNvSpPr>
            <a:spLocks noGrp="1"/>
          </p:cNvSpPr>
          <p:nvPr>
            <p:ph idx="4294967295"/>
          </p:nvPr>
        </p:nvSpPr>
        <p:spPr>
          <a:xfrm>
            <a:off x="1076227" y="1828165"/>
            <a:ext cx="9852028" cy="4648200"/>
          </a:xfrm>
          <a:prstGeom prst="rect">
            <a:avLst/>
          </a:prstGeom>
        </p:spPr>
        <p:txBody>
          <a:bodyPr>
            <a:normAutofit/>
          </a:bodyPr>
          <a:lstStyle/>
          <a:p>
            <a:pPr indent="-273050" eaLnBrk="1" hangingPunct="1">
              <a:defRPr/>
            </a:pPr>
            <a:r>
              <a:rPr lang="en-US" altLang="en-US" sz="3600" b="1" dirty="0">
                <a:solidFill>
                  <a:schemeClr val="tx1"/>
                </a:solidFill>
              </a:rPr>
              <a:t>Semi-Critical</a:t>
            </a:r>
            <a:r>
              <a:rPr lang="en-US" altLang="en-US" sz="3600" dirty="0"/>
              <a:t>  </a:t>
            </a:r>
            <a:r>
              <a:rPr lang="en-US" altLang="en-US" sz="3600" dirty="0">
                <a:solidFill>
                  <a:srgbClr val="532E1D"/>
                </a:solidFill>
                <a:latin typeface="Calibri" panose="020F0502020204030204" pitchFamily="34" charset="0"/>
                <a:cs typeface="Calibri" panose="020F0502020204030204" pitchFamily="34" charset="0"/>
              </a:rPr>
              <a:t>Items</a:t>
            </a:r>
            <a:r>
              <a:rPr lang="en-US" altLang="en-US" sz="2800" dirty="0">
                <a:solidFill>
                  <a:srgbClr val="532E1D"/>
                </a:solidFill>
                <a:latin typeface="Calibri" panose="020F0502020204030204" pitchFamily="34" charset="0"/>
                <a:cs typeface="Calibri" panose="020F0502020204030204" pitchFamily="34" charset="0"/>
              </a:rPr>
              <a:t>:</a:t>
            </a:r>
          </a:p>
          <a:p>
            <a:pPr marL="512763" lvl="1" eaLnBrk="1" hangingPunct="1">
              <a:spcBef>
                <a:spcPts val="0"/>
              </a:spcBef>
              <a:defRPr/>
            </a:pPr>
            <a:r>
              <a:rPr lang="en-US" altLang="en-US" sz="2600" dirty="0">
                <a:solidFill>
                  <a:srgbClr val="532E1D"/>
                </a:solidFill>
                <a:latin typeface="Calibri" panose="020F0502020204030204" pitchFamily="34" charset="0"/>
                <a:cs typeface="Calibri" panose="020F0502020204030204" pitchFamily="34" charset="0"/>
              </a:rPr>
              <a:t>Contact mucous membranes or non-intact skin (mouth mirrors, cheek retractors, hand pieces, reusable dental impression trays and amalgam condensers)</a:t>
            </a:r>
          </a:p>
          <a:p>
            <a:pPr marL="512763" lvl="1" eaLnBrk="1" hangingPunct="1">
              <a:spcBef>
                <a:spcPts val="0"/>
              </a:spcBef>
              <a:defRPr/>
            </a:pPr>
            <a:r>
              <a:rPr lang="en-US" altLang="en-US" sz="2600" dirty="0">
                <a:solidFill>
                  <a:srgbClr val="532E1D"/>
                </a:solidFill>
                <a:latin typeface="Calibri" panose="020F0502020204030204" pitchFamily="34" charset="0"/>
                <a:cs typeface="Calibri" panose="020F0502020204030204" pitchFamily="34" charset="0"/>
              </a:rPr>
              <a:t>Risk of transmitting infection if handled improperly</a:t>
            </a:r>
          </a:p>
          <a:p>
            <a:pPr marL="512763" lvl="1" eaLnBrk="1" hangingPunct="1">
              <a:spcBef>
                <a:spcPts val="0"/>
              </a:spcBef>
              <a:defRPr/>
            </a:pPr>
            <a:r>
              <a:rPr lang="en-US" altLang="en-US" sz="2600" dirty="0">
                <a:solidFill>
                  <a:srgbClr val="532E1D"/>
                </a:solidFill>
                <a:latin typeface="Calibri" panose="020F0502020204030204" pitchFamily="34" charset="0"/>
                <a:cs typeface="Calibri" panose="020F0502020204030204" pitchFamily="34" charset="0"/>
              </a:rPr>
              <a:t>CDC notes because most semi critical items used in dentistry are heat-tolerant, they also should be sterilized by using heat</a:t>
            </a:r>
          </a:p>
          <a:p>
            <a:pPr marL="512763" lvl="1" eaLnBrk="1" hangingPunct="1">
              <a:spcBef>
                <a:spcPts val="0"/>
              </a:spcBef>
              <a:defRPr/>
            </a:pPr>
            <a:r>
              <a:rPr lang="en-US" altLang="en-US" sz="2600" dirty="0">
                <a:solidFill>
                  <a:srgbClr val="532E1D"/>
                </a:solidFill>
                <a:latin typeface="Calibri" panose="020F0502020204030204" pitchFamily="34" charset="0"/>
                <a:cs typeface="Calibri" panose="020F0502020204030204" pitchFamily="34" charset="0"/>
              </a:rPr>
              <a:t>If heat sensitive item should at a minimum be processed using high-level disinfection or used as single-use disposable devices</a:t>
            </a:r>
          </a:p>
          <a:p>
            <a:pPr marL="469900" lvl="1" indent="0" eaLnBrk="1" hangingPunct="1">
              <a:buNone/>
              <a:defRPr/>
            </a:pPr>
            <a:endParaRPr lang="en-US" altLang="en-US" dirty="0">
              <a:solidFill>
                <a:srgbClr val="532E1D"/>
              </a:solidFill>
              <a:latin typeface="Calibri" panose="020F0502020204030204" pitchFamily="34" charset="0"/>
              <a:cs typeface="Calibri" panose="020F0502020204030204" pitchFamily="34" charset="0"/>
            </a:endParaRPr>
          </a:p>
          <a:p>
            <a:pPr lvl="1" indent="-273050" eaLnBrk="1" hangingPunct="1">
              <a:defRPr/>
            </a:pPr>
            <a:endParaRPr lang="en-US" altLang="en-US" dirty="0">
              <a:solidFill>
                <a:srgbClr val="532E1D"/>
              </a:solidFill>
              <a:latin typeface="Calibri" panose="020F0502020204030204" pitchFamily="34" charset="0"/>
              <a:cs typeface="Calibri" panose="020F0502020204030204" pitchFamily="34" charset="0"/>
            </a:endParaRPr>
          </a:p>
        </p:txBody>
      </p:sp>
      <p:pic>
        <p:nvPicPr>
          <p:cNvPr id="3" name="Banner">
            <a:extLst>
              <a:ext uri="{FF2B5EF4-FFF2-40B4-BE49-F238E27FC236}">
                <a16:creationId xmlns:a16="http://schemas.microsoft.com/office/drawing/2014/main" id="{19D12AA6-7E65-33FF-53E4-FA119C2D1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6615A21F-C019-B64A-F648-23689B16C058}"/>
              </a:ext>
            </a:extLst>
          </p:cNvPr>
          <p:cNvSpPr txBox="1"/>
          <p:nvPr/>
        </p:nvSpPr>
        <p:spPr>
          <a:xfrm>
            <a:off x="1143000" y="1070650"/>
            <a:ext cx="5638800" cy="707886"/>
          </a:xfrm>
          <a:prstGeom prst="rect">
            <a:avLst/>
          </a:prstGeom>
          <a:noFill/>
        </p:spPr>
        <p:txBody>
          <a:bodyPr wrap="square" rtlCol="0">
            <a:spAutoFit/>
          </a:bodyPr>
          <a:lstStyle/>
          <a:p>
            <a:r>
              <a:rPr lang="en-US" sz="4000" b="1" dirty="0"/>
              <a:t>Semi-critical Instruments</a:t>
            </a:r>
          </a:p>
        </p:txBody>
      </p:sp>
      <p:pic>
        <p:nvPicPr>
          <p:cNvPr id="7" name="Icon">
            <a:extLst>
              <a:ext uri="{FF2B5EF4-FFF2-40B4-BE49-F238E27FC236}">
                <a16:creationId xmlns:a16="http://schemas.microsoft.com/office/drawing/2014/main" id="{7189F180-DE16-1128-5555-44B7FF5E4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8" name="1 Critical Dot">
            <a:extLst>
              <a:ext uri="{FF2B5EF4-FFF2-40B4-BE49-F238E27FC236}">
                <a16:creationId xmlns:a16="http://schemas.microsoft.com/office/drawing/2014/main" id="{9A2D7D99-7E00-7F75-00C3-C103B4CAEA95}"/>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1 Non-critical Dot">
            <a:extLst>
              <a:ext uri="{FF2B5EF4-FFF2-40B4-BE49-F238E27FC236}">
                <a16:creationId xmlns:a16="http://schemas.microsoft.com/office/drawing/2014/main" id="{07639B82-FF45-09C4-FBEB-78E493CBEDC3}"/>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a:extLst>
              <a:ext uri="{FF2B5EF4-FFF2-40B4-BE49-F238E27FC236}">
                <a16:creationId xmlns:a16="http://schemas.microsoft.com/office/drawing/2014/main" id="{A4DACF23-7345-A670-C825-314C3B7C24B0}"/>
              </a:ext>
            </a:extLst>
          </p:cNvPr>
          <p:cNvSpPr txBox="1"/>
          <p:nvPr/>
        </p:nvSpPr>
        <p:spPr>
          <a:xfrm>
            <a:off x="1676400" y="6052527"/>
            <a:ext cx="1333698" cy="369332"/>
          </a:xfrm>
          <a:prstGeom prst="rect">
            <a:avLst/>
          </a:prstGeom>
          <a:noFill/>
        </p:spPr>
        <p:txBody>
          <a:bodyPr wrap="none" rtlCol="0">
            <a:spAutoFit/>
          </a:bodyPr>
          <a:lstStyle/>
          <a:p>
            <a:r>
              <a:rPr lang="en-US" dirty="0">
                <a:solidFill>
                  <a:srgbClr val="FAC810"/>
                </a:solidFill>
              </a:rPr>
              <a:t>Semi-critical</a:t>
            </a:r>
          </a:p>
        </p:txBody>
      </p:sp>
      <p:sp>
        <p:nvSpPr>
          <p:cNvPr id="9" name="1 Semi-Critical Dot">
            <a:extLst>
              <a:ext uri="{FF2B5EF4-FFF2-40B4-BE49-F238E27FC236}">
                <a16:creationId xmlns:a16="http://schemas.microsoft.com/office/drawing/2014/main" id="{113A087E-4DBD-A6DB-8A00-84DCA556DEC2}"/>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a:extLst>
              <a:ext uri="{FF2B5EF4-FFF2-40B4-BE49-F238E27FC236}">
                <a16:creationId xmlns:a16="http://schemas.microsoft.com/office/drawing/2014/main" id="{9015BA92-DC1B-CA28-2ABD-04AB774A25AB}"/>
              </a:ext>
            </a:extLst>
          </p:cNvPr>
          <p:cNvSpPr txBox="1"/>
          <p:nvPr/>
        </p:nvSpPr>
        <p:spPr>
          <a:xfrm>
            <a:off x="2819400" y="6103937"/>
            <a:ext cx="9220200" cy="815480"/>
          </a:xfrm>
          <a:prstGeom prst="rect">
            <a:avLst/>
          </a:prstGeom>
          <a:noFill/>
        </p:spPr>
        <p:txBody>
          <a:bodyPr wrap="square">
            <a:spAutoFit/>
          </a:bodyPr>
          <a:lstStyle/>
          <a:p>
            <a:pPr marL="69850" indent="0" eaLnBrk="1" hangingPunct="1">
              <a:lnSpc>
                <a:spcPts val="2800"/>
              </a:lnSpc>
              <a:buNone/>
              <a:defRPr/>
            </a:pPr>
            <a:r>
              <a:rPr lang="en-US" altLang="en-US" sz="2800" i="1" dirty="0">
                <a:latin typeface="+mn-lt"/>
              </a:rPr>
              <a:t>Goal: High-level disinfection = free of all</a:t>
            </a:r>
          </a:p>
          <a:p>
            <a:pPr marL="69850" indent="0" eaLnBrk="1" hangingPunct="1">
              <a:lnSpc>
                <a:spcPts val="2800"/>
              </a:lnSpc>
              <a:buNone/>
              <a:defRPr/>
            </a:pPr>
            <a:r>
              <a:rPr lang="en-US" altLang="en-US" sz="2800" i="1" dirty="0">
                <a:latin typeface="+mn-lt"/>
              </a:rPr>
              <a:t>microorganisms except high numbers of bacterial spores</a:t>
            </a:r>
          </a:p>
        </p:txBody>
      </p:sp>
      <p:sp>
        <p:nvSpPr>
          <p:cNvPr id="13" name="TextBox 12">
            <a:extLst>
              <a:ext uri="{FF2B5EF4-FFF2-40B4-BE49-F238E27FC236}">
                <a16:creationId xmlns:a16="http://schemas.microsoft.com/office/drawing/2014/main" id="{6C1D3E5B-B678-855B-E03D-A923BC5A1164}"/>
              </a:ext>
            </a:extLst>
          </p:cNvPr>
          <p:cNvSpPr txBox="1"/>
          <p:nvPr/>
        </p:nvSpPr>
        <p:spPr>
          <a:xfrm>
            <a:off x="1426495" y="3872644"/>
            <a:ext cx="6118410" cy="1738938"/>
          </a:xfrm>
          <a:prstGeom prst="rect">
            <a:avLst/>
          </a:prstGeom>
          <a:noFill/>
        </p:spPr>
        <p:txBody>
          <a:bodyPr wrap="square" rtlCol="0">
            <a:spAutoFit/>
          </a:bodyPr>
          <a:lstStyle/>
          <a:p>
            <a:r>
              <a:rPr lang="en-US" sz="3200" dirty="0">
                <a:solidFill>
                  <a:schemeClr val="bg1"/>
                </a:solidFill>
              </a:rPr>
              <a:t>*</a:t>
            </a:r>
            <a:r>
              <a:rPr lang="en-US" sz="2500" dirty="0">
                <a:solidFill>
                  <a:srgbClr val="532E1D"/>
                </a:solidFill>
                <a:cs typeface="Calibri" panose="020F0502020204030204" pitchFamily="34" charset="0"/>
              </a:rPr>
              <a:t>Although dental handpieces are “by definition” considered a semi-critical item, they should always be heat-sterilized between uses</a:t>
            </a:r>
          </a:p>
        </p:txBody>
      </p:sp>
      <p:pic>
        <p:nvPicPr>
          <p:cNvPr id="16" name="Picture 15">
            <a:extLst>
              <a:ext uri="{FF2B5EF4-FFF2-40B4-BE49-F238E27FC236}">
                <a16:creationId xmlns:a16="http://schemas.microsoft.com/office/drawing/2014/main" id="{D84B725E-B83A-42F9-B5CC-64166EA649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550799">
            <a:off x="6403227" y="2163035"/>
            <a:ext cx="2741915" cy="1829151"/>
          </a:xfrm>
          <a:prstGeom prst="rect">
            <a:avLst/>
          </a:prstGeom>
        </p:spPr>
      </p:pic>
      <p:pic>
        <p:nvPicPr>
          <p:cNvPr id="17" name="Picture 16">
            <a:extLst>
              <a:ext uri="{FF2B5EF4-FFF2-40B4-BE49-F238E27FC236}">
                <a16:creationId xmlns:a16="http://schemas.microsoft.com/office/drawing/2014/main" id="{099CCD73-D1AF-5F58-2870-A646BEDECBC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66214" y="3920670"/>
            <a:ext cx="2599292" cy="1740215"/>
          </a:xfrm>
          <a:prstGeom prst="rect">
            <a:avLst/>
          </a:prstGeom>
        </p:spPr>
      </p:pic>
      <p:sp>
        <p:nvSpPr>
          <p:cNvPr id="18" name="Content Placeholder 2">
            <a:extLst>
              <a:ext uri="{FF2B5EF4-FFF2-40B4-BE49-F238E27FC236}">
                <a16:creationId xmlns:a16="http://schemas.microsoft.com/office/drawing/2014/main" id="{F3B1B17D-1E6D-2D59-8EBD-D0108C8EABF8}"/>
              </a:ext>
            </a:extLst>
          </p:cNvPr>
          <p:cNvSpPr txBox="1">
            <a:spLocks/>
          </p:cNvSpPr>
          <p:nvPr/>
        </p:nvSpPr>
        <p:spPr>
          <a:xfrm>
            <a:off x="1076227" y="1828165"/>
            <a:ext cx="9852028" cy="464820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eaLnBrk="1" hangingPunct="1">
              <a:defRPr/>
            </a:pPr>
            <a:r>
              <a:rPr lang="en-US" altLang="en-US" sz="3600" b="1" dirty="0">
                <a:solidFill>
                  <a:schemeClr val="tx1"/>
                </a:solidFill>
              </a:rPr>
              <a:t>Semi-Critical</a:t>
            </a:r>
            <a:r>
              <a:rPr lang="en-US" altLang="en-US" sz="3600" dirty="0"/>
              <a:t>  </a:t>
            </a:r>
            <a:r>
              <a:rPr lang="en-US" altLang="en-US" sz="3600" dirty="0">
                <a:solidFill>
                  <a:srgbClr val="532E1D"/>
                </a:solidFill>
                <a:latin typeface="Calibri" panose="020F0502020204030204" pitchFamily="34" charset="0"/>
                <a:cs typeface="Calibri" panose="020F0502020204030204" pitchFamily="34" charset="0"/>
              </a:rPr>
              <a:t>Items</a:t>
            </a:r>
            <a:r>
              <a:rPr lang="en-US" altLang="en-US" sz="2800" dirty="0">
                <a:solidFill>
                  <a:srgbClr val="532E1D"/>
                </a:solidFill>
                <a:latin typeface="Calibri" panose="020F0502020204030204" pitchFamily="34" charset="0"/>
                <a:cs typeface="Calibri" panose="020F0502020204030204" pitchFamily="34" charset="0"/>
              </a:rPr>
              <a:t>:</a:t>
            </a:r>
          </a:p>
          <a:p>
            <a:pPr marL="239713" lvl="1" indent="0" eaLnBrk="1" hangingPunct="1">
              <a:spcBef>
                <a:spcPts val="0"/>
              </a:spcBef>
              <a:buNone/>
              <a:defRPr/>
            </a:pPr>
            <a:r>
              <a:rPr lang="en-US" altLang="en-US" sz="2200" dirty="0">
                <a:solidFill>
                  <a:srgbClr val="532E1D"/>
                </a:solidFill>
                <a:latin typeface="Calibri" panose="020F0502020204030204" pitchFamily="34" charset="0"/>
                <a:cs typeface="Calibri" panose="020F0502020204030204" pitchFamily="34" charset="0"/>
              </a:rPr>
              <a:t>                       </a:t>
            </a:r>
          </a:p>
          <a:p>
            <a:pPr marL="239713" lvl="1" indent="0" eaLnBrk="1" hangingPunct="1">
              <a:spcBef>
                <a:spcPts val="0"/>
              </a:spcBef>
              <a:buNone/>
              <a:defRPr/>
            </a:pPr>
            <a:r>
              <a:rPr lang="en-US" altLang="en-US" sz="2600" dirty="0">
                <a:solidFill>
                  <a:srgbClr val="532E1D"/>
                </a:solidFill>
                <a:latin typeface="Calibri" panose="020F0502020204030204" pitchFamily="34" charset="0"/>
                <a:cs typeface="Calibri" panose="020F0502020204030204" pitchFamily="34" charset="0"/>
              </a:rPr>
              <a:t>                                   hand pieces*</a:t>
            </a:r>
          </a:p>
          <a:p>
            <a:pPr marL="469900" lvl="1" indent="0" eaLnBrk="1" hangingPunct="1">
              <a:buFont typeface="Arial" panose="020B0604020202020204" pitchFamily="34" charset="0"/>
              <a:buNone/>
              <a:defRPr/>
            </a:pPr>
            <a:endParaRPr lang="en-US" altLang="en-US" dirty="0">
              <a:solidFill>
                <a:srgbClr val="532E1D"/>
              </a:solidFill>
              <a:latin typeface="Calibri" panose="020F0502020204030204" pitchFamily="34" charset="0"/>
              <a:cs typeface="Calibri" panose="020F0502020204030204" pitchFamily="34" charset="0"/>
            </a:endParaRPr>
          </a:p>
          <a:p>
            <a:pPr lvl="1" eaLnBrk="1" hangingPunct="1">
              <a:defRPr/>
            </a:pPr>
            <a:endParaRPr lang="en-US" altLang="en-US" dirty="0">
              <a:solidFill>
                <a:srgbClr val="532E1D"/>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Effect transition="in" filter="fade">
                                      <p:cBhvr>
                                        <p:cTn id="7" dur="500"/>
                                        <p:tgtEl>
                                          <p:spTgt spid="307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fade">
                                      <p:cBhvr>
                                        <p:cTn id="12" dur="500"/>
                                        <p:tgtEl>
                                          <p:spTgt spid="307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23">
                                            <p:txEl>
                                              <p:pRg st="3" end="3"/>
                                            </p:txEl>
                                          </p:spTgt>
                                        </p:tgtEl>
                                        <p:attrNameLst>
                                          <p:attrName>style.visibility</p:attrName>
                                        </p:attrNameLst>
                                      </p:cBhvr>
                                      <p:to>
                                        <p:strVal val="visible"/>
                                      </p:to>
                                    </p:set>
                                    <p:animEffect transition="in" filter="fade">
                                      <p:cBhvr>
                                        <p:cTn id="17" dur="500"/>
                                        <p:tgtEl>
                                          <p:spTgt spid="307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23">
                                            <p:txEl>
                                              <p:pRg st="4" end="4"/>
                                            </p:txEl>
                                          </p:spTgt>
                                        </p:tgtEl>
                                        <p:attrNameLst>
                                          <p:attrName>style.visibility</p:attrName>
                                        </p:attrNameLst>
                                      </p:cBhvr>
                                      <p:to>
                                        <p:strVal val="visible"/>
                                      </p:to>
                                    </p:set>
                                    <p:animEffect transition="in" filter="fade">
                                      <p:cBhvr>
                                        <p:cTn id="22" dur="500"/>
                                        <p:tgtEl>
                                          <p:spTgt spid="307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xit" presetSubtype="0" fill="hold" grpId="0" nodeType="withEffect">
                                  <p:stCondLst>
                                    <p:cond delay="0"/>
                                  </p:stCondLst>
                                  <p:childTnLst>
                                    <p:animEffect transition="out" filter="fade">
                                      <p:cBhvr>
                                        <p:cTn id="43" dur="500"/>
                                        <p:tgtEl>
                                          <p:spTgt spid="30723">
                                            <p:txEl>
                                              <p:pRg st="0" end="0"/>
                                            </p:txEl>
                                          </p:spTgt>
                                        </p:tgtEl>
                                      </p:cBhvr>
                                    </p:animEffect>
                                    <p:set>
                                      <p:cBhvr>
                                        <p:cTn id="44" dur="1" fill="hold">
                                          <p:stCondLst>
                                            <p:cond delay="499"/>
                                          </p:stCondLst>
                                        </p:cTn>
                                        <p:tgtEl>
                                          <p:spTgt spid="30723">
                                            <p:txEl>
                                              <p:pRg st="0" end="0"/>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30723">
                                            <p:txEl>
                                              <p:pRg st="1" end="1"/>
                                            </p:txEl>
                                          </p:spTgt>
                                        </p:tgtEl>
                                      </p:cBhvr>
                                    </p:animEffect>
                                    <p:set>
                                      <p:cBhvr>
                                        <p:cTn id="47" dur="1" fill="hold">
                                          <p:stCondLst>
                                            <p:cond delay="499"/>
                                          </p:stCondLst>
                                        </p:cTn>
                                        <p:tgtEl>
                                          <p:spTgt spid="30723">
                                            <p:txEl>
                                              <p:pRg st="1" end="1"/>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30723">
                                            <p:txEl>
                                              <p:pRg st="2" end="2"/>
                                            </p:txEl>
                                          </p:spTgt>
                                        </p:tgtEl>
                                      </p:cBhvr>
                                    </p:animEffect>
                                    <p:set>
                                      <p:cBhvr>
                                        <p:cTn id="50" dur="1" fill="hold">
                                          <p:stCondLst>
                                            <p:cond delay="499"/>
                                          </p:stCondLst>
                                        </p:cTn>
                                        <p:tgtEl>
                                          <p:spTgt spid="30723">
                                            <p:txEl>
                                              <p:pRg st="2" end="2"/>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30723">
                                            <p:txEl>
                                              <p:pRg st="3" end="3"/>
                                            </p:txEl>
                                          </p:spTgt>
                                        </p:tgtEl>
                                      </p:cBhvr>
                                    </p:animEffect>
                                    <p:set>
                                      <p:cBhvr>
                                        <p:cTn id="53" dur="1" fill="hold">
                                          <p:stCondLst>
                                            <p:cond delay="499"/>
                                          </p:stCondLst>
                                        </p:cTn>
                                        <p:tgtEl>
                                          <p:spTgt spid="30723">
                                            <p:txEl>
                                              <p:pRg st="3" end="3"/>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30723">
                                            <p:txEl>
                                              <p:pRg st="4" end="4"/>
                                            </p:txEl>
                                          </p:spTgt>
                                        </p:tgtEl>
                                      </p:cBhvr>
                                    </p:animEffect>
                                    <p:set>
                                      <p:cBhvr>
                                        <p:cTn id="56" dur="1" fill="hold">
                                          <p:stCondLst>
                                            <p:cond delay="499"/>
                                          </p:stCondLst>
                                        </p:cTn>
                                        <p:tgtEl>
                                          <p:spTgt spid="30723">
                                            <p:txEl>
                                              <p:pRg st="4" end="4"/>
                                            </p:txEl>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P spid="12" grpId="0"/>
      <p:bldP spid="12" grpId="1"/>
      <p:bldP spid="13"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917A2EF-1B5F-4312-9900-F56DB05A6F78}"/>
              </a:ext>
            </a:extLst>
          </p:cNvPr>
          <p:cNvGraphicFramePr>
            <a:graphicFrameLocks noGrp="1"/>
          </p:cNvGraphicFramePr>
          <p:nvPr>
            <p:ph idx="4294967295"/>
            <p:extLst>
              <p:ext uri="{D42A27DB-BD31-4B8C-83A1-F6EECF244321}">
                <p14:modId xmlns:p14="http://schemas.microsoft.com/office/powerpoint/2010/main" val="180145038"/>
              </p:ext>
            </p:extLst>
          </p:nvPr>
        </p:nvGraphicFramePr>
        <p:xfrm>
          <a:off x="1888927" y="1805714"/>
          <a:ext cx="8626673" cy="4298362"/>
        </p:xfrm>
        <a:graphic>
          <a:graphicData uri="http://schemas.openxmlformats.org/drawingml/2006/table">
            <a:tbl>
              <a:tblPr firstRow="1" bandRow="1">
                <a:tableStyleId>{5C22544A-7EE6-4342-B048-85BDC9FD1C3A}</a:tableStyleId>
              </a:tblPr>
              <a:tblGrid>
                <a:gridCol w="5131149">
                  <a:extLst>
                    <a:ext uri="{9D8B030D-6E8A-4147-A177-3AD203B41FA5}">
                      <a16:colId xmlns:a16="http://schemas.microsoft.com/office/drawing/2014/main" val="20000"/>
                    </a:ext>
                  </a:extLst>
                </a:gridCol>
                <a:gridCol w="3495524">
                  <a:extLst>
                    <a:ext uri="{9D8B030D-6E8A-4147-A177-3AD203B41FA5}">
                      <a16:colId xmlns:a16="http://schemas.microsoft.com/office/drawing/2014/main" val="20001"/>
                    </a:ext>
                  </a:extLst>
                </a:gridCol>
              </a:tblGrid>
              <a:tr h="362630">
                <a:tc>
                  <a:txBody>
                    <a:bodyPr/>
                    <a:lstStyle/>
                    <a:p>
                      <a:r>
                        <a:rPr lang="en-US" sz="1800" dirty="0"/>
                        <a:t>Germicide</a:t>
                      </a:r>
                    </a:p>
                  </a:txBody>
                  <a:tcPr marL="91447" marR="91447" marT="45751" marB="45751"/>
                </a:tc>
                <a:tc>
                  <a:txBody>
                    <a:bodyPr/>
                    <a:lstStyle/>
                    <a:p>
                      <a:r>
                        <a:rPr lang="en-US" sz="1800" dirty="0"/>
                        <a:t>Concentration</a:t>
                      </a:r>
                    </a:p>
                  </a:txBody>
                  <a:tcPr marL="91447" marR="91447" marT="45751" marB="45751"/>
                </a:tc>
                <a:extLst>
                  <a:ext uri="{0D108BD9-81ED-4DB2-BD59-A6C34878D82A}">
                    <a16:rowId xmlns:a16="http://schemas.microsoft.com/office/drawing/2014/main" val="10000"/>
                  </a:ext>
                </a:extLst>
              </a:tr>
              <a:tr h="362630">
                <a:tc>
                  <a:txBody>
                    <a:bodyPr/>
                    <a:lstStyle/>
                    <a:p>
                      <a:r>
                        <a:rPr lang="en-US" sz="1800" dirty="0"/>
                        <a:t>Glutaraldhyde</a:t>
                      </a:r>
                      <a:r>
                        <a:rPr lang="en-US" sz="1800" baseline="0" dirty="0"/>
                        <a:t> (Cidex)</a:t>
                      </a:r>
                      <a:endParaRPr lang="en-US" sz="1800" dirty="0"/>
                    </a:p>
                  </a:txBody>
                  <a:tcPr marL="91447" marR="91447" marT="45751" marB="45751"/>
                </a:tc>
                <a:tc>
                  <a:txBody>
                    <a:bodyPr/>
                    <a:lstStyle/>
                    <a:p>
                      <a:r>
                        <a:rPr lang="en-US" sz="1800" dirty="0"/>
                        <a:t>≥ 2.0%</a:t>
                      </a:r>
                    </a:p>
                  </a:txBody>
                  <a:tcPr marL="91447" marR="91447" marT="45751" marB="45751"/>
                </a:tc>
                <a:extLst>
                  <a:ext uri="{0D108BD9-81ED-4DB2-BD59-A6C34878D82A}">
                    <a16:rowId xmlns:a16="http://schemas.microsoft.com/office/drawing/2014/main" val="10001"/>
                  </a:ext>
                </a:extLst>
              </a:tr>
              <a:tr h="362630">
                <a:tc>
                  <a:txBody>
                    <a:bodyPr/>
                    <a:lstStyle/>
                    <a:p>
                      <a:r>
                        <a:rPr lang="en-US" sz="1800" dirty="0"/>
                        <a:t>Ortho-phthaladehyde</a:t>
                      </a:r>
                      <a:r>
                        <a:rPr lang="en-US" sz="1800" baseline="0" dirty="0"/>
                        <a:t> (Cidex OPA)</a:t>
                      </a:r>
                      <a:endParaRPr lang="en-US" sz="1800" dirty="0"/>
                    </a:p>
                  </a:txBody>
                  <a:tcPr marL="91447" marR="91447" marT="45751" marB="45751"/>
                </a:tc>
                <a:tc>
                  <a:txBody>
                    <a:bodyPr/>
                    <a:lstStyle/>
                    <a:p>
                      <a:r>
                        <a:rPr lang="en-US" sz="1800" dirty="0"/>
                        <a:t>0.55%</a:t>
                      </a:r>
                    </a:p>
                  </a:txBody>
                  <a:tcPr marL="91447" marR="91447" marT="45751" marB="45751"/>
                </a:tc>
                <a:extLst>
                  <a:ext uri="{0D108BD9-81ED-4DB2-BD59-A6C34878D82A}">
                    <a16:rowId xmlns:a16="http://schemas.microsoft.com/office/drawing/2014/main" val="10002"/>
                  </a:ext>
                </a:extLst>
              </a:tr>
              <a:tr h="362630">
                <a:tc>
                  <a:txBody>
                    <a:bodyPr/>
                    <a:lstStyle/>
                    <a:p>
                      <a:r>
                        <a:rPr lang="en-US" sz="1800" dirty="0"/>
                        <a:t>Hydrogen</a:t>
                      </a:r>
                      <a:r>
                        <a:rPr lang="en-US" sz="1800" baseline="0" dirty="0"/>
                        <a:t> Peroxide* (Sporox)</a:t>
                      </a:r>
                      <a:endParaRPr lang="en-US" sz="1800" dirty="0"/>
                    </a:p>
                  </a:txBody>
                  <a:tcPr marL="91447" marR="91447" marT="45751" marB="45751"/>
                </a:tc>
                <a:tc>
                  <a:txBody>
                    <a:bodyPr/>
                    <a:lstStyle/>
                    <a:p>
                      <a:r>
                        <a:rPr lang="en-US" sz="1800" dirty="0"/>
                        <a:t>7.5%</a:t>
                      </a:r>
                    </a:p>
                  </a:txBody>
                  <a:tcPr marL="91447" marR="91447" marT="45751" marB="45751"/>
                </a:tc>
                <a:extLst>
                  <a:ext uri="{0D108BD9-81ED-4DB2-BD59-A6C34878D82A}">
                    <a16:rowId xmlns:a16="http://schemas.microsoft.com/office/drawing/2014/main" val="10003"/>
                  </a:ext>
                </a:extLst>
              </a:tr>
              <a:tr h="362630">
                <a:tc>
                  <a:txBody>
                    <a:bodyPr/>
                    <a:lstStyle/>
                    <a:p>
                      <a:r>
                        <a:rPr lang="en-US" sz="1800" dirty="0"/>
                        <a:t>Hydrogen</a:t>
                      </a:r>
                      <a:r>
                        <a:rPr lang="en-US" sz="1800" baseline="0" dirty="0"/>
                        <a:t> Peroxide and peracetic acid* (Peract)</a:t>
                      </a:r>
                      <a:endParaRPr lang="en-US" sz="1800" dirty="0"/>
                    </a:p>
                  </a:txBody>
                  <a:tcPr marL="91447" marR="91447" marT="45751" marB="45751"/>
                </a:tc>
                <a:tc>
                  <a:txBody>
                    <a:bodyPr/>
                    <a:lstStyle/>
                    <a:p>
                      <a:r>
                        <a:rPr lang="en-US" sz="1800" dirty="0"/>
                        <a:t>1.0% / 0.08%</a:t>
                      </a:r>
                    </a:p>
                  </a:txBody>
                  <a:tcPr marL="91447" marR="91447" marT="45751" marB="45751"/>
                </a:tc>
                <a:extLst>
                  <a:ext uri="{0D108BD9-81ED-4DB2-BD59-A6C34878D82A}">
                    <a16:rowId xmlns:a16="http://schemas.microsoft.com/office/drawing/2014/main" val="10004"/>
                  </a:ext>
                </a:extLst>
              </a:tr>
              <a:tr h="6205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Hydrogen</a:t>
                      </a:r>
                      <a:r>
                        <a:rPr lang="en-US" sz="1800" baseline="0" dirty="0"/>
                        <a:t> Peroxide and peracetic acid* (Endospore +)</a:t>
                      </a:r>
                      <a:endParaRPr lang="en-US" sz="1800" dirty="0"/>
                    </a:p>
                  </a:txBody>
                  <a:tcPr marL="91447" marR="91447" marT="45751" marB="45751"/>
                </a:tc>
                <a:tc>
                  <a:txBody>
                    <a:bodyPr/>
                    <a:lstStyle/>
                    <a:p>
                      <a:r>
                        <a:rPr lang="en-US" sz="1800" dirty="0"/>
                        <a:t>7.5% / 0.23%</a:t>
                      </a:r>
                    </a:p>
                  </a:txBody>
                  <a:tcPr marL="91447" marR="91447" marT="45751" marB="45751"/>
                </a:tc>
                <a:extLst>
                  <a:ext uri="{0D108BD9-81ED-4DB2-BD59-A6C34878D82A}">
                    <a16:rowId xmlns:a16="http://schemas.microsoft.com/office/drawing/2014/main" val="10005"/>
                  </a:ext>
                </a:extLst>
              </a:tr>
              <a:tr h="362630">
                <a:tc>
                  <a:txBody>
                    <a:bodyPr/>
                    <a:lstStyle/>
                    <a:p>
                      <a:r>
                        <a:rPr lang="en-US" sz="1800" dirty="0"/>
                        <a:t>Hypochlorite</a:t>
                      </a:r>
                      <a:r>
                        <a:rPr lang="en-US" sz="1800" baseline="0" dirty="0"/>
                        <a:t> (free chlorine)*  (Sterilox ©)</a:t>
                      </a:r>
                      <a:endParaRPr lang="en-US" sz="1800" dirty="0"/>
                    </a:p>
                  </a:txBody>
                  <a:tcPr marL="91447" marR="91447" marT="45751" marB="45751"/>
                </a:tc>
                <a:tc>
                  <a:txBody>
                    <a:bodyPr/>
                    <a:lstStyle/>
                    <a:p>
                      <a:r>
                        <a:rPr lang="en-US" sz="1800" dirty="0"/>
                        <a:t>650-675 ppm</a:t>
                      </a:r>
                    </a:p>
                  </a:txBody>
                  <a:tcPr marL="91447" marR="91447" marT="45751" marB="45751"/>
                </a:tc>
                <a:extLst>
                  <a:ext uri="{0D108BD9-81ED-4DB2-BD59-A6C34878D82A}">
                    <a16:rowId xmlns:a16="http://schemas.microsoft.com/office/drawing/2014/main" val="10006"/>
                  </a:ext>
                </a:extLst>
              </a:tr>
              <a:tr h="362630">
                <a:tc>
                  <a:txBody>
                    <a:bodyPr/>
                    <a:lstStyle/>
                    <a:p>
                      <a:r>
                        <a:rPr lang="en-US" sz="1800" dirty="0"/>
                        <a:t>Accelerated hydrogen peroxide (Resert XL)</a:t>
                      </a:r>
                    </a:p>
                  </a:txBody>
                  <a:tcPr marL="91447" marR="91447" marT="45751" marB="45751"/>
                </a:tc>
                <a:tc>
                  <a:txBody>
                    <a:bodyPr/>
                    <a:lstStyle/>
                    <a:p>
                      <a:r>
                        <a:rPr lang="en-US" sz="1800" dirty="0"/>
                        <a:t>2.0%</a:t>
                      </a:r>
                    </a:p>
                  </a:txBody>
                  <a:tcPr marL="91447" marR="91447" marT="45751" marB="45751"/>
                </a:tc>
                <a:extLst>
                  <a:ext uri="{0D108BD9-81ED-4DB2-BD59-A6C34878D82A}">
                    <a16:rowId xmlns:a16="http://schemas.microsoft.com/office/drawing/2014/main" val="10007"/>
                  </a:ext>
                </a:extLst>
              </a:tr>
              <a:tr h="362630">
                <a:tc>
                  <a:txBody>
                    <a:bodyPr/>
                    <a:lstStyle/>
                    <a:p>
                      <a:r>
                        <a:rPr lang="en-US" sz="1800" dirty="0"/>
                        <a:t>Peracetic Acid (Steris 20)</a:t>
                      </a:r>
                    </a:p>
                  </a:txBody>
                  <a:tcPr marL="91447" marR="91447" marT="45751" marB="45751"/>
                </a:tc>
                <a:tc>
                  <a:txBody>
                    <a:bodyPr/>
                    <a:lstStyle/>
                    <a:p>
                      <a:r>
                        <a:rPr lang="en-US" sz="1800" dirty="0"/>
                        <a:t>0.2%</a:t>
                      </a:r>
                    </a:p>
                  </a:txBody>
                  <a:tcPr marL="91447" marR="91447" marT="45751" marB="45751"/>
                </a:tc>
                <a:extLst>
                  <a:ext uri="{0D108BD9-81ED-4DB2-BD59-A6C34878D82A}">
                    <a16:rowId xmlns:a16="http://schemas.microsoft.com/office/drawing/2014/main" val="10008"/>
                  </a:ext>
                </a:extLst>
              </a:tr>
              <a:tr h="362630">
                <a:tc>
                  <a:txBody>
                    <a:bodyPr/>
                    <a:lstStyle/>
                    <a:p>
                      <a:r>
                        <a:rPr lang="en-US" sz="1800" dirty="0"/>
                        <a:t>Glutaraldehyde</a:t>
                      </a:r>
                      <a:r>
                        <a:rPr lang="en-US" sz="1800" baseline="0" dirty="0"/>
                        <a:t> and Isopropanol (Aldahol III)</a:t>
                      </a:r>
                      <a:endParaRPr lang="en-US" sz="1800" dirty="0"/>
                    </a:p>
                  </a:txBody>
                  <a:tcPr marL="91447" marR="91447" marT="45751" marB="45751"/>
                </a:tc>
                <a:tc>
                  <a:txBody>
                    <a:bodyPr/>
                    <a:lstStyle/>
                    <a:p>
                      <a:r>
                        <a:rPr lang="en-US" sz="1800" dirty="0"/>
                        <a:t>3.4% / 26%</a:t>
                      </a:r>
                    </a:p>
                  </a:txBody>
                  <a:tcPr marL="91447" marR="91447" marT="45751" marB="45751"/>
                </a:tc>
                <a:extLst>
                  <a:ext uri="{0D108BD9-81ED-4DB2-BD59-A6C34878D82A}">
                    <a16:rowId xmlns:a16="http://schemas.microsoft.com/office/drawing/2014/main" val="10009"/>
                  </a:ext>
                </a:extLst>
              </a:tr>
              <a:tr h="362630">
                <a:tc>
                  <a:txBody>
                    <a:bodyPr/>
                    <a:lstStyle/>
                    <a:p>
                      <a:r>
                        <a:rPr lang="en-US" sz="1800" dirty="0"/>
                        <a:t>Glutaraldehyde</a:t>
                      </a:r>
                      <a:r>
                        <a:rPr lang="en-US" sz="1800" baseline="0" dirty="0"/>
                        <a:t> and phenol/phenate (Sporicidin)</a:t>
                      </a:r>
                      <a:endParaRPr lang="en-US" sz="1800" dirty="0"/>
                    </a:p>
                  </a:txBody>
                  <a:tcPr marL="91447" marR="91447" marT="45751" marB="45751"/>
                </a:tc>
                <a:tc>
                  <a:txBody>
                    <a:bodyPr/>
                    <a:lstStyle/>
                    <a:p>
                      <a:r>
                        <a:rPr lang="en-US" sz="1800" dirty="0"/>
                        <a:t>1.21% / 1.93%</a:t>
                      </a:r>
                    </a:p>
                  </a:txBody>
                  <a:tcPr marL="91447" marR="91447" marT="45751" marB="45751"/>
                </a:tc>
                <a:extLst>
                  <a:ext uri="{0D108BD9-81ED-4DB2-BD59-A6C34878D82A}">
                    <a16:rowId xmlns:a16="http://schemas.microsoft.com/office/drawing/2014/main" val="10010"/>
                  </a:ext>
                </a:extLst>
              </a:tr>
            </a:tbl>
          </a:graphicData>
        </a:graphic>
      </p:graphicFrame>
      <p:sp>
        <p:nvSpPr>
          <p:cNvPr id="87081" name="TextBox 7"/>
          <p:cNvSpPr txBox="1">
            <a:spLocks noChangeArrowheads="1"/>
          </p:cNvSpPr>
          <p:nvPr/>
        </p:nvSpPr>
        <p:spPr bwMode="auto">
          <a:xfrm>
            <a:off x="3429000" y="6115071"/>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Exposure time ≥8 -45 min (US) and temperature 20-25°C; </a:t>
            </a:r>
          </a:p>
          <a:p>
            <a:r>
              <a:rPr lang="en-US" altLang="en-US" dirty="0"/>
              <a:t>*May cause cosmetic and functional damage</a:t>
            </a:r>
          </a:p>
        </p:txBody>
      </p:sp>
      <p:pic>
        <p:nvPicPr>
          <p:cNvPr id="3" name="Banner">
            <a:extLst>
              <a:ext uri="{FF2B5EF4-FFF2-40B4-BE49-F238E27FC236}">
                <a16:creationId xmlns:a16="http://schemas.microsoft.com/office/drawing/2014/main" id="{E0E14A81-2704-05BE-E784-EF0EEA904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CC6F0D9C-6556-0FC5-1DEA-6DCC552DF833}"/>
              </a:ext>
            </a:extLst>
          </p:cNvPr>
          <p:cNvSpPr txBox="1"/>
          <p:nvPr/>
        </p:nvSpPr>
        <p:spPr>
          <a:xfrm>
            <a:off x="1143000" y="1070650"/>
            <a:ext cx="5638800" cy="707886"/>
          </a:xfrm>
          <a:prstGeom prst="rect">
            <a:avLst/>
          </a:prstGeom>
          <a:noFill/>
        </p:spPr>
        <p:txBody>
          <a:bodyPr wrap="square" rtlCol="0">
            <a:spAutoFit/>
          </a:bodyPr>
          <a:lstStyle/>
          <a:p>
            <a:r>
              <a:rPr lang="en-US" sz="4000" b="1" dirty="0"/>
              <a:t>High-level Disinfectants</a:t>
            </a:r>
          </a:p>
        </p:txBody>
      </p:sp>
      <p:pic>
        <p:nvPicPr>
          <p:cNvPr id="8" name="Icon">
            <a:extLst>
              <a:ext uri="{FF2B5EF4-FFF2-40B4-BE49-F238E27FC236}">
                <a16:creationId xmlns:a16="http://schemas.microsoft.com/office/drawing/2014/main" id="{9A029764-B183-E941-4563-EFF82FFF01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3" name="1 Critical Dot">
            <a:extLst>
              <a:ext uri="{FF2B5EF4-FFF2-40B4-BE49-F238E27FC236}">
                <a16:creationId xmlns:a16="http://schemas.microsoft.com/office/drawing/2014/main" id="{4CC4399D-49B7-B23A-0543-041B1A086FF6}"/>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1 Non-critical Dot">
            <a:extLst>
              <a:ext uri="{FF2B5EF4-FFF2-40B4-BE49-F238E27FC236}">
                <a16:creationId xmlns:a16="http://schemas.microsoft.com/office/drawing/2014/main" id="{A46EF75A-5535-939B-AB07-7AD6A9C1DBB7}"/>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A93B62FB-7395-34EE-A0DC-BA62DCA825C3}"/>
              </a:ext>
            </a:extLst>
          </p:cNvPr>
          <p:cNvSpPr txBox="1"/>
          <p:nvPr/>
        </p:nvSpPr>
        <p:spPr>
          <a:xfrm>
            <a:off x="1676400" y="6052527"/>
            <a:ext cx="1333698" cy="369332"/>
          </a:xfrm>
          <a:prstGeom prst="rect">
            <a:avLst/>
          </a:prstGeom>
          <a:noFill/>
        </p:spPr>
        <p:txBody>
          <a:bodyPr wrap="none" rtlCol="0">
            <a:spAutoFit/>
          </a:bodyPr>
          <a:lstStyle/>
          <a:p>
            <a:r>
              <a:rPr lang="en-US" dirty="0">
                <a:solidFill>
                  <a:srgbClr val="FAC810"/>
                </a:solidFill>
              </a:rPr>
              <a:t>Semi-critical</a:t>
            </a:r>
          </a:p>
        </p:txBody>
      </p:sp>
      <p:sp>
        <p:nvSpPr>
          <p:cNvPr id="16" name="1 Semi-Critical Dot">
            <a:extLst>
              <a:ext uri="{FF2B5EF4-FFF2-40B4-BE49-F238E27FC236}">
                <a16:creationId xmlns:a16="http://schemas.microsoft.com/office/drawing/2014/main" id="{35237D6A-7970-4F74-0466-7E2BC6C649CA}"/>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Content Placeholder 8"/>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b="13746"/>
          <a:stretch/>
        </p:blipFill>
        <p:spPr>
          <a:xfrm>
            <a:off x="2765550" y="1796929"/>
            <a:ext cx="6527800" cy="4222871"/>
          </a:xfrm>
          <a:prstGeom prst="rect">
            <a:avLst/>
          </a:prstGeom>
        </p:spPr>
      </p:pic>
      <p:pic>
        <p:nvPicPr>
          <p:cNvPr id="7" name="1 Base photo">
            <a:extLst>
              <a:ext uri="{FF2B5EF4-FFF2-40B4-BE49-F238E27FC236}">
                <a16:creationId xmlns:a16="http://schemas.microsoft.com/office/drawing/2014/main" id="{B6131963-3E97-3059-A35D-F3FDA6CE9DF3}"/>
              </a:ext>
            </a:extLst>
          </p:cNvPr>
          <p:cNvPicPr>
            <a:picLocks noChangeAspect="1"/>
          </p:cNvPicPr>
          <p:nvPr/>
        </p:nvPicPr>
        <p:blipFill>
          <a:blip r:embed="rId4" cstate="print">
            <a:extLst>
              <a:ext uri="{28A0092B-C50C-407E-A947-70E740481C1C}">
                <a14:useLocalDpi xmlns:a14="http://schemas.microsoft.com/office/drawing/2010/main" val="0"/>
              </a:ext>
            </a:extLst>
          </a:blip>
          <a:srcRect t="11" b="11"/>
          <a:stretch/>
        </p:blipFill>
        <p:spPr>
          <a:xfrm>
            <a:off x="2186224" y="2293904"/>
            <a:ext cx="7378477" cy="3287154"/>
          </a:xfrm>
          <a:prstGeom prst="rect">
            <a:avLst/>
          </a:prstGeom>
        </p:spPr>
      </p:pic>
      <p:grpSp>
        <p:nvGrpSpPr>
          <p:cNvPr id="8" name="5 sterilize text">
            <a:extLst>
              <a:ext uri="{FF2B5EF4-FFF2-40B4-BE49-F238E27FC236}">
                <a16:creationId xmlns:a16="http://schemas.microsoft.com/office/drawing/2014/main" id="{FAE52140-6E53-C82E-7A62-0E1407B83231}"/>
              </a:ext>
            </a:extLst>
          </p:cNvPr>
          <p:cNvGrpSpPr/>
          <p:nvPr/>
        </p:nvGrpSpPr>
        <p:grpSpPr>
          <a:xfrm>
            <a:off x="7598740" y="2930144"/>
            <a:ext cx="3117274" cy="2014673"/>
            <a:chOff x="4971870" y="2989539"/>
            <a:chExt cx="3117274" cy="2014673"/>
          </a:xfrm>
        </p:grpSpPr>
        <p:pic>
          <p:nvPicPr>
            <p:cNvPr id="9" name="text box bg">
              <a:extLst>
                <a:ext uri="{FF2B5EF4-FFF2-40B4-BE49-F238E27FC236}">
                  <a16:creationId xmlns:a16="http://schemas.microsoft.com/office/drawing/2014/main" id="{ED077E34-D21F-296C-3EDC-C5C65AB62B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1870" y="2989539"/>
              <a:ext cx="3117273" cy="2014673"/>
            </a:xfrm>
            <a:prstGeom prst="rect">
              <a:avLst/>
            </a:prstGeom>
          </p:spPr>
        </p:pic>
        <p:sp>
          <p:nvSpPr>
            <p:cNvPr id="10" name="sterilize text box">
              <a:extLst>
                <a:ext uri="{FF2B5EF4-FFF2-40B4-BE49-F238E27FC236}">
                  <a16:creationId xmlns:a16="http://schemas.microsoft.com/office/drawing/2014/main" id="{A1CB4FD4-66A4-5D31-23C5-8EFC7627DB65}"/>
                </a:ext>
              </a:extLst>
            </p:cNvPr>
            <p:cNvSpPr txBox="1">
              <a:spLocks/>
            </p:cNvSpPr>
            <p:nvPr/>
          </p:nvSpPr>
          <p:spPr>
            <a:xfrm>
              <a:off x="5192809" y="3177401"/>
              <a:ext cx="2896335" cy="16402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532E1D"/>
                  </a:solidFill>
                </a:rPr>
                <a:t>Sterilization/storage area</a:t>
              </a:r>
            </a:p>
            <a:p>
              <a:r>
                <a:rPr lang="en-US" sz="2000" dirty="0">
                  <a:solidFill>
                    <a:srgbClr val="532E1D"/>
                  </a:solidFill>
                </a:rPr>
                <a:t>Sterilizers/supplies</a:t>
              </a:r>
            </a:p>
            <a:p>
              <a:r>
                <a:rPr lang="en-US" sz="2000" dirty="0">
                  <a:solidFill>
                    <a:srgbClr val="532E1D"/>
                  </a:solidFill>
                </a:rPr>
                <a:t>Incubators</a:t>
              </a:r>
            </a:p>
            <a:p>
              <a:r>
                <a:rPr lang="en-US" sz="2000" dirty="0">
                  <a:solidFill>
                    <a:srgbClr val="532E1D"/>
                  </a:solidFill>
                </a:rPr>
                <a:t>Enclosed storage</a:t>
              </a:r>
              <a:endParaRPr lang="en-US" sz="2400" dirty="0">
                <a:solidFill>
                  <a:srgbClr val="532E1D"/>
                </a:solidFill>
              </a:endParaRPr>
            </a:p>
          </p:txBody>
        </p:sp>
      </p:grpSp>
      <p:pic>
        <p:nvPicPr>
          <p:cNvPr id="28" name="5 sterilize arrow">
            <a:extLst>
              <a:ext uri="{FF2B5EF4-FFF2-40B4-BE49-F238E27FC236}">
                <a16:creationId xmlns:a16="http://schemas.microsoft.com/office/drawing/2014/main" id="{1FD86D15-8D40-3EF7-F1FE-67CBE6A868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337" t="17208" r="7312" b="65968"/>
          <a:stretch/>
        </p:blipFill>
        <p:spPr>
          <a:xfrm>
            <a:off x="7289017" y="1914258"/>
            <a:ext cx="2755672" cy="981611"/>
          </a:xfrm>
          <a:prstGeom prst="rect">
            <a:avLst/>
          </a:prstGeom>
        </p:spPr>
      </p:pic>
      <p:pic>
        <p:nvPicPr>
          <p:cNvPr id="12" name="4-5 packaging arrow">
            <a:extLst>
              <a:ext uri="{FF2B5EF4-FFF2-40B4-BE49-F238E27FC236}">
                <a16:creationId xmlns:a16="http://schemas.microsoft.com/office/drawing/2014/main" id="{FB16D0FC-BC44-57DC-92E8-0922C36767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000" y="2067867"/>
            <a:ext cx="3493827" cy="727012"/>
          </a:xfrm>
          <a:prstGeom prst="rect">
            <a:avLst/>
          </a:prstGeom>
        </p:spPr>
      </p:pic>
      <p:grpSp>
        <p:nvGrpSpPr>
          <p:cNvPr id="13" name="4 Packaging text">
            <a:extLst>
              <a:ext uri="{FF2B5EF4-FFF2-40B4-BE49-F238E27FC236}">
                <a16:creationId xmlns:a16="http://schemas.microsoft.com/office/drawing/2014/main" id="{370D62FF-BF2C-61FF-1F8C-64B8873BB2FE}"/>
              </a:ext>
            </a:extLst>
          </p:cNvPr>
          <p:cNvGrpSpPr/>
          <p:nvPr/>
        </p:nvGrpSpPr>
        <p:grpSpPr>
          <a:xfrm>
            <a:off x="4345186" y="2930144"/>
            <a:ext cx="2943830" cy="2014673"/>
            <a:chOff x="4971871" y="2989539"/>
            <a:chExt cx="2943830" cy="2014673"/>
          </a:xfrm>
        </p:grpSpPr>
        <p:pic>
          <p:nvPicPr>
            <p:cNvPr id="14" name="text box bg">
              <a:extLst>
                <a:ext uri="{FF2B5EF4-FFF2-40B4-BE49-F238E27FC236}">
                  <a16:creationId xmlns:a16="http://schemas.microsoft.com/office/drawing/2014/main" id="{BA5B5B9B-907C-0E9D-346E-7663B8A27B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1871" y="2989539"/>
              <a:ext cx="2943830" cy="2014673"/>
            </a:xfrm>
            <a:prstGeom prst="rect">
              <a:avLst/>
            </a:prstGeom>
          </p:spPr>
        </p:pic>
        <p:sp>
          <p:nvSpPr>
            <p:cNvPr id="15" name="clean text box">
              <a:extLst>
                <a:ext uri="{FF2B5EF4-FFF2-40B4-BE49-F238E27FC236}">
                  <a16:creationId xmlns:a16="http://schemas.microsoft.com/office/drawing/2014/main" id="{9F1407E7-1C69-E3D4-3084-1136E6168128}"/>
                </a:ext>
              </a:extLst>
            </p:cNvPr>
            <p:cNvSpPr txBox="1">
              <a:spLocks/>
            </p:cNvSpPr>
            <p:nvPr/>
          </p:nvSpPr>
          <p:spPr>
            <a:xfrm>
              <a:off x="5192809" y="3177401"/>
              <a:ext cx="2600063" cy="16402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532E1D"/>
                  </a:solidFill>
                </a:rPr>
                <a:t>Packaging area</a:t>
              </a:r>
            </a:p>
            <a:p>
              <a:r>
                <a:rPr lang="en-US" sz="2000" dirty="0">
                  <a:solidFill>
                    <a:srgbClr val="532E1D"/>
                  </a:solidFill>
                </a:rPr>
                <a:t>Inspecting</a:t>
              </a:r>
            </a:p>
            <a:p>
              <a:r>
                <a:rPr lang="en-US" sz="2000" dirty="0">
                  <a:solidFill>
                    <a:srgbClr val="532E1D"/>
                  </a:solidFill>
                </a:rPr>
                <a:t>Assembling</a:t>
              </a:r>
            </a:p>
            <a:p>
              <a:r>
                <a:rPr lang="en-US" sz="2000" dirty="0">
                  <a:solidFill>
                    <a:srgbClr val="532E1D"/>
                  </a:solidFill>
                </a:rPr>
                <a:t>Packaging</a:t>
              </a:r>
              <a:endParaRPr lang="en-US" sz="2400" dirty="0">
                <a:solidFill>
                  <a:srgbClr val="532E1D"/>
                </a:solidFill>
              </a:endParaRPr>
            </a:p>
          </p:txBody>
        </p:sp>
      </p:grpSp>
      <p:pic>
        <p:nvPicPr>
          <p:cNvPr id="16" name="3-4-5 decontam arrow">
            <a:extLst>
              <a:ext uri="{FF2B5EF4-FFF2-40B4-BE49-F238E27FC236}">
                <a16:creationId xmlns:a16="http://schemas.microsoft.com/office/drawing/2014/main" id="{0C3BDE36-7FE3-D6F9-8FF2-F671D7C4FF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1961" y="2056583"/>
            <a:ext cx="2098347" cy="749580"/>
          </a:xfrm>
          <a:prstGeom prst="rect">
            <a:avLst/>
          </a:prstGeom>
        </p:spPr>
      </p:pic>
      <p:pic>
        <p:nvPicPr>
          <p:cNvPr id="3" name="Banner">
            <a:extLst>
              <a:ext uri="{FF2B5EF4-FFF2-40B4-BE49-F238E27FC236}">
                <a16:creationId xmlns:a16="http://schemas.microsoft.com/office/drawing/2014/main" id="{B0E3EC50-EBBB-1222-F818-77CA16E80A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6" name="Icon">
            <a:extLst>
              <a:ext uri="{FF2B5EF4-FFF2-40B4-BE49-F238E27FC236}">
                <a16:creationId xmlns:a16="http://schemas.microsoft.com/office/drawing/2014/main" id="{BB02532A-27B9-A56C-E449-B019E07112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sp>
        <p:nvSpPr>
          <p:cNvPr id="5" name="TextBox 4">
            <a:extLst>
              <a:ext uri="{FF2B5EF4-FFF2-40B4-BE49-F238E27FC236}">
                <a16:creationId xmlns:a16="http://schemas.microsoft.com/office/drawing/2014/main" id="{AF5FEBC0-DE02-741F-4C10-FD7D9AF2D215}"/>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363"/>
                                        </p:tgtEl>
                                      </p:cBhvr>
                                    </p:animEffect>
                                    <p:set>
                                      <p:cBhvr>
                                        <p:cTn id="7" dur="1" fill="hold">
                                          <p:stCondLst>
                                            <p:cond delay="499"/>
                                          </p:stCondLst>
                                        </p:cTn>
                                        <p:tgtEl>
                                          <p:spTgt spid="1536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Box 6"/>
          <p:cNvSpPr txBox="1">
            <a:spLocks noChangeArrowheads="1"/>
          </p:cNvSpPr>
          <p:nvPr/>
        </p:nvSpPr>
        <p:spPr bwMode="auto">
          <a:xfrm>
            <a:off x="838200" y="2802351"/>
            <a:ext cx="7815262" cy="368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925513" lvl="1" indent="-457200" eaLnBrk="1" fontAlgn="t" hangingPunct="1">
              <a:spcBef>
                <a:spcPts val="700"/>
              </a:spcBef>
              <a:spcAft>
                <a:spcPts val="600"/>
              </a:spcAft>
              <a:buSzPct val="85000"/>
              <a:buFont typeface="Arial" panose="020B0604020202020204" pitchFamily="34" charset="0"/>
              <a:buChar char="•"/>
            </a:pPr>
            <a:r>
              <a:rPr lang="en-US" altLang="en-US" sz="2400" dirty="0">
                <a:solidFill>
                  <a:srgbClr val="532E1D"/>
                </a:solidFill>
                <a:cs typeface="Calibri" panose="020F0502020204030204" pitchFamily="34" charset="0"/>
              </a:rPr>
              <a:t>Submerge the test strip into the solution prior to each use to monitor minimum effective concentration (MEC)</a:t>
            </a:r>
          </a:p>
          <a:p>
            <a:pPr marL="925513" lvl="1" indent="-457200" eaLnBrk="1" fontAlgn="t" hangingPunct="1">
              <a:spcBef>
                <a:spcPts val="700"/>
              </a:spcBef>
              <a:spcAft>
                <a:spcPts val="600"/>
              </a:spcAft>
              <a:buSzPct val="85000"/>
              <a:buFont typeface="Arial" panose="020B0604020202020204" pitchFamily="34" charset="0"/>
              <a:buChar char="•"/>
            </a:pPr>
            <a:r>
              <a:rPr lang="en-US" altLang="en-US" sz="2400" dirty="0">
                <a:solidFill>
                  <a:srgbClr val="532E1D"/>
                </a:solidFill>
                <a:cs typeface="Calibri" panose="020F0502020204030204" pitchFamily="34" charset="0"/>
              </a:rPr>
              <a:t>Remove excess by standing upright on paper towel</a:t>
            </a:r>
          </a:p>
          <a:p>
            <a:pPr marL="925513" lvl="1" indent="-457200" eaLnBrk="1" fontAlgn="t" hangingPunct="1">
              <a:spcBef>
                <a:spcPts val="700"/>
              </a:spcBef>
              <a:spcAft>
                <a:spcPts val="600"/>
              </a:spcAft>
              <a:buSzPct val="85000"/>
              <a:buFont typeface="Arial" panose="020B0604020202020204" pitchFamily="34" charset="0"/>
              <a:buChar char="•"/>
            </a:pPr>
            <a:r>
              <a:rPr lang="en-US" altLang="en-US" sz="2400" dirty="0">
                <a:solidFill>
                  <a:srgbClr val="532E1D"/>
                </a:solidFill>
                <a:cs typeface="Calibri" panose="020F0502020204030204" pitchFamily="34" charset="0"/>
              </a:rPr>
              <a:t>Read results according to manufacturer’s instructions </a:t>
            </a:r>
            <a:r>
              <a:rPr lang="en-US" altLang="en-US" sz="2000" i="1" dirty="0">
                <a:solidFill>
                  <a:srgbClr val="532E1D"/>
                </a:solidFill>
                <a:cs typeface="Calibri" panose="020F0502020204030204" pitchFamily="34" charset="0"/>
              </a:rPr>
              <a:t>(recommended time period and change in color of the test strip)</a:t>
            </a:r>
          </a:p>
          <a:p>
            <a:pPr marL="925513" lvl="1" indent="-457200" eaLnBrk="1" fontAlgn="t" hangingPunct="1">
              <a:spcBef>
                <a:spcPts val="700"/>
              </a:spcBef>
              <a:spcAft>
                <a:spcPts val="600"/>
              </a:spcAft>
              <a:buSzPct val="85000"/>
              <a:buFont typeface="Arial" panose="020B0604020202020204" pitchFamily="34" charset="0"/>
              <a:buChar char="•"/>
            </a:pPr>
            <a:r>
              <a:rPr lang="en-US" altLang="en-US" sz="2400" dirty="0">
                <a:solidFill>
                  <a:srgbClr val="532E1D"/>
                </a:solidFill>
                <a:cs typeface="Calibri" panose="020F0502020204030204" pitchFamily="34" charset="0"/>
              </a:rPr>
              <a:t>Document findings </a:t>
            </a:r>
          </a:p>
          <a:p>
            <a:pPr>
              <a:buFont typeface="Arial" panose="020B0604020202020204" pitchFamily="34" charset="0"/>
              <a:buChar char="•"/>
            </a:pPr>
            <a:endParaRPr lang="en-US" altLang="en-US" sz="1600" dirty="0"/>
          </a:p>
          <a:p>
            <a:pPr>
              <a:buFont typeface="Arial" panose="020B0604020202020204" pitchFamily="34" charset="0"/>
              <a:buChar char="•"/>
            </a:pPr>
            <a:endParaRPr lang="en-US" altLang="en-US" sz="1600" dirty="0"/>
          </a:p>
        </p:txBody>
      </p:sp>
      <p:pic>
        <p:nvPicPr>
          <p:cNvPr id="91140" name="2 Pictu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88" t="17254" r="29851"/>
          <a:stretch/>
        </p:blipFill>
        <p:spPr bwMode="auto">
          <a:xfrm>
            <a:off x="8653462" y="2888228"/>
            <a:ext cx="2438400" cy="28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 Critical Dot">
            <a:extLst>
              <a:ext uri="{FF2B5EF4-FFF2-40B4-BE49-F238E27FC236}">
                <a16:creationId xmlns:a16="http://schemas.microsoft.com/office/drawing/2014/main" id="{B78F3850-EF7E-2B0C-4089-A0F8452543C1}"/>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1 Non-critical Dot">
            <a:extLst>
              <a:ext uri="{FF2B5EF4-FFF2-40B4-BE49-F238E27FC236}">
                <a16:creationId xmlns:a16="http://schemas.microsoft.com/office/drawing/2014/main" id="{6386D565-99A2-C56D-1F7C-B081D921EC8C}"/>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a:extLst>
              <a:ext uri="{FF2B5EF4-FFF2-40B4-BE49-F238E27FC236}">
                <a16:creationId xmlns:a16="http://schemas.microsoft.com/office/drawing/2014/main" id="{B4C74C8A-94DF-4571-74E1-3107EB87D66B}"/>
              </a:ext>
            </a:extLst>
          </p:cNvPr>
          <p:cNvSpPr txBox="1"/>
          <p:nvPr/>
        </p:nvSpPr>
        <p:spPr>
          <a:xfrm>
            <a:off x="1676400" y="6052527"/>
            <a:ext cx="1333698" cy="369332"/>
          </a:xfrm>
          <a:prstGeom prst="rect">
            <a:avLst/>
          </a:prstGeom>
          <a:noFill/>
        </p:spPr>
        <p:txBody>
          <a:bodyPr wrap="none" rtlCol="0">
            <a:spAutoFit/>
          </a:bodyPr>
          <a:lstStyle/>
          <a:p>
            <a:r>
              <a:rPr lang="en-US" dirty="0">
                <a:solidFill>
                  <a:srgbClr val="FAC810"/>
                </a:solidFill>
              </a:rPr>
              <a:t>Semi-critical</a:t>
            </a:r>
          </a:p>
        </p:txBody>
      </p:sp>
      <p:sp>
        <p:nvSpPr>
          <p:cNvPr id="14" name="1 Semi-Critical Dot">
            <a:extLst>
              <a:ext uri="{FF2B5EF4-FFF2-40B4-BE49-F238E27FC236}">
                <a16:creationId xmlns:a16="http://schemas.microsoft.com/office/drawing/2014/main" id="{2944C597-7E93-32E0-47F6-8EE8D0D87C2D}"/>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Banner">
            <a:extLst>
              <a:ext uri="{FF2B5EF4-FFF2-40B4-BE49-F238E27FC236}">
                <a16:creationId xmlns:a16="http://schemas.microsoft.com/office/drawing/2014/main" id="{B0854D38-0F9D-3179-063B-0FD3DDD47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433C3FBF-25BC-1FFF-4878-71CB993BBB4D}"/>
              </a:ext>
            </a:extLst>
          </p:cNvPr>
          <p:cNvSpPr txBox="1"/>
          <p:nvPr/>
        </p:nvSpPr>
        <p:spPr>
          <a:xfrm>
            <a:off x="1143000" y="1070650"/>
            <a:ext cx="8991600" cy="707886"/>
          </a:xfrm>
          <a:prstGeom prst="rect">
            <a:avLst/>
          </a:prstGeom>
          <a:noFill/>
        </p:spPr>
        <p:txBody>
          <a:bodyPr wrap="square" rtlCol="0">
            <a:spAutoFit/>
          </a:bodyPr>
          <a:lstStyle/>
          <a:p>
            <a:r>
              <a:rPr lang="en-US" sz="4000" b="1" dirty="0"/>
              <a:t>Processing Semi-critical Instruments</a:t>
            </a:r>
          </a:p>
        </p:txBody>
      </p:sp>
      <p:pic>
        <p:nvPicPr>
          <p:cNvPr id="4" name="Icon">
            <a:extLst>
              <a:ext uri="{FF2B5EF4-FFF2-40B4-BE49-F238E27FC236}">
                <a16:creationId xmlns:a16="http://schemas.microsoft.com/office/drawing/2014/main" id="{5E44DBED-5398-6CEA-49CB-F74F145AD0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6" name="TextBox 5">
            <a:extLst>
              <a:ext uri="{FF2B5EF4-FFF2-40B4-BE49-F238E27FC236}">
                <a16:creationId xmlns:a16="http://schemas.microsoft.com/office/drawing/2014/main" id="{3400930F-71A7-2321-49F9-E8280FD7D91F}"/>
              </a:ext>
            </a:extLst>
          </p:cNvPr>
          <p:cNvSpPr txBox="1"/>
          <p:nvPr/>
        </p:nvSpPr>
        <p:spPr>
          <a:xfrm>
            <a:off x="1278648" y="1938051"/>
            <a:ext cx="9312879" cy="830997"/>
          </a:xfrm>
          <a:prstGeom prst="rect">
            <a:avLst/>
          </a:prstGeom>
          <a:noFill/>
        </p:spPr>
        <p:txBody>
          <a:bodyPr wrap="square">
            <a:spAutoFit/>
          </a:bodyPr>
          <a:lstStyle/>
          <a:p>
            <a:r>
              <a:rPr lang="en-US" sz="2400" b="1" dirty="0">
                <a:solidFill>
                  <a:srgbClr val="532E1D"/>
                </a:solidFill>
                <a:latin typeface="Edmondsans"/>
              </a:rPr>
              <a:t>Manufacturer’s instructions for dilution and  quality control testing must be followed. </a:t>
            </a:r>
          </a:p>
        </p:txBody>
      </p:sp>
      <p:sp>
        <p:nvSpPr>
          <p:cNvPr id="9" name="TextBox 8">
            <a:extLst>
              <a:ext uri="{FF2B5EF4-FFF2-40B4-BE49-F238E27FC236}">
                <a16:creationId xmlns:a16="http://schemas.microsoft.com/office/drawing/2014/main" id="{1CDD4708-BF8B-824A-A741-38570A711AA1}"/>
              </a:ext>
            </a:extLst>
          </p:cNvPr>
          <p:cNvSpPr txBox="1"/>
          <p:nvPr/>
        </p:nvSpPr>
        <p:spPr>
          <a:xfrm>
            <a:off x="2998342" y="6103937"/>
            <a:ext cx="7513092" cy="646331"/>
          </a:xfrm>
          <a:prstGeom prst="rect">
            <a:avLst/>
          </a:prstGeom>
          <a:noFill/>
        </p:spPr>
        <p:txBody>
          <a:bodyPr wrap="square">
            <a:spAutoFit/>
          </a:bodyPr>
          <a:lstStyle/>
          <a:p>
            <a:r>
              <a:rPr lang="en-US" sz="3600" dirty="0"/>
              <a:t>Must use correct test strip for solution!</a:t>
            </a:r>
          </a:p>
        </p:txBody>
      </p:sp>
      <p:pic>
        <p:nvPicPr>
          <p:cNvPr id="15" name="Picture 14" descr="A gloved hand holding a test tube&#10;&#10;Description automatically generated with low confidence">
            <a:extLst>
              <a:ext uri="{FF2B5EF4-FFF2-40B4-BE49-F238E27FC236}">
                <a16:creationId xmlns:a16="http://schemas.microsoft.com/office/drawing/2014/main" id="{0BDBDED1-8F92-9D3C-9C45-03DFA5EC1AD9}"/>
              </a:ext>
            </a:extLst>
          </p:cNvPr>
          <p:cNvPicPr>
            <a:picLocks noChangeAspect="1"/>
          </p:cNvPicPr>
          <p:nvPr/>
        </p:nvPicPr>
        <p:blipFill rotWithShape="1">
          <a:blip r:embed="rId6">
            <a:extLst>
              <a:ext uri="{28A0092B-C50C-407E-A947-70E740481C1C}">
                <a14:useLocalDpi xmlns:a14="http://schemas.microsoft.com/office/drawing/2010/main" val="0"/>
              </a:ext>
            </a:extLst>
          </a:blip>
          <a:srcRect l="11134" t="16749" r="21626"/>
          <a:stretch/>
        </p:blipFill>
        <p:spPr>
          <a:xfrm>
            <a:off x="9091636" y="2839005"/>
            <a:ext cx="1594032" cy="1322308"/>
          </a:xfrm>
          <a:prstGeom prst="rect">
            <a:avLst/>
          </a:prstGeom>
        </p:spPr>
      </p:pic>
      <p:pic>
        <p:nvPicPr>
          <p:cNvPr id="17" name="Picture 16" descr="A gloved hand holding a paper&#10;&#10;Description automatically generated with low confidence">
            <a:extLst>
              <a:ext uri="{FF2B5EF4-FFF2-40B4-BE49-F238E27FC236}">
                <a16:creationId xmlns:a16="http://schemas.microsoft.com/office/drawing/2014/main" id="{F53C69F7-8ECD-B99A-BCB6-BF069B0DEFA7}"/>
              </a:ext>
            </a:extLst>
          </p:cNvPr>
          <p:cNvPicPr>
            <a:picLocks noChangeAspect="1"/>
          </p:cNvPicPr>
          <p:nvPr/>
        </p:nvPicPr>
        <p:blipFill rotWithShape="1">
          <a:blip r:embed="rId7">
            <a:extLst>
              <a:ext uri="{28A0092B-C50C-407E-A947-70E740481C1C}">
                <a14:useLocalDpi xmlns:a14="http://schemas.microsoft.com/office/drawing/2010/main" val="0"/>
              </a:ext>
            </a:extLst>
          </a:blip>
          <a:srcRect l="3381" t="-6331" r="28970" b="13392"/>
          <a:stretch/>
        </p:blipFill>
        <p:spPr>
          <a:xfrm>
            <a:off x="9091636" y="4274134"/>
            <a:ext cx="1594032" cy="14672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fade">
                                      <p:cBhvr>
                                        <p:cTn id="7" dur="500"/>
                                        <p:tgtEl>
                                          <p:spTgt spid="9113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139">
                                            <p:txEl>
                                              <p:pRg st="1" end="1"/>
                                            </p:txEl>
                                          </p:spTgt>
                                        </p:tgtEl>
                                        <p:attrNameLst>
                                          <p:attrName>style.visibility</p:attrName>
                                        </p:attrNameLst>
                                      </p:cBhvr>
                                      <p:to>
                                        <p:strVal val="visible"/>
                                      </p:to>
                                    </p:set>
                                    <p:animEffect transition="in" filter="fade">
                                      <p:cBhvr>
                                        <p:cTn id="15" dur="500"/>
                                        <p:tgtEl>
                                          <p:spTgt spid="9113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1139">
                                            <p:txEl>
                                              <p:pRg st="2" end="2"/>
                                            </p:txEl>
                                          </p:spTgt>
                                        </p:tgtEl>
                                        <p:attrNameLst>
                                          <p:attrName>style.visibility</p:attrName>
                                        </p:attrNameLst>
                                      </p:cBhvr>
                                      <p:to>
                                        <p:strVal val="visible"/>
                                      </p:to>
                                    </p:set>
                                    <p:animEffect transition="in" filter="fade">
                                      <p:cBhvr>
                                        <p:cTn id="23" dur="500"/>
                                        <p:tgtEl>
                                          <p:spTgt spid="9113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1139">
                                            <p:txEl>
                                              <p:pRg st="3" end="3"/>
                                            </p:txEl>
                                          </p:spTgt>
                                        </p:tgtEl>
                                        <p:attrNameLst>
                                          <p:attrName>style.visibility</p:attrName>
                                        </p:attrNameLst>
                                      </p:cBhvr>
                                      <p:to>
                                        <p:strVal val="visible"/>
                                      </p:to>
                                    </p:set>
                                    <p:animEffect transition="in" filter="fade">
                                      <p:cBhvr>
                                        <p:cTn id="28" dur="500"/>
                                        <p:tgtEl>
                                          <p:spTgt spid="9113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91140"/>
                                        </p:tgtEl>
                                        <p:attrNameLst>
                                          <p:attrName>style.visibility</p:attrName>
                                        </p:attrNameLst>
                                      </p:cBhvr>
                                      <p:to>
                                        <p:strVal val="visible"/>
                                      </p:to>
                                    </p:set>
                                    <p:animEffect transition="in" filter="fade">
                                      <p:cBhvr>
                                        <p:cTn id="36" dur="500"/>
                                        <p:tgtEl>
                                          <p:spTgt spid="91140"/>
                                        </p:tgtEl>
                                      </p:cBhvr>
                                    </p:animEffect>
                                  </p:childTnLst>
                                </p:cTn>
                              </p:par>
                              <p:par>
                                <p:cTn id="37" presetID="10" presetClass="exit" presetSubtype="0" fill="hold"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Critical Dot">
            <a:extLst>
              <a:ext uri="{FF2B5EF4-FFF2-40B4-BE49-F238E27FC236}">
                <a16:creationId xmlns:a16="http://schemas.microsoft.com/office/drawing/2014/main" id="{7DCDE55F-E16C-7DFA-7B56-4C636E5D9E17}"/>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1 Semi-Critical Dot">
            <a:extLst>
              <a:ext uri="{FF2B5EF4-FFF2-40B4-BE49-F238E27FC236}">
                <a16:creationId xmlns:a16="http://schemas.microsoft.com/office/drawing/2014/main" id="{7E9889E0-79B3-FDBE-ACA9-3B04D44BEC24}"/>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Non-critical Dot">
            <a:extLst>
              <a:ext uri="{FF2B5EF4-FFF2-40B4-BE49-F238E27FC236}">
                <a16:creationId xmlns:a16="http://schemas.microsoft.com/office/drawing/2014/main" id="{DE08E909-B43A-0175-977D-9067386988ED}"/>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D3293D41-439B-575E-5DC3-F89D8ECDB520}"/>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
        <p:nvSpPr>
          <p:cNvPr id="15" name="Content Placeholder 2">
            <a:extLst>
              <a:ext uri="{FF2B5EF4-FFF2-40B4-BE49-F238E27FC236}">
                <a16:creationId xmlns:a16="http://schemas.microsoft.com/office/drawing/2014/main" id="{BCD161CA-1749-81C0-554B-DDD8D6D09302}"/>
              </a:ext>
            </a:extLst>
          </p:cNvPr>
          <p:cNvSpPr txBox="1">
            <a:spLocks/>
          </p:cNvSpPr>
          <p:nvPr/>
        </p:nvSpPr>
        <p:spPr>
          <a:xfrm>
            <a:off x="3270437" y="1989661"/>
            <a:ext cx="7761890" cy="425630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endParaRPr lang="en-US" sz="2400" b="1" dirty="0">
              <a:solidFill>
                <a:srgbClr val="532E1D"/>
              </a:solidFill>
              <a:latin typeface="Edmondsans"/>
            </a:endParaRPr>
          </a:p>
          <a:p>
            <a:pPr marL="0" indent="0" eaLnBrk="1" hangingPunct="1">
              <a:spcAft>
                <a:spcPts val="400"/>
              </a:spcAft>
              <a:buFont typeface="Arial" panose="020B0604020202020204" pitchFamily="34" charset="0"/>
              <a:buNone/>
              <a:defRPr/>
            </a:pPr>
            <a:r>
              <a:rPr lang="en-US" sz="2800" dirty="0">
                <a:solidFill>
                  <a:srgbClr val="FF0000"/>
                </a:solidFill>
              </a:rPr>
              <a:t>            </a:t>
            </a:r>
            <a:r>
              <a:rPr lang="en-US" sz="2800" dirty="0">
                <a:solidFill>
                  <a:schemeClr val="bg2">
                    <a:lumMod val="25000"/>
                    <a:lumOff val="75000"/>
                  </a:schemeClr>
                </a:solidFill>
              </a:rPr>
              <a:t>–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Font typeface="Arial" panose="020B0604020202020204" pitchFamily="34" charset="0"/>
              <a:buNone/>
              <a:defRPr/>
            </a:pPr>
            <a:r>
              <a:rPr lang="en-US" sz="2400" dirty="0">
                <a:solidFill>
                  <a:schemeClr val="bg2">
                    <a:lumMod val="25000"/>
                    <a:lumOff val="75000"/>
                  </a:schemeClr>
                </a:solidFill>
              </a:rPr>
              <a:t>                        –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0" indent="0" eaLnBrk="1" hangingPunct="1">
              <a:spcAft>
                <a:spcPts val="400"/>
              </a:spcAft>
              <a:buFont typeface="Arial" panose="020B0604020202020204" pitchFamily="34" charset="0"/>
              <a:buNone/>
              <a:defRPr/>
            </a:pPr>
            <a:r>
              <a:rPr lang="en-US" sz="2400" dirty="0">
                <a:solidFill>
                  <a:srgbClr val="0070C0"/>
                </a:solidFill>
              </a:rPr>
              <a:t>                       –</a:t>
            </a:r>
            <a:r>
              <a:rPr lang="en-US" sz="2800" dirty="0">
                <a:solidFill>
                  <a:schemeClr val="accent6"/>
                </a:solidFill>
              </a:rPr>
              <a:t> </a:t>
            </a:r>
            <a:r>
              <a:rPr lang="en-US" sz="2400" dirty="0">
                <a:solidFill>
                  <a:srgbClr val="532E1D"/>
                </a:solidFill>
                <a:latin typeface="Calibri" panose="020F0502020204030204" pitchFamily="34" charset="0"/>
                <a:cs typeface="Calibri" panose="020F0502020204030204" pitchFamily="34" charset="0"/>
              </a:rPr>
              <a:t>Objects that contact intact skin but not mucous membranes, and require low-level disinfection</a:t>
            </a:r>
          </a:p>
          <a:p>
            <a:pPr marL="68580" indent="0" eaLnBrk="1" hangingPunct="1">
              <a:buFont typeface="Arial" panose="020B0604020202020204" pitchFamily="34" charset="0"/>
              <a:buNone/>
              <a:defRPr/>
            </a:pPr>
            <a:endParaRPr lang="en-US" b="1" dirty="0"/>
          </a:p>
        </p:txBody>
      </p:sp>
      <p:sp>
        <p:nvSpPr>
          <p:cNvPr id="16" name="Content Placeholder 2">
            <a:extLst>
              <a:ext uri="{FF2B5EF4-FFF2-40B4-BE49-F238E27FC236}">
                <a16:creationId xmlns:a16="http://schemas.microsoft.com/office/drawing/2014/main" id="{186EF8AA-6066-6E32-B7F2-C13B98808852}"/>
              </a:ext>
            </a:extLst>
          </p:cNvPr>
          <p:cNvSpPr txBox="1">
            <a:spLocks/>
          </p:cNvSpPr>
          <p:nvPr/>
        </p:nvSpPr>
        <p:spPr>
          <a:xfrm>
            <a:off x="3264154" y="2523360"/>
            <a:ext cx="2374646" cy="3487866"/>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latin typeface="Calibri" panose="020F0502020204030204" pitchFamily="34" charset="0"/>
                <a:cs typeface="Calibri" panose="020F0502020204030204" pitchFamily="34" charset="0"/>
              </a:rPr>
              <a:t>Critical</a:t>
            </a:r>
          </a:p>
          <a:p>
            <a:pPr marL="0" indent="0" eaLnBrk="1" hangingPunct="1">
              <a:spcAft>
                <a:spcPts val="400"/>
              </a:spcAft>
              <a:buFont typeface="Arial" panose="020B0604020202020204" pitchFamily="34" charset="0"/>
              <a:buNone/>
              <a:defRPr/>
            </a:pPr>
            <a:endParaRPr lang="en-US" sz="1600" dirty="0">
              <a:solidFill>
                <a:schemeClr val="bg2">
                  <a:lumMod val="25000"/>
                  <a:lumOff val="75000"/>
                </a:schemeClr>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rPr>
              <a:t>Semi-critical</a:t>
            </a:r>
          </a:p>
          <a:p>
            <a:pPr marL="0" indent="0" eaLnBrk="1" hangingPunct="1">
              <a:spcAft>
                <a:spcPts val="400"/>
              </a:spcAft>
              <a:buFont typeface="Arial" panose="020B0604020202020204" pitchFamily="34" charset="0"/>
              <a:buNone/>
              <a:defRPr/>
            </a:pPr>
            <a:endParaRPr lang="en-US" sz="2400" b="1"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endParaRPr lang="en-US" sz="900" b="1" dirty="0">
              <a:solidFill>
                <a:srgbClr val="0070C0"/>
              </a:solidFill>
            </a:endParaRPr>
          </a:p>
          <a:p>
            <a:pPr marL="0" indent="0" eaLnBrk="1" hangingPunct="1">
              <a:spcAft>
                <a:spcPts val="400"/>
              </a:spcAft>
              <a:buFont typeface="Arial" panose="020B0604020202020204" pitchFamily="34" charset="0"/>
              <a:buNone/>
              <a:defRPr/>
            </a:pPr>
            <a:r>
              <a:rPr lang="en-US" sz="2400" b="1" dirty="0">
                <a:solidFill>
                  <a:srgbClr val="0070C0"/>
                </a:solidFill>
              </a:rPr>
              <a:t>Non-critical</a:t>
            </a:r>
            <a:endParaRPr lang="en-US" sz="2400" b="1" dirty="0">
              <a:solidFill>
                <a:srgbClr val="532E1D"/>
              </a:solidFill>
              <a:latin typeface="Calibri" panose="020F0502020204030204" pitchFamily="34" charset="0"/>
              <a:cs typeface="Calibri" panose="020F0502020204030204" pitchFamily="34" charset="0"/>
            </a:endParaRPr>
          </a:p>
          <a:p>
            <a:pPr marL="68580" indent="0" eaLnBrk="1" hangingPunct="1">
              <a:buFont typeface="Arial" panose="020B0604020202020204" pitchFamily="34" charset="0"/>
              <a:buNone/>
              <a:defRPr/>
            </a:pPr>
            <a:endParaRPr lang="en-US" b="1" dirty="0"/>
          </a:p>
        </p:txBody>
      </p:sp>
      <p:sp>
        <p:nvSpPr>
          <p:cNvPr id="17" name="TextBox 16">
            <a:extLst>
              <a:ext uri="{FF2B5EF4-FFF2-40B4-BE49-F238E27FC236}">
                <a16:creationId xmlns:a16="http://schemas.microsoft.com/office/drawing/2014/main" id="{848ECC46-7BB6-C63B-B96C-AB4ABD2778C7}"/>
              </a:ext>
            </a:extLst>
          </p:cNvPr>
          <p:cNvSpPr txBox="1"/>
          <p:nvPr/>
        </p:nvSpPr>
        <p:spPr>
          <a:xfrm>
            <a:off x="3270437" y="1966895"/>
            <a:ext cx="6382010" cy="461665"/>
          </a:xfrm>
          <a:prstGeom prst="rect">
            <a:avLst/>
          </a:prstGeom>
          <a:noFill/>
        </p:spPr>
        <p:txBody>
          <a:bodyPr wrap="square">
            <a:spAutoFit/>
          </a:bodyPr>
          <a:lstStyle/>
          <a:p>
            <a:pPr marL="0" indent="0" eaLnBrk="1" hangingPunct="1">
              <a:spcAft>
                <a:spcPts val="400"/>
              </a:spcAft>
              <a:buFont typeface="Arial" panose="020B0604020202020204" pitchFamily="34" charset="0"/>
              <a:buNone/>
              <a:defRPr/>
            </a:pPr>
            <a:r>
              <a:rPr lang="en-US" sz="2400" b="1" dirty="0">
                <a:solidFill>
                  <a:srgbClr val="532E1D"/>
                </a:solidFill>
                <a:latin typeface="Edmondsans"/>
              </a:rPr>
              <a:t>Spaulding Classification of Surfaces:</a:t>
            </a:r>
          </a:p>
        </p:txBody>
      </p:sp>
      <p:sp>
        <p:nvSpPr>
          <p:cNvPr id="18" name="1 Critical Dot">
            <a:extLst>
              <a:ext uri="{FF2B5EF4-FFF2-40B4-BE49-F238E27FC236}">
                <a16:creationId xmlns:a16="http://schemas.microsoft.com/office/drawing/2014/main" id="{3415B45A-59A6-2780-22CE-23B45621772B}"/>
              </a:ext>
            </a:extLst>
          </p:cNvPr>
          <p:cNvSpPr/>
          <p:nvPr/>
        </p:nvSpPr>
        <p:spPr>
          <a:xfrm>
            <a:off x="2697753" y="2571998"/>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1 Semi-Critical Dot">
            <a:extLst>
              <a:ext uri="{FF2B5EF4-FFF2-40B4-BE49-F238E27FC236}">
                <a16:creationId xmlns:a16="http://schemas.microsoft.com/office/drawing/2014/main" id="{F633F031-99AE-E8AD-F28A-58534B880DD9}"/>
              </a:ext>
            </a:extLst>
          </p:cNvPr>
          <p:cNvSpPr/>
          <p:nvPr/>
        </p:nvSpPr>
        <p:spPr>
          <a:xfrm>
            <a:off x="2705076" y="3429000"/>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1 Non-critical Dot">
            <a:extLst>
              <a:ext uri="{FF2B5EF4-FFF2-40B4-BE49-F238E27FC236}">
                <a16:creationId xmlns:a16="http://schemas.microsoft.com/office/drawing/2014/main" id="{C20CD299-FA80-8D7C-85B1-ED8CE8B33301}"/>
              </a:ext>
            </a:extLst>
          </p:cNvPr>
          <p:cNvSpPr/>
          <p:nvPr/>
        </p:nvSpPr>
        <p:spPr>
          <a:xfrm>
            <a:off x="2705076" y="4721081"/>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1 and 2 critical item">
            <a:extLst>
              <a:ext uri="{FF2B5EF4-FFF2-40B4-BE49-F238E27FC236}">
                <a16:creationId xmlns:a16="http://schemas.microsoft.com/office/drawing/2014/main" id="{EDD35D75-317A-856C-DA5E-DBA286B9725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20089" y="1706811"/>
            <a:ext cx="16843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1  non-critical item">
            <a:extLst>
              <a:ext uri="{FF2B5EF4-FFF2-40B4-BE49-F238E27FC236}">
                <a16:creationId xmlns:a16="http://schemas.microsoft.com/office/drawing/2014/main" id="{249A983C-FC6B-9D57-4FE8-35BEBE6B6E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0770" y="4525027"/>
            <a:ext cx="1446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anner">
            <a:extLst>
              <a:ext uri="{FF2B5EF4-FFF2-40B4-BE49-F238E27FC236}">
                <a16:creationId xmlns:a16="http://schemas.microsoft.com/office/drawing/2014/main" id="{A6D29002-5893-6C5F-B804-0C10BB8EF2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7395FAB9-F07F-54FE-EA40-8FD180126E54}"/>
              </a:ext>
            </a:extLst>
          </p:cNvPr>
          <p:cNvSpPr txBox="1"/>
          <p:nvPr/>
        </p:nvSpPr>
        <p:spPr>
          <a:xfrm>
            <a:off x="1143000" y="1070650"/>
            <a:ext cx="5638800" cy="707886"/>
          </a:xfrm>
          <a:prstGeom prst="rect">
            <a:avLst/>
          </a:prstGeom>
          <a:noFill/>
        </p:spPr>
        <p:txBody>
          <a:bodyPr wrap="square" rtlCol="0">
            <a:spAutoFit/>
          </a:bodyPr>
          <a:lstStyle/>
          <a:p>
            <a:r>
              <a:rPr lang="en-US" sz="4000" b="1" dirty="0"/>
              <a:t>Spaulding Classification</a:t>
            </a:r>
          </a:p>
        </p:txBody>
      </p:sp>
      <p:pic>
        <p:nvPicPr>
          <p:cNvPr id="10" name="Icon">
            <a:extLst>
              <a:ext uri="{FF2B5EF4-FFF2-40B4-BE49-F238E27FC236}">
                <a16:creationId xmlns:a16="http://schemas.microsoft.com/office/drawing/2014/main" id="{27EFB07C-5583-74C7-A5C1-B45A1C6465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2" name="Picture 1">
            <a:extLst>
              <a:ext uri="{FF2B5EF4-FFF2-40B4-BE49-F238E27FC236}">
                <a16:creationId xmlns:a16="http://schemas.microsoft.com/office/drawing/2014/main" id="{4BB7578D-4EA4-0C1F-3812-D5B72EBEBF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02788" y="2781300"/>
            <a:ext cx="2086866" cy="150295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6BD5A57-FF5F-0820-2D1E-AA2F1EEE5D05}"/>
              </a:ext>
            </a:extLst>
          </p:cNvPr>
          <p:cNvSpPr/>
          <p:nvPr/>
        </p:nvSpPr>
        <p:spPr>
          <a:xfrm>
            <a:off x="1143000" y="2158652"/>
            <a:ext cx="2667000" cy="504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5" name="Content Placeholder 2"/>
          <p:cNvSpPr>
            <a:spLocks noGrp="1"/>
          </p:cNvSpPr>
          <p:nvPr>
            <p:ph idx="4294967295"/>
          </p:nvPr>
        </p:nvSpPr>
        <p:spPr>
          <a:xfrm>
            <a:off x="1338412" y="2042360"/>
            <a:ext cx="8839200" cy="4648200"/>
          </a:xfrm>
          <a:prstGeom prst="rect">
            <a:avLst/>
          </a:prstGeom>
        </p:spPr>
        <p:txBody>
          <a:bodyPr/>
          <a:lstStyle/>
          <a:p>
            <a:pPr indent="-273050" eaLnBrk="1" hangingPunct="1"/>
            <a:r>
              <a:rPr lang="en-US" altLang="en-US" sz="3100" b="1" dirty="0">
                <a:solidFill>
                  <a:schemeClr val="tx1"/>
                </a:solidFill>
              </a:rPr>
              <a:t>Non-Critical</a:t>
            </a:r>
            <a:r>
              <a:rPr lang="en-US" altLang="en-US" sz="3100" b="1" dirty="0">
                <a:solidFill>
                  <a:srgbClr val="0070C0"/>
                </a:solidFill>
              </a:rPr>
              <a:t>  </a:t>
            </a:r>
            <a:r>
              <a:rPr lang="en-US" altLang="en-US" sz="3100" dirty="0">
                <a:solidFill>
                  <a:srgbClr val="532E1D"/>
                </a:solidFill>
                <a:latin typeface="Calibri" panose="020F0502020204030204" pitchFamily="34" charset="0"/>
                <a:cs typeface="Calibri" panose="020F0502020204030204" pitchFamily="34" charset="0"/>
              </a:rPr>
              <a:t>Items</a:t>
            </a:r>
            <a:r>
              <a:rPr lang="en-US" altLang="en-US" sz="3600" dirty="0"/>
              <a:t>:</a:t>
            </a:r>
          </a:p>
          <a:p>
            <a:pPr lvl="1" indent="-273050" eaLnBrk="1" hangingPunct="1"/>
            <a:r>
              <a:rPr lang="en-US" altLang="en-US" sz="2400" dirty="0">
                <a:solidFill>
                  <a:srgbClr val="532E1D"/>
                </a:solidFill>
                <a:latin typeface="Calibri" panose="020F0502020204030204" pitchFamily="34" charset="0"/>
                <a:cs typeface="Calibri" panose="020F0502020204030204" pitchFamily="34" charset="0"/>
              </a:rPr>
              <a:t>Objects that contact intact skin but not mucous membranes (BP cuffs, counter tops, exam chairs) </a:t>
            </a:r>
          </a:p>
          <a:p>
            <a:pPr lvl="1" indent="-273050" eaLnBrk="1" hangingPunct="1"/>
            <a:r>
              <a:rPr lang="en-US" altLang="en-US" sz="2400" dirty="0">
                <a:solidFill>
                  <a:srgbClr val="532E1D"/>
                </a:solidFill>
                <a:latin typeface="Calibri" panose="020F0502020204030204" pitchFamily="34" charset="0"/>
                <a:cs typeface="Calibri" panose="020F0502020204030204" pitchFamily="34" charset="0"/>
              </a:rPr>
              <a:t>Minimal risk of transmitting infection if handled improperly</a:t>
            </a:r>
          </a:p>
          <a:p>
            <a:pPr lvl="1" indent="-273050" eaLnBrk="1" hangingPunct="1"/>
            <a:r>
              <a:rPr lang="en-US" altLang="en-US" sz="2400" dirty="0">
                <a:solidFill>
                  <a:srgbClr val="532E1D"/>
                </a:solidFill>
                <a:latin typeface="Calibri" panose="020F0502020204030204" pitchFamily="34" charset="0"/>
                <a:cs typeface="Calibri" panose="020F0502020204030204" pitchFamily="34" charset="0"/>
              </a:rPr>
              <a:t>Must be low-level disinfected on a routine basis</a:t>
            </a:r>
          </a:p>
          <a:p>
            <a:pPr lvl="1" indent="-273050" eaLnBrk="1" hangingPunct="1"/>
            <a:endParaRPr lang="en-US" altLang="en-US" sz="3200" dirty="0"/>
          </a:p>
        </p:txBody>
      </p:sp>
      <p:pic>
        <p:nvPicPr>
          <p:cNvPr id="3" name="Banner">
            <a:extLst>
              <a:ext uri="{FF2B5EF4-FFF2-40B4-BE49-F238E27FC236}">
                <a16:creationId xmlns:a16="http://schemas.microsoft.com/office/drawing/2014/main" id="{621A26D6-B01B-E43F-4A2B-85C2CDBEB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5C69C761-03C2-D07C-DF5C-05CE7545332A}"/>
              </a:ext>
            </a:extLst>
          </p:cNvPr>
          <p:cNvSpPr txBox="1"/>
          <p:nvPr/>
        </p:nvSpPr>
        <p:spPr>
          <a:xfrm>
            <a:off x="1143000" y="1070650"/>
            <a:ext cx="5638800" cy="707886"/>
          </a:xfrm>
          <a:prstGeom prst="rect">
            <a:avLst/>
          </a:prstGeom>
          <a:noFill/>
        </p:spPr>
        <p:txBody>
          <a:bodyPr wrap="square" rtlCol="0">
            <a:spAutoFit/>
          </a:bodyPr>
          <a:lstStyle/>
          <a:p>
            <a:r>
              <a:rPr lang="en-US" sz="4000" b="1" dirty="0"/>
              <a:t>Non-critical Instruments</a:t>
            </a:r>
          </a:p>
        </p:txBody>
      </p:sp>
      <p:pic>
        <p:nvPicPr>
          <p:cNvPr id="7" name="Icon">
            <a:extLst>
              <a:ext uri="{FF2B5EF4-FFF2-40B4-BE49-F238E27FC236}">
                <a16:creationId xmlns:a16="http://schemas.microsoft.com/office/drawing/2014/main" id="{3A2BEDF8-D67C-43EF-88A9-414E85B59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2" name="1 Critical Dot">
            <a:extLst>
              <a:ext uri="{FF2B5EF4-FFF2-40B4-BE49-F238E27FC236}">
                <a16:creationId xmlns:a16="http://schemas.microsoft.com/office/drawing/2014/main" id="{678DDFE7-BC27-1B41-343A-0B65762ADD13}"/>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Semi-Critical Dot">
            <a:extLst>
              <a:ext uri="{FF2B5EF4-FFF2-40B4-BE49-F238E27FC236}">
                <a16:creationId xmlns:a16="http://schemas.microsoft.com/office/drawing/2014/main" id="{43E10E35-8665-45E9-C4A4-F11AE7D2D475}"/>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1 Non-critical Dot">
            <a:extLst>
              <a:ext uri="{FF2B5EF4-FFF2-40B4-BE49-F238E27FC236}">
                <a16:creationId xmlns:a16="http://schemas.microsoft.com/office/drawing/2014/main" id="{B9C8A7AA-44BA-3CBA-888B-74481C327C9B}"/>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81F5B78F-B461-4D6F-3347-36212BAA40A5}"/>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817915"/>
            <a:ext cx="8669312" cy="423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36B885BF-D001-CC81-3359-5C915CAD10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9428315E-053A-8D0C-4117-C328D4837655}"/>
              </a:ext>
            </a:extLst>
          </p:cNvPr>
          <p:cNvSpPr txBox="1"/>
          <p:nvPr/>
        </p:nvSpPr>
        <p:spPr>
          <a:xfrm>
            <a:off x="1143000" y="1070650"/>
            <a:ext cx="5638800" cy="707886"/>
          </a:xfrm>
          <a:prstGeom prst="rect">
            <a:avLst/>
          </a:prstGeom>
          <a:noFill/>
        </p:spPr>
        <p:txBody>
          <a:bodyPr wrap="square" rtlCol="0">
            <a:spAutoFit/>
          </a:bodyPr>
          <a:lstStyle/>
          <a:p>
            <a:r>
              <a:rPr lang="en-US" sz="4000" b="1" dirty="0"/>
              <a:t>Role of the Environment</a:t>
            </a:r>
          </a:p>
        </p:txBody>
      </p:sp>
      <p:pic>
        <p:nvPicPr>
          <p:cNvPr id="7" name="Icon">
            <a:extLst>
              <a:ext uri="{FF2B5EF4-FFF2-40B4-BE49-F238E27FC236}">
                <a16:creationId xmlns:a16="http://schemas.microsoft.com/office/drawing/2014/main" id="{5A62EDD4-F687-0859-5DA5-4108F66EBB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6" name="1 Critical Dot">
            <a:extLst>
              <a:ext uri="{FF2B5EF4-FFF2-40B4-BE49-F238E27FC236}">
                <a16:creationId xmlns:a16="http://schemas.microsoft.com/office/drawing/2014/main" id="{1A9C8145-FF0C-CCA1-50CC-CED47613C91D}"/>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1 Semi-Critical Dot">
            <a:extLst>
              <a:ext uri="{FF2B5EF4-FFF2-40B4-BE49-F238E27FC236}">
                <a16:creationId xmlns:a16="http://schemas.microsoft.com/office/drawing/2014/main" id="{8D7D2D63-1620-9308-E0CA-14A4AAD9A623}"/>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1 Non-critical Dot">
            <a:extLst>
              <a:ext uri="{FF2B5EF4-FFF2-40B4-BE49-F238E27FC236}">
                <a16:creationId xmlns:a16="http://schemas.microsoft.com/office/drawing/2014/main" id="{E7F2E8F1-39E4-41E9-E3BE-A47A8F46A19F}"/>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8">
            <a:extLst>
              <a:ext uri="{FF2B5EF4-FFF2-40B4-BE49-F238E27FC236}">
                <a16:creationId xmlns:a16="http://schemas.microsoft.com/office/drawing/2014/main" id="{C822A0EA-E16A-26BF-4548-1F324D2BEEDC}"/>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
        <p:nvSpPr>
          <p:cNvPr id="2" name="Rectangle 1">
            <a:extLst>
              <a:ext uri="{FF2B5EF4-FFF2-40B4-BE49-F238E27FC236}">
                <a16:creationId xmlns:a16="http://schemas.microsoft.com/office/drawing/2014/main" id="{2FB9D0DB-22DF-CDC0-6D95-F4BF97AD94B1}"/>
              </a:ext>
            </a:extLst>
          </p:cNvPr>
          <p:cNvSpPr/>
          <p:nvPr/>
        </p:nvSpPr>
        <p:spPr>
          <a:xfrm>
            <a:off x="-1838702" y="650103"/>
            <a:ext cx="3933645" cy="158726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Voice change</a:t>
            </a:r>
          </a:p>
        </p:txBody>
      </p:sp>
      <p:pic>
        <p:nvPicPr>
          <p:cNvPr id="4" name="SPICE ICAR 2024 Dental F44 edited">
            <a:hlinkClick r:id="" action="ppaction://media"/>
            <a:extLst>
              <a:ext uri="{FF2B5EF4-FFF2-40B4-BE49-F238E27FC236}">
                <a16:creationId xmlns:a16="http://schemas.microsoft.com/office/drawing/2014/main" id="{1DFA2F46-9FD4-0311-F16B-D698FC50C7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609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4946CC81-FA88-4F96-A949-0D9405CEFD0E}"/>
              </a:ext>
            </a:extLst>
          </p:cNvPr>
          <p:cNvGraphicFramePr>
            <a:graphicFrameLocks noGrp="1"/>
          </p:cNvGraphicFramePr>
          <p:nvPr>
            <p:ph idx="4294967295"/>
            <p:extLst>
              <p:ext uri="{D42A27DB-BD31-4B8C-83A1-F6EECF244321}">
                <p14:modId xmlns:p14="http://schemas.microsoft.com/office/powerpoint/2010/main" val="3221140405"/>
              </p:ext>
            </p:extLst>
          </p:nvPr>
        </p:nvGraphicFramePr>
        <p:xfrm>
          <a:off x="1686339" y="1927381"/>
          <a:ext cx="8686800" cy="3932239"/>
        </p:xfrm>
        <a:graphic>
          <a:graphicData uri="http://schemas.openxmlformats.org/drawingml/2006/table">
            <a:tbl>
              <a:tblPr firstRow="1" bandRow="1">
                <a:tableStyleId>{7DF18680-E054-41AD-8BC1-D1AEF772440D}</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57237">
                <a:tc>
                  <a:txBody>
                    <a:bodyPr/>
                    <a:lstStyle/>
                    <a:p>
                      <a:r>
                        <a:rPr lang="en-US" sz="2400" dirty="0"/>
                        <a:t>Disinfectant</a:t>
                      </a:r>
                      <a:r>
                        <a:rPr lang="en-US" sz="2400" baseline="0" dirty="0"/>
                        <a:t> Agent</a:t>
                      </a:r>
                      <a:endParaRPr lang="en-US" sz="2400" dirty="0"/>
                    </a:p>
                  </a:txBody>
                  <a:tcPr marT="45724" marB="45724">
                    <a:solidFill>
                      <a:srgbClr val="A71930"/>
                    </a:solidFill>
                  </a:tcPr>
                </a:tc>
                <a:tc>
                  <a:txBody>
                    <a:bodyPr/>
                    <a:lstStyle/>
                    <a:p>
                      <a:r>
                        <a:rPr lang="en-US" sz="2400" dirty="0"/>
                        <a:t>Use Concentration</a:t>
                      </a:r>
                    </a:p>
                  </a:txBody>
                  <a:tcPr marT="45724" marB="45724">
                    <a:solidFill>
                      <a:srgbClr val="A71930"/>
                    </a:solidFill>
                  </a:tcPr>
                </a:tc>
                <a:extLst>
                  <a:ext uri="{0D108BD9-81ED-4DB2-BD59-A6C34878D82A}">
                    <a16:rowId xmlns:a16="http://schemas.microsoft.com/office/drawing/2014/main" val="10000"/>
                  </a:ext>
                </a:extLst>
              </a:tr>
              <a:tr h="457237">
                <a:tc>
                  <a:txBody>
                    <a:bodyPr/>
                    <a:lstStyle/>
                    <a:p>
                      <a:r>
                        <a:rPr lang="en-US" sz="2400" dirty="0"/>
                        <a:t>Ethyl</a:t>
                      </a:r>
                      <a:r>
                        <a:rPr lang="en-US" sz="2400" baseline="0" dirty="0"/>
                        <a:t> or isopropyl alcohol</a:t>
                      </a:r>
                      <a:endParaRPr lang="en-US" sz="2400" dirty="0"/>
                    </a:p>
                  </a:txBody>
                  <a:tcPr marT="45724" marB="45724"/>
                </a:tc>
                <a:tc>
                  <a:txBody>
                    <a:bodyPr/>
                    <a:lstStyle/>
                    <a:p>
                      <a:r>
                        <a:rPr lang="en-US" sz="2400" dirty="0"/>
                        <a:t>70%</a:t>
                      </a:r>
                      <a:r>
                        <a:rPr lang="en-US" sz="2400" baseline="0" dirty="0"/>
                        <a:t> - 90%</a:t>
                      </a:r>
                      <a:endParaRPr lang="en-US" sz="2400" dirty="0"/>
                    </a:p>
                  </a:txBody>
                  <a:tcPr marT="45724" marB="45724"/>
                </a:tc>
                <a:extLst>
                  <a:ext uri="{0D108BD9-81ED-4DB2-BD59-A6C34878D82A}">
                    <a16:rowId xmlns:a16="http://schemas.microsoft.com/office/drawing/2014/main" val="10001"/>
                  </a:ext>
                </a:extLst>
              </a:tr>
              <a:tr h="457237">
                <a:tc>
                  <a:txBody>
                    <a:bodyPr/>
                    <a:lstStyle/>
                    <a:p>
                      <a:r>
                        <a:rPr lang="en-US" sz="2400" dirty="0"/>
                        <a:t>Chlorine (bleach)</a:t>
                      </a:r>
                    </a:p>
                  </a:txBody>
                  <a:tcPr marT="45724" marB="45724"/>
                </a:tc>
                <a:tc>
                  <a:txBody>
                    <a:bodyPr/>
                    <a:lstStyle/>
                    <a:p>
                      <a:r>
                        <a:rPr lang="en-US" sz="2400" dirty="0"/>
                        <a:t>100 ppm</a:t>
                      </a:r>
                    </a:p>
                  </a:txBody>
                  <a:tcPr marT="45724" marB="45724"/>
                </a:tc>
                <a:extLst>
                  <a:ext uri="{0D108BD9-81ED-4DB2-BD59-A6C34878D82A}">
                    <a16:rowId xmlns:a16="http://schemas.microsoft.com/office/drawing/2014/main" val="10002"/>
                  </a:ext>
                </a:extLst>
              </a:tr>
              <a:tr h="457237">
                <a:tc>
                  <a:txBody>
                    <a:bodyPr/>
                    <a:lstStyle/>
                    <a:p>
                      <a:r>
                        <a:rPr lang="en-US" sz="2400" dirty="0"/>
                        <a:t>Phenolic</a:t>
                      </a:r>
                    </a:p>
                  </a:txBody>
                  <a:tcPr marT="45724" marB="45724"/>
                </a:tc>
                <a:tc>
                  <a:txBody>
                    <a:bodyPr/>
                    <a:lstStyle/>
                    <a:p>
                      <a:r>
                        <a:rPr lang="en-US" sz="2400" dirty="0"/>
                        <a:t>UD</a:t>
                      </a:r>
                    </a:p>
                  </a:txBody>
                  <a:tcPr marT="45724" marB="45724"/>
                </a:tc>
                <a:extLst>
                  <a:ext uri="{0D108BD9-81ED-4DB2-BD59-A6C34878D82A}">
                    <a16:rowId xmlns:a16="http://schemas.microsoft.com/office/drawing/2014/main" val="10003"/>
                  </a:ext>
                </a:extLst>
              </a:tr>
              <a:tr h="457237">
                <a:tc>
                  <a:txBody>
                    <a:bodyPr/>
                    <a:lstStyle/>
                    <a:p>
                      <a:r>
                        <a:rPr lang="en-US" sz="2400" dirty="0"/>
                        <a:t>Iodophor</a:t>
                      </a:r>
                    </a:p>
                  </a:txBody>
                  <a:tcPr marT="45724" marB="45724"/>
                </a:tc>
                <a:tc>
                  <a:txBody>
                    <a:bodyPr/>
                    <a:lstStyle/>
                    <a:p>
                      <a:r>
                        <a:rPr lang="en-US" sz="2400" dirty="0"/>
                        <a:t>UD</a:t>
                      </a:r>
                    </a:p>
                  </a:txBody>
                  <a:tcPr marT="45724" marB="45724"/>
                </a:tc>
                <a:extLst>
                  <a:ext uri="{0D108BD9-81ED-4DB2-BD59-A6C34878D82A}">
                    <a16:rowId xmlns:a16="http://schemas.microsoft.com/office/drawing/2014/main" val="10004"/>
                  </a:ext>
                </a:extLst>
              </a:tr>
              <a:tr h="823027">
                <a:tc>
                  <a:txBody>
                    <a:bodyPr/>
                    <a:lstStyle/>
                    <a:p>
                      <a:r>
                        <a:rPr lang="en-US" sz="2400" dirty="0"/>
                        <a:t>Quaternary</a:t>
                      </a:r>
                      <a:r>
                        <a:rPr lang="en-US" sz="2400" baseline="0" dirty="0"/>
                        <a:t> ammonium compound (QUAT)</a:t>
                      </a:r>
                      <a:endParaRPr lang="en-US" sz="2400" dirty="0"/>
                    </a:p>
                  </a:txBody>
                  <a:tcPr marT="45724" marB="45724"/>
                </a:tc>
                <a:tc>
                  <a:txBody>
                    <a:bodyPr/>
                    <a:lstStyle/>
                    <a:p>
                      <a:r>
                        <a:rPr lang="en-US" sz="2400" dirty="0"/>
                        <a:t>UD</a:t>
                      </a:r>
                    </a:p>
                  </a:txBody>
                  <a:tcPr marT="45724" marB="45724"/>
                </a:tc>
                <a:extLst>
                  <a:ext uri="{0D108BD9-81ED-4DB2-BD59-A6C34878D82A}">
                    <a16:rowId xmlns:a16="http://schemas.microsoft.com/office/drawing/2014/main" val="10005"/>
                  </a:ext>
                </a:extLst>
              </a:tr>
              <a:tr h="823027">
                <a:tc>
                  <a:txBody>
                    <a:bodyPr/>
                    <a:lstStyle/>
                    <a:p>
                      <a:r>
                        <a:rPr lang="en-US" sz="2400" dirty="0"/>
                        <a:t>Improved/Accelerated</a:t>
                      </a:r>
                      <a:r>
                        <a:rPr lang="en-US" sz="2400" baseline="0" dirty="0"/>
                        <a:t> hydrogen peroxide</a:t>
                      </a:r>
                      <a:endParaRPr lang="en-US" sz="2400" dirty="0"/>
                    </a:p>
                  </a:txBody>
                  <a:tcPr marT="45724" marB="45724"/>
                </a:tc>
                <a:tc>
                  <a:txBody>
                    <a:bodyPr/>
                    <a:lstStyle/>
                    <a:p>
                      <a:r>
                        <a:rPr lang="en-US" sz="2400" dirty="0"/>
                        <a:t>0.5%</a:t>
                      </a:r>
                      <a:r>
                        <a:rPr lang="en-US" sz="2400" baseline="0" dirty="0"/>
                        <a:t>, 1.4%</a:t>
                      </a:r>
                      <a:endParaRPr lang="en-US" sz="2400" dirty="0"/>
                    </a:p>
                  </a:txBody>
                  <a:tcPr marT="45724" marB="45724"/>
                </a:tc>
                <a:extLst>
                  <a:ext uri="{0D108BD9-81ED-4DB2-BD59-A6C34878D82A}">
                    <a16:rowId xmlns:a16="http://schemas.microsoft.com/office/drawing/2014/main" val="10006"/>
                  </a:ext>
                </a:extLst>
              </a:tr>
            </a:tbl>
          </a:graphicData>
        </a:graphic>
      </p:graphicFrame>
      <p:sp>
        <p:nvSpPr>
          <p:cNvPr id="99357" name="TextBox 3"/>
          <p:cNvSpPr txBox="1">
            <a:spLocks noChangeArrowheads="1"/>
          </p:cNvSpPr>
          <p:nvPr/>
        </p:nvSpPr>
        <p:spPr bwMode="auto">
          <a:xfrm>
            <a:off x="3319613" y="6286852"/>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UD = Manufacturer’s recommended use dilution</a:t>
            </a:r>
          </a:p>
        </p:txBody>
      </p:sp>
      <p:pic>
        <p:nvPicPr>
          <p:cNvPr id="2" name="Banner">
            <a:extLst>
              <a:ext uri="{FF2B5EF4-FFF2-40B4-BE49-F238E27FC236}">
                <a16:creationId xmlns:a16="http://schemas.microsoft.com/office/drawing/2014/main" id="{7A656CA8-2701-4DDE-4EB8-87FF068BB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95D4D869-D1D6-B452-B650-835AF770ED5C}"/>
              </a:ext>
            </a:extLst>
          </p:cNvPr>
          <p:cNvSpPr txBox="1"/>
          <p:nvPr/>
        </p:nvSpPr>
        <p:spPr>
          <a:xfrm>
            <a:off x="1143000" y="1070650"/>
            <a:ext cx="5638800" cy="707886"/>
          </a:xfrm>
          <a:prstGeom prst="rect">
            <a:avLst/>
          </a:prstGeom>
          <a:noFill/>
        </p:spPr>
        <p:txBody>
          <a:bodyPr wrap="square" rtlCol="0">
            <a:spAutoFit/>
          </a:bodyPr>
          <a:lstStyle/>
          <a:p>
            <a:r>
              <a:rPr lang="en-US" sz="4000" b="1" dirty="0"/>
              <a:t>Liquid Disinfectants</a:t>
            </a:r>
          </a:p>
        </p:txBody>
      </p:sp>
      <p:pic>
        <p:nvPicPr>
          <p:cNvPr id="7" name="Icon">
            <a:extLst>
              <a:ext uri="{FF2B5EF4-FFF2-40B4-BE49-F238E27FC236}">
                <a16:creationId xmlns:a16="http://schemas.microsoft.com/office/drawing/2014/main" id="{36B38E4D-104B-8067-0E6C-4715FEF8E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2" name="1 Critical Dot">
            <a:extLst>
              <a:ext uri="{FF2B5EF4-FFF2-40B4-BE49-F238E27FC236}">
                <a16:creationId xmlns:a16="http://schemas.microsoft.com/office/drawing/2014/main" id="{B6F390A1-C591-064D-E318-90FCF6E72BC7}"/>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Semi-Critical Dot">
            <a:extLst>
              <a:ext uri="{FF2B5EF4-FFF2-40B4-BE49-F238E27FC236}">
                <a16:creationId xmlns:a16="http://schemas.microsoft.com/office/drawing/2014/main" id="{97819C21-0424-1E13-B662-51CE35E51E80}"/>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1 Non-critical Dot">
            <a:extLst>
              <a:ext uri="{FF2B5EF4-FFF2-40B4-BE49-F238E27FC236}">
                <a16:creationId xmlns:a16="http://schemas.microsoft.com/office/drawing/2014/main" id="{455AC39E-6683-ADC4-56ED-91E2165BD1DF}"/>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2710CDB1-5198-D610-2ABA-BCC2B61DF285}"/>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Content Placeholder 2"/>
          <p:cNvSpPr>
            <a:spLocks noGrp="1"/>
          </p:cNvSpPr>
          <p:nvPr>
            <p:ph type="body" sz="half" idx="4294967295"/>
          </p:nvPr>
        </p:nvSpPr>
        <p:spPr>
          <a:xfrm>
            <a:off x="1503155" y="2113852"/>
            <a:ext cx="4038600" cy="2514599"/>
          </a:xfrm>
          <a:prstGeom prst="rect">
            <a:avLst/>
          </a:prstGeom>
        </p:spPr>
        <p:txBody>
          <a:bodyPr/>
          <a:lstStyle/>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Broad Spectrum</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Fast Acting</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Non-Toxic</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Surface Compatibility</a:t>
            </a:r>
          </a:p>
        </p:txBody>
      </p:sp>
      <p:sp>
        <p:nvSpPr>
          <p:cNvPr id="101380" name="Content Placeholder 3"/>
          <p:cNvSpPr>
            <a:spLocks noGrp="1"/>
          </p:cNvSpPr>
          <p:nvPr>
            <p:ph sz="half" idx="4294967295"/>
          </p:nvPr>
        </p:nvSpPr>
        <p:spPr>
          <a:xfrm>
            <a:off x="5754700" y="2113852"/>
            <a:ext cx="4038600" cy="2073828"/>
          </a:xfrm>
          <a:prstGeom prst="rect">
            <a:avLst/>
          </a:prstGeom>
        </p:spPr>
        <p:txBody>
          <a:bodyPr/>
          <a:lstStyle/>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Easy to Use</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Acceptable odor</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Economical</a:t>
            </a:r>
          </a:p>
        </p:txBody>
      </p:sp>
      <p:pic>
        <p:nvPicPr>
          <p:cNvPr id="101382" name="2 exam tables pic"/>
          <p:cNvPicPr>
            <a:picLocks noChangeAspect="1"/>
          </p:cNvPicPr>
          <p:nvPr/>
        </p:nvPicPr>
        <p:blipFill>
          <a:blip r:embed="rId3">
            <a:extLst>
              <a:ext uri="{28A0092B-C50C-407E-A947-70E740481C1C}">
                <a14:useLocalDpi xmlns:a14="http://schemas.microsoft.com/office/drawing/2010/main" val="0"/>
              </a:ext>
            </a:extLst>
          </a:blip>
          <a:srcRect l="15169" r="11043"/>
          <a:stretch>
            <a:fillRect/>
          </a:stretch>
        </p:blipFill>
        <p:spPr bwMode="auto">
          <a:xfrm>
            <a:off x="7825408" y="3832312"/>
            <a:ext cx="3352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6737978E-E226-3ABA-E3DE-01AA77C0E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F76BA3CA-4E85-DD8B-8833-47456EDA1386}"/>
              </a:ext>
            </a:extLst>
          </p:cNvPr>
          <p:cNvSpPr txBox="1"/>
          <p:nvPr/>
        </p:nvSpPr>
        <p:spPr>
          <a:xfrm>
            <a:off x="1143000" y="1070650"/>
            <a:ext cx="8153400" cy="707886"/>
          </a:xfrm>
          <a:prstGeom prst="rect">
            <a:avLst/>
          </a:prstGeom>
          <a:noFill/>
        </p:spPr>
        <p:txBody>
          <a:bodyPr wrap="square" rtlCol="0">
            <a:spAutoFit/>
          </a:bodyPr>
          <a:lstStyle/>
          <a:p>
            <a:r>
              <a:rPr lang="en-US" sz="4000" b="1" dirty="0"/>
              <a:t>Properties of an Ideal Disinfectant</a:t>
            </a:r>
          </a:p>
        </p:txBody>
      </p:sp>
      <p:pic>
        <p:nvPicPr>
          <p:cNvPr id="7" name="Icon">
            <a:extLst>
              <a:ext uri="{FF2B5EF4-FFF2-40B4-BE49-F238E27FC236}">
                <a16:creationId xmlns:a16="http://schemas.microsoft.com/office/drawing/2014/main" id="{B488478C-D6A4-60F1-6CA5-938D9122A1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2" name="1 Critical Dot">
            <a:extLst>
              <a:ext uri="{FF2B5EF4-FFF2-40B4-BE49-F238E27FC236}">
                <a16:creationId xmlns:a16="http://schemas.microsoft.com/office/drawing/2014/main" id="{55E44E06-77B9-8D74-AAD8-BDC5AD58737B}"/>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Semi-Critical Dot">
            <a:extLst>
              <a:ext uri="{FF2B5EF4-FFF2-40B4-BE49-F238E27FC236}">
                <a16:creationId xmlns:a16="http://schemas.microsoft.com/office/drawing/2014/main" id="{E9F3427E-64F1-2EE6-B5BA-19DAB25B1A7A}"/>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1 Non-critical Dot">
            <a:extLst>
              <a:ext uri="{FF2B5EF4-FFF2-40B4-BE49-F238E27FC236}">
                <a16:creationId xmlns:a16="http://schemas.microsoft.com/office/drawing/2014/main" id="{FA4B28D4-CDC9-A04B-EE2B-8723163E73F4}"/>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30A4AC84-9D1E-5898-1568-C97D3A2466EB}"/>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9ACF81-92C0-4AD0-8B7D-0316A31F2D27}"/>
              </a:ext>
            </a:extLst>
          </p:cNvPr>
          <p:cNvSpPr>
            <a:spLocks noGrp="1"/>
          </p:cNvSpPr>
          <p:nvPr>
            <p:ph idx="4294967295"/>
          </p:nvPr>
        </p:nvSpPr>
        <p:spPr>
          <a:xfrm>
            <a:off x="1105989" y="1810215"/>
            <a:ext cx="9601200" cy="4648200"/>
          </a:xfrm>
          <a:prstGeom prst="rect">
            <a:avLst/>
          </a:prstGeom>
        </p:spPr>
        <p:txBody>
          <a:bodyPr/>
          <a:lstStyle/>
          <a:p>
            <a:pPr marL="68580" indent="0" eaLnBrk="1" hangingPunct="1">
              <a:spcBef>
                <a:spcPts val="0"/>
              </a:spcBef>
              <a:spcAft>
                <a:spcPts val="0"/>
              </a:spcAft>
              <a:buNone/>
              <a:defRPr/>
            </a:pPr>
            <a:r>
              <a:rPr lang="en-US" sz="2400" b="1" dirty="0">
                <a:solidFill>
                  <a:srgbClr val="532E1D"/>
                </a:solidFill>
                <a:latin typeface="Edmondsans"/>
              </a:rPr>
              <a:t>Blood and Body Fluid Spills</a:t>
            </a:r>
          </a:p>
          <a:p>
            <a:pPr marL="171450" indent="-171450">
              <a:spcBef>
                <a:spcPts val="0"/>
              </a:spcBef>
              <a:spcAft>
                <a:spcPts val="0"/>
              </a:spcAft>
              <a:defRPr/>
            </a:pPr>
            <a:r>
              <a:rPr lang="en-US" sz="2000" dirty="0">
                <a:solidFill>
                  <a:srgbClr val="532E1D"/>
                </a:solidFill>
                <a:latin typeface="Calibri" panose="020F0502020204030204" pitchFamily="34" charset="0"/>
                <a:cs typeface="Calibri" panose="020F0502020204030204" pitchFamily="34" charset="0"/>
              </a:rPr>
              <a:t>Contaminated work surfaces shall be decontaminated with an appropriate disinfectant </a:t>
            </a:r>
          </a:p>
          <a:p>
            <a:pPr marL="628650" lvl="1" indent="-171450">
              <a:spcBef>
                <a:spcPts val="0"/>
              </a:spcBef>
              <a:spcAft>
                <a:spcPts val="0"/>
              </a:spcAft>
              <a:defRPr/>
            </a:pPr>
            <a:r>
              <a:rPr lang="en-US" sz="1600" dirty="0">
                <a:solidFill>
                  <a:srgbClr val="532E1D"/>
                </a:solidFill>
              </a:rPr>
              <a:t>After completion of procedures</a:t>
            </a:r>
          </a:p>
          <a:p>
            <a:pPr marL="628650" lvl="1" indent="-171450">
              <a:spcBef>
                <a:spcPts val="0"/>
              </a:spcBef>
              <a:spcAft>
                <a:spcPts val="0"/>
              </a:spcAft>
              <a:defRPr/>
            </a:pPr>
            <a:r>
              <a:rPr lang="en-US" sz="1600" dirty="0">
                <a:solidFill>
                  <a:srgbClr val="532E1D"/>
                </a:solidFill>
              </a:rPr>
              <a:t>Immediately or as soon as feasible when surfaces are overtly contaminated </a:t>
            </a:r>
          </a:p>
          <a:p>
            <a:pPr marL="628650" lvl="1" indent="-171450">
              <a:spcBef>
                <a:spcPts val="0"/>
              </a:spcBef>
              <a:spcAft>
                <a:spcPts val="0"/>
              </a:spcAft>
              <a:defRPr/>
            </a:pPr>
            <a:r>
              <a:rPr lang="en-US" sz="1600" dirty="0">
                <a:solidFill>
                  <a:srgbClr val="532E1D"/>
                </a:solidFill>
              </a:rPr>
              <a:t>After any spill of blood or other potentially infectious materials</a:t>
            </a:r>
          </a:p>
          <a:p>
            <a:pPr marL="628650" lvl="1" indent="-171450">
              <a:spcBef>
                <a:spcPts val="0"/>
              </a:spcBef>
              <a:defRPr/>
            </a:pPr>
            <a:r>
              <a:rPr lang="en-US" sz="1600" dirty="0">
                <a:solidFill>
                  <a:srgbClr val="532E1D"/>
                </a:solidFill>
              </a:rPr>
              <a:t>At the end of the work shift if the surface may have become contaminated since the last cleaning</a:t>
            </a:r>
          </a:p>
          <a:p>
            <a:pPr marL="171450" indent="-171450">
              <a:spcBef>
                <a:spcPts val="0"/>
              </a:spcBef>
              <a:defRPr/>
            </a:pPr>
            <a:r>
              <a:rPr lang="en-US" sz="2000" dirty="0">
                <a:solidFill>
                  <a:srgbClr val="532E1D"/>
                </a:solidFill>
                <a:latin typeface="Calibri" panose="020F0502020204030204" pitchFamily="34" charset="0"/>
                <a:cs typeface="Calibri" panose="020F0502020204030204" pitchFamily="34" charset="0"/>
              </a:rPr>
              <a:t>When there are large spills of blood and/or body fluids it is important to clean or remove the spill prior to disinfecting the area</a:t>
            </a:r>
          </a:p>
          <a:p>
            <a:pPr marL="628650" lvl="1" indent="-171450">
              <a:spcBef>
                <a:spcPts val="0"/>
              </a:spcBef>
              <a:spcAft>
                <a:spcPts val="0"/>
              </a:spcAft>
              <a:defRPr/>
            </a:pPr>
            <a:r>
              <a:rPr lang="en-US" sz="1600" dirty="0">
                <a:solidFill>
                  <a:srgbClr val="532E1D"/>
                </a:solidFill>
              </a:rPr>
              <a:t>The first step is to clean and decontaminate the area promptly.  </a:t>
            </a:r>
          </a:p>
          <a:p>
            <a:pPr marL="628650" lvl="1" indent="-171450">
              <a:spcBef>
                <a:spcPts val="0"/>
              </a:spcBef>
              <a:spcAft>
                <a:spcPts val="0"/>
              </a:spcAft>
              <a:defRPr/>
            </a:pPr>
            <a:r>
              <a:rPr lang="en-US" sz="1600" dirty="0">
                <a:solidFill>
                  <a:srgbClr val="532E1D"/>
                </a:solidFill>
              </a:rPr>
              <a:t>If the spill contains large amounts of blood or body fluids, clean the visible matter with disposable absorbent material, and discard the contaminated materials in appropriate, labeled container (treat as OSHA regulated medical waste)</a:t>
            </a:r>
          </a:p>
          <a:p>
            <a:pPr marL="628650" lvl="1" indent="-171450">
              <a:spcBef>
                <a:spcPts val="0"/>
              </a:spcBef>
              <a:spcAft>
                <a:spcPts val="0"/>
              </a:spcAft>
              <a:defRPr/>
            </a:pPr>
            <a:r>
              <a:rPr lang="en-US" sz="1600" dirty="0">
                <a:solidFill>
                  <a:srgbClr val="532E1D"/>
                </a:solidFill>
              </a:rPr>
              <a:t>Use EPA-registered disinfectants labeled tuberculocidal or EPA registered germicides with specific label claims for HIV or hepatitis B virus (HBV) in accordance with label instructions to decontaminate spills of blood and other body fluids</a:t>
            </a:r>
          </a:p>
        </p:txBody>
      </p:sp>
      <p:pic>
        <p:nvPicPr>
          <p:cNvPr id="103428" name="2 cleaning sea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358" y="2499708"/>
            <a:ext cx="3248276" cy="29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nner">
            <a:extLst>
              <a:ext uri="{FF2B5EF4-FFF2-40B4-BE49-F238E27FC236}">
                <a16:creationId xmlns:a16="http://schemas.microsoft.com/office/drawing/2014/main" id="{279D7814-EFD5-4A94-488D-4247A5EA7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3CA98259-C8CD-2CF3-BD54-54371B499A43}"/>
              </a:ext>
            </a:extLst>
          </p:cNvPr>
          <p:cNvSpPr txBox="1"/>
          <p:nvPr/>
        </p:nvSpPr>
        <p:spPr>
          <a:xfrm>
            <a:off x="1143000" y="1070650"/>
            <a:ext cx="7557486" cy="707886"/>
          </a:xfrm>
          <a:prstGeom prst="rect">
            <a:avLst/>
          </a:prstGeom>
          <a:noFill/>
        </p:spPr>
        <p:txBody>
          <a:bodyPr wrap="square" rtlCol="0">
            <a:spAutoFit/>
          </a:bodyPr>
          <a:lstStyle/>
          <a:p>
            <a:r>
              <a:rPr lang="en-US" sz="4000" b="1" dirty="0"/>
              <a:t>Other Environmental Issues</a:t>
            </a:r>
          </a:p>
        </p:txBody>
      </p:sp>
      <p:pic>
        <p:nvPicPr>
          <p:cNvPr id="7" name="Icon">
            <a:extLst>
              <a:ext uri="{FF2B5EF4-FFF2-40B4-BE49-F238E27FC236}">
                <a16:creationId xmlns:a16="http://schemas.microsoft.com/office/drawing/2014/main" id="{AC67594C-574C-A5F8-DA3A-C08F83099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5" name="TextBox 4">
            <a:extLst>
              <a:ext uri="{FF2B5EF4-FFF2-40B4-BE49-F238E27FC236}">
                <a16:creationId xmlns:a16="http://schemas.microsoft.com/office/drawing/2014/main" id="{AF126391-F3D2-D0C3-7D50-E1F179163EDF}"/>
              </a:ext>
            </a:extLst>
          </p:cNvPr>
          <p:cNvSpPr txBox="1"/>
          <p:nvPr/>
        </p:nvSpPr>
        <p:spPr>
          <a:xfrm>
            <a:off x="3785153" y="6135469"/>
            <a:ext cx="4621694" cy="646331"/>
          </a:xfrm>
          <a:prstGeom prst="rect">
            <a:avLst/>
          </a:prstGeom>
          <a:noFill/>
        </p:spPr>
        <p:txBody>
          <a:bodyPr wrap="square">
            <a:spAutoFit/>
          </a:bodyPr>
          <a:lstStyle/>
          <a:p>
            <a:pPr lvl="1" indent="-273050" eaLnBrk="1" hangingPunct="1">
              <a:defRPr/>
            </a:pPr>
            <a:r>
              <a:rPr lang="en-US" sz="3600" dirty="0"/>
              <a:t>Use appropriate PPE</a:t>
            </a:r>
          </a:p>
        </p:txBody>
      </p:sp>
      <p:pic>
        <p:nvPicPr>
          <p:cNvPr id="9" name="Picture 8" descr="A picture containing person, indoor, wall, cleanliness&#10;&#10;Description automatically generated">
            <a:extLst>
              <a:ext uri="{FF2B5EF4-FFF2-40B4-BE49-F238E27FC236}">
                <a16:creationId xmlns:a16="http://schemas.microsoft.com/office/drawing/2014/main" id="{6BDA3356-D99D-455F-B79A-BCBA38296D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9645" y="2499708"/>
            <a:ext cx="5452881" cy="2946479"/>
          </a:xfrm>
          <a:prstGeom prst="rect">
            <a:avLst/>
          </a:prstGeom>
        </p:spPr>
      </p:pic>
      <p:pic>
        <p:nvPicPr>
          <p:cNvPr id="103430" name="1 OSHA log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79297" y="1126318"/>
            <a:ext cx="13335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428"/>
                                        </p:tgtEl>
                                      </p:cBhvr>
                                    </p:animEffect>
                                    <p:set>
                                      <p:cBhvr>
                                        <p:cTn id="10" dur="1" fill="hold">
                                          <p:stCondLst>
                                            <p:cond delay="499"/>
                                          </p:stCondLst>
                                        </p:cTn>
                                        <p:tgtEl>
                                          <p:spTgt spid="10342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3430"/>
                                        </p:tgtEl>
                                        <p:attrNameLst>
                                          <p:attrName>style.visibility</p:attrName>
                                        </p:attrNameLst>
                                      </p:cBhvr>
                                      <p:to>
                                        <p:strVal val="visible"/>
                                      </p:to>
                                    </p:set>
                                    <p:animEffect transition="in" filter="fade">
                                      <p:cBhvr>
                                        <p:cTn id="40"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B69319-8AC6-4A3F-881B-9FDC6F3F920C}"/>
              </a:ext>
            </a:extLst>
          </p:cNvPr>
          <p:cNvSpPr>
            <a:spLocks noGrp="1"/>
          </p:cNvSpPr>
          <p:nvPr>
            <p:ph idx="4294967295"/>
          </p:nvPr>
        </p:nvSpPr>
        <p:spPr>
          <a:xfrm>
            <a:off x="1545152" y="1905000"/>
            <a:ext cx="6892172" cy="4648200"/>
          </a:xfrm>
          <a:prstGeom prst="rect">
            <a:avLst/>
          </a:prstGeom>
        </p:spPr>
        <p:txBody>
          <a:bodyPr>
            <a:normAutofit/>
          </a:bodyPr>
          <a:lstStyle/>
          <a:p>
            <a:pPr marL="68580" indent="0">
              <a:buNone/>
              <a:defRPr/>
            </a:pPr>
            <a:r>
              <a:rPr lang="en-US" sz="2800" b="1" dirty="0">
                <a:solidFill>
                  <a:srgbClr val="532E1D"/>
                </a:solidFill>
              </a:rPr>
              <a:t>Contaminated reusable items should be:</a:t>
            </a:r>
          </a:p>
          <a:p>
            <a:pPr marL="582930" indent="-514350">
              <a:buFont typeface="+mj-lt"/>
              <a:buAutoNum type="arabicPeriod"/>
              <a:defRPr/>
            </a:pPr>
            <a:r>
              <a:rPr lang="en-US" sz="2800" dirty="0">
                <a:solidFill>
                  <a:srgbClr val="532E1D"/>
                </a:solidFill>
              </a:rPr>
              <a:t>Handled as little as possible </a:t>
            </a:r>
          </a:p>
          <a:p>
            <a:pPr marL="582930" indent="-514350">
              <a:buFont typeface="+mj-lt"/>
              <a:buAutoNum type="arabicPeriod"/>
              <a:defRPr/>
            </a:pPr>
            <a:r>
              <a:rPr lang="en-US" sz="2800" dirty="0">
                <a:solidFill>
                  <a:srgbClr val="532E1D"/>
                </a:solidFill>
              </a:rPr>
              <a:t>Placed in a bio-hazard labeled container and left in room until end of the workday</a:t>
            </a:r>
          </a:p>
          <a:p>
            <a:pPr marL="582930" indent="-514350">
              <a:buFont typeface="+mj-lt"/>
              <a:buAutoNum type="arabicPeriod"/>
              <a:defRPr/>
            </a:pPr>
            <a:r>
              <a:rPr lang="en-US" sz="2800" dirty="0">
                <a:solidFill>
                  <a:srgbClr val="532E1D"/>
                </a:solidFill>
              </a:rPr>
              <a:t>Pre-cleaned in sink in the exam room</a:t>
            </a:r>
          </a:p>
          <a:p>
            <a:pPr marL="582930" indent="-514350">
              <a:buFont typeface="+mj-lt"/>
              <a:buAutoNum type="arabicPeriod"/>
              <a:defRPr/>
            </a:pPr>
            <a:r>
              <a:rPr lang="en-US" sz="2800" dirty="0">
                <a:solidFill>
                  <a:srgbClr val="532E1D"/>
                </a:solidFill>
              </a:rPr>
              <a:t>Transported immediately after use and not left in the patient care area</a:t>
            </a:r>
          </a:p>
        </p:txBody>
      </p:sp>
      <p:sp>
        <p:nvSpPr>
          <p:cNvPr id="10" name="banner">
            <a:extLst>
              <a:ext uri="{FF2B5EF4-FFF2-40B4-BE49-F238E27FC236}">
                <a16:creationId xmlns:a16="http://schemas.microsoft.com/office/drawing/2014/main" id="{F6976CAE-A03B-3081-DEE4-32B893616D12}"/>
              </a:ext>
            </a:extLst>
          </p:cNvPr>
          <p:cNvSpPr/>
          <p:nvPr/>
        </p:nvSpPr>
        <p:spPr>
          <a:xfrm>
            <a:off x="5629638" y="839369"/>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ABCFABF-172A-D2AE-8D3C-D9FB1DCA8373}"/>
              </a:ext>
            </a:extLst>
          </p:cNvPr>
          <p:cNvSpPr txBox="1">
            <a:spLocks/>
          </p:cNvSpPr>
          <p:nvPr/>
        </p:nvSpPr>
        <p:spPr>
          <a:xfrm>
            <a:off x="5939461" y="910487"/>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sp>
        <p:nvSpPr>
          <p:cNvPr id="2" name="Rectangle 1">
            <a:extLst>
              <a:ext uri="{FF2B5EF4-FFF2-40B4-BE49-F238E27FC236}">
                <a16:creationId xmlns:a16="http://schemas.microsoft.com/office/drawing/2014/main" id="{30BBAD19-52E9-4903-6F80-B39860CF722C}"/>
              </a:ext>
            </a:extLst>
          </p:cNvPr>
          <p:cNvSpPr/>
          <p:nvPr/>
        </p:nvSpPr>
        <p:spPr>
          <a:xfrm>
            <a:off x="8534400" y="2743200"/>
            <a:ext cx="2286000" cy="2895600"/>
          </a:xfrm>
          <a:prstGeom prst="rect">
            <a:avLst/>
          </a:prstGeom>
          <a:solidFill>
            <a:srgbClr val="CC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da en Jupiter">
            <a:extLst>
              <a:ext uri="{FF2B5EF4-FFF2-40B4-BE49-F238E27FC236}">
                <a16:creationId xmlns:a16="http://schemas.microsoft.com/office/drawing/2014/main" id="{036FA3DC-C1DE-D299-ACC0-0673C86F02C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4400" y="4252114"/>
            <a:ext cx="645172" cy="616139"/>
          </a:xfrm>
          <a:prstGeom prst="rect">
            <a:avLst/>
          </a:prstGeom>
          <a:noFill/>
          <a:ln>
            <a:noFill/>
          </a:ln>
        </p:spPr>
      </p:pic>
      <p:sp>
        <p:nvSpPr>
          <p:cNvPr id="5" name="Content Placeholder 2">
            <a:extLst>
              <a:ext uri="{FF2B5EF4-FFF2-40B4-BE49-F238E27FC236}">
                <a16:creationId xmlns:a16="http://schemas.microsoft.com/office/drawing/2014/main" id="{1E7EBD2A-5056-1859-387F-A4A81D10FE61}"/>
              </a:ext>
            </a:extLst>
          </p:cNvPr>
          <p:cNvSpPr txBox="1">
            <a:spLocks/>
          </p:cNvSpPr>
          <p:nvPr/>
        </p:nvSpPr>
        <p:spPr>
          <a:xfrm>
            <a:off x="8996673" y="2917289"/>
            <a:ext cx="1676400" cy="49102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Font typeface="Arial" panose="020B0604020202020204" pitchFamily="34" charset="0"/>
              <a:buNone/>
              <a:defRPr/>
            </a:pPr>
            <a:r>
              <a:rPr lang="en-US" sz="2600" b="1" dirty="0">
                <a:solidFill>
                  <a:schemeClr val="tx1"/>
                </a:solidFill>
              </a:rPr>
              <a:t>Choose</a:t>
            </a:r>
            <a:endParaRPr lang="en-US" sz="2600" dirty="0">
              <a:solidFill>
                <a:schemeClr val="tx1"/>
              </a:solidFill>
            </a:endParaRPr>
          </a:p>
        </p:txBody>
      </p:sp>
      <p:cxnSp>
        <p:nvCxnSpPr>
          <p:cNvPr id="6" name="Straight Connector 5">
            <a:extLst>
              <a:ext uri="{FF2B5EF4-FFF2-40B4-BE49-F238E27FC236}">
                <a16:creationId xmlns:a16="http://schemas.microsoft.com/office/drawing/2014/main" id="{D16C333F-9736-717E-36BF-5D067BEA9C09}"/>
              </a:ext>
            </a:extLst>
          </p:cNvPr>
          <p:cNvCxnSpPr>
            <a:cxnSpLocks/>
          </p:cNvCxnSpPr>
          <p:nvPr/>
        </p:nvCxnSpPr>
        <p:spPr>
          <a:xfrm>
            <a:off x="8904962" y="4895821"/>
            <a:ext cx="1447800" cy="0"/>
          </a:xfrm>
          <a:prstGeom prst="line">
            <a:avLst/>
          </a:prstGeom>
          <a:ln w="57150">
            <a:solidFill>
              <a:schemeClr val="tx1"/>
            </a:solidFill>
          </a:ln>
        </p:spPr>
        <p:style>
          <a:lnRef idx="3">
            <a:schemeClr val="accent2"/>
          </a:lnRef>
          <a:fillRef idx="0">
            <a:schemeClr val="accent2"/>
          </a:fillRef>
          <a:effectRef idx="2">
            <a:schemeClr val="accent2"/>
          </a:effectRef>
          <a:fontRef idx="minor">
            <a:schemeClr val="tx1"/>
          </a:fontRef>
        </p:style>
      </p:cxnSp>
      <p:sp>
        <p:nvSpPr>
          <p:cNvPr id="7" name="TextBox 4">
            <a:extLst>
              <a:ext uri="{FF2B5EF4-FFF2-40B4-BE49-F238E27FC236}">
                <a16:creationId xmlns:a16="http://schemas.microsoft.com/office/drawing/2014/main" id="{BBCD4F57-75BD-4517-CDC9-A0765B7DB9CF}"/>
              </a:ext>
            </a:extLst>
          </p:cNvPr>
          <p:cNvSpPr txBox="1">
            <a:spLocks noChangeArrowheads="1"/>
          </p:cNvSpPr>
          <p:nvPr/>
        </p:nvSpPr>
        <p:spPr bwMode="auto">
          <a:xfrm>
            <a:off x="8763000" y="3533218"/>
            <a:ext cx="228600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marL="514350" indent="-514350">
              <a:spcBef>
                <a:spcPct val="0"/>
              </a:spcBef>
              <a:buSzTx/>
              <a:buFont typeface="+mj-lt"/>
              <a:buAutoNum type="alphaUcPeriod"/>
            </a:pPr>
            <a:r>
              <a:rPr lang="en-US" altLang="en-US" sz="2600" dirty="0">
                <a:solidFill>
                  <a:schemeClr val="tx1"/>
                </a:solidFill>
                <a:latin typeface="+mn-lt"/>
              </a:rPr>
              <a:t>1 and 3</a:t>
            </a:r>
          </a:p>
          <a:p>
            <a:pPr marL="514350" indent="-514350">
              <a:spcBef>
                <a:spcPct val="0"/>
              </a:spcBef>
              <a:buSzTx/>
              <a:buFont typeface="+mj-lt"/>
              <a:buAutoNum type="alphaUcPeriod"/>
            </a:pPr>
            <a:r>
              <a:rPr lang="en-US" altLang="en-US" sz="2600" dirty="0">
                <a:solidFill>
                  <a:schemeClr val="tx1"/>
                </a:solidFill>
                <a:latin typeface="+mn-lt"/>
              </a:rPr>
              <a:t>3 and 4</a:t>
            </a:r>
          </a:p>
          <a:p>
            <a:pPr marL="514350" indent="-514350">
              <a:spcBef>
                <a:spcPct val="0"/>
              </a:spcBef>
              <a:buSzTx/>
              <a:buFont typeface="+mj-lt"/>
              <a:buAutoNum type="alphaUcPeriod"/>
            </a:pPr>
            <a:r>
              <a:rPr lang="en-US" altLang="en-US" sz="2600" dirty="0">
                <a:solidFill>
                  <a:schemeClr val="tx1"/>
                </a:solidFill>
                <a:latin typeface="+mn-lt"/>
              </a:rPr>
              <a:t>1 and 4</a:t>
            </a:r>
          </a:p>
          <a:p>
            <a:pPr marL="514350" indent="-514350">
              <a:spcBef>
                <a:spcPct val="0"/>
              </a:spcBef>
              <a:buSzTx/>
              <a:buFont typeface="+mj-lt"/>
              <a:buAutoNum type="alphaUcPeriod"/>
            </a:pPr>
            <a:r>
              <a:rPr lang="en-US" altLang="en-US" sz="2600" dirty="0">
                <a:solidFill>
                  <a:schemeClr val="tx1"/>
                </a:solidFill>
                <a:latin typeface="+mn-lt"/>
              </a:rPr>
              <a:t>1, 2, 3, 4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8F3D518C-F4CF-495A-AED9-D1F74B5CDA4B}"/>
              </a:ext>
            </a:extLst>
          </p:cNvPr>
          <p:cNvSpPr>
            <a:spLocks noGrp="1" noChangeArrowheads="1"/>
          </p:cNvSpPr>
          <p:nvPr>
            <p:ph idx="4294967295"/>
          </p:nvPr>
        </p:nvSpPr>
        <p:spPr>
          <a:xfrm>
            <a:off x="838200" y="2669836"/>
            <a:ext cx="7298635" cy="3559249"/>
          </a:xfrm>
          <a:prstGeom prst="rect">
            <a:avLst/>
          </a:prstGeom>
        </p:spPr>
        <p:txBody>
          <a:bodyPr>
            <a:normAutofit/>
          </a:bodyPr>
          <a:lstStyle/>
          <a:p>
            <a:pPr marL="469900" lvl="1" indent="0" eaLnBrk="1" hangingPunct="1">
              <a:spcBef>
                <a:spcPts val="0"/>
              </a:spcBef>
              <a:buNone/>
              <a:defRPr/>
            </a:pPr>
            <a:r>
              <a:rPr lang="en-US" altLang="en-US" b="1" dirty="0">
                <a:solidFill>
                  <a:srgbClr val="532E1D"/>
                </a:solidFill>
              </a:rPr>
              <a:t>To achieve and maintain competency:</a:t>
            </a:r>
          </a:p>
          <a:p>
            <a:pPr lvl="1" indent="-273050" eaLnBrk="1" hangingPunct="1">
              <a:spcBef>
                <a:spcPts val="0"/>
              </a:spcBef>
              <a:defRPr/>
            </a:pPr>
            <a:r>
              <a:rPr lang="en-US" altLang="en-US" sz="2300" dirty="0">
                <a:solidFill>
                  <a:srgbClr val="532E1D"/>
                </a:solidFill>
              </a:rPr>
              <a:t>Staff receive hands-on training</a:t>
            </a:r>
          </a:p>
          <a:p>
            <a:pPr lvl="1" indent="-273050" eaLnBrk="1" hangingPunct="1">
              <a:spcBef>
                <a:spcPts val="0"/>
              </a:spcBef>
              <a:defRPr/>
            </a:pPr>
            <a:r>
              <a:rPr lang="en-US" altLang="en-US" sz="2300" dirty="0">
                <a:solidFill>
                  <a:srgbClr val="532E1D"/>
                </a:solidFill>
              </a:rPr>
              <a:t>Work with supervision until competency is documented</a:t>
            </a:r>
          </a:p>
          <a:p>
            <a:pPr lvl="1" indent="-273050" eaLnBrk="1" hangingPunct="1">
              <a:spcBef>
                <a:spcPts val="0"/>
              </a:spcBef>
              <a:defRPr/>
            </a:pPr>
            <a:r>
              <a:rPr lang="en-US" altLang="en-US" sz="2300" dirty="0">
                <a:solidFill>
                  <a:srgbClr val="532E1D"/>
                </a:solidFill>
              </a:rPr>
              <a:t>Competency testing should be conducted at commencement of employment and no less than annually </a:t>
            </a:r>
          </a:p>
          <a:p>
            <a:pPr lvl="1" indent="-273050" eaLnBrk="1" hangingPunct="1">
              <a:spcBef>
                <a:spcPts val="0"/>
              </a:spcBef>
              <a:defRPr/>
            </a:pPr>
            <a:r>
              <a:rPr lang="en-US" altLang="en-US" sz="2300" dirty="0">
                <a:solidFill>
                  <a:srgbClr val="532E1D"/>
                </a:solidFill>
              </a:rPr>
              <a:t>Training and competencies should be documented</a:t>
            </a:r>
          </a:p>
          <a:p>
            <a:pPr lvl="1" indent="-273050" eaLnBrk="1" hangingPunct="1">
              <a:defRPr/>
            </a:pPr>
            <a:endParaRPr lang="en-US" altLang="en-US" dirty="0"/>
          </a:p>
        </p:txBody>
      </p:sp>
      <p:pic>
        <p:nvPicPr>
          <p:cNvPr id="107525" name="training pic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74647" y="2542625"/>
            <a:ext cx="31750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2600" y="823913"/>
            <a:ext cx="6048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B9FE60AC-C175-3ACB-655A-02BC16DBD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D8C46B66-6E74-195B-3BC2-05C31248D7F2}"/>
              </a:ext>
            </a:extLst>
          </p:cNvPr>
          <p:cNvSpPr txBox="1"/>
          <p:nvPr/>
        </p:nvSpPr>
        <p:spPr>
          <a:xfrm>
            <a:off x="1143000" y="1070650"/>
            <a:ext cx="7315200" cy="707886"/>
          </a:xfrm>
          <a:prstGeom prst="rect">
            <a:avLst/>
          </a:prstGeom>
          <a:noFill/>
        </p:spPr>
        <p:txBody>
          <a:bodyPr wrap="square" rtlCol="0">
            <a:spAutoFit/>
          </a:bodyPr>
          <a:lstStyle/>
          <a:p>
            <a:r>
              <a:rPr lang="en-US" sz="4000" b="1" dirty="0"/>
              <a:t>Training and Quality Control</a:t>
            </a:r>
          </a:p>
        </p:txBody>
      </p:sp>
      <p:pic>
        <p:nvPicPr>
          <p:cNvPr id="5" name="icon">
            <a:extLst>
              <a:ext uri="{FF2B5EF4-FFF2-40B4-BE49-F238E27FC236}">
                <a16:creationId xmlns:a16="http://schemas.microsoft.com/office/drawing/2014/main" id="{BC38E075-2C97-76ED-DDB5-0D3038832D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9157" y="1067275"/>
            <a:ext cx="756562" cy="756562"/>
          </a:xfrm>
          <a:prstGeom prst="rect">
            <a:avLst/>
          </a:prstGeom>
        </p:spPr>
      </p:pic>
      <p:sp>
        <p:nvSpPr>
          <p:cNvPr id="6" name="TextBox 5">
            <a:extLst>
              <a:ext uri="{FF2B5EF4-FFF2-40B4-BE49-F238E27FC236}">
                <a16:creationId xmlns:a16="http://schemas.microsoft.com/office/drawing/2014/main" id="{0D4CDCEB-32BD-8AB0-B3C8-0A58C12E2649}"/>
              </a:ext>
            </a:extLst>
          </p:cNvPr>
          <p:cNvSpPr txBox="1"/>
          <p:nvPr/>
        </p:nvSpPr>
        <p:spPr>
          <a:xfrm>
            <a:off x="838200" y="1856445"/>
            <a:ext cx="9753600" cy="830997"/>
          </a:xfrm>
          <a:prstGeom prst="rect">
            <a:avLst/>
          </a:prstGeom>
          <a:noFill/>
        </p:spPr>
        <p:txBody>
          <a:bodyPr wrap="square">
            <a:spAutoFit/>
          </a:bodyPr>
          <a:lstStyle/>
          <a:p>
            <a:pPr marL="469900" lvl="1" indent="0" eaLnBrk="1" hangingPunct="1">
              <a:buNone/>
              <a:defRPr/>
            </a:pPr>
            <a:r>
              <a:rPr lang="en-US" altLang="en-US" sz="2400" b="1" dirty="0">
                <a:solidFill>
                  <a:srgbClr val="532E1D"/>
                </a:solidFill>
                <a:latin typeface="Edmondsans"/>
              </a:rPr>
              <a:t>Provide comprehensive and intensive training for all staff assigned to reprocess medical/surgical instruments</a:t>
            </a:r>
          </a:p>
        </p:txBody>
      </p:sp>
      <p:pic>
        <p:nvPicPr>
          <p:cNvPr id="7" name="training pic 1">
            <a:extLst>
              <a:ext uri="{FF2B5EF4-FFF2-40B4-BE49-F238E27FC236}">
                <a16:creationId xmlns:a16="http://schemas.microsoft.com/office/drawing/2014/main" id="{604B6414-98F6-D2B9-8804-3B90E050FDE1}"/>
              </a:ext>
            </a:extLst>
          </p:cNvPr>
          <p:cNvPicPr>
            <a:picLocks noChangeAspect="1"/>
          </p:cNvPicPr>
          <p:nvPr/>
        </p:nvPicPr>
        <p:blipFill rotWithShape="1">
          <a:blip r:embed="rId3">
            <a:extLst>
              <a:ext uri="{28A0092B-C50C-407E-A947-70E740481C1C}">
                <a14:useLocalDpi xmlns:a14="http://schemas.microsoft.com/office/drawing/2010/main" val="0"/>
              </a:ext>
            </a:extLst>
          </a:blip>
          <a:srcRect t="2823" b="35703"/>
          <a:stretch/>
        </p:blipFill>
        <p:spPr bwMode="auto">
          <a:xfrm>
            <a:off x="2286000" y="2895599"/>
            <a:ext cx="76200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fade">
                                      <p:cBhvr>
                                        <p:cTn id="7" dur="500"/>
                                        <p:tgtEl>
                                          <p:spTgt spid="105475">
                                            <p:txEl>
                                              <p:pRg st="0" end="0"/>
                                            </p:txEl>
                                          </p:spTgt>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7525"/>
                                        </p:tgtEl>
                                        <p:attrNameLst>
                                          <p:attrName>style.visibility</p:attrName>
                                        </p:attrNameLst>
                                      </p:cBhvr>
                                      <p:to>
                                        <p:strVal val="visible"/>
                                      </p:to>
                                    </p:set>
                                    <p:animEffect transition="in" filter="fade">
                                      <p:cBhvr>
                                        <p:cTn id="13" dur="500"/>
                                        <p:tgtEl>
                                          <p:spTgt spid="107525"/>
                                        </p:tgtEl>
                                      </p:cBhvr>
                                    </p:animEffect>
                                  </p:childTnLst>
                                </p:cTn>
                              </p:par>
                              <p:par>
                                <p:cTn id="14" presetID="10" presetClass="entr" presetSubtype="0" fill="hold" nodeType="withEffect">
                                  <p:stCondLst>
                                    <p:cond delay="0"/>
                                  </p:stCondLst>
                                  <p:childTnLst>
                                    <p:set>
                                      <p:cBhvr>
                                        <p:cTn id="15" dur="1" fill="hold">
                                          <p:stCondLst>
                                            <p:cond delay="0"/>
                                          </p:stCondLst>
                                        </p:cTn>
                                        <p:tgtEl>
                                          <p:spTgt spid="105475">
                                            <p:txEl>
                                              <p:pRg st="1" end="1"/>
                                            </p:txEl>
                                          </p:spTgt>
                                        </p:tgtEl>
                                        <p:attrNameLst>
                                          <p:attrName>style.visibility</p:attrName>
                                        </p:attrNameLst>
                                      </p:cBhvr>
                                      <p:to>
                                        <p:strVal val="visible"/>
                                      </p:to>
                                    </p:set>
                                    <p:animEffect transition="in" filter="fade">
                                      <p:cBhvr>
                                        <p:cTn id="16" dur="500"/>
                                        <p:tgtEl>
                                          <p:spTgt spid="10547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5475">
                                            <p:txEl>
                                              <p:pRg st="2" end="2"/>
                                            </p:txEl>
                                          </p:spTgt>
                                        </p:tgtEl>
                                        <p:attrNameLst>
                                          <p:attrName>style.visibility</p:attrName>
                                        </p:attrNameLst>
                                      </p:cBhvr>
                                      <p:to>
                                        <p:strVal val="visible"/>
                                      </p:to>
                                    </p:set>
                                    <p:animEffect transition="in" filter="fade">
                                      <p:cBhvr>
                                        <p:cTn id="21" dur="500"/>
                                        <p:tgtEl>
                                          <p:spTgt spid="10547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5475">
                                            <p:txEl>
                                              <p:pRg st="3" end="3"/>
                                            </p:txEl>
                                          </p:spTgt>
                                        </p:tgtEl>
                                        <p:attrNameLst>
                                          <p:attrName>style.visibility</p:attrName>
                                        </p:attrNameLst>
                                      </p:cBhvr>
                                      <p:to>
                                        <p:strVal val="visible"/>
                                      </p:to>
                                    </p:set>
                                    <p:animEffect transition="in" filter="fade">
                                      <p:cBhvr>
                                        <p:cTn id="26" dur="500"/>
                                        <p:tgtEl>
                                          <p:spTgt spid="10547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5475">
                                            <p:txEl>
                                              <p:pRg st="4" end="4"/>
                                            </p:txEl>
                                          </p:spTgt>
                                        </p:tgtEl>
                                        <p:attrNameLst>
                                          <p:attrName>style.visibility</p:attrName>
                                        </p:attrNameLst>
                                      </p:cBhvr>
                                      <p:to>
                                        <p:strVal val="visible"/>
                                      </p:to>
                                    </p:set>
                                    <p:animEffect transition="in" filter="fade">
                                      <p:cBhvr>
                                        <p:cTn id="31" dur="500"/>
                                        <p:tgtEl>
                                          <p:spTgt spid="1054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Content Placeholder 2"/>
          <p:cNvSpPr>
            <a:spLocks noGrp="1"/>
          </p:cNvSpPr>
          <p:nvPr>
            <p:ph idx="4294967295"/>
          </p:nvPr>
        </p:nvSpPr>
        <p:spPr>
          <a:xfrm>
            <a:off x="1828800" y="2002990"/>
            <a:ext cx="8839200" cy="3325581"/>
          </a:xfrm>
          <a:prstGeom prst="rect">
            <a:avLst/>
          </a:prstGeom>
        </p:spPr>
        <p:txBody>
          <a:bodyPr/>
          <a:lstStyle/>
          <a:p>
            <a:pPr indent="-273050" eaLnBrk="1" hangingPunct="1"/>
            <a:r>
              <a:rPr lang="en-US" altLang="en-US" sz="2600" dirty="0">
                <a:solidFill>
                  <a:srgbClr val="532E1D"/>
                </a:solidFill>
                <a:latin typeface="Calibri" panose="020F0502020204030204" pitchFamily="34" charset="0"/>
                <a:cs typeface="Calibri" panose="020F0502020204030204" pitchFamily="34" charset="0"/>
              </a:rPr>
              <a:t>Conduct monitoring/observations of process measures such as hand hygiene, use of PPE, environmental cleaning and disinfection sterilization </a:t>
            </a:r>
          </a:p>
          <a:p>
            <a:pPr indent="-273050" eaLnBrk="1" hangingPunct="1"/>
            <a:r>
              <a:rPr lang="en-US" altLang="en-US" sz="2600" dirty="0">
                <a:solidFill>
                  <a:srgbClr val="532E1D"/>
                </a:solidFill>
                <a:latin typeface="Calibri" panose="020F0502020204030204" pitchFamily="34" charset="0"/>
                <a:cs typeface="Calibri" panose="020F0502020204030204" pitchFamily="34" charset="0"/>
              </a:rPr>
              <a:t>Ensure all products used for disinfection and/or sterilization have been approved by infection prevention </a:t>
            </a:r>
          </a:p>
          <a:p>
            <a:pPr indent="-273050" eaLnBrk="1" hangingPunct="1"/>
            <a:r>
              <a:rPr lang="en-US" altLang="en-US" sz="2600" dirty="0">
                <a:solidFill>
                  <a:srgbClr val="532E1D"/>
                </a:solidFill>
                <a:latin typeface="Calibri" panose="020F0502020204030204" pitchFamily="34" charset="0"/>
                <a:cs typeface="Calibri" panose="020F0502020204030204" pitchFamily="34" charset="0"/>
              </a:rPr>
              <a:t>Follow manufacturer instructions for use (IFUs)for preparation and packing of items  </a:t>
            </a:r>
          </a:p>
          <a:p>
            <a:pPr indent="-273050" eaLnBrk="1" hangingPunct="1"/>
            <a:endParaRPr lang="en-US" altLang="en-US" sz="4000" dirty="0"/>
          </a:p>
          <a:p>
            <a:pPr indent="-273050" eaLnBrk="1" hangingPunct="1"/>
            <a:endParaRPr lang="en-US" altLang="en-US" sz="4000" dirty="0"/>
          </a:p>
        </p:txBody>
      </p:sp>
      <p:pic>
        <p:nvPicPr>
          <p:cNvPr id="4" name="icon">
            <a:extLst>
              <a:ext uri="{FF2B5EF4-FFF2-40B4-BE49-F238E27FC236}">
                <a16:creationId xmlns:a16="http://schemas.microsoft.com/office/drawing/2014/main" id="{4A11DB7E-70DF-4386-9FF7-7EAAAA527CE5}"/>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48800" y="386438"/>
            <a:ext cx="604162" cy="604162"/>
          </a:xfrm>
          <a:prstGeom prst="rect">
            <a:avLst/>
          </a:prstGeom>
        </p:spPr>
      </p:pic>
      <p:pic>
        <p:nvPicPr>
          <p:cNvPr id="6" name="Banner">
            <a:extLst>
              <a:ext uri="{FF2B5EF4-FFF2-40B4-BE49-F238E27FC236}">
                <a16:creationId xmlns:a16="http://schemas.microsoft.com/office/drawing/2014/main" id="{4DCB5D47-CB99-927B-4E9D-80E138479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FF7D6DE8-124C-53D4-3434-F638C159626C}"/>
              </a:ext>
            </a:extLst>
          </p:cNvPr>
          <p:cNvSpPr txBox="1"/>
          <p:nvPr/>
        </p:nvSpPr>
        <p:spPr>
          <a:xfrm>
            <a:off x="1143000" y="1070650"/>
            <a:ext cx="7315200" cy="707886"/>
          </a:xfrm>
          <a:prstGeom prst="rect">
            <a:avLst/>
          </a:prstGeom>
          <a:noFill/>
        </p:spPr>
        <p:txBody>
          <a:bodyPr wrap="square" rtlCol="0">
            <a:spAutoFit/>
          </a:bodyPr>
          <a:lstStyle/>
          <a:p>
            <a:r>
              <a:rPr lang="en-US" sz="4000" b="1" dirty="0"/>
              <a:t>Training and Quality Control</a:t>
            </a:r>
          </a:p>
        </p:txBody>
      </p:sp>
      <p:pic>
        <p:nvPicPr>
          <p:cNvPr id="8" name="icon">
            <a:extLst>
              <a:ext uri="{FF2B5EF4-FFF2-40B4-BE49-F238E27FC236}">
                <a16:creationId xmlns:a16="http://schemas.microsoft.com/office/drawing/2014/main" id="{B4BA05D8-2D03-5605-57FF-5A5F6CC18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9157" y="1067275"/>
            <a:ext cx="756562" cy="7565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CF1755-1AF3-43FA-B4F7-65D1036D40DD}"/>
              </a:ext>
            </a:extLst>
          </p:cNvPr>
          <p:cNvSpPr>
            <a:spLocks noGrp="1"/>
          </p:cNvSpPr>
          <p:nvPr>
            <p:ph idx="4294967295"/>
          </p:nvPr>
        </p:nvSpPr>
        <p:spPr>
          <a:xfrm>
            <a:off x="1143000" y="1828800"/>
            <a:ext cx="7667625" cy="4648200"/>
          </a:xfrm>
          <a:prstGeom prst="rect">
            <a:avLst/>
          </a:prstGeom>
        </p:spPr>
        <p:txBody>
          <a:bodyPr>
            <a:normAutofit/>
          </a:bodyPr>
          <a:lstStyle/>
          <a:p>
            <a:pPr marL="69850" indent="0" eaLnBrk="1" hangingPunct="1">
              <a:buNone/>
              <a:defRPr/>
            </a:pPr>
            <a:r>
              <a:rPr lang="en-US" sz="2400" b="1" dirty="0">
                <a:solidFill>
                  <a:srgbClr val="532E1D"/>
                </a:solidFill>
                <a:latin typeface="Edmondsans"/>
              </a:rPr>
              <a:t>Management of reusable contaminated items:</a:t>
            </a:r>
          </a:p>
          <a:p>
            <a:pPr marL="515938" lvl="3" indent="-204788" eaLnBrk="1" hangingPunct="1">
              <a:spcBef>
                <a:spcPts val="0"/>
              </a:spcBef>
              <a:defRPr/>
            </a:pPr>
            <a:r>
              <a:rPr lang="en-US" sz="2400" dirty="0">
                <a:solidFill>
                  <a:srgbClr val="532E1D"/>
                </a:solidFill>
                <a:latin typeface="Calibri" panose="020F0502020204030204" pitchFamily="34" charset="0"/>
                <a:cs typeface="Calibri" panose="020F0502020204030204" pitchFamily="34" charset="0"/>
              </a:rPr>
              <a:t>Handle as little as possible</a:t>
            </a:r>
          </a:p>
          <a:p>
            <a:pPr marL="515938" lvl="3" indent="-204788" eaLnBrk="1" hangingPunct="1">
              <a:spcBef>
                <a:spcPts val="0"/>
              </a:spcBef>
              <a:defRPr/>
            </a:pPr>
            <a:r>
              <a:rPr lang="en-US" sz="2400" dirty="0">
                <a:solidFill>
                  <a:srgbClr val="532E1D"/>
                </a:solidFill>
                <a:latin typeface="Calibri" panose="020F0502020204030204" pitchFamily="34" charset="0"/>
                <a:cs typeface="Calibri" panose="020F0502020204030204" pitchFamily="34" charset="0"/>
              </a:rPr>
              <a:t>Use appropriate PPE</a:t>
            </a:r>
          </a:p>
          <a:p>
            <a:pPr marL="515938" lvl="3" indent="-204788" eaLnBrk="1" hangingPunct="1">
              <a:spcBef>
                <a:spcPts val="0"/>
              </a:spcBef>
              <a:defRPr/>
            </a:pPr>
            <a:r>
              <a:rPr lang="en-US" sz="2400" dirty="0">
                <a:solidFill>
                  <a:srgbClr val="532E1D"/>
                </a:solidFill>
                <a:latin typeface="Calibri" panose="020F0502020204030204" pitchFamily="34" charset="0"/>
                <a:cs typeface="Calibri" panose="020F0502020204030204" pitchFamily="34" charset="0"/>
              </a:rPr>
              <a:t>Remove gross soil or debris at the point of use (gauze sponge moistened with water/disinfectant wipe for example)</a:t>
            </a:r>
          </a:p>
          <a:p>
            <a:pPr marL="515938" lvl="3" indent="-204788" eaLnBrk="1" hangingPunct="1">
              <a:spcBef>
                <a:spcPts val="0"/>
              </a:spcBef>
              <a:defRPr/>
            </a:pPr>
            <a:r>
              <a:rPr lang="en-US" sz="2400" dirty="0">
                <a:solidFill>
                  <a:srgbClr val="532E1D"/>
                </a:solidFill>
                <a:latin typeface="Calibri" panose="020F0502020204030204" pitchFamily="34" charset="0"/>
                <a:cs typeface="Calibri" panose="020F0502020204030204" pitchFamily="34" charset="0"/>
              </a:rPr>
              <a:t>Immediately contain and transport to the decontamination area or soiled utility room where cleaning procedures can be accomplished away from patient care</a:t>
            </a:r>
          </a:p>
        </p:txBody>
      </p:sp>
      <p:pic>
        <p:nvPicPr>
          <p:cNvPr id="4" name="Banner">
            <a:extLst>
              <a:ext uri="{FF2B5EF4-FFF2-40B4-BE49-F238E27FC236}">
                <a16:creationId xmlns:a16="http://schemas.microsoft.com/office/drawing/2014/main" id="{5DF74C00-D86F-17A6-98D8-D7638D976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A46C9EEE-1BD1-2BFE-3EEA-18408167E5D0}"/>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pic>
        <p:nvPicPr>
          <p:cNvPr id="7" name="Icon">
            <a:extLst>
              <a:ext uri="{FF2B5EF4-FFF2-40B4-BE49-F238E27FC236}">
                <a16:creationId xmlns:a16="http://schemas.microsoft.com/office/drawing/2014/main" id="{55554F3B-FD5A-D7AB-7C6F-A0FF68249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pic>
        <p:nvPicPr>
          <p:cNvPr id="16" name="Picture 15" descr="A hand in a blue glove&#10;&#10;Description automatically generated with low confidence">
            <a:extLst>
              <a:ext uri="{FF2B5EF4-FFF2-40B4-BE49-F238E27FC236}">
                <a16:creationId xmlns:a16="http://schemas.microsoft.com/office/drawing/2014/main" id="{B1DFD2D2-15ED-2578-1A40-E387A38B9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5877" y="2023598"/>
            <a:ext cx="1377046" cy="1038395"/>
          </a:xfrm>
          <a:prstGeom prst="rect">
            <a:avLst/>
          </a:prstGeom>
        </p:spPr>
      </p:pic>
      <p:pic>
        <p:nvPicPr>
          <p:cNvPr id="18" name="Picture 17">
            <a:extLst>
              <a:ext uri="{FF2B5EF4-FFF2-40B4-BE49-F238E27FC236}">
                <a16:creationId xmlns:a16="http://schemas.microsoft.com/office/drawing/2014/main" id="{E1A86F9C-2D58-A1F8-56A9-0FCA0E19EDE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777349" y="1786987"/>
            <a:ext cx="1514102" cy="1469570"/>
          </a:xfrm>
          <a:prstGeom prst="rect">
            <a:avLst/>
          </a:prstGeom>
        </p:spPr>
      </p:pic>
      <p:pic>
        <p:nvPicPr>
          <p:cNvPr id="12" name="Picture 11">
            <a:extLst>
              <a:ext uri="{FF2B5EF4-FFF2-40B4-BE49-F238E27FC236}">
                <a16:creationId xmlns:a16="http://schemas.microsoft.com/office/drawing/2014/main" id="{EB667BD7-6541-AF9E-BE10-E0FE41A84B9F}"/>
              </a:ext>
            </a:extLst>
          </p:cNvPr>
          <p:cNvPicPr>
            <a:picLocks noChangeAspect="1"/>
          </p:cNvPicPr>
          <p:nvPr/>
        </p:nvPicPr>
        <p:blipFill>
          <a:blip r:embed="rId7" cstate="print">
            <a:extLst>
              <a:ext uri="{28A0092B-C50C-407E-A947-70E740481C1C}">
                <a14:useLocalDpi xmlns:a14="http://schemas.microsoft.com/office/drawing/2010/main" val="0"/>
              </a:ext>
            </a:extLst>
          </a:blip>
          <a:srcRect l="8754" r="8754"/>
          <a:stretch/>
        </p:blipFill>
        <p:spPr>
          <a:xfrm>
            <a:off x="9901860" y="4788630"/>
            <a:ext cx="1828800" cy="1270984"/>
          </a:xfrm>
          <a:prstGeom prst="rect">
            <a:avLst/>
          </a:prstGeom>
        </p:spPr>
      </p:pic>
      <p:pic>
        <p:nvPicPr>
          <p:cNvPr id="2" name="1 preclean pic">
            <a:extLst>
              <a:ext uri="{FF2B5EF4-FFF2-40B4-BE49-F238E27FC236}">
                <a16:creationId xmlns:a16="http://schemas.microsoft.com/office/drawing/2014/main" id="{0636F4A7-AAF3-6E6D-83B6-EECE11FDEA0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10625" y="3239910"/>
            <a:ext cx="2238375" cy="149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ner">
            <a:extLst>
              <a:ext uri="{FF2B5EF4-FFF2-40B4-BE49-F238E27FC236}">
                <a16:creationId xmlns:a16="http://schemas.microsoft.com/office/drawing/2014/main" id="{99E2B563-27BA-D64B-58C4-EB9AD0D59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38DD2DE9-AF11-55A3-1632-A53389D307B4}"/>
              </a:ext>
            </a:extLst>
          </p:cNvPr>
          <p:cNvSpPr txBox="1"/>
          <p:nvPr/>
        </p:nvSpPr>
        <p:spPr>
          <a:xfrm>
            <a:off x="1143000" y="1070650"/>
            <a:ext cx="5638800" cy="707886"/>
          </a:xfrm>
          <a:prstGeom prst="rect">
            <a:avLst/>
          </a:prstGeom>
          <a:noFill/>
        </p:spPr>
        <p:txBody>
          <a:bodyPr wrap="square" rtlCol="0">
            <a:spAutoFit/>
          </a:bodyPr>
          <a:lstStyle/>
          <a:p>
            <a:r>
              <a:rPr lang="en-US" sz="4000" b="1" dirty="0"/>
              <a:t>Additional Resources</a:t>
            </a:r>
          </a:p>
        </p:txBody>
      </p:sp>
      <p:pic>
        <p:nvPicPr>
          <p:cNvPr id="10" name="Picture 9">
            <a:extLst>
              <a:ext uri="{FF2B5EF4-FFF2-40B4-BE49-F238E27FC236}">
                <a16:creationId xmlns:a16="http://schemas.microsoft.com/office/drawing/2014/main" id="{6071D0D8-3A6C-0B6A-BAAD-C9CD16CBCFB2}"/>
              </a:ext>
            </a:extLst>
          </p:cNvPr>
          <p:cNvPicPr>
            <a:picLocks noChangeAspect="1"/>
          </p:cNvPicPr>
          <p:nvPr/>
        </p:nvPicPr>
        <p:blipFill>
          <a:blip r:embed="rId4"/>
          <a:stretch>
            <a:fillRect/>
          </a:stretch>
        </p:blipFill>
        <p:spPr>
          <a:xfrm>
            <a:off x="1295400" y="1905000"/>
            <a:ext cx="5998510" cy="2010864"/>
          </a:xfrm>
          <a:prstGeom prst="rect">
            <a:avLst/>
          </a:prstGeom>
          <a:ln>
            <a:solidFill>
              <a:schemeClr val="bg1">
                <a:lumMod val="95000"/>
                <a:lumOff val="5000"/>
              </a:schemeClr>
            </a:solidFill>
          </a:ln>
        </p:spPr>
      </p:pic>
      <p:sp>
        <p:nvSpPr>
          <p:cNvPr id="11" name="Rectangle 11">
            <a:extLst>
              <a:ext uri="{FF2B5EF4-FFF2-40B4-BE49-F238E27FC236}">
                <a16:creationId xmlns:a16="http://schemas.microsoft.com/office/drawing/2014/main" id="{791F5D05-DDC4-A423-5728-967FE7321F3D}"/>
              </a:ext>
            </a:extLst>
          </p:cNvPr>
          <p:cNvSpPr>
            <a:spLocks noChangeArrowheads="1"/>
          </p:cNvSpPr>
          <p:nvPr/>
        </p:nvSpPr>
        <p:spPr bwMode="auto">
          <a:xfrm>
            <a:off x="1219200" y="3962400"/>
            <a:ext cx="637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dirty="0">
                <a:solidFill>
                  <a:schemeClr val="bg1"/>
                </a:solidFill>
                <a:hlinkClick r:id="rId5">
                  <a:extLst>
                    <a:ext uri="{A12FA001-AC4F-418D-AE19-62706E023703}">
                      <ahyp:hlinkClr xmlns:ahyp="http://schemas.microsoft.com/office/drawing/2018/hyperlinkcolor" val="tx"/>
                    </a:ext>
                  </a:extLst>
                </a:hlinkClick>
              </a:rPr>
              <a:t>https://www.cdc.gov/infectioncontrol/pdf/guidelines/disinfection-guidelines.pdf</a:t>
            </a:r>
            <a:r>
              <a:rPr lang="en-US" altLang="en-US" sz="1400" b="1" dirty="0">
                <a:solidFill>
                  <a:schemeClr val="bg1"/>
                </a:solidFill>
              </a:rPr>
              <a:t> </a:t>
            </a:r>
          </a:p>
        </p:txBody>
      </p:sp>
      <p:sp>
        <p:nvSpPr>
          <p:cNvPr id="13" name="Rectangle 7">
            <a:extLst>
              <a:ext uri="{FF2B5EF4-FFF2-40B4-BE49-F238E27FC236}">
                <a16:creationId xmlns:a16="http://schemas.microsoft.com/office/drawing/2014/main" id="{DA90952A-9ECC-270D-18BD-7EC4C0AC961D}"/>
              </a:ext>
            </a:extLst>
          </p:cNvPr>
          <p:cNvSpPr>
            <a:spLocks noChangeArrowheads="1"/>
          </p:cNvSpPr>
          <p:nvPr/>
        </p:nvSpPr>
        <p:spPr bwMode="auto">
          <a:xfrm>
            <a:off x="2665514" y="6227229"/>
            <a:ext cx="5029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dirty="0">
                <a:solidFill>
                  <a:schemeClr val="bg1"/>
                </a:solidFill>
                <a:hlinkClick r:id="rId6">
                  <a:extLst>
                    <a:ext uri="{A12FA001-AC4F-418D-AE19-62706E023703}">
                      <ahyp:hlinkClr xmlns:ahyp="http://schemas.microsoft.com/office/drawing/2018/hyperlinkcolor" val="tx"/>
                    </a:ext>
                  </a:extLst>
                </a:hlinkClick>
              </a:rPr>
              <a:t>https://www.cdc.gov/mmwr/PDF/rr/rr5217.pdf</a:t>
            </a:r>
            <a:r>
              <a:rPr lang="en-US" altLang="en-US" sz="1400" b="1" dirty="0">
                <a:solidFill>
                  <a:schemeClr val="bg1"/>
                </a:solidFill>
              </a:rPr>
              <a:t>    </a:t>
            </a:r>
          </a:p>
        </p:txBody>
      </p:sp>
      <p:pic>
        <p:nvPicPr>
          <p:cNvPr id="15" name="Picture 14" descr="A close-up of a magazine&#10;&#10;Description automatically generated">
            <a:extLst>
              <a:ext uri="{FF2B5EF4-FFF2-40B4-BE49-F238E27FC236}">
                <a16:creationId xmlns:a16="http://schemas.microsoft.com/office/drawing/2014/main" id="{3E7454FD-8907-260D-FB05-353EAB9C2C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4419600"/>
            <a:ext cx="3570159" cy="1677455"/>
          </a:xfrm>
          <a:prstGeom prst="rect">
            <a:avLst/>
          </a:prstGeom>
        </p:spPr>
      </p:pic>
      <p:sp>
        <p:nvSpPr>
          <p:cNvPr id="17" name="TextBox 16">
            <a:extLst>
              <a:ext uri="{FF2B5EF4-FFF2-40B4-BE49-F238E27FC236}">
                <a16:creationId xmlns:a16="http://schemas.microsoft.com/office/drawing/2014/main" id="{BD33859F-13AE-EFC9-E030-8FBB1B03716A}"/>
              </a:ext>
            </a:extLst>
          </p:cNvPr>
          <p:cNvSpPr txBox="1"/>
          <p:nvPr/>
        </p:nvSpPr>
        <p:spPr>
          <a:xfrm>
            <a:off x="6553200" y="5638800"/>
            <a:ext cx="6382752" cy="307777"/>
          </a:xfrm>
          <a:prstGeom prst="rect">
            <a:avLst/>
          </a:prstGeom>
          <a:noFill/>
        </p:spPr>
        <p:txBody>
          <a:bodyPr wrap="square">
            <a:spAutoFit/>
          </a:bodyPr>
          <a:lstStyle/>
          <a:p>
            <a:r>
              <a:rPr lang="en-US" altLang="en-US" sz="1400" b="1" dirty="0">
                <a:solidFill>
                  <a:schemeClr val="bg1"/>
                </a:solidFill>
                <a:hlinkClick r:id="rId8">
                  <a:extLst>
                    <a:ext uri="{A12FA001-AC4F-418D-AE19-62706E023703}">
                      <ahyp:hlinkClr xmlns:ahyp="http://schemas.microsoft.com/office/drawing/2018/hyperlinkcolor" val="tx"/>
                    </a:ext>
                  </a:extLst>
                </a:hlinkClick>
              </a:rPr>
              <a:t>https://www.cdc.gov/oralhealth/infectioncontrol/pdf/safe-are2.pdf</a:t>
            </a:r>
            <a:r>
              <a:rPr lang="en-US" altLang="en-US" sz="1400" b="1" dirty="0">
                <a:solidFill>
                  <a:schemeClr val="bg1"/>
                </a:solidFill>
              </a:rPr>
              <a:t> </a:t>
            </a:r>
          </a:p>
        </p:txBody>
      </p:sp>
      <p:pic>
        <p:nvPicPr>
          <p:cNvPr id="19" name="Picture 18" descr="A blue and white cover with text&#10;&#10;Description automatically generated">
            <a:extLst>
              <a:ext uri="{FF2B5EF4-FFF2-40B4-BE49-F238E27FC236}">
                <a16:creationId xmlns:a16="http://schemas.microsoft.com/office/drawing/2014/main" id="{4110148D-20A2-9F76-F3BA-2096980F2E41}"/>
              </a:ext>
            </a:extLst>
          </p:cNvPr>
          <p:cNvPicPr>
            <a:picLocks noChangeAspect="1"/>
          </p:cNvPicPr>
          <p:nvPr/>
        </p:nvPicPr>
        <p:blipFill rotWithShape="1">
          <a:blip r:embed="rId9">
            <a:extLst>
              <a:ext uri="{28A0092B-C50C-407E-A947-70E740481C1C}">
                <a14:useLocalDpi xmlns:a14="http://schemas.microsoft.com/office/drawing/2010/main" val="0"/>
              </a:ext>
            </a:extLst>
          </a:blip>
          <a:srcRect l="6865" r="4246"/>
          <a:stretch/>
        </p:blipFill>
        <p:spPr>
          <a:xfrm>
            <a:off x="8004032" y="2395245"/>
            <a:ext cx="2438400" cy="318565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3581400" y="2529493"/>
            <a:ext cx="2948879" cy="2940381"/>
          </a:xfrm>
          <a:prstGeom prst="rect">
            <a:avLst/>
          </a:prstGeom>
        </p:spPr>
      </p:pic>
      <p:pic>
        <p:nvPicPr>
          <p:cNvPr id="3" name="Picture 2" descr="A picture containing transport, airplane, aircraft, sketch&#10;&#10;Description automatically generated">
            <a:extLst>
              <a:ext uri="{FF2B5EF4-FFF2-40B4-BE49-F238E27FC236}">
                <a16:creationId xmlns:a16="http://schemas.microsoft.com/office/drawing/2014/main" id="{59761FCD-52F0-85C6-069E-1BDAFE0E1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8" name="Picture 7" descr="A picture containing font, graphics, text, logo&#10;&#10;Description automatically generated">
            <a:extLst>
              <a:ext uri="{FF2B5EF4-FFF2-40B4-BE49-F238E27FC236}">
                <a16:creationId xmlns:a16="http://schemas.microsoft.com/office/drawing/2014/main" id="{D069F113-D263-9DF6-7F37-A76686F0E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Tree>
    <p:extLst>
      <p:ext uri="{BB962C8B-B14F-4D97-AF65-F5344CB8AC3E}">
        <p14:creationId xmlns:p14="http://schemas.microsoft.com/office/powerpoint/2010/main" val="250411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B08D78-9FA8-43B0-9581-5472A53B7032}"/>
              </a:ext>
            </a:extLst>
          </p:cNvPr>
          <p:cNvSpPr>
            <a:spLocks noGrp="1"/>
          </p:cNvSpPr>
          <p:nvPr>
            <p:ph idx="4294967295"/>
          </p:nvPr>
        </p:nvSpPr>
        <p:spPr>
          <a:xfrm>
            <a:off x="1305910" y="1849852"/>
            <a:ext cx="9819290" cy="4481323"/>
          </a:xfrm>
          <a:prstGeom prst="rect">
            <a:avLst/>
          </a:prstGeom>
        </p:spPr>
        <p:txBody>
          <a:bodyPr>
            <a:normAutofit fontScale="55000" lnSpcReduction="20000"/>
          </a:bodyPr>
          <a:lstStyle/>
          <a:p>
            <a:pPr marL="69850" indent="0" eaLnBrk="1" hangingPunct="1">
              <a:buNone/>
              <a:defRPr/>
            </a:pPr>
            <a:r>
              <a:rPr lang="en-US" sz="4400" b="1" dirty="0">
                <a:solidFill>
                  <a:srgbClr val="532E1D"/>
                </a:solidFill>
                <a:latin typeface="Edmondsans"/>
              </a:rPr>
              <a:t>Transport of contaminated items:</a:t>
            </a:r>
          </a:p>
          <a:p>
            <a:pPr eaLnBrk="1" hangingPunct="1">
              <a:defRPr/>
            </a:pPr>
            <a:r>
              <a:rPr lang="en-US" sz="3600" dirty="0">
                <a:solidFill>
                  <a:srgbClr val="532E1D"/>
                </a:solidFill>
              </a:rPr>
              <a:t>Must be contained. The type of container depends on the item being transported:</a:t>
            </a:r>
          </a:p>
          <a:p>
            <a:pPr lvl="1" eaLnBrk="1" hangingPunct="1">
              <a:defRPr/>
            </a:pPr>
            <a:r>
              <a:rPr lang="en-US" sz="3200" dirty="0">
                <a:solidFill>
                  <a:srgbClr val="532E1D"/>
                </a:solidFill>
              </a:rPr>
              <a:t>Puncture-resistant, leak-proof, closable containers must be used for devices with edges or points capable of penetrating container or skin</a:t>
            </a:r>
          </a:p>
          <a:p>
            <a:pPr lvl="1" eaLnBrk="1" hangingPunct="1">
              <a:defRPr/>
            </a:pPr>
            <a:r>
              <a:rPr lang="en-US" sz="3200" dirty="0">
                <a:solidFill>
                  <a:srgbClr val="532E1D"/>
                </a:solidFill>
              </a:rPr>
              <a:t>Must have a bio-hazard label or be red in color (never via gloved hands alone)</a:t>
            </a:r>
          </a:p>
          <a:p>
            <a:pPr eaLnBrk="1" hangingPunct="1">
              <a:defRPr/>
            </a:pPr>
            <a:r>
              <a:rPr lang="en-US" sz="3600" dirty="0">
                <a:solidFill>
                  <a:srgbClr val="532E1D"/>
                </a:solidFill>
              </a:rPr>
              <a:t>Items should be kept moist  during transport by adding a towel moistened with water (not saline) or a foam, spray or gel product specifically intended for this use</a:t>
            </a:r>
          </a:p>
          <a:p>
            <a:pPr eaLnBrk="1" hangingPunct="1">
              <a:defRPr/>
            </a:pPr>
            <a:r>
              <a:rPr lang="en-US" sz="3600" dirty="0">
                <a:solidFill>
                  <a:srgbClr val="532E1D"/>
                </a:solidFill>
              </a:rPr>
              <a:t>Avoid transporting contaminated items in a liquid</a:t>
            </a:r>
          </a:p>
          <a:p>
            <a:pPr eaLnBrk="1" hangingPunct="1">
              <a:defRPr/>
            </a:pPr>
            <a:r>
              <a:rPr lang="en-US" sz="3800" dirty="0">
                <a:solidFill>
                  <a:srgbClr val="532E1D"/>
                </a:solidFill>
                <a:latin typeface="Calibri" panose="020F0502020204030204" pitchFamily="34" charset="0"/>
                <a:cs typeface="Calibri" panose="020F0502020204030204" pitchFamily="34" charset="0"/>
              </a:rPr>
              <a:t>Reusable collection containers for holding contaminated items should be made of material that can be effectively decontaminated</a:t>
            </a:r>
          </a:p>
          <a:p>
            <a:pPr eaLnBrk="1" hangingPunct="1">
              <a:defRPr/>
            </a:pPr>
            <a:r>
              <a:rPr lang="en-US" sz="3800" dirty="0">
                <a:solidFill>
                  <a:srgbClr val="532E1D"/>
                </a:solidFill>
                <a:latin typeface="Calibri" panose="020F0502020204030204" pitchFamily="34" charset="0"/>
                <a:cs typeface="Calibri" panose="020F0502020204030204" pitchFamily="34" charset="0"/>
              </a:rPr>
              <a:t>Use separate collection containers for contaminated versus re-processed or clean items</a:t>
            </a:r>
          </a:p>
        </p:txBody>
      </p:sp>
      <p:pic>
        <p:nvPicPr>
          <p:cNvPr id="19460" name="1c biohaz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645" y="5613722"/>
            <a:ext cx="1270111" cy="95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nner">
            <a:extLst>
              <a:ext uri="{FF2B5EF4-FFF2-40B4-BE49-F238E27FC236}">
                <a16:creationId xmlns:a16="http://schemas.microsoft.com/office/drawing/2014/main" id="{26B348F5-B2A8-6C1F-0D03-3EFA744F1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54E59D1C-C734-599E-16CC-63818C1456A7}"/>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pic>
        <p:nvPicPr>
          <p:cNvPr id="7" name="Icon">
            <a:extLst>
              <a:ext uri="{FF2B5EF4-FFF2-40B4-BE49-F238E27FC236}">
                <a16:creationId xmlns:a16="http://schemas.microsoft.com/office/drawing/2014/main" id="{D7C42A06-08F5-23AB-9084-7AA37B5C4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08957-279A-45C0-9D87-FA233B528FCB}"/>
              </a:ext>
            </a:extLst>
          </p:cNvPr>
          <p:cNvSpPr>
            <a:spLocks noGrp="1"/>
          </p:cNvSpPr>
          <p:nvPr>
            <p:ph idx="4294967295"/>
          </p:nvPr>
        </p:nvSpPr>
        <p:spPr>
          <a:xfrm>
            <a:off x="1305910" y="1849853"/>
            <a:ext cx="6356349" cy="3945390"/>
          </a:xfrm>
          <a:prstGeom prst="rect">
            <a:avLst/>
          </a:prstGeom>
        </p:spPr>
        <p:txBody>
          <a:bodyPr>
            <a:normAutofit/>
          </a:bodyPr>
          <a:lstStyle/>
          <a:p>
            <a:pPr marL="69850" indent="0">
              <a:buNone/>
              <a:defRPr/>
            </a:pPr>
            <a:r>
              <a:rPr lang="en-US" sz="2400" b="1" dirty="0">
                <a:solidFill>
                  <a:srgbClr val="532E1D"/>
                </a:solidFill>
                <a:latin typeface="Edmondsans"/>
              </a:rPr>
              <a:t>Factors influencing the efficacy of disinfection and sterilization</a:t>
            </a:r>
          </a:p>
          <a:p>
            <a:pPr marL="515938" lvl="3" indent="-204788" eaLnBrk="1" hangingPunct="1">
              <a:spcBef>
                <a:spcPts val="0"/>
              </a:spcBef>
              <a:spcAft>
                <a:spcPts val="1200"/>
              </a:spcAft>
              <a:defRPr/>
            </a:pPr>
            <a:r>
              <a:rPr lang="en-US" sz="2400" dirty="0">
                <a:solidFill>
                  <a:srgbClr val="532E1D"/>
                </a:solidFill>
                <a:latin typeface="Calibri" panose="020F0502020204030204" pitchFamily="34" charset="0"/>
                <a:cs typeface="Calibri" panose="020F0502020204030204" pitchFamily="34" charset="0"/>
              </a:rPr>
              <a:t>How well the object is cleaned/type and amount of material</a:t>
            </a:r>
          </a:p>
          <a:p>
            <a:pPr marL="515938" lvl="3" indent="-204788" eaLnBrk="1" hangingPunct="1">
              <a:spcBef>
                <a:spcPts val="0"/>
              </a:spcBef>
              <a:spcAft>
                <a:spcPts val="0"/>
              </a:spcAft>
              <a:defRPr/>
            </a:pPr>
            <a:r>
              <a:rPr lang="en-US" sz="2400" dirty="0">
                <a:solidFill>
                  <a:srgbClr val="532E1D"/>
                </a:solidFill>
                <a:latin typeface="Calibri" panose="020F0502020204030204" pitchFamily="34" charset="0"/>
                <a:cs typeface="Calibri" panose="020F0502020204030204" pitchFamily="34" charset="0"/>
              </a:rPr>
              <a:t>Testing of the disinfectant</a:t>
            </a:r>
          </a:p>
          <a:p>
            <a:pPr marL="973138" lvl="4" indent="-204788" eaLnBrk="1" hangingPunct="1">
              <a:spcBef>
                <a:spcPts val="600"/>
              </a:spcBef>
              <a:spcAft>
                <a:spcPts val="0"/>
              </a:spcAft>
              <a:defRPr/>
            </a:pPr>
            <a:r>
              <a:rPr lang="en-US" sz="1800" dirty="0">
                <a:solidFill>
                  <a:srgbClr val="532E1D"/>
                </a:solidFill>
              </a:rPr>
              <a:t>Solution concentration</a:t>
            </a:r>
          </a:p>
          <a:p>
            <a:pPr marL="973138" lvl="4" indent="-204788" eaLnBrk="1" hangingPunct="1">
              <a:spcBef>
                <a:spcPts val="0"/>
              </a:spcBef>
              <a:spcAft>
                <a:spcPts val="0"/>
              </a:spcAft>
              <a:defRPr/>
            </a:pPr>
            <a:r>
              <a:rPr lang="en-US" sz="1800" dirty="0">
                <a:solidFill>
                  <a:srgbClr val="532E1D"/>
                </a:solidFill>
              </a:rPr>
              <a:t>Exposure time</a:t>
            </a:r>
            <a:r>
              <a:rPr lang="en-US" sz="2400" dirty="0">
                <a:solidFill>
                  <a:srgbClr val="532E1D"/>
                </a:solidFill>
                <a:latin typeface="Calibri" panose="020F0502020204030204" pitchFamily="34" charset="0"/>
                <a:cs typeface="Calibri" panose="020F0502020204030204" pitchFamily="34" charset="0"/>
              </a:rPr>
              <a:t> </a:t>
            </a:r>
          </a:p>
          <a:p>
            <a:pPr marL="515938" lvl="3" indent="-204788" eaLnBrk="1" hangingPunct="1">
              <a:spcBef>
                <a:spcPts val="1200"/>
              </a:spcBef>
              <a:spcAft>
                <a:spcPts val="1200"/>
              </a:spcAft>
              <a:defRPr/>
            </a:pPr>
            <a:r>
              <a:rPr lang="en-US" sz="2400" dirty="0">
                <a:solidFill>
                  <a:srgbClr val="532E1D"/>
                </a:solidFill>
                <a:latin typeface="Calibri" panose="020F0502020204030204" pitchFamily="34" charset="0"/>
                <a:cs typeface="Calibri" panose="020F0502020204030204" pitchFamily="34" charset="0"/>
              </a:rPr>
              <a:t>Design of object</a:t>
            </a:r>
          </a:p>
          <a:p>
            <a:pPr marL="515938" lvl="3" indent="-204788" eaLnBrk="1" hangingPunct="1">
              <a:spcBef>
                <a:spcPts val="0"/>
              </a:spcBef>
              <a:spcAft>
                <a:spcPts val="1200"/>
              </a:spcAft>
              <a:defRPr/>
            </a:pPr>
            <a:r>
              <a:rPr lang="en-US" sz="2400" dirty="0">
                <a:solidFill>
                  <a:srgbClr val="532E1D"/>
                </a:solidFill>
                <a:latin typeface="Calibri" panose="020F0502020204030204" pitchFamily="34" charset="0"/>
                <a:cs typeface="Calibri" panose="020F0502020204030204" pitchFamily="34" charset="0"/>
              </a:rPr>
              <a:t>Temperature and pH of disinfectant</a:t>
            </a:r>
          </a:p>
        </p:txBody>
      </p:sp>
      <p:pic>
        <p:nvPicPr>
          <p:cNvPr id="21508" name="5 thermome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964284">
            <a:off x="5560850" y="3063936"/>
            <a:ext cx="9334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12 pH strip"/>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2252">
            <a:off x="9645960" y="4364606"/>
            <a:ext cx="995640" cy="149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anner">
            <a:extLst>
              <a:ext uri="{FF2B5EF4-FFF2-40B4-BE49-F238E27FC236}">
                <a16:creationId xmlns:a16="http://schemas.microsoft.com/office/drawing/2014/main" id="{BF572E69-2B14-7BE9-61AF-FA2E3993B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8" name="TextBox 7">
            <a:extLst>
              <a:ext uri="{FF2B5EF4-FFF2-40B4-BE49-F238E27FC236}">
                <a16:creationId xmlns:a16="http://schemas.microsoft.com/office/drawing/2014/main" id="{A32940EA-D794-2225-A30B-2C24893946D6}"/>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pic>
        <p:nvPicPr>
          <p:cNvPr id="9" name="Icon">
            <a:extLst>
              <a:ext uri="{FF2B5EF4-FFF2-40B4-BE49-F238E27FC236}">
                <a16:creationId xmlns:a16="http://schemas.microsoft.com/office/drawing/2014/main" id="{FF23ED30-8826-DE2C-5035-E54613FE30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pic>
        <p:nvPicPr>
          <p:cNvPr id="2" name="1 preclean pic">
            <a:extLst>
              <a:ext uri="{FF2B5EF4-FFF2-40B4-BE49-F238E27FC236}">
                <a16:creationId xmlns:a16="http://schemas.microsoft.com/office/drawing/2014/main" id="{9B886867-60EB-360C-6C73-908BEB560D8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6237" y="1947711"/>
            <a:ext cx="2809875"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several dental tools&#10;&#10;Description automatically generated">
            <a:extLst>
              <a:ext uri="{FF2B5EF4-FFF2-40B4-BE49-F238E27FC236}">
                <a16:creationId xmlns:a16="http://schemas.microsoft.com/office/drawing/2014/main" id="{65EBCDA2-D58C-0BED-36FF-300F81289C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6478" y="4177521"/>
            <a:ext cx="2227341" cy="14271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1508"/>
                                        </p:tgtEl>
                                        <p:attrNameLst>
                                          <p:attrName>style.visibility</p:attrName>
                                        </p:attrNameLst>
                                      </p:cBhvr>
                                      <p:to>
                                        <p:strVal val="visible"/>
                                      </p:to>
                                    </p:set>
                                    <p:animEffect transition="in" filter="fade">
                                      <p:cBhvr>
                                        <p:cTn id="21" dur="500"/>
                                        <p:tgtEl>
                                          <p:spTgt spid="2150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1510"/>
                                        </p:tgtEl>
                                        <p:attrNameLst>
                                          <p:attrName>style.visibility</p:attrName>
                                        </p:attrNameLst>
                                      </p:cBhvr>
                                      <p:to>
                                        <p:strVal val="visible"/>
                                      </p:to>
                                    </p:set>
                                    <p:animEffect transition="in" filter="fade">
                                      <p:cBhvr>
                                        <p:cTn id="34"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085EF-921D-4ACF-8ADC-2EE974266C24}"/>
              </a:ext>
            </a:extLst>
          </p:cNvPr>
          <p:cNvSpPr>
            <a:spLocks noGrp="1"/>
          </p:cNvSpPr>
          <p:nvPr>
            <p:ph idx="4294967295"/>
          </p:nvPr>
        </p:nvSpPr>
        <p:spPr>
          <a:xfrm>
            <a:off x="1165451" y="1856216"/>
            <a:ext cx="7639060" cy="1725184"/>
          </a:xfrm>
          <a:prstGeom prst="rect">
            <a:avLst/>
          </a:prstGeom>
        </p:spPr>
        <p:txBody>
          <a:bodyPr>
            <a:noAutofit/>
          </a:bodyPr>
          <a:lstStyle/>
          <a:p>
            <a:pPr marL="204788" lvl="2" indent="-204788" eaLnBrk="1" hangingPunct="1">
              <a:spcBef>
                <a:spcPts val="600"/>
              </a:spcBef>
              <a:spcAft>
                <a:spcPts val="700"/>
              </a:spcAft>
              <a:defRPr/>
            </a:pPr>
            <a:r>
              <a:rPr lang="en-US" dirty="0">
                <a:solidFill>
                  <a:srgbClr val="532E1D"/>
                </a:solidFill>
                <a:latin typeface="Calibri" panose="020F0502020204030204" pitchFamily="34" charset="0"/>
                <a:cs typeface="Calibri" panose="020F0502020204030204" pitchFamily="34" charset="0"/>
              </a:rPr>
              <a:t>Medical equipment/devices MUST be pre-cleaned prior to high level disinfection or sterilization.</a:t>
            </a:r>
          </a:p>
          <a:p>
            <a:pPr marL="204788" lvl="2" indent="-204788" eaLnBrk="1" hangingPunct="1">
              <a:spcBef>
                <a:spcPts val="600"/>
              </a:spcBef>
              <a:spcAft>
                <a:spcPts val="700"/>
              </a:spcAft>
              <a:defRPr/>
            </a:pPr>
            <a:r>
              <a:rPr lang="en-US" dirty="0">
                <a:solidFill>
                  <a:srgbClr val="532E1D"/>
                </a:solidFill>
                <a:latin typeface="Calibri" panose="020F0502020204030204" pitchFamily="34" charset="0"/>
                <a:cs typeface="Calibri" panose="020F0502020204030204" pitchFamily="34" charset="0"/>
              </a:rPr>
              <a:t>Contaminants such as dirt, blood or other body fluids, if present, can act as a barrier.</a:t>
            </a:r>
          </a:p>
        </p:txBody>
      </p:sp>
      <p:pic>
        <p:nvPicPr>
          <p:cNvPr id="3" name="Banner">
            <a:extLst>
              <a:ext uri="{FF2B5EF4-FFF2-40B4-BE49-F238E27FC236}">
                <a16:creationId xmlns:a16="http://schemas.microsoft.com/office/drawing/2014/main" id="{8278CBC2-A8CB-2494-622B-5FCB7859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9B113EB1-61D5-CD37-0CE2-0E31BA79F27F}"/>
              </a:ext>
            </a:extLst>
          </p:cNvPr>
          <p:cNvSpPr txBox="1"/>
          <p:nvPr/>
        </p:nvSpPr>
        <p:spPr>
          <a:xfrm>
            <a:off x="1143000" y="1070650"/>
            <a:ext cx="7772400" cy="707886"/>
          </a:xfrm>
          <a:prstGeom prst="rect">
            <a:avLst/>
          </a:prstGeom>
          <a:noFill/>
        </p:spPr>
        <p:txBody>
          <a:bodyPr wrap="square" rtlCol="0">
            <a:spAutoFit/>
          </a:bodyPr>
          <a:lstStyle/>
          <a:p>
            <a:r>
              <a:rPr lang="en-US" sz="4000" b="1" dirty="0"/>
              <a:t>Cleaning Instruments - </a:t>
            </a:r>
            <a:r>
              <a:rPr lang="en-US" sz="4000" b="1" i="1" dirty="0"/>
              <a:t>Manual</a:t>
            </a:r>
          </a:p>
        </p:txBody>
      </p:sp>
      <p:pic>
        <p:nvPicPr>
          <p:cNvPr id="10" name="Icon">
            <a:extLst>
              <a:ext uri="{FF2B5EF4-FFF2-40B4-BE49-F238E27FC236}">
                <a16:creationId xmlns:a16="http://schemas.microsoft.com/office/drawing/2014/main" id="{F455DBCA-DF0F-498A-FDC9-DDAC8F751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pic>
        <p:nvPicPr>
          <p:cNvPr id="11" name="Picture 10" descr="A person in gloves cleaning a sink">
            <a:extLst>
              <a:ext uri="{FF2B5EF4-FFF2-40B4-BE49-F238E27FC236}">
                <a16:creationId xmlns:a16="http://schemas.microsoft.com/office/drawing/2014/main" id="{665235EE-6964-4748-A02F-9FA36F044D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631" t="2124" r="20000" b="13313"/>
          <a:stretch/>
        </p:blipFill>
        <p:spPr>
          <a:xfrm>
            <a:off x="8885830" y="1988700"/>
            <a:ext cx="2059329" cy="2067919"/>
          </a:xfrm>
          <a:prstGeom prst="rect">
            <a:avLst/>
          </a:prstGeom>
        </p:spPr>
      </p:pic>
      <p:sp>
        <p:nvSpPr>
          <p:cNvPr id="12" name="Content Placeholder 1">
            <a:extLst>
              <a:ext uri="{FF2B5EF4-FFF2-40B4-BE49-F238E27FC236}">
                <a16:creationId xmlns:a16="http://schemas.microsoft.com/office/drawing/2014/main" id="{677C4068-5AFA-7C1F-C39C-4BDB22E6ED5F}"/>
              </a:ext>
            </a:extLst>
          </p:cNvPr>
          <p:cNvSpPr txBox="1">
            <a:spLocks/>
          </p:cNvSpPr>
          <p:nvPr/>
        </p:nvSpPr>
        <p:spPr>
          <a:xfrm>
            <a:off x="1141071" y="3659080"/>
            <a:ext cx="9909858" cy="2181194"/>
          </a:xfrm>
          <a:prstGeom prst="rect">
            <a:avLst/>
          </a:prstGeom>
        </p:spPr>
        <p:txBody>
          <a:bodyPr>
            <a:no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204788" lvl="2" indent="-204788" eaLnBrk="1" hangingPunct="1">
              <a:spcBef>
                <a:spcPts val="600"/>
              </a:spcBef>
              <a:spcAft>
                <a:spcPts val="700"/>
              </a:spcAft>
              <a:defRPr/>
            </a:pPr>
            <a:r>
              <a:rPr lang="en-US" dirty="0">
                <a:solidFill>
                  <a:srgbClr val="532E1D"/>
                </a:solidFill>
                <a:latin typeface="Calibri" panose="020F0502020204030204" pitchFamily="34" charset="0"/>
                <a:cs typeface="Calibri" panose="020F0502020204030204" pitchFamily="34" charset="0"/>
              </a:rPr>
              <a:t>If manual cleaning is performed:</a:t>
            </a:r>
          </a:p>
          <a:p>
            <a:pPr marL="661988" lvl="3" indent="-204788" eaLnBrk="1" hangingPunct="1">
              <a:spcBef>
                <a:spcPts val="300"/>
              </a:spcBef>
              <a:spcAft>
                <a:spcPts val="300"/>
              </a:spcAft>
              <a:defRPr/>
            </a:pPr>
            <a:r>
              <a:rPr lang="en-US" dirty="0">
                <a:solidFill>
                  <a:srgbClr val="532E1D"/>
                </a:solidFill>
                <a:latin typeface="Calibri" panose="020F0502020204030204" pitchFamily="34" charset="0"/>
                <a:cs typeface="Calibri" panose="020F0502020204030204" pitchFamily="34" charset="0"/>
              </a:rPr>
              <a:t>Use work practice controls to reduce the chance of injury from sharp objects</a:t>
            </a:r>
          </a:p>
          <a:p>
            <a:pPr marL="661988" lvl="3" indent="-204788" eaLnBrk="1" hangingPunct="1">
              <a:spcBef>
                <a:spcPts val="300"/>
              </a:spcBef>
              <a:spcAft>
                <a:spcPts val="300"/>
              </a:spcAft>
              <a:defRPr/>
            </a:pPr>
            <a:r>
              <a:rPr lang="en-US" dirty="0">
                <a:solidFill>
                  <a:srgbClr val="532E1D"/>
                </a:solidFill>
                <a:latin typeface="Calibri" panose="020F0502020204030204" pitchFamily="34" charset="0"/>
                <a:cs typeface="Calibri" panose="020F0502020204030204" pitchFamily="34" charset="0"/>
              </a:rPr>
              <a:t>Never reach into trays or container holding sharp instruments that cannot be seen</a:t>
            </a:r>
          </a:p>
          <a:p>
            <a:pPr marL="661988" lvl="3" indent="-204788" eaLnBrk="1" hangingPunct="1">
              <a:spcBef>
                <a:spcPts val="300"/>
              </a:spcBef>
              <a:spcAft>
                <a:spcPts val="300"/>
              </a:spcAft>
              <a:defRPr/>
            </a:pPr>
            <a:r>
              <a:rPr lang="en-US" dirty="0">
                <a:solidFill>
                  <a:srgbClr val="532E1D"/>
                </a:solidFill>
                <a:latin typeface="Calibri" panose="020F0502020204030204" pitchFamily="34" charset="0"/>
                <a:cs typeface="Calibri" panose="020F0502020204030204" pitchFamily="34" charset="0"/>
              </a:rPr>
              <a:t>Use a long-handled brush to keep the scrubbing hand away from sharp instruments</a:t>
            </a:r>
          </a:p>
          <a:p>
            <a:pPr marL="661988" lvl="3" indent="-204788" eaLnBrk="1" hangingPunct="1">
              <a:spcBef>
                <a:spcPts val="300"/>
              </a:spcBef>
              <a:spcAft>
                <a:spcPts val="300"/>
              </a:spcAft>
              <a:defRPr/>
            </a:pPr>
            <a:r>
              <a:rPr lang="en-US" dirty="0">
                <a:solidFill>
                  <a:srgbClr val="532E1D"/>
                </a:solidFill>
                <a:latin typeface="Calibri" panose="020F0502020204030204" pitchFamily="34" charset="0"/>
                <a:cs typeface="Calibri" panose="020F0502020204030204" pitchFamily="34" charset="0"/>
              </a:rPr>
              <a:t>Wear puncture-resistant, heavy-duty gloves</a:t>
            </a:r>
          </a:p>
        </p:txBody>
      </p:sp>
      <p:sp>
        <p:nvSpPr>
          <p:cNvPr id="14" name="TextBox 13">
            <a:extLst>
              <a:ext uri="{FF2B5EF4-FFF2-40B4-BE49-F238E27FC236}">
                <a16:creationId xmlns:a16="http://schemas.microsoft.com/office/drawing/2014/main" id="{4D3E9E18-ED64-49E1-948E-BF3376BA10A9}"/>
              </a:ext>
            </a:extLst>
          </p:cNvPr>
          <p:cNvSpPr txBox="1"/>
          <p:nvPr/>
        </p:nvSpPr>
        <p:spPr>
          <a:xfrm>
            <a:off x="798187" y="6248400"/>
            <a:ext cx="10256154" cy="400110"/>
          </a:xfrm>
          <a:prstGeom prst="rect">
            <a:avLst/>
          </a:prstGeom>
          <a:noFill/>
        </p:spPr>
        <p:txBody>
          <a:bodyPr wrap="square">
            <a:spAutoFit/>
          </a:bodyPr>
          <a:lstStyle/>
          <a:p>
            <a:pPr marL="204788" lvl="2" indent="-204788" eaLnBrk="1" hangingPunct="1">
              <a:spcBef>
                <a:spcPts val="600"/>
              </a:spcBef>
              <a:spcAft>
                <a:spcPts val="700"/>
              </a:spcAft>
              <a:defRPr/>
            </a:pPr>
            <a:r>
              <a:rPr lang="en-US" sz="2000" dirty="0">
                <a:latin typeface="Calibri" panose="020F0502020204030204" pitchFamily="34" charset="0"/>
                <a:cs typeface="Calibri" panose="020F0502020204030204" pitchFamily="34" charset="0"/>
              </a:rPr>
              <a:t>After cleaning, instruments should be rinsed with water to remove chemical detergent residue.</a:t>
            </a:r>
          </a:p>
        </p:txBody>
      </p:sp>
    </p:spTree>
    <p:extLst>
      <p:ext uri="{BB962C8B-B14F-4D97-AF65-F5344CB8AC3E}">
        <p14:creationId xmlns:p14="http://schemas.microsoft.com/office/powerpoint/2010/main" val="144368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fade">
                                      <p:cBhvr>
                                        <p:cTn id="25" dur="500"/>
                                        <p:tgtEl>
                                          <p:spTgt spid="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fade">
                                      <p:cBhvr>
                                        <p:cTn id="30" dur="500"/>
                                        <p:tgtEl>
                                          <p:spTgt spid="12">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2" grpId="0" uiExpand="1" build="p"/>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auto dishwasher"/>
          <p:cNvPicPr>
            <a:picLocks noChangeAspect="1"/>
          </p:cNvPicPr>
          <p:nvPr/>
        </p:nvPicPr>
        <p:blipFill rotWithShape="1">
          <a:blip r:embed="rId3">
            <a:extLst>
              <a:ext uri="{28A0092B-C50C-407E-A947-70E740481C1C}">
                <a14:useLocalDpi xmlns:a14="http://schemas.microsoft.com/office/drawing/2010/main" val="0"/>
              </a:ext>
            </a:extLst>
          </a:blip>
          <a:srcRect l="43607" r="-1"/>
          <a:stretch/>
        </p:blipFill>
        <p:spPr bwMode="auto">
          <a:xfrm>
            <a:off x="1219204" y="1955652"/>
            <a:ext cx="1954213"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ultrasonic wash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5909" y="1966895"/>
            <a:ext cx="1954213"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2"/>
          <p:cNvSpPr>
            <a:spLocks noChangeArrowheads="1"/>
          </p:cNvSpPr>
          <p:nvPr/>
        </p:nvSpPr>
        <p:spPr bwMode="auto">
          <a:xfrm>
            <a:off x="5724176" y="1902776"/>
            <a:ext cx="5565795"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dirty="0">
                <a:solidFill>
                  <a:srgbClr val="532E1D"/>
                </a:solidFill>
                <a:latin typeface="Edmondsans"/>
              </a:rPr>
              <a:t>Benefits:</a:t>
            </a:r>
          </a:p>
          <a:p>
            <a:pPr marL="342900" indent="-342900">
              <a:buFont typeface="Arial" panose="020B0604020202020204" pitchFamily="34" charset="0"/>
              <a:buChar char="•"/>
            </a:pPr>
            <a:r>
              <a:rPr lang="en-US" altLang="en-US" sz="2400" dirty="0">
                <a:solidFill>
                  <a:srgbClr val="532E1D"/>
                </a:solidFill>
              </a:rPr>
              <a:t>Improve efficacy of cleaning process</a:t>
            </a:r>
          </a:p>
          <a:p>
            <a:pPr marL="342900" indent="-342900">
              <a:buFont typeface="Arial" panose="020B0604020202020204" pitchFamily="34" charset="0"/>
              <a:buChar char="•"/>
            </a:pPr>
            <a:r>
              <a:rPr lang="en-US" altLang="en-US" sz="2400" dirty="0">
                <a:solidFill>
                  <a:srgbClr val="532E1D"/>
                </a:solidFill>
              </a:rPr>
              <a:t>Reduce handling of sharp instruments</a:t>
            </a:r>
          </a:p>
          <a:p>
            <a:pPr marL="342900" indent="-342900">
              <a:buFont typeface="Arial" panose="020B0604020202020204" pitchFamily="34" charset="0"/>
              <a:buChar char="•"/>
            </a:pPr>
            <a:r>
              <a:rPr lang="en-US" altLang="en-US" sz="2400" dirty="0">
                <a:solidFill>
                  <a:srgbClr val="532E1D"/>
                </a:solidFill>
              </a:rPr>
              <a:t>Reduce risk of employee exposure</a:t>
            </a:r>
          </a:p>
          <a:p>
            <a:pPr>
              <a:spcBef>
                <a:spcPts val="1200"/>
              </a:spcBef>
            </a:pPr>
            <a:r>
              <a:rPr lang="en-US" altLang="en-US" sz="2400" b="1" dirty="0">
                <a:solidFill>
                  <a:srgbClr val="532E1D"/>
                </a:solidFill>
                <a:latin typeface="Edmondsans"/>
              </a:rPr>
              <a:t>Follow manufacturer’s recommendations:</a:t>
            </a:r>
          </a:p>
          <a:p>
            <a:pPr marL="342900" indent="-342900">
              <a:buFont typeface="Arial" panose="020B0604020202020204" pitchFamily="34" charset="0"/>
              <a:buChar char="•"/>
            </a:pPr>
            <a:r>
              <a:rPr lang="en-US" altLang="en-US" sz="2400" dirty="0">
                <a:solidFill>
                  <a:srgbClr val="532E1D"/>
                </a:solidFill>
              </a:rPr>
              <a:t>Dilution</a:t>
            </a:r>
          </a:p>
          <a:p>
            <a:pPr marL="342900" indent="-342900">
              <a:buFont typeface="Arial" panose="020B0604020202020204" pitchFamily="34" charset="0"/>
              <a:buChar char="•"/>
            </a:pPr>
            <a:r>
              <a:rPr lang="en-US" altLang="en-US" sz="2400" dirty="0">
                <a:solidFill>
                  <a:srgbClr val="532E1D"/>
                </a:solidFill>
              </a:rPr>
              <a:t>Temperature</a:t>
            </a:r>
          </a:p>
          <a:p>
            <a:pPr marL="342900" indent="-342900">
              <a:buFont typeface="Arial" panose="020B0604020202020204" pitchFamily="34" charset="0"/>
              <a:buChar char="•"/>
            </a:pPr>
            <a:r>
              <a:rPr lang="en-US" altLang="en-US" sz="2400" dirty="0">
                <a:solidFill>
                  <a:srgbClr val="532E1D"/>
                </a:solidFill>
              </a:rPr>
              <a:t>Water hardness</a:t>
            </a:r>
          </a:p>
          <a:p>
            <a:pPr marL="342900" indent="-342900">
              <a:buFont typeface="Arial" panose="020B0604020202020204" pitchFamily="34" charset="0"/>
              <a:buChar char="•"/>
            </a:pPr>
            <a:r>
              <a:rPr lang="en-US" altLang="en-US" sz="2400" dirty="0">
                <a:solidFill>
                  <a:srgbClr val="532E1D"/>
                </a:solidFill>
              </a:rPr>
              <a:t>Use</a:t>
            </a:r>
          </a:p>
          <a:p>
            <a:r>
              <a:rPr lang="en-US" altLang="en-US" sz="2400" b="1" dirty="0">
                <a:solidFill>
                  <a:srgbClr val="532E1D"/>
                </a:solidFill>
              </a:rPr>
              <a:t>After cleaning, rinse with water</a:t>
            </a:r>
          </a:p>
        </p:txBody>
      </p:sp>
      <p:sp>
        <p:nvSpPr>
          <p:cNvPr id="25606" name="Rectangle 3"/>
          <p:cNvSpPr>
            <a:spLocks noChangeArrowheads="1"/>
          </p:cNvSpPr>
          <p:nvPr/>
        </p:nvSpPr>
        <p:spPr bwMode="auto">
          <a:xfrm>
            <a:off x="1189909" y="4065859"/>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dirty="0">
                <a:solidFill>
                  <a:srgbClr val="532E1D"/>
                </a:solidFill>
                <a:latin typeface="Edmondsans"/>
              </a:rPr>
              <a:t>Automated cleaning equipment</a:t>
            </a:r>
          </a:p>
          <a:p>
            <a:r>
              <a:rPr lang="en-US" altLang="en-US" sz="2400" dirty="0">
                <a:solidFill>
                  <a:srgbClr val="532E1D"/>
                </a:solidFill>
              </a:rPr>
              <a:t>Ultrasonic cleaner</a:t>
            </a:r>
          </a:p>
          <a:p>
            <a:r>
              <a:rPr lang="en-US" altLang="en-US" sz="2400" dirty="0">
                <a:solidFill>
                  <a:srgbClr val="532E1D"/>
                </a:solidFill>
              </a:rPr>
              <a:t>Instrument washer</a:t>
            </a:r>
          </a:p>
          <a:p>
            <a:r>
              <a:rPr lang="en-US" altLang="en-US" sz="2400" dirty="0">
                <a:solidFill>
                  <a:srgbClr val="532E1D"/>
                </a:solidFill>
              </a:rPr>
              <a:t>FDA regulated instrument washer</a:t>
            </a:r>
          </a:p>
        </p:txBody>
      </p:sp>
      <p:pic>
        <p:nvPicPr>
          <p:cNvPr id="2" name="Banner">
            <a:extLst>
              <a:ext uri="{FF2B5EF4-FFF2-40B4-BE49-F238E27FC236}">
                <a16:creationId xmlns:a16="http://schemas.microsoft.com/office/drawing/2014/main" id="{DB95ED9F-841E-9222-CF54-B9E701F28B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 name="Icon">
            <a:extLst>
              <a:ext uri="{FF2B5EF4-FFF2-40B4-BE49-F238E27FC236}">
                <a16:creationId xmlns:a16="http://schemas.microsoft.com/office/drawing/2014/main" id="{2ECC4DAD-68EA-77D9-B5D6-24320CAA2D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sp>
        <p:nvSpPr>
          <p:cNvPr id="6" name="TextBox 5">
            <a:extLst>
              <a:ext uri="{FF2B5EF4-FFF2-40B4-BE49-F238E27FC236}">
                <a16:creationId xmlns:a16="http://schemas.microsoft.com/office/drawing/2014/main" id="{03964629-ED0C-653C-651F-05289BD79C99}"/>
              </a:ext>
            </a:extLst>
          </p:cNvPr>
          <p:cNvSpPr txBox="1"/>
          <p:nvPr/>
        </p:nvSpPr>
        <p:spPr>
          <a:xfrm>
            <a:off x="1143000" y="1070650"/>
            <a:ext cx="7772400" cy="707886"/>
          </a:xfrm>
          <a:prstGeom prst="rect">
            <a:avLst/>
          </a:prstGeom>
          <a:noFill/>
        </p:spPr>
        <p:txBody>
          <a:bodyPr wrap="square" rtlCol="0">
            <a:spAutoFit/>
          </a:bodyPr>
          <a:lstStyle/>
          <a:p>
            <a:r>
              <a:rPr lang="en-US" sz="4000" b="1" dirty="0"/>
              <a:t>Cleaning Instruments - </a:t>
            </a:r>
            <a:r>
              <a:rPr lang="en-US" sz="4000" b="1" i="1" dirty="0"/>
              <a:t>Automated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Effect transition="in" filter="fade">
                                      <p:cBhvr>
                                        <p:cTn id="7" dur="500"/>
                                        <p:tgtEl>
                                          <p:spTgt spid="2560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5">
                                            <p:txEl>
                                              <p:pRg st="1" end="1"/>
                                            </p:txEl>
                                          </p:spTgt>
                                        </p:tgtEl>
                                        <p:attrNameLst>
                                          <p:attrName>style.visibility</p:attrName>
                                        </p:attrNameLst>
                                      </p:cBhvr>
                                      <p:to>
                                        <p:strVal val="visible"/>
                                      </p:to>
                                    </p:set>
                                    <p:animEffect transition="in" filter="fade">
                                      <p:cBhvr>
                                        <p:cTn id="10" dur="500"/>
                                        <p:tgtEl>
                                          <p:spTgt spid="2560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605">
                                            <p:txEl>
                                              <p:pRg st="2" end="2"/>
                                            </p:txEl>
                                          </p:spTgt>
                                        </p:tgtEl>
                                        <p:attrNameLst>
                                          <p:attrName>style.visibility</p:attrName>
                                        </p:attrNameLst>
                                      </p:cBhvr>
                                      <p:to>
                                        <p:strVal val="visible"/>
                                      </p:to>
                                    </p:set>
                                    <p:animEffect transition="in" filter="fade">
                                      <p:cBhvr>
                                        <p:cTn id="13" dur="500"/>
                                        <p:tgtEl>
                                          <p:spTgt spid="2560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605">
                                            <p:txEl>
                                              <p:pRg st="3" end="3"/>
                                            </p:txEl>
                                          </p:spTgt>
                                        </p:tgtEl>
                                        <p:attrNameLst>
                                          <p:attrName>style.visibility</p:attrName>
                                        </p:attrNameLst>
                                      </p:cBhvr>
                                      <p:to>
                                        <p:strVal val="visible"/>
                                      </p:to>
                                    </p:set>
                                    <p:animEffect transition="in" filter="fade">
                                      <p:cBhvr>
                                        <p:cTn id="16" dur="500"/>
                                        <p:tgtEl>
                                          <p:spTgt spid="2560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605">
                                            <p:txEl>
                                              <p:pRg st="4" end="4"/>
                                            </p:txEl>
                                          </p:spTgt>
                                        </p:tgtEl>
                                        <p:attrNameLst>
                                          <p:attrName>style.visibility</p:attrName>
                                        </p:attrNameLst>
                                      </p:cBhvr>
                                      <p:to>
                                        <p:strVal val="visible"/>
                                      </p:to>
                                    </p:set>
                                    <p:animEffect transition="in" filter="fade">
                                      <p:cBhvr>
                                        <p:cTn id="21" dur="500"/>
                                        <p:tgtEl>
                                          <p:spTgt spid="2560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5605">
                                            <p:txEl>
                                              <p:pRg st="5" end="5"/>
                                            </p:txEl>
                                          </p:spTgt>
                                        </p:tgtEl>
                                        <p:attrNameLst>
                                          <p:attrName>style.visibility</p:attrName>
                                        </p:attrNameLst>
                                      </p:cBhvr>
                                      <p:to>
                                        <p:strVal val="visible"/>
                                      </p:to>
                                    </p:set>
                                    <p:animEffect transition="in" filter="fade">
                                      <p:cBhvr>
                                        <p:cTn id="24" dur="500"/>
                                        <p:tgtEl>
                                          <p:spTgt spid="2560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5605">
                                            <p:txEl>
                                              <p:pRg st="6" end="6"/>
                                            </p:txEl>
                                          </p:spTgt>
                                        </p:tgtEl>
                                        <p:attrNameLst>
                                          <p:attrName>style.visibility</p:attrName>
                                        </p:attrNameLst>
                                      </p:cBhvr>
                                      <p:to>
                                        <p:strVal val="visible"/>
                                      </p:to>
                                    </p:set>
                                    <p:animEffect transition="in" filter="fade">
                                      <p:cBhvr>
                                        <p:cTn id="27" dur="500"/>
                                        <p:tgtEl>
                                          <p:spTgt spid="2560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5605">
                                            <p:txEl>
                                              <p:pRg st="7" end="7"/>
                                            </p:txEl>
                                          </p:spTgt>
                                        </p:tgtEl>
                                        <p:attrNameLst>
                                          <p:attrName>style.visibility</p:attrName>
                                        </p:attrNameLst>
                                      </p:cBhvr>
                                      <p:to>
                                        <p:strVal val="visible"/>
                                      </p:to>
                                    </p:set>
                                    <p:animEffect transition="in" filter="fade">
                                      <p:cBhvr>
                                        <p:cTn id="30" dur="500"/>
                                        <p:tgtEl>
                                          <p:spTgt spid="25605">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5605">
                                            <p:txEl>
                                              <p:pRg st="8" end="8"/>
                                            </p:txEl>
                                          </p:spTgt>
                                        </p:tgtEl>
                                        <p:attrNameLst>
                                          <p:attrName>style.visibility</p:attrName>
                                        </p:attrNameLst>
                                      </p:cBhvr>
                                      <p:to>
                                        <p:strVal val="visible"/>
                                      </p:to>
                                    </p:set>
                                    <p:animEffect transition="in" filter="fade">
                                      <p:cBhvr>
                                        <p:cTn id="33" dur="500"/>
                                        <p:tgtEl>
                                          <p:spTgt spid="25605">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605">
                                            <p:txEl>
                                              <p:pRg st="9" end="9"/>
                                            </p:txEl>
                                          </p:spTgt>
                                        </p:tgtEl>
                                        <p:attrNameLst>
                                          <p:attrName>style.visibility</p:attrName>
                                        </p:attrNameLst>
                                      </p:cBhvr>
                                      <p:to>
                                        <p:strVal val="visible"/>
                                      </p:to>
                                    </p:set>
                                    <p:animEffect transition="in" filter="fade">
                                      <p:cBhvr>
                                        <p:cTn id="38" dur="500"/>
                                        <p:tgtEl>
                                          <p:spTgt spid="2560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206 Theme">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extLst>
    <a:ext uri="{05A4C25C-085E-4340-85A3-A5531E510DB2}">
      <thm15:themeFamily xmlns:thm15="http://schemas.microsoft.com/office/thememl/2012/main" name="0206 Theme" id="{45763558-7E89-4E46-A41A-845C7BBB8241}" vid="{82A9069D-6BAD-42E4-9825-0D5EA1901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FEA33F4B87B74BB74919253C3A38D5" ma:contentTypeVersion="14" ma:contentTypeDescription="Create a new document." ma:contentTypeScope="" ma:versionID="9cd9953219756cafd8ee8214af5accd0">
  <xsd:schema xmlns:xsd="http://www.w3.org/2001/XMLSchema" xmlns:xs="http://www.w3.org/2001/XMLSchema" xmlns:p="http://schemas.microsoft.com/office/2006/metadata/properties" xmlns:ns2="ab1f1545-a46a-410f-8c81-a4e7b735f71d" xmlns:ns3="50e319bb-8b7e-4e41-adfb-626718cbfebd" targetNamespace="http://schemas.microsoft.com/office/2006/metadata/properties" ma:root="true" ma:fieldsID="aa90f46aa9d09603dcf4b2aa9f53ca18" ns2:_="" ns3:_="">
    <xsd:import namespace="ab1f1545-a46a-410f-8c81-a4e7b735f71d"/>
    <xsd:import namespace="50e319bb-8b7e-4e41-adfb-626718cbfe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f1545-a46a-410f-8c81-a4e7b735f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e319bb-8b7e-4e41-adfb-626718cbfe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EE92F4-FE48-49F8-8888-55EB6CEEC39F}">
  <ds:schemaRefs>
    <ds:schemaRef ds:uri="http://schemas.microsoft.com/sharepoint/v3/contenttype/forms"/>
  </ds:schemaRefs>
</ds:datastoreItem>
</file>

<file path=customXml/itemProps2.xml><?xml version="1.0" encoding="utf-8"?>
<ds:datastoreItem xmlns:ds="http://schemas.openxmlformats.org/officeDocument/2006/customXml" ds:itemID="{E5EC65F2-1B64-4AC0-A2E9-1607FC7B0057}"/>
</file>

<file path=customXml/itemProps3.xml><?xml version="1.0" encoding="utf-8"?>
<ds:datastoreItem xmlns:ds="http://schemas.openxmlformats.org/officeDocument/2006/customXml" ds:itemID="{D03DBE39-8F8C-486E-8930-F071FA3BA2D0}"/>
</file>

<file path=docProps/app.xml><?xml version="1.0" encoding="utf-8"?>
<Properties xmlns="http://schemas.openxmlformats.org/officeDocument/2006/extended-properties" xmlns:vt="http://schemas.openxmlformats.org/officeDocument/2006/docPropsVTypes">
  <Template>0206 Theme</Template>
  <TotalTime>13317</TotalTime>
  <Words>7717</Words>
  <Application>Microsoft Office PowerPoint</Application>
  <PresentationFormat>Widescreen</PresentationFormat>
  <Paragraphs>763</Paragraphs>
  <Slides>51</Slides>
  <Notes>51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Arial,Sans-Serif</vt:lpstr>
      <vt:lpstr>Calibri</vt:lpstr>
      <vt:lpstr>Edmondsans</vt:lpstr>
      <vt:lpstr>Monotype Sorts</vt:lpstr>
      <vt:lpstr>Times New Roman</vt:lpstr>
      <vt:lpstr>Wingdings 3</vt:lpstr>
      <vt:lpstr>0206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Disinfection and Sterilization in the outpatient setting</dc:title>
  <dc:creator>Powell, Amy</dc:creator>
  <cp:lastModifiedBy>Christine Misenheimer</cp:lastModifiedBy>
  <cp:revision>303</cp:revision>
  <cp:lastPrinted>2018-03-21T18:56:14Z</cp:lastPrinted>
  <dcterms:created xsi:type="dcterms:W3CDTF">2013-08-09T12:41:17Z</dcterms:created>
  <dcterms:modified xsi:type="dcterms:W3CDTF">2025-01-21T13:59:07Z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0x01010099FEA33F4B87B74BB74919253C3A38D5</vt:lpwstr>
  </property>
</Properties>
</file>