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Override1.xml" ContentType="application/vnd.openxmlformats-officedocument.themeOverride+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heme/themeOverride2.xml" ContentType="application/vnd.openxmlformats-officedocument.themeOverr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20" r:id="rId4"/>
  </p:sldMasterIdLst>
  <p:notesMasterIdLst>
    <p:notesMasterId r:id="rId37"/>
  </p:notesMasterIdLst>
  <p:sldIdLst>
    <p:sldId id="257" r:id="rId5"/>
    <p:sldId id="258" r:id="rId6"/>
    <p:sldId id="259" r:id="rId7"/>
    <p:sldId id="261" r:id="rId8"/>
    <p:sldId id="388" r:id="rId9"/>
    <p:sldId id="382" r:id="rId10"/>
    <p:sldId id="263" r:id="rId11"/>
    <p:sldId id="264" r:id="rId12"/>
    <p:sldId id="298" r:id="rId13"/>
    <p:sldId id="381" r:id="rId14"/>
    <p:sldId id="267" r:id="rId15"/>
    <p:sldId id="269" r:id="rId16"/>
    <p:sldId id="270" r:id="rId17"/>
    <p:sldId id="271" r:id="rId18"/>
    <p:sldId id="274" r:id="rId19"/>
    <p:sldId id="276" r:id="rId20"/>
    <p:sldId id="297" r:id="rId21"/>
    <p:sldId id="277" r:id="rId22"/>
    <p:sldId id="279" r:id="rId23"/>
    <p:sldId id="281" r:id="rId24"/>
    <p:sldId id="393" r:id="rId25"/>
    <p:sldId id="282" r:id="rId26"/>
    <p:sldId id="283" r:id="rId27"/>
    <p:sldId id="285" r:id="rId28"/>
    <p:sldId id="299" r:id="rId29"/>
    <p:sldId id="365" r:id="rId30"/>
    <p:sldId id="390" r:id="rId31"/>
    <p:sldId id="391" r:id="rId32"/>
    <p:sldId id="389" r:id="rId33"/>
    <p:sldId id="394" r:id="rId34"/>
    <p:sldId id="392" r:id="rId35"/>
    <p:sldId id="346" r:id="rId36"/>
  </p:sldIdLst>
  <p:sldSz cx="12192000" cy="6858000"/>
  <p:notesSz cx="7315200" cy="960120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221D27A-4888-DD83-710D-67BEE9877398}" name="Guest User" initials="GU" userId="S::urn:spo:anon#0f9e47d911176b61ac6c48fb415b50ae07aa89c456dbb6c29c93e1c0f8b09136::" providerId="AD"/>
  <p188:author id="{863B218F-544D-C748-3D0B-2DD545658F01}" name="Guest User" initials="GU" userId="S::urn:spo:anon#a019ff990ffe3892d8312a45100fb9d3ba1fbe700aad60517e2bcdda62c5a0cf::" providerId="AD"/>
  <p188:author id="{BB765EAB-5635-E4F9-0C67-29CB2B910108}" name="Scott Rucci" initials="SR" userId="S::scott@ruccipro.com::b2dc4d01-5c8f-490c-8278-2e7fb7bc5c02" providerId="AD"/>
  <p188:author id="{5B2651E0-16AF-061C-5350-59A3E03AAE1B}" name="Cook, Evelyn C" initials="CEC" userId="S::eccook@ad.unc.edu::3fdf2339-b52c-4e91-83d0-5de3e8bfcbb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32E1D"/>
    <a:srgbClr val="EDF6E8"/>
    <a:srgbClr val="86CE2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04FF8FB-7F13-4158-860C-91BF038A6252}" v="119" dt="2024-08-05T20:50:32.15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411" autoAdjust="0"/>
    <p:restoredTop sz="59518" autoAdjust="0"/>
  </p:normalViewPr>
  <p:slideViewPr>
    <p:cSldViewPr snapToGrid="0">
      <p:cViewPr varScale="1">
        <p:scale>
          <a:sx n="38" d="100"/>
          <a:sy n="38" d="100"/>
        </p:scale>
        <p:origin x="1596" y="42"/>
      </p:cViewPr>
      <p:guideLst>
        <p:guide orient="horz" pos="2160"/>
        <p:guide pos="3840"/>
      </p:guideLst>
    </p:cSldViewPr>
  </p:slideViewPr>
  <p:notesTextViewPr>
    <p:cViewPr>
      <p:scale>
        <a:sx n="100" d="100"/>
        <a:sy n="100" d="100"/>
      </p:scale>
      <p:origin x="0" y="0"/>
    </p:cViewPr>
  </p:notesTextViewPr>
  <p:sorterViewPr>
    <p:cViewPr varScale="1">
      <p:scale>
        <a:sx n="1" d="1"/>
        <a:sy n="1" d="1"/>
      </p:scale>
      <p:origin x="0" y="0"/>
    </p:cViewPr>
  </p:sorterViewPr>
  <p:notesViewPr>
    <p:cSldViewPr snapToGrid="0">
      <p:cViewPr varScale="1">
        <p:scale>
          <a:sx n="87" d="100"/>
          <a:sy n="87" d="100"/>
        </p:scale>
        <p:origin x="1068" y="7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8/10/relationships/authors" Targe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D0759ED-EFA2-4FE9-A90A-4B7B289C8E59}"/>
              </a:ext>
            </a:extLst>
          </p:cNvPr>
          <p:cNvSpPr>
            <a:spLocks noGrp="1"/>
          </p:cNvSpPr>
          <p:nvPr>
            <p:ph type="hdr" sz="quarter"/>
          </p:nvPr>
        </p:nvSpPr>
        <p:spPr>
          <a:xfrm>
            <a:off x="0" y="0"/>
            <a:ext cx="3170238" cy="479425"/>
          </a:xfrm>
          <a:prstGeom prst="rect">
            <a:avLst/>
          </a:prstGeom>
        </p:spPr>
        <p:txBody>
          <a:bodyPr vert="horz" lIns="96661" tIns="48331" rIns="96661" bIns="48331" rtlCol="0"/>
          <a:lstStyle>
            <a:lvl1pPr algn="l" eaLnBrk="1" fontAlgn="auto" hangingPunct="1">
              <a:spcBef>
                <a:spcPts val="0"/>
              </a:spcBef>
              <a:spcAft>
                <a:spcPts val="0"/>
              </a:spcAft>
              <a:defRPr sz="1300">
                <a:latin typeface="+mn-lt"/>
              </a:defRPr>
            </a:lvl1pPr>
          </a:lstStyle>
          <a:p>
            <a:pPr>
              <a:defRPr/>
            </a:pPr>
            <a:endParaRPr lang="en-US"/>
          </a:p>
        </p:txBody>
      </p:sp>
      <p:sp>
        <p:nvSpPr>
          <p:cNvPr id="3" name="Date Placeholder 2">
            <a:extLst>
              <a:ext uri="{FF2B5EF4-FFF2-40B4-BE49-F238E27FC236}">
                <a16:creationId xmlns:a16="http://schemas.microsoft.com/office/drawing/2014/main" id="{F8DD55E5-52A3-4D81-9B1E-14D4B2C8D996}"/>
              </a:ext>
            </a:extLst>
          </p:cNvPr>
          <p:cNvSpPr>
            <a:spLocks noGrp="1"/>
          </p:cNvSpPr>
          <p:nvPr>
            <p:ph type="dt" idx="1"/>
          </p:nvPr>
        </p:nvSpPr>
        <p:spPr>
          <a:xfrm>
            <a:off x="4143375" y="0"/>
            <a:ext cx="3170238" cy="479425"/>
          </a:xfrm>
          <a:prstGeom prst="rect">
            <a:avLst/>
          </a:prstGeom>
        </p:spPr>
        <p:txBody>
          <a:bodyPr vert="horz" lIns="96661" tIns="48331" rIns="96661" bIns="48331" rtlCol="0"/>
          <a:lstStyle>
            <a:lvl1pPr algn="r" eaLnBrk="1" fontAlgn="auto" hangingPunct="1">
              <a:spcBef>
                <a:spcPts val="0"/>
              </a:spcBef>
              <a:spcAft>
                <a:spcPts val="0"/>
              </a:spcAft>
              <a:defRPr sz="1300">
                <a:latin typeface="+mn-lt"/>
              </a:defRPr>
            </a:lvl1pPr>
          </a:lstStyle>
          <a:p>
            <a:pPr>
              <a:defRPr/>
            </a:pPr>
            <a:fld id="{1F923CE3-976C-49A6-9E2A-FFC5E68BD9AC}" type="datetimeFigureOut">
              <a:rPr lang="en-US"/>
              <a:pPr>
                <a:defRPr/>
              </a:pPr>
              <a:t>1/21/2025</a:t>
            </a:fld>
            <a:endParaRPr lang="en-US" dirty="0"/>
          </a:p>
        </p:txBody>
      </p:sp>
      <p:sp>
        <p:nvSpPr>
          <p:cNvPr id="4" name="Slide Image Placeholder 3">
            <a:extLst>
              <a:ext uri="{FF2B5EF4-FFF2-40B4-BE49-F238E27FC236}">
                <a16:creationId xmlns:a16="http://schemas.microsoft.com/office/drawing/2014/main" id="{A3C10DC1-E0DD-492C-A1F2-8758D9D6FD01}"/>
              </a:ext>
            </a:extLst>
          </p:cNvPr>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96661" tIns="48331" rIns="96661" bIns="48331" rtlCol="0" anchor="ctr"/>
          <a:lstStyle/>
          <a:p>
            <a:pPr lvl="0"/>
            <a:endParaRPr lang="en-US" noProof="0" dirty="0"/>
          </a:p>
        </p:txBody>
      </p:sp>
      <p:sp>
        <p:nvSpPr>
          <p:cNvPr id="5" name="Notes Placeholder 4">
            <a:extLst>
              <a:ext uri="{FF2B5EF4-FFF2-40B4-BE49-F238E27FC236}">
                <a16:creationId xmlns:a16="http://schemas.microsoft.com/office/drawing/2014/main" id="{B71E86CD-DF69-46CA-8FB6-BD64050A33ED}"/>
              </a:ext>
            </a:extLst>
          </p:cNvPr>
          <p:cNvSpPr>
            <a:spLocks noGrp="1"/>
          </p:cNvSpPr>
          <p:nvPr>
            <p:ph type="body" sz="quarter" idx="3"/>
          </p:nvPr>
        </p:nvSpPr>
        <p:spPr>
          <a:xfrm>
            <a:off x="731838" y="4560888"/>
            <a:ext cx="5851525" cy="4319587"/>
          </a:xfrm>
          <a:prstGeom prst="rect">
            <a:avLst/>
          </a:prstGeom>
        </p:spPr>
        <p:txBody>
          <a:bodyPr vert="horz" lIns="96661" tIns="48331" rIns="96661" bIns="48331"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53089433-D81D-4A59-A304-33217385C4E3}"/>
              </a:ext>
            </a:extLst>
          </p:cNvPr>
          <p:cNvSpPr>
            <a:spLocks noGrp="1"/>
          </p:cNvSpPr>
          <p:nvPr>
            <p:ph type="ftr" sz="quarter" idx="4"/>
          </p:nvPr>
        </p:nvSpPr>
        <p:spPr>
          <a:xfrm>
            <a:off x="0" y="9120188"/>
            <a:ext cx="3170238" cy="479425"/>
          </a:xfrm>
          <a:prstGeom prst="rect">
            <a:avLst/>
          </a:prstGeom>
        </p:spPr>
        <p:txBody>
          <a:bodyPr vert="horz" lIns="96661" tIns="48331" rIns="96661" bIns="48331" rtlCol="0" anchor="b"/>
          <a:lstStyle>
            <a:lvl1pPr algn="l" eaLnBrk="1" fontAlgn="auto" hangingPunct="1">
              <a:spcBef>
                <a:spcPts val="0"/>
              </a:spcBef>
              <a:spcAft>
                <a:spcPts val="0"/>
              </a:spcAft>
              <a:defRPr sz="1300">
                <a:latin typeface="+mn-lt"/>
              </a:defRPr>
            </a:lvl1pPr>
          </a:lstStyle>
          <a:p>
            <a:pPr>
              <a:defRPr/>
            </a:pPr>
            <a:endParaRPr lang="en-US"/>
          </a:p>
        </p:txBody>
      </p:sp>
      <p:sp>
        <p:nvSpPr>
          <p:cNvPr id="7" name="Slide Number Placeholder 6">
            <a:extLst>
              <a:ext uri="{FF2B5EF4-FFF2-40B4-BE49-F238E27FC236}">
                <a16:creationId xmlns:a16="http://schemas.microsoft.com/office/drawing/2014/main" id="{78B1446C-6C0C-47D9-9BD6-68515896A078}"/>
              </a:ext>
            </a:extLst>
          </p:cNvPr>
          <p:cNvSpPr>
            <a:spLocks noGrp="1"/>
          </p:cNvSpPr>
          <p:nvPr>
            <p:ph type="sldNum" sz="quarter" idx="5"/>
          </p:nvPr>
        </p:nvSpPr>
        <p:spPr>
          <a:xfrm>
            <a:off x="4143375" y="9120188"/>
            <a:ext cx="3170238" cy="479425"/>
          </a:xfrm>
          <a:prstGeom prst="rect">
            <a:avLst/>
          </a:prstGeom>
        </p:spPr>
        <p:txBody>
          <a:bodyPr vert="horz" lIns="96661" tIns="48331" rIns="96661" bIns="48331" rtlCol="0" anchor="b"/>
          <a:lstStyle>
            <a:lvl1pPr algn="r" eaLnBrk="1" fontAlgn="auto" hangingPunct="1">
              <a:spcBef>
                <a:spcPts val="0"/>
              </a:spcBef>
              <a:spcAft>
                <a:spcPts val="0"/>
              </a:spcAft>
              <a:defRPr sz="1300">
                <a:latin typeface="+mn-lt"/>
              </a:defRPr>
            </a:lvl1pPr>
          </a:lstStyle>
          <a:p>
            <a:pPr>
              <a:defRPr/>
            </a:pPr>
            <a:fld id="{32F99DC2-966D-4071-918A-31778AC35111}" type="slidenum">
              <a:rPr lang="en-US"/>
              <a:pPr>
                <a:defRPr/>
              </a:pPr>
              <a:t>‹#›</a:t>
            </a:fld>
            <a:endParaRPr 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bwMode="auto">
          <a:xfrm>
            <a:off x="457200" y="720725"/>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Hi, welcome to Module G, Application of Cleaning, Disinfection, and Sterilization Principles </a:t>
            </a:r>
          </a:p>
        </p:txBody>
      </p:sp>
      <p:sp>
        <p:nvSpPr>
          <p:cNvPr id="112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84225" indent="-301625">
              <a:defRPr>
                <a:solidFill>
                  <a:schemeClr val="tx1"/>
                </a:solidFill>
                <a:latin typeface="Calibri" panose="020F0502020204030204" pitchFamily="34" charset="0"/>
              </a:defRPr>
            </a:lvl2pPr>
            <a:lvl3pPr marL="1208088" indent="-241300">
              <a:defRPr>
                <a:solidFill>
                  <a:schemeClr val="tx1"/>
                </a:solidFill>
                <a:latin typeface="Calibri" panose="020F0502020204030204" pitchFamily="34" charset="0"/>
              </a:defRPr>
            </a:lvl3pPr>
            <a:lvl4pPr marL="1690688" indent="-241300">
              <a:defRPr>
                <a:solidFill>
                  <a:schemeClr val="tx1"/>
                </a:solidFill>
                <a:latin typeface="Calibri" panose="020F0502020204030204" pitchFamily="34" charset="0"/>
              </a:defRPr>
            </a:lvl4pPr>
            <a:lvl5pPr marL="2174875" indent="-241300">
              <a:defRPr>
                <a:solidFill>
                  <a:schemeClr val="tx1"/>
                </a:solidFill>
                <a:latin typeface="Calibri" panose="020F0502020204030204" pitchFamily="34" charset="0"/>
              </a:defRPr>
            </a:lvl5pPr>
            <a:lvl6pPr marL="2632075" indent="-241300" eaLnBrk="0" fontAlgn="base" hangingPunct="0">
              <a:spcBef>
                <a:spcPct val="0"/>
              </a:spcBef>
              <a:spcAft>
                <a:spcPct val="0"/>
              </a:spcAft>
              <a:defRPr>
                <a:solidFill>
                  <a:schemeClr val="tx1"/>
                </a:solidFill>
                <a:latin typeface="Calibri" panose="020F0502020204030204" pitchFamily="34" charset="0"/>
              </a:defRPr>
            </a:lvl6pPr>
            <a:lvl7pPr marL="3089275" indent="-241300" eaLnBrk="0" fontAlgn="base" hangingPunct="0">
              <a:spcBef>
                <a:spcPct val="0"/>
              </a:spcBef>
              <a:spcAft>
                <a:spcPct val="0"/>
              </a:spcAft>
              <a:defRPr>
                <a:solidFill>
                  <a:schemeClr val="tx1"/>
                </a:solidFill>
                <a:latin typeface="Calibri" panose="020F0502020204030204" pitchFamily="34" charset="0"/>
              </a:defRPr>
            </a:lvl7pPr>
            <a:lvl8pPr marL="3546475" indent="-241300" eaLnBrk="0" fontAlgn="base" hangingPunct="0">
              <a:spcBef>
                <a:spcPct val="0"/>
              </a:spcBef>
              <a:spcAft>
                <a:spcPct val="0"/>
              </a:spcAft>
              <a:defRPr>
                <a:solidFill>
                  <a:schemeClr val="tx1"/>
                </a:solidFill>
                <a:latin typeface="Calibri" panose="020F0502020204030204" pitchFamily="34" charset="0"/>
              </a:defRPr>
            </a:lvl8pPr>
            <a:lvl9pPr marL="4003675" indent="-2413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68EB6834-AEB6-4219-BE3B-F95776189F89}" type="slidenum">
              <a:rPr lang="en-US" altLang="en-US" smtClean="0">
                <a:solidFill>
                  <a:srgbClr val="000000"/>
                </a:solidFill>
              </a:rPr>
              <a:pPr fontAlgn="base">
                <a:spcBef>
                  <a:spcPct val="0"/>
                </a:spcBef>
                <a:spcAft>
                  <a:spcPct val="0"/>
                </a:spcAft>
              </a:pPr>
              <a:t>1</a:t>
            </a:fld>
            <a:endParaRPr lang="en-US" altLang="en-US">
              <a:solidFill>
                <a:srgbClr val="000000"/>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ChangeArrowheads="1" noTextEdit="1"/>
          </p:cNvSpPr>
          <p:nvPr>
            <p:ph type="sldImg"/>
          </p:nvPr>
        </p:nvSpPr>
        <p:spPr bwMode="auto">
          <a:xfrm>
            <a:off x="457200" y="720725"/>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latin typeface="Arial"/>
                <a:cs typeface="Arial"/>
              </a:rPr>
              <a:t>Another frequently contacted item in </a:t>
            </a:r>
            <a:r>
              <a:rPr lang="en-US" altLang="en-US" b="0" u="none" dirty="0">
                <a:latin typeface="Arial"/>
                <a:cs typeface="Arial"/>
              </a:rPr>
              <a:t>dental settings </a:t>
            </a:r>
            <a:r>
              <a:rPr lang="en-US" altLang="en-US" dirty="0">
                <a:latin typeface="Arial"/>
                <a:cs typeface="Arial"/>
              </a:rPr>
              <a:t>is computer keyboards, which can also serve as reservoir for pathogens and can lead to cross transmission if not properly disinfected routinely.  A study evaluating the cleaning of keyboards found that keyboards could be effectively disinfected using most commercially available EPA-registered disinfectants. </a:t>
            </a:r>
          </a:p>
          <a:p>
            <a:r>
              <a:rPr lang="en-US" altLang="en-US" b="1" dirty="0">
                <a:latin typeface="Arial"/>
                <a:cs typeface="Arial"/>
              </a:rPr>
              <a:t>CLICK</a:t>
            </a:r>
          </a:p>
          <a:p>
            <a:r>
              <a:rPr lang="en-US" altLang="en-US" dirty="0">
                <a:latin typeface="Arial"/>
                <a:cs typeface="Arial"/>
              </a:rPr>
              <a:t>It is recommended that keyboards be disinfected at least daily and when visibly soiled. </a:t>
            </a:r>
            <a:endParaRPr lang="en-US" altLang="en-US" dirty="0">
              <a:latin typeface="Arial" panose="020B0604020202020204" pitchFamily="34" charset="0"/>
              <a:cs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Number Placeholder 6"/>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84225" indent="-301625">
              <a:defRPr>
                <a:solidFill>
                  <a:schemeClr val="tx1"/>
                </a:solidFill>
                <a:latin typeface="Calibri" panose="020F0502020204030204" pitchFamily="34" charset="0"/>
              </a:defRPr>
            </a:lvl2pPr>
            <a:lvl3pPr marL="1208088" indent="-241300">
              <a:defRPr>
                <a:solidFill>
                  <a:schemeClr val="tx1"/>
                </a:solidFill>
                <a:latin typeface="Calibri" panose="020F0502020204030204" pitchFamily="34" charset="0"/>
              </a:defRPr>
            </a:lvl3pPr>
            <a:lvl4pPr marL="1690688" indent="-241300">
              <a:defRPr>
                <a:solidFill>
                  <a:schemeClr val="tx1"/>
                </a:solidFill>
                <a:latin typeface="Calibri" panose="020F0502020204030204" pitchFamily="34" charset="0"/>
              </a:defRPr>
            </a:lvl4pPr>
            <a:lvl5pPr marL="2174875" indent="-241300">
              <a:defRPr>
                <a:solidFill>
                  <a:schemeClr val="tx1"/>
                </a:solidFill>
                <a:latin typeface="Calibri" panose="020F0502020204030204" pitchFamily="34" charset="0"/>
              </a:defRPr>
            </a:lvl5pPr>
            <a:lvl6pPr marL="2632075" indent="-241300" eaLnBrk="0" fontAlgn="base" hangingPunct="0">
              <a:spcBef>
                <a:spcPct val="0"/>
              </a:spcBef>
              <a:spcAft>
                <a:spcPct val="0"/>
              </a:spcAft>
              <a:defRPr>
                <a:solidFill>
                  <a:schemeClr val="tx1"/>
                </a:solidFill>
                <a:latin typeface="Calibri" panose="020F0502020204030204" pitchFamily="34" charset="0"/>
              </a:defRPr>
            </a:lvl6pPr>
            <a:lvl7pPr marL="3089275" indent="-241300" eaLnBrk="0" fontAlgn="base" hangingPunct="0">
              <a:spcBef>
                <a:spcPct val="0"/>
              </a:spcBef>
              <a:spcAft>
                <a:spcPct val="0"/>
              </a:spcAft>
              <a:defRPr>
                <a:solidFill>
                  <a:schemeClr val="tx1"/>
                </a:solidFill>
                <a:latin typeface="Calibri" panose="020F0502020204030204" pitchFamily="34" charset="0"/>
              </a:defRPr>
            </a:lvl7pPr>
            <a:lvl8pPr marL="3546475" indent="-241300" eaLnBrk="0" fontAlgn="base" hangingPunct="0">
              <a:spcBef>
                <a:spcPct val="0"/>
              </a:spcBef>
              <a:spcAft>
                <a:spcPct val="0"/>
              </a:spcAft>
              <a:defRPr>
                <a:solidFill>
                  <a:schemeClr val="tx1"/>
                </a:solidFill>
                <a:latin typeface="Calibri" panose="020F0502020204030204" pitchFamily="34" charset="0"/>
              </a:defRPr>
            </a:lvl8pPr>
            <a:lvl9pPr marL="4003675" indent="-2413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6A6D2B2A-D7ED-4AD9-91A1-E5972C3A40FC}" type="slidenum">
              <a:rPr lang="en-US" altLang="en-US" smtClean="0">
                <a:solidFill>
                  <a:srgbClr val="000000"/>
                </a:solidFill>
              </a:rPr>
              <a:pPr fontAlgn="base">
                <a:spcBef>
                  <a:spcPct val="0"/>
                </a:spcBef>
                <a:spcAft>
                  <a:spcPct val="0"/>
                </a:spcAft>
              </a:pPr>
              <a:t>11</a:t>
            </a:fld>
            <a:endParaRPr lang="en-US" altLang="en-US">
              <a:solidFill>
                <a:srgbClr val="000000"/>
              </a:solidFill>
            </a:endParaRPr>
          </a:p>
        </p:txBody>
      </p:sp>
      <p:sp>
        <p:nvSpPr>
          <p:cNvPr id="27651" name="Slide Image Placeholder 1"/>
          <p:cNvSpPr>
            <a:spLocks noGrp="1" noRot="1" noChangeAspect="1" noTextEdit="1"/>
          </p:cNvSpPr>
          <p:nvPr>
            <p:ph type="sldImg"/>
          </p:nvPr>
        </p:nvSpPr>
        <p:spPr bwMode="auto">
          <a:xfrm>
            <a:off x="457200" y="720725"/>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700" name="Notes Placeholder 2">
            <a:extLst>
              <a:ext uri="{FF2B5EF4-FFF2-40B4-BE49-F238E27FC236}">
                <a16:creationId xmlns:a16="http://schemas.microsoft.com/office/drawing/2014/main" id="{6DC62D2B-241A-4E59-A1CA-460D2C532C2B}"/>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dirty="0">
                <a:latin typeface="Arial" panose="020B0604020202020204" pitchFamily="34" charset="0"/>
                <a:cs typeface="Arial" panose="020B0604020202020204" pitchFamily="34" charset="0"/>
              </a:rPr>
              <a:t>If you remember we discussed NC Regulated Medical Waste Laws in Module A and OSHA’s definition of regulated medical waste in Module B.</a:t>
            </a:r>
          </a:p>
          <a:p>
            <a:pPr eaLnBrk="1" hangingPunct="1"/>
            <a:r>
              <a:rPr lang="en-US" altLang="en-US" dirty="0">
                <a:latin typeface="Arial" panose="020B0604020202020204" pitchFamily="34" charset="0"/>
                <a:cs typeface="Arial" panose="020B0604020202020204" pitchFamily="34" charset="0"/>
              </a:rPr>
              <a:t>One item rather unique to dental settings is disposable of extracted teeth. </a:t>
            </a:r>
          </a:p>
          <a:p>
            <a:pPr eaLnBrk="1" hangingPunct="1"/>
            <a:r>
              <a:rPr lang="en-US" altLang="en-US" b="1" dirty="0">
                <a:latin typeface="Arial" panose="020B0604020202020204" pitchFamily="34" charset="0"/>
                <a:cs typeface="Arial" panose="020B0604020202020204" pitchFamily="34" charset="0"/>
              </a:rPr>
              <a:t>CLICKs</a:t>
            </a:r>
          </a:p>
          <a:p>
            <a:pPr marL="171450" indent="-171450" eaLnBrk="1" hangingPunct="1">
              <a:buFont typeface="Arial" panose="020B0604020202020204" pitchFamily="34" charset="0"/>
              <a:buChar char="•"/>
            </a:pPr>
            <a:r>
              <a:rPr lang="en-US" altLang="en-US" dirty="0">
                <a:latin typeface="Arial" panose="020B0604020202020204" pitchFamily="34" charset="0"/>
                <a:cs typeface="Arial" panose="020B0604020202020204" pitchFamily="34" charset="0"/>
              </a:rPr>
              <a:t>Extracted teeth, </a:t>
            </a:r>
            <a:r>
              <a:rPr lang="en-US" altLang="en-US" u="sng" dirty="0">
                <a:latin typeface="Arial" panose="020B0604020202020204" pitchFamily="34" charset="0"/>
                <a:cs typeface="Arial" panose="020B0604020202020204" pitchFamily="34" charset="0"/>
              </a:rPr>
              <a:t>not containing amalgam, </a:t>
            </a:r>
            <a:r>
              <a:rPr lang="en-US" altLang="en-US" dirty="0">
                <a:latin typeface="Arial" panose="020B0604020202020204" pitchFamily="34" charset="0"/>
                <a:cs typeface="Arial" panose="020B0604020202020204" pitchFamily="34" charset="0"/>
              </a:rPr>
              <a:t>are not considered regulated medical waste and can be discarded in regular trash</a:t>
            </a:r>
          </a:p>
          <a:p>
            <a:pPr marL="171450" indent="-171450" eaLnBrk="1" hangingPunct="1">
              <a:buFont typeface="Arial" panose="020B0604020202020204" pitchFamily="34" charset="0"/>
              <a:buChar char="•"/>
            </a:pPr>
            <a:r>
              <a:rPr lang="en-US" altLang="en-US" dirty="0">
                <a:latin typeface="Arial" panose="020B0604020202020204" pitchFamily="34" charset="0"/>
                <a:cs typeface="Arial" panose="020B0604020202020204" pitchFamily="34" charset="0"/>
              </a:rPr>
              <a:t>Extracted teeth containing amalgam should not be placed in a medical waste container that uses an incinerator for final disposal. State and local regulations should be consulted regarding disposal of amalgam.</a:t>
            </a:r>
          </a:p>
          <a:p>
            <a:pPr marL="171450" indent="-171450" eaLnBrk="1" hangingPunct="1">
              <a:buFont typeface="Arial" panose="020B0604020202020204" pitchFamily="34" charset="0"/>
              <a:buChar char="•"/>
            </a:pPr>
            <a:r>
              <a:rPr lang="en-US" altLang="en-US" dirty="0">
                <a:latin typeface="Arial" panose="020B0604020202020204" pitchFamily="34" charset="0"/>
                <a:cs typeface="Arial" panose="020B0604020202020204" pitchFamily="34" charset="0"/>
              </a:rPr>
              <a:t>Extracted teeth used for shade comparison should be cleaned and the surface disinfected with an intermediate-level EPA-registered hospital grade disinfectant before sending to the laboratory and transported in a manner consistent with OSHA regulations</a:t>
            </a:r>
          </a:p>
          <a:p>
            <a:pPr eaLnBrk="1" hangingPunct="1"/>
            <a:r>
              <a:rPr lang="en-US" altLang="en-US" dirty="0">
                <a:latin typeface="Arial" panose="020B0604020202020204" pitchFamily="34" charset="0"/>
                <a:cs typeface="Arial" panose="020B0604020202020204" pitchFamily="34" charset="0"/>
              </a:rPr>
              <a:t>If patients request their own extracted teeth, the tooth fairy wins: </a:t>
            </a:r>
          </a:p>
          <a:p>
            <a:pPr eaLnBrk="1" hangingPunct="1"/>
            <a:r>
              <a:rPr lang="en-US" altLang="en-US" dirty="0">
                <a:latin typeface="Arial" panose="020B0604020202020204" pitchFamily="34" charset="0"/>
                <a:cs typeface="Arial" panose="020B0604020202020204" pitchFamily="34" charset="0"/>
              </a:rPr>
              <a:t>OSHA regulations no longer apply once the tooth has been returned to the patient.  However, for the safety of others who may come into contact with the tooth, it should be cleaned and disinfected before it is returned to the patient.</a:t>
            </a:r>
          </a:p>
          <a:p>
            <a:pPr marL="0" indent="0" eaLnBrk="1" hangingPunct="1">
              <a:spcBef>
                <a:spcPct val="0"/>
              </a:spcBef>
              <a:buFont typeface="Arial" panose="020B0604020202020204" pitchFamily="34" charset="0"/>
              <a:buNone/>
              <a:defRPr/>
            </a:pPr>
            <a:endParaRPr lang="en-US" altLang="en-US" b="1" i="1" dirty="0">
              <a:latin typeface="Arial" panose="020B0604020202020204" pitchFamily="34" charset="0"/>
              <a:cs typeface="Arial" panose="020B0604020202020204" pitchFamily="34" charset="0"/>
            </a:endParaRPr>
          </a:p>
        </p:txBody>
      </p:sp>
      <p:sp>
        <p:nvSpPr>
          <p:cNvPr id="27653" name="Slide Number Placeholder 3"/>
          <p:cNvSpPr txBox="1">
            <a:spLocks noGrp="1"/>
          </p:cNvSpPr>
          <p:nvPr/>
        </p:nvSpPr>
        <p:spPr bwMode="auto">
          <a:xfrm>
            <a:off x="4143375" y="9120188"/>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nchor="b"/>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eaLnBrk="1" hangingPunct="1"/>
            <a:fld id="{CACA8ED9-7A19-4F7B-9D36-76344EC5B9D9}" type="slidenum">
              <a:rPr lang="en-US" altLang="en-US" sz="1200">
                <a:solidFill>
                  <a:srgbClr val="000000"/>
                </a:solidFill>
                <a:latin typeface="Times New Roman" panose="02020603050405020304" pitchFamily="18" charset="0"/>
              </a:rPr>
              <a:pPr algn="r" eaLnBrk="1" hangingPunct="1"/>
              <a:t>11</a:t>
            </a:fld>
            <a:endParaRPr lang="en-US" altLang="en-US" sz="1200">
              <a:solidFill>
                <a:srgbClr val="000000"/>
              </a:solidFill>
              <a:latin typeface="Times New Roman" panose="02020603050405020304" pitchFamily="18"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Number Placeholder 6"/>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84225" indent="-301625">
              <a:defRPr>
                <a:solidFill>
                  <a:schemeClr val="tx1"/>
                </a:solidFill>
                <a:latin typeface="Calibri" panose="020F0502020204030204" pitchFamily="34" charset="0"/>
              </a:defRPr>
            </a:lvl2pPr>
            <a:lvl3pPr marL="1208088" indent="-241300">
              <a:defRPr>
                <a:solidFill>
                  <a:schemeClr val="tx1"/>
                </a:solidFill>
                <a:latin typeface="Calibri" panose="020F0502020204030204" pitchFamily="34" charset="0"/>
              </a:defRPr>
            </a:lvl3pPr>
            <a:lvl4pPr marL="1690688" indent="-241300">
              <a:defRPr>
                <a:solidFill>
                  <a:schemeClr val="tx1"/>
                </a:solidFill>
                <a:latin typeface="Calibri" panose="020F0502020204030204" pitchFamily="34" charset="0"/>
              </a:defRPr>
            </a:lvl4pPr>
            <a:lvl5pPr marL="2174875" indent="-241300">
              <a:defRPr>
                <a:solidFill>
                  <a:schemeClr val="tx1"/>
                </a:solidFill>
                <a:latin typeface="Calibri" panose="020F0502020204030204" pitchFamily="34" charset="0"/>
              </a:defRPr>
            </a:lvl5pPr>
            <a:lvl6pPr marL="2632075" indent="-241300" eaLnBrk="0" fontAlgn="base" hangingPunct="0">
              <a:spcBef>
                <a:spcPct val="0"/>
              </a:spcBef>
              <a:spcAft>
                <a:spcPct val="0"/>
              </a:spcAft>
              <a:defRPr>
                <a:solidFill>
                  <a:schemeClr val="tx1"/>
                </a:solidFill>
                <a:latin typeface="Calibri" panose="020F0502020204030204" pitchFamily="34" charset="0"/>
              </a:defRPr>
            </a:lvl6pPr>
            <a:lvl7pPr marL="3089275" indent="-241300" eaLnBrk="0" fontAlgn="base" hangingPunct="0">
              <a:spcBef>
                <a:spcPct val="0"/>
              </a:spcBef>
              <a:spcAft>
                <a:spcPct val="0"/>
              </a:spcAft>
              <a:defRPr>
                <a:solidFill>
                  <a:schemeClr val="tx1"/>
                </a:solidFill>
                <a:latin typeface="Calibri" panose="020F0502020204030204" pitchFamily="34" charset="0"/>
              </a:defRPr>
            </a:lvl7pPr>
            <a:lvl8pPr marL="3546475" indent="-241300" eaLnBrk="0" fontAlgn="base" hangingPunct="0">
              <a:spcBef>
                <a:spcPct val="0"/>
              </a:spcBef>
              <a:spcAft>
                <a:spcPct val="0"/>
              </a:spcAft>
              <a:defRPr>
                <a:solidFill>
                  <a:schemeClr val="tx1"/>
                </a:solidFill>
                <a:latin typeface="Calibri" panose="020F0502020204030204" pitchFamily="34" charset="0"/>
              </a:defRPr>
            </a:lvl8pPr>
            <a:lvl9pPr marL="4003675" indent="-2413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5F97CD39-2A1D-4BD0-87EB-D692C8918B33}" type="slidenum">
              <a:rPr lang="en-US" altLang="en-US" smtClean="0">
                <a:solidFill>
                  <a:srgbClr val="000000"/>
                </a:solidFill>
              </a:rPr>
              <a:pPr fontAlgn="base">
                <a:spcBef>
                  <a:spcPct val="0"/>
                </a:spcBef>
                <a:spcAft>
                  <a:spcPct val="0"/>
                </a:spcAft>
              </a:pPr>
              <a:t>12</a:t>
            </a:fld>
            <a:endParaRPr lang="en-US" altLang="en-US">
              <a:solidFill>
                <a:srgbClr val="000000"/>
              </a:solidFill>
            </a:endParaRPr>
          </a:p>
        </p:txBody>
      </p:sp>
      <p:sp>
        <p:nvSpPr>
          <p:cNvPr id="29699" name="Slide Image Placeholder 1"/>
          <p:cNvSpPr>
            <a:spLocks noGrp="1" noRot="1" noChangeAspect="1" noTextEdit="1"/>
          </p:cNvSpPr>
          <p:nvPr>
            <p:ph type="sldImg"/>
          </p:nvPr>
        </p:nvSpPr>
        <p:spPr bwMode="auto">
          <a:xfrm>
            <a:off x="457200" y="720725"/>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Notes Placeholder 2">
            <a:extLst>
              <a:ext uri="{FF2B5EF4-FFF2-40B4-BE49-F238E27FC236}">
                <a16:creationId xmlns:a16="http://schemas.microsoft.com/office/drawing/2014/main" id="{F1A9A977-D771-45D9-93CC-759EA3822076}"/>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fontAlgn="auto" hangingPunct="1">
              <a:spcBef>
                <a:spcPct val="0"/>
              </a:spcBef>
              <a:spcAft>
                <a:spcPts val="0"/>
              </a:spcAft>
              <a:defRPr/>
            </a:pPr>
            <a:endParaRPr lang="en-US" dirty="0"/>
          </a:p>
          <a:p>
            <a:pPr rtl="0" fontAlgn="base"/>
            <a:r>
              <a:rPr lang="en-US" sz="1200" b="0" i="0" kern="1200" dirty="0">
                <a:solidFill>
                  <a:schemeClr val="tx1"/>
                </a:solidFill>
                <a:effectLst/>
                <a:latin typeface="Arial" charset="0"/>
                <a:ea typeface="+mn-ea"/>
                <a:cs typeface="Arial" charset="0"/>
              </a:rPr>
              <a:t>Extracted teeth are occasionally collected and used for preclinical educational training. </a:t>
            </a:r>
          </a:p>
          <a:p>
            <a:pPr rtl="0" fontAlgn="base"/>
            <a:r>
              <a:rPr lang="en-US" sz="1200" b="1" i="0" kern="1200" dirty="0">
                <a:solidFill>
                  <a:schemeClr val="tx1"/>
                </a:solidFill>
                <a:effectLst/>
                <a:latin typeface="Arial" charset="0"/>
                <a:ea typeface="+mn-ea"/>
                <a:cs typeface="Arial" charset="0"/>
              </a:rPr>
              <a:t>CLICKs</a:t>
            </a:r>
            <a:r>
              <a:rPr lang="en-US" sz="1200" b="0" i="0" kern="1200" dirty="0">
                <a:solidFill>
                  <a:schemeClr val="tx1"/>
                </a:solidFill>
                <a:effectLst/>
                <a:latin typeface="Arial" charset="0"/>
                <a:ea typeface="+mn-ea"/>
                <a:cs typeface="Arial" charset="0"/>
              </a:rPr>
              <a:t>  </a:t>
            </a:r>
          </a:p>
          <a:p>
            <a:pPr marL="171450" indent="-171450" rtl="0" fontAlgn="base">
              <a:buFont typeface="Arial" panose="020B0604020202020204" pitchFamily="34" charset="0"/>
              <a:buChar char="•"/>
            </a:pPr>
            <a:r>
              <a:rPr lang="en-US" sz="1200" b="0" i="0" kern="1200" dirty="0">
                <a:solidFill>
                  <a:schemeClr val="tx1"/>
                </a:solidFill>
                <a:effectLst/>
                <a:latin typeface="Arial" charset="0"/>
                <a:ea typeface="+mn-ea"/>
                <a:cs typeface="Arial" charset="0"/>
              </a:rPr>
              <a:t>Extracted teeth should be cleaned of visible blood and debris </a:t>
            </a:r>
          </a:p>
          <a:p>
            <a:pPr marL="171450" indent="-171450" rtl="0" fontAlgn="base">
              <a:buFont typeface="Arial" panose="020B0604020202020204" pitchFamily="34" charset="0"/>
              <a:buChar char="•"/>
            </a:pPr>
            <a:r>
              <a:rPr lang="en-US" sz="1200" b="0" i="0" kern="1200" dirty="0">
                <a:solidFill>
                  <a:schemeClr val="tx1"/>
                </a:solidFill>
                <a:effectLst/>
                <a:latin typeface="Arial" charset="0"/>
                <a:ea typeface="+mn-ea"/>
                <a:cs typeface="Arial" charset="0"/>
              </a:rPr>
              <a:t>and maintained in a hydrated state in a well-constructed closed container (water or saline can be used). Label the container with a biohazard symbol.    </a:t>
            </a:r>
          </a:p>
          <a:p>
            <a:pPr marL="171450" indent="-171450" rtl="0" fontAlgn="base">
              <a:buFont typeface="Arial" panose="020B0604020202020204" pitchFamily="34" charset="0"/>
              <a:buChar char="•"/>
            </a:pPr>
            <a:r>
              <a:rPr lang="en-US" sz="1200" b="0" i="0" kern="1200" dirty="0">
                <a:solidFill>
                  <a:schemeClr val="tx1"/>
                </a:solidFill>
                <a:effectLst/>
                <a:latin typeface="Arial" charset="0"/>
                <a:ea typeface="+mn-ea"/>
                <a:cs typeface="Arial" charset="0"/>
              </a:rPr>
              <a:t>Using teeth without amalgam is preferred because teeth can be safely autoclaved.</a:t>
            </a:r>
          </a:p>
          <a:p>
            <a:pPr marL="171450" indent="-171450" rtl="0" fontAlgn="base">
              <a:buFont typeface="Arial" panose="020B0604020202020204" pitchFamily="34" charset="0"/>
              <a:buChar char="•"/>
            </a:pPr>
            <a:r>
              <a:rPr lang="en-US" sz="1200" b="0" i="0" kern="1200" dirty="0">
                <a:solidFill>
                  <a:schemeClr val="tx1"/>
                </a:solidFill>
                <a:effectLst/>
                <a:latin typeface="Arial" charset="0"/>
                <a:ea typeface="+mn-ea"/>
                <a:cs typeface="Arial" charset="0"/>
              </a:rPr>
              <a:t>If extracted teeth that contain amalgam must be used, DO NOT heat sterilize since this will produce harmful mercury vapors; Instead, immerse in 10% formalin for 2 weeks before use. If using formalin manufacturer MSDS should be reviewed for occupational safety and health concerns and to ensure compliance with OSHA regulations.</a:t>
            </a:r>
          </a:p>
          <a:p>
            <a:pPr marL="171450" indent="-171450" rtl="0" fontAlgn="base">
              <a:buFont typeface="Arial" panose="020B0604020202020204" pitchFamily="34" charset="0"/>
              <a:buChar char="•"/>
            </a:pPr>
            <a:r>
              <a:rPr lang="en-US" sz="1200" b="0" i="0" kern="1200" dirty="0">
                <a:solidFill>
                  <a:schemeClr val="tx1"/>
                </a:solidFill>
                <a:effectLst/>
                <a:latin typeface="Arial" charset="0"/>
                <a:ea typeface="+mn-ea"/>
                <a:cs typeface="Arial" charset="0"/>
              </a:rPr>
              <a:t>Even though the inside of the pulp chamber is now safe to touch, CDC suggests that students use Standard Precautions, because preclinical exercises should simulate clinical practice.</a:t>
            </a:r>
          </a:p>
          <a:p>
            <a:pPr eaLnBrk="1" fontAlgn="auto" hangingPunct="1">
              <a:spcBef>
                <a:spcPct val="0"/>
              </a:spcBef>
              <a:spcAft>
                <a:spcPts val="0"/>
              </a:spcAft>
              <a:defRPr/>
            </a:pPr>
            <a:endParaRPr lang="en-US" dirty="0"/>
          </a:p>
        </p:txBody>
      </p:sp>
      <p:sp>
        <p:nvSpPr>
          <p:cNvPr id="29701" name="Slide Number Placeholder 3"/>
          <p:cNvSpPr txBox="1">
            <a:spLocks noGrp="1"/>
          </p:cNvSpPr>
          <p:nvPr/>
        </p:nvSpPr>
        <p:spPr bwMode="auto">
          <a:xfrm>
            <a:off x="4143375" y="9120188"/>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nchor="b"/>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eaLnBrk="1" hangingPunct="1"/>
            <a:fld id="{446627F2-8800-45CA-88AC-F1A46C0A2267}" type="slidenum">
              <a:rPr lang="en-US" altLang="en-US" sz="1200">
                <a:solidFill>
                  <a:srgbClr val="000000"/>
                </a:solidFill>
                <a:latin typeface="Times New Roman" panose="02020603050405020304" pitchFamily="18" charset="0"/>
              </a:rPr>
              <a:pPr algn="r" eaLnBrk="1" hangingPunct="1"/>
              <a:t>12</a:t>
            </a:fld>
            <a:endParaRPr lang="en-US" altLang="en-US" sz="1200">
              <a:solidFill>
                <a:srgbClr val="000000"/>
              </a:solidFill>
              <a:latin typeface="Times New Roman" panose="02020603050405020304" pitchFamily="18"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Number Placeholder 6"/>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84225" indent="-301625">
              <a:defRPr>
                <a:solidFill>
                  <a:schemeClr val="tx1"/>
                </a:solidFill>
                <a:latin typeface="Calibri" panose="020F0502020204030204" pitchFamily="34" charset="0"/>
              </a:defRPr>
            </a:lvl2pPr>
            <a:lvl3pPr marL="1208088" indent="-241300">
              <a:defRPr>
                <a:solidFill>
                  <a:schemeClr val="tx1"/>
                </a:solidFill>
                <a:latin typeface="Calibri" panose="020F0502020204030204" pitchFamily="34" charset="0"/>
              </a:defRPr>
            </a:lvl3pPr>
            <a:lvl4pPr marL="1690688" indent="-241300">
              <a:defRPr>
                <a:solidFill>
                  <a:schemeClr val="tx1"/>
                </a:solidFill>
                <a:latin typeface="Calibri" panose="020F0502020204030204" pitchFamily="34" charset="0"/>
              </a:defRPr>
            </a:lvl4pPr>
            <a:lvl5pPr marL="2174875" indent="-241300">
              <a:defRPr>
                <a:solidFill>
                  <a:schemeClr val="tx1"/>
                </a:solidFill>
                <a:latin typeface="Calibri" panose="020F0502020204030204" pitchFamily="34" charset="0"/>
              </a:defRPr>
            </a:lvl5pPr>
            <a:lvl6pPr marL="2632075" indent="-241300" eaLnBrk="0" fontAlgn="base" hangingPunct="0">
              <a:spcBef>
                <a:spcPct val="0"/>
              </a:spcBef>
              <a:spcAft>
                <a:spcPct val="0"/>
              </a:spcAft>
              <a:defRPr>
                <a:solidFill>
                  <a:schemeClr val="tx1"/>
                </a:solidFill>
                <a:latin typeface="Calibri" panose="020F0502020204030204" pitchFamily="34" charset="0"/>
              </a:defRPr>
            </a:lvl6pPr>
            <a:lvl7pPr marL="3089275" indent="-241300" eaLnBrk="0" fontAlgn="base" hangingPunct="0">
              <a:spcBef>
                <a:spcPct val="0"/>
              </a:spcBef>
              <a:spcAft>
                <a:spcPct val="0"/>
              </a:spcAft>
              <a:defRPr>
                <a:solidFill>
                  <a:schemeClr val="tx1"/>
                </a:solidFill>
                <a:latin typeface="Calibri" panose="020F0502020204030204" pitchFamily="34" charset="0"/>
              </a:defRPr>
            </a:lvl7pPr>
            <a:lvl8pPr marL="3546475" indent="-241300" eaLnBrk="0" fontAlgn="base" hangingPunct="0">
              <a:spcBef>
                <a:spcPct val="0"/>
              </a:spcBef>
              <a:spcAft>
                <a:spcPct val="0"/>
              </a:spcAft>
              <a:defRPr>
                <a:solidFill>
                  <a:schemeClr val="tx1"/>
                </a:solidFill>
                <a:latin typeface="Calibri" panose="020F0502020204030204" pitchFamily="34" charset="0"/>
              </a:defRPr>
            </a:lvl8pPr>
            <a:lvl9pPr marL="4003675" indent="-2413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2E6E32F0-C318-46DA-9EE1-CF034677A111}" type="slidenum">
              <a:rPr lang="en-US" altLang="en-US" smtClean="0">
                <a:solidFill>
                  <a:srgbClr val="000000"/>
                </a:solidFill>
              </a:rPr>
              <a:pPr fontAlgn="base">
                <a:spcBef>
                  <a:spcPct val="0"/>
                </a:spcBef>
                <a:spcAft>
                  <a:spcPct val="0"/>
                </a:spcAft>
              </a:pPr>
              <a:t>13</a:t>
            </a:fld>
            <a:endParaRPr lang="en-US" altLang="en-US">
              <a:solidFill>
                <a:srgbClr val="000000"/>
              </a:solidFill>
            </a:endParaRPr>
          </a:p>
        </p:txBody>
      </p:sp>
      <p:sp>
        <p:nvSpPr>
          <p:cNvPr id="31747" name="Slide Image Placeholder 1"/>
          <p:cNvSpPr>
            <a:spLocks noGrp="1" noRot="1" noChangeAspect="1" noTextEdit="1"/>
          </p:cNvSpPr>
          <p:nvPr>
            <p:ph type="sldImg"/>
          </p:nvPr>
        </p:nvSpPr>
        <p:spPr bwMode="auto">
          <a:xfrm>
            <a:off x="457200" y="720725"/>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dirty="0"/>
              <a:t>CLICK for Answer</a:t>
            </a:r>
          </a:p>
          <a:p>
            <a:pPr eaLnBrk="1" hangingPunct="1">
              <a:spcBef>
                <a:spcPct val="0"/>
              </a:spcBef>
            </a:pPr>
            <a:r>
              <a:rPr lang="en-US" altLang="en-US" dirty="0"/>
              <a:t>The answer is True-all these factors should be considered.</a:t>
            </a:r>
          </a:p>
        </p:txBody>
      </p:sp>
      <p:sp>
        <p:nvSpPr>
          <p:cNvPr id="31749" name="Slide Number Placeholder 3"/>
          <p:cNvSpPr txBox="1">
            <a:spLocks noGrp="1"/>
          </p:cNvSpPr>
          <p:nvPr/>
        </p:nvSpPr>
        <p:spPr bwMode="auto">
          <a:xfrm>
            <a:off x="4143375" y="9120188"/>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nchor="b"/>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eaLnBrk="1" hangingPunct="1"/>
            <a:fld id="{77F8EDA5-D285-4FF5-AF56-54D57968F014}" type="slidenum">
              <a:rPr lang="en-US" altLang="en-US" sz="1200">
                <a:solidFill>
                  <a:srgbClr val="000000"/>
                </a:solidFill>
                <a:latin typeface="Times New Roman" panose="02020603050405020304" pitchFamily="18" charset="0"/>
              </a:rPr>
              <a:pPr algn="r" eaLnBrk="1" hangingPunct="1"/>
              <a:t>13</a:t>
            </a:fld>
            <a:endParaRPr lang="en-US" altLang="en-US" sz="1200">
              <a:solidFill>
                <a:srgbClr val="000000"/>
              </a:solidFill>
              <a:latin typeface="Times New Roman" panose="02020603050405020304" pitchFamily="18"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Number Placeholder 6"/>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84225" indent="-301625">
              <a:defRPr>
                <a:solidFill>
                  <a:schemeClr val="tx1"/>
                </a:solidFill>
                <a:latin typeface="Calibri" panose="020F0502020204030204" pitchFamily="34" charset="0"/>
              </a:defRPr>
            </a:lvl2pPr>
            <a:lvl3pPr marL="1208088" indent="-241300">
              <a:defRPr>
                <a:solidFill>
                  <a:schemeClr val="tx1"/>
                </a:solidFill>
                <a:latin typeface="Calibri" panose="020F0502020204030204" pitchFamily="34" charset="0"/>
              </a:defRPr>
            </a:lvl3pPr>
            <a:lvl4pPr marL="1690688" indent="-241300">
              <a:defRPr>
                <a:solidFill>
                  <a:schemeClr val="tx1"/>
                </a:solidFill>
                <a:latin typeface="Calibri" panose="020F0502020204030204" pitchFamily="34" charset="0"/>
              </a:defRPr>
            </a:lvl4pPr>
            <a:lvl5pPr marL="2174875" indent="-241300">
              <a:defRPr>
                <a:solidFill>
                  <a:schemeClr val="tx1"/>
                </a:solidFill>
                <a:latin typeface="Calibri" panose="020F0502020204030204" pitchFamily="34" charset="0"/>
              </a:defRPr>
            </a:lvl5pPr>
            <a:lvl6pPr marL="2632075" indent="-241300" eaLnBrk="0" fontAlgn="base" hangingPunct="0">
              <a:spcBef>
                <a:spcPct val="0"/>
              </a:spcBef>
              <a:spcAft>
                <a:spcPct val="0"/>
              </a:spcAft>
              <a:defRPr>
                <a:solidFill>
                  <a:schemeClr val="tx1"/>
                </a:solidFill>
                <a:latin typeface="Calibri" panose="020F0502020204030204" pitchFamily="34" charset="0"/>
              </a:defRPr>
            </a:lvl6pPr>
            <a:lvl7pPr marL="3089275" indent="-241300" eaLnBrk="0" fontAlgn="base" hangingPunct="0">
              <a:spcBef>
                <a:spcPct val="0"/>
              </a:spcBef>
              <a:spcAft>
                <a:spcPct val="0"/>
              </a:spcAft>
              <a:defRPr>
                <a:solidFill>
                  <a:schemeClr val="tx1"/>
                </a:solidFill>
                <a:latin typeface="Calibri" panose="020F0502020204030204" pitchFamily="34" charset="0"/>
              </a:defRPr>
            </a:lvl7pPr>
            <a:lvl8pPr marL="3546475" indent="-241300" eaLnBrk="0" fontAlgn="base" hangingPunct="0">
              <a:spcBef>
                <a:spcPct val="0"/>
              </a:spcBef>
              <a:spcAft>
                <a:spcPct val="0"/>
              </a:spcAft>
              <a:defRPr>
                <a:solidFill>
                  <a:schemeClr val="tx1"/>
                </a:solidFill>
                <a:latin typeface="Calibri" panose="020F0502020204030204" pitchFamily="34" charset="0"/>
              </a:defRPr>
            </a:lvl8pPr>
            <a:lvl9pPr marL="4003675" indent="-2413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B142962E-428F-42FE-8ECE-05F756CEDC85}" type="slidenum">
              <a:rPr lang="en-US" altLang="en-US" smtClean="0">
                <a:solidFill>
                  <a:srgbClr val="000000"/>
                </a:solidFill>
              </a:rPr>
              <a:pPr fontAlgn="base">
                <a:spcBef>
                  <a:spcPct val="0"/>
                </a:spcBef>
                <a:spcAft>
                  <a:spcPct val="0"/>
                </a:spcAft>
              </a:pPr>
              <a:t>14</a:t>
            </a:fld>
            <a:endParaRPr lang="en-US" altLang="en-US">
              <a:solidFill>
                <a:srgbClr val="000000"/>
              </a:solidFill>
            </a:endParaRPr>
          </a:p>
        </p:txBody>
      </p:sp>
      <p:sp>
        <p:nvSpPr>
          <p:cNvPr id="33795" name="Slide Image Placeholder 1"/>
          <p:cNvSpPr>
            <a:spLocks noGrp="1" noRot="1" noChangeAspect="1" noTextEdit="1"/>
          </p:cNvSpPr>
          <p:nvPr>
            <p:ph type="sldImg"/>
          </p:nvPr>
        </p:nvSpPr>
        <p:spPr bwMode="auto">
          <a:xfrm>
            <a:off x="457200" y="720725"/>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2" name="Notes Placeholder 2">
            <a:extLst>
              <a:ext uri="{FF2B5EF4-FFF2-40B4-BE49-F238E27FC236}">
                <a16:creationId xmlns:a16="http://schemas.microsoft.com/office/drawing/2014/main" id="{C7024205-34E9-4300-8B3D-EA57B4A81B90}"/>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latin typeface="Arial" panose="020B0604020202020204" pitchFamily="34" charset="0"/>
                <a:cs typeface="Arial" panose="020B0604020202020204" pitchFamily="34" charset="0"/>
              </a:rPr>
              <a:t>Water enters the dental office from municipal supplies or from wells and is then routed to various sites including dental units.  </a:t>
            </a:r>
          </a:p>
          <a:p>
            <a:endParaRPr lang="en-US" altLang="en-US" dirty="0">
              <a:latin typeface="Arial" panose="020B0604020202020204" pitchFamily="34" charset="0"/>
              <a:cs typeface="Arial" panose="020B0604020202020204" pitchFamily="34" charset="0"/>
            </a:endParaRPr>
          </a:p>
          <a:p>
            <a:r>
              <a:rPr lang="en-US" altLang="en-US" b="1" dirty="0">
                <a:latin typeface="Arial" panose="020B0604020202020204" pitchFamily="34" charset="0"/>
                <a:cs typeface="Arial" panose="020B0604020202020204" pitchFamily="34" charset="0"/>
              </a:rPr>
              <a:t>CLICKS</a:t>
            </a:r>
          </a:p>
          <a:p>
            <a:pPr marL="171450" indent="-171450">
              <a:buFont typeface="Arial" panose="020B0604020202020204" pitchFamily="34" charset="0"/>
              <a:buChar char="•"/>
            </a:pPr>
            <a:r>
              <a:rPr lang="en-US" altLang="en-US" dirty="0">
                <a:latin typeface="Arial" panose="020B0604020202020204" pitchFamily="34" charset="0"/>
                <a:cs typeface="Arial" panose="020B0604020202020204" pitchFamily="34" charset="0"/>
              </a:rPr>
              <a:t>Water from municipal sources must meet EPA drinking water quality standards of &lt;500 colony forming units per milliliter, so the water entering the dental unit is not sterile </a:t>
            </a:r>
          </a:p>
          <a:p>
            <a:pPr marL="171450" indent="-171450">
              <a:buFont typeface="Arial" panose="020B0604020202020204" pitchFamily="34" charset="0"/>
              <a:buChar char="•"/>
            </a:pPr>
            <a:r>
              <a:rPr lang="en-US" b="0" i="0" dirty="0">
                <a:solidFill>
                  <a:srgbClr val="1C1D1F"/>
                </a:solidFill>
                <a:effectLst/>
                <a:highlight>
                  <a:srgbClr val="FFFFFF"/>
                </a:highlight>
                <a:latin typeface="Nunito" pitchFamily="2" charset="0"/>
              </a:rPr>
              <a:t>High numbers of common water bacteria can be found in untreated dental unit water systems, including </a:t>
            </a:r>
            <a:r>
              <a:rPr lang="en-US" b="0" i="1" dirty="0">
                <a:solidFill>
                  <a:srgbClr val="1C1D1F"/>
                </a:solidFill>
                <a:effectLst/>
                <a:highlight>
                  <a:srgbClr val="FFFFFF"/>
                </a:highlight>
                <a:latin typeface="Nunito" pitchFamily="2" charset="0"/>
              </a:rPr>
              <a:t>Legionella, Pseudomonas aeruginosa</a:t>
            </a:r>
            <a:r>
              <a:rPr lang="en-US" b="0" i="0" dirty="0">
                <a:solidFill>
                  <a:srgbClr val="1C1D1F"/>
                </a:solidFill>
                <a:effectLst/>
                <a:highlight>
                  <a:srgbClr val="FFFFFF"/>
                </a:highlight>
                <a:latin typeface="Nunito" pitchFamily="2" charset="0"/>
              </a:rPr>
              <a:t>, and nontuberculous </a:t>
            </a:r>
            <a:r>
              <a:rPr lang="en-US" b="0" i="1" dirty="0">
                <a:solidFill>
                  <a:srgbClr val="1C1D1F"/>
                </a:solidFill>
                <a:effectLst/>
                <a:highlight>
                  <a:srgbClr val="FFFFFF"/>
                </a:highlight>
                <a:latin typeface="Nunito" pitchFamily="2" charset="0"/>
              </a:rPr>
              <a:t>Mycobacteria</a:t>
            </a:r>
            <a:r>
              <a:rPr lang="en-US" b="0" i="0" dirty="0">
                <a:solidFill>
                  <a:srgbClr val="1C1D1F"/>
                </a:solidFill>
                <a:effectLst/>
                <a:highlight>
                  <a:srgbClr val="FFFFFF"/>
                </a:highlight>
                <a:latin typeface="Nunito" pitchFamily="2" charset="0"/>
              </a:rPr>
              <a:t>. These bacteria can cause serious, sometimes life-threating infections.</a:t>
            </a:r>
          </a:p>
          <a:p>
            <a:pPr marL="171450" indent="-171450" eaLnBrk="1" hangingPunct="1">
              <a:buFont typeface="Arial" panose="020B0604020202020204" pitchFamily="34" charset="0"/>
              <a:buChar char="•"/>
            </a:pPr>
            <a:r>
              <a:rPr lang="en-US" b="0" i="0" dirty="0">
                <a:solidFill>
                  <a:srgbClr val="1C1D1F"/>
                </a:solidFill>
                <a:effectLst/>
                <a:highlight>
                  <a:srgbClr val="FFFFFF"/>
                </a:highlight>
                <a:latin typeface="Nunito" pitchFamily="2" charset="0"/>
              </a:rPr>
              <a:t>Contaminated water from dental units has been linked to outbreaks of </a:t>
            </a:r>
            <a:r>
              <a:rPr lang="en-US" b="0" i="1" dirty="0">
                <a:solidFill>
                  <a:srgbClr val="1C1D1F"/>
                </a:solidFill>
                <a:effectLst/>
                <a:highlight>
                  <a:srgbClr val="FFFFFF"/>
                </a:highlight>
                <a:latin typeface="Nunito" pitchFamily="2" charset="0"/>
              </a:rPr>
              <a:t>Mycobacteria</a:t>
            </a:r>
            <a:r>
              <a:rPr lang="en-US" b="0" i="0" dirty="0">
                <a:solidFill>
                  <a:srgbClr val="1C1D1F"/>
                </a:solidFill>
                <a:effectLst/>
                <a:highlight>
                  <a:srgbClr val="FFFFFF"/>
                </a:highlight>
                <a:latin typeface="Nunito" pitchFamily="2" charset="0"/>
              </a:rPr>
              <a:t> infections in children. </a:t>
            </a:r>
          </a:p>
          <a:p>
            <a:pPr marL="171450" indent="-171450" eaLnBrk="1" hangingPunct="1">
              <a:buFont typeface="Arial" panose="020B0604020202020204" pitchFamily="34" charset="0"/>
              <a:buChar char="•"/>
            </a:pPr>
            <a:r>
              <a:rPr lang="en-US" b="0" i="0" dirty="0">
                <a:solidFill>
                  <a:srgbClr val="1C1D1F"/>
                </a:solidFill>
                <a:effectLst/>
                <a:highlight>
                  <a:srgbClr val="FFFFFF"/>
                </a:highlight>
                <a:latin typeface="Nunito" pitchFamily="2" charset="0"/>
              </a:rPr>
              <a:t>These reports highlight the need for training to improve understanding of the underlying principles of dental unit water quality maintenance and monitoring, recommended practices, and their implementation in dental settings.</a:t>
            </a:r>
          </a:p>
          <a:p>
            <a:pPr marL="171450" indent="-171450" eaLnBrk="1" hangingPunct="1">
              <a:lnSpc>
                <a:spcPct val="90000"/>
              </a:lnSpc>
              <a:spcBef>
                <a:spcPct val="0"/>
              </a:spcBef>
              <a:buFont typeface="Arial" panose="020B0604020202020204" pitchFamily="34" charset="0"/>
              <a:buChar char="•"/>
              <a:defRPr/>
            </a:pPr>
            <a:r>
              <a:rPr lang="en-US" altLang="en-US" dirty="0"/>
              <a:t>https://www.cdc.gov/dental-infection-control/hcp/dental-ipc-faqs/best-practices-dental-unit-water-quality.html</a:t>
            </a:r>
          </a:p>
        </p:txBody>
      </p:sp>
      <p:sp>
        <p:nvSpPr>
          <p:cNvPr id="33797" name="Slide Number Placeholder 3"/>
          <p:cNvSpPr txBox="1">
            <a:spLocks noGrp="1"/>
          </p:cNvSpPr>
          <p:nvPr/>
        </p:nvSpPr>
        <p:spPr bwMode="auto">
          <a:xfrm>
            <a:off x="4143375" y="9120188"/>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nchor="b"/>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eaLnBrk="1" hangingPunct="1"/>
            <a:fld id="{892E6DEA-BA8B-4A07-A13E-692B49D56913}" type="slidenum">
              <a:rPr lang="en-US" altLang="en-US" sz="1200">
                <a:solidFill>
                  <a:srgbClr val="000000"/>
                </a:solidFill>
                <a:latin typeface="Times New Roman" panose="02020603050405020304" pitchFamily="18" charset="0"/>
              </a:rPr>
              <a:pPr algn="r" eaLnBrk="1" hangingPunct="1"/>
              <a:t>14</a:t>
            </a:fld>
            <a:endParaRPr lang="en-US" altLang="en-US" sz="1200">
              <a:solidFill>
                <a:srgbClr val="000000"/>
              </a:solidFill>
              <a:latin typeface="Times New Roman" panose="02020603050405020304" pitchFamily="18"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Number Placeholder 6"/>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84225" indent="-301625">
              <a:defRPr>
                <a:solidFill>
                  <a:schemeClr val="tx1"/>
                </a:solidFill>
                <a:latin typeface="Calibri" panose="020F0502020204030204" pitchFamily="34" charset="0"/>
              </a:defRPr>
            </a:lvl2pPr>
            <a:lvl3pPr marL="1208088" indent="-241300">
              <a:defRPr>
                <a:solidFill>
                  <a:schemeClr val="tx1"/>
                </a:solidFill>
                <a:latin typeface="Calibri" panose="020F0502020204030204" pitchFamily="34" charset="0"/>
              </a:defRPr>
            </a:lvl3pPr>
            <a:lvl4pPr marL="1690688" indent="-241300">
              <a:defRPr>
                <a:solidFill>
                  <a:schemeClr val="tx1"/>
                </a:solidFill>
                <a:latin typeface="Calibri" panose="020F0502020204030204" pitchFamily="34" charset="0"/>
              </a:defRPr>
            </a:lvl4pPr>
            <a:lvl5pPr marL="2174875" indent="-241300">
              <a:defRPr>
                <a:solidFill>
                  <a:schemeClr val="tx1"/>
                </a:solidFill>
                <a:latin typeface="Calibri" panose="020F0502020204030204" pitchFamily="34" charset="0"/>
              </a:defRPr>
            </a:lvl5pPr>
            <a:lvl6pPr marL="2632075" indent="-241300" eaLnBrk="0" fontAlgn="base" hangingPunct="0">
              <a:spcBef>
                <a:spcPct val="0"/>
              </a:spcBef>
              <a:spcAft>
                <a:spcPct val="0"/>
              </a:spcAft>
              <a:defRPr>
                <a:solidFill>
                  <a:schemeClr val="tx1"/>
                </a:solidFill>
                <a:latin typeface="Calibri" panose="020F0502020204030204" pitchFamily="34" charset="0"/>
              </a:defRPr>
            </a:lvl6pPr>
            <a:lvl7pPr marL="3089275" indent="-241300" eaLnBrk="0" fontAlgn="base" hangingPunct="0">
              <a:spcBef>
                <a:spcPct val="0"/>
              </a:spcBef>
              <a:spcAft>
                <a:spcPct val="0"/>
              </a:spcAft>
              <a:defRPr>
                <a:solidFill>
                  <a:schemeClr val="tx1"/>
                </a:solidFill>
                <a:latin typeface="Calibri" panose="020F0502020204030204" pitchFamily="34" charset="0"/>
              </a:defRPr>
            </a:lvl7pPr>
            <a:lvl8pPr marL="3546475" indent="-241300" eaLnBrk="0" fontAlgn="base" hangingPunct="0">
              <a:spcBef>
                <a:spcPct val="0"/>
              </a:spcBef>
              <a:spcAft>
                <a:spcPct val="0"/>
              </a:spcAft>
              <a:defRPr>
                <a:solidFill>
                  <a:schemeClr val="tx1"/>
                </a:solidFill>
                <a:latin typeface="Calibri" panose="020F0502020204030204" pitchFamily="34" charset="0"/>
              </a:defRPr>
            </a:lvl8pPr>
            <a:lvl9pPr marL="4003675" indent="-2413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10D5B563-A6BA-488A-97C5-74D6E7C98BBE}" type="slidenum">
              <a:rPr lang="en-US" altLang="en-US" smtClean="0">
                <a:solidFill>
                  <a:srgbClr val="000000"/>
                </a:solidFill>
              </a:rPr>
              <a:pPr fontAlgn="base">
                <a:spcBef>
                  <a:spcPct val="0"/>
                </a:spcBef>
                <a:spcAft>
                  <a:spcPct val="0"/>
                </a:spcAft>
              </a:pPr>
              <a:t>15</a:t>
            </a:fld>
            <a:endParaRPr lang="en-US" altLang="en-US">
              <a:solidFill>
                <a:srgbClr val="000000"/>
              </a:solidFill>
            </a:endParaRPr>
          </a:p>
        </p:txBody>
      </p:sp>
      <p:sp>
        <p:nvSpPr>
          <p:cNvPr id="37891" name="Slide Image Placeholder 1"/>
          <p:cNvSpPr>
            <a:spLocks noGrp="1" noRot="1" noChangeAspect="1" noTextEdit="1"/>
          </p:cNvSpPr>
          <p:nvPr>
            <p:ph type="sldImg"/>
          </p:nvPr>
        </p:nvSpPr>
        <p:spPr bwMode="auto">
          <a:xfrm>
            <a:off x="457200" y="720725"/>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b="0" i="0" dirty="0">
                <a:solidFill>
                  <a:srgbClr val="1C1D1F"/>
                </a:solidFill>
                <a:effectLst/>
                <a:highlight>
                  <a:srgbClr val="FFFFFF"/>
                </a:highlight>
                <a:latin typeface="Nunito" pitchFamily="2" charset="0"/>
              </a:rPr>
              <a:t>Biofilm is a thin, slimy film of bacteria that sticks to moist surfaces. Dental unit waterlines have unique characteristics that make them prone to biofilm formation, including long, small-diameter tubing, low flow rates, and frequent periods of stagnation. </a:t>
            </a:r>
          </a:p>
          <a:p>
            <a:pPr eaLnBrk="1" hangingPunct="1"/>
            <a:r>
              <a:rPr lang="en-US" b="1" i="0" dirty="0">
                <a:solidFill>
                  <a:srgbClr val="1C1D1F"/>
                </a:solidFill>
                <a:effectLst/>
                <a:highlight>
                  <a:srgbClr val="FFFFFF"/>
                </a:highlight>
                <a:latin typeface="Nunito" pitchFamily="2" charset="0"/>
              </a:rPr>
              <a:t>CLICKs</a:t>
            </a:r>
          </a:p>
          <a:p>
            <a:pPr marL="171450" indent="-171450" eaLnBrk="1" hangingPunct="1">
              <a:buFont typeface="Arial" panose="020B0604020202020204" pitchFamily="34" charset="0"/>
              <a:buChar char="•"/>
            </a:pPr>
            <a:r>
              <a:rPr lang="en-US" altLang="en-US" dirty="0">
                <a:latin typeface="Arial" panose="020B0604020202020204" pitchFamily="34" charset="0"/>
                <a:cs typeface="Arial" panose="020B0604020202020204" pitchFamily="34" charset="0"/>
              </a:rPr>
              <a:t>Biofilms, comprised of colonies of microorganisms attached to a surface, can form on the inside of the small-bore plastic tubing that transports water within the dental unit to handpieces and air-water syringes. </a:t>
            </a:r>
          </a:p>
          <a:p>
            <a:pPr marL="171450" indent="-171450" eaLnBrk="1" hangingPunct="1">
              <a:buFont typeface="Arial" panose="020B0604020202020204" pitchFamily="34" charset="0"/>
              <a:buChar char="•"/>
            </a:pPr>
            <a:r>
              <a:rPr lang="en-US" altLang="en-US" dirty="0">
                <a:latin typeface="Arial" panose="020B0604020202020204" pitchFamily="34" charset="0"/>
                <a:cs typeface="Arial" panose="020B0604020202020204" pitchFamily="34" charset="0"/>
              </a:rPr>
              <a:t>Once formed, a biofilm serves as a reservoir that may dramatically increase the number of free-floating microorganisms in water used for dental treatment.  </a:t>
            </a:r>
          </a:p>
          <a:p>
            <a:pPr eaLnBrk="1" hangingPunct="1">
              <a:spcBef>
                <a:spcPct val="0"/>
              </a:spcBef>
            </a:pPr>
            <a:endParaRPr lang="en-US" altLang="en-US" dirty="0">
              <a:latin typeface="Arial"/>
              <a:cs typeface="Arial"/>
            </a:endParaRPr>
          </a:p>
        </p:txBody>
      </p:sp>
      <p:sp>
        <p:nvSpPr>
          <p:cNvPr id="37893" name="Slide Number Placeholder 3"/>
          <p:cNvSpPr txBox="1">
            <a:spLocks noGrp="1"/>
          </p:cNvSpPr>
          <p:nvPr/>
        </p:nvSpPr>
        <p:spPr bwMode="auto">
          <a:xfrm>
            <a:off x="4143375" y="9120188"/>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nchor="b"/>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eaLnBrk="1" hangingPunct="1"/>
            <a:fld id="{149E9D5F-DDAA-411E-B236-20AD6B4C8D5E}" type="slidenum">
              <a:rPr lang="en-US" altLang="en-US" sz="1200">
                <a:solidFill>
                  <a:srgbClr val="000000"/>
                </a:solidFill>
                <a:latin typeface="Times New Roman" panose="02020603050405020304" pitchFamily="18" charset="0"/>
              </a:rPr>
              <a:pPr algn="r" eaLnBrk="1" hangingPunct="1"/>
              <a:t>15</a:t>
            </a:fld>
            <a:endParaRPr lang="en-US" altLang="en-US" sz="1200">
              <a:solidFill>
                <a:srgbClr val="000000"/>
              </a:solidFill>
              <a:latin typeface="Times New Roman" panose="02020603050405020304" pitchFamily="18"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Number Placeholder 6"/>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84225" indent="-301625">
              <a:defRPr>
                <a:solidFill>
                  <a:schemeClr val="tx1"/>
                </a:solidFill>
                <a:latin typeface="Calibri" panose="020F0502020204030204" pitchFamily="34" charset="0"/>
              </a:defRPr>
            </a:lvl2pPr>
            <a:lvl3pPr marL="1208088" indent="-241300">
              <a:defRPr>
                <a:solidFill>
                  <a:schemeClr val="tx1"/>
                </a:solidFill>
                <a:latin typeface="Calibri" panose="020F0502020204030204" pitchFamily="34" charset="0"/>
              </a:defRPr>
            </a:lvl3pPr>
            <a:lvl4pPr marL="1690688" indent="-241300">
              <a:defRPr>
                <a:solidFill>
                  <a:schemeClr val="tx1"/>
                </a:solidFill>
                <a:latin typeface="Calibri" panose="020F0502020204030204" pitchFamily="34" charset="0"/>
              </a:defRPr>
            </a:lvl4pPr>
            <a:lvl5pPr marL="2174875" indent="-241300">
              <a:defRPr>
                <a:solidFill>
                  <a:schemeClr val="tx1"/>
                </a:solidFill>
                <a:latin typeface="Calibri" panose="020F0502020204030204" pitchFamily="34" charset="0"/>
              </a:defRPr>
            </a:lvl5pPr>
            <a:lvl6pPr marL="2632075" indent="-241300" eaLnBrk="0" fontAlgn="base" hangingPunct="0">
              <a:spcBef>
                <a:spcPct val="0"/>
              </a:spcBef>
              <a:spcAft>
                <a:spcPct val="0"/>
              </a:spcAft>
              <a:defRPr>
                <a:solidFill>
                  <a:schemeClr val="tx1"/>
                </a:solidFill>
                <a:latin typeface="Calibri" panose="020F0502020204030204" pitchFamily="34" charset="0"/>
              </a:defRPr>
            </a:lvl6pPr>
            <a:lvl7pPr marL="3089275" indent="-241300" eaLnBrk="0" fontAlgn="base" hangingPunct="0">
              <a:spcBef>
                <a:spcPct val="0"/>
              </a:spcBef>
              <a:spcAft>
                <a:spcPct val="0"/>
              </a:spcAft>
              <a:defRPr>
                <a:solidFill>
                  <a:schemeClr val="tx1"/>
                </a:solidFill>
                <a:latin typeface="Calibri" panose="020F0502020204030204" pitchFamily="34" charset="0"/>
              </a:defRPr>
            </a:lvl7pPr>
            <a:lvl8pPr marL="3546475" indent="-241300" eaLnBrk="0" fontAlgn="base" hangingPunct="0">
              <a:spcBef>
                <a:spcPct val="0"/>
              </a:spcBef>
              <a:spcAft>
                <a:spcPct val="0"/>
              </a:spcAft>
              <a:defRPr>
                <a:solidFill>
                  <a:schemeClr val="tx1"/>
                </a:solidFill>
                <a:latin typeface="Calibri" panose="020F0502020204030204" pitchFamily="34" charset="0"/>
              </a:defRPr>
            </a:lvl8pPr>
            <a:lvl9pPr marL="4003675" indent="-2413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39396258-232C-4CFA-81C4-3F1F880E6140}" type="slidenum">
              <a:rPr lang="en-US" altLang="en-US" smtClean="0">
                <a:solidFill>
                  <a:srgbClr val="000000"/>
                </a:solidFill>
              </a:rPr>
              <a:pPr fontAlgn="base">
                <a:spcBef>
                  <a:spcPct val="0"/>
                </a:spcBef>
                <a:spcAft>
                  <a:spcPct val="0"/>
                </a:spcAft>
              </a:pPr>
              <a:t>16</a:t>
            </a:fld>
            <a:endParaRPr lang="en-US" altLang="en-US">
              <a:solidFill>
                <a:srgbClr val="000000"/>
              </a:solidFill>
            </a:endParaRPr>
          </a:p>
        </p:txBody>
      </p:sp>
      <p:sp>
        <p:nvSpPr>
          <p:cNvPr id="39939" name="Slide Image Placeholder 1"/>
          <p:cNvSpPr>
            <a:spLocks noGrp="1" noRot="1" noChangeAspect="1" noTextEdit="1"/>
          </p:cNvSpPr>
          <p:nvPr>
            <p:ph type="sldImg"/>
          </p:nvPr>
        </p:nvSpPr>
        <p:spPr bwMode="auto">
          <a:xfrm>
            <a:off x="457200" y="720725"/>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4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dirty="0">
                <a:latin typeface="Arial" panose="020B0604020202020204" pitchFamily="34" charset="0"/>
                <a:cs typeface="Arial" panose="020B0604020202020204" pitchFamily="34" charset="0"/>
              </a:rPr>
              <a:t>CDC recommends that water used for routine dental treatment</a:t>
            </a:r>
            <a:r>
              <a:rPr lang="en-US" altLang="en-US" dirty="0">
                <a:latin typeface="Arial" panose="020B0604020202020204" pitchFamily="34" charset="0"/>
                <a:cs typeface="Times New Roman" panose="02020603050405020304" pitchFamily="18" charset="0"/>
              </a:rPr>
              <a:t> be treated regularly with disinfectants to meet regulatory standards for drinking water (fewer than 500 CFU/mL of heterotrophic water bacteria).</a:t>
            </a:r>
          </a:p>
          <a:p>
            <a:pPr eaLnBrk="1" hangingPunct="1">
              <a:spcBef>
                <a:spcPct val="0"/>
              </a:spcBef>
            </a:pPr>
            <a:endParaRPr lang="en-US" altLang="en-US" dirty="0">
              <a:latin typeface="Arial" panose="020B0604020202020204" pitchFamily="34" charset="0"/>
              <a:cs typeface="Arial" panose="020B0604020202020204" pitchFamily="34" charset="0"/>
            </a:endParaRPr>
          </a:p>
        </p:txBody>
      </p:sp>
      <p:sp>
        <p:nvSpPr>
          <p:cNvPr id="39941" name="Slide Number Placeholder 3"/>
          <p:cNvSpPr txBox="1">
            <a:spLocks noGrp="1"/>
          </p:cNvSpPr>
          <p:nvPr/>
        </p:nvSpPr>
        <p:spPr bwMode="auto">
          <a:xfrm>
            <a:off x="4143375" y="9120188"/>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nchor="b"/>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eaLnBrk="1" hangingPunct="1"/>
            <a:fld id="{C0D52D55-A277-40BD-AA89-9717496814AC}" type="slidenum">
              <a:rPr lang="en-US" altLang="en-US" sz="1200">
                <a:solidFill>
                  <a:srgbClr val="000000"/>
                </a:solidFill>
                <a:latin typeface="Times New Roman" panose="02020603050405020304" pitchFamily="18" charset="0"/>
              </a:rPr>
              <a:pPr algn="r" eaLnBrk="1" hangingPunct="1"/>
              <a:t>16</a:t>
            </a:fld>
            <a:endParaRPr lang="en-US" altLang="en-US" sz="1200">
              <a:solidFill>
                <a:srgbClr val="000000"/>
              </a:solidFill>
              <a:latin typeface="Times New Roman" panose="02020603050405020304" pitchFamily="18"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Number Placeholder 6"/>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84225" indent="-301625">
              <a:defRPr>
                <a:solidFill>
                  <a:schemeClr val="tx1"/>
                </a:solidFill>
                <a:latin typeface="Calibri" panose="020F0502020204030204" pitchFamily="34" charset="0"/>
              </a:defRPr>
            </a:lvl2pPr>
            <a:lvl3pPr marL="1208088" indent="-241300">
              <a:defRPr>
                <a:solidFill>
                  <a:schemeClr val="tx1"/>
                </a:solidFill>
                <a:latin typeface="Calibri" panose="020F0502020204030204" pitchFamily="34" charset="0"/>
              </a:defRPr>
            </a:lvl3pPr>
            <a:lvl4pPr marL="1690688" indent="-241300">
              <a:defRPr>
                <a:solidFill>
                  <a:schemeClr val="tx1"/>
                </a:solidFill>
                <a:latin typeface="Calibri" panose="020F0502020204030204" pitchFamily="34" charset="0"/>
              </a:defRPr>
            </a:lvl4pPr>
            <a:lvl5pPr marL="2174875" indent="-241300">
              <a:defRPr>
                <a:solidFill>
                  <a:schemeClr val="tx1"/>
                </a:solidFill>
                <a:latin typeface="Calibri" panose="020F0502020204030204" pitchFamily="34" charset="0"/>
              </a:defRPr>
            </a:lvl5pPr>
            <a:lvl6pPr marL="2632075" indent="-241300" eaLnBrk="0" fontAlgn="base" hangingPunct="0">
              <a:spcBef>
                <a:spcPct val="0"/>
              </a:spcBef>
              <a:spcAft>
                <a:spcPct val="0"/>
              </a:spcAft>
              <a:defRPr>
                <a:solidFill>
                  <a:schemeClr val="tx1"/>
                </a:solidFill>
                <a:latin typeface="Calibri" panose="020F0502020204030204" pitchFamily="34" charset="0"/>
              </a:defRPr>
            </a:lvl6pPr>
            <a:lvl7pPr marL="3089275" indent="-241300" eaLnBrk="0" fontAlgn="base" hangingPunct="0">
              <a:spcBef>
                <a:spcPct val="0"/>
              </a:spcBef>
              <a:spcAft>
                <a:spcPct val="0"/>
              </a:spcAft>
              <a:defRPr>
                <a:solidFill>
                  <a:schemeClr val="tx1"/>
                </a:solidFill>
                <a:latin typeface="Calibri" panose="020F0502020204030204" pitchFamily="34" charset="0"/>
              </a:defRPr>
            </a:lvl7pPr>
            <a:lvl8pPr marL="3546475" indent="-241300" eaLnBrk="0" fontAlgn="base" hangingPunct="0">
              <a:spcBef>
                <a:spcPct val="0"/>
              </a:spcBef>
              <a:spcAft>
                <a:spcPct val="0"/>
              </a:spcAft>
              <a:defRPr>
                <a:solidFill>
                  <a:schemeClr val="tx1"/>
                </a:solidFill>
                <a:latin typeface="Calibri" panose="020F0502020204030204" pitchFamily="34" charset="0"/>
              </a:defRPr>
            </a:lvl8pPr>
            <a:lvl9pPr marL="4003675" indent="-2413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1CAC380F-2359-4A2E-8A47-0B17C27DD622}" type="slidenum">
              <a:rPr lang="en-US" altLang="en-US" smtClean="0">
                <a:solidFill>
                  <a:srgbClr val="000000"/>
                </a:solidFill>
              </a:rPr>
              <a:pPr fontAlgn="base">
                <a:spcBef>
                  <a:spcPct val="0"/>
                </a:spcBef>
                <a:spcAft>
                  <a:spcPct val="0"/>
                </a:spcAft>
              </a:pPr>
              <a:t>17</a:t>
            </a:fld>
            <a:endParaRPr lang="en-US" altLang="en-US">
              <a:solidFill>
                <a:srgbClr val="000000"/>
              </a:solidFill>
            </a:endParaRPr>
          </a:p>
        </p:txBody>
      </p:sp>
      <p:sp>
        <p:nvSpPr>
          <p:cNvPr id="46083" name="Slide Image Placeholder 1"/>
          <p:cNvSpPr>
            <a:spLocks noGrp="1" noRot="1" noChangeAspect="1" noTextEdit="1"/>
          </p:cNvSpPr>
          <p:nvPr>
            <p:ph type="sldImg"/>
          </p:nvPr>
        </p:nvSpPr>
        <p:spPr bwMode="auto">
          <a:xfrm>
            <a:off x="457200" y="720725"/>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7" name="Notes Placeholder 2">
            <a:extLst>
              <a:ext uri="{FF2B5EF4-FFF2-40B4-BE49-F238E27FC236}">
                <a16:creationId xmlns:a16="http://schemas.microsoft.com/office/drawing/2014/main" id="{9C4A3E37-68A4-4964-85CA-853D9AE75FF7}"/>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319088" indent="-255588" eaLnBrk="1" hangingPunct="1">
              <a:lnSpc>
                <a:spcPct val="90000"/>
              </a:lnSpc>
              <a:spcAft>
                <a:spcPts val="563"/>
              </a:spcAft>
              <a:buFont typeface="Arial" panose="020B0604020202020204" pitchFamily="34" charset="0"/>
              <a:buChar char="•"/>
              <a:defRPr/>
            </a:pPr>
            <a:r>
              <a:rPr lang="en-US" altLang="en-US" sz="1200" dirty="0"/>
              <a:t>Establish written standard operation procedures to guide dental personnel in performing infection control procedures</a:t>
            </a:r>
          </a:p>
          <a:p>
            <a:pPr marL="63500" indent="0" eaLnBrk="1" hangingPunct="1">
              <a:lnSpc>
                <a:spcPct val="90000"/>
              </a:lnSpc>
              <a:spcAft>
                <a:spcPts val="563"/>
              </a:spcAft>
              <a:buFont typeface="Arial" panose="020B0604020202020204" pitchFamily="34" charset="0"/>
              <a:buNone/>
              <a:defRPr/>
            </a:pPr>
            <a:r>
              <a:rPr lang="en-US" altLang="en-US" sz="1200" b="1" dirty="0"/>
              <a:t>CLICKs</a:t>
            </a:r>
          </a:p>
          <a:p>
            <a:pPr marL="319088" indent="-255588" eaLnBrk="1" hangingPunct="1">
              <a:lnSpc>
                <a:spcPct val="90000"/>
              </a:lnSpc>
              <a:spcAft>
                <a:spcPts val="563"/>
              </a:spcAft>
              <a:buFont typeface="Arial" panose="020B0604020202020204" pitchFamily="34" charset="0"/>
              <a:buChar char="•"/>
              <a:defRPr/>
            </a:pPr>
            <a:r>
              <a:rPr lang="en-US" altLang="en-US" sz="1200" dirty="0"/>
              <a:t>Follow the manufacturer’s instructions to clean and disinfect the dental unit at recommended intervals-contact the manufacturer to obtain the most up to date instructions or with any questions regarding the reprocessing of the dental unit</a:t>
            </a:r>
          </a:p>
          <a:p>
            <a:pPr marL="319088" indent="-255588" eaLnBrk="1" hangingPunct="1">
              <a:lnSpc>
                <a:spcPct val="90000"/>
              </a:lnSpc>
              <a:spcAft>
                <a:spcPts val="563"/>
              </a:spcAft>
              <a:buFont typeface="Arial" panose="020B0604020202020204" pitchFamily="34" charset="0"/>
              <a:buChar char="•"/>
              <a:defRPr/>
            </a:pPr>
            <a:r>
              <a:rPr lang="en-US" altLang="en-US" sz="1200" dirty="0"/>
              <a:t>Monitor the water quality and microbial contamination using standardized culturing methods at appropriate intervals to keep bacterial counts lower than 500 CFU/mL of water</a:t>
            </a:r>
          </a:p>
          <a:p>
            <a:pPr marL="319088" indent="-255588" eaLnBrk="1" hangingPunct="1">
              <a:lnSpc>
                <a:spcPct val="90000"/>
              </a:lnSpc>
              <a:spcAft>
                <a:spcPts val="563"/>
              </a:spcAft>
              <a:buFont typeface="Arial" panose="020B0604020202020204" pitchFamily="34" charset="0"/>
              <a:buChar char="•"/>
              <a:defRPr/>
            </a:pPr>
            <a:r>
              <a:rPr lang="en-US" sz="1200" dirty="0">
                <a:solidFill>
                  <a:srgbClr val="532E1D"/>
                </a:solidFill>
              </a:rPr>
              <a:t>For units using separate water reservoirs, purge the waterlines each night and when ever units are out of service</a:t>
            </a:r>
          </a:p>
          <a:p>
            <a:pPr marL="319088" indent="-255588" eaLnBrk="1" hangingPunct="1">
              <a:lnSpc>
                <a:spcPct val="90000"/>
              </a:lnSpc>
              <a:spcAft>
                <a:spcPts val="563"/>
              </a:spcAft>
              <a:buFont typeface="Arial" panose="020B0604020202020204" pitchFamily="34" charset="0"/>
              <a:buChar char="•"/>
              <a:defRPr/>
            </a:pPr>
            <a:r>
              <a:rPr lang="en-US" sz="1200" dirty="0">
                <a:solidFill>
                  <a:srgbClr val="532E1D"/>
                </a:solidFill>
              </a:rPr>
              <a:t>Discharge water and air lines for a minimum of 20-30 seconds after each patient </a:t>
            </a:r>
            <a:r>
              <a:rPr lang="en-US" b="0" i="0" dirty="0">
                <a:solidFill>
                  <a:srgbClr val="333333"/>
                </a:solidFill>
                <a:effectLst/>
                <a:highlight>
                  <a:srgbClr val="FFFFFF"/>
                </a:highlight>
                <a:latin typeface="Georgia" panose="02040502050405020303" pitchFamily="18" charset="0"/>
              </a:rPr>
              <a:t>to physically flush out material that might have entered the dental water system during treatment.</a:t>
            </a:r>
            <a:endParaRPr lang="en-US" sz="1200" dirty="0">
              <a:solidFill>
                <a:srgbClr val="532E1D"/>
              </a:solidFill>
            </a:endParaRPr>
          </a:p>
          <a:p>
            <a:pPr marL="319088" indent="-255588" eaLnBrk="1" hangingPunct="1">
              <a:lnSpc>
                <a:spcPct val="90000"/>
              </a:lnSpc>
              <a:spcAft>
                <a:spcPts val="563"/>
              </a:spcAft>
              <a:buFont typeface="Arial" panose="020B0604020202020204" pitchFamily="34" charset="0"/>
              <a:buChar char="•"/>
              <a:defRPr/>
            </a:pPr>
            <a:r>
              <a:rPr lang="en-US" sz="1200" dirty="0">
                <a:solidFill>
                  <a:srgbClr val="532E1D"/>
                </a:solidFill>
              </a:rPr>
              <a:t>Monitor waterlines for damage or visible contamination and replace if needed or per manufacturer recommendations</a:t>
            </a:r>
          </a:p>
          <a:p>
            <a:pPr eaLnBrk="1" hangingPunct="1"/>
            <a:endParaRPr lang="en-US" altLang="en-US" dirty="0">
              <a:latin typeface="Arial" panose="020B0604020202020204" pitchFamily="34" charset="0"/>
              <a:cs typeface="Arial" panose="020B0604020202020204" pitchFamily="34" charset="0"/>
            </a:endParaRPr>
          </a:p>
          <a:p>
            <a:pPr eaLnBrk="1" fontAlgn="auto" hangingPunct="1">
              <a:spcBef>
                <a:spcPts val="0"/>
              </a:spcBef>
              <a:spcAft>
                <a:spcPts val="0"/>
              </a:spcAft>
              <a:defRPr/>
            </a:pPr>
            <a:endParaRPr lang="en-US" dirty="0"/>
          </a:p>
        </p:txBody>
      </p:sp>
      <p:sp>
        <p:nvSpPr>
          <p:cNvPr id="46085" name="Slide Number Placeholder 3"/>
          <p:cNvSpPr txBox="1">
            <a:spLocks noGrp="1"/>
          </p:cNvSpPr>
          <p:nvPr/>
        </p:nvSpPr>
        <p:spPr bwMode="auto">
          <a:xfrm>
            <a:off x="4143375" y="9120188"/>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nchor="b"/>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eaLnBrk="1" hangingPunct="1"/>
            <a:fld id="{1301152D-E317-4423-82DD-72CDC5E42BDC}" type="slidenum">
              <a:rPr lang="en-US" altLang="en-US" sz="1200">
                <a:solidFill>
                  <a:srgbClr val="000000"/>
                </a:solidFill>
                <a:latin typeface="Times New Roman" panose="02020603050405020304" pitchFamily="18" charset="0"/>
              </a:rPr>
              <a:pPr algn="r" eaLnBrk="1" hangingPunct="1"/>
              <a:t>17</a:t>
            </a:fld>
            <a:endParaRPr lang="en-US" altLang="en-US" sz="1200">
              <a:solidFill>
                <a:srgbClr val="000000"/>
              </a:solidFill>
              <a:latin typeface="Times New Roman" panose="02020603050405020304" pitchFamily="18"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Number Placeholder 6"/>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84225" indent="-301625">
              <a:defRPr>
                <a:solidFill>
                  <a:schemeClr val="tx1"/>
                </a:solidFill>
                <a:latin typeface="Calibri" panose="020F0502020204030204" pitchFamily="34" charset="0"/>
              </a:defRPr>
            </a:lvl2pPr>
            <a:lvl3pPr marL="1208088" indent="-241300">
              <a:defRPr>
                <a:solidFill>
                  <a:schemeClr val="tx1"/>
                </a:solidFill>
                <a:latin typeface="Calibri" panose="020F0502020204030204" pitchFamily="34" charset="0"/>
              </a:defRPr>
            </a:lvl3pPr>
            <a:lvl4pPr marL="1690688" indent="-241300">
              <a:defRPr>
                <a:solidFill>
                  <a:schemeClr val="tx1"/>
                </a:solidFill>
                <a:latin typeface="Calibri" panose="020F0502020204030204" pitchFamily="34" charset="0"/>
              </a:defRPr>
            </a:lvl4pPr>
            <a:lvl5pPr marL="2174875" indent="-241300">
              <a:defRPr>
                <a:solidFill>
                  <a:schemeClr val="tx1"/>
                </a:solidFill>
                <a:latin typeface="Calibri" panose="020F0502020204030204" pitchFamily="34" charset="0"/>
              </a:defRPr>
            </a:lvl5pPr>
            <a:lvl6pPr marL="2632075" indent="-241300" eaLnBrk="0" fontAlgn="base" hangingPunct="0">
              <a:spcBef>
                <a:spcPct val="0"/>
              </a:spcBef>
              <a:spcAft>
                <a:spcPct val="0"/>
              </a:spcAft>
              <a:defRPr>
                <a:solidFill>
                  <a:schemeClr val="tx1"/>
                </a:solidFill>
                <a:latin typeface="Calibri" panose="020F0502020204030204" pitchFamily="34" charset="0"/>
              </a:defRPr>
            </a:lvl6pPr>
            <a:lvl7pPr marL="3089275" indent="-241300" eaLnBrk="0" fontAlgn="base" hangingPunct="0">
              <a:spcBef>
                <a:spcPct val="0"/>
              </a:spcBef>
              <a:spcAft>
                <a:spcPct val="0"/>
              </a:spcAft>
              <a:defRPr>
                <a:solidFill>
                  <a:schemeClr val="tx1"/>
                </a:solidFill>
                <a:latin typeface="Calibri" panose="020F0502020204030204" pitchFamily="34" charset="0"/>
              </a:defRPr>
            </a:lvl7pPr>
            <a:lvl8pPr marL="3546475" indent="-241300" eaLnBrk="0" fontAlgn="base" hangingPunct="0">
              <a:spcBef>
                <a:spcPct val="0"/>
              </a:spcBef>
              <a:spcAft>
                <a:spcPct val="0"/>
              </a:spcAft>
              <a:defRPr>
                <a:solidFill>
                  <a:schemeClr val="tx1"/>
                </a:solidFill>
                <a:latin typeface="Calibri" panose="020F0502020204030204" pitchFamily="34" charset="0"/>
              </a:defRPr>
            </a:lvl8pPr>
            <a:lvl9pPr marL="4003675" indent="-2413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2E350A80-A961-4B14-A9EC-D891CC040802}" type="slidenum">
              <a:rPr lang="en-US" altLang="en-US" smtClean="0">
                <a:solidFill>
                  <a:srgbClr val="000000"/>
                </a:solidFill>
              </a:rPr>
              <a:pPr fontAlgn="base">
                <a:spcBef>
                  <a:spcPct val="0"/>
                </a:spcBef>
                <a:spcAft>
                  <a:spcPct val="0"/>
                </a:spcAft>
              </a:pPr>
              <a:t>18</a:t>
            </a:fld>
            <a:endParaRPr lang="en-US" altLang="en-US">
              <a:solidFill>
                <a:srgbClr val="000000"/>
              </a:solidFill>
            </a:endParaRPr>
          </a:p>
        </p:txBody>
      </p:sp>
      <p:sp>
        <p:nvSpPr>
          <p:cNvPr id="48131" name="Slide Image Placeholder 1"/>
          <p:cNvSpPr>
            <a:spLocks noGrp="1" noRot="1" noChangeAspect="1" noTextEdit="1"/>
          </p:cNvSpPr>
          <p:nvPr>
            <p:ph type="sldImg"/>
          </p:nvPr>
        </p:nvSpPr>
        <p:spPr bwMode="auto">
          <a:xfrm>
            <a:off x="457200" y="720725"/>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dirty="0">
                <a:latin typeface="Arial" panose="020B0604020202020204" pitchFamily="34" charset="0"/>
                <a:cs typeface="Arial" panose="020B0604020202020204" pitchFamily="34" charset="0"/>
              </a:rPr>
              <a:t>During oral surgical procedures, microorganisms may enter the bloodstream and other normally sterile areas of the oral cavity (e.g., bone or subcutaneous tissue).  </a:t>
            </a:r>
          </a:p>
          <a:p>
            <a:pPr eaLnBrk="1" hangingPunct="1"/>
            <a:r>
              <a:rPr lang="en-US" altLang="en-US" b="1" dirty="0">
                <a:latin typeface="Arial" panose="020B0604020202020204" pitchFamily="34" charset="0"/>
                <a:cs typeface="Arial" panose="020B0604020202020204" pitchFamily="34" charset="0"/>
              </a:rPr>
              <a:t>CLICKs</a:t>
            </a:r>
          </a:p>
          <a:p>
            <a:pPr marL="171450" indent="-171450" eaLnBrk="1" hangingPunct="1">
              <a:buFont typeface="Arial" panose="020B0604020202020204" pitchFamily="34" charset="0"/>
              <a:buChar char="•"/>
            </a:pPr>
            <a:r>
              <a:rPr lang="en-US" altLang="en-US" dirty="0">
                <a:latin typeface="Arial" panose="020B0604020202020204" pitchFamily="34" charset="0"/>
                <a:cs typeface="Arial" panose="020B0604020202020204" pitchFamily="34" charset="0"/>
              </a:rPr>
              <a:t>For this reason, sterile solutions (e.g., sterile saline or sterile water) should be used as a coolant/irrigator when performing surgical procedures. </a:t>
            </a:r>
          </a:p>
          <a:p>
            <a:pPr marL="171450" indent="-171450" eaLnBrk="1" hangingPunct="1">
              <a:buFont typeface="Arial" panose="020B0604020202020204" pitchFamily="34" charset="0"/>
              <a:buChar char="•"/>
            </a:pPr>
            <a:r>
              <a:rPr lang="en-US" altLang="en-US" dirty="0">
                <a:latin typeface="Arial" panose="020B0604020202020204" pitchFamily="34" charset="0"/>
                <a:cs typeface="Arial" panose="020B0604020202020204" pitchFamily="34" charset="0"/>
              </a:rPr>
              <a:t>Conventional dental units cannot reliably deliver sterile water even when equipped with independent water reservoirs </a:t>
            </a:r>
            <a:r>
              <a:rPr lang="en-US" b="0" i="0" dirty="0">
                <a:solidFill>
                  <a:srgbClr val="1C1D1F"/>
                </a:solidFill>
                <a:effectLst/>
                <a:highlight>
                  <a:srgbClr val="FFFFFF"/>
                </a:highlight>
                <a:latin typeface="Nunito" pitchFamily="2" charset="0"/>
              </a:rPr>
              <a:t>containing low-microbial or sterile water because the water-bearing pathway cannot be reliably sterilized. </a:t>
            </a:r>
            <a:r>
              <a:rPr lang="en-US" altLang="en-US" dirty="0">
                <a:latin typeface="Arial" panose="020B0604020202020204" pitchFamily="34" charset="0"/>
                <a:cs typeface="Arial" panose="020B0604020202020204" pitchFamily="34" charset="0"/>
              </a:rPr>
              <a:t>Sterile water delivery devices, such as </a:t>
            </a:r>
            <a:r>
              <a:rPr lang="en-US" b="0" i="0" dirty="0">
                <a:solidFill>
                  <a:srgbClr val="1C1D1F"/>
                </a:solidFill>
                <a:effectLst/>
                <a:highlight>
                  <a:srgbClr val="FFFFFF"/>
                </a:highlight>
                <a:latin typeface="Nunito" pitchFamily="2" charset="0"/>
              </a:rPr>
              <a:t>bulb syringes; sterile, single-use disposable products; or sterile water delivery systems that bypass the dental unit by using sterile single-use disposable or sterilizable tubing s</a:t>
            </a:r>
            <a:r>
              <a:rPr lang="en-US" altLang="en-US" dirty="0">
                <a:latin typeface="Arial" panose="020B0604020202020204" pitchFamily="34" charset="0"/>
                <a:cs typeface="Arial" panose="020B0604020202020204" pitchFamily="34" charset="0"/>
              </a:rPr>
              <a:t>hould be used to deliver sterile water. </a:t>
            </a:r>
          </a:p>
          <a:p>
            <a:pPr eaLnBrk="1" hangingPunct="1">
              <a:spcBef>
                <a:spcPct val="0"/>
              </a:spcBef>
            </a:pPr>
            <a:endParaRPr lang="en-US" altLang="en-US" dirty="0">
              <a:latin typeface="Arial" panose="020B0604020202020204" pitchFamily="34" charset="0"/>
              <a:cs typeface="Arial" panose="020B0604020202020204" pitchFamily="34" charset="0"/>
            </a:endParaRPr>
          </a:p>
        </p:txBody>
      </p:sp>
      <p:sp>
        <p:nvSpPr>
          <p:cNvPr id="48133" name="Slide Number Placeholder 3"/>
          <p:cNvSpPr txBox="1">
            <a:spLocks noGrp="1"/>
          </p:cNvSpPr>
          <p:nvPr/>
        </p:nvSpPr>
        <p:spPr bwMode="auto">
          <a:xfrm>
            <a:off x="4143375" y="9120188"/>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nchor="b"/>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eaLnBrk="1" hangingPunct="1"/>
            <a:fld id="{850E6E21-BF80-4EFB-8EA1-42E5BCCF7D8B}" type="slidenum">
              <a:rPr lang="en-US" altLang="en-US" sz="1200">
                <a:solidFill>
                  <a:srgbClr val="000000"/>
                </a:solidFill>
                <a:latin typeface="Times New Roman" panose="02020603050405020304" pitchFamily="18" charset="0"/>
              </a:rPr>
              <a:pPr algn="r" eaLnBrk="1" hangingPunct="1"/>
              <a:t>18</a:t>
            </a:fld>
            <a:endParaRPr lang="en-US" altLang="en-US" sz="1200">
              <a:solidFill>
                <a:srgbClr val="000000"/>
              </a:solidFill>
              <a:latin typeface="Times New Roman" panose="02020603050405020304" pitchFamily="18"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Number Placeholder 6"/>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84225" indent="-301625">
              <a:defRPr>
                <a:solidFill>
                  <a:schemeClr val="tx1"/>
                </a:solidFill>
                <a:latin typeface="Calibri" panose="020F0502020204030204" pitchFamily="34" charset="0"/>
              </a:defRPr>
            </a:lvl2pPr>
            <a:lvl3pPr marL="1208088" indent="-241300">
              <a:defRPr>
                <a:solidFill>
                  <a:schemeClr val="tx1"/>
                </a:solidFill>
                <a:latin typeface="Calibri" panose="020F0502020204030204" pitchFamily="34" charset="0"/>
              </a:defRPr>
            </a:lvl3pPr>
            <a:lvl4pPr marL="1690688" indent="-241300">
              <a:defRPr>
                <a:solidFill>
                  <a:schemeClr val="tx1"/>
                </a:solidFill>
                <a:latin typeface="Calibri" panose="020F0502020204030204" pitchFamily="34" charset="0"/>
              </a:defRPr>
            </a:lvl4pPr>
            <a:lvl5pPr marL="2174875" indent="-241300">
              <a:defRPr>
                <a:solidFill>
                  <a:schemeClr val="tx1"/>
                </a:solidFill>
                <a:latin typeface="Calibri" panose="020F0502020204030204" pitchFamily="34" charset="0"/>
              </a:defRPr>
            </a:lvl5pPr>
            <a:lvl6pPr marL="2632075" indent="-241300" eaLnBrk="0" fontAlgn="base" hangingPunct="0">
              <a:spcBef>
                <a:spcPct val="0"/>
              </a:spcBef>
              <a:spcAft>
                <a:spcPct val="0"/>
              </a:spcAft>
              <a:defRPr>
                <a:solidFill>
                  <a:schemeClr val="tx1"/>
                </a:solidFill>
                <a:latin typeface="Calibri" panose="020F0502020204030204" pitchFamily="34" charset="0"/>
              </a:defRPr>
            </a:lvl6pPr>
            <a:lvl7pPr marL="3089275" indent="-241300" eaLnBrk="0" fontAlgn="base" hangingPunct="0">
              <a:spcBef>
                <a:spcPct val="0"/>
              </a:spcBef>
              <a:spcAft>
                <a:spcPct val="0"/>
              </a:spcAft>
              <a:defRPr>
                <a:solidFill>
                  <a:schemeClr val="tx1"/>
                </a:solidFill>
                <a:latin typeface="Calibri" panose="020F0502020204030204" pitchFamily="34" charset="0"/>
              </a:defRPr>
            </a:lvl7pPr>
            <a:lvl8pPr marL="3546475" indent="-241300" eaLnBrk="0" fontAlgn="base" hangingPunct="0">
              <a:spcBef>
                <a:spcPct val="0"/>
              </a:spcBef>
              <a:spcAft>
                <a:spcPct val="0"/>
              </a:spcAft>
              <a:defRPr>
                <a:solidFill>
                  <a:schemeClr val="tx1"/>
                </a:solidFill>
                <a:latin typeface="Calibri" panose="020F0502020204030204" pitchFamily="34" charset="0"/>
              </a:defRPr>
            </a:lvl8pPr>
            <a:lvl9pPr marL="4003675" indent="-2413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6D2BE8F0-FA16-44AF-B541-C969E4F70FE1}" type="slidenum">
              <a:rPr lang="en-US" altLang="en-US" smtClean="0">
                <a:solidFill>
                  <a:srgbClr val="000000"/>
                </a:solidFill>
              </a:rPr>
              <a:pPr fontAlgn="base">
                <a:spcBef>
                  <a:spcPct val="0"/>
                </a:spcBef>
                <a:spcAft>
                  <a:spcPct val="0"/>
                </a:spcAft>
              </a:pPr>
              <a:t>19</a:t>
            </a:fld>
            <a:endParaRPr lang="en-US" altLang="en-US">
              <a:solidFill>
                <a:srgbClr val="000000"/>
              </a:solidFill>
            </a:endParaRPr>
          </a:p>
        </p:txBody>
      </p:sp>
      <p:sp>
        <p:nvSpPr>
          <p:cNvPr id="50179" name="Slide Image Placeholder 1"/>
          <p:cNvSpPr>
            <a:spLocks noGrp="1" noRot="1" noChangeAspect="1" noTextEdit="1"/>
          </p:cNvSpPr>
          <p:nvPr>
            <p:ph type="sldImg"/>
          </p:nvPr>
        </p:nvSpPr>
        <p:spPr bwMode="auto">
          <a:xfrm>
            <a:off x="457200" y="720725"/>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8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kern="1200" dirty="0">
                <a:solidFill>
                  <a:schemeClr val="tx1"/>
                </a:solidFill>
                <a:effectLst/>
                <a:latin typeface="Arial" charset="0"/>
                <a:ea typeface="+mn-ea"/>
                <a:cs typeface="Arial" charset="0"/>
              </a:rPr>
              <a:t>The risk for disease transmission from Dental Unit Waterlines is tragically very real. </a:t>
            </a:r>
          </a:p>
          <a:p>
            <a:r>
              <a:rPr lang="en-US" sz="1200" b="1" kern="1200" dirty="0">
                <a:solidFill>
                  <a:schemeClr val="tx1"/>
                </a:solidFill>
                <a:effectLst/>
                <a:latin typeface="Arial" charset="0"/>
                <a:ea typeface="+mn-ea"/>
                <a:cs typeface="Arial" charset="0"/>
              </a:rPr>
              <a:t>CLICKs</a:t>
            </a:r>
          </a:p>
          <a:p>
            <a:pPr marL="171450" indent="-171450">
              <a:buFont typeface="Arial" panose="020B0604020202020204" pitchFamily="34" charset="0"/>
              <a:buChar char="•"/>
            </a:pPr>
            <a:r>
              <a:rPr lang="en-US" sz="1200" kern="1200" dirty="0">
                <a:solidFill>
                  <a:schemeClr val="tx1"/>
                </a:solidFill>
                <a:effectLst/>
                <a:latin typeface="Arial" charset="0"/>
                <a:ea typeface="+mn-ea"/>
                <a:cs typeface="Arial" charset="0"/>
              </a:rPr>
              <a:t>In 2011 an 82-year-old woman was diagnosed with legionellosis and died 2 days later. The patient’s only known risk of exposure for </a:t>
            </a:r>
            <a:r>
              <a:rPr lang="en-US" sz="1200" i="1" kern="1200" dirty="0">
                <a:solidFill>
                  <a:schemeClr val="tx1"/>
                </a:solidFill>
                <a:effectLst/>
                <a:latin typeface="Arial" charset="0"/>
                <a:ea typeface="+mn-ea"/>
                <a:cs typeface="Arial" charset="0"/>
              </a:rPr>
              <a:t>Legionella</a:t>
            </a:r>
            <a:r>
              <a:rPr lang="en-US" sz="1200" kern="1200" dirty="0">
                <a:solidFill>
                  <a:schemeClr val="tx1"/>
                </a:solidFill>
                <a:effectLst/>
                <a:latin typeface="Arial" charset="0"/>
                <a:ea typeface="+mn-ea"/>
                <a:cs typeface="Arial" charset="0"/>
              </a:rPr>
              <a:t> infection were two dental appointments. Molecular testing identified the dental unit waterlines as the source of the bacteria. </a:t>
            </a:r>
          </a:p>
          <a:p>
            <a:pPr marL="171450" indent="-171450">
              <a:buFont typeface="Arial" panose="020B0604020202020204" pitchFamily="34" charset="0"/>
              <a:buChar char="•"/>
            </a:pPr>
            <a:r>
              <a:rPr lang="en-US" sz="1200" kern="1200" dirty="0">
                <a:solidFill>
                  <a:schemeClr val="tx1"/>
                </a:solidFill>
                <a:effectLst/>
                <a:latin typeface="Arial" charset="0"/>
                <a:ea typeface="+mn-ea"/>
                <a:cs typeface="Arial" charset="0"/>
              </a:rPr>
              <a:t>2015 and 2016, an outbreak of </a:t>
            </a:r>
            <a:r>
              <a:rPr lang="en-US" sz="1200" i="1" kern="1200" dirty="0">
                <a:solidFill>
                  <a:schemeClr val="tx1"/>
                </a:solidFill>
                <a:effectLst/>
                <a:latin typeface="Arial" charset="0"/>
                <a:ea typeface="+mn-ea"/>
                <a:cs typeface="Arial" charset="0"/>
              </a:rPr>
              <a:t>Mycobacterium abscessus</a:t>
            </a:r>
            <a:r>
              <a:rPr lang="en-US" sz="1200" kern="1200" dirty="0">
                <a:solidFill>
                  <a:schemeClr val="tx1"/>
                </a:solidFill>
                <a:effectLst/>
                <a:latin typeface="Arial" charset="0"/>
                <a:ea typeface="+mn-ea"/>
                <a:cs typeface="Arial" charset="0"/>
              </a:rPr>
              <a:t> odontogenic infections was reported in children receiving pulpotomy treatment. The suspected source of the </a:t>
            </a:r>
            <a:r>
              <a:rPr lang="en-US" sz="1200" i="1" kern="1200" dirty="0">
                <a:solidFill>
                  <a:schemeClr val="tx1"/>
                </a:solidFill>
                <a:effectLst/>
                <a:latin typeface="Arial" charset="0"/>
                <a:ea typeface="+mn-ea"/>
                <a:cs typeface="Arial" charset="0"/>
              </a:rPr>
              <a:t>Mycobacterium</a:t>
            </a:r>
            <a:r>
              <a:rPr lang="en-US" sz="1200" kern="1200" dirty="0">
                <a:solidFill>
                  <a:schemeClr val="tx1"/>
                </a:solidFill>
                <a:effectLst/>
                <a:latin typeface="Arial" charset="0"/>
                <a:ea typeface="+mn-ea"/>
                <a:cs typeface="Arial" charset="0"/>
              </a:rPr>
              <a:t> was contaminated water from dental unit waterlines. Outbreaks also resulted in litigation. </a:t>
            </a:r>
            <a:endParaRPr lang="en-US" b="0" i="0" dirty="0">
              <a:solidFill>
                <a:srgbClr val="1C1D1F"/>
              </a:solidFill>
              <a:effectLst/>
              <a:highlight>
                <a:srgbClr val="FFFFFF"/>
              </a:highlight>
              <a:latin typeface="Nunito" pitchFamily="2" charset="0"/>
            </a:endParaRPr>
          </a:p>
          <a:p>
            <a:pPr marL="171450" marR="0" lvl="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en-US" b="0" i="0" dirty="0">
                <a:solidFill>
                  <a:srgbClr val="1C1D1F"/>
                </a:solidFill>
                <a:effectLst/>
                <a:highlight>
                  <a:srgbClr val="FFFFFF"/>
                </a:highlight>
                <a:latin typeface="Nunito" pitchFamily="2" charset="0"/>
              </a:rPr>
              <a:t>In 2022 </a:t>
            </a:r>
            <a:r>
              <a:rPr lang="en-US" sz="1200" dirty="0"/>
              <a:t>CDC was notified of a </a:t>
            </a:r>
            <a:r>
              <a:rPr lang="en-US" sz="1200" b="1" u="sng" dirty="0"/>
              <a:t>new</a:t>
            </a:r>
            <a:r>
              <a:rPr lang="en-US" sz="1200" dirty="0"/>
              <a:t> cluster of suspected NTM infections in children following dental procedures at a pediatric dental clinic, investigation ongoing. </a:t>
            </a:r>
          </a:p>
          <a:p>
            <a:pPr marL="0" marR="0" lvl="0" indent="0" algn="l" defTabSz="914400" rtl="0" eaLnBrk="1" fontAlgn="base" latinLnBrk="0" hangingPunct="1">
              <a:lnSpc>
                <a:spcPct val="100000"/>
              </a:lnSpc>
              <a:spcBef>
                <a:spcPct val="0"/>
              </a:spcBef>
              <a:spcAft>
                <a:spcPct val="0"/>
              </a:spcAft>
              <a:buClrTx/>
              <a:buSzTx/>
              <a:buFontTx/>
              <a:buNone/>
              <a:tabLst/>
              <a:defRPr/>
            </a:pPr>
            <a:endParaRPr lang="en-US" sz="1200" dirty="0"/>
          </a:p>
          <a:p>
            <a:pPr eaLnBrk="1" hangingPunct="1">
              <a:spcBef>
                <a:spcPct val="0"/>
              </a:spcBef>
            </a:pPr>
            <a:r>
              <a:rPr lang="en-US" b="0" i="0" dirty="0">
                <a:solidFill>
                  <a:srgbClr val="1C1D1F"/>
                </a:solidFill>
                <a:effectLst/>
                <a:highlight>
                  <a:srgbClr val="FFFFFF"/>
                </a:highlight>
                <a:latin typeface="Nunito" pitchFamily="2" charset="0"/>
              </a:rPr>
              <a:t>Case reports also document infections with </a:t>
            </a:r>
            <a:r>
              <a:rPr lang="en-US" b="0" i="1" dirty="0">
                <a:solidFill>
                  <a:srgbClr val="1C1D1F"/>
                </a:solidFill>
                <a:effectLst/>
                <a:highlight>
                  <a:srgbClr val="FFFFFF"/>
                </a:highlight>
                <a:latin typeface="Nunito" pitchFamily="2" charset="0"/>
              </a:rPr>
              <a:t>Mycobacteria</a:t>
            </a:r>
            <a:r>
              <a:rPr lang="en-US" b="0" i="0" dirty="0">
                <a:solidFill>
                  <a:srgbClr val="1C1D1F"/>
                </a:solidFill>
                <a:effectLst/>
                <a:highlight>
                  <a:srgbClr val="FFFFFF"/>
                </a:highlight>
                <a:latin typeface="Nunito" pitchFamily="2" charset="0"/>
              </a:rPr>
              <a:t> and </a:t>
            </a:r>
            <a:r>
              <a:rPr lang="en-US" b="0" i="1" dirty="0">
                <a:solidFill>
                  <a:srgbClr val="1C1D1F"/>
                </a:solidFill>
                <a:effectLst/>
                <a:highlight>
                  <a:srgbClr val="FFFFFF"/>
                </a:highlight>
                <a:latin typeface="Nunito" pitchFamily="2" charset="0"/>
              </a:rPr>
              <a:t>Legionella </a:t>
            </a:r>
            <a:r>
              <a:rPr lang="en-US" b="0" i="0" dirty="0">
                <a:solidFill>
                  <a:srgbClr val="1C1D1F"/>
                </a:solidFill>
                <a:effectLst/>
                <a:highlight>
                  <a:srgbClr val="FFFFFF"/>
                </a:highlight>
                <a:latin typeface="Nunito" pitchFamily="2" charset="0"/>
              </a:rPr>
              <a:t>following endodontic procedures, third molar extractions, and general dental work. In these reported cases, water samples taken from the dental clinics demonstrated levels of bacteria much higher than the recommended levels and reported breakdowns in infection prevention procedures to maintain and monitor dental water quality.</a:t>
            </a:r>
            <a:endParaRPr lang="en-US" altLang="en-US" dirty="0">
              <a:latin typeface="Arial" panose="020B0604020202020204" pitchFamily="34" charset="0"/>
              <a:cs typeface="Arial" panose="020B0604020202020204" pitchFamily="34" charset="0"/>
            </a:endParaRPr>
          </a:p>
        </p:txBody>
      </p:sp>
      <p:sp>
        <p:nvSpPr>
          <p:cNvPr id="50181" name="Slide Number Placeholder 3"/>
          <p:cNvSpPr txBox="1">
            <a:spLocks noGrp="1"/>
          </p:cNvSpPr>
          <p:nvPr/>
        </p:nvSpPr>
        <p:spPr bwMode="auto">
          <a:xfrm>
            <a:off x="4143375" y="9120188"/>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nchor="b"/>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eaLnBrk="1" hangingPunct="1"/>
            <a:fld id="{A50BE452-E5BD-46EB-BB58-5F86DC5566A8}" type="slidenum">
              <a:rPr lang="en-US" altLang="en-US" sz="1200">
                <a:solidFill>
                  <a:srgbClr val="000000"/>
                </a:solidFill>
                <a:latin typeface="Times New Roman" panose="02020603050405020304" pitchFamily="18" charset="0"/>
              </a:rPr>
              <a:pPr algn="r" eaLnBrk="1" hangingPunct="1"/>
              <a:t>19</a:t>
            </a:fld>
            <a:endParaRPr lang="en-US" altLang="en-US" sz="1200">
              <a:solidFill>
                <a:srgbClr val="000000"/>
              </a:solidFill>
              <a:latin typeface="Times New Roman" panose="02020603050405020304" pitchFamily="18"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Number Placeholder 6"/>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84225" indent="-301625">
              <a:defRPr>
                <a:solidFill>
                  <a:schemeClr val="tx1"/>
                </a:solidFill>
                <a:latin typeface="Calibri" panose="020F0502020204030204" pitchFamily="34" charset="0"/>
              </a:defRPr>
            </a:lvl2pPr>
            <a:lvl3pPr marL="1208088" indent="-241300">
              <a:defRPr>
                <a:solidFill>
                  <a:schemeClr val="tx1"/>
                </a:solidFill>
                <a:latin typeface="Calibri" panose="020F0502020204030204" pitchFamily="34" charset="0"/>
              </a:defRPr>
            </a:lvl3pPr>
            <a:lvl4pPr marL="1690688" indent="-241300">
              <a:defRPr>
                <a:solidFill>
                  <a:schemeClr val="tx1"/>
                </a:solidFill>
                <a:latin typeface="Calibri" panose="020F0502020204030204" pitchFamily="34" charset="0"/>
              </a:defRPr>
            </a:lvl4pPr>
            <a:lvl5pPr marL="2174875" indent="-241300">
              <a:defRPr>
                <a:solidFill>
                  <a:schemeClr val="tx1"/>
                </a:solidFill>
                <a:latin typeface="Calibri" panose="020F0502020204030204" pitchFamily="34" charset="0"/>
              </a:defRPr>
            </a:lvl5pPr>
            <a:lvl6pPr marL="2632075" indent="-241300" eaLnBrk="0" fontAlgn="base" hangingPunct="0">
              <a:spcBef>
                <a:spcPct val="0"/>
              </a:spcBef>
              <a:spcAft>
                <a:spcPct val="0"/>
              </a:spcAft>
              <a:defRPr>
                <a:solidFill>
                  <a:schemeClr val="tx1"/>
                </a:solidFill>
                <a:latin typeface="Calibri" panose="020F0502020204030204" pitchFamily="34" charset="0"/>
              </a:defRPr>
            </a:lvl6pPr>
            <a:lvl7pPr marL="3089275" indent="-241300" eaLnBrk="0" fontAlgn="base" hangingPunct="0">
              <a:spcBef>
                <a:spcPct val="0"/>
              </a:spcBef>
              <a:spcAft>
                <a:spcPct val="0"/>
              </a:spcAft>
              <a:defRPr>
                <a:solidFill>
                  <a:schemeClr val="tx1"/>
                </a:solidFill>
                <a:latin typeface="Calibri" panose="020F0502020204030204" pitchFamily="34" charset="0"/>
              </a:defRPr>
            </a:lvl7pPr>
            <a:lvl8pPr marL="3546475" indent="-241300" eaLnBrk="0" fontAlgn="base" hangingPunct="0">
              <a:spcBef>
                <a:spcPct val="0"/>
              </a:spcBef>
              <a:spcAft>
                <a:spcPct val="0"/>
              </a:spcAft>
              <a:defRPr>
                <a:solidFill>
                  <a:schemeClr val="tx1"/>
                </a:solidFill>
                <a:latin typeface="Calibri" panose="020F0502020204030204" pitchFamily="34" charset="0"/>
              </a:defRPr>
            </a:lvl8pPr>
            <a:lvl9pPr marL="4003675" indent="-2413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DDA2BD50-034B-4CEF-B148-6015FD5A9B6D}" type="slidenum">
              <a:rPr lang="en-US" altLang="en-US" smtClean="0">
                <a:solidFill>
                  <a:srgbClr val="000000"/>
                </a:solidFill>
              </a:rPr>
              <a:pPr fontAlgn="base">
                <a:spcBef>
                  <a:spcPct val="0"/>
                </a:spcBef>
                <a:spcAft>
                  <a:spcPct val="0"/>
                </a:spcAft>
              </a:pPr>
              <a:t>2</a:t>
            </a:fld>
            <a:endParaRPr lang="en-US" altLang="en-US">
              <a:solidFill>
                <a:srgbClr val="000000"/>
              </a:solidFill>
            </a:endParaRPr>
          </a:p>
        </p:txBody>
      </p:sp>
      <p:sp>
        <p:nvSpPr>
          <p:cNvPr id="13315" name="Slide Image Placeholder 1"/>
          <p:cNvSpPr>
            <a:spLocks noGrp="1" noRot="1" noChangeAspect="1" noTextEdit="1"/>
          </p:cNvSpPr>
          <p:nvPr>
            <p:ph type="sldImg"/>
          </p:nvPr>
        </p:nvSpPr>
        <p:spPr bwMode="auto">
          <a:xfrm>
            <a:off x="457200" y="720725"/>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We’re going to review a variety of activities you may encounter and discuss how to apply the principals of disinfection and sterilization to each of these:</a:t>
            </a:r>
          </a:p>
          <a:p>
            <a:pPr eaLnBrk="1" hangingPunct="1">
              <a:spcBef>
                <a:spcPct val="0"/>
              </a:spcBef>
            </a:pPr>
            <a:r>
              <a:rPr lang="en-US" altLang="en-US" dirty="0"/>
              <a:t>Housekeeping and Clinical Contract environmental surfaces</a:t>
            </a:r>
          </a:p>
          <a:p>
            <a:pPr eaLnBrk="1" hangingPunct="1">
              <a:spcBef>
                <a:spcPct val="0"/>
              </a:spcBef>
            </a:pPr>
            <a:r>
              <a:rPr lang="en-US" altLang="en-US" dirty="0"/>
              <a:t>Medical Waste</a:t>
            </a:r>
          </a:p>
          <a:p>
            <a:pPr eaLnBrk="1" hangingPunct="1">
              <a:spcBef>
                <a:spcPct val="0"/>
              </a:spcBef>
            </a:pPr>
            <a:r>
              <a:rPr lang="en-US" altLang="en-US" dirty="0"/>
              <a:t>Dental Unit Water lines</a:t>
            </a:r>
          </a:p>
          <a:p>
            <a:pPr eaLnBrk="1" hangingPunct="1">
              <a:spcBef>
                <a:spcPct val="0"/>
              </a:spcBef>
            </a:pPr>
            <a:r>
              <a:rPr lang="en-US" altLang="en-US" dirty="0"/>
              <a:t>Radiology/ laser and electrosurgery. </a:t>
            </a:r>
            <a:endParaRPr lang="en-US" altLang="en-US" dirty="0">
              <a:latin typeface="Arial" panose="020B0604020202020204" pitchFamily="34" charset="0"/>
              <a:cs typeface="Arial" panose="020B0604020202020204" pitchFamily="34" charset="0"/>
            </a:endParaRPr>
          </a:p>
        </p:txBody>
      </p:sp>
      <p:sp>
        <p:nvSpPr>
          <p:cNvPr id="13317" name="Slide Number Placeholder 3"/>
          <p:cNvSpPr txBox="1">
            <a:spLocks noGrp="1"/>
          </p:cNvSpPr>
          <p:nvPr/>
        </p:nvSpPr>
        <p:spPr bwMode="auto">
          <a:xfrm>
            <a:off x="4143375" y="9120188"/>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nchor="b"/>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eaLnBrk="1" hangingPunct="1"/>
            <a:fld id="{EF092C9B-9FDA-4BC6-BCCC-693F60964CFB}" type="slidenum">
              <a:rPr lang="en-US" altLang="en-US" sz="1200">
                <a:solidFill>
                  <a:srgbClr val="000000"/>
                </a:solidFill>
                <a:latin typeface="Times New Roman" panose="02020603050405020304" pitchFamily="18" charset="0"/>
              </a:rPr>
              <a:pPr algn="r" eaLnBrk="1" hangingPunct="1"/>
              <a:t>2</a:t>
            </a:fld>
            <a:endParaRPr lang="en-US" altLang="en-US" sz="1200">
              <a:solidFill>
                <a:srgbClr val="000000"/>
              </a:solidFill>
              <a:latin typeface="Times New Roman" panose="02020603050405020304" pitchFamily="18"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Number Placeholder 6"/>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84225" indent="-301625">
              <a:defRPr>
                <a:solidFill>
                  <a:schemeClr val="tx1"/>
                </a:solidFill>
                <a:latin typeface="Calibri" panose="020F0502020204030204" pitchFamily="34" charset="0"/>
              </a:defRPr>
            </a:lvl2pPr>
            <a:lvl3pPr marL="1208088" indent="-241300">
              <a:defRPr>
                <a:solidFill>
                  <a:schemeClr val="tx1"/>
                </a:solidFill>
                <a:latin typeface="Calibri" panose="020F0502020204030204" pitchFamily="34" charset="0"/>
              </a:defRPr>
            </a:lvl3pPr>
            <a:lvl4pPr marL="1690688" indent="-241300">
              <a:defRPr>
                <a:solidFill>
                  <a:schemeClr val="tx1"/>
                </a:solidFill>
                <a:latin typeface="Calibri" panose="020F0502020204030204" pitchFamily="34" charset="0"/>
              </a:defRPr>
            </a:lvl4pPr>
            <a:lvl5pPr marL="2174875" indent="-241300">
              <a:defRPr>
                <a:solidFill>
                  <a:schemeClr val="tx1"/>
                </a:solidFill>
                <a:latin typeface="Calibri" panose="020F0502020204030204" pitchFamily="34" charset="0"/>
              </a:defRPr>
            </a:lvl5pPr>
            <a:lvl6pPr marL="2632075" indent="-241300" eaLnBrk="0" fontAlgn="base" hangingPunct="0">
              <a:spcBef>
                <a:spcPct val="0"/>
              </a:spcBef>
              <a:spcAft>
                <a:spcPct val="0"/>
              </a:spcAft>
              <a:defRPr>
                <a:solidFill>
                  <a:schemeClr val="tx1"/>
                </a:solidFill>
                <a:latin typeface="Calibri" panose="020F0502020204030204" pitchFamily="34" charset="0"/>
              </a:defRPr>
            </a:lvl6pPr>
            <a:lvl7pPr marL="3089275" indent="-241300" eaLnBrk="0" fontAlgn="base" hangingPunct="0">
              <a:spcBef>
                <a:spcPct val="0"/>
              </a:spcBef>
              <a:spcAft>
                <a:spcPct val="0"/>
              </a:spcAft>
              <a:defRPr>
                <a:solidFill>
                  <a:schemeClr val="tx1"/>
                </a:solidFill>
                <a:latin typeface="Calibri" panose="020F0502020204030204" pitchFamily="34" charset="0"/>
              </a:defRPr>
            </a:lvl7pPr>
            <a:lvl8pPr marL="3546475" indent="-241300" eaLnBrk="0" fontAlgn="base" hangingPunct="0">
              <a:spcBef>
                <a:spcPct val="0"/>
              </a:spcBef>
              <a:spcAft>
                <a:spcPct val="0"/>
              </a:spcAft>
              <a:defRPr>
                <a:solidFill>
                  <a:schemeClr val="tx1"/>
                </a:solidFill>
                <a:latin typeface="Calibri" panose="020F0502020204030204" pitchFamily="34" charset="0"/>
              </a:defRPr>
            </a:lvl8pPr>
            <a:lvl9pPr marL="4003675" indent="-2413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B4CCD22B-4E01-40BD-946A-89C7A89BDDBC}" type="slidenum">
              <a:rPr lang="en-US" altLang="en-US" smtClean="0">
                <a:solidFill>
                  <a:srgbClr val="000000"/>
                </a:solidFill>
              </a:rPr>
              <a:pPr fontAlgn="base">
                <a:spcBef>
                  <a:spcPct val="0"/>
                </a:spcBef>
                <a:spcAft>
                  <a:spcPct val="0"/>
                </a:spcAft>
              </a:pPr>
              <a:t>20</a:t>
            </a:fld>
            <a:endParaRPr lang="en-US" altLang="en-US">
              <a:solidFill>
                <a:srgbClr val="000000"/>
              </a:solidFill>
            </a:endParaRPr>
          </a:p>
        </p:txBody>
      </p:sp>
      <p:sp>
        <p:nvSpPr>
          <p:cNvPr id="52227" name="Slide Image Placeholder 1"/>
          <p:cNvSpPr>
            <a:spLocks noGrp="1" noRot="1" noChangeAspect="1" noTextEdit="1"/>
          </p:cNvSpPr>
          <p:nvPr>
            <p:ph type="sldImg"/>
          </p:nvPr>
        </p:nvSpPr>
        <p:spPr bwMode="auto">
          <a:xfrm>
            <a:off x="457200" y="720725"/>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dirty="0">
                <a:latin typeface="Arial" panose="020B0604020202020204" pitchFamily="34" charset="0"/>
                <a:cs typeface="Arial" panose="020B0604020202020204" pitchFamily="34" charset="0"/>
              </a:rPr>
              <a:t>There are several additional issues to consider related to dental handpieces, saliva ejectors, single-use products and devices, and  pre-procedural mouth rinses</a:t>
            </a:r>
          </a:p>
          <a:p>
            <a:pPr eaLnBrk="1" hangingPunct="1">
              <a:spcBef>
                <a:spcPct val="0"/>
              </a:spcBef>
            </a:pPr>
            <a:endParaRPr lang="en-US" altLang="en-US" dirty="0"/>
          </a:p>
        </p:txBody>
      </p:sp>
      <p:sp>
        <p:nvSpPr>
          <p:cNvPr id="52229" name="Slide Number Placeholder 3"/>
          <p:cNvSpPr txBox="1">
            <a:spLocks noGrp="1"/>
          </p:cNvSpPr>
          <p:nvPr/>
        </p:nvSpPr>
        <p:spPr bwMode="auto">
          <a:xfrm>
            <a:off x="4143375" y="9120188"/>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nchor="b"/>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eaLnBrk="1" hangingPunct="1"/>
            <a:fld id="{CA3DA237-856A-4E7A-A2FE-AEA901BADC66}" type="slidenum">
              <a:rPr lang="en-US" altLang="en-US" sz="1200">
                <a:solidFill>
                  <a:srgbClr val="000000"/>
                </a:solidFill>
                <a:latin typeface="Times New Roman" panose="02020603050405020304" pitchFamily="18" charset="0"/>
              </a:rPr>
              <a:pPr algn="r" eaLnBrk="1" hangingPunct="1"/>
              <a:t>20</a:t>
            </a:fld>
            <a:endParaRPr lang="en-US" altLang="en-US" sz="1200">
              <a:solidFill>
                <a:srgbClr val="000000"/>
              </a:solidFill>
              <a:latin typeface="Times New Roman" panose="02020603050405020304" pitchFamily="18"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Number Placeholder 6"/>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84225" indent="-301625">
              <a:defRPr>
                <a:solidFill>
                  <a:schemeClr val="tx1"/>
                </a:solidFill>
                <a:latin typeface="Calibri" panose="020F0502020204030204" pitchFamily="34" charset="0"/>
              </a:defRPr>
            </a:lvl2pPr>
            <a:lvl3pPr marL="1208088" indent="-241300">
              <a:defRPr>
                <a:solidFill>
                  <a:schemeClr val="tx1"/>
                </a:solidFill>
                <a:latin typeface="Calibri" panose="020F0502020204030204" pitchFamily="34" charset="0"/>
              </a:defRPr>
            </a:lvl3pPr>
            <a:lvl4pPr marL="1690688" indent="-241300">
              <a:defRPr>
                <a:solidFill>
                  <a:schemeClr val="tx1"/>
                </a:solidFill>
                <a:latin typeface="Calibri" panose="020F0502020204030204" pitchFamily="34" charset="0"/>
              </a:defRPr>
            </a:lvl4pPr>
            <a:lvl5pPr marL="2174875" indent="-241300">
              <a:defRPr>
                <a:solidFill>
                  <a:schemeClr val="tx1"/>
                </a:solidFill>
                <a:latin typeface="Calibri" panose="020F0502020204030204" pitchFamily="34" charset="0"/>
              </a:defRPr>
            </a:lvl5pPr>
            <a:lvl6pPr marL="2632075" indent="-241300" eaLnBrk="0" fontAlgn="base" hangingPunct="0">
              <a:spcBef>
                <a:spcPct val="0"/>
              </a:spcBef>
              <a:spcAft>
                <a:spcPct val="0"/>
              </a:spcAft>
              <a:defRPr>
                <a:solidFill>
                  <a:schemeClr val="tx1"/>
                </a:solidFill>
                <a:latin typeface="Calibri" panose="020F0502020204030204" pitchFamily="34" charset="0"/>
              </a:defRPr>
            </a:lvl6pPr>
            <a:lvl7pPr marL="3089275" indent="-241300" eaLnBrk="0" fontAlgn="base" hangingPunct="0">
              <a:spcBef>
                <a:spcPct val="0"/>
              </a:spcBef>
              <a:spcAft>
                <a:spcPct val="0"/>
              </a:spcAft>
              <a:defRPr>
                <a:solidFill>
                  <a:schemeClr val="tx1"/>
                </a:solidFill>
                <a:latin typeface="Calibri" panose="020F0502020204030204" pitchFamily="34" charset="0"/>
              </a:defRPr>
            </a:lvl7pPr>
            <a:lvl8pPr marL="3546475" indent="-241300" eaLnBrk="0" fontAlgn="base" hangingPunct="0">
              <a:spcBef>
                <a:spcPct val="0"/>
              </a:spcBef>
              <a:spcAft>
                <a:spcPct val="0"/>
              </a:spcAft>
              <a:defRPr>
                <a:solidFill>
                  <a:schemeClr val="tx1"/>
                </a:solidFill>
                <a:latin typeface="Calibri" panose="020F0502020204030204" pitchFamily="34" charset="0"/>
              </a:defRPr>
            </a:lvl8pPr>
            <a:lvl9pPr marL="4003675" indent="-2413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B4CCD22B-4E01-40BD-946A-89C7A89BDDBC}" type="slidenum">
              <a:rPr lang="en-US" altLang="en-US" smtClean="0">
                <a:solidFill>
                  <a:srgbClr val="000000"/>
                </a:solidFill>
              </a:rPr>
              <a:pPr fontAlgn="base">
                <a:spcBef>
                  <a:spcPct val="0"/>
                </a:spcBef>
                <a:spcAft>
                  <a:spcPct val="0"/>
                </a:spcAft>
              </a:pPr>
              <a:t>21</a:t>
            </a:fld>
            <a:endParaRPr lang="en-US" altLang="en-US">
              <a:solidFill>
                <a:srgbClr val="000000"/>
              </a:solidFill>
            </a:endParaRPr>
          </a:p>
        </p:txBody>
      </p:sp>
      <p:sp>
        <p:nvSpPr>
          <p:cNvPr id="52227" name="Slide Image Placeholder 1"/>
          <p:cNvSpPr>
            <a:spLocks noGrp="1" noRot="1" noChangeAspect="1" noTextEdit="1"/>
          </p:cNvSpPr>
          <p:nvPr>
            <p:ph type="sldImg"/>
          </p:nvPr>
        </p:nvSpPr>
        <p:spPr bwMode="auto">
          <a:xfrm>
            <a:off x="457200" y="720725"/>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800100" lvl="1" indent="-457200" eaLnBrk="1" fontAlgn="auto" hangingPunct="1">
              <a:buFont typeface="Arial" panose="020B0604020202020204" pitchFamily="34" charset="0"/>
              <a:buChar char="•"/>
              <a:defRPr/>
            </a:pPr>
            <a:r>
              <a:rPr lang="en-US" altLang="en-US" sz="2600" dirty="0">
                <a:solidFill>
                  <a:srgbClr val="532E1D"/>
                </a:solidFill>
              </a:rPr>
              <a:t>Dental handpieces include:</a:t>
            </a:r>
          </a:p>
          <a:p>
            <a:pPr marL="1200150" lvl="3" eaLnBrk="1" fontAlgn="auto" hangingPunct="1">
              <a:defRPr/>
            </a:pPr>
            <a:r>
              <a:rPr lang="en-US" altLang="en-US" sz="2200" dirty="0">
                <a:solidFill>
                  <a:srgbClr val="532E1D"/>
                </a:solidFill>
              </a:rPr>
              <a:t>High-speed</a:t>
            </a:r>
          </a:p>
          <a:p>
            <a:pPr marL="1200150" lvl="3" eaLnBrk="1" fontAlgn="auto" hangingPunct="1">
              <a:defRPr/>
            </a:pPr>
            <a:r>
              <a:rPr lang="en-US" altLang="en-US" sz="2200" dirty="0">
                <a:solidFill>
                  <a:srgbClr val="532E1D"/>
                </a:solidFill>
              </a:rPr>
              <a:t>Low-speed</a:t>
            </a:r>
          </a:p>
          <a:p>
            <a:pPr marL="1200150" lvl="3" eaLnBrk="1" fontAlgn="auto" hangingPunct="1">
              <a:defRPr/>
            </a:pPr>
            <a:r>
              <a:rPr lang="en-US" altLang="en-US" sz="2200" dirty="0">
                <a:solidFill>
                  <a:srgbClr val="532E1D"/>
                </a:solidFill>
              </a:rPr>
              <a:t>Electric</a:t>
            </a:r>
          </a:p>
          <a:p>
            <a:pPr marL="1200150" lvl="3" eaLnBrk="1" fontAlgn="auto" hangingPunct="1">
              <a:defRPr/>
            </a:pPr>
            <a:r>
              <a:rPr lang="en-US" altLang="en-US" sz="2200" dirty="0">
                <a:solidFill>
                  <a:srgbClr val="532E1D"/>
                </a:solidFill>
              </a:rPr>
              <a:t>Endodontic</a:t>
            </a:r>
          </a:p>
          <a:p>
            <a:pPr marL="1200150" lvl="3" eaLnBrk="1" fontAlgn="auto" hangingPunct="1">
              <a:defRPr/>
            </a:pPr>
            <a:r>
              <a:rPr lang="en-US" altLang="en-US" sz="2200" dirty="0">
                <a:solidFill>
                  <a:srgbClr val="532E1D"/>
                </a:solidFill>
              </a:rPr>
              <a:t>Surgical handpieces and attachments (i.e</a:t>
            </a:r>
            <a:r>
              <a:rPr lang="en-US" altLang="en-US" sz="2200">
                <a:solidFill>
                  <a:srgbClr val="532E1D"/>
                </a:solidFill>
              </a:rPr>
              <a:t>., prophy </a:t>
            </a:r>
            <a:r>
              <a:rPr lang="en-US" altLang="en-US" sz="2200" dirty="0">
                <a:solidFill>
                  <a:srgbClr val="532E1D"/>
                </a:solidFill>
              </a:rPr>
              <a:t>angles and nose cones)</a:t>
            </a:r>
          </a:p>
          <a:p>
            <a:pPr marL="342900" lvl="1" eaLnBrk="1" fontAlgn="auto" hangingPunct="1">
              <a:defRPr/>
            </a:pPr>
            <a:r>
              <a:rPr lang="en-US" altLang="en-US" sz="2600" b="1" dirty="0">
                <a:solidFill>
                  <a:srgbClr val="532E1D"/>
                </a:solidFill>
              </a:rPr>
              <a:t>CLICKs</a:t>
            </a:r>
          </a:p>
          <a:p>
            <a:pPr marL="800100" lvl="1" indent="-457200" eaLnBrk="1" fontAlgn="auto" hangingPunct="1">
              <a:buFont typeface="Arial" panose="020B0604020202020204" pitchFamily="34" charset="0"/>
              <a:buChar char="•"/>
              <a:defRPr/>
            </a:pPr>
            <a:r>
              <a:rPr lang="en-US" altLang="en-US" sz="2600" dirty="0">
                <a:solidFill>
                  <a:srgbClr val="532E1D"/>
                </a:solidFill>
              </a:rPr>
              <a:t>Always be heat sterilized between patients</a:t>
            </a:r>
          </a:p>
          <a:p>
            <a:pPr marL="800100" lvl="1" indent="-457200" eaLnBrk="1" fontAlgn="auto" hangingPunct="1">
              <a:buFont typeface="Arial" panose="020B0604020202020204" pitchFamily="34" charset="0"/>
              <a:buChar char="•"/>
              <a:defRPr/>
            </a:pPr>
            <a:r>
              <a:rPr lang="en-US" altLang="en-US" sz="2600" dirty="0">
                <a:solidFill>
                  <a:srgbClr val="532E1D"/>
                </a:solidFill>
              </a:rPr>
              <a:t>If a dental handpiece cannot be heat sterilized and does not have FDA clearance with validated instructions for reprocessing</a:t>
            </a:r>
            <a:r>
              <a:rPr lang="en-US" altLang="en-US" sz="2600" b="1" i="1" u="sng" dirty="0">
                <a:solidFill>
                  <a:srgbClr val="532E1D"/>
                </a:solidFill>
              </a:rPr>
              <a:t>, DHCP should not use that device</a:t>
            </a:r>
          </a:p>
          <a:p>
            <a:pPr eaLnBrk="1" hangingPunct="1">
              <a:spcBef>
                <a:spcPct val="0"/>
              </a:spcBef>
            </a:pPr>
            <a:endParaRPr lang="en-US" altLang="en-US" dirty="0"/>
          </a:p>
        </p:txBody>
      </p:sp>
      <p:sp>
        <p:nvSpPr>
          <p:cNvPr id="52229" name="Slide Number Placeholder 3"/>
          <p:cNvSpPr txBox="1">
            <a:spLocks noGrp="1"/>
          </p:cNvSpPr>
          <p:nvPr/>
        </p:nvSpPr>
        <p:spPr bwMode="auto">
          <a:xfrm>
            <a:off x="4143375" y="9120188"/>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nchor="b"/>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eaLnBrk="1" hangingPunct="1"/>
            <a:fld id="{CA3DA237-856A-4E7A-A2FE-AEA901BADC66}" type="slidenum">
              <a:rPr lang="en-US" altLang="en-US" sz="1200">
                <a:solidFill>
                  <a:srgbClr val="000000"/>
                </a:solidFill>
                <a:latin typeface="Times New Roman" panose="02020603050405020304" pitchFamily="18" charset="0"/>
              </a:rPr>
              <a:pPr algn="r" eaLnBrk="1" hangingPunct="1"/>
              <a:t>21</a:t>
            </a:fld>
            <a:endParaRPr lang="en-US" altLang="en-US" sz="120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14282926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Number Placeholder 6"/>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84225" indent="-301625">
              <a:defRPr>
                <a:solidFill>
                  <a:schemeClr val="tx1"/>
                </a:solidFill>
                <a:latin typeface="Calibri" panose="020F0502020204030204" pitchFamily="34" charset="0"/>
              </a:defRPr>
            </a:lvl2pPr>
            <a:lvl3pPr marL="1208088" indent="-241300">
              <a:defRPr>
                <a:solidFill>
                  <a:schemeClr val="tx1"/>
                </a:solidFill>
                <a:latin typeface="Calibri" panose="020F0502020204030204" pitchFamily="34" charset="0"/>
              </a:defRPr>
            </a:lvl3pPr>
            <a:lvl4pPr marL="1690688" indent="-241300">
              <a:defRPr>
                <a:solidFill>
                  <a:schemeClr val="tx1"/>
                </a:solidFill>
                <a:latin typeface="Calibri" panose="020F0502020204030204" pitchFamily="34" charset="0"/>
              </a:defRPr>
            </a:lvl4pPr>
            <a:lvl5pPr marL="2174875" indent="-241300">
              <a:defRPr>
                <a:solidFill>
                  <a:schemeClr val="tx1"/>
                </a:solidFill>
                <a:latin typeface="Calibri" panose="020F0502020204030204" pitchFamily="34" charset="0"/>
              </a:defRPr>
            </a:lvl5pPr>
            <a:lvl6pPr marL="2632075" indent="-241300" eaLnBrk="0" fontAlgn="base" hangingPunct="0">
              <a:spcBef>
                <a:spcPct val="0"/>
              </a:spcBef>
              <a:spcAft>
                <a:spcPct val="0"/>
              </a:spcAft>
              <a:defRPr>
                <a:solidFill>
                  <a:schemeClr val="tx1"/>
                </a:solidFill>
                <a:latin typeface="Calibri" panose="020F0502020204030204" pitchFamily="34" charset="0"/>
              </a:defRPr>
            </a:lvl6pPr>
            <a:lvl7pPr marL="3089275" indent="-241300" eaLnBrk="0" fontAlgn="base" hangingPunct="0">
              <a:spcBef>
                <a:spcPct val="0"/>
              </a:spcBef>
              <a:spcAft>
                <a:spcPct val="0"/>
              </a:spcAft>
              <a:defRPr>
                <a:solidFill>
                  <a:schemeClr val="tx1"/>
                </a:solidFill>
                <a:latin typeface="Calibri" panose="020F0502020204030204" pitchFamily="34" charset="0"/>
              </a:defRPr>
            </a:lvl7pPr>
            <a:lvl8pPr marL="3546475" indent="-241300" eaLnBrk="0" fontAlgn="base" hangingPunct="0">
              <a:spcBef>
                <a:spcPct val="0"/>
              </a:spcBef>
              <a:spcAft>
                <a:spcPct val="0"/>
              </a:spcAft>
              <a:defRPr>
                <a:solidFill>
                  <a:schemeClr val="tx1"/>
                </a:solidFill>
                <a:latin typeface="Calibri" panose="020F0502020204030204" pitchFamily="34" charset="0"/>
              </a:defRPr>
            </a:lvl8pPr>
            <a:lvl9pPr marL="4003675" indent="-2413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5B430D11-105C-4F32-B4FF-CB1920E21B74}" type="slidenum">
              <a:rPr lang="en-US" altLang="en-US" smtClean="0">
                <a:solidFill>
                  <a:srgbClr val="000000"/>
                </a:solidFill>
              </a:rPr>
              <a:pPr fontAlgn="base">
                <a:spcBef>
                  <a:spcPct val="0"/>
                </a:spcBef>
                <a:spcAft>
                  <a:spcPct val="0"/>
                </a:spcAft>
              </a:pPr>
              <a:t>22</a:t>
            </a:fld>
            <a:endParaRPr lang="en-US" altLang="en-US">
              <a:solidFill>
                <a:srgbClr val="000000"/>
              </a:solidFill>
            </a:endParaRPr>
          </a:p>
        </p:txBody>
      </p:sp>
      <p:sp>
        <p:nvSpPr>
          <p:cNvPr id="54275" name="Slide Image Placeholder 1"/>
          <p:cNvSpPr>
            <a:spLocks noGrp="1" noRot="1" noChangeAspect="1" noTextEdit="1"/>
          </p:cNvSpPr>
          <p:nvPr>
            <p:ph type="sldImg"/>
          </p:nvPr>
        </p:nvSpPr>
        <p:spPr bwMode="auto">
          <a:xfrm>
            <a:off x="457200" y="720725"/>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dirty="0">
                <a:latin typeface="Arial" panose="020B0604020202020204" pitchFamily="34" charset="0"/>
                <a:cs typeface="Arial" panose="020B0604020202020204" pitchFamily="34" charset="0"/>
              </a:rPr>
              <a:t>Some parts of dental instruments are permanently attached to dental unit waterlines and while these items do not enter the patient’s mouth, they are likely to become contaminated with oral fluids during treatment procedures. </a:t>
            </a:r>
          </a:p>
          <a:p>
            <a:pPr eaLnBrk="1" hangingPunct="1"/>
            <a:r>
              <a:rPr lang="en-US" altLang="en-US" b="1" dirty="0">
                <a:latin typeface="Arial" panose="020B0604020202020204" pitchFamily="34" charset="0"/>
                <a:cs typeface="Arial" panose="020B0604020202020204" pitchFamily="34" charset="0"/>
              </a:rPr>
              <a:t>CLICKs</a:t>
            </a:r>
          </a:p>
          <a:p>
            <a:pPr marL="171450" indent="-171450" eaLnBrk="1" hangingPunct="1">
              <a:buFont typeface="Arial" panose="020B0604020202020204" pitchFamily="34" charset="0"/>
              <a:buChar char="•"/>
            </a:pPr>
            <a:r>
              <a:rPr lang="en-US" altLang="en-US" dirty="0">
                <a:latin typeface="Arial" panose="020B0604020202020204" pitchFamily="34" charset="0"/>
                <a:cs typeface="Arial" panose="020B0604020202020204" pitchFamily="34" charset="0"/>
              </a:rPr>
              <a:t>Some examples include handles or dental unit attachments of saliva ejectors, </a:t>
            </a:r>
          </a:p>
          <a:p>
            <a:pPr marL="171450" indent="-171450" eaLnBrk="1" hangingPunct="1">
              <a:buFont typeface="Arial" panose="020B0604020202020204" pitchFamily="34" charset="0"/>
              <a:buChar char="•"/>
            </a:pPr>
            <a:r>
              <a:rPr lang="en-US" altLang="en-US" dirty="0">
                <a:latin typeface="Arial" panose="020B0604020202020204" pitchFamily="34" charset="0"/>
                <a:cs typeface="Arial" panose="020B0604020202020204" pitchFamily="34" charset="0"/>
              </a:rPr>
              <a:t>high-speed air evacuators, </a:t>
            </a:r>
          </a:p>
          <a:p>
            <a:pPr marL="171450" indent="-171450" eaLnBrk="1" hangingPunct="1">
              <a:buFont typeface="Arial" panose="020B0604020202020204" pitchFamily="34" charset="0"/>
              <a:buChar char="•"/>
            </a:pPr>
            <a:r>
              <a:rPr lang="en-US" altLang="en-US" dirty="0">
                <a:latin typeface="Arial" panose="020B0604020202020204" pitchFamily="34" charset="0"/>
                <a:cs typeface="Arial" panose="020B0604020202020204" pitchFamily="34" charset="0"/>
              </a:rPr>
              <a:t>and air/water syringes. </a:t>
            </a:r>
          </a:p>
          <a:p>
            <a:pPr marL="171450" indent="-171450" eaLnBrk="1" hangingPunct="1">
              <a:buFont typeface="Arial" panose="020B0604020202020204" pitchFamily="34" charset="0"/>
              <a:buChar char="•"/>
            </a:pPr>
            <a:r>
              <a:rPr lang="en-US" altLang="en-US" dirty="0">
                <a:latin typeface="Arial" panose="020B0604020202020204" pitchFamily="34" charset="0"/>
                <a:cs typeface="Arial" panose="020B0604020202020204" pitchFamily="34" charset="0"/>
              </a:rPr>
              <a:t>These components should be covered with waterproof barriers and changed after each use. </a:t>
            </a:r>
          </a:p>
          <a:p>
            <a:pPr marL="171450" indent="-171450" eaLnBrk="1" hangingPunct="1">
              <a:buFont typeface="Arial" panose="020B0604020202020204" pitchFamily="34" charset="0"/>
              <a:buChar char="•"/>
            </a:pPr>
            <a:r>
              <a:rPr lang="en-US" altLang="en-US" dirty="0">
                <a:latin typeface="Arial" panose="020B0604020202020204" pitchFamily="34" charset="0"/>
                <a:cs typeface="Arial" panose="020B0604020202020204" pitchFamily="34" charset="0"/>
              </a:rPr>
              <a:t>If the item becomes visibly contaminated during use, clean and disinfect with an EPA-registered hospital disinfectant with a tuberculocidal claim (intermediate-level disinfectant) before using it with the next patient. </a:t>
            </a:r>
          </a:p>
          <a:p>
            <a:pPr eaLnBrk="1" hangingPunct="1">
              <a:spcBef>
                <a:spcPct val="0"/>
              </a:spcBef>
            </a:pPr>
            <a:endParaRPr lang="en-US" altLang="en-US" dirty="0"/>
          </a:p>
        </p:txBody>
      </p:sp>
      <p:sp>
        <p:nvSpPr>
          <p:cNvPr id="54277" name="Slide Number Placeholder 3"/>
          <p:cNvSpPr txBox="1">
            <a:spLocks noGrp="1"/>
          </p:cNvSpPr>
          <p:nvPr/>
        </p:nvSpPr>
        <p:spPr bwMode="auto">
          <a:xfrm>
            <a:off x="4143375" y="9120188"/>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nchor="b"/>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eaLnBrk="1" hangingPunct="1"/>
            <a:fld id="{E2B90AE5-ECFC-4E46-84E1-63CD95F0D845}" type="slidenum">
              <a:rPr lang="en-US" altLang="en-US" sz="1200">
                <a:solidFill>
                  <a:srgbClr val="000000"/>
                </a:solidFill>
                <a:latin typeface="Times New Roman" panose="02020603050405020304" pitchFamily="18" charset="0"/>
              </a:rPr>
              <a:pPr algn="r" eaLnBrk="1" hangingPunct="1"/>
              <a:t>22</a:t>
            </a:fld>
            <a:endParaRPr lang="en-US" altLang="en-US" sz="1200">
              <a:solidFill>
                <a:srgbClr val="000000"/>
              </a:solidFill>
              <a:latin typeface="Times New Roman" panose="02020603050405020304" pitchFamily="18"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Number Placeholder 6"/>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84225" indent="-301625">
              <a:defRPr>
                <a:solidFill>
                  <a:schemeClr val="tx1"/>
                </a:solidFill>
                <a:latin typeface="Calibri" panose="020F0502020204030204" pitchFamily="34" charset="0"/>
              </a:defRPr>
            </a:lvl2pPr>
            <a:lvl3pPr marL="1208088" indent="-241300">
              <a:defRPr>
                <a:solidFill>
                  <a:schemeClr val="tx1"/>
                </a:solidFill>
                <a:latin typeface="Calibri" panose="020F0502020204030204" pitchFamily="34" charset="0"/>
              </a:defRPr>
            </a:lvl3pPr>
            <a:lvl4pPr marL="1690688" indent="-241300">
              <a:defRPr>
                <a:solidFill>
                  <a:schemeClr val="tx1"/>
                </a:solidFill>
                <a:latin typeface="Calibri" panose="020F0502020204030204" pitchFamily="34" charset="0"/>
              </a:defRPr>
            </a:lvl4pPr>
            <a:lvl5pPr marL="2174875" indent="-241300">
              <a:defRPr>
                <a:solidFill>
                  <a:schemeClr val="tx1"/>
                </a:solidFill>
                <a:latin typeface="Calibri" panose="020F0502020204030204" pitchFamily="34" charset="0"/>
              </a:defRPr>
            </a:lvl5pPr>
            <a:lvl6pPr marL="2632075" indent="-241300" eaLnBrk="0" fontAlgn="base" hangingPunct="0">
              <a:spcBef>
                <a:spcPct val="0"/>
              </a:spcBef>
              <a:spcAft>
                <a:spcPct val="0"/>
              </a:spcAft>
              <a:defRPr>
                <a:solidFill>
                  <a:schemeClr val="tx1"/>
                </a:solidFill>
                <a:latin typeface="Calibri" panose="020F0502020204030204" pitchFamily="34" charset="0"/>
              </a:defRPr>
            </a:lvl6pPr>
            <a:lvl7pPr marL="3089275" indent="-241300" eaLnBrk="0" fontAlgn="base" hangingPunct="0">
              <a:spcBef>
                <a:spcPct val="0"/>
              </a:spcBef>
              <a:spcAft>
                <a:spcPct val="0"/>
              </a:spcAft>
              <a:defRPr>
                <a:solidFill>
                  <a:schemeClr val="tx1"/>
                </a:solidFill>
                <a:latin typeface="Calibri" panose="020F0502020204030204" pitchFamily="34" charset="0"/>
              </a:defRPr>
            </a:lvl7pPr>
            <a:lvl8pPr marL="3546475" indent="-241300" eaLnBrk="0" fontAlgn="base" hangingPunct="0">
              <a:spcBef>
                <a:spcPct val="0"/>
              </a:spcBef>
              <a:spcAft>
                <a:spcPct val="0"/>
              </a:spcAft>
              <a:defRPr>
                <a:solidFill>
                  <a:schemeClr val="tx1"/>
                </a:solidFill>
                <a:latin typeface="Calibri" panose="020F0502020204030204" pitchFamily="34" charset="0"/>
              </a:defRPr>
            </a:lvl8pPr>
            <a:lvl9pPr marL="4003675" indent="-2413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EA6BF442-CA8C-4261-B9B9-5285F1759D19}" type="slidenum">
              <a:rPr lang="en-US" altLang="en-US" smtClean="0">
                <a:solidFill>
                  <a:srgbClr val="000000"/>
                </a:solidFill>
              </a:rPr>
              <a:pPr fontAlgn="base">
                <a:spcBef>
                  <a:spcPct val="0"/>
                </a:spcBef>
                <a:spcAft>
                  <a:spcPct val="0"/>
                </a:spcAft>
              </a:pPr>
              <a:t>23</a:t>
            </a:fld>
            <a:endParaRPr lang="en-US" altLang="en-US">
              <a:solidFill>
                <a:srgbClr val="000000"/>
              </a:solidFill>
            </a:endParaRPr>
          </a:p>
        </p:txBody>
      </p:sp>
      <p:sp>
        <p:nvSpPr>
          <p:cNvPr id="56323" name="Slide Image Placeholder 1"/>
          <p:cNvSpPr>
            <a:spLocks noGrp="1" noRot="1" noChangeAspect="1" noTextEdit="1"/>
          </p:cNvSpPr>
          <p:nvPr>
            <p:ph type="sldImg"/>
          </p:nvPr>
        </p:nvSpPr>
        <p:spPr bwMode="auto">
          <a:xfrm>
            <a:off x="457200" y="720725"/>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dirty="0">
                <a:latin typeface="Arial" panose="020B0604020202020204" pitchFamily="34" charset="0"/>
                <a:cs typeface="Arial" panose="020B0604020202020204" pitchFamily="34" charset="0"/>
              </a:rPr>
              <a:t>Backflow, meaning reverse flow, can occur when the pressure in the patient’s mouth is less than that in the evacuator for example, when the patient uses the saliva ejector as a straw. When this happens, material from the mouth of a previous patient might remain in the vacuum line of the saliva ejector and be aspirated into the mouth of the next patient being treated and be a potential source of contamination. </a:t>
            </a:r>
          </a:p>
          <a:p>
            <a:pPr eaLnBrk="1" hangingPunct="1"/>
            <a:r>
              <a:rPr lang="en-US" altLang="en-US" dirty="0">
                <a:latin typeface="Arial" panose="020B0604020202020204" pitchFamily="34" charset="0"/>
                <a:cs typeface="Arial" panose="020B0604020202020204" pitchFamily="34" charset="0"/>
              </a:rPr>
              <a:t>Although there have been no reports of any adverse health issues, practitioners should be aware that in certain situations, backflow could occur when using a saliva ejector.</a:t>
            </a:r>
          </a:p>
          <a:p>
            <a:pPr eaLnBrk="1" hangingPunct="1">
              <a:spcBef>
                <a:spcPct val="0"/>
              </a:spcBef>
            </a:pPr>
            <a:endParaRPr lang="en-US" altLang="en-US" dirty="0">
              <a:latin typeface="Arial" panose="020B0604020202020204" pitchFamily="34" charset="0"/>
              <a:cs typeface="Arial" panose="020B0604020202020204" pitchFamily="34" charset="0"/>
            </a:endParaRPr>
          </a:p>
        </p:txBody>
      </p:sp>
      <p:sp>
        <p:nvSpPr>
          <p:cNvPr id="56325" name="Slide Number Placeholder 3"/>
          <p:cNvSpPr txBox="1">
            <a:spLocks noGrp="1"/>
          </p:cNvSpPr>
          <p:nvPr/>
        </p:nvSpPr>
        <p:spPr bwMode="auto">
          <a:xfrm>
            <a:off x="4143375" y="9120188"/>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nchor="b"/>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eaLnBrk="1" hangingPunct="1"/>
            <a:fld id="{8B1CF98D-22F4-4AE2-BFC4-BB163EE30BBB}" type="slidenum">
              <a:rPr lang="en-US" altLang="en-US" sz="1200">
                <a:solidFill>
                  <a:srgbClr val="000000"/>
                </a:solidFill>
                <a:latin typeface="Times New Roman" panose="02020603050405020304" pitchFamily="18" charset="0"/>
              </a:rPr>
              <a:pPr algn="r" eaLnBrk="1" hangingPunct="1"/>
              <a:t>23</a:t>
            </a:fld>
            <a:endParaRPr lang="en-US" altLang="en-US" sz="1200">
              <a:solidFill>
                <a:srgbClr val="000000"/>
              </a:solidFill>
              <a:latin typeface="Times New Roman" panose="02020603050405020304" pitchFamily="18"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xfrm>
            <a:off x="457200" y="720725"/>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Notes Placeholder 2">
            <a:extLst>
              <a:ext uri="{FF2B5EF4-FFF2-40B4-BE49-F238E27FC236}">
                <a16:creationId xmlns:a16="http://schemas.microsoft.com/office/drawing/2014/main" id="{79E0A755-780D-4FD7-BF6F-5445D02B5EE3}"/>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eaLnBrk="1" hangingPunct="1">
              <a:buFont typeface="Arial" panose="020B0604020202020204" pitchFamily="34" charset="0"/>
              <a:buChar char="•"/>
            </a:pPr>
            <a:r>
              <a:rPr lang="en-US" altLang="en-US" dirty="0">
                <a:latin typeface="Arial" panose="020B0604020202020204" pitchFamily="34" charset="0"/>
                <a:cs typeface="Arial" panose="020B0604020202020204" pitchFamily="34" charset="0"/>
              </a:rPr>
              <a:t>A single-use device, also referred to as a disposable device, is intended for use on one patient. It was never intended to be cleaned, disinfected, or sterilized and used on another patient. </a:t>
            </a:r>
          </a:p>
          <a:p>
            <a:pPr marL="0" indent="0" eaLnBrk="1" hangingPunct="1">
              <a:buFont typeface="Arial" panose="020B0604020202020204" pitchFamily="34" charset="0"/>
              <a:buNone/>
            </a:pPr>
            <a:r>
              <a:rPr lang="en-US" altLang="en-US" b="1" dirty="0">
                <a:latin typeface="Arial" panose="020B0604020202020204" pitchFamily="34" charset="0"/>
                <a:cs typeface="Arial" panose="020B0604020202020204" pitchFamily="34" charset="0"/>
              </a:rPr>
              <a:t>CLICKs</a:t>
            </a:r>
          </a:p>
          <a:p>
            <a:pPr marL="171450" indent="-171450" eaLnBrk="1" hangingPunct="1">
              <a:buFont typeface="Arial" panose="020B0604020202020204" pitchFamily="34" charset="0"/>
              <a:buChar char="•"/>
            </a:pPr>
            <a:r>
              <a:rPr lang="en-US" altLang="en-US" dirty="0">
                <a:latin typeface="Arial" panose="020B0604020202020204" pitchFamily="34" charset="0"/>
                <a:cs typeface="Arial" panose="020B0604020202020204" pitchFamily="34" charset="0"/>
              </a:rPr>
              <a:t>Single-use devices used in dentistry are usually not heat tolerant and cannot be reliably cleaned. </a:t>
            </a:r>
          </a:p>
          <a:p>
            <a:pPr marL="171450" indent="-171450" eaLnBrk="1" hangingPunct="1">
              <a:buFont typeface="Arial" panose="020B0604020202020204" pitchFamily="34" charset="0"/>
              <a:buChar char="•"/>
            </a:pPr>
            <a:r>
              <a:rPr lang="en-US" altLang="en-US" dirty="0">
                <a:latin typeface="Arial" panose="020B0604020202020204" pitchFamily="34" charset="0"/>
                <a:cs typeface="Arial" panose="020B0604020202020204" pitchFamily="34" charset="0"/>
              </a:rPr>
              <a:t>Examples of such items include syringe needles, prophylaxis cups and brushes, plastic orthodontic brackets and sterile saline and water for irrigation </a:t>
            </a:r>
            <a:endParaRPr lang="en-US" dirty="0"/>
          </a:p>
        </p:txBody>
      </p:sp>
      <p:sp>
        <p:nvSpPr>
          <p:cNvPr id="583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84225" indent="-301625">
              <a:defRPr>
                <a:solidFill>
                  <a:schemeClr val="tx1"/>
                </a:solidFill>
                <a:latin typeface="Calibri" panose="020F0502020204030204" pitchFamily="34" charset="0"/>
              </a:defRPr>
            </a:lvl2pPr>
            <a:lvl3pPr marL="1208088" indent="-241300">
              <a:defRPr>
                <a:solidFill>
                  <a:schemeClr val="tx1"/>
                </a:solidFill>
                <a:latin typeface="Calibri" panose="020F0502020204030204" pitchFamily="34" charset="0"/>
              </a:defRPr>
            </a:lvl3pPr>
            <a:lvl4pPr marL="1690688" indent="-241300">
              <a:defRPr>
                <a:solidFill>
                  <a:schemeClr val="tx1"/>
                </a:solidFill>
                <a:latin typeface="Calibri" panose="020F0502020204030204" pitchFamily="34" charset="0"/>
              </a:defRPr>
            </a:lvl4pPr>
            <a:lvl5pPr marL="2174875" indent="-241300">
              <a:defRPr>
                <a:solidFill>
                  <a:schemeClr val="tx1"/>
                </a:solidFill>
                <a:latin typeface="Calibri" panose="020F0502020204030204" pitchFamily="34" charset="0"/>
              </a:defRPr>
            </a:lvl5pPr>
            <a:lvl6pPr marL="2632075" indent="-241300" eaLnBrk="0" fontAlgn="base" hangingPunct="0">
              <a:spcBef>
                <a:spcPct val="0"/>
              </a:spcBef>
              <a:spcAft>
                <a:spcPct val="0"/>
              </a:spcAft>
              <a:defRPr>
                <a:solidFill>
                  <a:schemeClr val="tx1"/>
                </a:solidFill>
                <a:latin typeface="Calibri" panose="020F0502020204030204" pitchFamily="34" charset="0"/>
              </a:defRPr>
            </a:lvl6pPr>
            <a:lvl7pPr marL="3089275" indent="-241300" eaLnBrk="0" fontAlgn="base" hangingPunct="0">
              <a:spcBef>
                <a:spcPct val="0"/>
              </a:spcBef>
              <a:spcAft>
                <a:spcPct val="0"/>
              </a:spcAft>
              <a:defRPr>
                <a:solidFill>
                  <a:schemeClr val="tx1"/>
                </a:solidFill>
                <a:latin typeface="Calibri" panose="020F0502020204030204" pitchFamily="34" charset="0"/>
              </a:defRPr>
            </a:lvl7pPr>
            <a:lvl8pPr marL="3546475" indent="-241300" eaLnBrk="0" fontAlgn="base" hangingPunct="0">
              <a:spcBef>
                <a:spcPct val="0"/>
              </a:spcBef>
              <a:spcAft>
                <a:spcPct val="0"/>
              </a:spcAft>
              <a:defRPr>
                <a:solidFill>
                  <a:schemeClr val="tx1"/>
                </a:solidFill>
                <a:latin typeface="Calibri" panose="020F0502020204030204" pitchFamily="34" charset="0"/>
              </a:defRPr>
            </a:lvl8pPr>
            <a:lvl9pPr marL="4003675" indent="-2413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A29D7FBB-39FD-42EC-AC1B-EDFAE29EDA5A}" type="slidenum">
              <a:rPr lang="en-US" altLang="en-US" smtClean="0"/>
              <a:pPr fontAlgn="base">
                <a:spcBef>
                  <a:spcPct val="0"/>
                </a:spcBef>
                <a:spcAft>
                  <a:spcPct val="0"/>
                </a:spcAft>
              </a:pPr>
              <a:t>24</a:t>
            </a:fld>
            <a:endParaRPr lang="en-US"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xfrm>
            <a:off x="457200" y="720725"/>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eaLnBrk="1" hangingPunct="1">
              <a:buFont typeface="Arial" panose="020B0604020202020204" pitchFamily="34" charset="0"/>
              <a:buChar char="•"/>
            </a:pPr>
            <a:r>
              <a:rPr lang="en-US" altLang="en-US" dirty="0">
                <a:latin typeface="Arial" panose="020B0604020202020204" pitchFamily="34" charset="0"/>
                <a:cs typeface="Arial" panose="020B0604020202020204" pitchFamily="34" charset="0"/>
              </a:rPr>
              <a:t>Preprocedural mouth rinsing is the use of an antimicrobial mouth rinse by the patient prior to a dental procedure. These mouth rinses can contain, for example, chlorhexidine gluconate, essential oils, and povidine-iodine.</a:t>
            </a:r>
          </a:p>
          <a:p>
            <a:pPr marL="0" indent="0" eaLnBrk="1" hangingPunct="1">
              <a:buFont typeface="Arial" panose="020B0604020202020204" pitchFamily="34" charset="0"/>
              <a:buNone/>
            </a:pPr>
            <a:r>
              <a:rPr lang="en-US" altLang="en-US" b="1" dirty="0">
                <a:latin typeface="Arial" panose="020B0604020202020204" pitchFamily="34" charset="0"/>
                <a:cs typeface="Arial" panose="020B0604020202020204" pitchFamily="34" charset="0"/>
              </a:rPr>
              <a:t>CLICKs</a:t>
            </a:r>
          </a:p>
          <a:p>
            <a:pPr marL="171450" indent="-171450" eaLnBrk="1" hangingPunct="1">
              <a:buFont typeface="Arial" panose="020B0604020202020204" pitchFamily="34" charset="0"/>
              <a:buChar char="•"/>
            </a:pPr>
            <a:r>
              <a:rPr lang="en-US" altLang="en-US" dirty="0">
                <a:latin typeface="Arial" panose="020B0604020202020204" pitchFamily="34" charset="0"/>
                <a:cs typeface="Arial" panose="020B0604020202020204" pitchFamily="34" charset="0"/>
              </a:rPr>
              <a:t>Studies have shown that preprocedural mouth rinses can reduce the number of aerosolized bacteria, and in some cases, the number of bacteria introduced into the bloodstream. However, there is no scientific evidence that this practice can prevent clinical infections among patients or healthcare personnel.</a:t>
            </a:r>
          </a:p>
          <a:p>
            <a:pPr marL="171450" indent="-171450" eaLnBrk="1" hangingPunct="1">
              <a:buFont typeface="Arial" panose="020B0604020202020204" pitchFamily="34" charset="0"/>
              <a:buChar char="•"/>
            </a:pPr>
            <a:r>
              <a:rPr lang="en-US" altLang="en-US" dirty="0">
                <a:latin typeface="Arial" panose="020B0604020202020204" pitchFamily="34" charset="0"/>
                <a:cs typeface="Arial" panose="020B0604020202020204" pitchFamily="34" charset="0"/>
              </a:rPr>
              <a:t>Although there is no harm in using preprocedural mouth rinses because of the lack of evidence that clinical infections are prevented, no recommendation is made.</a:t>
            </a:r>
          </a:p>
          <a:p>
            <a:endParaRPr lang="en-US" altLang="en-US" dirty="0"/>
          </a:p>
        </p:txBody>
      </p:sp>
      <p:sp>
        <p:nvSpPr>
          <p:cNvPr id="4" name="Slide Number Placeholder 3">
            <a:extLst>
              <a:ext uri="{FF2B5EF4-FFF2-40B4-BE49-F238E27FC236}">
                <a16:creationId xmlns:a16="http://schemas.microsoft.com/office/drawing/2014/main" id="{F760591B-0023-41D7-9C07-747507E6927D}"/>
              </a:ext>
            </a:extLst>
          </p:cNvPr>
          <p:cNvSpPr>
            <a:spLocks noGrp="1"/>
          </p:cNvSpPr>
          <p:nvPr>
            <p:ph type="sldNum" sz="quarter" idx="5"/>
          </p:nvPr>
        </p:nvSpPr>
        <p:spPr/>
        <p:txBody>
          <a:bodyPr/>
          <a:lstStyle/>
          <a:p>
            <a:pPr>
              <a:defRPr/>
            </a:pPr>
            <a:fld id="{55CBC118-990F-4DFB-B29E-7179154098D1}" type="slidenum">
              <a:rPr lang="en-US" smtClean="0"/>
              <a:pPr>
                <a:defRPr/>
              </a:pPr>
              <a:t>25</a:t>
            </a:fld>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xfrm>
            <a:off x="457200" y="719138"/>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0275" eaLnBrk="1" hangingPunct="1">
              <a:spcBef>
                <a:spcPct val="0"/>
              </a:spcBef>
            </a:pPr>
            <a:r>
              <a:rPr lang="en-US" sz="2400" b="1" baseline="0" dirty="0"/>
              <a:t>CLICK</a:t>
            </a:r>
            <a:r>
              <a:rPr lang="en-US" sz="2400" baseline="0" dirty="0"/>
              <a:t> </a:t>
            </a:r>
            <a:r>
              <a:rPr lang="en-US" sz="2400" b="1" baseline="0" dirty="0"/>
              <a:t>for answer </a:t>
            </a:r>
            <a:r>
              <a:rPr lang="en-US" altLang="en-US" sz="2400" dirty="0"/>
              <a:t>That’s right! The answer is 3, single use devices can be used one time and for one patient only</a:t>
            </a:r>
          </a:p>
        </p:txBody>
      </p:sp>
      <p:sp>
        <p:nvSpPr>
          <p:cNvPr id="4" name="Slide Number Placeholder 3">
            <a:extLst>
              <a:ext uri="{FF2B5EF4-FFF2-40B4-BE49-F238E27FC236}">
                <a16:creationId xmlns:a16="http://schemas.microsoft.com/office/drawing/2014/main" id="{DD71B847-5D24-4E3E-881F-02862254A640}"/>
              </a:ext>
            </a:extLst>
          </p:cNvPr>
          <p:cNvSpPr>
            <a:spLocks noGrp="1"/>
          </p:cNvSpPr>
          <p:nvPr>
            <p:ph type="sldNum" sz="quarter" idx="5"/>
          </p:nvPr>
        </p:nvSpPr>
        <p:spPr/>
        <p:txBody>
          <a:bodyPr/>
          <a:lstStyle/>
          <a:p>
            <a:pPr>
              <a:defRPr/>
            </a:pPr>
            <a:fld id="{5238DAB1-1B05-417E-BDE5-AA5A0F57DA65}" type="slidenum">
              <a:rPr lang="en-US" smtClean="0"/>
              <a:pPr>
                <a:defRPr/>
              </a:pPr>
              <a:t>26</a:t>
            </a:fld>
            <a:endParaRPr lang="en-US"/>
          </a:p>
        </p:txBody>
      </p:sp>
    </p:spTree>
    <p:extLst>
      <p:ext uri="{BB962C8B-B14F-4D97-AF65-F5344CB8AC3E}">
        <p14:creationId xmlns:p14="http://schemas.microsoft.com/office/powerpoint/2010/main" val="19234753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xfrm>
            <a:off x="457200" y="720725"/>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0" i="0" dirty="0"/>
              <a:t>Our course is almost complete! We are going to discuss radiology, laser, and electrosurgery- and then we </a:t>
            </a:r>
            <a:r>
              <a:rPr lang="en-US" b="0" i="0"/>
              <a:t>will be done</a:t>
            </a:r>
            <a:r>
              <a:rPr lang="en-US" b="0" i="0" dirty="0"/>
              <a:t>. </a:t>
            </a:r>
            <a:endParaRPr lang="en-US" dirty="0"/>
          </a:p>
          <a:p>
            <a:endParaRPr lang="en-US" altLang="en-US" dirty="0"/>
          </a:p>
        </p:txBody>
      </p:sp>
      <p:sp>
        <p:nvSpPr>
          <p:cNvPr id="4" name="Slide Number Placeholder 3">
            <a:extLst>
              <a:ext uri="{FF2B5EF4-FFF2-40B4-BE49-F238E27FC236}">
                <a16:creationId xmlns:a16="http://schemas.microsoft.com/office/drawing/2014/main" id="{F760591B-0023-41D7-9C07-747507E6927D}"/>
              </a:ext>
            </a:extLst>
          </p:cNvPr>
          <p:cNvSpPr>
            <a:spLocks noGrp="1"/>
          </p:cNvSpPr>
          <p:nvPr>
            <p:ph type="sldNum" sz="quarter" idx="5"/>
          </p:nvPr>
        </p:nvSpPr>
        <p:spPr/>
        <p:txBody>
          <a:bodyPr/>
          <a:lstStyle/>
          <a:p>
            <a:pPr>
              <a:defRPr/>
            </a:pPr>
            <a:fld id="{55CBC118-990F-4DFB-B29E-7179154098D1}" type="slidenum">
              <a:rPr lang="en-US" smtClean="0"/>
              <a:pPr>
                <a:defRPr/>
              </a:pPr>
              <a:t>27</a:t>
            </a:fld>
            <a:endParaRPr lang="en-US" dirty="0"/>
          </a:p>
        </p:txBody>
      </p:sp>
    </p:spTree>
    <p:extLst>
      <p:ext uri="{BB962C8B-B14F-4D97-AF65-F5344CB8AC3E}">
        <p14:creationId xmlns:p14="http://schemas.microsoft.com/office/powerpoint/2010/main" val="6314306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xfrm>
            <a:off x="457200" y="720725"/>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0" i="0" dirty="0">
                <a:effectLst/>
                <a:highlight>
                  <a:srgbClr val="FFFFFF"/>
                </a:highlight>
                <a:latin typeface="Times New Roman" panose="02020603050405020304" pitchFamily="18" charset="0"/>
              </a:rPr>
              <a:t>When taking radiographs, the potential to cross-contaminate equipment and environmental surfaces with blood or saliva is high </a:t>
            </a:r>
            <a:r>
              <a:rPr lang="en-US" b="0" i="0" u="sng" dirty="0">
                <a:effectLst/>
                <a:highlight>
                  <a:srgbClr val="FFFFFF"/>
                </a:highlight>
                <a:latin typeface="Times New Roman" panose="02020603050405020304" pitchFamily="18" charset="0"/>
              </a:rPr>
              <a:t>if aseptic technique is not practiced. </a:t>
            </a:r>
          </a:p>
          <a:p>
            <a:r>
              <a:rPr lang="en-US" b="1" i="0" u="sng" dirty="0">
                <a:effectLst/>
                <a:highlight>
                  <a:srgbClr val="FFFFFF"/>
                </a:highlight>
                <a:latin typeface="Times New Roman" panose="02020603050405020304" pitchFamily="18" charset="0"/>
              </a:rPr>
              <a:t>CLICKs</a:t>
            </a:r>
          </a:p>
          <a:p>
            <a:pPr marL="171450" indent="-171450">
              <a:buFont typeface="Arial" panose="020B0604020202020204" pitchFamily="34" charset="0"/>
              <a:buChar char="•"/>
            </a:pPr>
            <a:r>
              <a:rPr lang="en-US" altLang="en-US" u="none" dirty="0">
                <a:latin typeface="Arial" panose="020B0604020202020204" pitchFamily="34" charset="0"/>
                <a:cs typeface="Arial" panose="020B0604020202020204" pitchFamily="34" charset="0"/>
              </a:rPr>
              <a:t>Gloves should be worn when taking radiographs and handling contaminated film packets</a:t>
            </a:r>
          </a:p>
          <a:p>
            <a:pPr marL="171450" indent="-171450">
              <a:buFont typeface="Arial" panose="020B0604020202020204" pitchFamily="34" charset="0"/>
              <a:buChar char="•"/>
            </a:pPr>
            <a:r>
              <a:rPr lang="en-US" altLang="en-US" dirty="0">
                <a:latin typeface="Arial" panose="020B0604020202020204" pitchFamily="34" charset="0"/>
                <a:cs typeface="Arial" panose="020B0604020202020204" pitchFamily="34" charset="0"/>
              </a:rPr>
              <a:t>Other PPE should be used if spattering of blood or other body fluids is anticipated</a:t>
            </a:r>
          </a:p>
          <a:p>
            <a:pPr marL="171450" indent="-171450">
              <a:buFont typeface="Arial" panose="020B0604020202020204" pitchFamily="34" charset="0"/>
              <a:buChar char="•"/>
            </a:pPr>
            <a:r>
              <a:rPr lang="en-US" altLang="en-US" dirty="0">
                <a:latin typeface="Arial" panose="020B0604020202020204" pitchFamily="34" charset="0"/>
                <a:cs typeface="Arial" panose="020B0604020202020204" pitchFamily="34" charset="0"/>
              </a:rPr>
              <a:t>Heat tolerant versions of intraoral radiograph accessories are available and should be </a:t>
            </a:r>
            <a:r>
              <a:rPr lang="en-US" altLang="en-US" b="1" u="sng" dirty="0">
                <a:latin typeface="Arial" panose="020B0604020202020204" pitchFamily="34" charset="0"/>
                <a:cs typeface="Arial" panose="020B0604020202020204" pitchFamily="34" charset="0"/>
              </a:rPr>
              <a:t>heat sterilized </a:t>
            </a:r>
            <a:r>
              <a:rPr lang="en-US" altLang="en-US" dirty="0">
                <a:latin typeface="Arial" panose="020B0604020202020204" pitchFamily="34" charset="0"/>
                <a:cs typeface="Arial" panose="020B0604020202020204" pitchFamily="34" charset="0"/>
              </a:rPr>
              <a:t>before patient use</a:t>
            </a:r>
          </a:p>
          <a:p>
            <a:pPr marL="171450" indent="-171450">
              <a:buFont typeface="Arial" panose="020B0604020202020204" pitchFamily="34" charset="0"/>
              <a:buChar char="•"/>
            </a:pPr>
            <a:r>
              <a:rPr lang="en-US" altLang="en-US" dirty="0">
                <a:latin typeface="Arial" panose="020B0604020202020204" pitchFamily="34" charset="0"/>
                <a:cs typeface="Arial" panose="020B0604020202020204" pitchFamily="34" charset="0"/>
              </a:rPr>
              <a:t>Semi-critical items that </a:t>
            </a:r>
            <a:r>
              <a:rPr lang="en-US" altLang="en-US" u="sng" dirty="0">
                <a:latin typeface="Arial" panose="020B0604020202020204" pitchFamily="34" charset="0"/>
                <a:cs typeface="Arial" panose="020B0604020202020204" pitchFamily="34" charset="0"/>
              </a:rPr>
              <a:t>cannot</a:t>
            </a:r>
            <a:r>
              <a:rPr lang="en-US" altLang="en-US" dirty="0">
                <a:latin typeface="Arial" panose="020B0604020202020204" pitchFamily="34" charset="0"/>
                <a:cs typeface="Arial" panose="020B0604020202020204" pitchFamily="34" charset="0"/>
              </a:rPr>
              <a:t> be sterilized or high level disinfected should, at a minimum, be barrier protected by using an FDA-cleared barrier and cleaned with EPA  registered hospital disinfectant after barrier removed</a:t>
            </a:r>
          </a:p>
          <a:p>
            <a:endParaRPr lang="en-US" altLang="en-US" dirty="0"/>
          </a:p>
        </p:txBody>
      </p:sp>
      <p:sp>
        <p:nvSpPr>
          <p:cNvPr id="4" name="Slide Number Placeholder 3">
            <a:extLst>
              <a:ext uri="{FF2B5EF4-FFF2-40B4-BE49-F238E27FC236}">
                <a16:creationId xmlns:a16="http://schemas.microsoft.com/office/drawing/2014/main" id="{F760591B-0023-41D7-9C07-747507E6927D}"/>
              </a:ext>
            </a:extLst>
          </p:cNvPr>
          <p:cNvSpPr>
            <a:spLocks noGrp="1"/>
          </p:cNvSpPr>
          <p:nvPr>
            <p:ph type="sldNum" sz="quarter" idx="5"/>
          </p:nvPr>
        </p:nvSpPr>
        <p:spPr/>
        <p:txBody>
          <a:bodyPr/>
          <a:lstStyle/>
          <a:p>
            <a:pPr>
              <a:defRPr/>
            </a:pPr>
            <a:fld id="{55CBC118-990F-4DFB-B29E-7179154098D1}" type="slidenum">
              <a:rPr lang="en-US" smtClean="0"/>
              <a:pPr>
                <a:defRPr/>
              </a:pPr>
              <a:t>28</a:t>
            </a:fld>
            <a:endParaRPr lang="en-US" dirty="0"/>
          </a:p>
        </p:txBody>
      </p:sp>
    </p:spTree>
    <p:extLst>
      <p:ext uri="{BB962C8B-B14F-4D97-AF65-F5344CB8AC3E}">
        <p14:creationId xmlns:p14="http://schemas.microsoft.com/office/powerpoint/2010/main" val="402921292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xfrm>
            <a:off x="457200" y="720725"/>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rtl="0" fontAlgn="base"/>
            <a:r>
              <a:rPr lang="en-US" b="0" i="0" dirty="0">
                <a:effectLst/>
                <a:highlight>
                  <a:srgbClr val="FFFFFF"/>
                </a:highlight>
                <a:latin typeface="Times New Roman" panose="02020603050405020304" pitchFamily="18" charset="0"/>
              </a:rPr>
              <a:t>Laser plumes or surgical smoke represent another potential risk for DHCP.</a:t>
            </a:r>
          </a:p>
          <a:p>
            <a:pPr rtl="0" fontAlgn="base"/>
            <a:r>
              <a:rPr lang="en-US" b="0" i="0" dirty="0">
                <a:effectLst/>
                <a:highlight>
                  <a:srgbClr val="FFFFFF"/>
                </a:highlight>
                <a:latin typeface="Times New Roman" panose="02020603050405020304" pitchFamily="18" charset="0"/>
              </a:rPr>
              <a:t>CLICKs</a:t>
            </a:r>
          </a:p>
          <a:p>
            <a:pPr marL="171450" indent="-171450" rtl="0" fontAlgn="base">
              <a:buFont typeface="Arial" panose="020B0604020202020204" pitchFamily="34" charset="0"/>
              <a:buChar char="•"/>
            </a:pPr>
            <a:r>
              <a:rPr lang="en-US" sz="1200" b="0" i="0" kern="1200" dirty="0">
                <a:solidFill>
                  <a:schemeClr val="tx1"/>
                </a:solidFill>
                <a:effectLst/>
                <a:latin typeface="Arial" charset="0"/>
                <a:ea typeface="+mn-ea"/>
                <a:cs typeface="Arial" charset="0"/>
              </a:rPr>
              <a:t>Lasers or electrosurgical units can cause thermal destruction of tissue and create a smoke by-product containing particles, gases (e.g., benzene, hydrogen cyanide) tissue debris, viruses and offensive odors.   </a:t>
            </a:r>
          </a:p>
          <a:p>
            <a:pPr marL="171450" indent="-171450" rtl="0" fontAlgn="base">
              <a:buFont typeface="Arial" panose="020B0604020202020204" pitchFamily="34" charset="0"/>
              <a:buChar char="•"/>
            </a:pPr>
            <a:r>
              <a:rPr lang="en-US" sz="1200" b="0" i="0" kern="1200" dirty="0">
                <a:solidFill>
                  <a:schemeClr val="tx1"/>
                </a:solidFill>
                <a:effectLst/>
                <a:latin typeface="Arial" charset="0"/>
                <a:ea typeface="+mn-ea"/>
                <a:cs typeface="Arial" charset="0"/>
              </a:rPr>
              <a:t>One concern is that aerosolized infectious material,) in the laser plume may contact the nasal mucosa of the laser operator and nearby healthcare personnel.  </a:t>
            </a:r>
          </a:p>
          <a:p>
            <a:pPr marL="171450" indent="-171450" rtl="0" fontAlgn="base">
              <a:buFont typeface="Arial" panose="020B0604020202020204" pitchFamily="34" charset="0"/>
              <a:buChar char="•"/>
            </a:pPr>
            <a:r>
              <a:rPr lang="en-US" sz="1200" b="0" i="0" kern="1200" dirty="0">
                <a:solidFill>
                  <a:schemeClr val="tx1"/>
                </a:solidFill>
                <a:effectLst/>
                <a:latin typeface="Arial" charset="0"/>
                <a:ea typeface="+mn-ea"/>
                <a:cs typeface="Arial" charset="0"/>
              </a:rPr>
              <a:t>No evidence exists that HIV or HBV have been transmitted via aerosolization and inhalation. </a:t>
            </a:r>
          </a:p>
          <a:p>
            <a:pPr rtl="0" fontAlgn="base"/>
            <a:endParaRPr lang="en-US" sz="1200" b="0" i="0" kern="1200" dirty="0">
              <a:solidFill>
                <a:schemeClr val="tx1"/>
              </a:solidFill>
              <a:effectLst/>
              <a:latin typeface="Arial" charset="0"/>
              <a:ea typeface="+mn-ea"/>
              <a:cs typeface="Arial" charset="0"/>
            </a:endParaRPr>
          </a:p>
          <a:p>
            <a:endParaRPr lang="en-US" altLang="en-US" dirty="0"/>
          </a:p>
        </p:txBody>
      </p:sp>
      <p:sp>
        <p:nvSpPr>
          <p:cNvPr id="4" name="Slide Number Placeholder 3">
            <a:extLst>
              <a:ext uri="{FF2B5EF4-FFF2-40B4-BE49-F238E27FC236}">
                <a16:creationId xmlns:a16="http://schemas.microsoft.com/office/drawing/2014/main" id="{F760591B-0023-41D7-9C07-747507E6927D}"/>
              </a:ext>
            </a:extLst>
          </p:cNvPr>
          <p:cNvSpPr>
            <a:spLocks noGrp="1"/>
          </p:cNvSpPr>
          <p:nvPr>
            <p:ph type="sldNum" sz="quarter" idx="5"/>
          </p:nvPr>
        </p:nvSpPr>
        <p:spPr/>
        <p:txBody>
          <a:bodyPr/>
          <a:lstStyle/>
          <a:p>
            <a:pPr>
              <a:defRPr/>
            </a:pPr>
            <a:fld id="{55CBC118-990F-4DFB-B29E-7179154098D1}" type="slidenum">
              <a:rPr lang="en-US" smtClean="0"/>
              <a:pPr>
                <a:defRPr/>
              </a:pPr>
              <a:t>29</a:t>
            </a:fld>
            <a:endParaRPr lang="en-US" dirty="0"/>
          </a:p>
        </p:txBody>
      </p:sp>
    </p:spTree>
    <p:extLst>
      <p:ext uri="{BB962C8B-B14F-4D97-AF65-F5344CB8AC3E}">
        <p14:creationId xmlns:p14="http://schemas.microsoft.com/office/powerpoint/2010/main" val="5535527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Number Placeholder 6"/>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84225" indent="-301625">
              <a:defRPr>
                <a:solidFill>
                  <a:schemeClr val="tx1"/>
                </a:solidFill>
                <a:latin typeface="Calibri" panose="020F0502020204030204" pitchFamily="34" charset="0"/>
              </a:defRPr>
            </a:lvl2pPr>
            <a:lvl3pPr marL="1208088" indent="-241300">
              <a:defRPr>
                <a:solidFill>
                  <a:schemeClr val="tx1"/>
                </a:solidFill>
                <a:latin typeface="Calibri" panose="020F0502020204030204" pitchFamily="34" charset="0"/>
              </a:defRPr>
            </a:lvl3pPr>
            <a:lvl4pPr marL="1690688" indent="-241300">
              <a:defRPr>
                <a:solidFill>
                  <a:schemeClr val="tx1"/>
                </a:solidFill>
                <a:latin typeface="Calibri" panose="020F0502020204030204" pitchFamily="34" charset="0"/>
              </a:defRPr>
            </a:lvl4pPr>
            <a:lvl5pPr marL="2174875" indent="-241300">
              <a:defRPr>
                <a:solidFill>
                  <a:schemeClr val="tx1"/>
                </a:solidFill>
                <a:latin typeface="Calibri" panose="020F0502020204030204" pitchFamily="34" charset="0"/>
              </a:defRPr>
            </a:lvl5pPr>
            <a:lvl6pPr marL="2632075" indent="-241300" eaLnBrk="0" fontAlgn="base" hangingPunct="0">
              <a:spcBef>
                <a:spcPct val="0"/>
              </a:spcBef>
              <a:spcAft>
                <a:spcPct val="0"/>
              </a:spcAft>
              <a:defRPr>
                <a:solidFill>
                  <a:schemeClr val="tx1"/>
                </a:solidFill>
                <a:latin typeface="Calibri" panose="020F0502020204030204" pitchFamily="34" charset="0"/>
              </a:defRPr>
            </a:lvl6pPr>
            <a:lvl7pPr marL="3089275" indent="-241300" eaLnBrk="0" fontAlgn="base" hangingPunct="0">
              <a:spcBef>
                <a:spcPct val="0"/>
              </a:spcBef>
              <a:spcAft>
                <a:spcPct val="0"/>
              </a:spcAft>
              <a:defRPr>
                <a:solidFill>
                  <a:schemeClr val="tx1"/>
                </a:solidFill>
                <a:latin typeface="Calibri" panose="020F0502020204030204" pitchFamily="34" charset="0"/>
              </a:defRPr>
            </a:lvl7pPr>
            <a:lvl8pPr marL="3546475" indent="-241300" eaLnBrk="0" fontAlgn="base" hangingPunct="0">
              <a:spcBef>
                <a:spcPct val="0"/>
              </a:spcBef>
              <a:spcAft>
                <a:spcPct val="0"/>
              </a:spcAft>
              <a:defRPr>
                <a:solidFill>
                  <a:schemeClr val="tx1"/>
                </a:solidFill>
                <a:latin typeface="Calibri" panose="020F0502020204030204" pitchFamily="34" charset="0"/>
              </a:defRPr>
            </a:lvl8pPr>
            <a:lvl9pPr marL="4003675" indent="-2413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860EE85E-6624-43F5-838C-2C9E839A7084}" type="slidenum">
              <a:rPr lang="en-US" altLang="en-US" smtClean="0">
                <a:solidFill>
                  <a:srgbClr val="000000"/>
                </a:solidFill>
              </a:rPr>
              <a:pPr fontAlgn="base">
                <a:spcBef>
                  <a:spcPct val="0"/>
                </a:spcBef>
                <a:spcAft>
                  <a:spcPct val="0"/>
                </a:spcAft>
              </a:pPr>
              <a:t>3</a:t>
            </a:fld>
            <a:endParaRPr lang="en-US" altLang="en-US">
              <a:solidFill>
                <a:srgbClr val="000000"/>
              </a:solidFill>
            </a:endParaRPr>
          </a:p>
        </p:txBody>
      </p:sp>
      <p:sp>
        <p:nvSpPr>
          <p:cNvPr id="15363" name="Slide Image Placeholder 1"/>
          <p:cNvSpPr>
            <a:spLocks noGrp="1" noRot="1" noChangeAspect="1" noTextEdit="1"/>
          </p:cNvSpPr>
          <p:nvPr>
            <p:ph type="sldImg"/>
          </p:nvPr>
        </p:nvSpPr>
        <p:spPr bwMode="auto">
          <a:xfrm>
            <a:off x="457200" y="720725"/>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a:solidFill>
                  <a:schemeClr val="bg1"/>
                </a:solidFill>
              </a:rPr>
              <a:t>Facilities should establish polices and procedures for routine cleaning and disinfection of environmental surfaces in dental health care settings </a:t>
            </a:r>
            <a:endParaRPr lang="en-US" altLang="en-US" dirty="0"/>
          </a:p>
          <a:p>
            <a:pPr>
              <a:defRPr/>
            </a:pPr>
            <a:r>
              <a:rPr lang="en-US" b="1" dirty="0"/>
              <a:t>CLICK</a:t>
            </a:r>
          </a:p>
          <a:p>
            <a:pPr>
              <a:defRPr/>
            </a:pPr>
            <a:r>
              <a:rPr lang="en-US" dirty="0"/>
              <a:t>In module E we discussed the role of the environment and</a:t>
            </a:r>
            <a:r>
              <a:rPr lang="en-US" baseline="0" dirty="0"/>
              <a:t> the difference in clinical contact surfaces and housekeeping surfaces. </a:t>
            </a:r>
          </a:p>
          <a:p>
            <a:pPr>
              <a:defRPr/>
            </a:pPr>
            <a:r>
              <a:rPr lang="en-US" baseline="0" dirty="0"/>
              <a:t>As a reminder:</a:t>
            </a:r>
          </a:p>
          <a:p>
            <a:pPr>
              <a:defRPr/>
            </a:pPr>
            <a:r>
              <a:rPr lang="en-US" b="1" baseline="0" dirty="0"/>
              <a:t>CLICKs</a:t>
            </a:r>
          </a:p>
          <a:p>
            <a:pPr marL="171450" indent="-171450">
              <a:buFont typeface="Arial" panose="020B0604020202020204" pitchFamily="34" charset="0"/>
              <a:buChar char="•"/>
              <a:defRPr/>
            </a:pPr>
            <a:r>
              <a:rPr lang="en-US" baseline="0" dirty="0"/>
              <a:t>C</a:t>
            </a:r>
            <a:r>
              <a:rPr lang="en-US" dirty="0"/>
              <a:t>linical contact surfaces have a high potential for direct contamination from patient secretions, especially during procedures that generate spray or splatter and have frequent contact with healthcare personnel’s hands. </a:t>
            </a:r>
          </a:p>
          <a:p>
            <a:pPr marL="171450" indent="-171450">
              <a:buFont typeface="Arial" panose="020B0604020202020204" pitchFamily="34" charset="0"/>
              <a:buChar char="•"/>
              <a:defRPr/>
            </a:pPr>
            <a:r>
              <a:rPr lang="en-US" dirty="0"/>
              <a:t>Housekeeping surfaces generally have no direct contact with patients or medical devices and have little risk of transmitting infections.</a:t>
            </a:r>
            <a:endParaRPr lang="en-US" b="1" dirty="0"/>
          </a:p>
          <a:p>
            <a:pPr eaLnBrk="1" hangingPunct="1">
              <a:spcBef>
                <a:spcPct val="0"/>
              </a:spcBef>
            </a:pPr>
            <a:endParaRPr lang="en-US" altLang="en-US" dirty="0">
              <a:latin typeface="Arial" panose="020B0604020202020204" pitchFamily="34" charset="0"/>
              <a:cs typeface="Arial" panose="020B0604020202020204" pitchFamily="34" charset="0"/>
            </a:endParaRPr>
          </a:p>
        </p:txBody>
      </p:sp>
      <p:sp>
        <p:nvSpPr>
          <p:cNvPr id="15365" name="Slide Number Placeholder 3"/>
          <p:cNvSpPr txBox="1">
            <a:spLocks noGrp="1"/>
          </p:cNvSpPr>
          <p:nvPr/>
        </p:nvSpPr>
        <p:spPr bwMode="auto">
          <a:xfrm>
            <a:off x="4143375" y="9120188"/>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nchor="b"/>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eaLnBrk="1" hangingPunct="1"/>
            <a:fld id="{69012E9D-60BA-4856-8D10-03B531818169}" type="slidenum">
              <a:rPr lang="en-US" altLang="en-US" sz="1200">
                <a:solidFill>
                  <a:srgbClr val="000000"/>
                </a:solidFill>
                <a:latin typeface="Times New Roman" panose="02020603050405020304" pitchFamily="18" charset="0"/>
              </a:rPr>
              <a:pPr algn="r" eaLnBrk="1" hangingPunct="1"/>
              <a:t>3</a:t>
            </a:fld>
            <a:endParaRPr lang="en-US" altLang="en-US" sz="1200">
              <a:solidFill>
                <a:srgbClr val="000000"/>
              </a:solidFill>
              <a:latin typeface="Times New Roman" panose="02020603050405020304" pitchFamily="18"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xfrm>
            <a:off x="457200" y="720725"/>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It is practical to follow NIOSH recommendations and those developed by AORN:</a:t>
            </a:r>
            <a:endParaRPr lang="en-US" altLang="en-US" dirty="0">
              <a:cs typeface="Calibri"/>
            </a:endParaRPr>
          </a:p>
          <a:p>
            <a:r>
              <a:rPr lang="en-US" altLang="en-US" b="1" dirty="0"/>
              <a:t>CLICKs</a:t>
            </a:r>
            <a:endParaRPr lang="en-US" altLang="en-US" b="1" dirty="0">
              <a:cs typeface="Calibri"/>
            </a:endParaRPr>
          </a:p>
          <a:p>
            <a:pPr marL="184150" indent="-457200" eaLnBrk="1" hangingPunct="1">
              <a:spcBef>
                <a:spcPts val="650"/>
              </a:spcBef>
              <a:buFont typeface="Arial" panose="020B0604020202020204" pitchFamily="34" charset="0"/>
              <a:buChar char="•"/>
            </a:pPr>
            <a:r>
              <a:rPr lang="en-US" altLang="en-US" sz="1200" b="0" dirty="0">
                <a:solidFill>
                  <a:schemeClr val="bg1"/>
                </a:solidFill>
              </a:rPr>
              <a:t>Standard precautions (e.g., high-filtration surgical masks and possible full-face shields</a:t>
            </a:r>
            <a:endParaRPr lang="en-US" altLang="en-US" sz="1200" b="0" dirty="0">
              <a:solidFill>
                <a:schemeClr val="bg1"/>
              </a:solidFill>
              <a:cs typeface="Calibri"/>
            </a:endParaRPr>
          </a:p>
          <a:p>
            <a:pPr marL="184150" indent="-457200" eaLnBrk="1" hangingPunct="1">
              <a:spcBef>
                <a:spcPts val="650"/>
              </a:spcBef>
              <a:buFont typeface="Arial" panose="020B0604020202020204" pitchFamily="34" charset="0"/>
              <a:buChar char="•"/>
            </a:pPr>
            <a:r>
              <a:rPr lang="en-US" altLang="en-US" sz="1200" b="0" dirty="0">
                <a:solidFill>
                  <a:schemeClr val="bg1"/>
                </a:solidFill>
              </a:rPr>
              <a:t>Central room suction units with in-line filters</a:t>
            </a:r>
            <a:endParaRPr lang="en-US" altLang="en-US" sz="1200" b="0" dirty="0">
              <a:solidFill>
                <a:schemeClr val="bg1"/>
              </a:solidFill>
              <a:cs typeface="Calibri"/>
            </a:endParaRPr>
          </a:p>
          <a:p>
            <a:pPr marL="184150" indent="-457200" eaLnBrk="1" hangingPunct="1">
              <a:spcBef>
                <a:spcPts val="650"/>
              </a:spcBef>
              <a:buFont typeface="Arial" panose="020B0604020202020204" pitchFamily="34" charset="0"/>
              <a:buChar char="•"/>
            </a:pPr>
            <a:r>
              <a:rPr lang="en-US" altLang="en-US" sz="1200" b="0" dirty="0">
                <a:solidFill>
                  <a:schemeClr val="bg1"/>
                </a:solidFill>
              </a:rPr>
              <a:t>Dedicated mechanical smoke exhaust systems with a high-efficiency filter</a:t>
            </a:r>
            <a:endParaRPr lang="en-US" altLang="en-US" sz="1200" b="0" dirty="0">
              <a:solidFill>
                <a:schemeClr val="bg1"/>
              </a:solidFill>
              <a:cs typeface="Calibri"/>
            </a:endParaRPr>
          </a:p>
          <a:p>
            <a:r>
              <a:rPr lang="en-US" altLang="en-US" dirty="0"/>
              <a:t>Local smoke evacuation systems have been recommended by consensus organizations and these systems can improve the quality of the operating field.</a:t>
            </a:r>
          </a:p>
          <a:p>
            <a:endParaRPr lang="en-US" altLang="en-US" dirty="0"/>
          </a:p>
          <a:p>
            <a:r>
              <a:rPr lang="en-US" altLang="en-US" dirty="0"/>
              <a:t>However, this concern remains unresolved in dental practice and no recommendations are provided in the CDC guidelines.</a:t>
            </a:r>
          </a:p>
        </p:txBody>
      </p:sp>
      <p:sp>
        <p:nvSpPr>
          <p:cNvPr id="4" name="Slide Number Placeholder 3">
            <a:extLst>
              <a:ext uri="{FF2B5EF4-FFF2-40B4-BE49-F238E27FC236}">
                <a16:creationId xmlns:a16="http://schemas.microsoft.com/office/drawing/2014/main" id="{F760591B-0023-41D7-9C07-747507E6927D}"/>
              </a:ext>
            </a:extLst>
          </p:cNvPr>
          <p:cNvSpPr>
            <a:spLocks noGrp="1"/>
          </p:cNvSpPr>
          <p:nvPr>
            <p:ph type="sldNum" sz="quarter" idx="5"/>
          </p:nvPr>
        </p:nvSpPr>
        <p:spPr/>
        <p:txBody>
          <a:bodyPr/>
          <a:lstStyle/>
          <a:p>
            <a:pPr>
              <a:defRPr/>
            </a:pPr>
            <a:fld id="{55CBC118-990F-4DFB-B29E-7179154098D1}" type="slidenum">
              <a:rPr lang="en-US" smtClean="0"/>
              <a:pPr>
                <a:defRPr/>
              </a:pPr>
              <a:t>30</a:t>
            </a:fld>
            <a:endParaRPr lang="en-US" dirty="0"/>
          </a:p>
        </p:txBody>
      </p:sp>
    </p:spTree>
    <p:extLst>
      <p:ext uri="{BB962C8B-B14F-4D97-AF65-F5344CB8AC3E}">
        <p14:creationId xmlns:p14="http://schemas.microsoft.com/office/powerpoint/2010/main" val="255410906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xfrm>
            <a:off x="457200" y="720725"/>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4" name="Slide Number Placeholder 3">
            <a:extLst>
              <a:ext uri="{FF2B5EF4-FFF2-40B4-BE49-F238E27FC236}">
                <a16:creationId xmlns:a16="http://schemas.microsoft.com/office/drawing/2014/main" id="{F760591B-0023-41D7-9C07-747507E6927D}"/>
              </a:ext>
            </a:extLst>
          </p:cNvPr>
          <p:cNvSpPr>
            <a:spLocks noGrp="1"/>
          </p:cNvSpPr>
          <p:nvPr>
            <p:ph type="sldNum" sz="quarter" idx="5"/>
          </p:nvPr>
        </p:nvSpPr>
        <p:spPr/>
        <p:txBody>
          <a:bodyPr/>
          <a:lstStyle/>
          <a:p>
            <a:pPr>
              <a:defRPr/>
            </a:pPr>
            <a:fld id="{55CBC118-990F-4DFB-B29E-7179154098D1}" type="slidenum">
              <a:rPr lang="en-US" smtClean="0"/>
              <a:pPr>
                <a:defRPr/>
              </a:pPr>
              <a:t>31</a:t>
            </a:fld>
            <a:endParaRPr lang="en-US" dirty="0"/>
          </a:p>
        </p:txBody>
      </p:sp>
    </p:spTree>
    <p:extLst>
      <p:ext uri="{BB962C8B-B14F-4D97-AF65-F5344CB8AC3E}">
        <p14:creationId xmlns:p14="http://schemas.microsoft.com/office/powerpoint/2010/main" val="394019859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5775" y="731838"/>
            <a:ext cx="6505575" cy="3660775"/>
          </a:xfrm>
        </p:spPr>
      </p:sp>
      <p:sp>
        <p:nvSpPr>
          <p:cNvPr id="3" name="Notes Placeholder 2"/>
          <p:cNvSpPr>
            <a:spLocks noGrp="1"/>
          </p:cNvSpPr>
          <p:nvPr>
            <p:ph type="body" idx="1"/>
          </p:nvPr>
        </p:nvSpPr>
        <p:spPr/>
        <p:txBody>
          <a:bodyPr/>
          <a:lstStyle/>
          <a:p>
            <a:pPr eaLnBrk="1" hangingPunct="1">
              <a:spcBef>
                <a:spcPct val="0"/>
              </a:spcBef>
            </a:pPr>
            <a:r>
              <a:rPr lang="en-US" altLang="en-US" dirty="0"/>
              <a:t>That completes the Infection Control Course for meeting compliance with NC Rule .0206 Infection Control in healthcare Settings.  Thank you for your time and attention.  </a:t>
            </a:r>
          </a:p>
          <a:p>
            <a:pPr eaLnBrk="1" hangingPunct="1">
              <a:spcBef>
                <a:spcPct val="0"/>
              </a:spcBef>
            </a:pPr>
            <a:r>
              <a:rPr lang="en-US" altLang="en-US" dirty="0"/>
              <a:t>Are there any questions about any of the modules</a:t>
            </a:r>
          </a:p>
          <a:p>
            <a:endParaRPr lang="en-US" dirty="0"/>
          </a:p>
        </p:txBody>
      </p:sp>
      <p:sp>
        <p:nvSpPr>
          <p:cNvPr id="4" name="Slide Number Placeholder 3"/>
          <p:cNvSpPr>
            <a:spLocks noGrp="1"/>
          </p:cNvSpPr>
          <p:nvPr>
            <p:ph type="sldNum" sz="quarter" idx="10"/>
          </p:nvPr>
        </p:nvSpPr>
        <p:spPr/>
        <p:txBody>
          <a:bodyPr/>
          <a:lstStyle/>
          <a:p>
            <a:fld id="{C43CF6B6-D4BE-468A-831E-7382413182B4}" type="slidenum">
              <a:rPr lang="en-US" smtClean="0">
                <a:solidFill>
                  <a:prstClr val="black"/>
                </a:solidFill>
              </a:rPr>
              <a:pPr/>
              <a:t>32</a:t>
            </a:fld>
            <a:endParaRPr lang="en-US">
              <a:solidFill>
                <a:prstClr val="black"/>
              </a:solidFill>
            </a:endParaRPr>
          </a:p>
        </p:txBody>
      </p:sp>
    </p:spTree>
    <p:extLst>
      <p:ext uri="{BB962C8B-B14F-4D97-AF65-F5344CB8AC3E}">
        <p14:creationId xmlns:p14="http://schemas.microsoft.com/office/powerpoint/2010/main" val="20884546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Number Placeholder 6"/>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84225" indent="-301625">
              <a:defRPr>
                <a:solidFill>
                  <a:schemeClr val="tx1"/>
                </a:solidFill>
                <a:latin typeface="Calibri" panose="020F0502020204030204" pitchFamily="34" charset="0"/>
              </a:defRPr>
            </a:lvl2pPr>
            <a:lvl3pPr marL="1208088" indent="-241300">
              <a:defRPr>
                <a:solidFill>
                  <a:schemeClr val="tx1"/>
                </a:solidFill>
                <a:latin typeface="Calibri" panose="020F0502020204030204" pitchFamily="34" charset="0"/>
              </a:defRPr>
            </a:lvl3pPr>
            <a:lvl4pPr marL="1690688" indent="-241300">
              <a:defRPr>
                <a:solidFill>
                  <a:schemeClr val="tx1"/>
                </a:solidFill>
                <a:latin typeface="Calibri" panose="020F0502020204030204" pitchFamily="34" charset="0"/>
              </a:defRPr>
            </a:lvl4pPr>
            <a:lvl5pPr marL="2174875" indent="-241300">
              <a:defRPr>
                <a:solidFill>
                  <a:schemeClr val="tx1"/>
                </a:solidFill>
                <a:latin typeface="Calibri" panose="020F0502020204030204" pitchFamily="34" charset="0"/>
              </a:defRPr>
            </a:lvl5pPr>
            <a:lvl6pPr marL="2632075" indent="-241300" eaLnBrk="0" fontAlgn="base" hangingPunct="0">
              <a:spcBef>
                <a:spcPct val="0"/>
              </a:spcBef>
              <a:spcAft>
                <a:spcPct val="0"/>
              </a:spcAft>
              <a:defRPr>
                <a:solidFill>
                  <a:schemeClr val="tx1"/>
                </a:solidFill>
                <a:latin typeface="Calibri" panose="020F0502020204030204" pitchFamily="34" charset="0"/>
              </a:defRPr>
            </a:lvl6pPr>
            <a:lvl7pPr marL="3089275" indent="-241300" eaLnBrk="0" fontAlgn="base" hangingPunct="0">
              <a:spcBef>
                <a:spcPct val="0"/>
              </a:spcBef>
              <a:spcAft>
                <a:spcPct val="0"/>
              </a:spcAft>
              <a:defRPr>
                <a:solidFill>
                  <a:schemeClr val="tx1"/>
                </a:solidFill>
                <a:latin typeface="Calibri" panose="020F0502020204030204" pitchFamily="34" charset="0"/>
              </a:defRPr>
            </a:lvl7pPr>
            <a:lvl8pPr marL="3546475" indent="-241300" eaLnBrk="0" fontAlgn="base" hangingPunct="0">
              <a:spcBef>
                <a:spcPct val="0"/>
              </a:spcBef>
              <a:spcAft>
                <a:spcPct val="0"/>
              </a:spcAft>
              <a:defRPr>
                <a:solidFill>
                  <a:schemeClr val="tx1"/>
                </a:solidFill>
                <a:latin typeface="Calibri" panose="020F0502020204030204" pitchFamily="34" charset="0"/>
              </a:defRPr>
            </a:lvl8pPr>
            <a:lvl9pPr marL="4003675" indent="-2413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9F98A11B-7486-45CA-9F4F-C125C43C805E}" type="slidenum">
              <a:rPr lang="en-US" altLang="en-US" smtClean="0">
                <a:solidFill>
                  <a:srgbClr val="000000"/>
                </a:solidFill>
              </a:rPr>
              <a:pPr fontAlgn="base">
                <a:spcBef>
                  <a:spcPct val="0"/>
                </a:spcBef>
                <a:spcAft>
                  <a:spcPct val="0"/>
                </a:spcAft>
              </a:pPr>
              <a:t>4</a:t>
            </a:fld>
            <a:endParaRPr lang="en-US" altLang="en-US">
              <a:solidFill>
                <a:srgbClr val="000000"/>
              </a:solidFill>
            </a:endParaRPr>
          </a:p>
        </p:txBody>
      </p:sp>
      <p:sp>
        <p:nvSpPr>
          <p:cNvPr id="17411" name="Slide Image Placeholder 1"/>
          <p:cNvSpPr>
            <a:spLocks noGrp="1" noRot="1" noChangeAspect="1" noTextEdit="1"/>
          </p:cNvSpPr>
          <p:nvPr>
            <p:ph type="sldImg"/>
          </p:nvPr>
        </p:nvSpPr>
        <p:spPr bwMode="auto">
          <a:xfrm>
            <a:off x="457200" y="720725"/>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a:lnSpc>
                <a:spcPct val="107000"/>
              </a:lnSpc>
              <a:spcBef>
                <a:spcPts val="0"/>
              </a:spcBef>
              <a:spcAft>
                <a:spcPts val="800"/>
              </a:spcAft>
            </a:pPr>
            <a:r>
              <a:rPr lang="en-US" sz="1800" b="0" kern="100" dirty="0">
                <a:effectLst/>
                <a:latin typeface="Aptos" panose="020B0004020202020204" pitchFamily="34" charset="0"/>
                <a:ea typeface="Aptos" panose="020B0004020202020204" pitchFamily="34" charset="0"/>
                <a:cs typeface="Times New Roman" panose="02020603050405020304" pitchFamily="18" charset="0"/>
              </a:rPr>
              <a:t>Reusable mops and cloths should be cleaned after use and allowed to dry before reuse. Alternatively use single-use mops.</a:t>
            </a:r>
          </a:p>
          <a:p>
            <a:pPr marL="0" marR="0">
              <a:lnSpc>
                <a:spcPct val="107000"/>
              </a:lnSpc>
              <a:spcBef>
                <a:spcPts val="0"/>
              </a:spcBef>
              <a:spcAft>
                <a:spcPts val="800"/>
              </a:spcAft>
            </a:pPr>
            <a:r>
              <a:rPr lang="en-US" sz="1800" b="1" kern="100" dirty="0">
                <a:effectLst/>
                <a:latin typeface="Aptos" panose="020B0004020202020204" pitchFamily="34" charset="0"/>
                <a:ea typeface="Aptos" panose="020B0004020202020204" pitchFamily="34" charset="0"/>
                <a:cs typeface="Times New Roman" panose="02020603050405020304" pitchFamily="18" charset="0"/>
              </a:rPr>
              <a:t>CLICK</a:t>
            </a:r>
          </a:p>
          <a:p>
            <a:pPr marL="0" marR="0">
              <a:lnSpc>
                <a:spcPct val="107000"/>
              </a:lnSpc>
              <a:spcBef>
                <a:spcPts val="0"/>
              </a:spcBef>
              <a:spcAft>
                <a:spcPts val="800"/>
              </a:spcAft>
            </a:pPr>
            <a:r>
              <a:rPr lang="en-US" sz="1800" b="0" kern="100" dirty="0">
                <a:effectLst/>
                <a:latin typeface="Aptos" panose="020B0004020202020204" pitchFamily="34" charset="0"/>
                <a:ea typeface="Aptos" panose="020B0004020202020204" pitchFamily="34" charset="0"/>
                <a:cs typeface="Times New Roman" panose="02020603050405020304" pitchFamily="18" charset="0"/>
              </a:rPr>
              <a:t>Prepare fresh cleaning and disinfection solutions daily and according to the manufacturer’s recommendations.</a:t>
            </a:r>
          </a:p>
          <a:p>
            <a:pPr marL="0" marR="0">
              <a:lnSpc>
                <a:spcPct val="107000"/>
              </a:lnSpc>
              <a:spcBef>
                <a:spcPts val="0"/>
              </a:spcBef>
              <a:spcAft>
                <a:spcPts val="800"/>
              </a:spcAft>
            </a:pPr>
            <a:r>
              <a:rPr lang="en-US" sz="1800" b="1" kern="100" dirty="0">
                <a:effectLst/>
                <a:latin typeface="Aptos" panose="020B0004020202020204" pitchFamily="34" charset="0"/>
                <a:ea typeface="Aptos" panose="020B0004020202020204" pitchFamily="34" charset="0"/>
                <a:cs typeface="Times New Roman" panose="02020603050405020304" pitchFamily="18" charset="0"/>
              </a:rPr>
              <a:t>CLICK</a:t>
            </a:r>
          </a:p>
          <a:p>
            <a:pPr marL="0" marR="0">
              <a:lnSpc>
                <a:spcPct val="107000"/>
              </a:lnSpc>
              <a:spcBef>
                <a:spcPts val="0"/>
              </a:spcBef>
              <a:spcAft>
                <a:spcPts val="800"/>
              </a:spcAft>
            </a:pPr>
            <a:r>
              <a:rPr lang="en-US" sz="1800" b="0" kern="100" dirty="0">
                <a:effectLst/>
                <a:latin typeface="Aptos" panose="020B0004020202020204" pitchFamily="34" charset="0"/>
                <a:ea typeface="Aptos" panose="020B0004020202020204" pitchFamily="34" charset="0"/>
                <a:cs typeface="Times New Roman" panose="02020603050405020304" pitchFamily="18" charset="0"/>
              </a:rPr>
              <a:t>Housekeeping surfaces, such as floors, walls, and sinks, do not come into contact with patients or devices used in Dental procedures. </a:t>
            </a:r>
          </a:p>
          <a:p>
            <a:pPr marL="0" marR="0">
              <a:lnSpc>
                <a:spcPct val="107000"/>
              </a:lnSpc>
              <a:spcBef>
                <a:spcPts val="0"/>
              </a:spcBef>
              <a:spcAft>
                <a:spcPts val="800"/>
              </a:spcAft>
            </a:pPr>
            <a:r>
              <a:rPr lang="en-US" sz="1800" b="1" kern="100" dirty="0">
                <a:effectLst/>
                <a:latin typeface="Aptos" panose="020B0004020202020204" pitchFamily="34" charset="0"/>
                <a:ea typeface="Aptos" panose="020B0004020202020204" pitchFamily="34" charset="0"/>
                <a:cs typeface="Times New Roman" panose="02020603050405020304" pitchFamily="18" charset="0"/>
              </a:rPr>
              <a:t>CLICK</a:t>
            </a:r>
          </a:p>
          <a:p>
            <a:pPr marL="0" marR="0">
              <a:lnSpc>
                <a:spcPct val="107000"/>
              </a:lnSpc>
              <a:spcBef>
                <a:spcPts val="0"/>
              </a:spcBef>
              <a:spcAft>
                <a:spcPts val="800"/>
              </a:spcAft>
            </a:pPr>
            <a:r>
              <a:rPr lang="en-US" sz="1800" b="0" kern="100" dirty="0">
                <a:effectLst/>
                <a:latin typeface="Aptos" panose="020B0004020202020204" pitchFamily="34" charset="0"/>
                <a:ea typeface="Aptos" panose="020B0004020202020204" pitchFamily="34" charset="0"/>
                <a:cs typeface="Times New Roman" panose="02020603050405020304" pitchFamily="18" charset="0"/>
              </a:rPr>
              <a:t>These Surfaces can be cleaned with detergent and water or cleaned and disinfected if visibly contaminated with blood (use an EPA-registered disinfectant detergent per manufacturers instructions for use (or IFUs)</a:t>
            </a:r>
          </a:p>
          <a:p>
            <a:pPr eaLnBrk="1" hangingPunct="1">
              <a:spcBef>
                <a:spcPct val="0"/>
              </a:spcBef>
              <a:spcAft>
                <a:spcPts val="1200"/>
              </a:spcAft>
              <a:buSzTx/>
              <a:buNone/>
              <a:defRPr/>
            </a:pPr>
            <a:endParaRPr lang="en-US" b="0" i="0" dirty="0">
              <a:solidFill>
                <a:srgbClr val="1C1D1F"/>
              </a:solidFill>
              <a:effectLst/>
              <a:highlight>
                <a:srgbClr val="FFFFFF"/>
              </a:highlight>
              <a:latin typeface="Nunito" pitchFamily="2" charset="0"/>
            </a:endParaRPr>
          </a:p>
          <a:p>
            <a:pPr eaLnBrk="1" hangingPunct="1">
              <a:spcBef>
                <a:spcPct val="0"/>
              </a:spcBef>
              <a:spcAft>
                <a:spcPts val="1200"/>
              </a:spcAft>
              <a:buSzTx/>
              <a:buNone/>
              <a:defRPr/>
            </a:pPr>
            <a:endParaRPr lang="en-US" b="0" i="0" dirty="0">
              <a:solidFill>
                <a:srgbClr val="1C1D1F"/>
              </a:solidFill>
              <a:effectLst/>
              <a:highlight>
                <a:srgbClr val="FFFFFF"/>
              </a:highlight>
              <a:latin typeface="Nunito" pitchFamily="2" charset="0"/>
            </a:endParaRPr>
          </a:p>
          <a:p>
            <a:pPr eaLnBrk="1" hangingPunct="1">
              <a:spcBef>
                <a:spcPct val="0"/>
              </a:spcBef>
            </a:pPr>
            <a:endParaRPr lang="en-US" altLang="en-US" dirty="0">
              <a:latin typeface="Arial" panose="020B0604020202020204" pitchFamily="34" charset="0"/>
              <a:cs typeface="Arial" panose="020B0604020202020204" pitchFamily="34" charset="0"/>
            </a:endParaRPr>
          </a:p>
        </p:txBody>
      </p:sp>
      <p:sp>
        <p:nvSpPr>
          <p:cNvPr id="17413" name="Slide Number Placeholder 3"/>
          <p:cNvSpPr txBox="1">
            <a:spLocks noGrp="1"/>
          </p:cNvSpPr>
          <p:nvPr/>
        </p:nvSpPr>
        <p:spPr bwMode="auto">
          <a:xfrm>
            <a:off x="4143375" y="9120188"/>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nchor="b"/>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eaLnBrk="1" hangingPunct="1"/>
            <a:fld id="{25049CEA-B212-43AD-A49C-415EBE23D64F}" type="slidenum">
              <a:rPr lang="en-US" altLang="en-US" sz="1200">
                <a:solidFill>
                  <a:srgbClr val="000000"/>
                </a:solidFill>
                <a:latin typeface="Times New Roman" panose="02020603050405020304" pitchFamily="18" charset="0"/>
              </a:rPr>
              <a:pPr algn="r" eaLnBrk="1" hangingPunct="1"/>
              <a:t>4</a:t>
            </a:fld>
            <a:endParaRPr lang="en-US" altLang="en-US" sz="1200">
              <a:solidFill>
                <a:srgbClr val="000000"/>
              </a:solidFill>
              <a:latin typeface="Times New Roman" panose="02020603050405020304" pitchFamily="18"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3571E320-BB86-4A18-A048-D4979FF2E9EF}"/>
              </a:ext>
            </a:extLst>
          </p:cNvPr>
          <p:cNvSpPr>
            <a:spLocks noGrp="1" noRot="1" noChangeAspect="1" noChangeArrowheads="1" noTextEdit="1"/>
          </p:cNvSpPr>
          <p:nvPr>
            <p:ph type="sldImg"/>
          </p:nvPr>
        </p:nvSpPr>
        <p:spPr>
          <a:xfrm>
            <a:off x="463550" y="715963"/>
            <a:ext cx="6364288" cy="3581400"/>
          </a:xfrm>
          <a:ln/>
        </p:spPr>
      </p:sp>
      <p:sp>
        <p:nvSpPr>
          <p:cNvPr id="20483" name="Rectangle 3">
            <a:extLst>
              <a:ext uri="{FF2B5EF4-FFF2-40B4-BE49-F238E27FC236}">
                <a16:creationId xmlns:a16="http://schemas.microsoft.com/office/drawing/2014/main" id="{726C9C28-93C9-4593-9C2F-8721CAD991E1}"/>
              </a:ext>
            </a:extLst>
          </p:cNvPr>
          <p:cNvSpPr>
            <a:spLocks noGrp="1" noChangeArrowheads="1"/>
          </p:cNvSpPr>
          <p:nvPr>
            <p:ph type="body" idx="1"/>
          </p:nvPr>
        </p:nvSpPr>
        <p:spPr>
          <a:xfrm>
            <a:off x="950913" y="4535488"/>
            <a:ext cx="5387975" cy="4375150"/>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r>
              <a:rPr lang="en-US" altLang="en-US" dirty="0">
                <a:latin typeface="Arial" panose="020B0604020202020204" pitchFamily="34" charset="0"/>
                <a:cs typeface="Arial" panose="020B0604020202020204" pitchFamily="34" charset="0"/>
              </a:rPr>
              <a:t>Clinical contact surfaces have a high potential for direct contamination from patient materials either by direct spray or splatter generated during dental procedures or by contact with gloved hands during patient care, and can subsequently contaminate instruments, devices, hands, or gloves.</a:t>
            </a:r>
          </a:p>
          <a:p>
            <a:endParaRPr lang="en-US" altLang="en-US" dirty="0">
              <a:latin typeface="Arial" panose="020B0604020202020204" pitchFamily="34" charset="0"/>
              <a:cs typeface="Arial" panose="020B0604020202020204" pitchFamily="34" charset="0"/>
            </a:endParaRPr>
          </a:p>
          <a:p>
            <a:r>
              <a:rPr lang="en-US" altLang="en-US" b="1" dirty="0">
                <a:latin typeface="Arial" panose="020B0604020202020204" pitchFamily="34" charset="0"/>
                <a:cs typeface="Arial" panose="020B0604020202020204" pitchFamily="34" charset="0"/>
              </a:rPr>
              <a:t>CLICK</a:t>
            </a:r>
          </a:p>
          <a:p>
            <a:r>
              <a:rPr lang="en-US" altLang="en-US" dirty="0">
                <a:latin typeface="Arial" panose="020B0604020202020204" pitchFamily="34" charset="0"/>
                <a:cs typeface="Times New Roman" panose="02020603050405020304" pitchFamily="18" charset="0"/>
              </a:rPr>
              <a:t>Clinical contact surfaces need to be disinfected before they become involved in the care of the next patient. Here you can see </a:t>
            </a:r>
            <a:r>
              <a:rPr lang="en-US" altLang="en-US" dirty="0">
                <a:latin typeface="Arial" panose="020B0604020202020204" pitchFamily="34" charset="0"/>
                <a:cs typeface="Arial" panose="020B0604020202020204" pitchFamily="34" charset="0"/>
              </a:rPr>
              <a:t>some examples of clinical contact surfaces, including a </a:t>
            </a:r>
            <a:r>
              <a:rPr lang="en-US" altLang="en-US" dirty="0">
                <a:latin typeface="Arial" panose="020B0604020202020204" pitchFamily="34" charset="0"/>
                <a:cs typeface="Times New Roman" panose="02020603050405020304" pitchFamily="18" charset="0"/>
              </a:rPr>
              <a:t>light handle, countertop, bracket tray, dental chair, and door handle.</a:t>
            </a:r>
            <a:endParaRPr lang="en-US" altLang="en-US" dirty="0">
              <a:latin typeface="Arial" panose="020B0604020202020204" pitchFamily="34" charset="0"/>
              <a:cs typeface="Arial" panose="020B0604020202020204" pitchFamily="34" charset="0"/>
            </a:endParaRPr>
          </a:p>
          <a:p>
            <a:pPr eaLnBrk="1" hangingPunct="1"/>
            <a:endParaRPr lang="en-US" altLang="en-US" dirty="0">
              <a:latin typeface="Arial" panose="020B0604020202020204" pitchFamily="34" charset="0"/>
              <a:cs typeface="Times New Roman" panose="02020603050405020304" pitchFamily="18" charset="0"/>
            </a:endParaRPr>
          </a:p>
          <a:p>
            <a:pPr eaLnBrk="1" hangingPunct="1"/>
            <a:endParaRPr lang="en-US" altLang="en-US" dirty="0">
              <a:latin typeface="Arial" panose="020B0604020202020204" pitchFamily="34" charset="0"/>
              <a:cs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latin typeface="Arial" panose="020B0604020202020204" pitchFamily="34" charset="0"/>
                <a:cs typeface="Arial" panose="020B0604020202020204" pitchFamily="34" charset="0"/>
              </a:rPr>
              <a:t>Clinical contact surfaces can become readily contaminated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b="1" dirty="0">
                <a:latin typeface="Arial" panose="020B0604020202020204" pitchFamily="34" charset="0"/>
                <a:cs typeface="Arial" panose="020B0604020202020204" pitchFamily="34" charset="0"/>
              </a:rPr>
              <a:t>CLICKs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latin typeface="Arial" panose="020B0604020202020204" pitchFamily="34" charset="0"/>
                <a:cs typeface="Arial" panose="020B0604020202020204" pitchFamily="34" charset="0"/>
              </a:rPr>
              <a:t>via the soiled gloves or hands of dental healthcare personnel,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latin typeface="Arial" panose="020B0604020202020204" pitchFamily="34" charset="0"/>
                <a:cs typeface="Arial" panose="020B0604020202020204" pitchFamily="34" charset="0"/>
              </a:rPr>
              <a:t>via contaminated instruments or other devices placed on these surfaces,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dirty="0">
                <a:latin typeface="Arial" panose="020B0604020202020204" pitchFamily="34" charset="0"/>
                <a:cs typeface="Arial" panose="020B0604020202020204" pitchFamily="34" charset="0"/>
              </a:rPr>
              <a:t>and/or via aerosol or splatter generated during routine patient care activities – all of which can result in cross-contamination of clean hands, gloves, instruments and devices.</a:t>
            </a:r>
          </a:p>
          <a:p>
            <a:endParaRPr lang="en-US" dirty="0"/>
          </a:p>
        </p:txBody>
      </p:sp>
      <p:sp>
        <p:nvSpPr>
          <p:cNvPr id="4" name="Slide Number Placeholder 3"/>
          <p:cNvSpPr>
            <a:spLocks noGrp="1"/>
          </p:cNvSpPr>
          <p:nvPr>
            <p:ph type="sldNum" sz="quarter" idx="5"/>
          </p:nvPr>
        </p:nvSpPr>
        <p:spPr/>
        <p:txBody>
          <a:bodyPr/>
          <a:lstStyle/>
          <a:p>
            <a:pPr>
              <a:defRPr/>
            </a:pPr>
            <a:fld id="{32F99DC2-966D-4071-918A-31778AC35111}" type="slidenum">
              <a:rPr lang="en-US" smtClean="0"/>
              <a:pPr>
                <a:defRPr/>
              </a:pPr>
              <a:t>6</a:t>
            </a:fld>
            <a:endParaRPr lang="en-US" dirty="0"/>
          </a:p>
        </p:txBody>
      </p:sp>
    </p:spTree>
    <p:extLst>
      <p:ext uri="{BB962C8B-B14F-4D97-AF65-F5344CB8AC3E}">
        <p14:creationId xmlns:p14="http://schemas.microsoft.com/office/powerpoint/2010/main" val="34435614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Number Placeholder 6"/>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84225" indent="-301625">
              <a:defRPr>
                <a:solidFill>
                  <a:schemeClr val="tx1"/>
                </a:solidFill>
                <a:latin typeface="Calibri" panose="020F0502020204030204" pitchFamily="34" charset="0"/>
              </a:defRPr>
            </a:lvl2pPr>
            <a:lvl3pPr marL="1208088" indent="-241300">
              <a:defRPr>
                <a:solidFill>
                  <a:schemeClr val="tx1"/>
                </a:solidFill>
                <a:latin typeface="Calibri" panose="020F0502020204030204" pitchFamily="34" charset="0"/>
              </a:defRPr>
            </a:lvl3pPr>
            <a:lvl4pPr marL="1690688" indent="-241300">
              <a:defRPr>
                <a:solidFill>
                  <a:schemeClr val="tx1"/>
                </a:solidFill>
                <a:latin typeface="Calibri" panose="020F0502020204030204" pitchFamily="34" charset="0"/>
              </a:defRPr>
            </a:lvl4pPr>
            <a:lvl5pPr marL="2174875" indent="-241300">
              <a:defRPr>
                <a:solidFill>
                  <a:schemeClr val="tx1"/>
                </a:solidFill>
                <a:latin typeface="Calibri" panose="020F0502020204030204" pitchFamily="34" charset="0"/>
              </a:defRPr>
            </a:lvl5pPr>
            <a:lvl6pPr marL="2632075" indent="-241300" eaLnBrk="0" fontAlgn="base" hangingPunct="0">
              <a:spcBef>
                <a:spcPct val="0"/>
              </a:spcBef>
              <a:spcAft>
                <a:spcPct val="0"/>
              </a:spcAft>
              <a:defRPr>
                <a:solidFill>
                  <a:schemeClr val="tx1"/>
                </a:solidFill>
                <a:latin typeface="Calibri" panose="020F0502020204030204" pitchFamily="34" charset="0"/>
              </a:defRPr>
            </a:lvl6pPr>
            <a:lvl7pPr marL="3089275" indent="-241300" eaLnBrk="0" fontAlgn="base" hangingPunct="0">
              <a:spcBef>
                <a:spcPct val="0"/>
              </a:spcBef>
              <a:spcAft>
                <a:spcPct val="0"/>
              </a:spcAft>
              <a:defRPr>
                <a:solidFill>
                  <a:schemeClr val="tx1"/>
                </a:solidFill>
                <a:latin typeface="Calibri" panose="020F0502020204030204" pitchFamily="34" charset="0"/>
              </a:defRPr>
            </a:lvl7pPr>
            <a:lvl8pPr marL="3546475" indent="-241300" eaLnBrk="0" fontAlgn="base" hangingPunct="0">
              <a:spcBef>
                <a:spcPct val="0"/>
              </a:spcBef>
              <a:spcAft>
                <a:spcPct val="0"/>
              </a:spcAft>
              <a:defRPr>
                <a:solidFill>
                  <a:schemeClr val="tx1"/>
                </a:solidFill>
                <a:latin typeface="Calibri" panose="020F0502020204030204" pitchFamily="34" charset="0"/>
              </a:defRPr>
            </a:lvl8pPr>
            <a:lvl9pPr marL="4003675" indent="-2413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856FB6C0-9A75-4B13-85EB-29EFF18B2915}" type="slidenum">
              <a:rPr lang="en-US" altLang="en-US" smtClean="0">
                <a:solidFill>
                  <a:srgbClr val="000000"/>
                </a:solidFill>
              </a:rPr>
              <a:pPr fontAlgn="base">
                <a:spcBef>
                  <a:spcPct val="0"/>
                </a:spcBef>
                <a:spcAft>
                  <a:spcPct val="0"/>
                </a:spcAft>
              </a:pPr>
              <a:t>7</a:t>
            </a:fld>
            <a:endParaRPr lang="en-US" altLang="en-US">
              <a:solidFill>
                <a:srgbClr val="000000"/>
              </a:solidFill>
            </a:endParaRPr>
          </a:p>
        </p:txBody>
      </p:sp>
      <p:sp>
        <p:nvSpPr>
          <p:cNvPr id="19459" name="Slide Image Placeholder 1"/>
          <p:cNvSpPr>
            <a:spLocks noGrp="1" noRot="1" noChangeAspect="1" noTextEdit="1"/>
          </p:cNvSpPr>
          <p:nvPr>
            <p:ph type="sldImg"/>
          </p:nvPr>
        </p:nvSpPr>
        <p:spPr bwMode="auto">
          <a:xfrm>
            <a:off x="457200" y="720725"/>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6" name="Notes Placeholder 2">
            <a:extLst>
              <a:ext uri="{FF2B5EF4-FFF2-40B4-BE49-F238E27FC236}">
                <a16:creationId xmlns:a16="http://schemas.microsoft.com/office/drawing/2014/main" id="{C5307427-3278-443E-B183-0767E81F2B59}"/>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lang="en-US" altLang="en-US" dirty="0">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dirty="0">
                <a:latin typeface="Arial" panose="020B0604020202020204" pitchFamily="34" charset="0"/>
                <a:cs typeface="Arial" panose="020B0604020202020204" pitchFamily="34" charset="0"/>
              </a:rPr>
              <a:t>There are two general approaches to management of clinical contact surfaces:  </a:t>
            </a:r>
          </a:p>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b="1" dirty="0">
                <a:latin typeface="Arial" panose="020B0604020202020204" pitchFamily="34" charset="0"/>
                <a:cs typeface="Arial" panose="020B0604020202020204" pitchFamily="34" charset="0"/>
              </a:rPr>
              <a:t>CLICK</a:t>
            </a:r>
          </a:p>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dirty="0">
                <a:latin typeface="Arial" panose="020B0604020202020204" pitchFamily="34" charset="0"/>
                <a:cs typeface="Arial" panose="020B0604020202020204" pitchFamily="34" charset="0"/>
              </a:rPr>
              <a:t>Barrier protection of surfaces and equipment can prevent contamination of clinical contact surfaces but is particularly effective for those that are difficult to clean. </a:t>
            </a:r>
          </a:p>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b="1" dirty="0">
                <a:latin typeface="Arial" panose="020B0604020202020204" pitchFamily="34" charset="0"/>
                <a:cs typeface="Arial" panose="020B0604020202020204" pitchFamily="34" charset="0"/>
              </a:rPr>
              <a:t>CLICK</a:t>
            </a:r>
          </a:p>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dirty="0">
                <a:latin typeface="Arial" panose="020B0604020202020204" pitchFamily="34" charset="0"/>
                <a:cs typeface="Arial" panose="020B0604020202020204" pitchFamily="34" charset="0"/>
              </a:rPr>
              <a:t>If barriers are not used, surfaces should be cleaned and disinfected between patients. </a:t>
            </a:r>
          </a:p>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dirty="0">
                <a:latin typeface="Arial" panose="020B0604020202020204" pitchFamily="34" charset="0"/>
                <a:cs typeface="Arial" panose="020B0604020202020204" pitchFamily="34" charset="0"/>
              </a:rPr>
              <a:t>Most dental settings use a combination of both approaches.</a:t>
            </a:r>
          </a:p>
          <a:p>
            <a:pPr eaLnBrk="1" hangingPunct="1">
              <a:spcBef>
                <a:spcPct val="0"/>
              </a:spcBef>
              <a:defRPr/>
            </a:pPr>
            <a:endParaRPr lang="en-US" altLang="en-US" dirty="0"/>
          </a:p>
        </p:txBody>
      </p:sp>
      <p:sp>
        <p:nvSpPr>
          <p:cNvPr id="19461" name="Slide Number Placeholder 3"/>
          <p:cNvSpPr txBox="1">
            <a:spLocks noGrp="1"/>
          </p:cNvSpPr>
          <p:nvPr/>
        </p:nvSpPr>
        <p:spPr bwMode="auto">
          <a:xfrm>
            <a:off x="4143375" y="9120188"/>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nchor="b"/>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eaLnBrk="1" hangingPunct="1"/>
            <a:fld id="{F8823E7F-3F16-4A20-B1B2-F91A5B1711E6}" type="slidenum">
              <a:rPr lang="en-US" altLang="en-US" sz="1200">
                <a:solidFill>
                  <a:srgbClr val="000000"/>
                </a:solidFill>
                <a:latin typeface="Times New Roman" panose="02020603050405020304" pitchFamily="18" charset="0"/>
              </a:rPr>
              <a:pPr algn="r" eaLnBrk="1" hangingPunct="1"/>
              <a:t>7</a:t>
            </a:fld>
            <a:endParaRPr lang="en-US" altLang="en-US" sz="1200">
              <a:solidFill>
                <a:srgbClr val="000000"/>
              </a:solidFill>
              <a:latin typeface="Times New Roman" panose="02020603050405020304" pitchFamily="18"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Number Placeholder 6"/>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84225" indent="-301625">
              <a:defRPr>
                <a:solidFill>
                  <a:schemeClr val="tx1"/>
                </a:solidFill>
                <a:latin typeface="Calibri" panose="020F0502020204030204" pitchFamily="34" charset="0"/>
              </a:defRPr>
            </a:lvl2pPr>
            <a:lvl3pPr marL="1208088" indent="-241300">
              <a:defRPr>
                <a:solidFill>
                  <a:schemeClr val="tx1"/>
                </a:solidFill>
                <a:latin typeface="Calibri" panose="020F0502020204030204" pitchFamily="34" charset="0"/>
              </a:defRPr>
            </a:lvl3pPr>
            <a:lvl4pPr marL="1690688" indent="-241300">
              <a:defRPr>
                <a:solidFill>
                  <a:schemeClr val="tx1"/>
                </a:solidFill>
                <a:latin typeface="Calibri" panose="020F0502020204030204" pitchFamily="34" charset="0"/>
              </a:defRPr>
            </a:lvl4pPr>
            <a:lvl5pPr marL="2174875" indent="-241300">
              <a:defRPr>
                <a:solidFill>
                  <a:schemeClr val="tx1"/>
                </a:solidFill>
                <a:latin typeface="Calibri" panose="020F0502020204030204" pitchFamily="34" charset="0"/>
              </a:defRPr>
            </a:lvl5pPr>
            <a:lvl6pPr marL="2632075" indent="-241300" eaLnBrk="0" fontAlgn="base" hangingPunct="0">
              <a:spcBef>
                <a:spcPct val="0"/>
              </a:spcBef>
              <a:spcAft>
                <a:spcPct val="0"/>
              </a:spcAft>
              <a:defRPr>
                <a:solidFill>
                  <a:schemeClr val="tx1"/>
                </a:solidFill>
                <a:latin typeface="Calibri" panose="020F0502020204030204" pitchFamily="34" charset="0"/>
              </a:defRPr>
            </a:lvl6pPr>
            <a:lvl7pPr marL="3089275" indent="-241300" eaLnBrk="0" fontAlgn="base" hangingPunct="0">
              <a:spcBef>
                <a:spcPct val="0"/>
              </a:spcBef>
              <a:spcAft>
                <a:spcPct val="0"/>
              </a:spcAft>
              <a:defRPr>
                <a:solidFill>
                  <a:schemeClr val="tx1"/>
                </a:solidFill>
                <a:latin typeface="Calibri" panose="020F0502020204030204" pitchFamily="34" charset="0"/>
              </a:defRPr>
            </a:lvl7pPr>
            <a:lvl8pPr marL="3546475" indent="-241300" eaLnBrk="0" fontAlgn="base" hangingPunct="0">
              <a:spcBef>
                <a:spcPct val="0"/>
              </a:spcBef>
              <a:spcAft>
                <a:spcPct val="0"/>
              </a:spcAft>
              <a:defRPr>
                <a:solidFill>
                  <a:schemeClr val="tx1"/>
                </a:solidFill>
                <a:latin typeface="Calibri" panose="020F0502020204030204" pitchFamily="34" charset="0"/>
              </a:defRPr>
            </a:lvl8pPr>
            <a:lvl9pPr marL="4003675" indent="-2413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BE65F305-817C-49F3-96F7-4F7EF48FF0D4}" type="slidenum">
              <a:rPr lang="en-US" altLang="en-US" smtClean="0">
                <a:solidFill>
                  <a:srgbClr val="000000"/>
                </a:solidFill>
              </a:rPr>
              <a:pPr fontAlgn="base">
                <a:spcBef>
                  <a:spcPct val="0"/>
                </a:spcBef>
                <a:spcAft>
                  <a:spcPct val="0"/>
                </a:spcAft>
              </a:pPr>
              <a:t>8</a:t>
            </a:fld>
            <a:endParaRPr lang="en-US" altLang="en-US">
              <a:solidFill>
                <a:srgbClr val="000000"/>
              </a:solidFill>
            </a:endParaRPr>
          </a:p>
        </p:txBody>
      </p:sp>
      <p:sp>
        <p:nvSpPr>
          <p:cNvPr id="21507" name="Slide Image Placeholder 1"/>
          <p:cNvSpPr>
            <a:spLocks noGrp="1" noRot="1" noChangeAspect="1" noTextEdit="1"/>
          </p:cNvSpPr>
          <p:nvPr>
            <p:ph type="sldImg"/>
          </p:nvPr>
        </p:nvSpPr>
        <p:spPr bwMode="auto">
          <a:xfrm>
            <a:off x="457200" y="720725"/>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latin typeface="Arial" panose="020B0604020202020204" pitchFamily="34" charset="0"/>
              <a:cs typeface="Arial" panose="020B0604020202020204" pitchFamily="34" charset="0"/>
            </a:endParaRPr>
          </a:p>
          <a:p>
            <a:pPr algn="l"/>
            <a:r>
              <a:rPr lang="en-US" b="0" i="0" dirty="0">
                <a:solidFill>
                  <a:srgbClr val="1C1D1F"/>
                </a:solidFill>
                <a:effectLst/>
                <a:highlight>
                  <a:srgbClr val="FFFFFF"/>
                </a:highlight>
                <a:latin typeface="Nunito" pitchFamily="2" charset="0"/>
              </a:rPr>
              <a:t>Ideally, clinical contact surfaces, especially those that are hard to clean, should be </a:t>
            </a:r>
            <a:r>
              <a:rPr lang="en-US" b="1" i="0" dirty="0">
                <a:solidFill>
                  <a:srgbClr val="1C1D1F"/>
                </a:solidFill>
                <a:effectLst/>
                <a:highlight>
                  <a:srgbClr val="FFFFFF"/>
                </a:highlight>
                <a:latin typeface="Nunito" pitchFamily="2" charset="0"/>
              </a:rPr>
              <a:t>barrier protected</a:t>
            </a:r>
            <a:r>
              <a:rPr lang="en-US" b="0" i="0" dirty="0">
                <a:solidFill>
                  <a:srgbClr val="1C1D1F"/>
                </a:solidFill>
                <a:effectLst/>
                <a:highlight>
                  <a:srgbClr val="FFFFFF"/>
                </a:highlight>
                <a:latin typeface="Nunito" pitchFamily="2" charset="0"/>
              </a:rPr>
              <a:t> with a Food and Drug Administration (FDA)-approved surface barrier.</a:t>
            </a:r>
          </a:p>
          <a:p>
            <a:pPr algn="l"/>
            <a:r>
              <a:rPr lang="en-US" b="1" i="0" dirty="0">
                <a:solidFill>
                  <a:srgbClr val="1C1D1F"/>
                </a:solidFill>
                <a:effectLst/>
                <a:highlight>
                  <a:srgbClr val="FFFFFF"/>
                </a:highlight>
                <a:latin typeface="Nunito" pitchFamily="2" charset="0"/>
              </a:rPr>
              <a:t>CLICKs</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altLang="en-US" sz="1200" dirty="0">
                <a:solidFill>
                  <a:srgbClr val="532E1D"/>
                </a:solidFill>
              </a:rPr>
              <a:t>Surface covers should be impervious to fluids </a:t>
            </a:r>
            <a:r>
              <a:rPr lang="en-US" altLang="en-US" dirty="0">
                <a:latin typeface="Arial" panose="020B0604020202020204" pitchFamily="34" charset="0"/>
                <a:cs typeface="Arial" panose="020B0604020202020204" pitchFamily="34" charset="0"/>
              </a:rPr>
              <a:t>to keep microorganism in saliva, blood and other liquids from soaking through to contact the surface. </a:t>
            </a:r>
            <a:endParaRPr lang="en-US" altLang="en-US" sz="1200" dirty="0">
              <a:solidFill>
                <a:srgbClr val="532E1D"/>
              </a:solidFill>
            </a:endParaRPr>
          </a:p>
          <a:p>
            <a:pPr marL="171450" indent="-171450" algn="l">
              <a:buFont typeface="Arial" panose="020B0604020202020204" pitchFamily="34" charset="0"/>
              <a:buChar char="•"/>
            </a:pPr>
            <a:r>
              <a:rPr lang="en-US" altLang="en-US" dirty="0">
                <a:latin typeface="Arial" panose="020B0604020202020204" pitchFamily="34" charset="0"/>
                <a:cs typeface="Arial" panose="020B0604020202020204" pitchFamily="34" charset="0"/>
              </a:rPr>
              <a:t>Examples of appropriate materials for surface covers include clean plastic wrap, bags, tubes, and plastic backed paper. </a:t>
            </a:r>
          </a:p>
          <a:p>
            <a:pPr marL="171450" indent="-171450" algn="l">
              <a:buFont typeface="Arial" panose="020B0604020202020204" pitchFamily="34" charset="0"/>
              <a:buChar char="•"/>
            </a:pPr>
            <a:r>
              <a:rPr lang="en-US" altLang="en-US" dirty="0">
                <a:latin typeface="Arial" panose="020B0604020202020204" pitchFamily="34" charset="0"/>
                <a:cs typeface="Arial" panose="020B0604020202020204" pitchFamily="34" charset="0"/>
              </a:rPr>
              <a:t>B</a:t>
            </a:r>
            <a:r>
              <a:rPr lang="en-US" b="0" i="0" dirty="0">
                <a:solidFill>
                  <a:srgbClr val="1C1D1F"/>
                </a:solidFill>
                <a:effectLst/>
                <a:highlight>
                  <a:srgbClr val="FFFFFF"/>
                </a:highlight>
                <a:latin typeface="Nunito" pitchFamily="2" charset="0"/>
              </a:rPr>
              <a:t>arriers should be changed between each patient. After removing the barrier, </a:t>
            </a:r>
            <a:r>
              <a:rPr lang="en-US" b="1" i="0" dirty="0">
                <a:solidFill>
                  <a:srgbClr val="1C1D1F"/>
                </a:solidFill>
                <a:effectLst/>
                <a:highlight>
                  <a:srgbClr val="FFFFFF"/>
                </a:highlight>
                <a:latin typeface="Nunito" pitchFamily="2" charset="0"/>
              </a:rPr>
              <a:t>examine</a:t>
            </a:r>
            <a:r>
              <a:rPr lang="en-US" b="0" i="0" dirty="0">
                <a:solidFill>
                  <a:srgbClr val="1C1D1F"/>
                </a:solidFill>
                <a:effectLst/>
                <a:highlight>
                  <a:srgbClr val="FFFFFF"/>
                </a:highlight>
                <a:latin typeface="Nunito" pitchFamily="2" charset="0"/>
              </a:rPr>
              <a:t> </a:t>
            </a:r>
            <a:r>
              <a:rPr lang="en-US" b="1" i="0" dirty="0">
                <a:solidFill>
                  <a:srgbClr val="1C1D1F"/>
                </a:solidFill>
                <a:effectLst/>
                <a:highlight>
                  <a:srgbClr val="FFFFFF"/>
                </a:highlight>
                <a:latin typeface="Nunito" pitchFamily="2" charset="0"/>
              </a:rPr>
              <a:t>the surface</a:t>
            </a:r>
            <a:r>
              <a:rPr lang="en-US" b="0" i="0" dirty="0">
                <a:solidFill>
                  <a:srgbClr val="1C1D1F"/>
                </a:solidFill>
                <a:effectLst/>
                <a:highlight>
                  <a:srgbClr val="FFFFFF"/>
                </a:highlight>
                <a:latin typeface="Nunito" pitchFamily="2" charset="0"/>
              </a:rPr>
              <a:t> to make sure it did not become soiled.</a:t>
            </a:r>
          </a:p>
          <a:p>
            <a:pPr marL="171450" indent="-171450" algn="l">
              <a:buFont typeface="Arial" panose="020B0604020202020204" pitchFamily="34" charset="0"/>
              <a:buChar char="•"/>
            </a:pPr>
            <a:r>
              <a:rPr lang="en-US" b="0" i="0" dirty="0">
                <a:solidFill>
                  <a:srgbClr val="1C1D1F"/>
                </a:solidFill>
                <a:effectLst/>
                <a:highlight>
                  <a:srgbClr val="FFFFFF"/>
                </a:highlight>
                <a:latin typeface="Nunito" pitchFamily="2" charset="0"/>
              </a:rPr>
              <a:t>If it is contaminated, the surface needs to be cleaned and disinfected before the next patient.</a:t>
            </a:r>
          </a:p>
          <a:p>
            <a:pPr eaLnBrk="1" hangingPunct="1">
              <a:spcBef>
                <a:spcPct val="0"/>
              </a:spcBef>
            </a:pPr>
            <a:endParaRPr lang="en-US" altLang="en-US" dirty="0">
              <a:latin typeface="Arial" panose="020B0604020202020204" pitchFamily="34" charset="0"/>
              <a:cs typeface="Arial" panose="020B0604020202020204" pitchFamily="34" charset="0"/>
            </a:endParaRPr>
          </a:p>
        </p:txBody>
      </p:sp>
      <p:sp>
        <p:nvSpPr>
          <p:cNvPr id="21509" name="Slide Number Placeholder 3"/>
          <p:cNvSpPr txBox="1">
            <a:spLocks noGrp="1"/>
          </p:cNvSpPr>
          <p:nvPr/>
        </p:nvSpPr>
        <p:spPr bwMode="auto">
          <a:xfrm>
            <a:off x="4143375" y="9120188"/>
            <a:ext cx="3170238"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nchor="b"/>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eaLnBrk="1" hangingPunct="1"/>
            <a:fld id="{BC2AACBB-67B2-457E-99B9-3F1843A98C3E}" type="slidenum">
              <a:rPr lang="en-US" altLang="en-US" sz="1200">
                <a:solidFill>
                  <a:srgbClr val="000000"/>
                </a:solidFill>
                <a:latin typeface="Times New Roman" panose="02020603050405020304" pitchFamily="18" charset="0"/>
              </a:rPr>
              <a:pPr algn="r" eaLnBrk="1" hangingPunct="1"/>
              <a:t>8</a:t>
            </a:fld>
            <a:endParaRPr lang="en-US" altLang="en-US" sz="1200">
              <a:solidFill>
                <a:srgbClr val="000000"/>
              </a:solidFill>
              <a:latin typeface="Times New Roman" panose="02020603050405020304" pitchFamily="18"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xfrm>
            <a:off x="457200" y="720725"/>
            <a:ext cx="6400800"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610210F1-CB85-4A6B-90AB-A5611801465D}"/>
              </a:ext>
            </a:extLst>
          </p:cNvPr>
          <p:cNvSpPr>
            <a:spLocks noGrp="1"/>
          </p:cNvSpPr>
          <p:nvPr>
            <p:ph type="body" idx="1"/>
          </p:nvPr>
        </p:nvSpPr>
        <p:spPr/>
        <p:txBody>
          <a:bodyPr/>
          <a:lstStyle/>
          <a:p>
            <a:pPr marL="171450" indent="-171450">
              <a:buFont typeface="Arial" panose="020B0604020202020204" pitchFamily="34" charset="0"/>
              <a:buChar char="•"/>
            </a:pPr>
            <a:r>
              <a:rPr lang="en-US" altLang="en-US" dirty="0">
                <a:latin typeface="Arial" panose="020B0604020202020204" pitchFamily="34" charset="0"/>
                <a:cs typeface="Arial" panose="020B0604020202020204" pitchFamily="34" charset="0"/>
              </a:rPr>
              <a:t>If surface barriers cannot be used, the surface should be cleaned or disinfected with an EPA-registered hospital disinfectant effective against HIV and Hepatitis B, or effective against TB.  </a:t>
            </a:r>
          </a:p>
          <a:p>
            <a:r>
              <a:rPr lang="en-US" altLang="en-US" b="1" dirty="0">
                <a:latin typeface="Arial" panose="020B0604020202020204" pitchFamily="34" charset="0"/>
                <a:cs typeface="Arial" panose="020B0604020202020204" pitchFamily="34" charset="0"/>
              </a:rPr>
              <a:t>CLICKs</a:t>
            </a:r>
          </a:p>
          <a:p>
            <a:pPr marL="171450" indent="-171450">
              <a:buFont typeface="Arial" panose="020B0604020202020204" pitchFamily="34" charset="0"/>
              <a:buChar char="•"/>
            </a:pPr>
            <a:r>
              <a:rPr lang="en-US" altLang="en-US" dirty="0">
                <a:latin typeface="Arial" panose="020B0604020202020204" pitchFamily="34" charset="0"/>
                <a:cs typeface="Arial" panose="020B0604020202020204" pitchFamily="34" charset="0"/>
              </a:rPr>
              <a:t>Disinfection is required for clinical surfaces, after treating an individual patient,</a:t>
            </a:r>
          </a:p>
          <a:p>
            <a:pPr marL="171450" indent="-171450">
              <a:buFont typeface="Arial" panose="020B0604020202020204" pitchFamily="34" charset="0"/>
              <a:buChar char="•"/>
            </a:pPr>
            <a:r>
              <a:rPr lang="en-US" altLang="en-US" dirty="0">
                <a:latin typeface="Arial" panose="020B0604020202020204" pitchFamily="34" charset="0"/>
                <a:cs typeface="Arial" panose="020B0604020202020204" pitchFamily="34" charset="0"/>
              </a:rPr>
              <a:t>and if the clinical surface becomes contaminated since it was last clean. </a:t>
            </a:r>
          </a:p>
          <a:p>
            <a:pPr marL="171450" indent="-171450">
              <a:buFont typeface="Arial" panose="020B0604020202020204" pitchFamily="34" charset="0"/>
              <a:buChar char="•"/>
            </a:pPr>
            <a:r>
              <a:rPr lang="en-US" altLang="en-US" dirty="0">
                <a:latin typeface="Arial" panose="020B0604020202020204" pitchFamily="34" charset="0"/>
                <a:cs typeface="Arial" panose="020B0604020202020204" pitchFamily="34" charset="0"/>
              </a:rPr>
              <a:t>General cleaning and disinfection is also recommended at the end of the day. </a:t>
            </a:r>
            <a:endParaRPr lang="en-US" dirty="0"/>
          </a:p>
        </p:txBody>
      </p:sp>
      <p:sp>
        <p:nvSpPr>
          <p:cNvPr id="4" name="Slide Number Placeholder 3">
            <a:extLst>
              <a:ext uri="{FF2B5EF4-FFF2-40B4-BE49-F238E27FC236}">
                <a16:creationId xmlns:a16="http://schemas.microsoft.com/office/drawing/2014/main" id="{4EA8C85E-08C2-4C28-87E7-520F8241ECBE}"/>
              </a:ext>
            </a:extLst>
          </p:cNvPr>
          <p:cNvSpPr>
            <a:spLocks noGrp="1"/>
          </p:cNvSpPr>
          <p:nvPr>
            <p:ph type="sldNum" sz="quarter" idx="5"/>
          </p:nvPr>
        </p:nvSpPr>
        <p:spPr/>
        <p:txBody>
          <a:bodyPr/>
          <a:lstStyle/>
          <a:p>
            <a:pPr>
              <a:defRPr/>
            </a:pPr>
            <a:fld id="{3DCA2215-084C-409D-B269-54785C6A7368}" type="slidenum">
              <a:rPr lang="en-US" smtClean="0"/>
              <a:pPr>
                <a:defRPr/>
              </a:pPr>
              <a:t>9</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7139568"/>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7540744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78478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7721735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itle, Text,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72456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58367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4.png"/><Relationship Id="rId5" Type="http://schemas.openxmlformats.org/officeDocument/2006/relationships/slideLayout" Target="../slideLayouts/slideLayout5.xml"/><Relationship Id="rId10"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2B0342D-FE1E-DD50-DB4F-3391053F9ADC}"/>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0" y="1555"/>
            <a:ext cx="12192000" cy="6854890"/>
          </a:xfrm>
          <a:prstGeom prst="rect">
            <a:avLst/>
          </a:prstGeom>
        </p:spPr>
      </p:pic>
      <p:pic>
        <p:nvPicPr>
          <p:cNvPr id="10" name="Picture 9">
            <a:extLst>
              <a:ext uri="{FF2B5EF4-FFF2-40B4-BE49-F238E27FC236}">
                <a16:creationId xmlns:a16="http://schemas.microsoft.com/office/drawing/2014/main" id="{27314513-966E-6CE3-AD6D-81C51E5E1726}"/>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4199146" y="-310506"/>
            <a:ext cx="5220460" cy="2155293"/>
          </a:xfrm>
          <a:prstGeom prst="rect">
            <a:avLst/>
          </a:prstGeom>
        </p:spPr>
      </p:pic>
      <p:pic>
        <p:nvPicPr>
          <p:cNvPr id="11" name="Picture 10">
            <a:extLst>
              <a:ext uri="{FF2B5EF4-FFF2-40B4-BE49-F238E27FC236}">
                <a16:creationId xmlns:a16="http://schemas.microsoft.com/office/drawing/2014/main" id="{E58B31E8-BEA1-3E5E-FD5F-0E10F0758147}"/>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548635" y="18973"/>
            <a:ext cx="12192000" cy="6854890"/>
          </a:xfrm>
          <a:prstGeom prst="rect">
            <a:avLst/>
          </a:prstGeom>
        </p:spPr>
      </p:pic>
      <p:sp>
        <p:nvSpPr>
          <p:cNvPr id="13" name="TextBox 12">
            <a:extLst>
              <a:ext uri="{FF2B5EF4-FFF2-40B4-BE49-F238E27FC236}">
                <a16:creationId xmlns:a16="http://schemas.microsoft.com/office/drawing/2014/main" id="{42230597-722A-9D1F-B99B-023DC35452E2}"/>
              </a:ext>
            </a:extLst>
          </p:cNvPr>
          <p:cNvSpPr txBox="1"/>
          <p:nvPr userDrawn="1"/>
        </p:nvSpPr>
        <p:spPr>
          <a:xfrm>
            <a:off x="884485" y="92944"/>
            <a:ext cx="4689463" cy="400110"/>
          </a:xfrm>
          <a:prstGeom prst="rect">
            <a:avLst/>
          </a:prstGeom>
          <a:noFill/>
        </p:spPr>
        <p:txBody>
          <a:bodyPr wrap="square" rtlCol="0">
            <a:spAutoFit/>
          </a:bodyPr>
          <a:lstStyle/>
          <a:p>
            <a:r>
              <a:rPr lang="en-US" sz="2000" kern="1200" dirty="0">
                <a:solidFill>
                  <a:srgbClr val="FFFFFF"/>
                </a:solidFill>
                <a:effectLst/>
                <a:latin typeface="Edmondsans"/>
                <a:ea typeface="+mn-ea"/>
                <a:cs typeface="+mn-cs"/>
              </a:rPr>
              <a:t>Application of Disinfection and Sterilization</a:t>
            </a:r>
            <a:endParaRPr lang="en-US" sz="2000" dirty="0">
              <a:solidFill>
                <a:srgbClr val="FFFFFF"/>
              </a:solidFill>
              <a:latin typeface="Edmondsans"/>
            </a:endParaRPr>
          </a:p>
        </p:txBody>
      </p:sp>
      <p:sp>
        <p:nvSpPr>
          <p:cNvPr id="14" name="TextBox 13">
            <a:extLst>
              <a:ext uri="{FF2B5EF4-FFF2-40B4-BE49-F238E27FC236}">
                <a16:creationId xmlns:a16="http://schemas.microsoft.com/office/drawing/2014/main" id="{66013BBC-1AD8-9C29-B14E-A117677D6689}"/>
              </a:ext>
            </a:extLst>
          </p:cNvPr>
          <p:cNvSpPr txBox="1"/>
          <p:nvPr userDrawn="1"/>
        </p:nvSpPr>
        <p:spPr>
          <a:xfrm>
            <a:off x="168482" y="38501"/>
            <a:ext cx="716004" cy="646331"/>
          </a:xfrm>
          <a:prstGeom prst="rect">
            <a:avLst/>
          </a:prstGeom>
          <a:noFill/>
        </p:spPr>
        <p:txBody>
          <a:bodyPr wrap="square" rtlCol="0">
            <a:spAutoFit/>
          </a:bodyPr>
          <a:lstStyle/>
          <a:p>
            <a:r>
              <a:rPr lang="en-US" sz="3600" kern="1200" dirty="0">
                <a:solidFill>
                  <a:srgbClr val="FFFFFF"/>
                </a:solidFill>
                <a:effectLst/>
                <a:latin typeface="Edmondsans"/>
                <a:ea typeface="+mn-ea"/>
                <a:cs typeface="+mn-cs"/>
              </a:rPr>
              <a:t>G</a:t>
            </a:r>
            <a:endParaRPr lang="en-US" sz="3600" dirty="0">
              <a:solidFill>
                <a:srgbClr val="FFFFFF"/>
              </a:solidFill>
              <a:latin typeface="Edmondsans"/>
            </a:endParaRPr>
          </a:p>
        </p:txBody>
      </p:sp>
      <p:pic>
        <p:nvPicPr>
          <p:cNvPr id="2" name="Picture 1">
            <a:extLst>
              <a:ext uri="{FF2B5EF4-FFF2-40B4-BE49-F238E27FC236}">
                <a16:creationId xmlns:a16="http://schemas.microsoft.com/office/drawing/2014/main" id="{E085D3DF-0389-D09F-C89E-7475166168FF}"/>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791206" y="6098267"/>
            <a:ext cx="1243123" cy="720551"/>
          </a:xfrm>
          <a:prstGeom prst="rect">
            <a:avLst/>
          </a:prstGeom>
        </p:spPr>
      </p:pic>
    </p:spTree>
  </p:cSld>
  <p:clrMap bg1="dk1" tx1="lt1" bg2="dk2" tx2="lt2" accent1="accent1" accent2="accent2" accent3="accent3" accent4="accent4" accent5="accent5" accent6="accent6" hlink="hlink" folHlink="folHlink"/>
  <p:sldLayoutIdLst>
    <p:sldLayoutId id="2147484051" r:id="rId1"/>
    <p:sldLayoutId id="2147484052" r:id="rId2"/>
    <p:sldLayoutId id="2147484054" r:id="rId3"/>
    <p:sldLayoutId id="2147484056" r:id="rId4"/>
    <p:sldLayoutId id="2147484047" r:id="rId5"/>
    <p:sldLayoutId id="2147484057" r:id="rId6"/>
  </p:sldLayoutIdLst>
  <p:txStyles>
    <p:titleStyle>
      <a:lvl1pPr algn="ctr" rtl="0" eaLnBrk="0" fontAlgn="base" hangingPunct="0">
        <a:spcBef>
          <a:spcPct val="0"/>
        </a:spcBef>
        <a:spcAft>
          <a:spcPct val="0"/>
        </a:spcAft>
        <a:defRPr sz="3600" kern="1200" cap="all">
          <a:solidFill>
            <a:schemeClr val="bg1"/>
          </a:solidFill>
          <a:latin typeface="+mj-lt"/>
          <a:ea typeface="+mj-ea"/>
          <a:cs typeface="+mj-cs"/>
        </a:defRPr>
      </a:lvl1pPr>
      <a:lvl2pPr algn="ctr" rtl="0" eaLnBrk="0" fontAlgn="base" hangingPunct="0">
        <a:spcBef>
          <a:spcPct val="0"/>
        </a:spcBef>
        <a:spcAft>
          <a:spcPct val="0"/>
        </a:spcAft>
        <a:defRPr sz="3600">
          <a:solidFill>
            <a:schemeClr val="bg1"/>
          </a:solidFill>
          <a:latin typeface="Calibri" panose="020F0502020204030204" pitchFamily="34" charset="0"/>
        </a:defRPr>
      </a:lvl2pPr>
      <a:lvl3pPr algn="ctr" rtl="0" eaLnBrk="0" fontAlgn="base" hangingPunct="0">
        <a:spcBef>
          <a:spcPct val="0"/>
        </a:spcBef>
        <a:spcAft>
          <a:spcPct val="0"/>
        </a:spcAft>
        <a:defRPr sz="3600">
          <a:solidFill>
            <a:schemeClr val="bg1"/>
          </a:solidFill>
          <a:latin typeface="Calibri" panose="020F0502020204030204" pitchFamily="34" charset="0"/>
        </a:defRPr>
      </a:lvl3pPr>
      <a:lvl4pPr algn="ctr" rtl="0" eaLnBrk="0" fontAlgn="base" hangingPunct="0">
        <a:spcBef>
          <a:spcPct val="0"/>
        </a:spcBef>
        <a:spcAft>
          <a:spcPct val="0"/>
        </a:spcAft>
        <a:defRPr sz="3600">
          <a:solidFill>
            <a:schemeClr val="bg1"/>
          </a:solidFill>
          <a:latin typeface="Calibri" panose="020F0502020204030204" pitchFamily="34" charset="0"/>
        </a:defRPr>
      </a:lvl4pPr>
      <a:lvl5pPr algn="ctr" rtl="0" eaLnBrk="0" fontAlgn="base" hangingPunct="0">
        <a:spcBef>
          <a:spcPct val="0"/>
        </a:spcBef>
        <a:spcAft>
          <a:spcPct val="0"/>
        </a:spcAft>
        <a:defRPr sz="3600">
          <a:solidFill>
            <a:schemeClr val="bg1"/>
          </a:solidFill>
          <a:latin typeface="Calibri" panose="020F050202020403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273050" algn="l" rtl="0" eaLnBrk="0" fontAlgn="base" hangingPunct="0">
        <a:spcBef>
          <a:spcPts val="700"/>
        </a:spcBef>
        <a:spcAft>
          <a:spcPts val="600"/>
        </a:spcAft>
        <a:buSzPct val="85000"/>
        <a:buFont typeface="Arial" panose="020B0604020202020204" pitchFamily="34" charset="0"/>
        <a:buChar char="•"/>
        <a:defRPr sz="3200" kern="1200">
          <a:solidFill>
            <a:schemeClr val="bg1"/>
          </a:solidFill>
          <a:latin typeface="+mn-lt"/>
          <a:ea typeface="+mn-ea"/>
          <a:cs typeface="+mn-cs"/>
        </a:defRPr>
      </a:lvl1pPr>
      <a:lvl2pPr marL="742950" indent="-273050" algn="l" rtl="0" eaLnBrk="0" fontAlgn="base" hangingPunct="0">
        <a:spcBef>
          <a:spcPts val="700"/>
        </a:spcBef>
        <a:spcAft>
          <a:spcPts val="600"/>
        </a:spcAft>
        <a:buSzPct val="85000"/>
        <a:buFont typeface="Arial" panose="020B0604020202020204" pitchFamily="34" charset="0"/>
        <a:buChar char="•"/>
        <a:defRPr sz="2800" kern="1200">
          <a:solidFill>
            <a:schemeClr val="bg1"/>
          </a:solidFill>
          <a:latin typeface="+mn-lt"/>
          <a:ea typeface="+mn-ea"/>
          <a:cs typeface="+mn-cs"/>
        </a:defRPr>
      </a:lvl2pPr>
      <a:lvl3pPr marL="1143000" indent="-273050" algn="l" rtl="0" eaLnBrk="0" fontAlgn="base" hangingPunct="0">
        <a:spcBef>
          <a:spcPts val="700"/>
        </a:spcBef>
        <a:spcAft>
          <a:spcPts val="600"/>
        </a:spcAft>
        <a:buSzPct val="85000"/>
        <a:buFont typeface="Arial" panose="020B0604020202020204" pitchFamily="34" charset="0"/>
        <a:buChar char="•"/>
        <a:defRPr sz="2400" kern="1200">
          <a:solidFill>
            <a:schemeClr val="bg1"/>
          </a:solidFill>
          <a:latin typeface="+mn-lt"/>
          <a:ea typeface="+mn-ea"/>
          <a:cs typeface="+mn-cs"/>
        </a:defRPr>
      </a:lvl3pPr>
      <a:lvl4pPr marL="1600200" indent="-273050" algn="l" rtl="0" eaLnBrk="0" fontAlgn="base" hangingPunct="0">
        <a:spcBef>
          <a:spcPts val="700"/>
        </a:spcBef>
        <a:spcAft>
          <a:spcPts val="600"/>
        </a:spcAft>
        <a:buSzPct val="85000"/>
        <a:buFont typeface="Arial" panose="020B0604020202020204" pitchFamily="34" charset="0"/>
        <a:buChar char="•"/>
        <a:defRPr sz="2000" kern="1200">
          <a:solidFill>
            <a:schemeClr val="bg1"/>
          </a:solidFill>
          <a:latin typeface="+mn-lt"/>
          <a:ea typeface="+mn-ea"/>
          <a:cs typeface="+mn-cs"/>
        </a:defRPr>
      </a:lvl4pPr>
      <a:lvl5pPr marL="2057400" indent="-273050" algn="l" rtl="0" eaLnBrk="0" fontAlgn="base" hangingPunct="0">
        <a:spcBef>
          <a:spcPts val="700"/>
        </a:spcBef>
        <a:spcAft>
          <a:spcPts val="600"/>
        </a:spcAft>
        <a:buSzPct val="85000"/>
        <a:buFont typeface="Arial" panose="020B0604020202020204" pitchFamily="34" charset="0"/>
        <a:buChar char="•"/>
        <a:defRPr sz="2000" kern="1200">
          <a:solidFill>
            <a:schemeClr val="bg1"/>
          </a:solidFill>
          <a:latin typeface="+mn-lt"/>
          <a:ea typeface="+mn-ea"/>
          <a:cs typeface="+mn-cs"/>
        </a:defRPr>
      </a:lvl5pPr>
      <a:lvl6pPr marL="25146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6pPr>
      <a:lvl7pPr marL="29718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7pPr>
      <a:lvl8pPr marL="34290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8pPr>
      <a:lvl9pPr marL="38862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53.png"/></Relationships>
</file>

<file path=ppt/slides/_rels/slide11.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7.png"/><Relationship Id="rId7" Type="http://schemas.openxmlformats.org/officeDocument/2006/relationships/image" Target="../media/image57.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pn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notesSlide" Target="../notesSlides/notesSlide14.xml"/><Relationship Id="rId7" Type="http://schemas.openxmlformats.org/officeDocument/2006/relationships/image" Target="../media/image61.png"/><Relationship Id="rId2" Type="http://schemas.openxmlformats.org/officeDocument/2006/relationships/slideLayout" Target="../slideLayouts/slideLayout2.xml"/><Relationship Id="rId1" Type="http://schemas.openxmlformats.org/officeDocument/2006/relationships/themeOverride" Target="../theme/themeOverride2.xml"/><Relationship Id="rId6" Type="http://schemas.openxmlformats.org/officeDocument/2006/relationships/image" Target="../media/image60.png"/><Relationship Id="rId11" Type="http://schemas.openxmlformats.org/officeDocument/2006/relationships/image" Target="../media/image65.png"/><Relationship Id="rId5" Type="http://schemas.openxmlformats.org/officeDocument/2006/relationships/hyperlink" Target="https://www.cdc.gov/dental-infection-control/hcp/dental-ipc-faqs/best-practices-dental-unit-water-quality.html" TargetMode="External"/><Relationship Id="rId10" Type="http://schemas.openxmlformats.org/officeDocument/2006/relationships/image" Target="../media/image64.png"/><Relationship Id="rId4" Type="http://schemas.openxmlformats.org/officeDocument/2006/relationships/image" Target="../media/image7.png"/><Relationship Id="rId9" Type="http://schemas.openxmlformats.org/officeDocument/2006/relationships/image" Target="../media/image63.png"/></Relationships>
</file>

<file path=ppt/slides/_rels/slide15.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69.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67.jpeg"/><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70.png"/><Relationship Id="rId4" Type="http://schemas.openxmlformats.org/officeDocument/2006/relationships/oleObject" Target="../embeddings/oleObject1.bin"/></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18.xml.rels><?xml version="1.0" encoding="UTF-8" standalone="yes"?>
<Relationships xmlns="http://schemas.openxmlformats.org/package/2006/relationships"><Relationship Id="rId3" Type="http://schemas.openxmlformats.org/officeDocument/2006/relationships/image" Target="../media/image72.png"/><Relationship Id="rId7" Type="http://schemas.openxmlformats.org/officeDocument/2006/relationships/image" Target="../media/image68.pn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74.png"/><Relationship Id="rId5" Type="http://schemas.openxmlformats.org/officeDocument/2006/relationships/image" Target="../media/image73.jpeg"/><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76.png"/><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1.xml"/><Relationship Id="rId1" Type="http://schemas.openxmlformats.org/officeDocument/2006/relationships/slideLayout" Target="../slideLayouts/slideLayout5.xml"/><Relationship Id="rId5" Type="http://schemas.openxmlformats.org/officeDocument/2006/relationships/image" Target="../media/image78.jpeg"/><Relationship Id="rId4" Type="http://schemas.openxmlformats.org/officeDocument/2006/relationships/image" Target="../media/image77.png"/></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79.jpeg"/></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84.jpeg"/></Relationships>
</file>

<file path=ppt/slides/_rels/slide2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88.jpeg"/><Relationship Id="rId5" Type="http://schemas.openxmlformats.org/officeDocument/2006/relationships/image" Target="../media/image87.png"/><Relationship Id="rId4" Type="http://schemas.openxmlformats.org/officeDocument/2006/relationships/image" Target="../media/image7.png"/></Relationships>
</file>

<file path=ppt/slides/_rels/slide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89.jpeg"/><Relationship Id="rId4" Type="http://schemas.openxmlformats.org/officeDocument/2006/relationships/image" Target="../media/image88.jpeg"/></Relationships>
</file>

<file path=ppt/slides/_rels/slide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90.jpeg"/></Relationships>
</file>

<file path=ppt/slides/_rels/slide3.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7.png"/><Relationship Id="rId7"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4.jpeg"/><Relationship Id="rId5" Type="http://schemas.openxmlformats.org/officeDocument/2006/relationships/image" Target="../media/image13.png"/><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92.png"/><Relationship Id="rId4" Type="http://schemas.openxmlformats.org/officeDocument/2006/relationships/image" Target="../media/image91.png"/></Relationships>
</file>

<file path=ppt/slides/_rels/slide31.xml.rels><?xml version="1.0" encoding="UTF-8" standalone="yes"?>
<Relationships xmlns="http://schemas.openxmlformats.org/package/2006/relationships"><Relationship Id="rId3" Type="http://schemas.openxmlformats.org/officeDocument/2006/relationships/hyperlink" Target="https://stacks.cdc.gov/view/cdc/6743" TargetMode="External"/><Relationship Id="rId7" Type="http://schemas.openxmlformats.org/officeDocument/2006/relationships/image" Target="../media/image7.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hyperlink" Target="https://www.cdc.gov/dental-infection-control/hcp/dental-ipc-faqs/best-practices-dental-unit-water-quality.html" TargetMode="External"/><Relationship Id="rId5" Type="http://schemas.openxmlformats.org/officeDocument/2006/relationships/hyperlink" Target="https://www.cdc.gov/infection-control/media/pdfs/Guideline-Disinfection-H.pdf" TargetMode="External"/><Relationship Id="rId4" Type="http://schemas.openxmlformats.org/officeDocument/2006/relationships/hyperlink" Target="https://www.cdc.gov/dental-infection-control/hcp/summary/index.html"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93.gif"/><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7.png"/><Relationship Id="rId7" Type="http://schemas.openxmlformats.org/officeDocument/2006/relationships/image" Target="../media/image20.png"/><Relationship Id="rId12"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5.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png"/><Relationship Id="rId3" Type="http://schemas.openxmlformats.org/officeDocument/2006/relationships/image" Target="../media/image26.jpeg"/><Relationship Id="rId7" Type="http://schemas.openxmlformats.org/officeDocument/2006/relationships/image" Target="../media/image29.png"/><Relationship Id="rId12" Type="http://schemas.openxmlformats.org/officeDocument/2006/relationships/image" Target="../media/image34.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7.png"/><Relationship Id="rId15" Type="http://schemas.openxmlformats.org/officeDocument/2006/relationships/image" Target="../media/image37.png"/><Relationship Id="rId10" Type="http://schemas.openxmlformats.org/officeDocument/2006/relationships/image" Target="../media/image32.png"/><Relationship Id="rId4" Type="http://schemas.openxmlformats.org/officeDocument/2006/relationships/image" Target="../media/image27.png"/><Relationship Id="rId9" Type="http://schemas.openxmlformats.org/officeDocument/2006/relationships/image" Target="../media/image31.png"/><Relationship Id="rId14" Type="http://schemas.openxmlformats.org/officeDocument/2006/relationships/image" Target="../media/image36.png"/></Relationships>
</file>

<file path=ppt/slides/_rels/slide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8.jpeg"/><Relationship Id="rId7" Type="http://schemas.openxmlformats.org/officeDocument/2006/relationships/image" Target="../media/image41.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7.png"/><Relationship Id="rId11" Type="http://schemas.openxmlformats.org/officeDocument/2006/relationships/image" Target="../media/image45.png"/><Relationship Id="rId5" Type="http://schemas.openxmlformats.org/officeDocument/2006/relationships/image" Target="../media/image40.jpeg"/><Relationship Id="rId10" Type="http://schemas.openxmlformats.org/officeDocument/2006/relationships/image" Target="../media/image44.png"/><Relationship Id="rId4" Type="http://schemas.openxmlformats.org/officeDocument/2006/relationships/image" Target="../media/image39.png"/><Relationship Id="rId9" Type="http://schemas.openxmlformats.org/officeDocument/2006/relationships/image" Target="../media/image43.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47.jpeg"/><Relationship Id="rId4" Type="http://schemas.openxmlformats.org/officeDocument/2006/relationships/image" Target="../media/image46.jpe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jpeg"/><Relationship Id="rId4" Type="http://schemas.openxmlformats.org/officeDocument/2006/relationships/image" Target="../media/image48.jpe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5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318376" y="4746626"/>
            <a:ext cx="1597025"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5" name="TextBox 2"/>
          <p:cNvSpPr txBox="1">
            <a:spLocks noChangeArrowheads="1"/>
          </p:cNvSpPr>
          <p:nvPr/>
        </p:nvSpPr>
        <p:spPr bwMode="auto">
          <a:xfrm>
            <a:off x="4114800" y="363539"/>
            <a:ext cx="4343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a:r>
              <a:rPr lang="en-US" altLang="en-US" sz="2800"/>
              <a:t>Module G</a:t>
            </a:r>
          </a:p>
        </p:txBody>
      </p:sp>
      <p:pic>
        <p:nvPicPr>
          <p:cNvPr id="9" name="Picture 8">
            <a:extLst>
              <a:ext uri="{FF2B5EF4-FFF2-40B4-BE49-F238E27FC236}">
                <a16:creationId xmlns:a16="http://schemas.microsoft.com/office/drawing/2014/main" id="{568CAA8E-C917-7251-1C5F-B57B4D5C1614}"/>
              </a:ext>
            </a:extLst>
          </p:cNvPr>
          <p:cNvPicPr>
            <a:picLocks noChangeAspect="1"/>
          </p:cNvPicPr>
          <p:nvPr/>
        </p:nvPicPr>
        <p:blipFill>
          <a:blip r:embed="rId4">
            <a:extLst>
              <a:ext uri="{28A0092B-C50C-407E-A947-70E740481C1C}">
                <a14:useLocalDpi xmlns:a14="http://schemas.microsoft.com/office/drawing/2010/main" val="0"/>
              </a:ext>
            </a:extLst>
          </a:blip>
          <a:srcRect l="8134" r="8134"/>
          <a:stretch/>
        </p:blipFill>
        <p:spPr>
          <a:xfrm>
            <a:off x="291257" y="1617661"/>
            <a:ext cx="8166943" cy="5486400"/>
          </a:xfrm>
          <a:prstGeom prst="rect">
            <a:avLst/>
          </a:prstGeom>
        </p:spPr>
      </p:pic>
      <p:pic>
        <p:nvPicPr>
          <p:cNvPr id="10" name="Banner">
            <a:extLst>
              <a:ext uri="{FF2B5EF4-FFF2-40B4-BE49-F238E27FC236}">
                <a16:creationId xmlns:a16="http://schemas.microsoft.com/office/drawing/2014/main" id="{2F3BA1BC-14DD-D7B1-3FE7-A65C40D1F70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3297" y="1089043"/>
            <a:ext cx="10224000" cy="877852"/>
          </a:xfrm>
          <a:prstGeom prst="rect">
            <a:avLst/>
          </a:prstGeom>
        </p:spPr>
      </p:pic>
      <p:sp>
        <p:nvSpPr>
          <p:cNvPr id="11" name="TextBox 10">
            <a:extLst>
              <a:ext uri="{FF2B5EF4-FFF2-40B4-BE49-F238E27FC236}">
                <a16:creationId xmlns:a16="http://schemas.microsoft.com/office/drawing/2014/main" id="{504EB66F-D806-4B4E-84B0-0E7A7C222A88}"/>
              </a:ext>
            </a:extLst>
          </p:cNvPr>
          <p:cNvSpPr txBox="1"/>
          <p:nvPr/>
        </p:nvSpPr>
        <p:spPr>
          <a:xfrm>
            <a:off x="1334703" y="1082816"/>
            <a:ext cx="4356847" cy="707886"/>
          </a:xfrm>
          <a:prstGeom prst="rect">
            <a:avLst/>
          </a:prstGeom>
          <a:noFill/>
        </p:spPr>
        <p:txBody>
          <a:bodyPr wrap="square" rtlCol="0">
            <a:spAutoFit/>
          </a:bodyPr>
          <a:lstStyle/>
          <a:p>
            <a:r>
              <a:rPr lang="en-US" sz="4000" b="1" dirty="0">
                <a:solidFill>
                  <a:schemeClr val="bg1"/>
                </a:solidFill>
              </a:rPr>
              <a:t>Module G</a:t>
            </a:r>
          </a:p>
        </p:txBody>
      </p:sp>
      <p:pic>
        <p:nvPicPr>
          <p:cNvPr id="15" name="Picture 14">
            <a:extLst>
              <a:ext uri="{FF2B5EF4-FFF2-40B4-BE49-F238E27FC236}">
                <a16:creationId xmlns:a16="http://schemas.microsoft.com/office/drawing/2014/main" id="{6C2E3546-13A1-CD04-75B7-0FB7CCE8E34C}"/>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7696200" y="3240069"/>
            <a:ext cx="4495800" cy="2528887"/>
          </a:xfrm>
          <a:prstGeom prst="rect">
            <a:avLst/>
          </a:prstGeom>
        </p:spPr>
      </p:pic>
      <p:pic>
        <p:nvPicPr>
          <p:cNvPr id="16" name="Picture 15" descr="A picture containing transport, airplane, aircraft, sketch&#10;&#10;Description automatically generated">
            <a:extLst>
              <a:ext uri="{FF2B5EF4-FFF2-40B4-BE49-F238E27FC236}">
                <a16:creationId xmlns:a16="http://schemas.microsoft.com/office/drawing/2014/main" id="{D0CEA614-9BE4-417E-0965-FC413ED304B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8796036">
            <a:off x="9596998" y="1794921"/>
            <a:ext cx="2109840" cy="143584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3">
            <a:extLst>
              <a:ext uri="{FF2B5EF4-FFF2-40B4-BE49-F238E27FC236}">
                <a16:creationId xmlns:a16="http://schemas.microsoft.com/office/drawing/2014/main" id="{29B241CB-D3B3-4487-899C-5F65A02A7218}"/>
              </a:ext>
            </a:extLst>
          </p:cNvPr>
          <p:cNvSpPr>
            <a:spLocks noGrp="1"/>
          </p:cNvSpPr>
          <p:nvPr>
            <p:ph idx="4294967295"/>
          </p:nvPr>
        </p:nvSpPr>
        <p:spPr>
          <a:xfrm>
            <a:off x="1295252" y="1966895"/>
            <a:ext cx="6248548" cy="2092623"/>
          </a:xfrm>
          <a:prstGeom prst="rect">
            <a:avLst/>
          </a:prstGeom>
        </p:spPr>
        <p:txBody>
          <a:bodyPr>
            <a:normAutofit/>
          </a:bodyPr>
          <a:lstStyle/>
          <a:p>
            <a:pPr marL="319088" indent="-255588" eaLnBrk="1" hangingPunct="1">
              <a:spcBef>
                <a:spcPts val="0"/>
              </a:spcBef>
              <a:spcAft>
                <a:spcPts val="1200"/>
              </a:spcAft>
              <a:defRPr/>
            </a:pPr>
            <a:r>
              <a:rPr lang="en-US" altLang="en-US" sz="2400" dirty="0">
                <a:solidFill>
                  <a:srgbClr val="532E1D"/>
                </a:solidFill>
              </a:rPr>
              <a:t>Keyboards can be effectively disinfected using most EPA registered disinfectants </a:t>
            </a:r>
            <a:r>
              <a:rPr lang="en-US" altLang="en-US" sz="1900" i="1" dirty="0">
                <a:solidFill>
                  <a:srgbClr val="532E1D"/>
                </a:solidFill>
              </a:rPr>
              <a:t>(for example):</a:t>
            </a:r>
          </a:p>
          <a:p>
            <a:pPr marL="719138" lvl="1" indent="-255588" eaLnBrk="1" hangingPunct="1">
              <a:spcBef>
                <a:spcPts val="0"/>
              </a:spcBef>
              <a:defRPr/>
            </a:pPr>
            <a:r>
              <a:rPr lang="en-US" altLang="en-US" sz="1900" dirty="0">
                <a:solidFill>
                  <a:srgbClr val="532E1D"/>
                </a:solidFill>
              </a:rPr>
              <a:t>Quaternary ammonium compounds</a:t>
            </a:r>
          </a:p>
          <a:p>
            <a:pPr marL="719138" lvl="1" indent="-255588" eaLnBrk="1" hangingPunct="1">
              <a:spcBef>
                <a:spcPts val="0"/>
              </a:spcBef>
              <a:defRPr/>
            </a:pPr>
            <a:r>
              <a:rPr lang="en-US" altLang="en-US" sz="1900" dirty="0">
                <a:solidFill>
                  <a:srgbClr val="532E1D"/>
                </a:solidFill>
              </a:rPr>
              <a:t>70% isopropyl alcohol</a:t>
            </a:r>
          </a:p>
          <a:p>
            <a:pPr marL="719138" lvl="1" indent="-255588" eaLnBrk="1" hangingPunct="1">
              <a:spcBef>
                <a:spcPts val="0"/>
              </a:spcBef>
              <a:defRPr/>
            </a:pPr>
            <a:r>
              <a:rPr lang="en-US" altLang="en-US" sz="1900" dirty="0">
                <a:solidFill>
                  <a:srgbClr val="532E1D"/>
                </a:solidFill>
              </a:rPr>
              <a:t>Phenolic</a:t>
            </a:r>
            <a:endParaRPr lang="en-US" altLang="en-US" sz="2400" dirty="0">
              <a:solidFill>
                <a:srgbClr val="532E1D"/>
              </a:solidFill>
            </a:endParaRPr>
          </a:p>
        </p:txBody>
      </p:sp>
      <p:pic>
        <p:nvPicPr>
          <p:cNvPr id="24580" name="1 keyboar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98253" y="2909906"/>
            <a:ext cx="4287837"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4581" name="2 germs"/>
          <p:cNvGrpSpPr>
            <a:grpSpLocks/>
          </p:cNvGrpSpPr>
          <p:nvPr/>
        </p:nvGrpSpPr>
        <p:grpSpPr bwMode="auto">
          <a:xfrm>
            <a:off x="7114189" y="3062306"/>
            <a:ext cx="3200400" cy="1524000"/>
            <a:chOff x="2371519" y="3004009"/>
            <a:chExt cx="2593571" cy="1178776"/>
          </a:xfrm>
        </p:grpSpPr>
        <p:pic>
          <p:nvPicPr>
            <p:cNvPr id="24582" name="2 ger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8279" y="3703651"/>
              <a:ext cx="407457" cy="407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3" name="2 ger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02007" y="3004009"/>
              <a:ext cx="407457" cy="407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4" name="2 ger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24222" y="3512931"/>
              <a:ext cx="407457" cy="407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5" name="2 ger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85225" y="3119957"/>
              <a:ext cx="407457" cy="407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6" name="2 ger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57633" y="3775328"/>
              <a:ext cx="407457" cy="407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7" name="2 ger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71519" y="3092464"/>
              <a:ext cx="407457" cy="407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 name="Banner">
            <a:extLst>
              <a:ext uri="{FF2B5EF4-FFF2-40B4-BE49-F238E27FC236}">
                <a16:creationId xmlns:a16="http://schemas.microsoft.com/office/drawing/2014/main" id="{7452B996-AC59-6824-BFE4-B273F787524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9936" y="1089043"/>
            <a:ext cx="10256154" cy="877852"/>
          </a:xfrm>
          <a:prstGeom prst="rect">
            <a:avLst/>
          </a:prstGeom>
        </p:spPr>
      </p:pic>
      <p:sp>
        <p:nvSpPr>
          <p:cNvPr id="4" name="TextBox 3">
            <a:extLst>
              <a:ext uri="{FF2B5EF4-FFF2-40B4-BE49-F238E27FC236}">
                <a16:creationId xmlns:a16="http://schemas.microsoft.com/office/drawing/2014/main" id="{2416D637-7E10-F986-DA4C-CB0AF3BA5E69}"/>
              </a:ext>
            </a:extLst>
          </p:cNvPr>
          <p:cNvSpPr txBox="1"/>
          <p:nvPr/>
        </p:nvSpPr>
        <p:spPr>
          <a:xfrm>
            <a:off x="1143000" y="1070650"/>
            <a:ext cx="8227258" cy="707886"/>
          </a:xfrm>
          <a:prstGeom prst="rect">
            <a:avLst/>
          </a:prstGeom>
          <a:noFill/>
        </p:spPr>
        <p:txBody>
          <a:bodyPr wrap="square" rtlCol="0">
            <a:spAutoFit/>
          </a:bodyPr>
          <a:lstStyle/>
          <a:p>
            <a:r>
              <a:rPr lang="en-US" sz="4000" b="1" dirty="0"/>
              <a:t>Disinfection of Computer Keyboards</a:t>
            </a:r>
          </a:p>
        </p:txBody>
      </p:sp>
      <p:sp>
        <p:nvSpPr>
          <p:cNvPr id="6" name="Rectangle 3">
            <a:extLst>
              <a:ext uri="{FF2B5EF4-FFF2-40B4-BE49-F238E27FC236}">
                <a16:creationId xmlns:a16="http://schemas.microsoft.com/office/drawing/2014/main" id="{AF83A419-0D8E-EADC-EB12-FA4BA49EEAC2}"/>
              </a:ext>
            </a:extLst>
          </p:cNvPr>
          <p:cNvSpPr txBox="1">
            <a:spLocks/>
          </p:cNvSpPr>
          <p:nvPr/>
        </p:nvSpPr>
        <p:spPr>
          <a:xfrm>
            <a:off x="1326176" y="4059518"/>
            <a:ext cx="4879073" cy="1426882"/>
          </a:xfrm>
          <a:prstGeom prst="rect">
            <a:avLst/>
          </a:prstGeom>
        </p:spPr>
        <p:txBody>
          <a:bodyPr>
            <a:normAutofit/>
          </a:bodyPr>
          <a:lstStyle>
            <a:lvl1pPr marL="342900" indent="-273050" algn="l" rtl="0" eaLnBrk="0" fontAlgn="base" hangingPunct="0">
              <a:spcBef>
                <a:spcPts val="700"/>
              </a:spcBef>
              <a:spcAft>
                <a:spcPts val="600"/>
              </a:spcAft>
              <a:buSzPct val="85000"/>
              <a:buFont typeface="Arial" panose="020B0604020202020204" pitchFamily="34" charset="0"/>
              <a:buChar char="•"/>
              <a:defRPr sz="3200" kern="1200">
                <a:solidFill>
                  <a:schemeClr val="bg1"/>
                </a:solidFill>
                <a:latin typeface="+mn-lt"/>
                <a:ea typeface="+mn-ea"/>
                <a:cs typeface="+mn-cs"/>
              </a:defRPr>
            </a:lvl1pPr>
            <a:lvl2pPr marL="742950" indent="-273050" algn="l" rtl="0" eaLnBrk="0" fontAlgn="base" hangingPunct="0">
              <a:spcBef>
                <a:spcPts val="700"/>
              </a:spcBef>
              <a:spcAft>
                <a:spcPts val="600"/>
              </a:spcAft>
              <a:buSzPct val="85000"/>
              <a:buFont typeface="Arial" panose="020B0604020202020204" pitchFamily="34" charset="0"/>
              <a:buChar char="•"/>
              <a:defRPr sz="2800" kern="1200">
                <a:solidFill>
                  <a:schemeClr val="bg1"/>
                </a:solidFill>
                <a:latin typeface="+mn-lt"/>
                <a:ea typeface="+mn-ea"/>
                <a:cs typeface="+mn-cs"/>
              </a:defRPr>
            </a:lvl2pPr>
            <a:lvl3pPr marL="1143000" indent="-273050" algn="l" rtl="0" eaLnBrk="0" fontAlgn="base" hangingPunct="0">
              <a:spcBef>
                <a:spcPts val="700"/>
              </a:spcBef>
              <a:spcAft>
                <a:spcPts val="600"/>
              </a:spcAft>
              <a:buSzPct val="85000"/>
              <a:buFont typeface="Arial" panose="020B0604020202020204" pitchFamily="34" charset="0"/>
              <a:buChar char="•"/>
              <a:defRPr sz="2400" kern="1200">
                <a:solidFill>
                  <a:schemeClr val="bg1"/>
                </a:solidFill>
                <a:latin typeface="+mn-lt"/>
                <a:ea typeface="+mn-ea"/>
                <a:cs typeface="+mn-cs"/>
              </a:defRPr>
            </a:lvl3pPr>
            <a:lvl4pPr marL="1600200" indent="-273050" algn="l" rtl="0" eaLnBrk="0" fontAlgn="base" hangingPunct="0">
              <a:spcBef>
                <a:spcPts val="700"/>
              </a:spcBef>
              <a:spcAft>
                <a:spcPts val="600"/>
              </a:spcAft>
              <a:buSzPct val="85000"/>
              <a:buFont typeface="Arial" panose="020B0604020202020204" pitchFamily="34" charset="0"/>
              <a:buChar char="•"/>
              <a:defRPr sz="2000" kern="1200">
                <a:solidFill>
                  <a:schemeClr val="bg1"/>
                </a:solidFill>
                <a:latin typeface="+mn-lt"/>
                <a:ea typeface="+mn-ea"/>
                <a:cs typeface="+mn-cs"/>
              </a:defRPr>
            </a:lvl4pPr>
            <a:lvl5pPr marL="2057400" indent="-273050" algn="l" rtl="0" eaLnBrk="0" fontAlgn="base" hangingPunct="0">
              <a:spcBef>
                <a:spcPts val="700"/>
              </a:spcBef>
              <a:spcAft>
                <a:spcPts val="600"/>
              </a:spcAft>
              <a:buSzPct val="85000"/>
              <a:buFont typeface="Arial" panose="020B0604020202020204" pitchFamily="34" charset="0"/>
              <a:buChar char="•"/>
              <a:defRPr sz="2000" kern="1200">
                <a:solidFill>
                  <a:schemeClr val="bg1"/>
                </a:solidFill>
                <a:latin typeface="+mn-lt"/>
                <a:ea typeface="+mn-ea"/>
                <a:cs typeface="+mn-cs"/>
              </a:defRPr>
            </a:lvl5pPr>
            <a:lvl6pPr marL="25146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6pPr>
            <a:lvl7pPr marL="29718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7pPr>
            <a:lvl8pPr marL="34290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8pPr>
            <a:lvl9pPr marL="38862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9pPr>
          </a:lstStyle>
          <a:p>
            <a:pPr marL="319088" indent="-255588" eaLnBrk="1" hangingPunct="1">
              <a:spcAft>
                <a:spcPts val="563"/>
              </a:spcAft>
              <a:defRPr/>
            </a:pPr>
            <a:r>
              <a:rPr lang="en-US" altLang="en-US" sz="2400" dirty="0">
                <a:solidFill>
                  <a:srgbClr val="532E1D"/>
                </a:solidFill>
              </a:rPr>
              <a:t>Current recommendations are to disinfect keyboards  daily and when visible soiled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anner">
            <a:extLst>
              <a:ext uri="{FF2B5EF4-FFF2-40B4-BE49-F238E27FC236}">
                <a16:creationId xmlns:a16="http://schemas.microsoft.com/office/drawing/2014/main" id="{7A51F4A9-7151-8522-7E77-62C8DDEBBC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936" y="1089043"/>
            <a:ext cx="10256154" cy="877852"/>
          </a:xfrm>
          <a:prstGeom prst="rect">
            <a:avLst/>
          </a:prstGeom>
        </p:spPr>
      </p:pic>
      <p:sp>
        <p:nvSpPr>
          <p:cNvPr id="4" name="TextBox 3">
            <a:extLst>
              <a:ext uri="{FF2B5EF4-FFF2-40B4-BE49-F238E27FC236}">
                <a16:creationId xmlns:a16="http://schemas.microsoft.com/office/drawing/2014/main" id="{E3C0C225-BB3A-D892-82BB-DCF0435C47BD}"/>
              </a:ext>
            </a:extLst>
          </p:cNvPr>
          <p:cNvSpPr txBox="1"/>
          <p:nvPr/>
        </p:nvSpPr>
        <p:spPr>
          <a:xfrm>
            <a:off x="1219200" y="1089043"/>
            <a:ext cx="8229600" cy="707886"/>
          </a:xfrm>
          <a:prstGeom prst="rect">
            <a:avLst/>
          </a:prstGeom>
          <a:noFill/>
        </p:spPr>
        <p:txBody>
          <a:bodyPr wrap="square" rtlCol="0">
            <a:spAutoFit/>
          </a:bodyPr>
          <a:lstStyle/>
          <a:p>
            <a:r>
              <a:rPr lang="en-US" sz="4000" b="1" dirty="0"/>
              <a:t>Medical Waste- Extracted Teeth</a:t>
            </a:r>
          </a:p>
        </p:txBody>
      </p:sp>
      <p:sp>
        <p:nvSpPr>
          <p:cNvPr id="23556" name="Rectangle 3">
            <a:extLst>
              <a:ext uri="{FF2B5EF4-FFF2-40B4-BE49-F238E27FC236}">
                <a16:creationId xmlns:a16="http://schemas.microsoft.com/office/drawing/2014/main" id="{8A7EAD8F-78CD-438A-9793-014ABFABF2DB}"/>
              </a:ext>
            </a:extLst>
          </p:cNvPr>
          <p:cNvSpPr>
            <a:spLocks noGrp="1" noChangeArrowheads="1"/>
          </p:cNvSpPr>
          <p:nvPr>
            <p:ph idx="4294967295"/>
          </p:nvPr>
        </p:nvSpPr>
        <p:spPr>
          <a:xfrm>
            <a:off x="1305910" y="1947017"/>
            <a:ext cx="6096000" cy="4164129"/>
          </a:xfrm>
          <a:prstGeom prst="rect">
            <a:avLst/>
          </a:prstGeom>
        </p:spPr>
        <p:txBody>
          <a:bodyPr>
            <a:normAutofit lnSpcReduction="10000"/>
          </a:bodyPr>
          <a:lstStyle/>
          <a:p>
            <a:pPr marL="457200" indent="-457200" eaLnBrk="1" hangingPunct="1">
              <a:lnSpc>
                <a:spcPct val="70000"/>
              </a:lnSpc>
              <a:spcBef>
                <a:spcPts val="0"/>
              </a:spcBef>
              <a:spcAft>
                <a:spcPts val="1200"/>
              </a:spcAft>
              <a:buSzPct val="120000"/>
              <a:defRPr/>
            </a:pPr>
            <a:r>
              <a:rPr lang="en-US" altLang="en-US" sz="2800" dirty="0">
                <a:solidFill>
                  <a:srgbClr val="532E1D"/>
                </a:solidFill>
              </a:rPr>
              <a:t>Without amalgam:</a:t>
            </a:r>
          </a:p>
          <a:p>
            <a:pPr marL="857250" lvl="1" indent="-457200" eaLnBrk="1" hangingPunct="1">
              <a:lnSpc>
                <a:spcPct val="70000"/>
              </a:lnSpc>
              <a:spcBef>
                <a:spcPts val="0"/>
              </a:spcBef>
              <a:spcAft>
                <a:spcPts val="1200"/>
              </a:spcAft>
              <a:buSzPct val="120000"/>
              <a:defRPr/>
            </a:pPr>
            <a:r>
              <a:rPr lang="en-US" altLang="en-US" sz="2400" dirty="0">
                <a:solidFill>
                  <a:srgbClr val="532E1D"/>
                </a:solidFill>
              </a:rPr>
              <a:t>Not considered regulated medical waste</a:t>
            </a:r>
          </a:p>
          <a:p>
            <a:pPr marL="857250" lvl="1" indent="-457200" eaLnBrk="1" hangingPunct="1">
              <a:lnSpc>
                <a:spcPct val="70000"/>
              </a:lnSpc>
              <a:spcBef>
                <a:spcPts val="0"/>
              </a:spcBef>
              <a:spcAft>
                <a:spcPts val="1200"/>
              </a:spcAft>
              <a:buSzPct val="120000"/>
              <a:defRPr/>
            </a:pPr>
            <a:r>
              <a:rPr lang="en-US" altLang="en-US" sz="2400" dirty="0">
                <a:solidFill>
                  <a:srgbClr val="532E1D"/>
                </a:solidFill>
              </a:rPr>
              <a:t>Can be discarded in regular trash</a:t>
            </a:r>
          </a:p>
          <a:p>
            <a:pPr marL="457200" indent="-457200" eaLnBrk="1" hangingPunct="1">
              <a:lnSpc>
                <a:spcPct val="70000"/>
              </a:lnSpc>
              <a:spcBef>
                <a:spcPts val="600"/>
              </a:spcBef>
              <a:spcAft>
                <a:spcPts val="1200"/>
              </a:spcAft>
              <a:buSzPct val="120000"/>
              <a:defRPr/>
            </a:pPr>
            <a:r>
              <a:rPr lang="en-US" altLang="en-US" sz="2800" dirty="0">
                <a:solidFill>
                  <a:srgbClr val="532E1D"/>
                </a:solidFill>
              </a:rPr>
              <a:t>With amalgam:</a:t>
            </a:r>
          </a:p>
          <a:p>
            <a:pPr marL="857250" lvl="1" indent="-457200" eaLnBrk="1" hangingPunct="1">
              <a:lnSpc>
                <a:spcPct val="70000"/>
              </a:lnSpc>
              <a:spcBef>
                <a:spcPts val="0"/>
              </a:spcBef>
              <a:spcAft>
                <a:spcPts val="1200"/>
              </a:spcAft>
              <a:buSzPct val="120000"/>
              <a:defRPr/>
            </a:pPr>
            <a:r>
              <a:rPr lang="en-US" altLang="en-US" sz="2400" dirty="0">
                <a:solidFill>
                  <a:srgbClr val="532E1D"/>
                </a:solidFill>
              </a:rPr>
              <a:t>No incineration for final disposal</a:t>
            </a:r>
          </a:p>
          <a:p>
            <a:pPr marL="857250" lvl="1" indent="-457200" eaLnBrk="1" hangingPunct="1">
              <a:lnSpc>
                <a:spcPct val="70000"/>
              </a:lnSpc>
              <a:spcBef>
                <a:spcPts val="0"/>
              </a:spcBef>
              <a:spcAft>
                <a:spcPts val="1200"/>
              </a:spcAft>
              <a:buSzPct val="120000"/>
              <a:defRPr/>
            </a:pPr>
            <a:r>
              <a:rPr lang="en-US" altLang="en-US" sz="2400" dirty="0">
                <a:solidFill>
                  <a:srgbClr val="532E1D"/>
                </a:solidFill>
              </a:rPr>
              <a:t>Consult state and local regulation</a:t>
            </a:r>
          </a:p>
          <a:p>
            <a:pPr marL="457200" indent="-457200" eaLnBrk="1" hangingPunct="1">
              <a:lnSpc>
                <a:spcPct val="70000"/>
              </a:lnSpc>
              <a:spcBef>
                <a:spcPts val="600"/>
              </a:spcBef>
              <a:spcAft>
                <a:spcPts val="1200"/>
              </a:spcAft>
              <a:buSzPct val="120000"/>
              <a:defRPr/>
            </a:pPr>
            <a:r>
              <a:rPr lang="en-US" altLang="en-US" sz="2800" dirty="0">
                <a:solidFill>
                  <a:srgbClr val="532E1D"/>
                </a:solidFill>
              </a:rPr>
              <a:t>Shade comparison:</a:t>
            </a:r>
          </a:p>
          <a:p>
            <a:pPr marL="857250" lvl="1" indent="-457200" eaLnBrk="1" hangingPunct="1">
              <a:spcBef>
                <a:spcPts val="0"/>
              </a:spcBef>
              <a:spcAft>
                <a:spcPts val="1200"/>
              </a:spcAft>
              <a:buSzPct val="120000"/>
              <a:defRPr/>
            </a:pPr>
            <a:r>
              <a:rPr lang="en-US" altLang="en-US" sz="2400" dirty="0">
                <a:solidFill>
                  <a:srgbClr val="532E1D"/>
                </a:solidFill>
              </a:rPr>
              <a:t>Disinfect with intermediate level EPA-registered hospital grade disinfectant before sending to the laboratory</a:t>
            </a:r>
          </a:p>
          <a:p>
            <a:pPr marL="69850" indent="0" eaLnBrk="1" hangingPunct="1">
              <a:lnSpc>
                <a:spcPct val="90000"/>
              </a:lnSpc>
              <a:spcBef>
                <a:spcPts val="0"/>
              </a:spcBef>
              <a:spcAft>
                <a:spcPts val="1200"/>
              </a:spcAft>
              <a:buNone/>
              <a:defRPr/>
            </a:pPr>
            <a:endParaRPr lang="en-US" altLang="en-US" sz="1900" dirty="0">
              <a:solidFill>
                <a:srgbClr val="532E1D"/>
              </a:solidFill>
            </a:endParaRPr>
          </a:p>
        </p:txBody>
      </p:sp>
      <p:pic>
        <p:nvPicPr>
          <p:cNvPr id="3" name="3 to the end- tooth without amalgam">
            <a:extLst>
              <a:ext uri="{FF2B5EF4-FFF2-40B4-BE49-F238E27FC236}">
                <a16:creationId xmlns:a16="http://schemas.microsoft.com/office/drawing/2014/main" id="{74EE1506-3E04-67D4-829C-81451173912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959634" y="1796929"/>
            <a:ext cx="1926456" cy="1810205"/>
          </a:xfrm>
          <a:prstGeom prst="rect">
            <a:avLst/>
          </a:prstGeom>
        </p:spPr>
      </p:pic>
      <p:pic>
        <p:nvPicPr>
          <p:cNvPr id="5" name="5 to the end- tooth with amalgam">
            <a:extLst>
              <a:ext uri="{FF2B5EF4-FFF2-40B4-BE49-F238E27FC236}">
                <a16:creationId xmlns:a16="http://schemas.microsoft.com/office/drawing/2014/main" id="{1359A774-C7FB-31BD-18D6-00F0F2AFD5B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70283" y="2819400"/>
            <a:ext cx="1916517" cy="1763914"/>
          </a:xfrm>
          <a:prstGeom prst="rect">
            <a:avLst/>
          </a:prstGeom>
        </p:spPr>
      </p:pic>
      <p:pic>
        <p:nvPicPr>
          <p:cNvPr id="9" name="6 to the end- tooth">
            <a:extLst>
              <a:ext uri="{FF2B5EF4-FFF2-40B4-BE49-F238E27FC236}">
                <a16:creationId xmlns:a16="http://schemas.microsoft.com/office/drawing/2014/main" id="{79FAA1AA-43A2-A6BF-46E4-F097698654B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15152"/>
          <a:stretch/>
        </p:blipFill>
        <p:spPr>
          <a:xfrm flipH="1">
            <a:off x="8969575" y="4114800"/>
            <a:ext cx="1916515" cy="1808352"/>
          </a:xfrm>
          <a:prstGeom prst="rect">
            <a:avLst/>
          </a:prstGeom>
        </p:spPr>
      </p:pic>
      <p:pic>
        <p:nvPicPr>
          <p:cNvPr id="7" name="Picture 6" descr="A screen shot of a medical waste rules&#10;&#10;Description automatically generated">
            <a:extLst>
              <a:ext uri="{FF2B5EF4-FFF2-40B4-BE49-F238E27FC236}">
                <a16:creationId xmlns:a16="http://schemas.microsoft.com/office/drawing/2014/main" id="{B7953B6C-BBE3-F1F8-369D-1C2129170AD2}"/>
              </a:ext>
            </a:extLst>
          </p:cNvPr>
          <p:cNvPicPr>
            <a:picLocks noChangeAspect="1"/>
          </p:cNvPicPr>
          <p:nvPr/>
        </p:nvPicPr>
        <p:blipFill rotWithShape="1">
          <a:blip r:embed="rId7">
            <a:extLst>
              <a:ext uri="{28A0092B-C50C-407E-A947-70E740481C1C}">
                <a14:useLocalDpi xmlns:a14="http://schemas.microsoft.com/office/drawing/2010/main" val="0"/>
              </a:ext>
            </a:extLst>
          </a:blip>
          <a:srcRect l="789" t="268" r="10162" b="13894"/>
          <a:stretch/>
        </p:blipFill>
        <p:spPr>
          <a:xfrm>
            <a:off x="1143000" y="1946036"/>
            <a:ext cx="6248400" cy="3387964"/>
          </a:xfrm>
          <a:prstGeom prst="rect">
            <a:avLst/>
          </a:prstGeom>
        </p:spPr>
      </p:pic>
      <p:pic>
        <p:nvPicPr>
          <p:cNvPr id="10" name="Picture 9" descr="A hand in glove holding a syringe&#10;&#10;Description automatically generated">
            <a:extLst>
              <a:ext uri="{FF2B5EF4-FFF2-40B4-BE49-F238E27FC236}">
                <a16:creationId xmlns:a16="http://schemas.microsoft.com/office/drawing/2014/main" id="{6EE17473-A4D9-5B68-28DF-6075D8D85D04}"/>
              </a:ext>
            </a:extLst>
          </p:cNvPr>
          <p:cNvPicPr>
            <a:picLocks noChangeAspect="1"/>
          </p:cNvPicPr>
          <p:nvPr/>
        </p:nvPicPr>
        <p:blipFill rotWithShape="1">
          <a:blip r:embed="rId8">
            <a:extLst>
              <a:ext uri="{28A0092B-C50C-407E-A947-70E740481C1C}">
                <a14:useLocalDpi xmlns:a14="http://schemas.microsoft.com/office/drawing/2010/main" val="0"/>
              </a:ext>
            </a:extLst>
          </a:blip>
          <a:srcRect r="19496" b="28361"/>
          <a:stretch/>
        </p:blipFill>
        <p:spPr>
          <a:xfrm>
            <a:off x="5462009" y="3202153"/>
            <a:ext cx="5586991" cy="281764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200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3556">
                                            <p:txEl>
                                              <p:pRg st="0" end="0"/>
                                            </p:txEl>
                                          </p:spTgt>
                                        </p:tgtEl>
                                        <p:attrNameLst>
                                          <p:attrName>style.visibility</p:attrName>
                                        </p:attrNameLst>
                                      </p:cBhvr>
                                      <p:to>
                                        <p:strVal val="visible"/>
                                      </p:to>
                                    </p:set>
                                    <p:animEffect transition="in" filter="fade">
                                      <p:cBhvr>
                                        <p:cTn id="15" dur="500"/>
                                        <p:tgtEl>
                                          <p:spTgt spid="23556">
                                            <p:txEl>
                                              <p:pRg st="0" end="0"/>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23556">
                                            <p:txEl>
                                              <p:pRg st="1" end="1"/>
                                            </p:txEl>
                                          </p:spTgt>
                                        </p:tgtEl>
                                        <p:attrNameLst>
                                          <p:attrName>style.visibility</p:attrName>
                                        </p:attrNameLst>
                                      </p:cBhvr>
                                      <p:to>
                                        <p:strVal val="visible"/>
                                      </p:to>
                                    </p:set>
                                    <p:animEffect transition="in" filter="fade">
                                      <p:cBhvr>
                                        <p:cTn id="18" dur="500"/>
                                        <p:tgtEl>
                                          <p:spTgt spid="23556">
                                            <p:txEl>
                                              <p:pRg st="1" end="1"/>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23556">
                                            <p:txEl>
                                              <p:pRg st="2" end="2"/>
                                            </p:txEl>
                                          </p:spTgt>
                                        </p:tgtEl>
                                        <p:attrNameLst>
                                          <p:attrName>style.visibility</p:attrName>
                                        </p:attrNameLst>
                                      </p:cBhvr>
                                      <p:to>
                                        <p:strVal val="visible"/>
                                      </p:to>
                                    </p:set>
                                    <p:animEffect transition="in" filter="fade">
                                      <p:cBhvr>
                                        <p:cTn id="21" dur="500"/>
                                        <p:tgtEl>
                                          <p:spTgt spid="23556">
                                            <p:txEl>
                                              <p:pRg st="2" end="2"/>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500"/>
                                        <p:tgtEl>
                                          <p:spTgt spid="3"/>
                                        </p:tgtEl>
                                      </p:cBhvr>
                                    </p:animEffect>
                                  </p:childTnLst>
                                </p:cTn>
                              </p:par>
                              <p:par>
                                <p:cTn id="25" presetID="10" presetClass="exit" presetSubtype="0" fill="hold" nodeType="withEffect">
                                  <p:stCondLst>
                                    <p:cond delay="0"/>
                                  </p:stCondLst>
                                  <p:childTnLst>
                                    <p:animEffect transition="out" filter="fade">
                                      <p:cBhvr>
                                        <p:cTn id="26" dur="500"/>
                                        <p:tgtEl>
                                          <p:spTgt spid="7"/>
                                        </p:tgtEl>
                                      </p:cBhvr>
                                    </p:animEffect>
                                    <p:set>
                                      <p:cBhvr>
                                        <p:cTn id="27" dur="1" fill="hold">
                                          <p:stCondLst>
                                            <p:cond delay="499"/>
                                          </p:stCondLst>
                                        </p:cTn>
                                        <p:tgtEl>
                                          <p:spTgt spid="7"/>
                                        </p:tgtEl>
                                        <p:attrNameLst>
                                          <p:attrName>style.visibility</p:attrName>
                                        </p:attrNameLst>
                                      </p:cBhvr>
                                      <p:to>
                                        <p:strVal val="hidden"/>
                                      </p:to>
                                    </p:set>
                                  </p:childTnLst>
                                </p:cTn>
                              </p:par>
                              <p:par>
                                <p:cTn id="28" presetID="10" presetClass="exit" presetSubtype="0" fill="hold" nodeType="withEffect">
                                  <p:stCondLst>
                                    <p:cond delay="0"/>
                                  </p:stCondLst>
                                  <p:childTnLst>
                                    <p:animEffect transition="out" filter="fade">
                                      <p:cBhvr>
                                        <p:cTn id="29" dur="500"/>
                                        <p:tgtEl>
                                          <p:spTgt spid="10"/>
                                        </p:tgtEl>
                                      </p:cBhvr>
                                    </p:animEffect>
                                    <p:set>
                                      <p:cBhvr>
                                        <p:cTn id="30" dur="1" fill="hold">
                                          <p:stCondLst>
                                            <p:cond delay="499"/>
                                          </p:stCondLst>
                                        </p:cTn>
                                        <p:tgtEl>
                                          <p:spTgt spid="10"/>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3556">
                                            <p:txEl>
                                              <p:pRg st="3" end="3"/>
                                            </p:txEl>
                                          </p:spTgt>
                                        </p:tgtEl>
                                        <p:attrNameLst>
                                          <p:attrName>style.visibility</p:attrName>
                                        </p:attrNameLst>
                                      </p:cBhvr>
                                      <p:to>
                                        <p:strVal val="visible"/>
                                      </p:to>
                                    </p:set>
                                    <p:animEffect transition="in" filter="fade">
                                      <p:cBhvr>
                                        <p:cTn id="35" dur="500"/>
                                        <p:tgtEl>
                                          <p:spTgt spid="23556">
                                            <p:txEl>
                                              <p:pRg st="3" end="3"/>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23556">
                                            <p:txEl>
                                              <p:pRg st="4" end="4"/>
                                            </p:txEl>
                                          </p:spTgt>
                                        </p:tgtEl>
                                        <p:attrNameLst>
                                          <p:attrName>style.visibility</p:attrName>
                                        </p:attrNameLst>
                                      </p:cBhvr>
                                      <p:to>
                                        <p:strVal val="visible"/>
                                      </p:to>
                                    </p:set>
                                    <p:animEffect transition="in" filter="fade">
                                      <p:cBhvr>
                                        <p:cTn id="38" dur="500"/>
                                        <p:tgtEl>
                                          <p:spTgt spid="23556">
                                            <p:txEl>
                                              <p:pRg st="4" end="4"/>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23556">
                                            <p:txEl>
                                              <p:pRg st="5" end="5"/>
                                            </p:txEl>
                                          </p:spTgt>
                                        </p:tgtEl>
                                        <p:attrNameLst>
                                          <p:attrName>style.visibility</p:attrName>
                                        </p:attrNameLst>
                                      </p:cBhvr>
                                      <p:to>
                                        <p:strVal val="visible"/>
                                      </p:to>
                                    </p:set>
                                    <p:animEffect transition="in" filter="fade">
                                      <p:cBhvr>
                                        <p:cTn id="41" dur="500"/>
                                        <p:tgtEl>
                                          <p:spTgt spid="23556">
                                            <p:txEl>
                                              <p:pRg st="5" end="5"/>
                                            </p:txEl>
                                          </p:spTgt>
                                        </p:tgtEl>
                                      </p:cBhvr>
                                    </p:animEffect>
                                  </p:childTnLst>
                                </p:cTn>
                              </p:par>
                              <p:par>
                                <p:cTn id="42" presetID="10" presetClass="entr" presetSubtype="0" fill="hold" nodeType="withEffect">
                                  <p:stCondLst>
                                    <p:cond delay="0"/>
                                  </p:stCondLst>
                                  <p:childTnLst>
                                    <p:set>
                                      <p:cBhvr>
                                        <p:cTn id="43" dur="1" fill="hold">
                                          <p:stCondLst>
                                            <p:cond delay="0"/>
                                          </p:stCondLst>
                                        </p:cTn>
                                        <p:tgtEl>
                                          <p:spTgt spid="5"/>
                                        </p:tgtEl>
                                        <p:attrNameLst>
                                          <p:attrName>style.visibility</p:attrName>
                                        </p:attrNameLst>
                                      </p:cBhvr>
                                      <p:to>
                                        <p:strVal val="visible"/>
                                      </p:to>
                                    </p:set>
                                    <p:animEffect transition="in" filter="fade">
                                      <p:cBhvr>
                                        <p:cTn id="44" dur="500"/>
                                        <p:tgtEl>
                                          <p:spTgt spid="5"/>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23556">
                                            <p:txEl>
                                              <p:pRg st="6" end="6"/>
                                            </p:txEl>
                                          </p:spTgt>
                                        </p:tgtEl>
                                        <p:attrNameLst>
                                          <p:attrName>style.visibility</p:attrName>
                                        </p:attrNameLst>
                                      </p:cBhvr>
                                      <p:to>
                                        <p:strVal val="visible"/>
                                      </p:to>
                                    </p:set>
                                    <p:animEffect transition="in" filter="fade">
                                      <p:cBhvr>
                                        <p:cTn id="49" dur="500"/>
                                        <p:tgtEl>
                                          <p:spTgt spid="23556">
                                            <p:txEl>
                                              <p:pRg st="6" end="6"/>
                                            </p:txEl>
                                          </p:spTgt>
                                        </p:tgtEl>
                                      </p:cBhvr>
                                    </p:animEffect>
                                  </p:childTnLst>
                                </p:cTn>
                              </p:par>
                              <p:par>
                                <p:cTn id="50" presetID="10" presetClass="entr" presetSubtype="0" fill="hold" nodeType="withEffect">
                                  <p:stCondLst>
                                    <p:cond delay="0"/>
                                  </p:stCondLst>
                                  <p:childTnLst>
                                    <p:set>
                                      <p:cBhvr>
                                        <p:cTn id="51" dur="1" fill="hold">
                                          <p:stCondLst>
                                            <p:cond delay="0"/>
                                          </p:stCondLst>
                                        </p:cTn>
                                        <p:tgtEl>
                                          <p:spTgt spid="23556">
                                            <p:txEl>
                                              <p:pRg st="7" end="7"/>
                                            </p:txEl>
                                          </p:spTgt>
                                        </p:tgtEl>
                                        <p:attrNameLst>
                                          <p:attrName>style.visibility</p:attrName>
                                        </p:attrNameLst>
                                      </p:cBhvr>
                                      <p:to>
                                        <p:strVal val="visible"/>
                                      </p:to>
                                    </p:set>
                                    <p:animEffect transition="in" filter="fade">
                                      <p:cBhvr>
                                        <p:cTn id="52" dur="500"/>
                                        <p:tgtEl>
                                          <p:spTgt spid="23556">
                                            <p:txEl>
                                              <p:pRg st="7" end="7"/>
                                            </p:txEl>
                                          </p:spTgt>
                                        </p:tgtEl>
                                      </p:cBhvr>
                                    </p:animEffect>
                                  </p:childTnLst>
                                </p:cTn>
                              </p:par>
                              <p:par>
                                <p:cTn id="53" presetID="10" presetClass="entr" presetSubtype="0" fill="hold" nodeType="withEffect">
                                  <p:stCondLst>
                                    <p:cond delay="0"/>
                                  </p:stCondLst>
                                  <p:childTnLst>
                                    <p:set>
                                      <p:cBhvr>
                                        <p:cTn id="54" dur="1" fill="hold">
                                          <p:stCondLst>
                                            <p:cond delay="0"/>
                                          </p:stCondLst>
                                        </p:cTn>
                                        <p:tgtEl>
                                          <p:spTgt spid="9"/>
                                        </p:tgtEl>
                                        <p:attrNameLst>
                                          <p:attrName>style.visibility</p:attrName>
                                        </p:attrNameLst>
                                      </p:cBhvr>
                                      <p:to>
                                        <p:strVal val="visible"/>
                                      </p:to>
                                    </p:set>
                                    <p:animEffect transition="in" filter="fade">
                                      <p:cBhvr>
                                        <p:cTn id="5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Rectangle 3">
            <a:extLst>
              <a:ext uri="{FF2B5EF4-FFF2-40B4-BE49-F238E27FC236}">
                <a16:creationId xmlns:a16="http://schemas.microsoft.com/office/drawing/2014/main" id="{277AA1A0-D337-4EA5-A324-D8D04E420AF0}"/>
              </a:ext>
            </a:extLst>
          </p:cNvPr>
          <p:cNvSpPr>
            <a:spLocks noGrp="1" noChangeArrowheads="1"/>
          </p:cNvSpPr>
          <p:nvPr>
            <p:ph idx="4294967295"/>
          </p:nvPr>
        </p:nvSpPr>
        <p:spPr>
          <a:xfrm>
            <a:off x="1143000" y="1991914"/>
            <a:ext cx="9220200" cy="4364177"/>
          </a:xfrm>
          <a:prstGeom prst="rect">
            <a:avLst/>
          </a:prstGeom>
        </p:spPr>
        <p:txBody>
          <a:bodyPr>
            <a:normAutofit/>
          </a:bodyPr>
          <a:lstStyle/>
          <a:p>
            <a:pPr marL="69850" indent="0">
              <a:buNone/>
            </a:pPr>
            <a:r>
              <a:rPr lang="en-US" sz="2600" b="1" dirty="0">
                <a:solidFill>
                  <a:srgbClr val="532E1D"/>
                </a:solidFill>
                <a:latin typeface="Calibri" panose="020F0502020204030204" pitchFamily="34" charset="0"/>
                <a:cs typeface="Calibri" panose="020F0502020204030204" pitchFamily="34" charset="0"/>
              </a:rPr>
              <a:t>Handling extracted teeth in educational setting</a:t>
            </a:r>
          </a:p>
          <a:p>
            <a:pPr lvl="1"/>
            <a:r>
              <a:rPr lang="en-US" sz="2400" dirty="0">
                <a:solidFill>
                  <a:srgbClr val="532E1D"/>
                </a:solidFill>
              </a:rPr>
              <a:t>Remove visible blood and debris</a:t>
            </a:r>
          </a:p>
          <a:p>
            <a:pPr lvl="1"/>
            <a:r>
              <a:rPr lang="en-US" sz="2400" dirty="0">
                <a:solidFill>
                  <a:srgbClr val="532E1D"/>
                </a:solidFill>
              </a:rPr>
              <a:t>Maintain hydration</a:t>
            </a:r>
          </a:p>
          <a:p>
            <a:pPr lvl="1"/>
            <a:r>
              <a:rPr lang="en-US" sz="2400" dirty="0">
                <a:solidFill>
                  <a:srgbClr val="532E1D"/>
                </a:solidFill>
              </a:rPr>
              <a:t>Heat autoclave (teeth with NO amalgam)</a:t>
            </a:r>
          </a:p>
          <a:p>
            <a:pPr lvl="1"/>
            <a:r>
              <a:rPr lang="en-US" sz="2400" dirty="0">
                <a:solidFill>
                  <a:srgbClr val="532E1D"/>
                </a:solidFill>
              </a:rPr>
              <a:t>If tooth has amalgam, do not heat sterilize, alternatively immerse in 10% formalin (review the manufacturer MSDS) for two weeks</a:t>
            </a:r>
          </a:p>
          <a:p>
            <a:pPr lvl="1"/>
            <a:r>
              <a:rPr lang="en-US" sz="2400" dirty="0">
                <a:solidFill>
                  <a:srgbClr val="532E1D"/>
                </a:solidFill>
              </a:rPr>
              <a:t>Use Standard Precautions</a:t>
            </a:r>
          </a:p>
          <a:p>
            <a:pPr marL="69850" indent="0" eaLnBrk="1" hangingPunct="1">
              <a:lnSpc>
                <a:spcPct val="90000"/>
              </a:lnSpc>
              <a:buNone/>
              <a:defRPr/>
            </a:pPr>
            <a:endParaRPr lang="en-US" altLang="en-US" sz="2400" dirty="0">
              <a:solidFill>
                <a:srgbClr val="532E1D"/>
              </a:solidFill>
            </a:endParaRPr>
          </a:p>
        </p:txBody>
      </p:sp>
      <p:pic>
        <p:nvPicPr>
          <p:cNvPr id="2" name="Banner">
            <a:extLst>
              <a:ext uri="{FF2B5EF4-FFF2-40B4-BE49-F238E27FC236}">
                <a16:creationId xmlns:a16="http://schemas.microsoft.com/office/drawing/2014/main" id="{96B42564-B239-5F6C-7E98-02FBF20161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936" y="1089043"/>
            <a:ext cx="10256154" cy="877852"/>
          </a:xfrm>
          <a:prstGeom prst="rect">
            <a:avLst/>
          </a:prstGeom>
        </p:spPr>
      </p:pic>
      <p:sp>
        <p:nvSpPr>
          <p:cNvPr id="4" name="TextBox 3">
            <a:extLst>
              <a:ext uri="{FF2B5EF4-FFF2-40B4-BE49-F238E27FC236}">
                <a16:creationId xmlns:a16="http://schemas.microsoft.com/office/drawing/2014/main" id="{73446EEF-1AF2-2252-7982-A0C847219D92}"/>
              </a:ext>
            </a:extLst>
          </p:cNvPr>
          <p:cNvSpPr txBox="1"/>
          <p:nvPr/>
        </p:nvSpPr>
        <p:spPr>
          <a:xfrm>
            <a:off x="1143000" y="1070650"/>
            <a:ext cx="9220200" cy="707886"/>
          </a:xfrm>
          <a:prstGeom prst="rect">
            <a:avLst/>
          </a:prstGeom>
          <a:noFill/>
        </p:spPr>
        <p:txBody>
          <a:bodyPr wrap="square" rtlCol="0">
            <a:spAutoFit/>
          </a:bodyPr>
          <a:lstStyle/>
          <a:p>
            <a:r>
              <a:rPr lang="en-US" sz="4000" b="1" dirty="0"/>
              <a:t>Medical Waste-Extracted Teeth</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CAD12EB8-49D2-9CFD-6A6A-C9E57CE4F088}"/>
              </a:ext>
            </a:extLst>
          </p:cNvPr>
          <p:cNvSpPr txBox="1">
            <a:spLocks/>
          </p:cNvSpPr>
          <p:nvPr/>
        </p:nvSpPr>
        <p:spPr>
          <a:xfrm>
            <a:off x="1447800" y="1293831"/>
            <a:ext cx="8281098" cy="3801723"/>
          </a:xfrm>
          <a:prstGeom prst="rect">
            <a:avLst/>
          </a:prstGeom>
        </p:spPr>
        <p:txBody>
          <a:bodyPr>
            <a:normAutofit/>
          </a:bodyPr>
          <a:lstStyle>
            <a:lvl1pPr marL="342900" indent="-273050" algn="l" rtl="0" eaLnBrk="0" fontAlgn="base" hangingPunct="0">
              <a:spcBef>
                <a:spcPts val="700"/>
              </a:spcBef>
              <a:spcAft>
                <a:spcPts val="600"/>
              </a:spcAft>
              <a:buSzPct val="85000"/>
              <a:buFont typeface="Arial" panose="020B0604020202020204" pitchFamily="34" charset="0"/>
              <a:buChar char="•"/>
              <a:defRPr sz="3200" kern="1200">
                <a:solidFill>
                  <a:schemeClr val="bg1"/>
                </a:solidFill>
                <a:latin typeface="+mn-lt"/>
                <a:ea typeface="+mn-ea"/>
                <a:cs typeface="+mn-cs"/>
              </a:defRPr>
            </a:lvl1pPr>
            <a:lvl2pPr marL="742950" indent="-273050" algn="l" rtl="0" eaLnBrk="0" fontAlgn="base" hangingPunct="0">
              <a:spcBef>
                <a:spcPts val="700"/>
              </a:spcBef>
              <a:spcAft>
                <a:spcPts val="600"/>
              </a:spcAft>
              <a:buSzPct val="85000"/>
              <a:buFont typeface="Arial" panose="020B0604020202020204" pitchFamily="34" charset="0"/>
              <a:buChar char="•"/>
              <a:defRPr sz="2800" kern="1200">
                <a:solidFill>
                  <a:schemeClr val="bg1"/>
                </a:solidFill>
                <a:latin typeface="+mn-lt"/>
                <a:ea typeface="+mn-ea"/>
                <a:cs typeface="+mn-cs"/>
              </a:defRPr>
            </a:lvl2pPr>
            <a:lvl3pPr marL="1143000" indent="-273050" algn="l" rtl="0" eaLnBrk="0" fontAlgn="base" hangingPunct="0">
              <a:spcBef>
                <a:spcPts val="700"/>
              </a:spcBef>
              <a:spcAft>
                <a:spcPts val="600"/>
              </a:spcAft>
              <a:buSzPct val="85000"/>
              <a:buFont typeface="Arial" panose="020B0604020202020204" pitchFamily="34" charset="0"/>
              <a:buChar char="•"/>
              <a:defRPr sz="2400" kern="1200">
                <a:solidFill>
                  <a:schemeClr val="bg1"/>
                </a:solidFill>
                <a:latin typeface="+mn-lt"/>
                <a:ea typeface="+mn-ea"/>
                <a:cs typeface="+mn-cs"/>
              </a:defRPr>
            </a:lvl3pPr>
            <a:lvl4pPr marL="1600200" indent="-273050" algn="l" rtl="0" eaLnBrk="0" fontAlgn="base" hangingPunct="0">
              <a:spcBef>
                <a:spcPts val="700"/>
              </a:spcBef>
              <a:spcAft>
                <a:spcPts val="600"/>
              </a:spcAft>
              <a:buSzPct val="85000"/>
              <a:buFont typeface="Arial" panose="020B0604020202020204" pitchFamily="34" charset="0"/>
              <a:buChar char="•"/>
              <a:defRPr sz="2000" kern="1200">
                <a:solidFill>
                  <a:schemeClr val="bg1"/>
                </a:solidFill>
                <a:latin typeface="+mn-lt"/>
                <a:ea typeface="+mn-ea"/>
                <a:cs typeface="+mn-cs"/>
              </a:defRPr>
            </a:lvl4pPr>
            <a:lvl5pPr marL="2057400" indent="-273050" algn="l" rtl="0" eaLnBrk="0" fontAlgn="base" hangingPunct="0">
              <a:spcBef>
                <a:spcPts val="700"/>
              </a:spcBef>
              <a:spcAft>
                <a:spcPts val="600"/>
              </a:spcAft>
              <a:buSzPct val="85000"/>
              <a:buFont typeface="Arial" panose="020B0604020202020204" pitchFamily="34" charset="0"/>
              <a:buChar char="•"/>
              <a:defRPr sz="2000" kern="1200">
                <a:solidFill>
                  <a:schemeClr val="bg1"/>
                </a:solidFill>
                <a:latin typeface="+mn-lt"/>
                <a:ea typeface="+mn-ea"/>
                <a:cs typeface="+mn-cs"/>
              </a:defRPr>
            </a:lvl5pPr>
            <a:lvl6pPr marL="25146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6pPr>
            <a:lvl7pPr marL="29718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7pPr>
            <a:lvl8pPr marL="34290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8pPr>
            <a:lvl9pPr marL="38862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9pPr>
          </a:lstStyle>
          <a:p>
            <a:pPr marL="0" indent="0">
              <a:spcAft>
                <a:spcPts val="450"/>
              </a:spcAft>
              <a:buFont typeface="Arial" panose="020B0604020202020204" pitchFamily="34" charset="0"/>
              <a:buNone/>
            </a:pPr>
            <a:r>
              <a:rPr lang="en-US" sz="2800" b="1" dirty="0">
                <a:solidFill>
                  <a:srgbClr val="532E1D"/>
                </a:solidFill>
              </a:rPr>
              <a:t>True or False?</a:t>
            </a:r>
          </a:p>
          <a:p>
            <a:pPr marL="0" indent="0">
              <a:spcAft>
                <a:spcPts val="450"/>
              </a:spcAft>
              <a:buFont typeface="Arial" panose="020B0604020202020204" pitchFamily="34" charset="0"/>
              <a:buNone/>
            </a:pPr>
            <a:r>
              <a:rPr lang="en-US" sz="2800" b="1" dirty="0">
                <a:solidFill>
                  <a:srgbClr val="532E1D"/>
                </a:solidFill>
              </a:rPr>
              <a:t>Strategies for cleaning and disinfection of dental surfaces should consider all the following :  </a:t>
            </a:r>
          </a:p>
          <a:p>
            <a:pPr>
              <a:spcAft>
                <a:spcPts val="450"/>
              </a:spcAft>
            </a:pPr>
            <a:r>
              <a:rPr lang="en-US" sz="2800" dirty="0">
                <a:solidFill>
                  <a:srgbClr val="532E1D"/>
                </a:solidFill>
              </a:rPr>
              <a:t>Potential for patient contact</a:t>
            </a:r>
          </a:p>
          <a:p>
            <a:pPr>
              <a:spcAft>
                <a:spcPts val="450"/>
              </a:spcAft>
            </a:pPr>
            <a:r>
              <a:rPr lang="en-US" sz="2800" dirty="0">
                <a:solidFill>
                  <a:srgbClr val="532E1D"/>
                </a:solidFill>
              </a:rPr>
              <a:t>Degree/frequency for hand contact</a:t>
            </a:r>
          </a:p>
          <a:p>
            <a:pPr>
              <a:spcAft>
                <a:spcPts val="450"/>
              </a:spcAft>
            </a:pPr>
            <a:r>
              <a:rPr lang="en-US" sz="2800" dirty="0">
                <a:solidFill>
                  <a:srgbClr val="532E1D"/>
                </a:solidFill>
              </a:rPr>
              <a:t>Potential for contamination of surface</a:t>
            </a:r>
          </a:p>
          <a:p>
            <a:pPr marL="0" indent="0">
              <a:buFont typeface="Arial" panose="020B0604020202020204" pitchFamily="34" charset="0"/>
              <a:buNone/>
            </a:pPr>
            <a:endParaRPr lang="en-US" dirty="0"/>
          </a:p>
        </p:txBody>
      </p:sp>
      <p:sp>
        <p:nvSpPr>
          <p:cNvPr id="8" name="button">
            <a:extLst>
              <a:ext uri="{FF2B5EF4-FFF2-40B4-BE49-F238E27FC236}">
                <a16:creationId xmlns:a16="http://schemas.microsoft.com/office/drawing/2014/main" id="{88C4F091-DCA0-F83C-555D-3C84D00EA645}"/>
              </a:ext>
            </a:extLst>
          </p:cNvPr>
          <p:cNvSpPr/>
          <p:nvPr/>
        </p:nvSpPr>
        <p:spPr>
          <a:xfrm>
            <a:off x="3881123" y="4868505"/>
            <a:ext cx="1498294" cy="1498294"/>
          </a:xfrm>
          <a:prstGeom prst="ellipse">
            <a:avLst/>
          </a:prstGeom>
          <a:solidFill>
            <a:srgbClr val="00B050"/>
          </a:solidFill>
          <a:scene3d>
            <a:camera prst="orthographicFront"/>
            <a:lightRig rig="threePt" dir="t"/>
          </a:scene3d>
          <a:sp3d>
            <a:bevelT/>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b="1" dirty="0"/>
              <a:t>True</a:t>
            </a:r>
          </a:p>
        </p:txBody>
      </p:sp>
      <p:sp>
        <p:nvSpPr>
          <p:cNvPr id="9" name="button">
            <a:extLst>
              <a:ext uri="{FF2B5EF4-FFF2-40B4-BE49-F238E27FC236}">
                <a16:creationId xmlns:a16="http://schemas.microsoft.com/office/drawing/2014/main" id="{DF6E0C5C-09A4-8F07-DA6E-DA0651E48960}"/>
              </a:ext>
            </a:extLst>
          </p:cNvPr>
          <p:cNvSpPr/>
          <p:nvPr/>
        </p:nvSpPr>
        <p:spPr>
          <a:xfrm>
            <a:off x="7240647" y="4868505"/>
            <a:ext cx="1498294" cy="1498294"/>
          </a:xfrm>
          <a:prstGeom prst="ellipse">
            <a:avLst/>
          </a:prstGeom>
          <a:solidFill>
            <a:srgbClr val="FF0000"/>
          </a:solidFill>
          <a:scene3d>
            <a:camera prst="orthographicFront"/>
            <a:lightRig rig="threePt" dir="t"/>
          </a:scene3d>
          <a:sp3d>
            <a:bevelT/>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200" b="1" dirty="0"/>
              <a:t>False</a:t>
            </a:r>
          </a:p>
        </p:txBody>
      </p:sp>
      <p:pic>
        <p:nvPicPr>
          <p:cNvPr id="10" name="Picture 9" descr="Vida en Jupiter">
            <a:extLst>
              <a:ext uri="{FF2B5EF4-FFF2-40B4-BE49-F238E27FC236}">
                <a16:creationId xmlns:a16="http://schemas.microsoft.com/office/drawing/2014/main" id="{28E183C7-B470-6CE7-C287-50298698810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61716" y="4710834"/>
            <a:ext cx="1579277" cy="1508209"/>
          </a:xfrm>
          <a:prstGeom prst="rect">
            <a:avLst/>
          </a:prstGeom>
        </p:spPr>
      </p:pic>
      <p:sp>
        <p:nvSpPr>
          <p:cNvPr id="11" name="banner">
            <a:extLst>
              <a:ext uri="{FF2B5EF4-FFF2-40B4-BE49-F238E27FC236}">
                <a16:creationId xmlns:a16="http://schemas.microsoft.com/office/drawing/2014/main" id="{58D65686-BD60-098B-529F-3D4DA390746C}"/>
              </a:ext>
            </a:extLst>
          </p:cNvPr>
          <p:cNvSpPr/>
          <p:nvPr/>
        </p:nvSpPr>
        <p:spPr>
          <a:xfrm>
            <a:off x="6219930" y="562708"/>
            <a:ext cx="5972070" cy="889574"/>
          </a:xfrm>
          <a:prstGeom prst="rect">
            <a:avLst/>
          </a:prstGeom>
          <a:solidFill>
            <a:srgbClr val="CC202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0C0EDD9D-D972-9B0F-E662-4E256B68FBE1}"/>
              </a:ext>
            </a:extLst>
          </p:cNvPr>
          <p:cNvSpPr txBox="1">
            <a:spLocks/>
          </p:cNvSpPr>
          <p:nvPr/>
        </p:nvSpPr>
        <p:spPr>
          <a:xfrm>
            <a:off x="6529753" y="633826"/>
            <a:ext cx="3334378" cy="747338"/>
          </a:xfrm>
          <a:prstGeom prst="rect">
            <a:avLst/>
          </a:prstGeom>
          <a:noFill/>
          <a:ln>
            <a:noFill/>
          </a:ln>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rgbClr val="000000"/>
                </a:solidFill>
                <a:latin typeface="Calibri" panose="020F0502020204030204" pitchFamily="34" charset="0"/>
                <a:ea typeface="+mj-ea"/>
                <a:cs typeface="Calibri" panose="020F0502020204030204" pitchFamily="34" charset="0"/>
              </a:defRPr>
            </a:lvl1pPr>
          </a:lstStyle>
          <a:p>
            <a:r>
              <a:rPr lang="en-US" b="1" dirty="0">
                <a:solidFill>
                  <a:schemeClr val="tx1"/>
                </a:solidFill>
              </a:rPr>
              <a:t>Knowledge Check</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Banner">
            <a:extLst>
              <a:ext uri="{FF2B5EF4-FFF2-40B4-BE49-F238E27FC236}">
                <a16:creationId xmlns:a16="http://schemas.microsoft.com/office/drawing/2014/main" id="{5703E13E-80BC-E470-3267-D1F946C91F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9936" y="1089043"/>
            <a:ext cx="10256154" cy="877852"/>
          </a:xfrm>
          <a:prstGeom prst="rect">
            <a:avLst/>
          </a:prstGeom>
        </p:spPr>
      </p:pic>
      <p:sp>
        <p:nvSpPr>
          <p:cNvPr id="4" name="TextBox 3">
            <a:extLst>
              <a:ext uri="{FF2B5EF4-FFF2-40B4-BE49-F238E27FC236}">
                <a16:creationId xmlns:a16="http://schemas.microsoft.com/office/drawing/2014/main" id="{A40117C8-59FA-E001-05E5-D19FAA990CC7}"/>
              </a:ext>
            </a:extLst>
          </p:cNvPr>
          <p:cNvSpPr txBox="1"/>
          <p:nvPr/>
        </p:nvSpPr>
        <p:spPr>
          <a:xfrm>
            <a:off x="1143000" y="1070650"/>
            <a:ext cx="8266114" cy="707886"/>
          </a:xfrm>
          <a:prstGeom prst="rect">
            <a:avLst/>
          </a:prstGeom>
          <a:noFill/>
        </p:spPr>
        <p:txBody>
          <a:bodyPr wrap="square" rtlCol="0">
            <a:spAutoFit/>
          </a:bodyPr>
          <a:lstStyle/>
          <a:p>
            <a:r>
              <a:rPr lang="en-US" sz="4000" b="1" dirty="0"/>
              <a:t>Dental Unit Waterlines</a:t>
            </a:r>
          </a:p>
        </p:txBody>
      </p:sp>
      <p:sp>
        <p:nvSpPr>
          <p:cNvPr id="30723" name="Rectangle 3">
            <a:extLst>
              <a:ext uri="{FF2B5EF4-FFF2-40B4-BE49-F238E27FC236}">
                <a16:creationId xmlns:a16="http://schemas.microsoft.com/office/drawing/2014/main" id="{929528FC-43CC-424F-AD3A-D4F83FBA946B}"/>
              </a:ext>
            </a:extLst>
          </p:cNvPr>
          <p:cNvSpPr>
            <a:spLocks noGrp="1" noChangeArrowheads="1"/>
          </p:cNvSpPr>
          <p:nvPr>
            <p:ph idx="4294967295"/>
          </p:nvPr>
        </p:nvSpPr>
        <p:spPr>
          <a:xfrm>
            <a:off x="1044186" y="1966895"/>
            <a:ext cx="8861814" cy="3988135"/>
          </a:xfrm>
          <a:prstGeom prst="rect">
            <a:avLst/>
          </a:prstGeom>
        </p:spPr>
        <p:txBody>
          <a:bodyPr>
            <a:normAutofit fontScale="92500" lnSpcReduction="10000"/>
          </a:bodyPr>
          <a:lstStyle/>
          <a:p>
            <a:pPr lvl="1">
              <a:defRPr/>
            </a:pPr>
            <a:r>
              <a:rPr lang="en-US" sz="2600" dirty="0">
                <a:solidFill>
                  <a:srgbClr val="532E1D"/>
                </a:solidFill>
              </a:rPr>
              <a:t>Untreated dental units cannot reliably produce water that meets drinking water standards </a:t>
            </a:r>
          </a:p>
          <a:p>
            <a:pPr lvl="1">
              <a:defRPr/>
            </a:pPr>
            <a:r>
              <a:rPr lang="en-US" altLang="en-US" sz="2600" dirty="0">
                <a:solidFill>
                  <a:srgbClr val="532E1D"/>
                </a:solidFill>
              </a:rPr>
              <a:t>High numbers of common water bacteria can be found in untreated dental unit water</a:t>
            </a:r>
          </a:p>
          <a:p>
            <a:pPr lvl="1">
              <a:defRPr/>
            </a:pPr>
            <a:r>
              <a:rPr lang="en-US" altLang="en-US" sz="2600" dirty="0">
                <a:solidFill>
                  <a:srgbClr val="532E1D"/>
                </a:solidFill>
              </a:rPr>
              <a:t>Bacteria can cause serious, sometimes life-threating infections </a:t>
            </a:r>
          </a:p>
          <a:p>
            <a:pPr lvl="1">
              <a:defRPr/>
            </a:pPr>
            <a:r>
              <a:rPr lang="en-US" altLang="en-US" sz="2600" dirty="0">
                <a:solidFill>
                  <a:srgbClr val="532E1D"/>
                </a:solidFill>
              </a:rPr>
              <a:t>Contaminated water from dental units has been linked to outbreaks of Mycobacteria in children</a:t>
            </a:r>
          </a:p>
          <a:p>
            <a:pPr lvl="1">
              <a:defRPr/>
            </a:pPr>
            <a:r>
              <a:rPr lang="en-US" altLang="en-US" sz="2600" dirty="0">
                <a:solidFill>
                  <a:srgbClr val="532E1D"/>
                </a:solidFill>
              </a:rPr>
              <a:t>Exposing patents to water of uncertain microbiological quality is inconsistent with infection control principles </a:t>
            </a:r>
          </a:p>
          <a:p>
            <a:pPr indent="-273050" eaLnBrk="1" hangingPunct="1">
              <a:defRPr/>
            </a:pPr>
            <a:endParaRPr lang="en-US" altLang="en-US" sz="3400" dirty="0">
              <a:solidFill>
                <a:srgbClr val="532E1D"/>
              </a:solidFill>
            </a:endParaRPr>
          </a:p>
        </p:txBody>
      </p:sp>
      <p:sp>
        <p:nvSpPr>
          <p:cNvPr id="6" name="TextBox 5">
            <a:extLst>
              <a:ext uri="{FF2B5EF4-FFF2-40B4-BE49-F238E27FC236}">
                <a16:creationId xmlns:a16="http://schemas.microsoft.com/office/drawing/2014/main" id="{56597484-6F54-AF47-DC5F-D94587FBFA7E}"/>
              </a:ext>
            </a:extLst>
          </p:cNvPr>
          <p:cNvSpPr txBox="1"/>
          <p:nvPr/>
        </p:nvSpPr>
        <p:spPr>
          <a:xfrm>
            <a:off x="150806" y="6248400"/>
            <a:ext cx="10821994" cy="369332"/>
          </a:xfrm>
          <a:prstGeom prst="rect">
            <a:avLst/>
          </a:prstGeom>
          <a:noFill/>
        </p:spPr>
        <p:txBody>
          <a:bodyPr wrap="square">
            <a:spAutoFit/>
          </a:bodyPr>
          <a:lstStyle/>
          <a:p>
            <a:r>
              <a:rPr lang="en-US" dirty="0">
                <a:hlinkClick r:id="rId5">
                  <a:extLst>
                    <a:ext uri="{A12FA001-AC4F-418D-AE19-62706E023703}">
                      <ahyp:hlinkClr xmlns:ahyp="http://schemas.microsoft.com/office/drawing/2018/hyperlinkcolor" val="tx"/>
                    </a:ext>
                  </a:extLst>
                </a:hlinkClick>
              </a:rPr>
              <a:t>https://www.cdc.gov/dental-infection-control/hcp/dental-ipc-faqs/best-practices-dental-unit-water-quality.html</a:t>
            </a:r>
            <a:r>
              <a:rPr lang="en-US" dirty="0"/>
              <a:t> </a:t>
            </a:r>
          </a:p>
        </p:txBody>
      </p:sp>
      <p:sp>
        <p:nvSpPr>
          <p:cNvPr id="13" name="Arrow: Right 12">
            <a:extLst>
              <a:ext uri="{FF2B5EF4-FFF2-40B4-BE49-F238E27FC236}">
                <a16:creationId xmlns:a16="http://schemas.microsoft.com/office/drawing/2014/main" id="{0F2D4F12-C667-9410-6792-43C25943530B}"/>
              </a:ext>
            </a:extLst>
          </p:cNvPr>
          <p:cNvSpPr/>
          <p:nvPr/>
        </p:nvSpPr>
        <p:spPr>
          <a:xfrm>
            <a:off x="1453055" y="2715155"/>
            <a:ext cx="9285890" cy="2048636"/>
          </a:xfrm>
          <a:prstGeom prst="rightArrow">
            <a:avLst/>
          </a:prstGeom>
          <a:solidFill>
            <a:schemeClr val="tx1">
              <a:alpha val="7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black background with a black square&#10;&#10;Description automatically generated with medium confidence">
            <a:extLst>
              <a:ext uri="{FF2B5EF4-FFF2-40B4-BE49-F238E27FC236}">
                <a16:creationId xmlns:a16="http://schemas.microsoft.com/office/drawing/2014/main" id="{71E77924-607C-D9AE-D46B-1FEE50982A1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97692" y="2827209"/>
            <a:ext cx="1708308" cy="1708308"/>
          </a:xfrm>
          <a:prstGeom prst="rect">
            <a:avLst/>
          </a:prstGeom>
        </p:spPr>
      </p:pic>
      <p:pic>
        <p:nvPicPr>
          <p:cNvPr id="10" name="Picture 9" descr="A black background with a black square&#10;&#10;Description automatically generated with medium confidence">
            <a:extLst>
              <a:ext uri="{FF2B5EF4-FFF2-40B4-BE49-F238E27FC236}">
                <a16:creationId xmlns:a16="http://schemas.microsoft.com/office/drawing/2014/main" id="{D75C6AA1-4DA9-B8CE-A700-B44E0992715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10620" y="2880541"/>
            <a:ext cx="1601644" cy="1601644"/>
          </a:xfrm>
          <a:prstGeom prst="rect">
            <a:avLst/>
          </a:prstGeom>
        </p:spPr>
      </p:pic>
      <p:pic>
        <p:nvPicPr>
          <p:cNvPr id="12" name="Picture 11" descr="A blue line drawing of a tank&#10;&#10;Description automatically generated">
            <a:extLst>
              <a:ext uri="{FF2B5EF4-FFF2-40B4-BE49-F238E27FC236}">
                <a16:creationId xmlns:a16="http://schemas.microsoft.com/office/drawing/2014/main" id="{BA167595-02EE-D3A7-7BC2-3288841BACB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73092" y="2766963"/>
            <a:ext cx="1828800" cy="1828800"/>
          </a:xfrm>
          <a:prstGeom prst="rect">
            <a:avLst/>
          </a:prstGeom>
        </p:spPr>
      </p:pic>
      <p:grpSp>
        <p:nvGrpSpPr>
          <p:cNvPr id="36" name="Germs" hidden="1">
            <a:extLst>
              <a:ext uri="{FF2B5EF4-FFF2-40B4-BE49-F238E27FC236}">
                <a16:creationId xmlns:a16="http://schemas.microsoft.com/office/drawing/2014/main" id="{DB083637-6EAC-F92C-DF5A-73E43B5E2D98}"/>
              </a:ext>
            </a:extLst>
          </p:cNvPr>
          <p:cNvGrpSpPr/>
          <p:nvPr/>
        </p:nvGrpSpPr>
        <p:grpSpPr>
          <a:xfrm>
            <a:off x="1600200" y="4008046"/>
            <a:ext cx="8551581" cy="2220817"/>
            <a:chOff x="1600200" y="4008046"/>
            <a:chExt cx="8551581" cy="2220817"/>
          </a:xfrm>
        </p:grpSpPr>
        <p:pic>
          <p:nvPicPr>
            <p:cNvPr id="5" name="Picture 4" descr="A circular object with brown bacteria&#10;&#10;Description automatically generated with medium confidence">
              <a:extLst>
                <a:ext uri="{FF2B5EF4-FFF2-40B4-BE49-F238E27FC236}">
                  <a16:creationId xmlns:a16="http://schemas.microsoft.com/office/drawing/2014/main" id="{16B95E5F-C55F-6047-01E2-E877D2D2529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600200" y="4151503"/>
              <a:ext cx="888520" cy="888520"/>
            </a:xfrm>
            <a:prstGeom prst="rect">
              <a:avLst/>
            </a:prstGeom>
          </p:spPr>
        </p:pic>
        <p:pic>
          <p:nvPicPr>
            <p:cNvPr id="14" name="Picture 13" descr="A circular object with brown bacteria&#10;&#10;Description automatically generated with medium confidence">
              <a:extLst>
                <a:ext uri="{FF2B5EF4-FFF2-40B4-BE49-F238E27FC236}">
                  <a16:creationId xmlns:a16="http://schemas.microsoft.com/office/drawing/2014/main" id="{2095CCC7-E455-67EF-987E-03CE97018B2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886200" y="5026858"/>
              <a:ext cx="888520" cy="888520"/>
            </a:xfrm>
            <a:prstGeom prst="rect">
              <a:avLst/>
            </a:prstGeom>
          </p:spPr>
        </p:pic>
        <p:pic>
          <p:nvPicPr>
            <p:cNvPr id="15" name="Picture 14" descr="A circular object with brown bacteria&#10;&#10;Description automatically generated with medium confidence">
              <a:extLst>
                <a:ext uri="{FF2B5EF4-FFF2-40B4-BE49-F238E27FC236}">
                  <a16:creationId xmlns:a16="http://schemas.microsoft.com/office/drawing/2014/main" id="{B1CC337A-6C93-6E3F-9F0F-AEA7DA82EF3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934463" y="4008046"/>
              <a:ext cx="888520" cy="888520"/>
            </a:xfrm>
            <a:prstGeom prst="rect">
              <a:avLst/>
            </a:prstGeom>
          </p:spPr>
        </p:pic>
        <p:pic>
          <p:nvPicPr>
            <p:cNvPr id="16" name="Picture 15" descr="A circular object with brown bacteria&#10;&#10;Description automatically generated with medium confidence">
              <a:extLst>
                <a:ext uri="{FF2B5EF4-FFF2-40B4-BE49-F238E27FC236}">
                  <a16:creationId xmlns:a16="http://schemas.microsoft.com/office/drawing/2014/main" id="{70F0E95E-A97A-F2BB-F1D5-0C1266AD4CD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320992" y="4205394"/>
              <a:ext cx="888520" cy="888520"/>
            </a:xfrm>
            <a:prstGeom prst="rect">
              <a:avLst/>
            </a:prstGeom>
          </p:spPr>
        </p:pic>
        <p:pic>
          <p:nvPicPr>
            <p:cNvPr id="17" name="Picture 16" descr="A circular object with brown bacteria&#10;&#10;Description automatically generated with medium confidence">
              <a:extLst>
                <a:ext uri="{FF2B5EF4-FFF2-40B4-BE49-F238E27FC236}">
                  <a16:creationId xmlns:a16="http://schemas.microsoft.com/office/drawing/2014/main" id="{F392343C-439A-1377-EBA2-AD42EA83A89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211745" y="5204418"/>
              <a:ext cx="533400" cy="533400"/>
            </a:xfrm>
            <a:prstGeom prst="rect">
              <a:avLst/>
            </a:prstGeom>
          </p:spPr>
        </p:pic>
        <p:pic>
          <p:nvPicPr>
            <p:cNvPr id="19" name="Picture 18" descr="A circular object with brown bacteria&#10;&#10;Description automatically generated with medium confidence">
              <a:extLst>
                <a:ext uri="{FF2B5EF4-FFF2-40B4-BE49-F238E27FC236}">
                  <a16:creationId xmlns:a16="http://schemas.microsoft.com/office/drawing/2014/main" id="{5E28E61D-459E-01CF-69FC-BF16D3CA96F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008997" y="4111276"/>
              <a:ext cx="533400" cy="533400"/>
            </a:xfrm>
            <a:prstGeom prst="rect">
              <a:avLst/>
            </a:prstGeom>
          </p:spPr>
        </p:pic>
        <p:pic>
          <p:nvPicPr>
            <p:cNvPr id="20" name="Picture 19" descr="A circular object with brown bacteria&#10;&#10;Description automatically generated with medium confidence">
              <a:extLst>
                <a:ext uri="{FF2B5EF4-FFF2-40B4-BE49-F238E27FC236}">
                  <a16:creationId xmlns:a16="http://schemas.microsoft.com/office/drawing/2014/main" id="{B64587B6-E5FF-231B-436B-507C11EF439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779255" y="5695463"/>
              <a:ext cx="533400" cy="533400"/>
            </a:xfrm>
            <a:prstGeom prst="rect">
              <a:avLst/>
            </a:prstGeom>
          </p:spPr>
        </p:pic>
        <p:pic>
          <p:nvPicPr>
            <p:cNvPr id="21" name="Picture 20" descr="A circular object with brown bacteria&#10;&#10;Description automatically generated with medium confidence">
              <a:extLst>
                <a:ext uri="{FF2B5EF4-FFF2-40B4-BE49-F238E27FC236}">
                  <a16:creationId xmlns:a16="http://schemas.microsoft.com/office/drawing/2014/main" id="{FB5D7F36-21E4-B6FF-D51D-2D81DBB316E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680502" y="4535517"/>
              <a:ext cx="533400" cy="533400"/>
            </a:xfrm>
            <a:prstGeom prst="rect">
              <a:avLst/>
            </a:prstGeom>
          </p:spPr>
        </p:pic>
        <p:pic>
          <p:nvPicPr>
            <p:cNvPr id="22" name="Picture 21" descr="A circular object with brown bacteria&#10;&#10;Description automatically generated with medium confidence">
              <a:extLst>
                <a:ext uri="{FF2B5EF4-FFF2-40B4-BE49-F238E27FC236}">
                  <a16:creationId xmlns:a16="http://schemas.microsoft.com/office/drawing/2014/main" id="{307E7A0D-04BE-9199-AF3A-90FF7DCDC42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950902" y="5117712"/>
              <a:ext cx="533400" cy="533400"/>
            </a:xfrm>
            <a:prstGeom prst="rect">
              <a:avLst/>
            </a:prstGeom>
          </p:spPr>
        </p:pic>
        <p:pic>
          <p:nvPicPr>
            <p:cNvPr id="23" name="Picture 22" descr="A circular object with brown bacteria&#10;&#10;Description automatically generated with medium confidence">
              <a:extLst>
                <a:ext uri="{FF2B5EF4-FFF2-40B4-BE49-F238E27FC236}">
                  <a16:creationId xmlns:a16="http://schemas.microsoft.com/office/drawing/2014/main" id="{B820172F-EDF6-402D-B546-13BDABBF9B7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811634" y="4035630"/>
              <a:ext cx="533400" cy="533400"/>
            </a:xfrm>
            <a:prstGeom prst="rect">
              <a:avLst/>
            </a:prstGeom>
          </p:spPr>
        </p:pic>
        <p:pic>
          <p:nvPicPr>
            <p:cNvPr id="24" name="Picture 23" descr="A circular object with brown bacteria&#10;&#10;Description automatically generated with medium confidence">
              <a:extLst>
                <a:ext uri="{FF2B5EF4-FFF2-40B4-BE49-F238E27FC236}">
                  <a16:creationId xmlns:a16="http://schemas.microsoft.com/office/drawing/2014/main" id="{C2F16664-E002-4ED6-2422-8739B4F41BB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566025" y="5332450"/>
              <a:ext cx="533400" cy="533400"/>
            </a:xfrm>
            <a:prstGeom prst="rect">
              <a:avLst/>
            </a:prstGeom>
          </p:spPr>
        </p:pic>
        <p:pic>
          <p:nvPicPr>
            <p:cNvPr id="25" name="Picture 24" descr="A circular object with brown bacteria&#10;&#10;Description automatically generated with medium confidence">
              <a:extLst>
                <a:ext uri="{FF2B5EF4-FFF2-40B4-BE49-F238E27FC236}">
                  <a16:creationId xmlns:a16="http://schemas.microsoft.com/office/drawing/2014/main" id="{A6FF79B8-C503-0480-A5D3-A874A390F3E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618381" y="4244202"/>
              <a:ext cx="533400" cy="533400"/>
            </a:xfrm>
            <a:prstGeom prst="rect">
              <a:avLst/>
            </a:prstGeom>
          </p:spPr>
        </p:pic>
        <p:pic>
          <p:nvPicPr>
            <p:cNvPr id="26" name="Picture 25" descr="A circular object with brown bacteria&#10;&#10;Description automatically generated with medium confidence">
              <a:extLst>
                <a:ext uri="{FF2B5EF4-FFF2-40B4-BE49-F238E27FC236}">
                  <a16:creationId xmlns:a16="http://schemas.microsoft.com/office/drawing/2014/main" id="{6986F8B6-731F-6EB7-FD08-F613496AEAF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257240" y="5438387"/>
              <a:ext cx="533400" cy="533400"/>
            </a:xfrm>
            <a:prstGeom prst="rect">
              <a:avLst/>
            </a:prstGeom>
          </p:spPr>
        </p:pic>
        <p:pic>
          <p:nvPicPr>
            <p:cNvPr id="27" name="Picture 26" descr="A circular object with brown bacteria&#10;&#10;Description automatically generated with medium confidence">
              <a:extLst>
                <a:ext uri="{FF2B5EF4-FFF2-40B4-BE49-F238E27FC236}">
                  <a16:creationId xmlns:a16="http://schemas.microsoft.com/office/drawing/2014/main" id="{C8F70B36-AEA3-DFDC-D81B-38152427013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803520" y="4760158"/>
              <a:ext cx="381000" cy="381000"/>
            </a:xfrm>
            <a:prstGeom prst="rect">
              <a:avLst/>
            </a:prstGeom>
          </p:spPr>
        </p:pic>
        <p:pic>
          <p:nvPicPr>
            <p:cNvPr id="28" name="Picture 27" descr="A circular object with brown bacteria&#10;&#10;Description automatically generated with medium confidence">
              <a:extLst>
                <a:ext uri="{FF2B5EF4-FFF2-40B4-BE49-F238E27FC236}">
                  <a16:creationId xmlns:a16="http://schemas.microsoft.com/office/drawing/2014/main" id="{D73FB1F7-FE54-8078-E10E-0611780F04F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384494" y="5324087"/>
              <a:ext cx="381000" cy="381000"/>
            </a:xfrm>
            <a:prstGeom prst="rect">
              <a:avLst/>
            </a:prstGeom>
          </p:spPr>
        </p:pic>
        <p:pic>
          <p:nvPicPr>
            <p:cNvPr id="29" name="Picture 28" descr="A circular object with brown bacteria&#10;&#10;Description automatically generated with medium confidence">
              <a:extLst>
                <a:ext uri="{FF2B5EF4-FFF2-40B4-BE49-F238E27FC236}">
                  <a16:creationId xmlns:a16="http://schemas.microsoft.com/office/drawing/2014/main" id="{A6294ECE-2ABA-2305-08B0-1D000568BC6F}"/>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538777" y="4342841"/>
              <a:ext cx="381000" cy="381000"/>
            </a:xfrm>
            <a:prstGeom prst="rect">
              <a:avLst/>
            </a:prstGeom>
          </p:spPr>
        </p:pic>
        <p:pic>
          <p:nvPicPr>
            <p:cNvPr id="30" name="Picture 29" descr="A circular object with brown bacteria&#10;&#10;Description automatically generated with medium confidence">
              <a:extLst>
                <a:ext uri="{FF2B5EF4-FFF2-40B4-BE49-F238E27FC236}">
                  <a16:creationId xmlns:a16="http://schemas.microsoft.com/office/drawing/2014/main" id="{5D4B9D6F-49D6-926A-64ED-FB8A3CB7CC4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883765" y="5141158"/>
              <a:ext cx="381000" cy="381000"/>
            </a:xfrm>
            <a:prstGeom prst="rect">
              <a:avLst/>
            </a:prstGeom>
          </p:spPr>
        </p:pic>
        <p:pic>
          <p:nvPicPr>
            <p:cNvPr id="31" name="Picture 30" descr="A circular object with brown bacteria&#10;&#10;Description automatically generated with medium confidence">
              <a:extLst>
                <a:ext uri="{FF2B5EF4-FFF2-40B4-BE49-F238E27FC236}">
                  <a16:creationId xmlns:a16="http://schemas.microsoft.com/office/drawing/2014/main" id="{71F75144-F9DE-EFE6-F3FB-FD4D03AB80B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890633" y="4198728"/>
              <a:ext cx="381000" cy="381000"/>
            </a:xfrm>
            <a:prstGeom prst="rect">
              <a:avLst/>
            </a:prstGeom>
          </p:spPr>
        </p:pic>
        <p:pic>
          <p:nvPicPr>
            <p:cNvPr id="32" name="Picture 31" descr="A circular object with brown bacteria&#10;&#10;Description automatically generated with medium confidence">
              <a:extLst>
                <a:ext uri="{FF2B5EF4-FFF2-40B4-BE49-F238E27FC236}">
                  <a16:creationId xmlns:a16="http://schemas.microsoft.com/office/drawing/2014/main" id="{B9A7B1BB-95C7-85C2-8125-FEDB35708A9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470470" y="5670265"/>
              <a:ext cx="381000" cy="381000"/>
            </a:xfrm>
            <a:prstGeom prst="rect">
              <a:avLst/>
            </a:prstGeom>
          </p:spPr>
        </p:pic>
        <p:pic>
          <p:nvPicPr>
            <p:cNvPr id="33" name="Picture 32" descr="A circular object with brown bacteria&#10;&#10;Description automatically generated with medium confidence">
              <a:extLst>
                <a:ext uri="{FF2B5EF4-FFF2-40B4-BE49-F238E27FC236}">
                  <a16:creationId xmlns:a16="http://schemas.microsoft.com/office/drawing/2014/main" id="{137F6B2E-733C-E6E3-4E6B-6F98584F72E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257701" y="4187476"/>
              <a:ext cx="381000" cy="381000"/>
            </a:xfrm>
            <a:prstGeom prst="rect">
              <a:avLst/>
            </a:prstGeom>
          </p:spPr>
        </p:pic>
        <p:pic>
          <p:nvPicPr>
            <p:cNvPr id="34" name="Picture 33" descr="A circular object with brown bacteria&#10;&#10;Description automatically generated with medium confidence">
              <a:extLst>
                <a:ext uri="{FF2B5EF4-FFF2-40B4-BE49-F238E27FC236}">
                  <a16:creationId xmlns:a16="http://schemas.microsoft.com/office/drawing/2014/main" id="{29F52DB2-5254-8191-FCA4-3D59189FBC9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056070" y="5003849"/>
              <a:ext cx="381000" cy="381000"/>
            </a:xfrm>
            <a:prstGeom prst="rect">
              <a:avLst/>
            </a:prstGeom>
          </p:spPr>
        </p:pic>
        <p:pic>
          <p:nvPicPr>
            <p:cNvPr id="35" name="Picture 34" descr="A circular object with brown bacteria&#10;&#10;Description automatically generated with medium confidence">
              <a:extLst>
                <a:ext uri="{FF2B5EF4-FFF2-40B4-BE49-F238E27FC236}">
                  <a16:creationId xmlns:a16="http://schemas.microsoft.com/office/drawing/2014/main" id="{691D4A17-27B5-D7AA-B2BC-458BDACE3B8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530378" y="5218150"/>
              <a:ext cx="381000" cy="381000"/>
            </a:xfrm>
            <a:prstGeom prst="rect">
              <a:avLst/>
            </a:prstGeom>
          </p:spPr>
        </p:pic>
      </p:grpSp>
    </p:spTree>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23">
                                            <p:txEl>
                                              <p:pRg st="0" end="0"/>
                                            </p:txEl>
                                          </p:spTgt>
                                        </p:tgtEl>
                                        <p:attrNameLst>
                                          <p:attrName>style.visibility</p:attrName>
                                        </p:attrNameLst>
                                      </p:cBhvr>
                                      <p:to>
                                        <p:strVal val="visible"/>
                                      </p:to>
                                    </p:set>
                                    <p:animEffect transition="in" filter="fade">
                                      <p:cBhvr>
                                        <p:cTn id="7" dur="500"/>
                                        <p:tgtEl>
                                          <p:spTgt spid="3072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723">
                                            <p:txEl>
                                              <p:pRg st="1" end="1"/>
                                            </p:txEl>
                                          </p:spTgt>
                                        </p:tgtEl>
                                        <p:attrNameLst>
                                          <p:attrName>style.visibility</p:attrName>
                                        </p:attrNameLst>
                                      </p:cBhvr>
                                      <p:to>
                                        <p:strVal val="visible"/>
                                      </p:to>
                                    </p:set>
                                    <p:animEffect transition="in" filter="fade">
                                      <p:cBhvr>
                                        <p:cTn id="12" dur="500"/>
                                        <p:tgtEl>
                                          <p:spTgt spid="30723">
                                            <p:txEl>
                                              <p:pRg st="1" end="1"/>
                                            </p:txEl>
                                          </p:spTgt>
                                        </p:tgtEl>
                                      </p:cBhvr>
                                    </p:animEffect>
                                  </p:childTnLst>
                                </p:cTn>
                              </p:par>
                              <p:par>
                                <p:cTn id="13" presetID="10" presetClass="exit" presetSubtype="0" fill="hold" grpId="0" nodeType="withEffect">
                                  <p:stCondLst>
                                    <p:cond delay="0"/>
                                  </p:stCondLst>
                                  <p:childTnLst>
                                    <p:animEffect transition="out" filter="fade">
                                      <p:cBhvr>
                                        <p:cTn id="14" dur="500"/>
                                        <p:tgtEl>
                                          <p:spTgt spid="13"/>
                                        </p:tgtEl>
                                      </p:cBhvr>
                                    </p:animEffect>
                                    <p:set>
                                      <p:cBhvr>
                                        <p:cTn id="15" dur="1" fill="hold">
                                          <p:stCondLst>
                                            <p:cond delay="499"/>
                                          </p:stCondLst>
                                        </p:cTn>
                                        <p:tgtEl>
                                          <p:spTgt spid="13"/>
                                        </p:tgtEl>
                                        <p:attrNameLst>
                                          <p:attrName>style.visibility</p:attrName>
                                        </p:attrNameLst>
                                      </p:cBhvr>
                                      <p:to>
                                        <p:strVal val="hidden"/>
                                      </p:to>
                                    </p:set>
                                  </p:childTnLst>
                                </p:cTn>
                              </p:par>
                              <p:par>
                                <p:cTn id="16" presetID="10" presetClass="exit" presetSubtype="0" fill="hold" nodeType="withEffect">
                                  <p:stCondLst>
                                    <p:cond delay="0"/>
                                  </p:stCondLst>
                                  <p:childTnLst>
                                    <p:animEffect transition="out" filter="fade">
                                      <p:cBhvr>
                                        <p:cTn id="17" dur="500"/>
                                        <p:tgtEl>
                                          <p:spTgt spid="8"/>
                                        </p:tgtEl>
                                      </p:cBhvr>
                                    </p:animEffect>
                                    <p:set>
                                      <p:cBhvr>
                                        <p:cTn id="18" dur="1" fill="hold">
                                          <p:stCondLst>
                                            <p:cond delay="499"/>
                                          </p:stCondLst>
                                        </p:cTn>
                                        <p:tgtEl>
                                          <p:spTgt spid="8"/>
                                        </p:tgtEl>
                                        <p:attrNameLst>
                                          <p:attrName>style.visibility</p:attrName>
                                        </p:attrNameLst>
                                      </p:cBhvr>
                                      <p:to>
                                        <p:strVal val="hidden"/>
                                      </p:to>
                                    </p:set>
                                  </p:childTnLst>
                                </p:cTn>
                              </p:par>
                              <p:par>
                                <p:cTn id="19" presetID="10" presetClass="exit" presetSubtype="0" fill="hold" nodeType="withEffect">
                                  <p:stCondLst>
                                    <p:cond delay="0"/>
                                  </p:stCondLst>
                                  <p:childTnLst>
                                    <p:animEffect transition="out" filter="fade">
                                      <p:cBhvr>
                                        <p:cTn id="20" dur="500"/>
                                        <p:tgtEl>
                                          <p:spTgt spid="10"/>
                                        </p:tgtEl>
                                      </p:cBhvr>
                                    </p:animEffect>
                                    <p:set>
                                      <p:cBhvr>
                                        <p:cTn id="21" dur="1" fill="hold">
                                          <p:stCondLst>
                                            <p:cond delay="499"/>
                                          </p:stCondLst>
                                        </p:cTn>
                                        <p:tgtEl>
                                          <p:spTgt spid="10"/>
                                        </p:tgtEl>
                                        <p:attrNameLst>
                                          <p:attrName>style.visibility</p:attrName>
                                        </p:attrNameLst>
                                      </p:cBhvr>
                                      <p:to>
                                        <p:strVal val="hidden"/>
                                      </p:to>
                                    </p:set>
                                  </p:childTnLst>
                                </p:cTn>
                              </p:par>
                              <p:par>
                                <p:cTn id="22" presetID="10" presetClass="exit" presetSubtype="0" fill="hold" nodeType="withEffect">
                                  <p:stCondLst>
                                    <p:cond delay="0"/>
                                  </p:stCondLst>
                                  <p:childTnLst>
                                    <p:animEffect transition="out" filter="fade">
                                      <p:cBhvr>
                                        <p:cTn id="23" dur="500"/>
                                        <p:tgtEl>
                                          <p:spTgt spid="12"/>
                                        </p:tgtEl>
                                      </p:cBhvr>
                                    </p:animEffect>
                                    <p:set>
                                      <p:cBhvr>
                                        <p:cTn id="24" dur="1" fill="hold">
                                          <p:stCondLst>
                                            <p:cond delay="499"/>
                                          </p:stCondLst>
                                        </p:cTn>
                                        <p:tgtEl>
                                          <p:spTgt spid="12"/>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0723">
                                            <p:txEl>
                                              <p:pRg st="2" end="2"/>
                                            </p:txEl>
                                          </p:spTgt>
                                        </p:tgtEl>
                                        <p:attrNameLst>
                                          <p:attrName>style.visibility</p:attrName>
                                        </p:attrNameLst>
                                      </p:cBhvr>
                                      <p:to>
                                        <p:strVal val="visible"/>
                                      </p:to>
                                    </p:set>
                                    <p:animEffect transition="in" filter="fade">
                                      <p:cBhvr>
                                        <p:cTn id="29" dur="500"/>
                                        <p:tgtEl>
                                          <p:spTgt spid="30723">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0723">
                                            <p:txEl>
                                              <p:pRg st="3" end="3"/>
                                            </p:txEl>
                                          </p:spTgt>
                                        </p:tgtEl>
                                        <p:attrNameLst>
                                          <p:attrName>style.visibility</p:attrName>
                                        </p:attrNameLst>
                                      </p:cBhvr>
                                      <p:to>
                                        <p:strVal val="visible"/>
                                      </p:to>
                                    </p:set>
                                    <p:animEffect transition="in" filter="fade">
                                      <p:cBhvr>
                                        <p:cTn id="34" dur="500"/>
                                        <p:tgtEl>
                                          <p:spTgt spid="30723">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30723">
                                            <p:txEl>
                                              <p:pRg st="4" end="4"/>
                                            </p:txEl>
                                          </p:spTgt>
                                        </p:tgtEl>
                                        <p:attrNameLst>
                                          <p:attrName>style.visibility</p:attrName>
                                        </p:attrNameLst>
                                      </p:cBhvr>
                                      <p:to>
                                        <p:strVal val="visible"/>
                                      </p:to>
                                    </p:set>
                                    <p:animEffect transition="in" filter="fade">
                                      <p:cBhvr>
                                        <p:cTn id="39" dur="500"/>
                                        <p:tgtEl>
                                          <p:spTgt spid="3072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pipe">
            <a:extLst>
              <a:ext uri="{FF2B5EF4-FFF2-40B4-BE49-F238E27FC236}">
                <a16:creationId xmlns:a16="http://schemas.microsoft.com/office/drawing/2014/main" id="{88DDAA7D-5FA0-015F-F19D-6153EC96454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6938627" y="1118294"/>
            <a:ext cx="4238162" cy="4136495"/>
          </a:xfrm>
          <a:prstGeom prst="rect">
            <a:avLst/>
          </a:prstGeom>
        </p:spPr>
      </p:pic>
      <p:sp>
        <p:nvSpPr>
          <p:cNvPr id="43011" name="Rectangle 3">
            <a:extLst>
              <a:ext uri="{FF2B5EF4-FFF2-40B4-BE49-F238E27FC236}">
                <a16:creationId xmlns:a16="http://schemas.microsoft.com/office/drawing/2014/main" id="{765CD5C2-76F5-4656-B122-5EE1336EAAAD}"/>
              </a:ext>
            </a:extLst>
          </p:cNvPr>
          <p:cNvSpPr>
            <a:spLocks noGrp="1" noChangeArrowheads="1"/>
          </p:cNvSpPr>
          <p:nvPr>
            <p:ph idx="4294967295"/>
          </p:nvPr>
        </p:nvSpPr>
        <p:spPr>
          <a:xfrm>
            <a:off x="1371600" y="2009250"/>
            <a:ext cx="5943600" cy="1821134"/>
          </a:xfrm>
          <a:prstGeom prst="rect">
            <a:avLst/>
          </a:prstGeom>
        </p:spPr>
        <p:txBody>
          <a:bodyPr lIns="91440" tIns="45720" rIns="91440" bIns="45720" anchor="t"/>
          <a:lstStyle/>
          <a:p>
            <a:pPr eaLnBrk="1" hangingPunct="1"/>
            <a:r>
              <a:rPr lang="en-US" altLang="en-US" sz="2800" dirty="0">
                <a:solidFill>
                  <a:srgbClr val="532E1D"/>
                </a:solidFill>
              </a:rPr>
              <a:t>Microbial biofilms form in small bore tubing of dental units </a:t>
            </a:r>
          </a:p>
          <a:p>
            <a:pPr eaLnBrk="1" hangingPunct="1"/>
            <a:r>
              <a:rPr lang="en-US" altLang="en-US" sz="2800" dirty="0">
                <a:solidFill>
                  <a:srgbClr val="532E1D"/>
                </a:solidFill>
              </a:rPr>
              <a:t>Biofilms serve as a microbial reservoir</a:t>
            </a:r>
          </a:p>
          <a:p>
            <a:pPr indent="-273050" eaLnBrk="1" hangingPunct="1">
              <a:buNone/>
              <a:defRPr/>
            </a:pPr>
            <a:endParaRPr lang="en-US" altLang="en-US" sz="2200" dirty="0">
              <a:solidFill>
                <a:schemeClr val="tx1"/>
              </a:solidFill>
            </a:endParaRPr>
          </a:p>
        </p:txBody>
      </p:sp>
      <p:pic>
        <p:nvPicPr>
          <p:cNvPr id="2" name="Banner">
            <a:extLst>
              <a:ext uri="{FF2B5EF4-FFF2-40B4-BE49-F238E27FC236}">
                <a16:creationId xmlns:a16="http://schemas.microsoft.com/office/drawing/2014/main" id="{19B786EB-50AC-4BF7-E627-37E366FC89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9936" y="1089043"/>
            <a:ext cx="10256154" cy="877852"/>
          </a:xfrm>
          <a:prstGeom prst="rect">
            <a:avLst/>
          </a:prstGeom>
        </p:spPr>
      </p:pic>
      <p:sp>
        <p:nvSpPr>
          <p:cNvPr id="4" name="TextBox 3">
            <a:extLst>
              <a:ext uri="{FF2B5EF4-FFF2-40B4-BE49-F238E27FC236}">
                <a16:creationId xmlns:a16="http://schemas.microsoft.com/office/drawing/2014/main" id="{B0A37634-F522-72D9-6FA7-DFE3C3A81D82}"/>
              </a:ext>
            </a:extLst>
          </p:cNvPr>
          <p:cNvSpPr txBox="1"/>
          <p:nvPr/>
        </p:nvSpPr>
        <p:spPr>
          <a:xfrm>
            <a:off x="1143000" y="1070650"/>
            <a:ext cx="9743090" cy="707886"/>
          </a:xfrm>
          <a:prstGeom prst="rect">
            <a:avLst/>
          </a:prstGeom>
          <a:noFill/>
        </p:spPr>
        <p:txBody>
          <a:bodyPr wrap="square" rtlCol="0">
            <a:spAutoFit/>
          </a:bodyPr>
          <a:lstStyle/>
          <a:p>
            <a:r>
              <a:rPr lang="en-US" sz="4000" b="1" dirty="0"/>
              <a:t>Dental Unit Waterlines and Biofilm</a:t>
            </a:r>
          </a:p>
        </p:txBody>
      </p:sp>
      <p:pic>
        <p:nvPicPr>
          <p:cNvPr id="6" name="1 gray circle">
            <a:extLst>
              <a:ext uri="{FF2B5EF4-FFF2-40B4-BE49-F238E27FC236}">
                <a16:creationId xmlns:a16="http://schemas.microsoft.com/office/drawing/2014/main" id="{923A5F57-6FDB-EF3A-D997-34F4ECDD9E8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26662" y="3900044"/>
            <a:ext cx="2828303" cy="2696881"/>
          </a:xfrm>
          <a:prstGeom prst="ellipse">
            <a:avLst/>
          </a:prstGeom>
          <a:ln w="63500" cap="rnd">
            <a:noFill/>
          </a:ln>
          <a:effectLst>
            <a:softEdge rad="31750"/>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grpSp>
        <p:nvGrpSpPr>
          <p:cNvPr id="7" name="3 germs">
            <a:extLst>
              <a:ext uri="{FF2B5EF4-FFF2-40B4-BE49-F238E27FC236}">
                <a16:creationId xmlns:a16="http://schemas.microsoft.com/office/drawing/2014/main" id="{51F879B6-CFB1-2A07-87A4-BC87A8F97F0F}"/>
              </a:ext>
            </a:extLst>
          </p:cNvPr>
          <p:cNvGrpSpPr/>
          <p:nvPr/>
        </p:nvGrpSpPr>
        <p:grpSpPr>
          <a:xfrm>
            <a:off x="4584167" y="4085288"/>
            <a:ext cx="1567849" cy="1163196"/>
            <a:chOff x="1535648" y="4325660"/>
            <a:chExt cx="529182" cy="392603"/>
          </a:xfrm>
        </p:grpSpPr>
        <p:pic>
          <p:nvPicPr>
            <p:cNvPr id="8" name="3 germ">
              <a:extLst>
                <a:ext uri="{FF2B5EF4-FFF2-40B4-BE49-F238E27FC236}">
                  <a16:creationId xmlns:a16="http://schemas.microsoft.com/office/drawing/2014/main" id="{95BFE3C4-79E1-154D-2785-8CEE230BCB9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35648" y="4325660"/>
              <a:ext cx="145642" cy="145642"/>
            </a:xfrm>
            <a:prstGeom prst="rect">
              <a:avLst/>
            </a:prstGeom>
          </p:spPr>
        </p:pic>
        <p:pic>
          <p:nvPicPr>
            <p:cNvPr id="9" name="3 germ">
              <a:extLst>
                <a:ext uri="{FF2B5EF4-FFF2-40B4-BE49-F238E27FC236}">
                  <a16:creationId xmlns:a16="http://schemas.microsoft.com/office/drawing/2014/main" id="{5A147829-34BC-7E02-E5E3-5D637B2E8CB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77312" y="4498798"/>
              <a:ext cx="145642" cy="145642"/>
            </a:xfrm>
            <a:prstGeom prst="rect">
              <a:avLst/>
            </a:prstGeom>
          </p:spPr>
        </p:pic>
        <p:pic>
          <p:nvPicPr>
            <p:cNvPr id="10" name="3 germ">
              <a:extLst>
                <a:ext uri="{FF2B5EF4-FFF2-40B4-BE49-F238E27FC236}">
                  <a16:creationId xmlns:a16="http://schemas.microsoft.com/office/drawing/2014/main" id="{DD419416-17C5-9266-5F01-62120A17050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38824" y="4398481"/>
              <a:ext cx="145642" cy="145642"/>
            </a:xfrm>
            <a:prstGeom prst="rect">
              <a:avLst/>
            </a:prstGeom>
          </p:spPr>
        </p:pic>
        <p:pic>
          <p:nvPicPr>
            <p:cNvPr id="11" name="3 germ">
              <a:extLst>
                <a:ext uri="{FF2B5EF4-FFF2-40B4-BE49-F238E27FC236}">
                  <a16:creationId xmlns:a16="http://schemas.microsoft.com/office/drawing/2014/main" id="{7A4379C3-5F5F-6BD5-B314-B9E518F816E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40110" y="4572621"/>
              <a:ext cx="145642" cy="145642"/>
            </a:xfrm>
            <a:prstGeom prst="rect">
              <a:avLst/>
            </a:prstGeom>
          </p:spPr>
        </p:pic>
        <p:pic>
          <p:nvPicPr>
            <p:cNvPr id="12" name="3 germ">
              <a:extLst>
                <a:ext uri="{FF2B5EF4-FFF2-40B4-BE49-F238E27FC236}">
                  <a16:creationId xmlns:a16="http://schemas.microsoft.com/office/drawing/2014/main" id="{925918CA-73D6-7F25-B349-F70637E37A6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19188" y="4498798"/>
              <a:ext cx="145642" cy="145642"/>
            </a:xfrm>
            <a:prstGeom prst="rect">
              <a:avLst/>
            </a:prstGeom>
          </p:spPr>
        </p:pic>
      </p:grpSp>
      <p:pic>
        <p:nvPicPr>
          <p:cNvPr id="13" name="Picture 12">
            <a:extLst>
              <a:ext uri="{FF2B5EF4-FFF2-40B4-BE49-F238E27FC236}">
                <a16:creationId xmlns:a16="http://schemas.microsoft.com/office/drawing/2014/main" id="{F04CCA00-021D-3C93-322E-C208933A9CF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46716" y="4523939"/>
            <a:ext cx="8610600" cy="1014830"/>
          </a:xfrm>
          <a:prstGeom prst="rect">
            <a:avLst/>
          </a:prstGeom>
        </p:spPr>
      </p:pic>
      <p:sp>
        <p:nvSpPr>
          <p:cNvPr id="14" name="Rectangle 3">
            <a:extLst>
              <a:ext uri="{FF2B5EF4-FFF2-40B4-BE49-F238E27FC236}">
                <a16:creationId xmlns:a16="http://schemas.microsoft.com/office/drawing/2014/main" id="{42066002-0305-14B9-8600-24684F019912}"/>
              </a:ext>
            </a:extLst>
          </p:cNvPr>
          <p:cNvSpPr txBox="1">
            <a:spLocks noChangeArrowheads="1"/>
          </p:cNvSpPr>
          <p:nvPr/>
        </p:nvSpPr>
        <p:spPr>
          <a:xfrm>
            <a:off x="2168102" y="2716731"/>
            <a:ext cx="7692886" cy="647721"/>
          </a:xfrm>
          <a:prstGeom prst="rect">
            <a:avLst/>
          </a:prstGeom>
        </p:spPr>
        <p:txBody>
          <a:bodyPr lIns="91440" tIns="45720" rIns="91440" bIns="45720" anchor="t"/>
          <a:lstStyle>
            <a:lvl1pPr marL="342900" indent="-273050" algn="l" rtl="0" eaLnBrk="0" fontAlgn="base" hangingPunct="0">
              <a:spcBef>
                <a:spcPts val="700"/>
              </a:spcBef>
              <a:spcAft>
                <a:spcPts val="600"/>
              </a:spcAft>
              <a:buSzPct val="85000"/>
              <a:buFont typeface="Arial" panose="020B0604020202020204" pitchFamily="34" charset="0"/>
              <a:buChar char="•"/>
              <a:defRPr sz="3200" kern="1200">
                <a:solidFill>
                  <a:schemeClr val="bg1"/>
                </a:solidFill>
                <a:latin typeface="+mn-lt"/>
                <a:ea typeface="+mn-ea"/>
                <a:cs typeface="+mn-cs"/>
              </a:defRPr>
            </a:lvl1pPr>
            <a:lvl2pPr marL="742950" indent="-273050" algn="l" rtl="0" eaLnBrk="0" fontAlgn="base" hangingPunct="0">
              <a:spcBef>
                <a:spcPts val="700"/>
              </a:spcBef>
              <a:spcAft>
                <a:spcPts val="600"/>
              </a:spcAft>
              <a:buSzPct val="85000"/>
              <a:buFont typeface="Arial" panose="020B0604020202020204" pitchFamily="34" charset="0"/>
              <a:buChar char="•"/>
              <a:defRPr sz="2800" kern="1200">
                <a:solidFill>
                  <a:schemeClr val="bg1"/>
                </a:solidFill>
                <a:latin typeface="+mn-lt"/>
                <a:ea typeface="+mn-ea"/>
                <a:cs typeface="+mn-cs"/>
              </a:defRPr>
            </a:lvl2pPr>
            <a:lvl3pPr marL="1143000" indent="-273050" algn="l" rtl="0" eaLnBrk="0" fontAlgn="base" hangingPunct="0">
              <a:spcBef>
                <a:spcPts val="700"/>
              </a:spcBef>
              <a:spcAft>
                <a:spcPts val="600"/>
              </a:spcAft>
              <a:buSzPct val="85000"/>
              <a:buFont typeface="Arial" panose="020B0604020202020204" pitchFamily="34" charset="0"/>
              <a:buChar char="•"/>
              <a:defRPr sz="2400" kern="1200">
                <a:solidFill>
                  <a:schemeClr val="bg1"/>
                </a:solidFill>
                <a:latin typeface="+mn-lt"/>
                <a:ea typeface="+mn-ea"/>
                <a:cs typeface="+mn-cs"/>
              </a:defRPr>
            </a:lvl3pPr>
            <a:lvl4pPr marL="1600200" indent="-273050" algn="l" rtl="0" eaLnBrk="0" fontAlgn="base" hangingPunct="0">
              <a:spcBef>
                <a:spcPts val="700"/>
              </a:spcBef>
              <a:spcAft>
                <a:spcPts val="600"/>
              </a:spcAft>
              <a:buSzPct val="85000"/>
              <a:buFont typeface="Arial" panose="020B0604020202020204" pitchFamily="34" charset="0"/>
              <a:buChar char="•"/>
              <a:defRPr sz="2000" kern="1200">
                <a:solidFill>
                  <a:schemeClr val="bg1"/>
                </a:solidFill>
                <a:latin typeface="+mn-lt"/>
                <a:ea typeface="+mn-ea"/>
                <a:cs typeface="+mn-cs"/>
              </a:defRPr>
            </a:lvl4pPr>
            <a:lvl5pPr marL="2057400" indent="-273050" algn="l" rtl="0" eaLnBrk="0" fontAlgn="base" hangingPunct="0">
              <a:spcBef>
                <a:spcPts val="700"/>
              </a:spcBef>
              <a:spcAft>
                <a:spcPts val="600"/>
              </a:spcAft>
              <a:buSzPct val="85000"/>
              <a:buFont typeface="Arial" panose="020B0604020202020204" pitchFamily="34" charset="0"/>
              <a:buChar char="•"/>
              <a:defRPr sz="2000" kern="1200">
                <a:solidFill>
                  <a:schemeClr val="bg1"/>
                </a:solidFill>
                <a:latin typeface="+mn-lt"/>
                <a:ea typeface="+mn-ea"/>
                <a:cs typeface="+mn-cs"/>
              </a:defRPr>
            </a:lvl5pPr>
            <a:lvl6pPr marL="25146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6pPr>
            <a:lvl7pPr marL="29718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7pPr>
            <a:lvl8pPr marL="34290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8pPr>
            <a:lvl9pPr marL="38862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9pPr>
          </a:lstStyle>
          <a:p>
            <a:pPr marL="69850" indent="0" algn="ctr" eaLnBrk="1" hangingPunct="1">
              <a:buNone/>
            </a:pPr>
            <a:r>
              <a:rPr lang="en-US" sz="3600" dirty="0">
                <a:solidFill>
                  <a:srgbClr val="532E1D"/>
                </a:solidFill>
              </a:rPr>
              <a:t>Biofilm is a thin, slimy film of bacteria that sticks to moist surfaces</a:t>
            </a:r>
            <a:endParaRPr lang="en-US" altLang="en-US" sz="3600" dirty="0">
              <a:solidFill>
                <a:srgbClr val="532E1D"/>
              </a:solidFill>
            </a:endParaRPr>
          </a:p>
          <a:p>
            <a:pPr eaLnBrk="1" hangingPunct="1">
              <a:buFont typeface="Arial" panose="020B0604020202020204" pitchFamily="34" charset="0"/>
              <a:buNone/>
              <a:defRPr/>
            </a:pPr>
            <a:endParaRPr lang="en-US" altLang="en-US" sz="2200"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1+#ppt_w/2"/>
                                          </p:val>
                                        </p:tav>
                                        <p:tav tm="100000">
                                          <p:val>
                                            <p:strVal val="#ppt_x"/>
                                          </p:val>
                                        </p:tav>
                                      </p:tavLst>
                                    </p:anim>
                                    <p:anim calcmode="lin" valueType="num">
                                      <p:cBhvr additive="base">
                                        <p:cTn id="8" dur="10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43011">
                                            <p:txEl>
                                              <p:pRg st="0" end="0"/>
                                            </p:txEl>
                                          </p:spTgt>
                                        </p:tgtEl>
                                        <p:attrNameLst>
                                          <p:attrName>style.visibility</p:attrName>
                                        </p:attrNameLst>
                                      </p:cBhvr>
                                      <p:to>
                                        <p:strVal val="visible"/>
                                      </p:to>
                                    </p:set>
                                    <p:animEffect transition="in" filter="fade">
                                      <p:cBhvr>
                                        <p:cTn id="13" dur="500"/>
                                        <p:tgtEl>
                                          <p:spTgt spid="43011">
                                            <p:txEl>
                                              <p:pRg st="0" end="0"/>
                                            </p:txEl>
                                          </p:spTgt>
                                        </p:tgtEl>
                                      </p:cBhvr>
                                    </p:animEffect>
                                  </p:childTnLst>
                                </p:cTn>
                              </p:par>
                              <p:par>
                                <p:cTn id="14" presetID="10" presetClass="exit" presetSubtype="0" fill="hold" nodeType="withEffect">
                                  <p:stCondLst>
                                    <p:cond delay="0"/>
                                  </p:stCondLst>
                                  <p:childTnLst>
                                    <p:animEffect transition="out" filter="fade">
                                      <p:cBhvr>
                                        <p:cTn id="15" dur="500"/>
                                        <p:tgtEl>
                                          <p:spTgt spid="13"/>
                                        </p:tgtEl>
                                      </p:cBhvr>
                                    </p:animEffect>
                                    <p:set>
                                      <p:cBhvr>
                                        <p:cTn id="16" dur="1" fill="hold">
                                          <p:stCondLst>
                                            <p:cond delay="499"/>
                                          </p:stCondLst>
                                        </p:cTn>
                                        <p:tgtEl>
                                          <p:spTgt spid="13"/>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500"/>
                                        <p:tgtEl>
                                          <p:spTgt spid="14"/>
                                        </p:tgtEl>
                                      </p:cBhvr>
                                    </p:animEffect>
                                    <p:set>
                                      <p:cBhvr>
                                        <p:cTn id="19" dur="1" fill="hold">
                                          <p:stCondLst>
                                            <p:cond delay="499"/>
                                          </p:stCondLst>
                                        </p:cTn>
                                        <p:tgtEl>
                                          <p:spTgt spid="14"/>
                                        </p:tgtEl>
                                        <p:attrNameLst>
                                          <p:attrName>style.visibility</p:attrName>
                                        </p:attrNameLst>
                                      </p:cBhvr>
                                      <p:to>
                                        <p:strVal val="hidden"/>
                                      </p:to>
                                    </p:set>
                                  </p:childTnLst>
                                </p:cTn>
                              </p:par>
                              <p:par>
                                <p:cTn id="20" presetID="10" presetClass="entr" presetSubtype="0"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3011">
                                            <p:txEl>
                                              <p:pRg st="1" end="1"/>
                                            </p:txEl>
                                          </p:spTgt>
                                        </p:tgtEl>
                                        <p:attrNameLst>
                                          <p:attrName>style.visibility</p:attrName>
                                        </p:attrNameLst>
                                      </p:cBhvr>
                                      <p:to>
                                        <p:strVal val="visible"/>
                                      </p:to>
                                    </p:set>
                                    <p:animEffect transition="in" filter="fade">
                                      <p:cBhvr>
                                        <p:cTn id="27" dur="500"/>
                                        <p:tgtEl>
                                          <p:spTgt spid="43011">
                                            <p:txEl>
                                              <p:pRg st="1" end="1"/>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cTn>
                              </p:par>
                              <p:par>
                                <p:cTn id="31" presetID="10" presetClass="entr" presetSubtype="0" fill="hold" nodeType="with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Rectangle 3"/>
          <p:cNvSpPr>
            <a:spLocks noGrp="1"/>
          </p:cNvSpPr>
          <p:nvPr>
            <p:ph idx="4294967295"/>
          </p:nvPr>
        </p:nvSpPr>
        <p:spPr>
          <a:xfrm>
            <a:off x="1063487" y="2075634"/>
            <a:ext cx="6667500" cy="3048000"/>
          </a:xfrm>
          <a:prstGeom prst="rect">
            <a:avLst/>
          </a:prstGeom>
        </p:spPr>
        <p:txBody>
          <a:bodyPr lIns="91440" tIns="45720" rIns="91440" bIns="45720" anchor="t"/>
          <a:lstStyle/>
          <a:p>
            <a:pPr marL="469900" lvl="1" indent="0" eaLnBrk="1" hangingPunct="1">
              <a:buNone/>
            </a:pPr>
            <a:r>
              <a:rPr lang="en-US" altLang="en-US" dirty="0">
                <a:solidFill>
                  <a:srgbClr val="532E1D"/>
                </a:solidFill>
              </a:rPr>
              <a:t>Dental unit waterlines should be treated regularly with disinfectants to meet the Environmental Protection agency (EPA) regulatory standards for drinking water*</a:t>
            </a:r>
          </a:p>
          <a:p>
            <a:pPr lvl="1" indent="-273050" eaLnBrk="1" hangingPunct="1"/>
            <a:endParaRPr lang="en-US" altLang="en-US" dirty="0">
              <a:latin typeface="Arial" panose="020B0604020202020204" pitchFamily="34" charset="0"/>
            </a:endParaRPr>
          </a:p>
        </p:txBody>
      </p:sp>
      <p:pic>
        <p:nvPicPr>
          <p:cNvPr id="2" name="Banner">
            <a:extLst>
              <a:ext uri="{FF2B5EF4-FFF2-40B4-BE49-F238E27FC236}">
                <a16:creationId xmlns:a16="http://schemas.microsoft.com/office/drawing/2014/main" id="{7893B64E-A40A-CDD9-BC43-04D7152FE4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936" y="1089043"/>
            <a:ext cx="10256154" cy="877852"/>
          </a:xfrm>
          <a:prstGeom prst="rect">
            <a:avLst/>
          </a:prstGeom>
        </p:spPr>
      </p:pic>
      <p:sp>
        <p:nvSpPr>
          <p:cNvPr id="4" name="TextBox 3">
            <a:extLst>
              <a:ext uri="{FF2B5EF4-FFF2-40B4-BE49-F238E27FC236}">
                <a16:creationId xmlns:a16="http://schemas.microsoft.com/office/drawing/2014/main" id="{DCBC9536-F3C7-21A9-056C-581636891012}"/>
              </a:ext>
            </a:extLst>
          </p:cNvPr>
          <p:cNvSpPr txBox="1"/>
          <p:nvPr/>
        </p:nvSpPr>
        <p:spPr>
          <a:xfrm>
            <a:off x="1143000" y="1070650"/>
            <a:ext cx="5638800" cy="707886"/>
          </a:xfrm>
          <a:prstGeom prst="rect">
            <a:avLst/>
          </a:prstGeom>
          <a:noFill/>
        </p:spPr>
        <p:txBody>
          <a:bodyPr wrap="square" rtlCol="0">
            <a:spAutoFit/>
          </a:bodyPr>
          <a:lstStyle/>
          <a:p>
            <a:r>
              <a:rPr lang="en-US" sz="4000" b="1" dirty="0"/>
              <a:t>Dental Water Quality</a:t>
            </a:r>
          </a:p>
        </p:txBody>
      </p:sp>
      <p:graphicFrame>
        <p:nvGraphicFramePr>
          <p:cNvPr id="3" name="Object 3" descr="tisyhxe2[1]">
            <a:extLst>
              <a:ext uri="{FF2B5EF4-FFF2-40B4-BE49-F238E27FC236}">
                <a16:creationId xmlns:a16="http://schemas.microsoft.com/office/drawing/2014/main" id="{81782B90-E61F-5625-2456-ED21C4A8049B}"/>
              </a:ext>
            </a:extLst>
          </p:cNvPr>
          <p:cNvGraphicFramePr>
            <a:graphicFrameLocks noChangeAspect="1"/>
          </p:cNvGraphicFramePr>
          <p:nvPr>
            <p:extLst>
              <p:ext uri="{D42A27DB-BD31-4B8C-83A1-F6EECF244321}">
                <p14:modId xmlns:p14="http://schemas.microsoft.com/office/powerpoint/2010/main" val="658357529"/>
              </p:ext>
            </p:extLst>
          </p:nvPr>
        </p:nvGraphicFramePr>
        <p:xfrm>
          <a:off x="7924800" y="2143125"/>
          <a:ext cx="2721077" cy="2571750"/>
        </p:xfrm>
        <a:graphic>
          <a:graphicData uri="http://schemas.openxmlformats.org/presentationml/2006/ole">
            <mc:AlternateContent xmlns:mc="http://schemas.openxmlformats.org/markup-compatibility/2006">
              <mc:Choice xmlns:v="urn:schemas-microsoft-com:vml" Requires="v">
                <p:oleObj name="Photo Editor Photo" r:id="rId4" imgW="1380952" imgH="1305107" progId="MSPhotoEd.3">
                  <p:embed/>
                </p:oleObj>
              </mc:Choice>
              <mc:Fallback>
                <p:oleObj name="Photo Editor Photo" r:id="rId4" imgW="1380952" imgH="1305107" progId="MSPhotoEd.3">
                  <p:embed/>
                  <p:pic>
                    <p:nvPicPr>
                      <p:cNvPr id="3" name="Object 3" descr="tisyhxe2[1]">
                        <a:extLst>
                          <a:ext uri="{FF2B5EF4-FFF2-40B4-BE49-F238E27FC236}">
                            <a16:creationId xmlns:a16="http://schemas.microsoft.com/office/drawing/2014/main" id="{81782B90-E61F-5625-2456-ED21C4A8049B}"/>
                          </a:ext>
                        </a:extLst>
                      </p:cNvPr>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24800" y="2143125"/>
                        <a:ext cx="2721077" cy="2571750"/>
                      </a:xfrm>
                      <a:prstGeom prst="rect">
                        <a:avLst/>
                      </a:prstGeom>
                      <a:noFill/>
                      <a:ln>
                        <a:noFill/>
                      </a:ln>
                    </p:spPr>
                  </p:pic>
                </p:oleObj>
              </mc:Fallback>
            </mc:AlternateContent>
          </a:graphicData>
        </a:graphic>
      </p:graphicFrame>
      <p:sp>
        <p:nvSpPr>
          <p:cNvPr id="8" name="TextBox 7">
            <a:extLst>
              <a:ext uri="{FF2B5EF4-FFF2-40B4-BE49-F238E27FC236}">
                <a16:creationId xmlns:a16="http://schemas.microsoft.com/office/drawing/2014/main" id="{72914093-8B93-C0EC-B0D4-B8BB0B8788D5}"/>
              </a:ext>
            </a:extLst>
          </p:cNvPr>
          <p:cNvSpPr txBox="1"/>
          <p:nvPr/>
        </p:nvSpPr>
        <p:spPr>
          <a:xfrm>
            <a:off x="3594653" y="6248400"/>
            <a:ext cx="6374294" cy="319446"/>
          </a:xfrm>
          <a:prstGeom prst="rect">
            <a:avLst/>
          </a:prstGeom>
          <a:noFill/>
        </p:spPr>
        <p:txBody>
          <a:bodyPr wrap="square">
            <a:spAutoFit/>
          </a:bodyPr>
          <a:lstStyle/>
          <a:p>
            <a:pPr marL="0" indent="0">
              <a:lnSpc>
                <a:spcPct val="80000"/>
              </a:lnSpc>
              <a:buFont typeface="Monotype Sorts" pitchFamily="2" charset="2"/>
              <a:buNone/>
            </a:pPr>
            <a:r>
              <a:rPr lang="en-US" altLang="en-US" dirty="0"/>
              <a:t>* &lt;500 CFU/mL of heterotrophic water bacteria</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09A1ECA5-CD7D-4B53-BB7B-1FCE2399356F}"/>
              </a:ext>
            </a:extLst>
          </p:cNvPr>
          <p:cNvSpPr>
            <a:spLocks noGrp="1" noChangeArrowheads="1"/>
          </p:cNvSpPr>
          <p:nvPr>
            <p:ph idx="4294967295"/>
          </p:nvPr>
        </p:nvSpPr>
        <p:spPr>
          <a:xfrm>
            <a:off x="967923" y="1986250"/>
            <a:ext cx="10256154" cy="4491761"/>
          </a:xfrm>
          <a:prstGeom prst="rect">
            <a:avLst/>
          </a:prstGeom>
        </p:spPr>
        <p:txBody>
          <a:bodyPr lIns="91440" tIns="45720" rIns="91440" bIns="45720" rtlCol="0" anchor="t">
            <a:normAutofit/>
          </a:bodyPr>
          <a:lstStyle/>
          <a:p>
            <a:pPr marL="319088" indent="-255588" eaLnBrk="1" hangingPunct="1">
              <a:lnSpc>
                <a:spcPct val="90000"/>
              </a:lnSpc>
              <a:spcAft>
                <a:spcPts val="0"/>
              </a:spcAft>
              <a:defRPr/>
            </a:pPr>
            <a:r>
              <a:rPr lang="en-US" altLang="en-US" sz="2100" dirty="0">
                <a:solidFill>
                  <a:srgbClr val="532E1D"/>
                </a:solidFill>
              </a:rPr>
              <a:t>Establish written standard operation procedures to guide dental personnel in performing infection control procedures</a:t>
            </a:r>
          </a:p>
          <a:p>
            <a:pPr marL="319088" indent="-255588" eaLnBrk="1" hangingPunct="1">
              <a:lnSpc>
                <a:spcPct val="90000"/>
              </a:lnSpc>
              <a:spcAft>
                <a:spcPts val="0"/>
              </a:spcAft>
              <a:defRPr/>
            </a:pPr>
            <a:r>
              <a:rPr lang="en-US" altLang="en-US" sz="2100" dirty="0">
                <a:solidFill>
                  <a:srgbClr val="532E1D"/>
                </a:solidFill>
              </a:rPr>
              <a:t>Follow the manufacturer’s instructions to clean and disinfect the dental unit at recommended intervals. </a:t>
            </a:r>
          </a:p>
          <a:p>
            <a:pPr marL="319088" indent="-255588" eaLnBrk="1" hangingPunct="1">
              <a:lnSpc>
                <a:spcPct val="90000"/>
              </a:lnSpc>
              <a:spcAft>
                <a:spcPts val="0"/>
              </a:spcAft>
              <a:defRPr/>
            </a:pPr>
            <a:r>
              <a:rPr lang="en-US" altLang="en-US" sz="2100" dirty="0">
                <a:solidFill>
                  <a:srgbClr val="532E1D"/>
                </a:solidFill>
              </a:rPr>
              <a:t>Monitor the water quality and microbial contamination using standardized culturing methods at appropriate intervals to keep bacterial counts lower than 500 CFU/mL of water</a:t>
            </a:r>
          </a:p>
          <a:p>
            <a:pPr marL="319088" indent="-255588" eaLnBrk="1" hangingPunct="1">
              <a:lnSpc>
                <a:spcPct val="90000"/>
              </a:lnSpc>
              <a:spcAft>
                <a:spcPts val="0"/>
              </a:spcAft>
              <a:defRPr/>
            </a:pPr>
            <a:r>
              <a:rPr lang="en-US" sz="2100" dirty="0">
                <a:solidFill>
                  <a:srgbClr val="532E1D"/>
                </a:solidFill>
              </a:rPr>
              <a:t>For units using separate water reservoirs, purge the waterlines each night and when ever units are out of service</a:t>
            </a:r>
          </a:p>
          <a:p>
            <a:pPr marL="319088" indent="-255588" eaLnBrk="1" hangingPunct="1">
              <a:lnSpc>
                <a:spcPct val="90000"/>
              </a:lnSpc>
              <a:spcAft>
                <a:spcPts val="0"/>
              </a:spcAft>
              <a:defRPr/>
            </a:pPr>
            <a:r>
              <a:rPr lang="en-US" sz="2100" dirty="0">
                <a:solidFill>
                  <a:srgbClr val="532E1D"/>
                </a:solidFill>
              </a:rPr>
              <a:t>Discharge water and air lines for a minimum of 20-30 seconds after each patient</a:t>
            </a:r>
          </a:p>
          <a:p>
            <a:pPr marL="319088" indent="-255588" eaLnBrk="1" hangingPunct="1">
              <a:lnSpc>
                <a:spcPct val="90000"/>
              </a:lnSpc>
              <a:spcAft>
                <a:spcPts val="0"/>
              </a:spcAft>
              <a:defRPr/>
            </a:pPr>
            <a:r>
              <a:rPr lang="en-US" sz="2100" dirty="0">
                <a:solidFill>
                  <a:srgbClr val="532E1D"/>
                </a:solidFill>
              </a:rPr>
              <a:t>Monitor waterlines for damage or visible contamination and replace if needed or per manufacturer recommendations</a:t>
            </a:r>
          </a:p>
          <a:p>
            <a:pPr marL="319088" indent="-255588" eaLnBrk="1" hangingPunct="1">
              <a:lnSpc>
                <a:spcPct val="90000"/>
              </a:lnSpc>
              <a:spcAft>
                <a:spcPts val="563"/>
              </a:spcAft>
              <a:defRPr/>
            </a:pPr>
            <a:endParaRPr lang="en-US" sz="2100" dirty="0">
              <a:solidFill>
                <a:srgbClr val="532E1D"/>
              </a:solidFill>
            </a:endParaRPr>
          </a:p>
          <a:p>
            <a:pPr marL="319088" indent="-255588" eaLnBrk="1" hangingPunct="1">
              <a:lnSpc>
                <a:spcPct val="90000"/>
              </a:lnSpc>
              <a:spcAft>
                <a:spcPts val="563"/>
              </a:spcAft>
              <a:defRPr/>
            </a:pPr>
            <a:endParaRPr lang="en-US" sz="2100" dirty="0">
              <a:solidFill>
                <a:srgbClr val="532E1D"/>
              </a:solidFill>
            </a:endParaRPr>
          </a:p>
        </p:txBody>
      </p:sp>
      <p:pic>
        <p:nvPicPr>
          <p:cNvPr id="3" name="Banner">
            <a:extLst>
              <a:ext uri="{FF2B5EF4-FFF2-40B4-BE49-F238E27FC236}">
                <a16:creationId xmlns:a16="http://schemas.microsoft.com/office/drawing/2014/main" id="{9922B032-33E2-52F1-00DA-6CBA63EAC7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7923" y="1066730"/>
            <a:ext cx="10256154" cy="877852"/>
          </a:xfrm>
          <a:prstGeom prst="rect">
            <a:avLst/>
          </a:prstGeom>
        </p:spPr>
      </p:pic>
      <p:sp>
        <p:nvSpPr>
          <p:cNvPr id="5" name="TextBox 4">
            <a:extLst>
              <a:ext uri="{FF2B5EF4-FFF2-40B4-BE49-F238E27FC236}">
                <a16:creationId xmlns:a16="http://schemas.microsoft.com/office/drawing/2014/main" id="{A551E0AD-E43D-023B-5CCD-410E7DC81694}"/>
              </a:ext>
            </a:extLst>
          </p:cNvPr>
          <p:cNvSpPr txBox="1"/>
          <p:nvPr/>
        </p:nvSpPr>
        <p:spPr>
          <a:xfrm>
            <a:off x="1143000" y="1070650"/>
            <a:ext cx="6781800" cy="707886"/>
          </a:xfrm>
          <a:prstGeom prst="rect">
            <a:avLst/>
          </a:prstGeom>
          <a:noFill/>
        </p:spPr>
        <p:txBody>
          <a:bodyPr wrap="square" rtlCol="0">
            <a:spAutoFit/>
          </a:bodyPr>
          <a:lstStyle/>
          <a:p>
            <a:r>
              <a:rPr lang="en-US" sz="4000" b="1" dirty="0"/>
              <a:t>Tips for Dental Practitioners</a:t>
            </a:r>
          </a:p>
        </p:txBody>
      </p:sp>
      <p:sp>
        <p:nvSpPr>
          <p:cNvPr id="4" name="Rectangle 3">
            <a:extLst>
              <a:ext uri="{FF2B5EF4-FFF2-40B4-BE49-F238E27FC236}">
                <a16:creationId xmlns:a16="http://schemas.microsoft.com/office/drawing/2014/main" id="{43EC6D51-E7E0-1E9A-AC42-745971AD09FF}"/>
              </a:ext>
            </a:extLst>
          </p:cNvPr>
          <p:cNvSpPr/>
          <p:nvPr/>
        </p:nvSpPr>
        <p:spPr>
          <a:xfrm>
            <a:off x="7356475" y="1066730"/>
            <a:ext cx="3200400" cy="70788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3FB5466C-B428-51FC-2469-C0A5EDE1DE46}"/>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7391400" y="1088986"/>
            <a:ext cx="3124200" cy="67121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fade">
                                      <p:cBhvr>
                                        <p:cTn id="17" dur="500"/>
                                        <p:tgtEl>
                                          <p:spTgt spid="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fade">
                                      <p:cBhvr>
                                        <p:cTn id="22" dur="500"/>
                                        <p:tgtEl>
                                          <p:spTgt spid="2">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animEffect transition="in" filter="fade">
                                      <p:cBhvr>
                                        <p:cTn id="27"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D6FEA29-ADEE-B1F8-153A-F5BDA2889A7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49143"/>
          <a:stretch/>
        </p:blipFill>
        <p:spPr>
          <a:xfrm>
            <a:off x="7218664" y="1778536"/>
            <a:ext cx="3886200" cy="4298284"/>
          </a:xfrm>
          <a:prstGeom prst="rect">
            <a:avLst/>
          </a:prstGeom>
        </p:spPr>
      </p:pic>
      <p:sp>
        <p:nvSpPr>
          <p:cNvPr id="47107" name="Rectangle 1027"/>
          <p:cNvSpPr>
            <a:spLocks noGrp="1"/>
          </p:cNvSpPr>
          <p:nvPr>
            <p:ph sz="quarter" idx="4294967295"/>
          </p:nvPr>
        </p:nvSpPr>
        <p:spPr>
          <a:xfrm>
            <a:off x="1981200" y="1536700"/>
            <a:ext cx="3886200" cy="4611688"/>
          </a:xfrm>
          <a:prstGeom prst="rect">
            <a:avLst/>
          </a:prstGeom>
        </p:spPr>
        <p:txBody>
          <a:bodyPr/>
          <a:lstStyle/>
          <a:p>
            <a:pPr indent="-273050" eaLnBrk="1" hangingPunct="1">
              <a:spcAft>
                <a:spcPct val="0"/>
              </a:spcAft>
              <a:buNone/>
            </a:pPr>
            <a:r>
              <a:rPr lang="en-US" altLang="en-US">
                <a:latin typeface="Arial" panose="020B0604020202020204" pitchFamily="34" charset="0"/>
              </a:rPr>
              <a:t>       </a:t>
            </a:r>
          </a:p>
        </p:txBody>
      </p:sp>
      <p:sp>
        <p:nvSpPr>
          <p:cNvPr id="2" name="Content Placeholder 1">
            <a:extLst>
              <a:ext uri="{FF2B5EF4-FFF2-40B4-BE49-F238E27FC236}">
                <a16:creationId xmlns:a16="http://schemas.microsoft.com/office/drawing/2014/main" id="{86D4A7B4-CC2F-491E-BA6D-185A57C723AB}"/>
              </a:ext>
            </a:extLst>
          </p:cNvPr>
          <p:cNvSpPr>
            <a:spLocks noGrp="1"/>
          </p:cNvSpPr>
          <p:nvPr>
            <p:ph sz="quarter" idx="4294967295"/>
          </p:nvPr>
        </p:nvSpPr>
        <p:spPr>
          <a:xfrm>
            <a:off x="4617354" y="2206648"/>
            <a:ext cx="6431646" cy="3325268"/>
          </a:xfrm>
          <a:prstGeom prst="rect">
            <a:avLst/>
          </a:prstGeom>
        </p:spPr>
        <p:txBody>
          <a:bodyPr rtlCol="0">
            <a:normAutofit/>
          </a:bodyPr>
          <a:lstStyle/>
          <a:p>
            <a:pPr eaLnBrk="1" hangingPunct="1">
              <a:lnSpc>
                <a:spcPts val="3100"/>
              </a:lnSpc>
              <a:spcAft>
                <a:spcPts val="1800"/>
              </a:spcAft>
            </a:pPr>
            <a:r>
              <a:rPr lang="en-US" altLang="en-US" sz="3100" dirty="0">
                <a:solidFill>
                  <a:srgbClr val="532E1D"/>
                </a:solidFill>
              </a:rPr>
              <a:t>Use sterile saline or sterile water as a coolant/irrigator when performing surgical procedures</a:t>
            </a:r>
          </a:p>
          <a:p>
            <a:pPr eaLnBrk="1" hangingPunct="1">
              <a:lnSpc>
                <a:spcPts val="3100"/>
              </a:lnSpc>
              <a:spcAft>
                <a:spcPts val="1800"/>
              </a:spcAft>
            </a:pPr>
            <a:r>
              <a:rPr lang="en-US" altLang="en-US" sz="3100" dirty="0">
                <a:solidFill>
                  <a:srgbClr val="532E1D"/>
                </a:solidFill>
              </a:rPr>
              <a:t>Use devices designed for the delivery of sterile fluids</a:t>
            </a:r>
          </a:p>
          <a:p>
            <a:pPr marL="68580" indent="0" eaLnBrk="1" fontAlgn="auto" hangingPunct="1">
              <a:buNone/>
              <a:defRPr/>
            </a:pPr>
            <a:endParaRPr lang="en-US" sz="3600" dirty="0"/>
          </a:p>
        </p:txBody>
      </p:sp>
      <p:pic>
        <p:nvPicPr>
          <p:cNvPr id="3" name="Banner">
            <a:extLst>
              <a:ext uri="{FF2B5EF4-FFF2-40B4-BE49-F238E27FC236}">
                <a16:creationId xmlns:a16="http://schemas.microsoft.com/office/drawing/2014/main" id="{C23EBF8C-44A8-F823-20E7-A7B03487B6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9936" y="1089043"/>
            <a:ext cx="10256154" cy="877852"/>
          </a:xfrm>
          <a:prstGeom prst="rect">
            <a:avLst/>
          </a:prstGeom>
        </p:spPr>
      </p:pic>
      <p:sp>
        <p:nvSpPr>
          <p:cNvPr id="5" name="TextBox 4">
            <a:extLst>
              <a:ext uri="{FF2B5EF4-FFF2-40B4-BE49-F238E27FC236}">
                <a16:creationId xmlns:a16="http://schemas.microsoft.com/office/drawing/2014/main" id="{FDBA7FC2-A76F-4CB3-9710-3D95EAD48CD4}"/>
              </a:ext>
            </a:extLst>
          </p:cNvPr>
          <p:cNvSpPr txBox="1"/>
          <p:nvPr/>
        </p:nvSpPr>
        <p:spPr>
          <a:xfrm>
            <a:off x="1143000" y="1070650"/>
            <a:ext cx="9067800" cy="707886"/>
          </a:xfrm>
          <a:prstGeom prst="rect">
            <a:avLst/>
          </a:prstGeom>
          <a:noFill/>
        </p:spPr>
        <p:txBody>
          <a:bodyPr wrap="square" rtlCol="0">
            <a:spAutoFit/>
          </a:bodyPr>
          <a:lstStyle/>
          <a:p>
            <a:r>
              <a:rPr lang="en-US" sz="4000" b="1" dirty="0"/>
              <a:t>Sterile Irrigating Solutions</a:t>
            </a:r>
          </a:p>
        </p:txBody>
      </p:sp>
      <p:pic>
        <p:nvPicPr>
          <p:cNvPr id="4" name="Picture 5" descr="sterile syringe Eve">
            <a:extLst>
              <a:ext uri="{FF2B5EF4-FFF2-40B4-BE49-F238E27FC236}">
                <a16:creationId xmlns:a16="http://schemas.microsoft.com/office/drawing/2014/main" id="{1C5226DA-1369-F4E1-C0C9-78ED2697F4A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a:xfrm>
            <a:off x="1305910" y="2226193"/>
            <a:ext cx="3155950" cy="2819400"/>
          </a:xfrm>
          <a:prstGeom prst="rect">
            <a:avLst/>
          </a:prstGeom>
          <a:noFill/>
        </p:spPr>
      </p:pic>
      <p:pic>
        <p:nvPicPr>
          <p:cNvPr id="7" name="Picture 6" descr="A dentists working on a patient&#10;&#10;Description automatically generated">
            <a:extLst>
              <a:ext uri="{FF2B5EF4-FFF2-40B4-BE49-F238E27FC236}">
                <a16:creationId xmlns:a16="http://schemas.microsoft.com/office/drawing/2014/main" id="{E36E284E-C94B-7BE7-E5A7-576EB70F312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66800" y="1997988"/>
            <a:ext cx="4048180" cy="3965006"/>
          </a:xfrm>
          <a:prstGeom prst="rect">
            <a:avLst/>
          </a:prstGeom>
        </p:spPr>
      </p:pic>
      <p:grpSp>
        <p:nvGrpSpPr>
          <p:cNvPr id="10" name="3 germs">
            <a:extLst>
              <a:ext uri="{FF2B5EF4-FFF2-40B4-BE49-F238E27FC236}">
                <a16:creationId xmlns:a16="http://schemas.microsoft.com/office/drawing/2014/main" id="{97C75D28-DA0A-DB4C-8D27-501A0061C0E6}"/>
              </a:ext>
            </a:extLst>
          </p:cNvPr>
          <p:cNvGrpSpPr/>
          <p:nvPr/>
        </p:nvGrpSpPr>
        <p:grpSpPr>
          <a:xfrm>
            <a:off x="9635882" y="3330145"/>
            <a:ext cx="876300" cy="655116"/>
            <a:chOff x="1535648" y="4325660"/>
            <a:chExt cx="529182" cy="392603"/>
          </a:xfrm>
        </p:grpSpPr>
        <p:pic>
          <p:nvPicPr>
            <p:cNvPr id="11" name="3 germ">
              <a:extLst>
                <a:ext uri="{FF2B5EF4-FFF2-40B4-BE49-F238E27FC236}">
                  <a16:creationId xmlns:a16="http://schemas.microsoft.com/office/drawing/2014/main" id="{E5F983E2-DFD3-B03F-53E6-51EF0412545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35648" y="4325660"/>
              <a:ext cx="145642" cy="145642"/>
            </a:xfrm>
            <a:prstGeom prst="rect">
              <a:avLst/>
            </a:prstGeom>
          </p:spPr>
        </p:pic>
        <p:pic>
          <p:nvPicPr>
            <p:cNvPr id="12" name="3 germ">
              <a:extLst>
                <a:ext uri="{FF2B5EF4-FFF2-40B4-BE49-F238E27FC236}">
                  <a16:creationId xmlns:a16="http://schemas.microsoft.com/office/drawing/2014/main" id="{E178B6D6-E9E2-E7F5-9D64-47D04FB0119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77312" y="4498798"/>
              <a:ext cx="145642" cy="145642"/>
            </a:xfrm>
            <a:prstGeom prst="rect">
              <a:avLst/>
            </a:prstGeom>
          </p:spPr>
        </p:pic>
        <p:pic>
          <p:nvPicPr>
            <p:cNvPr id="13" name="3 germ">
              <a:extLst>
                <a:ext uri="{FF2B5EF4-FFF2-40B4-BE49-F238E27FC236}">
                  <a16:creationId xmlns:a16="http://schemas.microsoft.com/office/drawing/2014/main" id="{ECDEE211-126E-5E20-9F44-1211B955672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38824" y="4398481"/>
              <a:ext cx="145642" cy="145642"/>
            </a:xfrm>
            <a:prstGeom prst="rect">
              <a:avLst/>
            </a:prstGeom>
          </p:spPr>
        </p:pic>
        <p:pic>
          <p:nvPicPr>
            <p:cNvPr id="14" name="3 germ">
              <a:extLst>
                <a:ext uri="{FF2B5EF4-FFF2-40B4-BE49-F238E27FC236}">
                  <a16:creationId xmlns:a16="http://schemas.microsoft.com/office/drawing/2014/main" id="{40A8C269-7F4A-D224-DA6E-2F5D305E853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40110" y="4572621"/>
              <a:ext cx="145642" cy="145642"/>
            </a:xfrm>
            <a:prstGeom prst="rect">
              <a:avLst/>
            </a:prstGeom>
          </p:spPr>
        </p:pic>
        <p:pic>
          <p:nvPicPr>
            <p:cNvPr id="15" name="3 germ">
              <a:extLst>
                <a:ext uri="{FF2B5EF4-FFF2-40B4-BE49-F238E27FC236}">
                  <a16:creationId xmlns:a16="http://schemas.microsoft.com/office/drawing/2014/main" id="{1621C43D-774C-32EB-C837-3E98D34AC69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19188" y="4498798"/>
              <a:ext cx="145642" cy="145642"/>
            </a:xfrm>
            <a:prstGeom prst="rect">
              <a:avLst/>
            </a:prstGeom>
          </p:spPr>
        </p:pic>
      </p:grpSp>
      <p:grpSp>
        <p:nvGrpSpPr>
          <p:cNvPr id="16" name="3 germs">
            <a:extLst>
              <a:ext uri="{FF2B5EF4-FFF2-40B4-BE49-F238E27FC236}">
                <a16:creationId xmlns:a16="http://schemas.microsoft.com/office/drawing/2014/main" id="{DAB812B8-E305-A58A-5D98-1576874D3C19}"/>
              </a:ext>
            </a:extLst>
          </p:cNvPr>
          <p:cNvGrpSpPr/>
          <p:nvPr/>
        </p:nvGrpSpPr>
        <p:grpSpPr>
          <a:xfrm>
            <a:off x="10200632" y="3410551"/>
            <a:ext cx="876300" cy="655116"/>
            <a:chOff x="1535648" y="4325660"/>
            <a:chExt cx="529182" cy="392603"/>
          </a:xfrm>
        </p:grpSpPr>
        <p:pic>
          <p:nvPicPr>
            <p:cNvPr id="17" name="3 germ">
              <a:extLst>
                <a:ext uri="{FF2B5EF4-FFF2-40B4-BE49-F238E27FC236}">
                  <a16:creationId xmlns:a16="http://schemas.microsoft.com/office/drawing/2014/main" id="{2C8F0D91-F540-D229-CE47-C823CE9A222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35648" y="4325660"/>
              <a:ext cx="145642" cy="145642"/>
            </a:xfrm>
            <a:prstGeom prst="rect">
              <a:avLst/>
            </a:prstGeom>
          </p:spPr>
        </p:pic>
        <p:pic>
          <p:nvPicPr>
            <p:cNvPr id="18" name="3 germ">
              <a:extLst>
                <a:ext uri="{FF2B5EF4-FFF2-40B4-BE49-F238E27FC236}">
                  <a16:creationId xmlns:a16="http://schemas.microsoft.com/office/drawing/2014/main" id="{6D57B3E6-6B91-43E0-982C-90FE459E550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77312" y="4498798"/>
              <a:ext cx="145642" cy="145642"/>
            </a:xfrm>
            <a:prstGeom prst="rect">
              <a:avLst/>
            </a:prstGeom>
          </p:spPr>
        </p:pic>
        <p:pic>
          <p:nvPicPr>
            <p:cNvPr id="19" name="3 germ">
              <a:extLst>
                <a:ext uri="{FF2B5EF4-FFF2-40B4-BE49-F238E27FC236}">
                  <a16:creationId xmlns:a16="http://schemas.microsoft.com/office/drawing/2014/main" id="{3D089FC0-FDC2-2759-D568-7EA298264C5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38824" y="4398481"/>
              <a:ext cx="145642" cy="145642"/>
            </a:xfrm>
            <a:prstGeom prst="rect">
              <a:avLst/>
            </a:prstGeom>
          </p:spPr>
        </p:pic>
        <p:pic>
          <p:nvPicPr>
            <p:cNvPr id="20" name="3 germ">
              <a:extLst>
                <a:ext uri="{FF2B5EF4-FFF2-40B4-BE49-F238E27FC236}">
                  <a16:creationId xmlns:a16="http://schemas.microsoft.com/office/drawing/2014/main" id="{D240EEB7-B204-9F48-5FE2-F55E249A925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40110" y="4572621"/>
              <a:ext cx="145642" cy="145642"/>
            </a:xfrm>
            <a:prstGeom prst="rect">
              <a:avLst/>
            </a:prstGeom>
          </p:spPr>
        </p:pic>
        <p:pic>
          <p:nvPicPr>
            <p:cNvPr id="21" name="3 germ">
              <a:extLst>
                <a:ext uri="{FF2B5EF4-FFF2-40B4-BE49-F238E27FC236}">
                  <a16:creationId xmlns:a16="http://schemas.microsoft.com/office/drawing/2014/main" id="{28D05935-1A79-B70E-09F5-A6521B7DE69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19188" y="4498798"/>
              <a:ext cx="145642" cy="145642"/>
            </a:xfrm>
            <a:prstGeom prst="rect">
              <a:avLst/>
            </a:prstGeom>
          </p:spPr>
        </p:pic>
      </p:grpSp>
      <p:grpSp>
        <p:nvGrpSpPr>
          <p:cNvPr id="22" name="3 germs">
            <a:extLst>
              <a:ext uri="{FF2B5EF4-FFF2-40B4-BE49-F238E27FC236}">
                <a16:creationId xmlns:a16="http://schemas.microsoft.com/office/drawing/2014/main" id="{F382C238-16C6-B982-ADB0-84C78E2447E2}"/>
              </a:ext>
            </a:extLst>
          </p:cNvPr>
          <p:cNvGrpSpPr/>
          <p:nvPr/>
        </p:nvGrpSpPr>
        <p:grpSpPr>
          <a:xfrm>
            <a:off x="9894299" y="5168055"/>
            <a:ext cx="876300" cy="655116"/>
            <a:chOff x="1535648" y="4325660"/>
            <a:chExt cx="529182" cy="392603"/>
          </a:xfrm>
        </p:grpSpPr>
        <p:pic>
          <p:nvPicPr>
            <p:cNvPr id="23" name="3 germ">
              <a:extLst>
                <a:ext uri="{FF2B5EF4-FFF2-40B4-BE49-F238E27FC236}">
                  <a16:creationId xmlns:a16="http://schemas.microsoft.com/office/drawing/2014/main" id="{36DAE3A5-6F08-7B58-5DC5-45BCAE831A5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35648" y="4325660"/>
              <a:ext cx="145642" cy="145642"/>
            </a:xfrm>
            <a:prstGeom prst="rect">
              <a:avLst/>
            </a:prstGeom>
          </p:spPr>
        </p:pic>
        <p:pic>
          <p:nvPicPr>
            <p:cNvPr id="24" name="3 germ">
              <a:extLst>
                <a:ext uri="{FF2B5EF4-FFF2-40B4-BE49-F238E27FC236}">
                  <a16:creationId xmlns:a16="http://schemas.microsoft.com/office/drawing/2014/main" id="{D9DAEAED-51E4-4C85-12A5-8BBCFA16837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77312" y="4498798"/>
              <a:ext cx="145642" cy="145642"/>
            </a:xfrm>
            <a:prstGeom prst="rect">
              <a:avLst/>
            </a:prstGeom>
          </p:spPr>
        </p:pic>
        <p:pic>
          <p:nvPicPr>
            <p:cNvPr id="25" name="3 germ">
              <a:extLst>
                <a:ext uri="{FF2B5EF4-FFF2-40B4-BE49-F238E27FC236}">
                  <a16:creationId xmlns:a16="http://schemas.microsoft.com/office/drawing/2014/main" id="{A42FDF7F-69C9-C71B-2FEB-80DEE1FA556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38824" y="4398481"/>
              <a:ext cx="145642" cy="145642"/>
            </a:xfrm>
            <a:prstGeom prst="rect">
              <a:avLst/>
            </a:prstGeom>
          </p:spPr>
        </p:pic>
        <p:pic>
          <p:nvPicPr>
            <p:cNvPr id="26" name="3 germ">
              <a:extLst>
                <a:ext uri="{FF2B5EF4-FFF2-40B4-BE49-F238E27FC236}">
                  <a16:creationId xmlns:a16="http://schemas.microsoft.com/office/drawing/2014/main" id="{A4CA78F3-4853-5CD7-4924-B8377B86482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40110" y="4572621"/>
              <a:ext cx="145642" cy="145642"/>
            </a:xfrm>
            <a:prstGeom prst="rect">
              <a:avLst/>
            </a:prstGeom>
          </p:spPr>
        </p:pic>
        <p:pic>
          <p:nvPicPr>
            <p:cNvPr id="27" name="3 germ">
              <a:extLst>
                <a:ext uri="{FF2B5EF4-FFF2-40B4-BE49-F238E27FC236}">
                  <a16:creationId xmlns:a16="http://schemas.microsoft.com/office/drawing/2014/main" id="{65968EA9-8BD4-B293-A1F7-C276EB0657A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19188" y="4498798"/>
              <a:ext cx="145642" cy="145642"/>
            </a:xfrm>
            <a:prstGeom prst="rect">
              <a:avLst/>
            </a:prstGeom>
          </p:spPr>
        </p:pic>
      </p:grpSp>
      <p:grpSp>
        <p:nvGrpSpPr>
          <p:cNvPr id="28" name="3 germs">
            <a:extLst>
              <a:ext uri="{FF2B5EF4-FFF2-40B4-BE49-F238E27FC236}">
                <a16:creationId xmlns:a16="http://schemas.microsoft.com/office/drawing/2014/main" id="{AE66551D-0D7D-FBFD-1AF5-914538C8F9B6}"/>
              </a:ext>
            </a:extLst>
          </p:cNvPr>
          <p:cNvGrpSpPr/>
          <p:nvPr/>
        </p:nvGrpSpPr>
        <p:grpSpPr>
          <a:xfrm>
            <a:off x="10185840" y="4857478"/>
            <a:ext cx="876300" cy="655116"/>
            <a:chOff x="1535648" y="4325660"/>
            <a:chExt cx="529182" cy="392603"/>
          </a:xfrm>
        </p:grpSpPr>
        <p:pic>
          <p:nvPicPr>
            <p:cNvPr id="29" name="3 germ">
              <a:extLst>
                <a:ext uri="{FF2B5EF4-FFF2-40B4-BE49-F238E27FC236}">
                  <a16:creationId xmlns:a16="http://schemas.microsoft.com/office/drawing/2014/main" id="{BB5438FB-E06C-04C6-EAFB-BE99FB6E49C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35648" y="4325660"/>
              <a:ext cx="145642" cy="145642"/>
            </a:xfrm>
            <a:prstGeom prst="rect">
              <a:avLst/>
            </a:prstGeom>
          </p:spPr>
        </p:pic>
        <p:pic>
          <p:nvPicPr>
            <p:cNvPr id="30" name="3 germ">
              <a:extLst>
                <a:ext uri="{FF2B5EF4-FFF2-40B4-BE49-F238E27FC236}">
                  <a16:creationId xmlns:a16="http://schemas.microsoft.com/office/drawing/2014/main" id="{5DDC1284-68B7-3A4B-919A-297DCF1B5EB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77312" y="4498798"/>
              <a:ext cx="145642" cy="145642"/>
            </a:xfrm>
            <a:prstGeom prst="rect">
              <a:avLst/>
            </a:prstGeom>
          </p:spPr>
        </p:pic>
        <p:pic>
          <p:nvPicPr>
            <p:cNvPr id="31" name="3 germ">
              <a:extLst>
                <a:ext uri="{FF2B5EF4-FFF2-40B4-BE49-F238E27FC236}">
                  <a16:creationId xmlns:a16="http://schemas.microsoft.com/office/drawing/2014/main" id="{5FE4E663-9931-7798-0423-5D1BA00D23F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38824" y="4398481"/>
              <a:ext cx="145642" cy="145642"/>
            </a:xfrm>
            <a:prstGeom prst="rect">
              <a:avLst/>
            </a:prstGeom>
          </p:spPr>
        </p:pic>
        <p:pic>
          <p:nvPicPr>
            <p:cNvPr id="32" name="3 germ">
              <a:extLst>
                <a:ext uri="{FF2B5EF4-FFF2-40B4-BE49-F238E27FC236}">
                  <a16:creationId xmlns:a16="http://schemas.microsoft.com/office/drawing/2014/main" id="{2A837958-EE56-E4E4-7B51-C67CB4FFB28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40110" y="4572621"/>
              <a:ext cx="145642" cy="145642"/>
            </a:xfrm>
            <a:prstGeom prst="rect">
              <a:avLst/>
            </a:prstGeom>
          </p:spPr>
        </p:pic>
        <p:pic>
          <p:nvPicPr>
            <p:cNvPr id="33" name="3 germ">
              <a:extLst>
                <a:ext uri="{FF2B5EF4-FFF2-40B4-BE49-F238E27FC236}">
                  <a16:creationId xmlns:a16="http://schemas.microsoft.com/office/drawing/2014/main" id="{AE22AB44-DD97-F264-4A6C-712D53DA8DF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19188" y="4498798"/>
              <a:ext cx="145642" cy="145642"/>
            </a:xfrm>
            <a:prstGeom prst="rect">
              <a:avLst/>
            </a:prstGeom>
          </p:spPr>
        </p:pic>
      </p:grpSp>
      <p:grpSp>
        <p:nvGrpSpPr>
          <p:cNvPr id="34" name="3 germs">
            <a:extLst>
              <a:ext uri="{FF2B5EF4-FFF2-40B4-BE49-F238E27FC236}">
                <a16:creationId xmlns:a16="http://schemas.microsoft.com/office/drawing/2014/main" id="{1698069A-3A97-F466-24AA-CD03BE2FEFDD}"/>
              </a:ext>
            </a:extLst>
          </p:cNvPr>
          <p:cNvGrpSpPr/>
          <p:nvPr/>
        </p:nvGrpSpPr>
        <p:grpSpPr>
          <a:xfrm>
            <a:off x="5988264" y="3165206"/>
            <a:ext cx="876300" cy="655116"/>
            <a:chOff x="1535648" y="4325660"/>
            <a:chExt cx="529182" cy="392603"/>
          </a:xfrm>
        </p:grpSpPr>
        <p:pic>
          <p:nvPicPr>
            <p:cNvPr id="35" name="3 germ">
              <a:extLst>
                <a:ext uri="{FF2B5EF4-FFF2-40B4-BE49-F238E27FC236}">
                  <a16:creationId xmlns:a16="http://schemas.microsoft.com/office/drawing/2014/main" id="{3814DBA6-BA6E-4F15-F93F-F2F3B0527B8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35648" y="4325660"/>
              <a:ext cx="145642" cy="145642"/>
            </a:xfrm>
            <a:prstGeom prst="rect">
              <a:avLst/>
            </a:prstGeom>
          </p:spPr>
        </p:pic>
        <p:pic>
          <p:nvPicPr>
            <p:cNvPr id="36" name="3 germ">
              <a:extLst>
                <a:ext uri="{FF2B5EF4-FFF2-40B4-BE49-F238E27FC236}">
                  <a16:creationId xmlns:a16="http://schemas.microsoft.com/office/drawing/2014/main" id="{FD45EDAB-6FF7-EEFC-E62A-D089CBED0C5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77312" y="4498798"/>
              <a:ext cx="145642" cy="145642"/>
            </a:xfrm>
            <a:prstGeom prst="rect">
              <a:avLst/>
            </a:prstGeom>
          </p:spPr>
        </p:pic>
        <p:pic>
          <p:nvPicPr>
            <p:cNvPr id="37" name="3 germ">
              <a:extLst>
                <a:ext uri="{FF2B5EF4-FFF2-40B4-BE49-F238E27FC236}">
                  <a16:creationId xmlns:a16="http://schemas.microsoft.com/office/drawing/2014/main" id="{EC71296E-97F0-4F6F-3D66-647FB7BDFF0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38824" y="4398481"/>
              <a:ext cx="145642" cy="145642"/>
            </a:xfrm>
            <a:prstGeom prst="rect">
              <a:avLst/>
            </a:prstGeom>
          </p:spPr>
        </p:pic>
        <p:pic>
          <p:nvPicPr>
            <p:cNvPr id="38" name="3 germ">
              <a:extLst>
                <a:ext uri="{FF2B5EF4-FFF2-40B4-BE49-F238E27FC236}">
                  <a16:creationId xmlns:a16="http://schemas.microsoft.com/office/drawing/2014/main" id="{EF5CE338-8A84-F498-16E7-1B568ADE81A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40110" y="4572621"/>
              <a:ext cx="145642" cy="145642"/>
            </a:xfrm>
            <a:prstGeom prst="rect">
              <a:avLst/>
            </a:prstGeom>
          </p:spPr>
        </p:pic>
        <p:pic>
          <p:nvPicPr>
            <p:cNvPr id="39" name="3 germ">
              <a:extLst>
                <a:ext uri="{FF2B5EF4-FFF2-40B4-BE49-F238E27FC236}">
                  <a16:creationId xmlns:a16="http://schemas.microsoft.com/office/drawing/2014/main" id="{28368A80-6702-CD68-D1ED-3B54AEC182E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19188" y="4498798"/>
              <a:ext cx="145642" cy="145642"/>
            </a:xfrm>
            <a:prstGeom prst="rect">
              <a:avLst/>
            </a:prstGeom>
          </p:spPr>
        </p:pic>
      </p:grpSp>
      <p:grpSp>
        <p:nvGrpSpPr>
          <p:cNvPr id="40" name="3 germs">
            <a:extLst>
              <a:ext uri="{FF2B5EF4-FFF2-40B4-BE49-F238E27FC236}">
                <a16:creationId xmlns:a16="http://schemas.microsoft.com/office/drawing/2014/main" id="{DF88E18E-2456-052A-D8A5-B3C431156DDE}"/>
              </a:ext>
            </a:extLst>
          </p:cNvPr>
          <p:cNvGrpSpPr/>
          <p:nvPr/>
        </p:nvGrpSpPr>
        <p:grpSpPr>
          <a:xfrm>
            <a:off x="6553014" y="3245612"/>
            <a:ext cx="876300" cy="655116"/>
            <a:chOff x="1535648" y="4325660"/>
            <a:chExt cx="529182" cy="392603"/>
          </a:xfrm>
        </p:grpSpPr>
        <p:pic>
          <p:nvPicPr>
            <p:cNvPr id="41" name="3 germ">
              <a:extLst>
                <a:ext uri="{FF2B5EF4-FFF2-40B4-BE49-F238E27FC236}">
                  <a16:creationId xmlns:a16="http://schemas.microsoft.com/office/drawing/2014/main" id="{0EDB05FC-81A1-3D1D-9248-CD66F30C6AA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35648" y="4325660"/>
              <a:ext cx="145642" cy="145642"/>
            </a:xfrm>
            <a:prstGeom prst="rect">
              <a:avLst/>
            </a:prstGeom>
          </p:spPr>
        </p:pic>
        <p:pic>
          <p:nvPicPr>
            <p:cNvPr id="42" name="3 germ">
              <a:extLst>
                <a:ext uri="{FF2B5EF4-FFF2-40B4-BE49-F238E27FC236}">
                  <a16:creationId xmlns:a16="http://schemas.microsoft.com/office/drawing/2014/main" id="{D6235B5B-5DF5-DC99-3E9E-CDC9DFA0BFF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77312" y="4498798"/>
              <a:ext cx="145642" cy="145642"/>
            </a:xfrm>
            <a:prstGeom prst="rect">
              <a:avLst/>
            </a:prstGeom>
          </p:spPr>
        </p:pic>
        <p:pic>
          <p:nvPicPr>
            <p:cNvPr id="43" name="3 germ">
              <a:extLst>
                <a:ext uri="{FF2B5EF4-FFF2-40B4-BE49-F238E27FC236}">
                  <a16:creationId xmlns:a16="http://schemas.microsoft.com/office/drawing/2014/main" id="{7F8543B4-2A68-D4FD-C982-1B34B7600BC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38824" y="4398481"/>
              <a:ext cx="145642" cy="145642"/>
            </a:xfrm>
            <a:prstGeom prst="rect">
              <a:avLst/>
            </a:prstGeom>
          </p:spPr>
        </p:pic>
        <p:pic>
          <p:nvPicPr>
            <p:cNvPr id="44" name="3 germ">
              <a:extLst>
                <a:ext uri="{FF2B5EF4-FFF2-40B4-BE49-F238E27FC236}">
                  <a16:creationId xmlns:a16="http://schemas.microsoft.com/office/drawing/2014/main" id="{19A5FE70-6946-9F39-4AA6-EA23DE96EFE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40110" y="4572621"/>
              <a:ext cx="145642" cy="145642"/>
            </a:xfrm>
            <a:prstGeom prst="rect">
              <a:avLst/>
            </a:prstGeom>
          </p:spPr>
        </p:pic>
        <p:pic>
          <p:nvPicPr>
            <p:cNvPr id="45" name="3 germ">
              <a:extLst>
                <a:ext uri="{FF2B5EF4-FFF2-40B4-BE49-F238E27FC236}">
                  <a16:creationId xmlns:a16="http://schemas.microsoft.com/office/drawing/2014/main" id="{FC2B3F80-B89B-3EE8-0597-9293FBE1077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19188" y="4498798"/>
              <a:ext cx="145642" cy="145642"/>
            </a:xfrm>
            <a:prstGeom prst="rect">
              <a:avLst/>
            </a:prstGeom>
          </p:spPr>
        </p:pic>
      </p:grpSp>
      <p:grpSp>
        <p:nvGrpSpPr>
          <p:cNvPr id="46" name="3 germs">
            <a:extLst>
              <a:ext uri="{FF2B5EF4-FFF2-40B4-BE49-F238E27FC236}">
                <a16:creationId xmlns:a16="http://schemas.microsoft.com/office/drawing/2014/main" id="{BE772844-7E1F-6ACA-F3C1-9A2977121F4C}"/>
              </a:ext>
            </a:extLst>
          </p:cNvPr>
          <p:cNvGrpSpPr/>
          <p:nvPr/>
        </p:nvGrpSpPr>
        <p:grpSpPr>
          <a:xfrm>
            <a:off x="6246681" y="5003116"/>
            <a:ext cx="876300" cy="655116"/>
            <a:chOff x="1535648" y="4325660"/>
            <a:chExt cx="529182" cy="392603"/>
          </a:xfrm>
        </p:grpSpPr>
        <p:pic>
          <p:nvPicPr>
            <p:cNvPr id="47" name="3 germ">
              <a:extLst>
                <a:ext uri="{FF2B5EF4-FFF2-40B4-BE49-F238E27FC236}">
                  <a16:creationId xmlns:a16="http://schemas.microsoft.com/office/drawing/2014/main" id="{64872F3D-459F-01EF-8CBC-2B80D1F647F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35648" y="4325660"/>
              <a:ext cx="145642" cy="145642"/>
            </a:xfrm>
            <a:prstGeom prst="rect">
              <a:avLst/>
            </a:prstGeom>
          </p:spPr>
        </p:pic>
        <p:pic>
          <p:nvPicPr>
            <p:cNvPr id="48" name="3 germ">
              <a:extLst>
                <a:ext uri="{FF2B5EF4-FFF2-40B4-BE49-F238E27FC236}">
                  <a16:creationId xmlns:a16="http://schemas.microsoft.com/office/drawing/2014/main" id="{11DC5742-E6E5-7C43-A88A-FAD85B9809D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77312" y="4498798"/>
              <a:ext cx="145642" cy="145642"/>
            </a:xfrm>
            <a:prstGeom prst="rect">
              <a:avLst/>
            </a:prstGeom>
          </p:spPr>
        </p:pic>
        <p:pic>
          <p:nvPicPr>
            <p:cNvPr id="49" name="3 germ">
              <a:extLst>
                <a:ext uri="{FF2B5EF4-FFF2-40B4-BE49-F238E27FC236}">
                  <a16:creationId xmlns:a16="http://schemas.microsoft.com/office/drawing/2014/main" id="{A3B779C1-BBAE-D938-7DC6-28CE64F6BBC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38824" y="4398481"/>
              <a:ext cx="145642" cy="145642"/>
            </a:xfrm>
            <a:prstGeom prst="rect">
              <a:avLst/>
            </a:prstGeom>
          </p:spPr>
        </p:pic>
        <p:pic>
          <p:nvPicPr>
            <p:cNvPr id="50" name="3 germ">
              <a:extLst>
                <a:ext uri="{FF2B5EF4-FFF2-40B4-BE49-F238E27FC236}">
                  <a16:creationId xmlns:a16="http://schemas.microsoft.com/office/drawing/2014/main" id="{0E52312B-F21F-5760-4240-B10D08C194C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40110" y="4572621"/>
              <a:ext cx="145642" cy="145642"/>
            </a:xfrm>
            <a:prstGeom prst="rect">
              <a:avLst/>
            </a:prstGeom>
          </p:spPr>
        </p:pic>
        <p:pic>
          <p:nvPicPr>
            <p:cNvPr id="51" name="3 germ">
              <a:extLst>
                <a:ext uri="{FF2B5EF4-FFF2-40B4-BE49-F238E27FC236}">
                  <a16:creationId xmlns:a16="http://schemas.microsoft.com/office/drawing/2014/main" id="{8D7A9EBB-DF28-8A1A-E2BA-37631FDBA3B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19188" y="4498798"/>
              <a:ext cx="145642" cy="145642"/>
            </a:xfrm>
            <a:prstGeom prst="rect">
              <a:avLst/>
            </a:prstGeom>
          </p:spPr>
        </p:pic>
      </p:grpSp>
      <p:grpSp>
        <p:nvGrpSpPr>
          <p:cNvPr id="52" name="3 germs">
            <a:extLst>
              <a:ext uri="{FF2B5EF4-FFF2-40B4-BE49-F238E27FC236}">
                <a16:creationId xmlns:a16="http://schemas.microsoft.com/office/drawing/2014/main" id="{48175EB9-4FD1-A68A-17ED-5C203F41CBAD}"/>
              </a:ext>
            </a:extLst>
          </p:cNvPr>
          <p:cNvGrpSpPr/>
          <p:nvPr/>
        </p:nvGrpSpPr>
        <p:grpSpPr>
          <a:xfrm>
            <a:off x="6538222" y="4692539"/>
            <a:ext cx="876300" cy="655116"/>
            <a:chOff x="1535648" y="4325660"/>
            <a:chExt cx="529182" cy="392603"/>
          </a:xfrm>
        </p:grpSpPr>
        <p:pic>
          <p:nvPicPr>
            <p:cNvPr id="53" name="3 germ">
              <a:extLst>
                <a:ext uri="{FF2B5EF4-FFF2-40B4-BE49-F238E27FC236}">
                  <a16:creationId xmlns:a16="http://schemas.microsoft.com/office/drawing/2014/main" id="{AFD432E8-41C6-BD25-A2D4-2856EF48802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35648" y="4325660"/>
              <a:ext cx="145642" cy="145642"/>
            </a:xfrm>
            <a:prstGeom prst="rect">
              <a:avLst/>
            </a:prstGeom>
          </p:spPr>
        </p:pic>
        <p:pic>
          <p:nvPicPr>
            <p:cNvPr id="54" name="3 germ">
              <a:extLst>
                <a:ext uri="{FF2B5EF4-FFF2-40B4-BE49-F238E27FC236}">
                  <a16:creationId xmlns:a16="http://schemas.microsoft.com/office/drawing/2014/main" id="{14A30D90-4D81-1F09-97A1-03883B6D80E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77312" y="4498798"/>
              <a:ext cx="145642" cy="145642"/>
            </a:xfrm>
            <a:prstGeom prst="rect">
              <a:avLst/>
            </a:prstGeom>
          </p:spPr>
        </p:pic>
        <p:pic>
          <p:nvPicPr>
            <p:cNvPr id="55" name="3 germ">
              <a:extLst>
                <a:ext uri="{FF2B5EF4-FFF2-40B4-BE49-F238E27FC236}">
                  <a16:creationId xmlns:a16="http://schemas.microsoft.com/office/drawing/2014/main" id="{B2240AEC-93FC-8725-4F67-1DA19DAB0C6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38824" y="4398481"/>
              <a:ext cx="145642" cy="145642"/>
            </a:xfrm>
            <a:prstGeom prst="rect">
              <a:avLst/>
            </a:prstGeom>
          </p:spPr>
        </p:pic>
        <p:pic>
          <p:nvPicPr>
            <p:cNvPr id="56" name="3 germ">
              <a:extLst>
                <a:ext uri="{FF2B5EF4-FFF2-40B4-BE49-F238E27FC236}">
                  <a16:creationId xmlns:a16="http://schemas.microsoft.com/office/drawing/2014/main" id="{13F63A32-B63F-668F-E682-409E765CE60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40110" y="4572621"/>
              <a:ext cx="145642" cy="145642"/>
            </a:xfrm>
            <a:prstGeom prst="rect">
              <a:avLst/>
            </a:prstGeom>
          </p:spPr>
        </p:pic>
        <p:pic>
          <p:nvPicPr>
            <p:cNvPr id="57" name="3 germ">
              <a:extLst>
                <a:ext uri="{FF2B5EF4-FFF2-40B4-BE49-F238E27FC236}">
                  <a16:creationId xmlns:a16="http://schemas.microsoft.com/office/drawing/2014/main" id="{E03B12A2-52A8-AF55-E432-BF10C2ACFA7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19188" y="4498798"/>
              <a:ext cx="145642" cy="145642"/>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2000"/>
                                  </p:stCondLst>
                                  <p:childTnLst>
                                    <p:animEffect transition="out" filter="fade">
                                      <p:cBhvr>
                                        <p:cTn id="6" dur="500"/>
                                        <p:tgtEl>
                                          <p:spTgt spid="34"/>
                                        </p:tgtEl>
                                      </p:cBhvr>
                                    </p:animEffect>
                                    <p:set>
                                      <p:cBhvr>
                                        <p:cTn id="7" dur="1" fill="hold">
                                          <p:stCondLst>
                                            <p:cond delay="499"/>
                                          </p:stCondLst>
                                        </p:cTn>
                                        <p:tgtEl>
                                          <p:spTgt spid="34"/>
                                        </p:tgtEl>
                                        <p:attrNameLst>
                                          <p:attrName>style.visibility</p:attrName>
                                        </p:attrNameLst>
                                      </p:cBhvr>
                                      <p:to>
                                        <p:strVal val="hidden"/>
                                      </p:to>
                                    </p:set>
                                  </p:childTnLst>
                                </p:cTn>
                              </p:par>
                              <p:par>
                                <p:cTn id="8" presetID="10" presetClass="exit" presetSubtype="0" fill="hold" nodeType="withEffect">
                                  <p:stCondLst>
                                    <p:cond delay="2000"/>
                                  </p:stCondLst>
                                  <p:childTnLst>
                                    <p:animEffect transition="out" filter="fade">
                                      <p:cBhvr>
                                        <p:cTn id="9" dur="500"/>
                                        <p:tgtEl>
                                          <p:spTgt spid="40"/>
                                        </p:tgtEl>
                                      </p:cBhvr>
                                    </p:animEffect>
                                    <p:set>
                                      <p:cBhvr>
                                        <p:cTn id="10" dur="1" fill="hold">
                                          <p:stCondLst>
                                            <p:cond delay="499"/>
                                          </p:stCondLst>
                                        </p:cTn>
                                        <p:tgtEl>
                                          <p:spTgt spid="40"/>
                                        </p:tgtEl>
                                        <p:attrNameLst>
                                          <p:attrName>style.visibility</p:attrName>
                                        </p:attrNameLst>
                                      </p:cBhvr>
                                      <p:to>
                                        <p:strVal val="hidden"/>
                                      </p:to>
                                    </p:set>
                                  </p:childTnLst>
                                </p:cTn>
                              </p:par>
                              <p:par>
                                <p:cTn id="11" presetID="10" presetClass="exit" presetSubtype="0" fill="hold" nodeType="withEffect">
                                  <p:stCondLst>
                                    <p:cond delay="2000"/>
                                  </p:stCondLst>
                                  <p:childTnLst>
                                    <p:animEffect transition="out" filter="fade">
                                      <p:cBhvr>
                                        <p:cTn id="12" dur="500"/>
                                        <p:tgtEl>
                                          <p:spTgt spid="46"/>
                                        </p:tgtEl>
                                      </p:cBhvr>
                                    </p:animEffect>
                                    <p:set>
                                      <p:cBhvr>
                                        <p:cTn id="13" dur="1" fill="hold">
                                          <p:stCondLst>
                                            <p:cond delay="499"/>
                                          </p:stCondLst>
                                        </p:cTn>
                                        <p:tgtEl>
                                          <p:spTgt spid="46"/>
                                        </p:tgtEl>
                                        <p:attrNameLst>
                                          <p:attrName>style.visibility</p:attrName>
                                        </p:attrNameLst>
                                      </p:cBhvr>
                                      <p:to>
                                        <p:strVal val="hidden"/>
                                      </p:to>
                                    </p:set>
                                  </p:childTnLst>
                                </p:cTn>
                              </p:par>
                              <p:par>
                                <p:cTn id="14" presetID="10" presetClass="exit" presetSubtype="0" fill="hold" nodeType="withEffect">
                                  <p:stCondLst>
                                    <p:cond delay="2000"/>
                                  </p:stCondLst>
                                  <p:childTnLst>
                                    <p:animEffect transition="out" filter="fade">
                                      <p:cBhvr>
                                        <p:cTn id="15" dur="500"/>
                                        <p:tgtEl>
                                          <p:spTgt spid="52"/>
                                        </p:tgtEl>
                                      </p:cBhvr>
                                    </p:animEffect>
                                    <p:set>
                                      <p:cBhvr>
                                        <p:cTn id="16" dur="1" fill="hold">
                                          <p:stCondLst>
                                            <p:cond delay="499"/>
                                          </p:stCondLst>
                                        </p:cTn>
                                        <p:tgtEl>
                                          <p:spTgt spid="52"/>
                                        </p:tgtEl>
                                        <p:attrNameLst>
                                          <p:attrName>style.visibility</p:attrName>
                                        </p:attrNameLst>
                                      </p:cBhvr>
                                      <p:to>
                                        <p:strVal val="hidden"/>
                                      </p:to>
                                    </p:set>
                                  </p:childTnLst>
                                </p:cTn>
                              </p:par>
                              <p:par>
                                <p:cTn id="17" presetID="10" presetClass="entr" presetSubtype="0" fill="hold" nodeType="withEffect">
                                  <p:stCondLst>
                                    <p:cond delay="200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par>
                                <p:cTn id="20" presetID="10" presetClass="entr" presetSubtype="0" fill="hold" nodeType="withEffect">
                                  <p:stCondLst>
                                    <p:cond delay="200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par>
                                <p:cTn id="23" presetID="10" presetClass="entr" presetSubtype="0" fill="hold" nodeType="withEffect">
                                  <p:stCondLst>
                                    <p:cond delay="200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500"/>
                                        <p:tgtEl>
                                          <p:spTgt spid="22"/>
                                        </p:tgtEl>
                                      </p:cBhvr>
                                    </p:animEffect>
                                  </p:childTnLst>
                                </p:cTn>
                              </p:par>
                              <p:par>
                                <p:cTn id="26" presetID="10" presetClass="entr" presetSubtype="0" fill="hold" nodeType="withEffect">
                                  <p:stCondLst>
                                    <p:cond delay="200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500"/>
                                        <p:tgtEl>
                                          <p:spTgt spid="2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
                                            <p:txEl>
                                              <p:pRg st="0" end="0"/>
                                            </p:txEl>
                                          </p:spTgt>
                                        </p:tgtEl>
                                        <p:attrNameLst>
                                          <p:attrName>style.visibility</p:attrName>
                                        </p:attrNameLst>
                                      </p:cBhvr>
                                      <p:to>
                                        <p:strVal val="visible"/>
                                      </p:to>
                                    </p:set>
                                    <p:animEffect transition="in" filter="fade">
                                      <p:cBhvr>
                                        <p:cTn id="33" dur="500"/>
                                        <p:tgtEl>
                                          <p:spTgt spid="2">
                                            <p:txEl>
                                              <p:pRg st="0" end="0"/>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500"/>
                                        <p:tgtEl>
                                          <p:spTgt spid="4"/>
                                        </p:tgtEl>
                                      </p:cBhvr>
                                    </p:animEffect>
                                  </p:childTnLst>
                                </p:cTn>
                              </p:par>
                              <p:par>
                                <p:cTn id="37" presetID="10" presetClass="exit" presetSubtype="0" fill="hold" nodeType="withEffect">
                                  <p:stCondLst>
                                    <p:cond delay="0"/>
                                  </p:stCondLst>
                                  <p:childTnLst>
                                    <p:animEffect transition="out" filter="fade">
                                      <p:cBhvr>
                                        <p:cTn id="38" dur="500"/>
                                        <p:tgtEl>
                                          <p:spTgt spid="10"/>
                                        </p:tgtEl>
                                      </p:cBhvr>
                                    </p:animEffect>
                                    <p:set>
                                      <p:cBhvr>
                                        <p:cTn id="39" dur="1" fill="hold">
                                          <p:stCondLst>
                                            <p:cond delay="499"/>
                                          </p:stCondLst>
                                        </p:cTn>
                                        <p:tgtEl>
                                          <p:spTgt spid="10"/>
                                        </p:tgtEl>
                                        <p:attrNameLst>
                                          <p:attrName>style.visibility</p:attrName>
                                        </p:attrNameLst>
                                      </p:cBhvr>
                                      <p:to>
                                        <p:strVal val="hidden"/>
                                      </p:to>
                                    </p:set>
                                  </p:childTnLst>
                                </p:cTn>
                              </p:par>
                              <p:par>
                                <p:cTn id="40" presetID="10" presetClass="exit" presetSubtype="0" fill="hold" nodeType="withEffect">
                                  <p:stCondLst>
                                    <p:cond delay="0"/>
                                  </p:stCondLst>
                                  <p:childTnLst>
                                    <p:animEffect transition="out" filter="fade">
                                      <p:cBhvr>
                                        <p:cTn id="41" dur="500"/>
                                        <p:tgtEl>
                                          <p:spTgt spid="16"/>
                                        </p:tgtEl>
                                      </p:cBhvr>
                                    </p:animEffect>
                                    <p:set>
                                      <p:cBhvr>
                                        <p:cTn id="42" dur="1" fill="hold">
                                          <p:stCondLst>
                                            <p:cond delay="499"/>
                                          </p:stCondLst>
                                        </p:cTn>
                                        <p:tgtEl>
                                          <p:spTgt spid="16"/>
                                        </p:tgtEl>
                                        <p:attrNameLst>
                                          <p:attrName>style.visibility</p:attrName>
                                        </p:attrNameLst>
                                      </p:cBhvr>
                                      <p:to>
                                        <p:strVal val="hidden"/>
                                      </p:to>
                                    </p:set>
                                  </p:childTnLst>
                                </p:cTn>
                              </p:par>
                              <p:par>
                                <p:cTn id="43" presetID="10" presetClass="exit" presetSubtype="0" fill="hold" nodeType="withEffect">
                                  <p:stCondLst>
                                    <p:cond delay="0"/>
                                  </p:stCondLst>
                                  <p:childTnLst>
                                    <p:animEffect transition="out" filter="fade">
                                      <p:cBhvr>
                                        <p:cTn id="44" dur="500"/>
                                        <p:tgtEl>
                                          <p:spTgt spid="22"/>
                                        </p:tgtEl>
                                      </p:cBhvr>
                                    </p:animEffect>
                                    <p:set>
                                      <p:cBhvr>
                                        <p:cTn id="45" dur="1" fill="hold">
                                          <p:stCondLst>
                                            <p:cond delay="499"/>
                                          </p:stCondLst>
                                        </p:cTn>
                                        <p:tgtEl>
                                          <p:spTgt spid="22"/>
                                        </p:tgtEl>
                                        <p:attrNameLst>
                                          <p:attrName>style.visibility</p:attrName>
                                        </p:attrNameLst>
                                      </p:cBhvr>
                                      <p:to>
                                        <p:strVal val="hidden"/>
                                      </p:to>
                                    </p:set>
                                  </p:childTnLst>
                                </p:cTn>
                              </p:par>
                              <p:par>
                                <p:cTn id="46" presetID="10" presetClass="exit" presetSubtype="0" fill="hold" nodeType="withEffect">
                                  <p:stCondLst>
                                    <p:cond delay="0"/>
                                  </p:stCondLst>
                                  <p:childTnLst>
                                    <p:animEffect transition="out" filter="fade">
                                      <p:cBhvr>
                                        <p:cTn id="47" dur="500"/>
                                        <p:tgtEl>
                                          <p:spTgt spid="28"/>
                                        </p:tgtEl>
                                      </p:cBhvr>
                                    </p:animEffect>
                                    <p:set>
                                      <p:cBhvr>
                                        <p:cTn id="48" dur="1" fill="hold">
                                          <p:stCondLst>
                                            <p:cond delay="499"/>
                                          </p:stCondLst>
                                        </p:cTn>
                                        <p:tgtEl>
                                          <p:spTgt spid="28"/>
                                        </p:tgtEl>
                                        <p:attrNameLst>
                                          <p:attrName>style.visibility</p:attrName>
                                        </p:attrNameLst>
                                      </p:cBhvr>
                                      <p:to>
                                        <p:strVal val="hidden"/>
                                      </p:to>
                                    </p:set>
                                  </p:childTnLst>
                                </p:cTn>
                              </p:par>
                              <p:par>
                                <p:cTn id="49" presetID="10" presetClass="exit" presetSubtype="0" fill="hold" nodeType="withEffect">
                                  <p:stCondLst>
                                    <p:cond delay="0"/>
                                  </p:stCondLst>
                                  <p:childTnLst>
                                    <p:animEffect transition="out" filter="fade">
                                      <p:cBhvr>
                                        <p:cTn id="50" dur="500"/>
                                        <p:tgtEl>
                                          <p:spTgt spid="7"/>
                                        </p:tgtEl>
                                      </p:cBhvr>
                                    </p:animEffect>
                                    <p:set>
                                      <p:cBhvr>
                                        <p:cTn id="51" dur="1" fill="hold">
                                          <p:stCondLst>
                                            <p:cond delay="499"/>
                                          </p:stCondLst>
                                        </p:cTn>
                                        <p:tgtEl>
                                          <p:spTgt spid="7"/>
                                        </p:tgtEl>
                                        <p:attrNameLst>
                                          <p:attrName>style.visibility</p:attrName>
                                        </p:attrNameLst>
                                      </p:cBhvr>
                                      <p:to>
                                        <p:strVal val="hidden"/>
                                      </p:to>
                                    </p:set>
                                  </p:childTnLst>
                                </p:cTn>
                              </p:par>
                              <p:par>
                                <p:cTn id="52" presetID="10" presetClass="exit" presetSubtype="0" fill="hold" nodeType="withEffect">
                                  <p:stCondLst>
                                    <p:cond delay="0"/>
                                  </p:stCondLst>
                                  <p:childTnLst>
                                    <p:animEffect transition="out" filter="fade">
                                      <p:cBhvr>
                                        <p:cTn id="53" dur="500"/>
                                        <p:tgtEl>
                                          <p:spTgt spid="9"/>
                                        </p:tgtEl>
                                      </p:cBhvr>
                                    </p:animEffect>
                                    <p:set>
                                      <p:cBhvr>
                                        <p:cTn id="54" dur="1" fill="hold">
                                          <p:stCondLst>
                                            <p:cond delay="499"/>
                                          </p:stCondLst>
                                        </p:cTn>
                                        <p:tgtEl>
                                          <p:spTgt spid="9"/>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2">
                                            <p:txEl>
                                              <p:pRg st="1" end="1"/>
                                            </p:txEl>
                                          </p:spTgt>
                                        </p:tgtEl>
                                        <p:attrNameLst>
                                          <p:attrName>style.visibility</p:attrName>
                                        </p:attrNameLst>
                                      </p:cBhvr>
                                      <p:to>
                                        <p:strVal val="visible"/>
                                      </p:to>
                                    </p:set>
                                    <p:animEffect transition="in" filter="fade">
                                      <p:cBhvr>
                                        <p:cTn id="59"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ontent Placeholder 3">
            <a:extLst>
              <a:ext uri="{FF2B5EF4-FFF2-40B4-BE49-F238E27FC236}">
                <a16:creationId xmlns:a16="http://schemas.microsoft.com/office/drawing/2014/main" id="{A4116C17-8326-CDCC-D75E-800C236D1F7C}"/>
              </a:ext>
            </a:extLst>
          </p:cNvPr>
          <p:cNvGraphicFramePr>
            <a:graphicFrameLocks/>
          </p:cNvGraphicFramePr>
          <p:nvPr>
            <p:extLst>
              <p:ext uri="{D42A27DB-BD31-4B8C-83A1-F6EECF244321}">
                <p14:modId xmlns:p14="http://schemas.microsoft.com/office/powerpoint/2010/main" val="3634723760"/>
              </p:ext>
            </p:extLst>
          </p:nvPr>
        </p:nvGraphicFramePr>
        <p:xfrm>
          <a:off x="1066800" y="1796929"/>
          <a:ext cx="10058399" cy="4222871"/>
        </p:xfrm>
        <a:graphic>
          <a:graphicData uri="http://schemas.openxmlformats.org/drawingml/2006/table">
            <a:tbl>
              <a:tblPr firstRow="1" bandRow="1">
                <a:tableStyleId>{5C22544A-7EE6-4342-B048-85BDC9FD1C3A}</a:tableStyleId>
              </a:tblPr>
              <a:tblGrid>
                <a:gridCol w="2165468">
                  <a:extLst>
                    <a:ext uri="{9D8B030D-6E8A-4147-A177-3AD203B41FA5}">
                      <a16:colId xmlns:a16="http://schemas.microsoft.com/office/drawing/2014/main" val="4101160075"/>
                    </a:ext>
                  </a:extLst>
                </a:gridCol>
                <a:gridCol w="3788608">
                  <a:extLst>
                    <a:ext uri="{9D8B030D-6E8A-4147-A177-3AD203B41FA5}">
                      <a16:colId xmlns:a16="http://schemas.microsoft.com/office/drawing/2014/main" val="2051738392"/>
                    </a:ext>
                  </a:extLst>
                </a:gridCol>
                <a:gridCol w="4104323">
                  <a:extLst>
                    <a:ext uri="{9D8B030D-6E8A-4147-A177-3AD203B41FA5}">
                      <a16:colId xmlns:a16="http://schemas.microsoft.com/office/drawing/2014/main" val="869197333"/>
                    </a:ext>
                  </a:extLst>
                </a:gridCol>
              </a:tblGrid>
              <a:tr h="854907">
                <a:tc>
                  <a:txBody>
                    <a:bodyPr/>
                    <a:lstStyle/>
                    <a:p>
                      <a:pPr algn="ctr"/>
                      <a:endParaRPr lang="en-US" sz="2800" dirty="0"/>
                    </a:p>
                  </a:txBody>
                  <a:tcPr anchor="ctr"/>
                </a:tc>
                <a:tc>
                  <a:txBody>
                    <a:bodyPr/>
                    <a:lstStyle/>
                    <a:p>
                      <a:pPr marL="0" algn="l" defTabSz="914400" rtl="0" eaLnBrk="1" latinLnBrk="0" hangingPunct="1"/>
                      <a:endParaRPr lang="en-US" sz="1600" b="0" kern="1200" dirty="0">
                        <a:solidFill>
                          <a:schemeClr val="dk1"/>
                        </a:solidFill>
                        <a:effectLst/>
                        <a:latin typeface="+mn-lt"/>
                        <a:ea typeface="+mn-ea"/>
                        <a:cs typeface="+mn-cs"/>
                      </a:endParaRPr>
                    </a:p>
                  </a:txBody>
                  <a:tcPr anchor="ctr">
                    <a:solidFill>
                      <a:srgbClr val="EDF6E8"/>
                    </a:solidFill>
                  </a:tcPr>
                </a:tc>
                <a:tc>
                  <a:txBody>
                    <a:bodyPr/>
                    <a:lstStyle/>
                    <a:p>
                      <a:pPr marL="0" algn="l" defTabSz="914400" rtl="0" eaLnBrk="1" latinLnBrk="0" hangingPunct="1"/>
                      <a:endParaRPr lang="en-US" sz="1600" b="0" kern="1200" dirty="0">
                        <a:solidFill>
                          <a:schemeClr val="dk1"/>
                        </a:solidFill>
                        <a:effectLst/>
                        <a:latin typeface="+mn-lt"/>
                        <a:ea typeface="+mn-ea"/>
                        <a:cs typeface="+mn-cs"/>
                      </a:endParaRPr>
                    </a:p>
                  </a:txBody>
                  <a:tcPr anchor="ctr">
                    <a:solidFill>
                      <a:srgbClr val="EDF6E8"/>
                    </a:solidFill>
                  </a:tcPr>
                </a:tc>
                <a:extLst>
                  <a:ext uri="{0D108BD9-81ED-4DB2-BD59-A6C34878D82A}">
                    <a16:rowId xmlns:a16="http://schemas.microsoft.com/office/drawing/2014/main" val="3971637507"/>
                  </a:ext>
                </a:extLst>
              </a:tr>
              <a:tr h="973335">
                <a:tc>
                  <a:txBody>
                    <a:bodyPr/>
                    <a:lstStyle/>
                    <a:p>
                      <a:pPr algn="ctr"/>
                      <a:endParaRPr lang="en-US" sz="2800" b="1" kern="1200" dirty="0">
                        <a:solidFill>
                          <a:schemeClr val="lt1"/>
                        </a:solidFill>
                        <a:latin typeface="+mn-lt"/>
                        <a:ea typeface="+mn-ea"/>
                        <a:cs typeface="+mn-cs"/>
                      </a:endParaRPr>
                    </a:p>
                  </a:txBody>
                  <a:tcPr anchor="ctr">
                    <a:lnB w="38100" cap="flat" cmpd="sng" algn="ctr">
                      <a:solidFill>
                        <a:schemeClr val="tx1"/>
                      </a:solidFill>
                      <a:prstDash val="solid"/>
                      <a:round/>
                      <a:headEnd type="none" w="med" len="med"/>
                      <a:tailEnd type="none" w="med" len="med"/>
                    </a:lnB>
                    <a:solidFill>
                      <a:srgbClr val="86CE24"/>
                    </a:solidFill>
                  </a:tcPr>
                </a:tc>
                <a:tc>
                  <a:txBody>
                    <a:bodyPr/>
                    <a:lstStyle/>
                    <a:p>
                      <a:endParaRPr lang="en-US" sz="1600" dirty="0"/>
                    </a:p>
                  </a:txBody>
                  <a:tcPr anchor="ctr"/>
                </a:tc>
                <a:tc>
                  <a:txBody>
                    <a:bodyPr/>
                    <a:lstStyle/>
                    <a:p>
                      <a:pPr marL="0" algn="l" defTabSz="914400" rtl="0" eaLnBrk="1" latinLnBrk="0" hangingPunct="1"/>
                      <a:endParaRPr lang="en-US" sz="1600" kern="1200" dirty="0">
                        <a:solidFill>
                          <a:schemeClr val="dk1"/>
                        </a:solidFill>
                        <a:effectLst/>
                        <a:latin typeface="+mn-lt"/>
                        <a:ea typeface="+mn-ea"/>
                        <a:cs typeface="+mn-cs"/>
                      </a:endParaRPr>
                    </a:p>
                  </a:txBody>
                  <a:tcPr anchor="ctr"/>
                </a:tc>
                <a:extLst>
                  <a:ext uri="{0D108BD9-81ED-4DB2-BD59-A6C34878D82A}">
                    <a16:rowId xmlns:a16="http://schemas.microsoft.com/office/drawing/2014/main" val="1313130743"/>
                  </a:ext>
                </a:extLst>
              </a:tr>
              <a:tr h="1334108">
                <a:tc>
                  <a:txBody>
                    <a:bodyPr/>
                    <a:lstStyle/>
                    <a:p>
                      <a:pPr algn="ctr"/>
                      <a:endParaRPr lang="en-US" sz="2800" b="1" kern="1200" dirty="0">
                        <a:solidFill>
                          <a:schemeClr val="lt1"/>
                        </a:solidFill>
                        <a:latin typeface="+mn-lt"/>
                        <a:ea typeface="+mn-ea"/>
                        <a:cs typeface="+mn-cs"/>
                      </a:endParaRPr>
                    </a:p>
                  </a:txBody>
                  <a:tcPr anchor="ct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86CE24"/>
                    </a:solidFill>
                  </a:tcPr>
                </a:tc>
                <a:tc>
                  <a:txBody>
                    <a:bodyPr/>
                    <a:lstStyle/>
                    <a:p>
                      <a:endParaRPr lang="en-US" sz="1600" dirty="0"/>
                    </a:p>
                  </a:txBody>
                  <a:tcPr anchor="ctr"/>
                </a:tc>
                <a:tc>
                  <a:txBody>
                    <a:bodyPr/>
                    <a:lstStyle/>
                    <a:p>
                      <a:pPr marL="0" algn="l" defTabSz="914400" rtl="0" eaLnBrk="1" latinLnBrk="0" hangingPunct="1"/>
                      <a:endParaRPr lang="en-US" sz="1600" kern="1200" dirty="0">
                        <a:solidFill>
                          <a:schemeClr val="dk1"/>
                        </a:solidFill>
                        <a:effectLst/>
                        <a:latin typeface="+mn-lt"/>
                        <a:ea typeface="+mn-ea"/>
                        <a:cs typeface="+mn-cs"/>
                      </a:endParaRPr>
                    </a:p>
                  </a:txBody>
                  <a:tcPr anchor="ctr"/>
                </a:tc>
                <a:extLst>
                  <a:ext uri="{0D108BD9-81ED-4DB2-BD59-A6C34878D82A}">
                    <a16:rowId xmlns:a16="http://schemas.microsoft.com/office/drawing/2014/main" val="3497837861"/>
                  </a:ext>
                </a:extLst>
              </a:tr>
              <a:tr h="1060521">
                <a:tc>
                  <a:txBody>
                    <a:bodyPr/>
                    <a:lstStyle/>
                    <a:p>
                      <a:pPr algn="ctr"/>
                      <a:endParaRPr lang="en-US" sz="2800" b="1" kern="1200" dirty="0">
                        <a:solidFill>
                          <a:schemeClr val="lt1"/>
                        </a:solidFill>
                        <a:latin typeface="+mn-lt"/>
                        <a:ea typeface="+mn-ea"/>
                        <a:cs typeface="+mn-cs"/>
                      </a:endParaRPr>
                    </a:p>
                  </a:txBody>
                  <a:tcPr anchor="ctr">
                    <a:lnT w="38100" cap="flat" cmpd="sng" algn="ctr">
                      <a:solidFill>
                        <a:schemeClr val="tx1"/>
                      </a:solidFill>
                      <a:prstDash val="solid"/>
                      <a:round/>
                      <a:headEnd type="none" w="med" len="med"/>
                      <a:tailEnd type="none" w="med" len="med"/>
                    </a:lnT>
                    <a:solidFill>
                      <a:srgbClr val="86CE24"/>
                    </a:solidFill>
                  </a:tcPr>
                </a:tc>
                <a:tc>
                  <a:txBody>
                    <a:bodyPr/>
                    <a:lstStyle/>
                    <a:p>
                      <a:endParaRPr lang="en-US" sz="1600" dirty="0"/>
                    </a:p>
                  </a:txBody>
                  <a:tcPr anchor="ctr"/>
                </a:tc>
                <a:tc>
                  <a:txBody>
                    <a:bodyPr/>
                    <a:lstStyle/>
                    <a:p>
                      <a:pPr marL="0" algn="l" defTabSz="914400" rtl="0" eaLnBrk="1" latinLnBrk="0" hangingPunct="1"/>
                      <a:endParaRPr lang="en-US" sz="1600" kern="1200" dirty="0">
                        <a:solidFill>
                          <a:schemeClr val="dk1"/>
                        </a:solidFill>
                        <a:effectLst/>
                        <a:latin typeface="+mn-lt"/>
                        <a:ea typeface="+mn-ea"/>
                        <a:cs typeface="+mn-cs"/>
                      </a:endParaRPr>
                    </a:p>
                  </a:txBody>
                  <a:tcPr anchor="ctr"/>
                </a:tc>
                <a:extLst>
                  <a:ext uri="{0D108BD9-81ED-4DB2-BD59-A6C34878D82A}">
                    <a16:rowId xmlns:a16="http://schemas.microsoft.com/office/drawing/2014/main" val="709317283"/>
                  </a:ext>
                </a:extLst>
              </a:tr>
            </a:tbl>
          </a:graphicData>
        </a:graphic>
      </p:graphicFrame>
      <p:sp>
        <p:nvSpPr>
          <p:cNvPr id="7" name="TextBox 6">
            <a:extLst>
              <a:ext uri="{FF2B5EF4-FFF2-40B4-BE49-F238E27FC236}">
                <a16:creationId xmlns:a16="http://schemas.microsoft.com/office/drawing/2014/main" id="{E813F49B-EEFE-08B7-3ABE-A61C213C7DC2}"/>
              </a:ext>
            </a:extLst>
          </p:cNvPr>
          <p:cNvSpPr txBox="1"/>
          <p:nvPr/>
        </p:nvSpPr>
        <p:spPr>
          <a:xfrm>
            <a:off x="1066800" y="1988671"/>
            <a:ext cx="1981200" cy="3855543"/>
          </a:xfrm>
          <a:prstGeom prst="rect">
            <a:avLst/>
          </a:prstGeom>
          <a:noFill/>
        </p:spPr>
        <p:txBody>
          <a:bodyPr wrap="square">
            <a:spAutoFit/>
          </a:bodyPr>
          <a:lstStyle/>
          <a:p>
            <a:pPr marL="97790" marR="0">
              <a:lnSpc>
                <a:spcPct val="107000"/>
              </a:lnSpc>
              <a:spcBef>
                <a:spcPts val="0"/>
              </a:spcBef>
              <a:spcAft>
                <a:spcPts val="0"/>
              </a:spcAft>
              <a:tabLst>
                <a:tab pos="628650" algn="l"/>
                <a:tab pos="2114550" algn="l"/>
                <a:tab pos="5948363" algn="l"/>
              </a:tabLst>
            </a:pPr>
            <a:r>
              <a:rPr lang="en-US" sz="2800" b="1" kern="100" dirty="0">
                <a:effectLst/>
                <a:latin typeface="+mj-lt"/>
                <a:ea typeface="Aptos" panose="020B0004020202020204" pitchFamily="34" charset="0"/>
                <a:cs typeface="Times New Roman" panose="02020603050405020304" pitchFamily="18" charset="0"/>
              </a:rPr>
              <a:t>	2011	</a:t>
            </a:r>
            <a:endParaRPr lang="en-US" sz="16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endParaRPr>
          </a:p>
          <a:p>
            <a:pPr marL="97790" marR="0">
              <a:lnSpc>
                <a:spcPct val="107000"/>
              </a:lnSpc>
              <a:spcBef>
                <a:spcPts val="0"/>
              </a:spcBef>
              <a:spcAft>
                <a:spcPts val="0"/>
              </a:spcAft>
              <a:tabLst>
                <a:tab pos="628650" algn="l"/>
                <a:tab pos="2114550" algn="l"/>
                <a:tab pos="5948363" algn="l"/>
              </a:tabLst>
            </a:pPr>
            <a:r>
              <a:rPr lang="en-US" sz="2800" b="1" kern="100" dirty="0">
                <a:latin typeface="+mj-lt"/>
                <a:cs typeface="Times New Roman" panose="02020603050405020304" pitchFamily="18" charset="0"/>
              </a:rPr>
              <a:t>	2015</a:t>
            </a:r>
            <a:r>
              <a:rPr lang="en-US" sz="4000" kern="100" dirty="0">
                <a:effectLst/>
                <a:latin typeface="Aptos" panose="020B0004020202020204" pitchFamily="34" charset="0"/>
                <a:ea typeface="Aptos" panose="020B0004020202020204" pitchFamily="34" charset="0"/>
                <a:cs typeface="Times New Roman" panose="02020603050405020304" pitchFamily="18" charset="0"/>
              </a:rPr>
              <a:t>	</a:t>
            </a:r>
            <a:r>
              <a:rPr lang="en-US" sz="2800" b="1" kern="100" dirty="0">
                <a:latin typeface="+mj-lt"/>
                <a:cs typeface="Times New Roman" panose="02020603050405020304" pitchFamily="18" charset="0"/>
              </a:rPr>
              <a:t>	2016</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p>
          <a:p>
            <a:pPr marL="0" marR="0">
              <a:lnSpc>
                <a:spcPct val="107000"/>
              </a:lnSpc>
              <a:spcBef>
                <a:spcPts val="600"/>
              </a:spcBef>
              <a:spcAft>
                <a:spcPts val="800"/>
              </a:spcAft>
              <a:tabLst>
                <a:tab pos="628650" algn="l"/>
                <a:tab pos="2114550" algn="l"/>
                <a:tab pos="5948363" algn="l"/>
              </a:tabLst>
            </a:pPr>
            <a:endParaRPr lang="en-US" sz="1400" kern="100" dirty="0">
              <a:solidFill>
                <a:schemeClr val="bg1"/>
              </a:solidFill>
              <a:latin typeface="Aptos" panose="020B0004020202020204" pitchFamily="34" charset="0"/>
              <a:cs typeface="Times New Roman" panose="02020603050405020304" pitchFamily="18" charset="0"/>
            </a:endParaRPr>
          </a:p>
          <a:p>
            <a:pPr marL="97790" marR="0">
              <a:lnSpc>
                <a:spcPct val="107000"/>
              </a:lnSpc>
              <a:spcBef>
                <a:spcPts val="600"/>
              </a:spcBef>
              <a:spcAft>
                <a:spcPts val="800"/>
              </a:spcAft>
              <a:tabLst>
                <a:tab pos="628650" algn="l"/>
                <a:tab pos="2114550" algn="l"/>
                <a:tab pos="5948363" algn="l"/>
              </a:tabLst>
            </a:pPr>
            <a:r>
              <a:rPr lang="en-US" sz="2800" b="1" kern="100" dirty="0">
                <a:latin typeface="+mj-lt"/>
                <a:cs typeface="Times New Roman" panose="02020603050405020304" pitchFamily="18" charset="0"/>
              </a:rPr>
              <a:t>	2022</a:t>
            </a:r>
            <a:endParaRPr lang="en-US" sz="1600" kern="100" dirty="0">
              <a:solidFill>
                <a:schemeClr val="bg1"/>
              </a:solidFill>
              <a:latin typeface="Aptos" panose="020B000402020202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8A236FE8-52F7-6FE4-FE6D-8215E45DD2DC}"/>
              </a:ext>
            </a:extLst>
          </p:cNvPr>
          <p:cNvSpPr txBox="1"/>
          <p:nvPr/>
        </p:nvSpPr>
        <p:spPr>
          <a:xfrm>
            <a:off x="3124200" y="1933546"/>
            <a:ext cx="3937612" cy="4032642"/>
          </a:xfrm>
          <a:prstGeom prst="rect">
            <a:avLst/>
          </a:prstGeom>
          <a:noFill/>
        </p:spPr>
        <p:txBody>
          <a:bodyPr wrap="square">
            <a:spAutoFit/>
          </a:bodyPr>
          <a:lstStyle/>
          <a:p>
            <a:pPr marL="109538" marR="0" indent="-12700">
              <a:lnSpc>
                <a:spcPct val="107000"/>
              </a:lnSpc>
              <a:spcBef>
                <a:spcPts val="0"/>
              </a:spcBef>
              <a:spcAft>
                <a:spcPts val="0"/>
              </a:spcAft>
              <a:tabLst>
                <a:tab pos="628650" algn="l"/>
                <a:tab pos="2114550" algn="l"/>
                <a:tab pos="5948363" algn="l"/>
              </a:tabLst>
            </a:pPr>
            <a:r>
              <a:rPr lang="en-US" sz="1600" kern="100" dirty="0">
                <a:solidFill>
                  <a:schemeClr val="bg1"/>
                </a:solidFill>
                <a:effectLst/>
                <a:latin typeface="+mj-lt"/>
                <a:ea typeface="Aptos" panose="020B0004020202020204" pitchFamily="34" charset="0"/>
                <a:cs typeface="Times New Roman" panose="02020603050405020304" pitchFamily="18" charset="0"/>
              </a:rPr>
              <a:t>82-year-old female, diagnosed with legionellosis and died two day later</a:t>
            </a:r>
          </a:p>
          <a:p>
            <a:pPr marL="109538" marR="0" indent="-12700">
              <a:lnSpc>
                <a:spcPct val="107000"/>
              </a:lnSpc>
              <a:spcBef>
                <a:spcPts val="0"/>
              </a:spcBef>
              <a:spcAft>
                <a:spcPts val="0"/>
              </a:spcAft>
              <a:tabLst>
                <a:tab pos="628650" algn="l"/>
                <a:tab pos="2114550" algn="l"/>
                <a:tab pos="5948363" algn="l"/>
              </a:tabLst>
            </a:pPr>
            <a:endParaRPr lang="en-US" sz="1600" i="1" kern="100" dirty="0">
              <a:solidFill>
                <a:schemeClr val="bg1"/>
              </a:solidFill>
              <a:latin typeface="+mj-lt"/>
              <a:cs typeface="Times New Roman" panose="02020603050405020304" pitchFamily="18" charset="0"/>
            </a:endParaRPr>
          </a:p>
          <a:p>
            <a:pPr marL="109538" marR="0" indent="-12700">
              <a:lnSpc>
                <a:spcPct val="107000"/>
              </a:lnSpc>
              <a:spcBef>
                <a:spcPts val="0"/>
              </a:spcBef>
              <a:spcAft>
                <a:spcPts val="0"/>
              </a:spcAft>
              <a:tabLst>
                <a:tab pos="628650" algn="l"/>
                <a:tab pos="2114550" algn="l"/>
                <a:tab pos="5948363" algn="l"/>
              </a:tabLst>
            </a:pPr>
            <a:r>
              <a:rPr lang="en-US" sz="1600" i="1" kern="100" dirty="0">
                <a:solidFill>
                  <a:schemeClr val="bg1"/>
                </a:solidFill>
                <a:latin typeface="+mj-lt"/>
                <a:cs typeface="Times New Roman" panose="02020603050405020304" pitchFamily="18" charset="0"/>
              </a:rPr>
              <a:t>Mycobacterium abscessus </a:t>
            </a:r>
            <a:r>
              <a:rPr lang="en-US" sz="1600" kern="100" dirty="0">
                <a:solidFill>
                  <a:schemeClr val="bg1"/>
                </a:solidFill>
                <a:latin typeface="+mj-lt"/>
                <a:cs typeface="Times New Roman" panose="02020603050405020304" pitchFamily="18" charset="0"/>
              </a:rPr>
              <a:t>odontogenic infections in children undergoing pulpotomy (24 cases)</a:t>
            </a:r>
          </a:p>
          <a:p>
            <a:pPr marL="109538" marR="0" indent="-12700">
              <a:lnSpc>
                <a:spcPct val="107000"/>
              </a:lnSpc>
              <a:spcBef>
                <a:spcPts val="0"/>
              </a:spcBef>
              <a:spcAft>
                <a:spcPts val="0"/>
              </a:spcAft>
              <a:tabLst>
                <a:tab pos="628650" algn="l"/>
                <a:tab pos="2114550" algn="l"/>
                <a:tab pos="5948363" algn="l"/>
              </a:tabLst>
            </a:pPr>
            <a:endParaRPr lang="en-US" sz="1600" kern="100" dirty="0">
              <a:solidFill>
                <a:schemeClr val="bg1"/>
              </a:solidFill>
              <a:latin typeface="+mj-lt"/>
              <a:cs typeface="Times New Roman" panose="02020603050405020304" pitchFamily="18" charset="0"/>
            </a:endParaRPr>
          </a:p>
          <a:p>
            <a:pPr marL="109538" marR="0" indent="-12700">
              <a:lnSpc>
                <a:spcPct val="107000"/>
              </a:lnSpc>
              <a:spcBef>
                <a:spcPts val="0"/>
              </a:spcBef>
              <a:spcAft>
                <a:spcPts val="0"/>
              </a:spcAft>
              <a:tabLst>
                <a:tab pos="628650" algn="l"/>
                <a:tab pos="2114550" algn="l"/>
                <a:tab pos="5948363" algn="l"/>
              </a:tabLst>
            </a:pPr>
            <a:r>
              <a:rPr lang="en-US" sz="1600" kern="100" dirty="0">
                <a:solidFill>
                  <a:schemeClr val="bg1"/>
                </a:solidFill>
                <a:latin typeface="+mj-lt"/>
                <a:cs typeface="Times New Roman" panose="02020603050405020304" pitchFamily="18" charset="0"/>
              </a:rPr>
              <a:t>Nontuberculous Mycobacteria (NTM) odontogenic infections in children undergoing pulpotomy (71cases)</a:t>
            </a:r>
          </a:p>
          <a:p>
            <a:pPr marL="109538" marR="0" indent="-12700">
              <a:lnSpc>
                <a:spcPct val="107000"/>
              </a:lnSpc>
              <a:spcBef>
                <a:spcPts val="0"/>
              </a:spcBef>
              <a:spcAft>
                <a:spcPts val="0"/>
              </a:spcAft>
              <a:tabLst>
                <a:tab pos="628650" algn="l"/>
                <a:tab pos="2114550" algn="l"/>
                <a:tab pos="5948363" algn="l"/>
              </a:tabLst>
            </a:pPr>
            <a:endParaRPr lang="en-US" sz="1600" kern="100" dirty="0">
              <a:solidFill>
                <a:schemeClr val="bg1"/>
              </a:solidFill>
              <a:latin typeface="+mj-lt"/>
              <a:cs typeface="Times New Roman" panose="02020603050405020304" pitchFamily="18" charset="0"/>
            </a:endParaRPr>
          </a:p>
          <a:p>
            <a:pPr marL="109538" marR="0" indent="-12700">
              <a:lnSpc>
                <a:spcPct val="107000"/>
              </a:lnSpc>
              <a:spcBef>
                <a:spcPts val="0"/>
              </a:spcBef>
              <a:spcAft>
                <a:spcPts val="0"/>
              </a:spcAft>
              <a:tabLst>
                <a:tab pos="628650" algn="l"/>
                <a:tab pos="2114550" algn="l"/>
                <a:tab pos="5948363" algn="l"/>
              </a:tabLst>
            </a:pPr>
            <a:endParaRPr lang="en-US" sz="1600" kern="100" dirty="0">
              <a:solidFill>
                <a:schemeClr val="bg1"/>
              </a:solidFill>
              <a:latin typeface="+mj-lt"/>
              <a:cs typeface="Times New Roman" panose="02020603050405020304" pitchFamily="18" charset="0"/>
            </a:endParaRPr>
          </a:p>
          <a:p>
            <a:pPr marL="109538" marR="0" indent="-12700">
              <a:lnSpc>
                <a:spcPct val="107000"/>
              </a:lnSpc>
              <a:spcBef>
                <a:spcPts val="0"/>
              </a:spcBef>
              <a:spcAft>
                <a:spcPts val="0"/>
              </a:spcAft>
              <a:tabLst>
                <a:tab pos="628650" algn="l"/>
                <a:tab pos="2114550" algn="l"/>
                <a:tab pos="5948363" algn="l"/>
              </a:tabLst>
            </a:pPr>
            <a:r>
              <a:rPr lang="en-US" sz="1600" kern="100" dirty="0">
                <a:solidFill>
                  <a:schemeClr val="bg1"/>
                </a:solidFill>
                <a:latin typeface="+mj-lt"/>
                <a:cs typeface="Times New Roman" panose="02020603050405020304" pitchFamily="18" charset="0"/>
              </a:rPr>
              <a:t>CDC notified of a new cluster of suspected NTM infections in children following dental procedures at a pediatric dental clinic</a:t>
            </a:r>
          </a:p>
        </p:txBody>
      </p:sp>
      <p:sp>
        <p:nvSpPr>
          <p:cNvPr id="9" name="TextBox 8">
            <a:extLst>
              <a:ext uri="{FF2B5EF4-FFF2-40B4-BE49-F238E27FC236}">
                <a16:creationId xmlns:a16="http://schemas.microsoft.com/office/drawing/2014/main" id="{3549DBF7-8772-3E43-CEBD-5CC31473B518}"/>
              </a:ext>
            </a:extLst>
          </p:cNvPr>
          <p:cNvSpPr txBox="1"/>
          <p:nvPr/>
        </p:nvSpPr>
        <p:spPr>
          <a:xfrm>
            <a:off x="6927775" y="1928870"/>
            <a:ext cx="4210278" cy="3736216"/>
          </a:xfrm>
          <a:prstGeom prst="rect">
            <a:avLst/>
          </a:prstGeom>
          <a:noFill/>
        </p:spPr>
        <p:txBody>
          <a:bodyPr wrap="square">
            <a:spAutoFit/>
          </a:bodyPr>
          <a:lstStyle/>
          <a:p>
            <a:pPr marL="97790" marR="0">
              <a:lnSpc>
                <a:spcPct val="107000"/>
              </a:lnSpc>
              <a:spcBef>
                <a:spcPts val="0"/>
              </a:spcBef>
              <a:spcAft>
                <a:spcPts val="0"/>
              </a:spcAft>
              <a:tabLst>
                <a:tab pos="628650" algn="l"/>
                <a:tab pos="2114550" algn="l"/>
                <a:tab pos="5948363" algn="l"/>
              </a:tabLst>
            </a:pPr>
            <a:r>
              <a:rPr lang="en-US" sz="1600" kern="100" dirty="0">
                <a:solidFill>
                  <a:schemeClr val="bg1"/>
                </a:solidFill>
                <a:effectLst/>
                <a:latin typeface="+mj-lt"/>
                <a:ea typeface="Aptos" panose="020B0004020202020204" pitchFamily="34" charset="0"/>
                <a:cs typeface="Times New Roman" panose="02020603050405020304" pitchFamily="18" charset="0"/>
              </a:rPr>
              <a:t>Only known risk was two dental appointments; Molecular testing identified DUWL as source</a:t>
            </a:r>
          </a:p>
          <a:p>
            <a:pPr marL="97790" marR="0">
              <a:lnSpc>
                <a:spcPct val="107000"/>
              </a:lnSpc>
              <a:spcBef>
                <a:spcPts val="0"/>
              </a:spcBef>
              <a:spcAft>
                <a:spcPts val="0"/>
              </a:spcAft>
              <a:tabLst>
                <a:tab pos="628650" algn="l"/>
                <a:tab pos="2114550" algn="l"/>
                <a:tab pos="5948363" algn="l"/>
              </a:tabLst>
            </a:pPr>
            <a:endParaRPr lang="en-US" sz="1600" kern="100" dirty="0">
              <a:solidFill>
                <a:schemeClr val="bg1"/>
              </a:solidFill>
              <a:latin typeface="+mj-lt"/>
              <a:cs typeface="Times New Roman" panose="02020603050405020304" pitchFamily="18" charset="0"/>
            </a:endParaRPr>
          </a:p>
          <a:p>
            <a:pPr marL="97790" marR="0">
              <a:lnSpc>
                <a:spcPct val="107000"/>
              </a:lnSpc>
              <a:spcBef>
                <a:spcPts val="0"/>
              </a:spcBef>
              <a:spcAft>
                <a:spcPts val="0"/>
              </a:spcAft>
              <a:tabLst>
                <a:tab pos="628650" algn="l"/>
                <a:tab pos="2114550" algn="l"/>
                <a:tab pos="5948363" algn="l"/>
              </a:tabLst>
            </a:pPr>
            <a:r>
              <a:rPr lang="en-US" sz="1600" kern="100" dirty="0">
                <a:solidFill>
                  <a:schemeClr val="bg1"/>
                </a:solidFill>
                <a:latin typeface="+mj-lt"/>
                <a:cs typeface="Times New Roman" panose="02020603050405020304" pitchFamily="18" charset="0"/>
              </a:rPr>
              <a:t>Suspected source of the Mycobacterium was contaminated water from dental unit waterlines</a:t>
            </a:r>
          </a:p>
          <a:p>
            <a:pPr marL="97790" marR="0">
              <a:lnSpc>
                <a:spcPct val="107000"/>
              </a:lnSpc>
              <a:spcBef>
                <a:spcPts val="0"/>
              </a:spcBef>
              <a:spcAft>
                <a:spcPts val="0"/>
              </a:spcAft>
              <a:tabLst>
                <a:tab pos="628650" algn="l"/>
                <a:tab pos="2114550" algn="l"/>
                <a:tab pos="5948363" algn="l"/>
              </a:tabLst>
            </a:pPr>
            <a:endParaRPr lang="en-US" sz="1000" kern="100" dirty="0">
              <a:solidFill>
                <a:schemeClr val="bg1"/>
              </a:solidFill>
              <a:latin typeface="+mj-lt"/>
              <a:cs typeface="Times New Roman" panose="02020603050405020304" pitchFamily="18" charset="0"/>
            </a:endParaRPr>
          </a:p>
          <a:p>
            <a:pPr marL="97790" marR="0">
              <a:lnSpc>
                <a:spcPct val="107000"/>
              </a:lnSpc>
              <a:spcBef>
                <a:spcPts val="0"/>
              </a:spcBef>
              <a:spcAft>
                <a:spcPts val="0"/>
              </a:spcAft>
              <a:tabLst>
                <a:tab pos="628650" algn="l"/>
                <a:tab pos="2114550" algn="l"/>
                <a:tab pos="5948363" algn="l"/>
              </a:tabLst>
            </a:pPr>
            <a:r>
              <a:rPr lang="en-US" sz="1600" kern="100" dirty="0">
                <a:solidFill>
                  <a:schemeClr val="bg1"/>
                </a:solidFill>
                <a:latin typeface="+mj-lt"/>
                <a:cs typeface="Times New Roman" panose="02020603050405020304" pitchFamily="18" charset="0"/>
              </a:rPr>
              <a:t>Municipal water stored in a pressurized bladder holding tank used to fill dental unit water bottles.</a:t>
            </a:r>
          </a:p>
          <a:p>
            <a:pPr marL="97790" marR="0">
              <a:lnSpc>
                <a:spcPct val="107000"/>
              </a:lnSpc>
              <a:spcBef>
                <a:spcPts val="0"/>
              </a:spcBef>
              <a:spcAft>
                <a:spcPts val="0"/>
              </a:spcAft>
              <a:tabLst>
                <a:tab pos="628650" algn="l"/>
                <a:tab pos="2114550" algn="l"/>
                <a:tab pos="5948363" algn="l"/>
              </a:tabLst>
            </a:pPr>
            <a:endParaRPr lang="en-US" sz="1600" kern="100" dirty="0">
              <a:solidFill>
                <a:schemeClr val="bg1"/>
              </a:solidFill>
              <a:latin typeface="+mj-lt"/>
              <a:cs typeface="Times New Roman" panose="02020603050405020304" pitchFamily="18" charset="0"/>
            </a:endParaRPr>
          </a:p>
          <a:p>
            <a:pPr marL="97790" marR="0">
              <a:lnSpc>
                <a:spcPct val="107000"/>
              </a:lnSpc>
              <a:spcBef>
                <a:spcPts val="0"/>
              </a:spcBef>
              <a:spcAft>
                <a:spcPts val="0"/>
              </a:spcAft>
              <a:tabLst>
                <a:tab pos="628650" algn="l"/>
                <a:tab pos="2114550" algn="l"/>
                <a:tab pos="5948363" algn="l"/>
              </a:tabLst>
            </a:pPr>
            <a:endParaRPr lang="en-US" sz="1600" kern="100" dirty="0">
              <a:solidFill>
                <a:schemeClr val="bg1"/>
              </a:solidFill>
              <a:latin typeface="+mj-lt"/>
              <a:cs typeface="Times New Roman" panose="02020603050405020304" pitchFamily="18" charset="0"/>
            </a:endParaRPr>
          </a:p>
          <a:p>
            <a:pPr marL="97790" marR="0">
              <a:lnSpc>
                <a:spcPct val="107000"/>
              </a:lnSpc>
              <a:spcBef>
                <a:spcPts val="0"/>
              </a:spcBef>
              <a:spcAft>
                <a:spcPts val="0"/>
              </a:spcAft>
              <a:tabLst>
                <a:tab pos="628650" algn="l"/>
                <a:tab pos="2114550" algn="l"/>
                <a:tab pos="5948363" algn="l"/>
              </a:tabLst>
            </a:pPr>
            <a:endParaRPr lang="en-US" sz="2000" kern="100" dirty="0">
              <a:solidFill>
                <a:schemeClr val="bg1"/>
              </a:solidFill>
              <a:latin typeface="+mj-lt"/>
              <a:cs typeface="Times New Roman" panose="02020603050405020304" pitchFamily="18" charset="0"/>
            </a:endParaRPr>
          </a:p>
          <a:p>
            <a:pPr marL="97790" marR="0">
              <a:lnSpc>
                <a:spcPct val="107000"/>
              </a:lnSpc>
              <a:spcBef>
                <a:spcPts val="0"/>
              </a:spcBef>
              <a:spcAft>
                <a:spcPts val="0"/>
              </a:spcAft>
              <a:tabLst>
                <a:tab pos="628650" algn="l"/>
                <a:tab pos="2114550" algn="l"/>
                <a:tab pos="5948363" algn="l"/>
              </a:tabLst>
            </a:pPr>
            <a:r>
              <a:rPr lang="en-US" sz="1600" kern="100" dirty="0">
                <a:solidFill>
                  <a:schemeClr val="bg1"/>
                </a:solidFill>
                <a:latin typeface="+mj-lt"/>
                <a:cs typeface="Times New Roman" panose="02020603050405020304" pitchFamily="18" charset="0"/>
              </a:rPr>
              <a:t>Investigation still ongoing</a:t>
            </a:r>
          </a:p>
        </p:txBody>
      </p:sp>
      <p:pic>
        <p:nvPicPr>
          <p:cNvPr id="11" name="Picture 10" descr="Close-up of several leather cords">
            <a:extLst>
              <a:ext uri="{FF2B5EF4-FFF2-40B4-BE49-F238E27FC236}">
                <a16:creationId xmlns:a16="http://schemas.microsoft.com/office/drawing/2014/main" id="{CC9F8DCC-B613-1B84-F762-097627A96CD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81996" y="1803160"/>
            <a:ext cx="2634829" cy="4223067"/>
          </a:xfrm>
          <a:prstGeom prst="rect">
            <a:avLst/>
          </a:prstGeom>
        </p:spPr>
      </p:pic>
      <p:pic>
        <p:nvPicPr>
          <p:cNvPr id="2" name="Banner">
            <a:extLst>
              <a:ext uri="{FF2B5EF4-FFF2-40B4-BE49-F238E27FC236}">
                <a16:creationId xmlns:a16="http://schemas.microsoft.com/office/drawing/2014/main" id="{DB9E15AB-489B-434D-48DC-87511600F30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9936" y="1089043"/>
            <a:ext cx="10256154" cy="877852"/>
          </a:xfrm>
          <a:prstGeom prst="rect">
            <a:avLst/>
          </a:prstGeom>
        </p:spPr>
      </p:pic>
      <p:sp>
        <p:nvSpPr>
          <p:cNvPr id="4" name="TextBox 3">
            <a:extLst>
              <a:ext uri="{FF2B5EF4-FFF2-40B4-BE49-F238E27FC236}">
                <a16:creationId xmlns:a16="http://schemas.microsoft.com/office/drawing/2014/main" id="{D3ECBB5E-8EF8-11B8-87A2-0EB3CD892118}"/>
              </a:ext>
            </a:extLst>
          </p:cNvPr>
          <p:cNvSpPr txBox="1"/>
          <p:nvPr/>
        </p:nvSpPr>
        <p:spPr>
          <a:xfrm>
            <a:off x="1276092" y="1062539"/>
            <a:ext cx="8248907" cy="707886"/>
          </a:xfrm>
          <a:prstGeom prst="rect">
            <a:avLst/>
          </a:prstGeom>
          <a:noFill/>
        </p:spPr>
        <p:txBody>
          <a:bodyPr wrap="square" rtlCol="0">
            <a:spAutoFit/>
          </a:bodyPr>
          <a:lstStyle/>
          <a:p>
            <a:r>
              <a:rPr lang="en-US" sz="4000" b="1" dirty="0"/>
              <a:t>Disease Transmission-DUWL</a:t>
            </a:r>
          </a:p>
        </p:txBody>
      </p:sp>
      <p:pic>
        <p:nvPicPr>
          <p:cNvPr id="13" name="Picture 12" descr="A red triangle with a exclamation mark&#10;&#10;Description automatically generated">
            <a:extLst>
              <a:ext uri="{FF2B5EF4-FFF2-40B4-BE49-F238E27FC236}">
                <a16:creationId xmlns:a16="http://schemas.microsoft.com/office/drawing/2014/main" id="{E8F79467-FBE1-E8D1-29FD-2A0204C2B30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84804" y="2430137"/>
            <a:ext cx="2588045" cy="2588045"/>
          </a:xfrm>
          <a:prstGeom prst="rect">
            <a:avLst/>
          </a:prstGeom>
        </p:spPr>
      </p:pic>
      <p:grpSp>
        <p:nvGrpSpPr>
          <p:cNvPr id="14" name="3 germs">
            <a:extLst>
              <a:ext uri="{FF2B5EF4-FFF2-40B4-BE49-F238E27FC236}">
                <a16:creationId xmlns:a16="http://schemas.microsoft.com/office/drawing/2014/main" id="{13E96842-F0C2-2E64-6706-E73C131AAED5}"/>
              </a:ext>
            </a:extLst>
          </p:cNvPr>
          <p:cNvGrpSpPr/>
          <p:nvPr/>
        </p:nvGrpSpPr>
        <p:grpSpPr>
          <a:xfrm rot="6970810">
            <a:off x="5772839" y="3294044"/>
            <a:ext cx="1167786" cy="733007"/>
            <a:chOff x="1535648" y="4325660"/>
            <a:chExt cx="529182" cy="392603"/>
          </a:xfrm>
        </p:grpSpPr>
        <p:pic>
          <p:nvPicPr>
            <p:cNvPr id="15" name="3 germ">
              <a:extLst>
                <a:ext uri="{FF2B5EF4-FFF2-40B4-BE49-F238E27FC236}">
                  <a16:creationId xmlns:a16="http://schemas.microsoft.com/office/drawing/2014/main" id="{784B39EF-07DB-1E90-4BC3-2606C6000AF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35648" y="4325660"/>
              <a:ext cx="145642" cy="145642"/>
            </a:xfrm>
            <a:prstGeom prst="rect">
              <a:avLst/>
            </a:prstGeom>
          </p:spPr>
        </p:pic>
        <p:pic>
          <p:nvPicPr>
            <p:cNvPr id="16" name="3 germ">
              <a:extLst>
                <a:ext uri="{FF2B5EF4-FFF2-40B4-BE49-F238E27FC236}">
                  <a16:creationId xmlns:a16="http://schemas.microsoft.com/office/drawing/2014/main" id="{39C37A36-DB58-100A-A731-3EF7C063FF9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77312" y="4498798"/>
              <a:ext cx="145642" cy="145642"/>
            </a:xfrm>
            <a:prstGeom prst="rect">
              <a:avLst/>
            </a:prstGeom>
          </p:spPr>
        </p:pic>
        <p:pic>
          <p:nvPicPr>
            <p:cNvPr id="17" name="3 germ">
              <a:extLst>
                <a:ext uri="{FF2B5EF4-FFF2-40B4-BE49-F238E27FC236}">
                  <a16:creationId xmlns:a16="http://schemas.microsoft.com/office/drawing/2014/main" id="{1E0792BE-6A4D-7A8B-0391-A2827CE6434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38824" y="4398481"/>
              <a:ext cx="145642" cy="145642"/>
            </a:xfrm>
            <a:prstGeom prst="rect">
              <a:avLst/>
            </a:prstGeom>
          </p:spPr>
        </p:pic>
        <p:pic>
          <p:nvPicPr>
            <p:cNvPr id="18" name="3 germ">
              <a:extLst>
                <a:ext uri="{FF2B5EF4-FFF2-40B4-BE49-F238E27FC236}">
                  <a16:creationId xmlns:a16="http://schemas.microsoft.com/office/drawing/2014/main" id="{ABE4F4E9-EEE5-EE4C-F689-294FACB6966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40110" y="4572621"/>
              <a:ext cx="145642" cy="145642"/>
            </a:xfrm>
            <a:prstGeom prst="rect">
              <a:avLst/>
            </a:prstGeom>
          </p:spPr>
        </p:pic>
        <p:pic>
          <p:nvPicPr>
            <p:cNvPr id="19" name="3 germ">
              <a:extLst>
                <a:ext uri="{FF2B5EF4-FFF2-40B4-BE49-F238E27FC236}">
                  <a16:creationId xmlns:a16="http://schemas.microsoft.com/office/drawing/2014/main" id="{6E960A8C-2448-C47B-549B-B2767B05B59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19188" y="4498798"/>
              <a:ext cx="145642" cy="145642"/>
            </a:xfrm>
            <a:prstGeom prst="rect">
              <a:avLst/>
            </a:prstGeom>
          </p:spPr>
        </p:pic>
      </p:grpSp>
      <p:grpSp>
        <p:nvGrpSpPr>
          <p:cNvPr id="26" name="3 germs">
            <a:extLst>
              <a:ext uri="{FF2B5EF4-FFF2-40B4-BE49-F238E27FC236}">
                <a16:creationId xmlns:a16="http://schemas.microsoft.com/office/drawing/2014/main" id="{A0C549E1-BD3F-5B1C-4FE7-C25D72CBEDF6}"/>
              </a:ext>
            </a:extLst>
          </p:cNvPr>
          <p:cNvGrpSpPr/>
          <p:nvPr/>
        </p:nvGrpSpPr>
        <p:grpSpPr>
          <a:xfrm rot="16048727">
            <a:off x="4680333" y="3545597"/>
            <a:ext cx="1167786" cy="733007"/>
            <a:chOff x="1535648" y="4325660"/>
            <a:chExt cx="529182" cy="392603"/>
          </a:xfrm>
        </p:grpSpPr>
        <p:pic>
          <p:nvPicPr>
            <p:cNvPr id="27" name="3 germ">
              <a:extLst>
                <a:ext uri="{FF2B5EF4-FFF2-40B4-BE49-F238E27FC236}">
                  <a16:creationId xmlns:a16="http://schemas.microsoft.com/office/drawing/2014/main" id="{C19E5DE9-232B-BE11-B5B2-678570A3D5C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35648" y="4325660"/>
              <a:ext cx="145642" cy="145642"/>
            </a:xfrm>
            <a:prstGeom prst="rect">
              <a:avLst/>
            </a:prstGeom>
          </p:spPr>
        </p:pic>
        <p:pic>
          <p:nvPicPr>
            <p:cNvPr id="28" name="3 germ">
              <a:extLst>
                <a:ext uri="{FF2B5EF4-FFF2-40B4-BE49-F238E27FC236}">
                  <a16:creationId xmlns:a16="http://schemas.microsoft.com/office/drawing/2014/main" id="{BDCEC252-4E45-1215-AB59-E6107E4E15C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77312" y="4498798"/>
              <a:ext cx="145642" cy="145642"/>
            </a:xfrm>
            <a:prstGeom prst="rect">
              <a:avLst/>
            </a:prstGeom>
          </p:spPr>
        </p:pic>
        <p:pic>
          <p:nvPicPr>
            <p:cNvPr id="29" name="3 germ">
              <a:extLst>
                <a:ext uri="{FF2B5EF4-FFF2-40B4-BE49-F238E27FC236}">
                  <a16:creationId xmlns:a16="http://schemas.microsoft.com/office/drawing/2014/main" id="{61B01709-4B94-B1FA-751D-C04CABD5AF5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38824" y="4398481"/>
              <a:ext cx="145642" cy="145642"/>
            </a:xfrm>
            <a:prstGeom prst="rect">
              <a:avLst/>
            </a:prstGeom>
          </p:spPr>
        </p:pic>
        <p:pic>
          <p:nvPicPr>
            <p:cNvPr id="30" name="3 germ">
              <a:extLst>
                <a:ext uri="{FF2B5EF4-FFF2-40B4-BE49-F238E27FC236}">
                  <a16:creationId xmlns:a16="http://schemas.microsoft.com/office/drawing/2014/main" id="{6B237F7A-30FD-D5F3-45F8-ADC7437F226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40110" y="4572621"/>
              <a:ext cx="145642" cy="145642"/>
            </a:xfrm>
            <a:prstGeom prst="rect">
              <a:avLst/>
            </a:prstGeom>
          </p:spPr>
        </p:pic>
        <p:pic>
          <p:nvPicPr>
            <p:cNvPr id="31" name="3 germ">
              <a:extLst>
                <a:ext uri="{FF2B5EF4-FFF2-40B4-BE49-F238E27FC236}">
                  <a16:creationId xmlns:a16="http://schemas.microsoft.com/office/drawing/2014/main" id="{DAC44977-4E4D-4C48-F937-11C6E503990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19188" y="4498798"/>
              <a:ext cx="145642" cy="145642"/>
            </a:xfrm>
            <a:prstGeom prst="rect">
              <a:avLst/>
            </a:prstGeom>
          </p:spPr>
        </p:pic>
      </p:grpSp>
      <p:grpSp>
        <p:nvGrpSpPr>
          <p:cNvPr id="20" name="3 germs">
            <a:extLst>
              <a:ext uri="{FF2B5EF4-FFF2-40B4-BE49-F238E27FC236}">
                <a16:creationId xmlns:a16="http://schemas.microsoft.com/office/drawing/2014/main" id="{BAD4F59E-466B-A547-A81D-DA62D1577174}"/>
              </a:ext>
            </a:extLst>
          </p:cNvPr>
          <p:cNvGrpSpPr/>
          <p:nvPr/>
        </p:nvGrpSpPr>
        <p:grpSpPr>
          <a:xfrm>
            <a:off x="4951791" y="3006958"/>
            <a:ext cx="1553261" cy="1161208"/>
            <a:chOff x="1535648" y="4325660"/>
            <a:chExt cx="529182" cy="392603"/>
          </a:xfrm>
        </p:grpSpPr>
        <p:pic>
          <p:nvPicPr>
            <p:cNvPr id="21" name="3 germ">
              <a:extLst>
                <a:ext uri="{FF2B5EF4-FFF2-40B4-BE49-F238E27FC236}">
                  <a16:creationId xmlns:a16="http://schemas.microsoft.com/office/drawing/2014/main" id="{51040B6B-70BA-F508-C89E-5279A9EE52D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35648" y="4325660"/>
              <a:ext cx="145642" cy="145642"/>
            </a:xfrm>
            <a:prstGeom prst="rect">
              <a:avLst/>
            </a:prstGeom>
          </p:spPr>
        </p:pic>
        <p:pic>
          <p:nvPicPr>
            <p:cNvPr id="22" name="3 germ">
              <a:extLst>
                <a:ext uri="{FF2B5EF4-FFF2-40B4-BE49-F238E27FC236}">
                  <a16:creationId xmlns:a16="http://schemas.microsoft.com/office/drawing/2014/main" id="{A866C356-6335-0866-B135-4D8CDB472A8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77312" y="4498798"/>
              <a:ext cx="145642" cy="145642"/>
            </a:xfrm>
            <a:prstGeom prst="rect">
              <a:avLst/>
            </a:prstGeom>
          </p:spPr>
        </p:pic>
        <p:pic>
          <p:nvPicPr>
            <p:cNvPr id="23" name="3 germ">
              <a:extLst>
                <a:ext uri="{FF2B5EF4-FFF2-40B4-BE49-F238E27FC236}">
                  <a16:creationId xmlns:a16="http://schemas.microsoft.com/office/drawing/2014/main" id="{74B8AF7D-B5D8-41A5-FC97-23A599E6801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38824" y="4398481"/>
              <a:ext cx="145642" cy="145642"/>
            </a:xfrm>
            <a:prstGeom prst="rect">
              <a:avLst/>
            </a:prstGeom>
          </p:spPr>
        </p:pic>
        <p:pic>
          <p:nvPicPr>
            <p:cNvPr id="24" name="3 germ">
              <a:extLst>
                <a:ext uri="{FF2B5EF4-FFF2-40B4-BE49-F238E27FC236}">
                  <a16:creationId xmlns:a16="http://schemas.microsoft.com/office/drawing/2014/main" id="{5A057DA0-B930-EE6E-E4D4-1D50D9AA8E5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40110" y="4572621"/>
              <a:ext cx="145642" cy="145642"/>
            </a:xfrm>
            <a:prstGeom prst="rect">
              <a:avLst/>
            </a:prstGeom>
          </p:spPr>
        </p:pic>
        <p:pic>
          <p:nvPicPr>
            <p:cNvPr id="25" name="3 germ">
              <a:extLst>
                <a:ext uri="{FF2B5EF4-FFF2-40B4-BE49-F238E27FC236}">
                  <a16:creationId xmlns:a16="http://schemas.microsoft.com/office/drawing/2014/main" id="{C1711F5A-139D-C448-6612-EA8351A5CE4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19188" y="4498798"/>
              <a:ext cx="145642" cy="145642"/>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xit" presetSubtype="0" fill="hold" nodeType="withEffect">
                                  <p:stCondLst>
                                    <p:cond delay="0"/>
                                  </p:stCondLst>
                                  <p:childTnLst>
                                    <p:animEffect transition="out" filter="fade">
                                      <p:cBhvr>
                                        <p:cTn id="9" dur="500"/>
                                        <p:tgtEl>
                                          <p:spTgt spid="14"/>
                                        </p:tgtEl>
                                      </p:cBhvr>
                                    </p:animEffect>
                                    <p:set>
                                      <p:cBhvr>
                                        <p:cTn id="10" dur="1" fill="hold">
                                          <p:stCondLst>
                                            <p:cond delay="499"/>
                                          </p:stCondLst>
                                        </p:cTn>
                                        <p:tgtEl>
                                          <p:spTgt spid="14"/>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20"/>
                                        </p:tgtEl>
                                      </p:cBhvr>
                                    </p:animEffect>
                                    <p:set>
                                      <p:cBhvr>
                                        <p:cTn id="13" dur="1" fill="hold">
                                          <p:stCondLst>
                                            <p:cond delay="499"/>
                                          </p:stCondLst>
                                        </p:cTn>
                                        <p:tgtEl>
                                          <p:spTgt spid="20"/>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500"/>
                                        <p:tgtEl>
                                          <p:spTgt spid="26"/>
                                        </p:tgtEl>
                                      </p:cBhvr>
                                    </p:animEffect>
                                    <p:set>
                                      <p:cBhvr>
                                        <p:cTn id="16" dur="1" fill="hold">
                                          <p:stCondLst>
                                            <p:cond delay="499"/>
                                          </p:stCondLst>
                                        </p:cTn>
                                        <p:tgtEl>
                                          <p:spTgt spid="26"/>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11"/>
                                        </p:tgtEl>
                                      </p:cBhvr>
                                    </p:animEffect>
                                    <p:set>
                                      <p:cBhvr>
                                        <p:cTn id="19" dur="1" fill="hold">
                                          <p:stCondLst>
                                            <p:cond delay="499"/>
                                          </p:stCondLst>
                                        </p:cTn>
                                        <p:tgtEl>
                                          <p:spTgt spid="11"/>
                                        </p:tgtEl>
                                        <p:attrNameLst>
                                          <p:attrName>style.visibility</p:attrName>
                                        </p:attrNameLst>
                                      </p:cBhvr>
                                      <p:to>
                                        <p:strVal val="hidden"/>
                                      </p:to>
                                    </p:set>
                                  </p:childTnLst>
                                </p:cTn>
                              </p:par>
                              <p:par>
                                <p:cTn id="20" presetID="10" presetClass="exit" presetSubtype="0" fill="hold" nodeType="withEffect">
                                  <p:stCondLst>
                                    <p:cond delay="0"/>
                                  </p:stCondLst>
                                  <p:childTnLst>
                                    <p:animEffect transition="out" filter="fade">
                                      <p:cBhvr>
                                        <p:cTn id="21" dur="500"/>
                                        <p:tgtEl>
                                          <p:spTgt spid="13"/>
                                        </p:tgtEl>
                                      </p:cBhvr>
                                    </p:animEffect>
                                    <p:set>
                                      <p:cBhvr>
                                        <p:cTn id="22" dur="1" fill="hold">
                                          <p:stCondLst>
                                            <p:cond delay="499"/>
                                          </p:stCondLst>
                                        </p:cTn>
                                        <p:tgtEl>
                                          <p:spTgt spid="13"/>
                                        </p:tgtEl>
                                        <p:attrNameLst>
                                          <p:attrName>style.visibility</p:attrName>
                                        </p:attrNameLst>
                                      </p:cBhvr>
                                      <p:to>
                                        <p:strVal val="hidden"/>
                                      </p:to>
                                    </p:set>
                                  </p:childTnLst>
                                </p:cTn>
                              </p:par>
                              <p:par>
                                <p:cTn id="23" presetID="10" presetClass="entr" presetSubtype="0" fill="hold" nodeType="withEffect">
                                  <p:stCondLst>
                                    <p:cond delay="0"/>
                                  </p:stCondLst>
                                  <p:childTnLst>
                                    <p:set>
                                      <p:cBhvr>
                                        <p:cTn id="24" dur="1" fill="hold">
                                          <p:stCondLst>
                                            <p:cond delay="0"/>
                                          </p:stCondLst>
                                        </p:cTn>
                                        <p:tgtEl>
                                          <p:spTgt spid="7">
                                            <p:txEl>
                                              <p:pRg st="0" end="0"/>
                                            </p:txEl>
                                          </p:spTgt>
                                        </p:tgtEl>
                                        <p:attrNameLst>
                                          <p:attrName>style.visibility</p:attrName>
                                        </p:attrNameLst>
                                      </p:cBhvr>
                                      <p:to>
                                        <p:strVal val="visible"/>
                                      </p:to>
                                    </p:set>
                                    <p:animEffect transition="in" filter="fade">
                                      <p:cBhvr>
                                        <p:cTn id="25" dur="500"/>
                                        <p:tgtEl>
                                          <p:spTgt spid="7">
                                            <p:txEl>
                                              <p:pRg st="0" end="0"/>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8">
                                            <p:txEl>
                                              <p:pRg st="0" end="0"/>
                                            </p:txEl>
                                          </p:spTgt>
                                        </p:tgtEl>
                                        <p:attrNameLst>
                                          <p:attrName>style.visibility</p:attrName>
                                        </p:attrNameLst>
                                      </p:cBhvr>
                                      <p:to>
                                        <p:strVal val="visible"/>
                                      </p:to>
                                    </p:set>
                                    <p:animEffect transition="in" filter="fade">
                                      <p:cBhvr>
                                        <p:cTn id="28" dur="500"/>
                                        <p:tgtEl>
                                          <p:spTgt spid="8">
                                            <p:txEl>
                                              <p:pRg st="0" end="0"/>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9">
                                            <p:txEl>
                                              <p:pRg st="0" end="0"/>
                                            </p:txEl>
                                          </p:spTgt>
                                        </p:tgtEl>
                                        <p:attrNameLst>
                                          <p:attrName>style.visibility</p:attrName>
                                        </p:attrNameLst>
                                      </p:cBhvr>
                                      <p:to>
                                        <p:strVal val="visible"/>
                                      </p:to>
                                    </p:set>
                                    <p:animEffect transition="in" filter="fade">
                                      <p:cBhvr>
                                        <p:cTn id="31" dur="500"/>
                                        <p:tgtEl>
                                          <p:spTgt spid="9">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7">
                                            <p:txEl>
                                              <p:pRg st="1" end="1"/>
                                            </p:txEl>
                                          </p:spTgt>
                                        </p:tgtEl>
                                        <p:attrNameLst>
                                          <p:attrName>style.visibility</p:attrName>
                                        </p:attrNameLst>
                                      </p:cBhvr>
                                      <p:to>
                                        <p:strVal val="visible"/>
                                      </p:to>
                                    </p:set>
                                    <p:animEffect transition="in" filter="fade">
                                      <p:cBhvr>
                                        <p:cTn id="36" dur="500"/>
                                        <p:tgtEl>
                                          <p:spTgt spid="7">
                                            <p:txEl>
                                              <p:pRg st="1" end="1"/>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8">
                                            <p:txEl>
                                              <p:pRg st="2" end="2"/>
                                            </p:txEl>
                                          </p:spTgt>
                                        </p:tgtEl>
                                        <p:attrNameLst>
                                          <p:attrName>style.visibility</p:attrName>
                                        </p:attrNameLst>
                                      </p:cBhvr>
                                      <p:to>
                                        <p:strVal val="visible"/>
                                      </p:to>
                                    </p:set>
                                    <p:animEffect transition="in" filter="fade">
                                      <p:cBhvr>
                                        <p:cTn id="39" dur="500"/>
                                        <p:tgtEl>
                                          <p:spTgt spid="8">
                                            <p:txEl>
                                              <p:pRg st="2" end="2"/>
                                            </p:txEl>
                                          </p:spTgt>
                                        </p:tgtEl>
                                      </p:cBhvr>
                                    </p:animEffect>
                                  </p:childTnLst>
                                </p:cTn>
                              </p:par>
                              <p:par>
                                <p:cTn id="40" presetID="10" presetClass="entr" presetSubtype="0" fill="hold" nodeType="withEffect">
                                  <p:stCondLst>
                                    <p:cond delay="0"/>
                                  </p:stCondLst>
                                  <p:childTnLst>
                                    <p:set>
                                      <p:cBhvr>
                                        <p:cTn id="41" dur="1" fill="hold">
                                          <p:stCondLst>
                                            <p:cond delay="0"/>
                                          </p:stCondLst>
                                        </p:cTn>
                                        <p:tgtEl>
                                          <p:spTgt spid="9">
                                            <p:txEl>
                                              <p:pRg st="2" end="2"/>
                                            </p:txEl>
                                          </p:spTgt>
                                        </p:tgtEl>
                                        <p:attrNameLst>
                                          <p:attrName>style.visibility</p:attrName>
                                        </p:attrNameLst>
                                      </p:cBhvr>
                                      <p:to>
                                        <p:strVal val="visible"/>
                                      </p:to>
                                    </p:set>
                                    <p:animEffect transition="in" filter="fade">
                                      <p:cBhvr>
                                        <p:cTn id="42" dur="500"/>
                                        <p:tgtEl>
                                          <p:spTgt spid="9">
                                            <p:txEl>
                                              <p:pRg st="2" end="2"/>
                                            </p:txEl>
                                          </p:spTgt>
                                        </p:tgtEl>
                                      </p:cBhvr>
                                    </p:animEffect>
                                  </p:childTnLst>
                                </p:cTn>
                              </p:par>
                              <p:par>
                                <p:cTn id="43" presetID="10" presetClass="entr" presetSubtype="0" fill="hold" nodeType="withEffect">
                                  <p:stCondLst>
                                    <p:cond delay="1000"/>
                                  </p:stCondLst>
                                  <p:childTnLst>
                                    <p:set>
                                      <p:cBhvr>
                                        <p:cTn id="44" dur="1" fill="hold">
                                          <p:stCondLst>
                                            <p:cond delay="0"/>
                                          </p:stCondLst>
                                        </p:cTn>
                                        <p:tgtEl>
                                          <p:spTgt spid="8">
                                            <p:txEl>
                                              <p:pRg st="4" end="4"/>
                                            </p:txEl>
                                          </p:spTgt>
                                        </p:tgtEl>
                                        <p:attrNameLst>
                                          <p:attrName>style.visibility</p:attrName>
                                        </p:attrNameLst>
                                      </p:cBhvr>
                                      <p:to>
                                        <p:strVal val="visible"/>
                                      </p:to>
                                    </p:set>
                                    <p:animEffect transition="in" filter="fade">
                                      <p:cBhvr>
                                        <p:cTn id="45" dur="500"/>
                                        <p:tgtEl>
                                          <p:spTgt spid="8">
                                            <p:txEl>
                                              <p:pRg st="4" end="4"/>
                                            </p:txEl>
                                          </p:spTgt>
                                        </p:tgtEl>
                                      </p:cBhvr>
                                    </p:animEffect>
                                  </p:childTnLst>
                                </p:cTn>
                              </p:par>
                              <p:par>
                                <p:cTn id="46" presetID="10" presetClass="entr" presetSubtype="0" fill="hold" nodeType="withEffect">
                                  <p:stCondLst>
                                    <p:cond delay="1000"/>
                                  </p:stCondLst>
                                  <p:childTnLst>
                                    <p:set>
                                      <p:cBhvr>
                                        <p:cTn id="47" dur="1" fill="hold">
                                          <p:stCondLst>
                                            <p:cond delay="0"/>
                                          </p:stCondLst>
                                        </p:cTn>
                                        <p:tgtEl>
                                          <p:spTgt spid="9">
                                            <p:txEl>
                                              <p:pRg st="4" end="4"/>
                                            </p:txEl>
                                          </p:spTgt>
                                        </p:tgtEl>
                                        <p:attrNameLst>
                                          <p:attrName>style.visibility</p:attrName>
                                        </p:attrNameLst>
                                      </p:cBhvr>
                                      <p:to>
                                        <p:strVal val="visible"/>
                                      </p:to>
                                    </p:set>
                                    <p:animEffect transition="in" filter="fade">
                                      <p:cBhvr>
                                        <p:cTn id="48" dur="500"/>
                                        <p:tgtEl>
                                          <p:spTgt spid="9">
                                            <p:txEl>
                                              <p:pRg st="4" end="4"/>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7">
                                            <p:txEl>
                                              <p:pRg st="3" end="3"/>
                                            </p:txEl>
                                          </p:spTgt>
                                        </p:tgtEl>
                                        <p:attrNameLst>
                                          <p:attrName>style.visibility</p:attrName>
                                        </p:attrNameLst>
                                      </p:cBhvr>
                                      <p:to>
                                        <p:strVal val="visible"/>
                                      </p:to>
                                    </p:set>
                                    <p:animEffect transition="in" filter="fade">
                                      <p:cBhvr>
                                        <p:cTn id="53" dur="500"/>
                                        <p:tgtEl>
                                          <p:spTgt spid="7">
                                            <p:txEl>
                                              <p:pRg st="3" end="3"/>
                                            </p:txEl>
                                          </p:spTgt>
                                        </p:tgtEl>
                                      </p:cBhvr>
                                    </p:animEffect>
                                  </p:childTnLst>
                                </p:cTn>
                              </p:par>
                              <p:par>
                                <p:cTn id="54" presetID="10" presetClass="entr" presetSubtype="0" fill="hold" nodeType="withEffect">
                                  <p:stCondLst>
                                    <p:cond delay="0"/>
                                  </p:stCondLst>
                                  <p:childTnLst>
                                    <p:set>
                                      <p:cBhvr>
                                        <p:cTn id="55" dur="1" fill="hold">
                                          <p:stCondLst>
                                            <p:cond delay="0"/>
                                          </p:stCondLst>
                                        </p:cTn>
                                        <p:tgtEl>
                                          <p:spTgt spid="8">
                                            <p:txEl>
                                              <p:pRg st="7" end="7"/>
                                            </p:txEl>
                                          </p:spTgt>
                                        </p:tgtEl>
                                        <p:attrNameLst>
                                          <p:attrName>style.visibility</p:attrName>
                                        </p:attrNameLst>
                                      </p:cBhvr>
                                      <p:to>
                                        <p:strVal val="visible"/>
                                      </p:to>
                                    </p:set>
                                    <p:animEffect transition="in" filter="fade">
                                      <p:cBhvr>
                                        <p:cTn id="56" dur="500"/>
                                        <p:tgtEl>
                                          <p:spTgt spid="8">
                                            <p:txEl>
                                              <p:pRg st="7" end="7"/>
                                            </p:txEl>
                                          </p:spTgt>
                                        </p:tgtEl>
                                      </p:cBhvr>
                                    </p:animEffect>
                                  </p:childTnLst>
                                </p:cTn>
                              </p:par>
                              <p:par>
                                <p:cTn id="57" presetID="10" presetClass="entr" presetSubtype="0" fill="hold" nodeType="withEffect">
                                  <p:stCondLst>
                                    <p:cond delay="0"/>
                                  </p:stCondLst>
                                  <p:childTnLst>
                                    <p:set>
                                      <p:cBhvr>
                                        <p:cTn id="58" dur="1" fill="hold">
                                          <p:stCondLst>
                                            <p:cond delay="0"/>
                                          </p:stCondLst>
                                        </p:cTn>
                                        <p:tgtEl>
                                          <p:spTgt spid="9">
                                            <p:txEl>
                                              <p:pRg st="8" end="8"/>
                                            </p:txEl>
                                          </p:spTgt>
                                        </p:tgtEl>
                                        <p:attrNameLst>
                                          <p:attrName>style.visibility</p:attrName>
                                        </p:attrNameLst>
                                      </p:cBhvr>
                                      <p:to>
                                        <p:strVal val="visible"/>
                                      </p:to>
                                    </p:set>
                                    <p:animEffect transition="in" filter="fade">
                                      <p:cBhvr>
                                        <p:cTn id="59" dur="500"/>
                                        <p:tgtEl>
                                          <p:spTgt spid="9">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Content Placeholder 1"/>
          <p:cNvSpPr>
            <a:spLocks noGrp="1"/>
          </p:cNvSpPr>
          <p:nvPr>
            <p:ph idx="4294967295"/>
          </p:nvPr>
        </p:nvSpPr>
        <p:spPr>
          <a:xfrm>
            <a:off x="1143000" y="3206542"/>
            <a:ext cx="8919275" cy="3116766"/>
          </a:xfrm>
          <a:prstGeom prst="rect">
            <a:avLst/>
          </a:prstGeom>
        </p:spPr>
        <p:txBody>
          <a:bodyPr/>
          <a:lstStyle/>
          <a:p>
            <a:pPr marL="69850" indent="0" eaLnBrk="1" hangingPunct="1">
              <a:buNone/>
            </a:pPr>
            <a:r>
              <a:rPr lang="en-US" altLang="en-US" sz="2600" b="1" dirty="0">
                <a:solidFill>
                  <a:srgbClr val="532E1D"/>
                </a:solidFill>
                <a:latin typeface="Calibri" panose="020F0502020204030204" pitchFamily="34" charset="0"/>
                <a:cs typeface="Calibri" panose="020F0502020204030204" pitchFamily="34" charset="0"/>
              </a:rPr>
              <a:t>Review Management of :</a:t>
            </a:r>
          </a:p>
          <a:p>
            <a:pPr marL="465138" lvl="1" eaLnBrk="1" hangingPunct="1"/>
            <a:r>
              <a:rPr lang="en-US" altLang="en-US" sz="2400" dirty="0">
                <a:solidFill>
                  <a:srgbClr val="532E1D"/>
                </a:solidFill>
              </a:rPr>
              <a:t>Housekeeping/Clinical Contact Surfaces</a:t>
            </a:r>
          </a:p>
          <a:p>
            <a:pPr marL="465138" lvl="1" eaLnBrk="1" hangingPunct="1"/>
            <a:r>
              <a:rPr lang="en-US" altLang="en-US" sz="2400" dirty="0">
                <a:solidFill>
                  <a:srgbClr val="532E1D"/>
                </a:solidFill>
              </a:rPr>
              <a:t>Medical Waste</a:t>
            </a:r>
          </a:p>
          <a:p>
            <a:pPr marL="465138" lvl="1" eaLnBrk="1" hangingPunct="1"/>
            <a:r>
              <a:rPr lang="en-US" altLang="en-US" sz="2400" dirty="0">
                <a:solidFill>
                  <a:srgbClr val="532E1D"/>
                </a:solidFill>
              </a:rPr>
              <a:t>Dental Unit Waterlines</a:t>
            </a:r>
          </a:p>
          <a:p>
            <a:pPr marL="465138" lvl="1" eaLnBrk="1" hangingPunct="1"/>
            <a:r>
              <a:rPr lang="en-US" altLang="en-US" sz="2400" dirty="0">
                <a:solidFill>
                  <a:srgbClr val="532E1D"/>
                </a:solidFill>
              </a:rPr>
              <a:t>Radiology/Laser/Electrosurgery</a:t>
            </a:r>
          </a:p>
        </p:txBody>
      </p:sp>
      <p:pic>
        <p:nvPicPr>
          <p:cNvPr id="2" name="Banner">
            <a:extLst>
              <a:ext uri="{FF2B5EF4-FFF2-40B4-BE49-F238E27FC236}">
                <a16:creationId xmlns:a16="http://schemas.microsoft.com/office/drawing/2014/main" id="{D3CBBE66-831E-C716-DE0D-025D4D373E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936" y="1089043"/>
            <a:ext cx="10256154" cy="877852"/>
          </a:xfrm>
          <a:prstGeom prst="rect">
            <a:avLst/>
          </a:prstGeom>
        </p:spPr>
      </p:pic>
      <p:sp>
        <p:nvSpPr>
          <p:cNvPr id="4" name="TextBox 3">
            <a:extLst>
              <a:ext uri="{FF2B5EF4-FFF2-40B4-BE49-F238E27FC236}">
                <a16:creationId xmlns:a16="http://schemas.microsoft.com/office/drawing/2014/main" id="{9D22D3AD-56C5-6C39-2450-247DF24D86BB}"/>
              </a:ext>
            </a:extLst>
          </p:cNvPr>
          <p:cNvSpPr txBox="1"/>
          <p:nvPr/>
        </p:nvSpPr>
        <p:spPr>
          <a:xfrm>
            <a:off x="1143000" y="1070650"/>
            <a:ext cx="5638800" cy="707886"/>
          </a:xfrm>
          <a:prstGeom prst="rect">
            <a:avLst/>
          </a:prstGeom>
          <a:noFill/>
        </p:spPr>
        <p:txBody>
          <a:bodyPr wrap="square" rtlCol="0">
            <a:spAutoFit/>
          </a:bodyPr>
          <a:lstStyle/>
          <a:p>
            <a:r>
              <a:rPr lang="en-US" sz="4000" b="1" dirty="0"/>
              <a:t>Objectives</a:t>
            </a:r>
          </a:p>
        </p:txBody>
      </p:sp>
      <p:pic>
        <p:nvPicPr>
          <p:cNvPr id="5" name="Picture 4">
            <a:extLst>
              <a:ext uri="{FF2B5EF4-FFF2-40B4-BE49-F238E27FC236}">
                <a16:creationId xmlns:a16="http://schemas.microsoft.com/office/drawing/2014/main" id="{ACD4E6B4-61EB-A7C6-8038-D06CE64F451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800600" y="659803"/>
            <a:ext cx="6400800" cy="4263591"/>
          </a:xfrm>
          <a:prstGeom prst="rect">
            <a:avLst/>
          </a:prstGeom>
        </p:spPr>
      </p:pic>
      <p:pic>
        <p:nvPicPr>
          <p:cNvPr id="6" name="Picture 5" descr="A flag in a target&#10;&#10;Description automatically generated">
            <a:extLst>
              <a:ext uri="{FF2B5EF4-FFF2-40B4-BE49-F238E27FC236}">
                <a16:creationId xmlns:a16="http://schemas.microsoft.com/office/drawing/2014/main" id="{0442A0B6-8895-22B5-8A8D-D36447BB7EA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88178" y="1857931"/>
            <a:ext cx="1323332" cy="1323332"/>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Rectangle 3">
            <a:extLst>
              <a:ext uri="{FF2B5EF4-FFF2-40B4-BE49-F238E27FC236}">
                <a16:creationId xmlns:a16="http://schemas.microsoft.com/office/drawing/2014/main" id="{C687A85F-3A5F-4740-8380-A003776B79B0}"/>
              </a:ext>
            </a:extLst>
          </p:cNvPr>
          <p:cNvSpPr>
            <a:spLocks noGrp="1" noChangeArrowheads="1"/>
          </p:cNvSpPr>
          <p:nvPr>
            <p:ph sz="half" idx="4294967295"/>
          </p:nvPr>
        </p:nvSpPr>
        <p:spPr>
          <a:xfrm>
            <a:off x="1447800" y="2039245"/>
            <a:ext cx="9252703" cy="3809999"/>
          </a:xfrm>
          <a:prstGeom prst="rect">
            <a:avLst/>
          </a:prstGeom>
        </p:spPr>
        <p:txBody>
          <a:bodyPr>
            <a:normAutofit/>
          </a:bodyPr>
          <a:lstStyle/>
          <a:p>
            <a:pPr lvl="1">
              <a:defRPr/>
            </a:pPr>
            <a:r>
              <a:rPr lang="en-US" altLang="en-US" sz="2400" dirty="0">
                <a:solidFill>
                  <a:srgbClr val="532E1D"/>
                </a:solidFill>
              </a:rPr>
              <a:t>Dental handpieces </a:t>
            </a:r>
          </a:p>
          <a:p>
            <a:pPr lvl="1">
              <a:defRPr/>
            </a:pPr>
            <a:r>
              <a:rPr lang="en-US" altLang="en-US" sz="2400" dirty="0">
                <a:solidFill>
                  <a:srgbClr val="532E1D"/>
                </a:solidFill>
              </a:rPr>
              <a:t>Other devices attached to air and waterlines</a:t>
            </a:r>
          </a:p>
          <a:p>
            <a:pPr lvl="1">
              <a:defRPr/>
            </a:pPr>
            <a:r>
              <a:rPr lang="en-US" altLang="en-US" sz="2400" dirty="0">
                <a:solidFill>
                  <a:srgbClr val="532E1D"/>
                </a:solidFill>
              </a:rPr>
              <a:t>Saliva ejectors</a:t>
            </a:r>
          </a:p>
          <a:p>
            <a:pPr lvl="1">
              <a:defRPr/>
            </a:pPr>
            <a:r>
              <a:rPr lang="en-US" altLang="en-US" sz="2400" dirty="0">
                <a:solidFill>
                  <a:srgbClr val="532E1D"/>
                </a:solidFill>
              </a:rPr>
              <a:t>Single-use (disposable) Devices</a:t>
            </a:r>
          </a:p>
          <a:p>
            <a:pPr lvl="1">
              <a:defRPr/>
            </a:pPr>
            <a:r>
              <a:rPr lang="en-US" altLang="en-US" sz="2400" dirty="0">
                <a:solidFill>
                  <a:srgbClr val="532E1D"/>
                </a:solidFill>
              </a:rPr>
              <a:t>Pre-procedural mouth rinses</a:t>
            </a:r>
          </a:p>
          <a:p>
            <a:pPr marL="342900" lvl="1" eaLnBrk="1" fontAlgn="auto" hangingPunct="1">
              <a:defRPr/>
            </a:pPr>
            <a:endParaRPr lang="en-US" altLang="en-US" sz="2600" dirty="0">
              <a:solidFill>
                <a:srgbClr val="532E1D"/>
              </a:solidFill>
            </a:endParaRPr>
          </a:p>
        </p:txBody>
      </p:sp>
      <p:pic>
        <p:nvPicPr>
          <p:cNvPr id="2" name="Banner">
            <a:extLst>
              <a:ext uri="{FF2B5EF4-FFF2-40B4-BE49-F238E27FC236}">
                <a16:creationId xmlns:a16="http://schemas.microsoft.com/office/drawing/2014/main" id="{182DE865-7617-3552-C12A-ABAB749E4A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936" y="1089043"/>
            <a:ext cx="10256154" cy="877852"/>
          </a:xfrm>
          <a:prstGeom prst="rect">
            <a:avLst/>
          </a:prstGeom>
        </p:spPr>
      </p:pic>
      <p:sp>
        <p:nvSpPr>
          <p:cNvPr id="4" name="TextBox 3">
            <a:extLst>
              <a:ext uri="{FF2B5EF4-FFF2-40B4-BE49-F238E27FC236}">
                <a16:creationId xmlns:a16="http://schemas.microsoft.com/office/drawing/2014/main" id="{ABFEEAE2-08D7-5818-8E9D-375C2C6672BD}"/>
              </a:ext>
            </a:extLst>
          </p:cNvPr>
          <p:cNvSpPr txBox="1"/>
          <p:nvPr/>
        </p:nvSpPr>
        <p:spPr>
          <a:xfrm>
            <a:off x="1143000" y="1070650"/>
            <a:ext cx="5638800" cy="707886"/>
          </a:xfrm>
          <a:prstGeom prst="rect">
            <a:avLst/>
          </a:prstGeom>
          <a:noFill/>
        </p:spPr>
        <p:txBody>
          <a:bodyPr wrap="square" rtlCol="0">
            <a:spAutoFit/>
          </a:bodyPr>
          <a:lstStyle/>
          <a:p>
            <a:r>
              <a:rPr lang="en-US" sz="4000" b="1" dirty="0"/>
              <a:t>Special Considerations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57347">
                                            <p:txEl>
                                              <p:pRg st="0" end="0"/>
                                            </p:txEl>
                                          </p:spTgt>
                                        </p:tgtEl>
                                        <p:attrNameLst>
                                          <p:attrName>style.visibility</p:attrName>
                                        </p:attrNameLst>
                                      </p:cBhvr>
                                      <p:to>
                                        <p:strVal val="visible"/>
                                      </p:to>
                                    </p:set>
                                    <p:animEffect transition="in" filter="fade">
                                      <p:cBhvr>
                                        <p:cTn id="7" dur="500"/>
                                        <p:tgtEl>
                                          <p:spTgt spid="57347">
                                            <p:txEl>
                                              <p:pRg st="0" end="0"/>
                                            </p:txEl>
                                          </p:spTgt>
                                        </p:tgtEl>
                                      </p:cBhvr>
                                    </p:animEffect>
                                  </p:childTnLst>
                                </p:cTn>
                              </p:par>
                              <p:par>
                                <p:cTn id="8" presetID="10" presetClass="entr" presetSubtype="0" fill="hold" nodeType="withEffect">
                                  <p:stCondLst>
                                    <p:cond delay="1000"/>
                                  </p:stCondLst>
                                  <p:childTnLst>
                                    <p:set>
                                      <p:cBhvr>
                                        <p:cTn id="9" dur="1" fill="hold">
                                          <p:stCondLst>
                                            <p:cond delay="0"/>
                                          </p:stCondLst>
                                        </p:cTn>
                                        <p:tgtEl>
                                          <p:spTgt spid="57347">
                                            <p:txEl>
                                              <p:pRg st="1" end="1"/>
                                            </p:txEl>
                                          </p:spTgt>
                                        </p:tgtEl>
                                        <p:attrNameLst>
                                          <p:attrName>style.visibility</p:attrName>
                                        </p:attrNameLst>
                                      </p:cBhvr>
                                      <p:to>
                                        <p:strVal val="visible"/>
                                      </p:to>
                                    </p:set>
                                    <p:animEffect transition="in" filter="fade">
                                      <p:cBhvr>
                                        <p:cTn id="10" dur="500"/>
                                        <p:tgtEl>
                                          <p:spTgt spid="57347">
                                            <p:txEl>
                                              <p:pRg st="1" end="1"/>
                                            </p:txEl>
                                          </p:spTgt>
                                        </p:tgtEl>
                                      </p:cBhvr>
                                    </p:animEffect>
                                  </p:childTnLst>
                                </p:cTn>
                              </p:par>
                              <p:par>
                                <p:cTn id="11" presetID="10" presetClass="entr" presetSubtype="0" fill="hold" nodeType="withEffect">
                                  <p:stCondLst>
                                    <p:cond delay="1500"/>
                                  </p:stCondLst>
                                  <p:childTnLst>
                                    <p:set>
                                      <p:cBhvr>
                                        <p:cTn id="12" dur="1" fill="hold">
                                          <p:stCondLst>
                                            <p:cond delay="0"/>
                                          </p:stCondLst>
                                        </p:cTn>
                                        <p:tgtEl>
                                          <p:spTgt spid="57347">
                                            <p:txEl>
                                              <p:pRg st="2" end="2"/>
                                            </p:txEl>
                                          </p:spTgt>
                                        </p:tgtEl>
                                        <p:attrNameLst>
                                          <p:attrName>style.visibility</p:attrName>
                                        </p:attrNameLst>
                                      </p:cBhvr>
                                      <p:to>
                                        <p:strVal val="visible"/>
                                      </p:to>
                                    </p:set>
                                    <p:animEffect transition="in" filter="fade">
                                      <p:cBhvr>
                                        <p:cTn id="13" dur="500"/>
                                        <p:tgtEl>
                                          <p:spTgt spid="57347">
                                            <p:txEl>
                                              <p:pRg st="2" end="2"/>
                                            </p:txEl>
                                          </p:spTgt>
                                        </p:tgtEl>
                                      </p:cBhvr>
                                    </p:animEffect>
                                  </p:childTnLst>
                                </p:cTn>
                              </p:par>
                              <p:par>
                                <p:cTn id="14" presetID="10" presetClass="entr" presetSubtype="0" fill="hold" nodeType="withEffect">
                                  <p:stCondLst>
                                    <p:cond delay="2000"/>
                                  </p:stCondLst>
                                  <p:childTnLst>
                                    <p:set>
                                      <p:cBhvr>
                                        <p:cTn id="15" dur="1" fill="hold">
                                          <p:stCondLst>
                                            <p:cond delay="0"/>
                                          </p:stCondLst>
                                        </p:cTn>
                                        <p:tgtEl>
                                          <p:spTgt spid="57347">
                                            <p:txEl>
                                              <p:pRg st="3" end="3"/>
                                            </p:txEl>
                                          </p:spTgt>
                                        </p:tgtEl>
                                        <p:attrNameLst>
                                          <p:attrName>style.visibility</p:attrName>
                                        </p:attrNameLst>
                                      </p:cBhvr>
                                      <p:to>
                                        <p:strVal val="visible"/>
                                      </p:to>
                                    </p:set>
                                    <p:animEffect transition="in" filter="fade">
                                      <p:cBhvr>
                                        <p:cTn id="16" dur="500"/>
                                        <p:tgtEl>
                                          <p:spTgt spid="57347">
                                            <p:txEl>
                                              <p:pRg st="3" end="3"/>
                                            </p:txEl>
                                          </p:spTgt>
                                        </p:tgtEl>
                                      </p:cBhvr>
                                    </p:animEffect>
                                  </p:childTnLst>
                                </p:cTn>
                              </p:par>
                              <p:par>
                                <p:cTn id="17" presetID="10" presetClass="entr" presetSubtype="0" fill="hold" nodeType="withEffect">
                                  <p:stCondLst>
                                    <p:cond delay="2500"/>
                                  </p:stCondLst>
                                  <p:childTnLst>
                                    <p:set>
                                      <p:cBhvr>
                                        <p:cTn id="18" dur="1" fill="hold">
                                          <p:stCondLst>
                                            <p:cond delay="0"/>
                                          </p:stCondLst>
                                        </p:cTn>
                                        <p:tgtEl>
                                          <p:spTgt spid="57347">
                                            <p:txEl>
                                              <p:pRg st="4" end="4"/>
                                            </p:txEl>
                                          </p:spTgt>
                                        </p:tgtEl>
                                        <p:attrNameLst>
                                          <p:attrName>style.visibility</p:attrName>
                                        </p:attrNameLst>
                                      </p:cBhvr>
                                      <p:to>
                                        <p:strVal val="visible"/>
                                      </p:to>
                                    </p:set>
                                    <p:animEffect transition="in" filter="fade">
                                      <p:cBhvr>
                                        <p:cTn id="19" dur="500"/>
                                        <p:tgtEl>
                                          <p:spTgt spid="5734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Rectangle 3">
            <a:extLst>
              <a:ext uri="{FF2B5EF4-FFF2-40B4-BE49-F238E27FC236}">
                <a16:creationId xmlns:a16="http://schemas.microsoft.com/office/drawing/2014/main" id="{C687A85F-3A5F-4740-8380-A003776B79B0}"/>
              </a:ext>
            </a:extLst>
          </p:cNvPr>
          <p:cNvSpPr>
            <a:spLocks noGrp="1" noChangeArrowheads="1"/>
          </p:cNvSpPr>
          <p:nvPr>
            <p:ph sz="half" idx="4294967295"/>
          </p:nvPr>
        </p:nvSpPr>
        <p:spPr>
          <a:xfrm>
            <a:off x="1447800" y="2039245"/>
            <a:ext cx="9252703" cy="3809999"/>
          </a:xfrm>
          <a:prstGeom prst="rect">
            <a:avLst/>
          </a:prstGeom>
        </p:spPr>
        <p:txBody>
          <a:bodyPr>
            <a:normAutofit fontScale="77500" lnSpcReduction="20000"/>
          </a:bodyPr>
          <a:lstStyle/>
          <a:p>
            <a:pPr marL="342900" lvl="1" eaLnBrk="1" fontAlgn="auto" hangingPunct="1">
              <a:defRPr/>
            </a:pPr>
            <a:r>
              <a:rPr lang="en-US" altLang="en-US" sz="2600" dirty="0">
                <a:solidFill>
                  <a:srgbClr val="532E1D"/>
                </a:solidFill>
              </a:rPr>
              <a:t>Dental handpieces include:</a:t>
            </a:r>
          </a:p>
          <a:p>
            <a:pPr marL="742950" lvl="2" eaLnBrk="1" fontAlgn="auto" hangingPunct="1">
              <a:defRPr/>
            </a:pPr>
            <a:r>
              <a:rPr lang="en-US" altLang="en-US" sz="2200" dirty="0">
                <a:solidFill>
                  <a:srgbClr val="532E1D"/>
                </a:solidFill>
              </a:rPr>
              <a:t>High-speed</a:t>
            </a:r>
          </a:p>
          <a:p>
            <a:pPr marL="742950" lvl="2" eaLnBrk="1" fontAlgn="auto" hangingPunct="1">
              <a:defRPr/>
            </a:pPr>
            <a:r>
              <a:rPr lang="en-US" altLang="en-US" sz="2200" dirty="0">
                <a:solidFill>
                  <a:srgbClr val="532E1D"/>
                </a:solidFill>
              </a:rPr>
              <a:t>Low-speed</a:t>
            </a:r>
          </a:p>
          <a:p>
            <a:pPr marL="742950" lvl="2" eaLnBrk="1" fontAlgn="auto" hangingPunct="1">
              <a:defRPr/>
            </a:pPr>
            <a:r>
              <a:rPr lang="en-US" altLang="en-US" sz="2200" dirty="0">
                <a:solidFill>
                  <a:srgbClr val="532E1D"/>
                </a:solidFill>
              </a:rPr>
              <a:t>Electric</a:t>
            </a:r>
          </a:p>
          <a:p>
            <a:pPr marL="742950" lvl="2" eaLnBrk="1" fontAlgn="auto" hangingPunct="1">
              <a:defRPr/>
            </a:pPr>
            <a:r>
              <a:rPr lang="en-US" altLang="en-US" sz="2200" dirty="0">
                <a:solidFill>
                  <a:srgbClr val="532E1D"/>
                </a:solidFill>
              </a:rPr>
              <a:t>Endodontic</a:t>
            </a:r>
          </a:p>
          <a:p>
            <a:pPr marL="742950" lvl="2" eaLnBrk="1" fontAlgn="auto" hangingPunct="1">
              <a:defRPr/>
            </a:pPr>
            <a:r>
              <a:rPr lang="en-US" altLang="en-US" sz="2200" dirty="0">
                <a:solidFill>
                  <a:srgbClr val="532E1D"/>
                </a:solidFill>
              </a:rPr>
              <a:t>Surgical handpieces and attachments (i.e., </a:t>
            </a:r>
            <a:r>
              <a:rPr lang="en-US" altLang="en-US" sz="2200" dirty="0" err="1">
                <a:solidFill>
                  <a:srgbClr val="532E1D"/>
                </a:solidFill>
              </a:rPr>
              <a:t>prohy</a:t>
            </a:r>
            <a:r>
              <a:rPr lang="en-US" altLang="en-US" sz="2200" dirty="0">
                <a:solidFill>
                  <a:srgbClr val="532E1D"/>
                </a:solidFill>
              </a:rPr>
              <a:t> angles and nose cones)</a:t>
            </a:r>
          </a:p>
          <a:p>
            <a:pPr marL="342900" lvl="1" eaLnBrk="1" fontAlgn="auto" hangingPunct="1">
              <a:defRPr/>
            </a:pPr>
            <a:r>
              <a:rPr lang="en-US" altLang="en-US" sz="2600" dirty="0">
                <a:solidFill>
                  <a:srgbClr val="532E1D"/>
                </a:solidFill>
              </a:rPr>
              <a:t>Always be heat sterilized between patients</a:t>
            </a:r>
          </a:p>
          <a:p>
            <a:pPr marL="342900" lvl="1" eaLnBrk="1" fontAlgn="auto" hangingPunct="1">
              <a:defRPr/>
            </a:pPr>
            <a:r>
              <a:rPr lang="en-US" altLang="en-US" sz="2600" dirty="0">
                <a:solidFill>
                  <a:srgbClr val="532E1D"/>
                </a:solidFill>
              </a:rPr>
              <a:t>If a dental handpiece cannot be heat sterilized and does not have FDA clearance with validated instructions for reprocessing</a:t>
            </a:r>
            <a:r>
              <a:rPr lang="en-US" altLang="en-US" sz="2600" b="1" i="1" u="sng" dirty="0">
                <a:solidFill>
                  <a:srgbClr val="532E1D"/>
                </a:solidFill>
              </a:rPr>
              <a:t>, DHCP should not use that device</a:t>
            </a:r>
          </a:p>
          <a:p>
            <a:pPr marL="342900" lvl="1" eaLnBrk="1" fontAlgn="auto" hangingPunct="1">
              <a:defRPr/>
            </a:pPr>
            <a:endParaRPr lang="en-US" altLang="en-US" sz="2600" dirty="0">
              <a:solidFill>
                <a:srgbClr val="532E1D"/>
              </a:solidFill>
            </a:endParaRPr>
          </a:p>
        </p:txBody>
      </p:sp>
      <p:pic>
        <p:nvPicPr>
          <p:cNvPr id="2" name="Banner">
            <a:extLst>
              <a:ext uri="{FF2B5EF4-FFF2-40B4-BE49-F238E27FC236}">
                <a16:creationId xmlns:a16="http://schemas.microsoft.com/office/drawing/2014/main" id="{182DE865-7617-3552-C12A-ABAB749E4A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936" y="1089043"/>
            <a:ext cx="10256154" cy="877852"/>
          </a:xfrm>
          <a:prstGeom prst="rect">
            <a:avLst/>
          </a:prstGeom>
        </p:spPr>
      </p:pic>
      <p:sp>
        <p:nvSpPr>
          <p:cNvPr id="4" name="TextBox 3">
            <a:extLst>
              <a:ext uri="{FF2B5EF4-FFF2-40B4-BE49-F238E27FC236}">
                <a16:creationId xmlns:a16="http://schemas.microsoft.com/office/drawing/2014/main" id="{ABFEEAE2-08D7-5818-8E9D-375C2C6672BD}"/>
              </a:ext>
            </a:extLst>
          </p:cNvPr>
          <p:cNvSpPr txBox="1"/>
          <p:nvPr/>
        </p:nvSpPr>
        <p:spPr>
          <a:xfrm>
            <a:off x="1143000" y="1070650"/>
            <a:ext cx="5638800" cy="707886"/>
          </a:xfrm>
          <a:prstGeom prst="rect">
            <a:avLst/>
          </a:prstGeom>
          <a:noFill/>
        </p:spPr>
        <p:txBody>
          <a:bodyPr wrap="square" rtlCol="0">
            <a:spAutoFit/>
          </a:bodyPr>
          <a:lstStyle/>
          <a:p>
            <a:r>
              <a:rPr lang="en-US" sz="4000" b="1" dirty="0"/>
              <a:t>Dental Handpieces</a:t>
            </a:r>
          </a:p>
        </p:txBody>
      </p:sp>
      <p:pic>
        <p:nvPicPr>
          <p:cNvPr id="8" name="Picture 7" descr="A close-up of a drill and a purple box&#10;&#10;Description automatically generated">
            <a:extLst>
              <a:ext uri="{FF2B5EF4-FFF2-40B4-BE49-F238E27FC236}">
                <a16:creationId xmlns:a16="http://schemas.microsoft.com/office/drawing/2014/main" id="{C21616DF-ABCA-4B45-3FCF-2050ED335AC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4034"/>
          <a:stretch/>
        </p:blipFill>
        <p:spPr>
          <a:xfrm>
            <a:off x="4471641" y="2283473"/>
            <a:ext cx="2107579" cy="1559677"/>
          </a:xfrm>
          <a:prstGeom prst="rect">
            <a:avLst/>
          </a:prstGeom>
        </p:spPr>
      </p:pic>
      <p:pic>
        <p:nvPicPr>
          <p:cNvPr id="10" name="Picture 9" descr="A dentist's hand holding a dental tool&#10;&#10;Description automatically generated with medium confidence">
            <a:extLst>
              <a:ext uri="{FF2B5EF4-FFF2-40B4-BE49-F238E27FC236}">
                <a16:creationId xmlns:a16="http://schemas.microsoft.com/office/drawing/2014/main" id="{6C4F730F-52B5-0F4D-4C0D-6287FE61775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0388" t="36116" r="-1" b="7279"/>
          <a:stretch/>
        </p:blipFill>
        <p:spPr>
          <a:xfrm>
            <a:off x="6880302" y="2118731"/>
            <a:ext cx="3890694" cy="1639230"/>
          </a:xfrm>
          <a:prstGeom prst="rect">
            <a:avLst/>
          </a:prstGeom>
        </p:spPr>
      </p:pic>
    </p:spTree>
    <p:extLst>
      <p:ext uri="{BB962C8B-B14F-4D97-AF65-F5344CB8AC3E}">
        <p14:creationId xmlns:p14="http://schemas.microsoft.com/office/powerpoint/2010/main" val="2915262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57347">
                                            <p:txEl>
                                              <p:pRg st="1" end="1"/>
                                            </p:txEl>
                                          </p:spTgt>
                                        </p:tgtEl>
                                        <p:attrNameLst>
                                          <p:attrName>style.visibility</p:attrName>
                                        </p:attrNameLst>
                                      </p:cBhvr>
                                      <p:to>
                                        <p:strVal val="visible"/>
                                      </p:to>
                                    </p:set>
                                    <p:animEffect transition="in" filter="fade">
                                      <p:cBhvr>
                                        <p:cTn id="7" dur="500"/>
                                        <p:tgtEl>
                                          <p:spTgt spid="57347">
                                            <p:txEl>
                                              <p:pRg st="1" end="1"/>
                                            </p:txEl>
                                          </p:spTgt>
                                        </p:tgtEl>
                                      </p:cBhvr>
                                    </p:animEffect>
                                  </p:childTnLst>
                                </p:cTn>
                              </p:par>
                              <p:par>
                                <p:cTn id="8" presetID="10" presetClass="entr" presetSubtype="0" fill="hold" nodeType="withEffect">
                                  <p:stCondLst>
                                    <p:cond delay="1000"/>
                                  </p:stCondLst>
                                  <p:childTnLst>
                                    <p:set>
                                      <p:cBhvr>
                                        <p:cTn id="9" dur="1" fill="hold">
                                          <p:stCondLst>
                                            <p:cond delay="0"/>
                                          </p:stCondLst>
                                        </p:cTn>
                                        <p:tgtEl>
                                          <p:spTgt spid="57347">
                                            <p:txEl>
                                              <p:pRg st="2" end="2"/>
                                            </p:txEl>
                                          </p:spTgt>
                                        </p:tgtEl>
                                        <p:attrNameLst>
                                          <p:attrName>style.visibility</p:attrName>
                                        </p:attrNameLst>
                                      </p:cBhvr>
                                      <p:to>
                                        <p:strVal val="visible"/>
                                      </p:to>
                                    </p:set>
                                    <p:animEffect transition="in" filter="fade">
                                      <p:cBhvr>
                                        <p:cTn id="10" dur="500"/>
                                        <p:tgtEl>
                                          <p:spTgt spid="57347">
                                            <p:txEl>
                                              <p:pRg st="2" end="2"/>
                                            </p:txEl>
                                          </p:spTgt>
                                        </p:tgtEl>
                                      </p:cBhvr>
                                    </p:animEffect>
                                  </p:childTnLst>
                                </p:cTn>
                              </p:par>
                              <p:par>
                                <p:cTn id="11" presetID="10" presetClass="entr" presetSubtype="0" fill="hold" nodeType="withEffect">
                                  <p:stCondLst>
                                    <p:cond delay="1500"/>
                                  </p:stCondLst>
                                  <p:childTnLst>
                                    <p:set>
                                      <p:cBhvr>
                                        <p:cTn id="12" dur="1" fill="hold">
                                          <p:stCondLst>
                                            <p:cond delay="0"/>
                                          </p:stCondLst>
                                        </p:cTn>
                                        <p:tgtEl>
                                          <p:spTgt spid="57347">
                                            <p:txEl>
                                              <p:pRg st="3" end="3"/>
                                            </p:txEl>
                                          </p:spTgt>
                                        </p:tgtEl>
                                        <p:attrNameLst>
                                          <p:attrName>style.visibility</p:attrName>
                                        </p:attrNameLst>
                                      </p:cBhvr>
                                      <p:to>
                                        <p:strVal val="visible"/>
                                      </p:to>
                                    </p:set>
                                    <p:animEffect transition="in" filter="fade">
                                      <p:cBhvr>
                                        <p:cTn id="13" dur="500"/>
                                        <p:tgtEl>
                                          <p:spTgt spid="57347">
                                            <p:txEl>
                                              <p:pRg st="3" end="3"/>
                                            </p:txEl>
                                          </p:spTgt>
                                        </p:tgtEl>
                                      </p:cBhvr>
                                    </p:animEffect>
                                  </p:childTnLst>
                                </p:cTn>
                              </p:par>
                              <p:par>
                                <p:cTn id="14" presetID="10" presetClass="entr" presetSubtype="0" fill="hold" nodeType="withEffect">
                                  <p:stCondLst>
                                    <p:cond delay="2000"/>
                                  </p:stCondLst>
                                  <p:childTnLst>
                                    <p:set>
                                      <p:cBhvr>
                                        <p:cTn id="15" dur="1" fill="hold">
                                          <p:stCondLst>
                                            <p:cond delay="0"/>
                                          </p:stCondLst>
                                        </p:cTn>
                                        <p:tgtEl>
                                          <p:spTgt spid="57347">
                                            <p:txEl>
                                              <p:pRg st="4" end="4"/>
                                            </p:txEl>
                                          </p:spTgt>
                                        </p:tgtEl>
                                        <p:attrNameLst>
                                          <p:attrName>style.visibility</p:attrName>
                                        </p:attrNameLst>
                                      </p:cBhvr>
                                      <p:to>
                                        <p:strVal val="visible"/>
                                      </p:to>
                                    </p:set>
                                    <p:animEffect transition="in" filter="fade">
                                      <p:cBhvr>
                                        <p:cTn id="16" dur="500"/>
                                        <p:tgtEl>
                                          <p:spTgt spid="57347">
                                            <p:txEl>
                                              <p:pRg st="4" end="4"/>
                                            </p:txEl>
                                          </p:spTgt>
                                        </p:tgtEl>
                                      </p:cBhvr>
                                    </p:animEffect>
                                  </p:childTnLst>
                                </p:cTn>
                              </p:par>
                              <p:par>
                                <p:cTn id="17" presetID="10" presetClass="entr" presetSubtype="0" fill="hold" nodeType="withEffect">
                                  <p:stCondLst>
                                    <p:cond delay="2500"/>
                                  </p:stCondLst>
                                  <p:childTnLst>
                                    <p:set>
                                      <p:cBhvr>
                                        <p:cTn id="18" dur="1" fill="hold">
                                          <p:stCondLst>
                                            <p:cond delay="0"/>
                                          </p:stCondLst>
                                        </p:cTn>
                                        <p:tgtEl>
                                          <p:spTgt spid="57347">
                                            <p:txEl>
                                              <p:pRg st="5" end="5"/>
                                            </p:txEl>
                                          </p:spTgt>
                                        </p:tgtEl>
                                        <p:attrNameLst>
                                          <p:attrName>style.visibility</p:attrName>
                                        </p:attrNameLst>
                                      </p:cBhvr>
                                      <p:to>
                                        <p:strVal val="visible"/>
                                      </p:to>
                                    </p:set>
                                    <p:animEffect transition="in" filter="fade">
                                      <p:cBhvr>
                                        <p:cTn id="19" dur="500"/>
                                        <p:tgtEl>
                                          <p:spTgt spid="57347">
                                            <p:txEl>
                                              <p:pRg st="5" end="5"/>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57347">
                                            <p:txEl>
                                              <p:pRg st="6" end="6"/>
                                            </p:txEl>
                                          </p:spTgt>
                                        </p:tgtEl>
                                        <p:attrNameLst>
                                          <p:attrName>style.visibility</p:attrName>
                                        </p:attrNameLst>
                                      </p:cBhvr>
                                      <p:to>
                                        <p:strVal val="visible"/>
                                      </p:to>
                                    </p:set>
                                    <p:animEffect transition="in" filter="fade">
                                      <p:cBhvr>
                                        <p:cTn id="24" dur="500"/>
                                        <p:tgtEl>
                                          <p:spTgt spid="57347">
                                            <p:txEl>
                                              <p:pRg st="6" end="6"/>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57347">
                                            <p:txEl>
                                              <p:pRg st="7" end="7"/>
                                            </p:txEl>
                                          </p:spTgt>
                                        </p:tgtEl>
                                        <p:attrNameLst>
                                          <p:attrName>style.visibility</p:attrName>
                                        </p:attrNameLst>
                                      </p:cBhvr>
                                      <p:to>
                                        <p:strVal val="visible"/>
                                      </p:to>
                                    </p:set>
                                    <p:animEffect transition="in" filter="fade">
                                      <p:cBhvr>
                                        <p:cTn id="29" dur="500"/>
                                        <p:tgtEl>
                                          <p:spTgt spid="5734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1" name="Rectangle 3"/>
          <p:cNvSpPr>
            <a:spLocks noGrp="1"/>
          </p:cNvSpPr>
          <p:nvPr>
            <p:ph idx="4294967295"/>
          </p:nvPr>
        </p:nvSpPr>
        <p:spPr>
          <a:xfrm>
            <a:off x="1310722" y="2474933"/>
            <a:ext cx="6138293" cy="3557877"/>
          </a:xfrm>
          <a:prstGeom prst="rect">
            <a:avLst/>
          </a:prstGeom>
        </p:spPr>
        <p:txBody>
          <a:bodyPr>
            <a:normAutofit fontScale="62500" lnSpcReduction="20000"/>
          </a:bodyPr>
          <a:lstStyle/>
          <a:p>
            <a:pPr marL="457200" indent="-457200" eaLnBrk="1" hangingPunct="1">
              <a:lnSpc>
                <a:spcPct val="120000"/>
              </a:lnSpc>
            </a:pPr>
            <a:r>
              <a:rPr lang="en-US" altLang="en-US" sz="2900" dirty="0">
                <a:solidFill>
                  <a:srgbClr val="532E1D"/>
                </a:solidFill>
              </a:rPr>
              <a:t>Some components are permanently attached to dental unit waterlines that do not enter the patient's mouth but may still be contaminated </a:t>
            </a:r>
          </a:p>
          <a:p>
            <a:pPr marL="0" indent="0" eaLnBrk="1" hangingPunct="1">
              <a:lnSpc>
                <a:spcPct val="120000"/>
              </a:lnSpc>
              <a:buNone/>
            </a:pPr>
            <a:r>
              <a:rPr lang="en-US" altLang="en-US" sz="2900" dirty="0">
                <a:solidFill>
                  <a:srgbClr val="532E1D"/>
                </a:solidFill>
              </a:rPr>
              <a:t>Examples:</a:t>
            </a:r>
          </a:p>
          <a:p>
            <a:pPr marL="742950" lvl="2" eaLnBrk="1" fontAlgn="auto" hangingPunct="1">
              <a:defRPr/>
            </a:pPr>
            <a:r>
              <a:rPr lang="en-US" altLang="en-US" dirty="0">
                <a:solidFill>
                  <a:srgbClr val="532E1D"/>
                </a:solidFill>
              </a:rPr>
              <a:t>Handles or dental unit attachments of saliva ejectors</a:t>
            </a:r>
          </a:p>
          <a:p>
            <a:pPr marL="742950" lvl="2" eaLnBrk="1" fontAlgn="auto" hangingPunct="1">
              <a:defRPr/>
            </a:pPr>
            <a:r>
              <a:rPr lang="en-US" altLang="en-US" dirty="0">
                <a:solidFill>
                  <a:srgbClr val="532E1D"/>
                </a:solidFill>
              </a:rPr>
              <a:t>High-speed air evacuators</a:t>
            </a:r>
          </a:p>
          <a:p>
            <a:pPr marL="742950" lvl="2" eaLnBrk="1" fontAlgn="auto" hangingPunct="1">
              <a:defRPr/>
            </a:pPr>
            <a:r>
              <a:rPr lang="en-US" altLang="en-US" dirty="0">
                <a:solidFill>
                  <a:srgbClr val="532E1D"/>
                </a:solidFill>
              </a:rPr>
              <a:t>Air/water syringes</a:t>
            </a:r>
          </a:p>
          <a:p>
            <a:pPr marL="457200" indent="-457200" eaLnBrk="1" hangingPunct="1">
              <a:lnSpc>
                <a:spcPct val="80000"/>
              </a:lnSpc>
              <a:spcAft>
                <a:spcPts val="563"/>
              </a:spcAft>
            </a:pPr>
            <a:r>
              <a:rPr lang="en-US" altLang="en-US" sz="2900" dirty="0">
                <a:solidFill>
                  <a:srgbClr val="532E1D"/>
                </a:solidFill>
              </a:rPr>
              <a:t>Use barriers and change between uses</a:t>
            </a:r>
          </a:p>
          <a:p>
            <a:pPr marL="457200" indent="-457200" eaLnBrk="1" hangingPunct="1">
              <a:lnSpc>
                <a:spcPct val="120000"/>
              </a:lnSpc>
              <a:spcAft>
                <a:spcPts val="563"/>
              </a:spcAft>
            </a:pPr>
            <a:r>
              <a:rPr lang="en-US" altLang="en-US" sz="2900" dirty="0">
                <a:solidFill>
                  <a:srgbClr val="532E1D"/>
                </a:solidFill>
              </a:rPr>
              <a:t>Clean and intermediate-level disinfect the surface of devices if visibly contaminated</a:t>
            </a:r>
          </a:p>
          <a:p>
            <a:pPr marL="342900" lvl="1" eaLnBrk="1" fontAlgn="auto" hangingPunct="1">
              <a:defRPr/>
            </a:pPr>
            <a:endParaRPr lang="en-US" altLang="en-US" sz="2600" dirty="0">
              <a:solidFill>
                <a:srgbClr val="532E1D"/>
              </a:solidFill>
            </a:endParaRPr>
          </a:p>
        </p:txBody>
      </p:sp>
      <p:pic>
        <p:nvPicPr>
          <p:cNvPr id="2" name="Banner">
            <a:extLst>
              <a:ext uri="{FF2B5EF4-FFF2-40B4-BE49-F238E27FC236}">
                <a16:creationId xmlns:a16="http://schemas.microsoft.com/office/drawing/2014/main" id="{232AB657-0AF8-81F1-73B4-52B74DBCB9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936" y="1089043"/>
            <a:ext cx="10256154" cy="1531494"/>
          </a:xfrm>
          <a:prstGeom prst="rect">
            <a:avLst/>
          </a:prstGeom>
        </p:spPr>
      </p:pic>
      <p:sp>
        <p:nvSpPr>
          <p:cNvPr id="4" name="TextBox 3">
            <a:extLst>
              <a:ext uri="{FF2B5EF4-FFF2-40B4-BE49-F238E27FC236}">
                <a16:creationId xmlns:a16="http://schemas.microsoft.com/office/drawing/2014/main" id="{E55011AA-B1B1-4D52-C74E-0512CD0F034A}"/>
              </a:ext>
            </a:extLst>
          </p:cNvPr>
          <p:cNvSpPr txBox="1"/>
          <p:nvPr/>
        </p:nvSpPr>
        <p:spPr>
          <a:xfrm>
            <a:off x="1143000" y="1070650"/>
            <a:ext cx="9601200" cy="1323439"/>
          </a:xfrm>
          <a:prstGeom prst="rect">
            <a:avLst/>
          </a:prstGeom>
          <a:noFill/>
        </p:spPr>
        <p:txBody>
          <a:bodyPr wrap="square" rtlCol="0">
            <a:spAutoFit/>
          </a:bodyPr>
          <a:lstStyle/>
          <a:p>
            <a:r>
              <a:rPr lang="en-US" sz="4000" b="1" dirty="0"/>
              <a:t>Devices Permanently Attached to Air and Waterlines</a:t>
            </a:r>
          </a:p>
        </p:txBody>
      </p:sp>
      <p:pic>
        <p:nvPicPr>
          <p:cNvPr id="3" name="6 clean">
            <a:extLst>
              <a:ext uri="{FF2B5EF4-FFF2-40B4-BE49-F238E27FC236}">
                <a16:creationId xmlns:a16="http://schemas.microsoft.com/office/drawing/2014/main" id="{EEA4863A-7B7C-B412-5F9C-F57FF4D9DA2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584" r="25860"/>
          <a:stretch/>
        </p:blipFill>
        <p:spPr>
          <a:xfrm>
            <a:off x="7822580" y="2592232"/>
            <a:ext cx="3261731" cy="331864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3251">
                                            <p:txEl>
                                              <p:pRg st="1" end="1"/>
                                            </p:txEl>
                                          </p:spTgt>
                                        </p:tgtEl>
                                        <p:attrNameLst>
                                          <p:attrName>style.visibility</p:attrName>
                                        </p:attrNameLst>
                                      </p:cBhvr>
                                      <p:to>
                                        <p:strVal val="visible"/>
                                      </p:to>
                                    </p:set>
                                    <p:animEffect transition="in" filter="fade">
                                      <p:cBhvr>
                                        <p:cTn id="7" dur="500"/>
                                        <p:tgtEl>
                                          <p:spTgt spid="53251">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3251">
                                            <p:txEl>
                                              <p:pRg st="2" end="2"/>
                                            </p:txEl>
                                          </p:spTgt>
                                        </p:tgtEl>
                                        <p:attrNameLst>
                                          <p:attrName>style.visibility</p:attrName>
                                        </p:attrNameLst>
                                      </p:cBhvr>
                                      <p:to>
                                        <p:strVal val="visible"/>
                                      </p:to>
                                    </p:set>
                                    <p:animEffect transition="in" filter="fade">
                                      <p:cBhvr>
                                        <p:cTn id="10" dur="500"/>
                                        <p:tgtEl>
                                          <p:spTgt spid="53251">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3251">
                                            <p:txEl>
                                              <p:pRg st="3" end="3"/>
                                            </p:txEl>
                                          </p:spTgt>
                                        </p:tgtEl>
                                        <p:attrNameLst>
                                          <p:attrName>style.visibility</p:attrName>
                                        </p:attrNameLst>
                                      </p:cBhvr>
                                      <p:to>
                                        <p:strVal val="visible"/>
                                      </p:to>
                                    </p:set>
                                    <p:animEffect transition="in" filter="fade">
                                      <p:cBhvr>
                                        <p:cTn id="15" dur="500"/>
                                        <p:tgtEl>
                                          <p:spTgt spid="53251">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53251">
                                            <p:txEl>
                                              <p:pRg st="4" end="4"/>
                                            </p:txEl>
                                          </p:spTgt>
                                        </p:tgtEl>
                                        <p:attrNameLst>
                                          <p:attrName>style.visibility</p:attrName>
                                        </p:attrNameLst>
                                      </p:cBhvr>
                                      <p:to>
                                        <p:strVal val="visible"/>
                                      </p:to>
                                    </p:set>
                                    <p:animEffect transition="in" filter="fade">
                                      <p:cBhvr>
                                        <p:cTn id="20" dur="500"/>
                                        <p:tgtEl>
                                          <p:spTgt spid="53251">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53251">
                                            <p:txEl>
                                              <p:pRg st="5" end="5"/>
                                            </p:txEl>
                                          </p:spTgt>
                                        </p:tgtEl>
                                        <p:attrNameLst>
                                          <p:attrName>style.visibility</p:attrName>
                                        </p:attrNameLst>
                                      </p:cBhvr>
                                      <p:to>
                                        <p:strVal val="visible"/>
                                      </p:to>
                                    </p:set>
                                    <p:animEffect transition="in" filter="fade">
                                      <p:cBhvr>
                                        <p:cTn id="25" dur="500"/>
                                        <p:tgtEl>
                                          <p:spTgt spid="53251">
                                            <p:txEl>
                                              <p:pRg st="5" end="5"/>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53251">
                                            <p:txEl>
                                              <p:pRg st="6" end="6"/>
                                            </p:txEl>
                                          </p:spTgt>
                                        </p:tgtEl>
                                        <p:attrNameLst>
                                          <p:attrName>style.visibility</p:attrName>
                                        </p:attrNameLst>
                                      </p:cBhvr>
                                      <p:to>
                                        <p:strVal val="visible"/>
                                      </p:to>
                                    </p:set>
                                    <p:animEffect transition="in" filter="fade">
                                      <p:cBhvr>
                                        <p:cTn id="30" dur="500"/>
                                        <p:tgtEl>
                                          <p:spTgt spid="5325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6">
            <a:extLst>
              <a:ext uri="{FF2B5EF4-FFF2-40B4-BE49-F238E27FC236}">
                <a16:creationId xmlns:a16="http://schemas.microsoft.com/office/drawing/2014/main" id="{A3E73198-CDF0-4733-ABE4-404601788B5D}"/>
              </a:ext>
            </a:extLst>
          </p:cNvPr>
          <p:cNvSpPr txBox="1"/>
          <p:nvPr/>
        </p:nvSpPr>
        <p:spPr>
          <a:xfrm>
            <a:off x="4641736" y="2287583"/>
            <a:ext cx="5996527" cy="2105705"/>
          </a:xfrm>
          <a:prstGeom prst="rect">
            <a:avLst/>
          </a:prstGeom>
          <a:noFill/>
        </p:spPr>
        <p:txBody>
          <a:bodyPr wrap="square">
            <a:spAutoFit/>
          </a:bodyPr>
          <a:lstStyle/>
          <a:p>
            <a:pPr marL="406400" indent="-342900" eaLnBrk="1" hangingPunct="1">
              <a:spcAft>
                <a:spcPts val="563"/>
              </a:spcAft>
              <a:buFont typeface="Arial" panose="020B0604020202020204" pitchFamily="34" charset="0"/>
              <a:buChar char="•"/>
            </a:pPr>
            <a:r>
              <a:rPr lang="en-US" altLang="en-US" sz="2000" dirty="0">
                <a:solidFill>
                  <a:srgbClr val="532E1D"/>
                </a:solidFill>
                <a:latin typeface="+mn-lt"/>
              </a:rPr>
              <a:t>Previously suctioned  fluids might be retracted into the patient’s mouth when a seal is created</a:t>
            </a:r>
          </a:p>
          <a:p>
            <a:pPr marL="412750" lvl="1" indent="-342900" eaLnBrk="1" fontAlgn="auto" hangingPunct="1">
              <a:spcBef>
                <a:spcPts val="700"/>
              </a:spcBef>
              <a:spcAft>
                <a:spcPts val="600"/>
              </a:spcAft>
              <a:buSzPct val="85000"/>
              <a:buFont typeface="Arial" panose="020B0604020202020204" pitchFamily="34" charset="0"/>
              <a:buChar char="•"/>
              <a:defRPr/>
            </a:pPr>
            <a:r>
              <a:rPr lang="en-US" altLang="en-US" sz="2000" dirty="0">
                <a:solidFill>
                  <a:srgbClr val="532E1D"/>
                </a:solidFill>
                <a:latin typeface="+mn-lt"/>
              </a:rPr>
              <a:t>Although there have been no reports of any adverse health issues, practitioners should be aware that in certain situations, backflow could occur when using a saliva ejector</a:t>
            </a:r>
            <a:endParaRPr lang="en-US" sz="2000" dirty="0">
              <a:solidFill>
                <a:srgbClr val="532E1D"/>
              </a:solidFill>
              <a:latin typeface="+mn-lt"/>
            </a:endParaRPr>
          </a:p>
        </p:txBody>
      </p:sp>
      <p:pic>
        <p:nvPicPr>
          <p:cNvPr id="2" name="Banner">
            <a:extLst>
              <a:ext uri="{FF2B5EF4-FFF2-40B4-BE49-F238E27FC236}">
                <a16:creationId xmlns:a16="http://schemas.microsoft.com/office/drawing/2014/main" id="{BC352B83-5080-4F40-CB96-E0EDCBD57B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936" y="1089043"/>
            <a:ext cx="10256154" cy="877852"/>
          </a:xfrm>
          <a:prstGeom prst="rect">
            <a:avLst/>
          </a:prstGeom>
        </p:spPr>
      </p:pic>
      <p:sp>
        <p:nvSpPr>
          <p:cNvPr id="5" name="TextBox 4">
            <a:extLst>
              <a:ext uri="{FF2B5EF4-FFF2-40B4-BE49-F238E27FC236}">
                <a16:creationId xmlns:a16="http://schemas.microsoft.com/office/drawing/2014/main" id="{7EB84442-1406-596A-E656-9E4F6E8D98FE}"/>
              </a:ext>
            </a:extLst>
          </p:cNvPr>
          <p:cNvSpPr txBox="1"/>
          <p:nvPr/>
        </p:nvSpPr>
        <p:spPr>
          <a:xfrm>
            <a:off x="1143000" y="1070650"/>
            <a:ext cx="7772400" cy="707886"/>
          </a:xfrm>
          <a:prstGeom prst="rect">
            <a:avLst/>
          </a:prstGeom>
          <a:noFill/>
        </p:spPr>
        <p:txBody>
          <a:bodyPr wrap="square" rtlCol="0">
            <a:spAutoFit/>
          </a:bodyPr>
          <a:lstStyle/>
          <a:p>
            <a:r>
              <a:rPr lang="en-US" sz="4000" b="1" dirty="0"/>
              <a:t>Salvia Ejectors</a:t>
            </a:r>
          </a:p>
        </p:txBody>
      </p:sp>
      <p:pic>
        <p:nvPicPr>
          <p:cNvPr id="3" name="1 mouth">
            <a:extLst>
              <a:ext uri="{FF2B5EF4-FFF2-40B4-BE49-F238E27FC236}">
                <a16:creationId xmlns:a16="http://schemas.microsoft.com/office/drawing/2014/main" id="{D0B24BAB-0665-A344-38B9-5AC7BF86314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396585" y="2118733"/>
            <a:ext cx="3877717" cy="3534936"/>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3" name="Rectangle 3">
            <a:extLst>
              <a:ext uri="{FF2B5EF4-FFF2-40B4-BE49-F238E27FC236}">
                <a16:creationId xmlns:a16="http://schemas.microsoft.com/office/drawing/2014/main" id="{638C999E-F3D8-49D6-A596-1A94C39F3B69}"/>
              </a:ext>
            </a:extLst>
          </p:cNvPr>
          <p:cNvSpPr>
            <a:spLocks noGrp="1" noChangeArrowheads="1"/>
          </p:cNvSpPr>
          <p:nvPr>
            <p:ph idx="4294967295"/>
          </p:nvPr>
        </p:nvSpPr>
        <p:spPr>
          <a:xfrm>
            <a:off x="1790659" y="2084627"/>
            <a:ext cx="7658100" cy="3524437"/>
          </a:xfrm>
          <a:prstGeom prst="rect">
            <a:avLst/>
          </a:prstGeom>
        </p:spPr>
        <p:txBody>
          <a:bodyPr rtlCol="0">
            <a:normAutofit/>
          </a:bodyPr>
          <a:lstStyle/>
          <a:p>
            <a:pPr indent="-273050" eaLnBrk="1" hangingPunct="1">
              <a:lnSpc>
                <a:spcPct val="90000"/>
              </a:lnSpc>
            </a:pPr>
            <a:r>
              <a:rPr lang="en-US" altLang="en-US" sz="2200" dirty="0">
                <a:solidFill>
                  <a:srgbClr val="532E1D"/>
                </a:solidFill>
              </a:rPr>
              <a:t>Intended for use on one patient during a single procedure</a:t>
            </a:r>
          </a:p>
          <a:p>
            <a:pPr indent="-273050" eaLnBrk="1" hangingPunct="1">
              <a:lnSpc>
                <a:spcPct val="90000"/>
              </a:lnSpc>
            </a:pPr>
            <a:r>
              <a:rPr lang="en-US" altLang="en-US" sz="2200" dirty="0">
                <a:solidFill>
                  <a:srgbClr val="532E1D"/>
                </a:solidFill>
              </a:rPr>
              <a:t>Usually not heat-tolerant</a:t>
            </a:r>
          </a:p>
          <a:p>
            <a:pPr indent="-273050" eaLnBrk="1" hangingPunct="1">
              <a:lnSpc>
                <a:spcPct val="90000"/>
              </a:lnSpc>
            </a:pPr>
            <a:r>
              <a:rPr lang="en-US" altLang="en-US" sz="2200" dirty="0">
                <a:solidFill>
                  <a:srgbClr val="532E1D"/>
                </a:solidFill>
              </a:rPr>
              <a:t>Cannot be reliably cleaned</a:t>
            </a:r>
          </a:p>
          <a:p>
            <a:pPr indent="-273050" eaLnBrk="1" hangingPunct="1">
              <a:lnSpc>
                <a:spcPct val="90000"/>
              </a:lnSpc>
            </a:pPr>
            <a:r>
              <a:rPr lang="en-US" altLang="en-US" sz="2200" dirty="0">
                <a:solidFill>
                  <a:srgbClr val="532E1D"/>
                </a:solidFill>
              </a:rPr>
              <a:t>Examples: </a:t>
            </a:r>
          </a:p>
          <a:p>
            <a:pPr lvl="1" eaLnBrk="1" hangingPunct="1">
              <a:lnSpc>
                <a:spcPct val="90000"/>
              </a:lnSpc>
            </a:pPr>
            <a:r>
              <a:rPr lang="en-US" altLang="en-US" sz="1800" dirty="0">
                <a:solidFill>
                  <a:srgbClr val="532E1D"/>
                </a:solidFill>
              </a:rPr>
              <a:t>Syringe needles</a:t>
            </a:r>
          </a:p>
          <a:p>
            <a:pPr lvl="1" eaLnBrk="1" hangingPunct="1">
              <a:lnSpc>
                <a:spcPct val="90000"/>
              </a:lnSpc>
            </a:pPr>
            <a:r>
              <a:rPr lang="en-US" altLang="en-US" sz="1800" dirty="0">
                <a:solidFill>
                  <a:srgbClr val="532E1D"/>
                </a:solidFill>
              </a:rPr>
              <a:t>Prophylaxis cups</a:t>
            </a:r>
          </a:p>
          <a:p>
            <a:pPr lvl="1" eaLnBrk="1" hangingPunct="1">
              <a:lnSpc>
                <a:spcPct val="90000"/>
              </a:lnSpc>
            </a:pPr>
            <a:r>
              <a:rPr lang="en-US" altLang="en-US" sz="1800" dirty="0">
                <a:solidFill>
                  <a:srgbClr val="532E1D"/>
                </a:solidFill>
              </a:rPr>
              <a:t>Plastic orthodontic brackets</a:t>
            </a:r>
          </a:p>
          <a:p>
            <a:pPr lvl="1" eaLnBrk="1" hangingPunct="1">
              <a:lnSpc>
                <a:spcPct val="90000"/>
              </a:lnSpc>
            </a:pPr>
            <a:r>
              <a:rPr lang="en-US" altLang="en-US" sz="1800" dirty="0">
                <a:solidFill>
                  <a:srgbClr val="532E1D"/>
                </a:solidFill>
              </a:rPr>
              <a:t>Sterile irrigation water </a:t>
            </a:r>
          </a:p>
        </p:txBody>
      </p:sp>
      <p:pic>
        <p:nvPicPr>
          <p:cNvPr id="2" name="Banner">
            <a:extLst>
              <a:ext uri="{FF2B5EF4-FFF2-40B4-BE49-F238E27FC236}">
                <a16:creationId xmlns:a16="http://schemas.microsoft.com/office/drawing/2014/main" id="{112F70F7-19ED-5F1D-919B-788D04283E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936" y="1089043"/>
            <a:ext cx="10256154" cy="877852"/>
          </a:xfrm>
          <a:prstGeom prst="rect">
            <a:avLst/>
          </a:prstGeom>
        </p:spPr>
      </p:pic>
      <p:sp>
        <p:nvSpPr>
          <p:cNvPr id="4" name="TextBox 3">
            <a:extLst>
              <a:ext uri="{FF2B5EF4-FFF2-40B4-BE49-F238E27FC236}">
                <a16:creationId xmlns:a16="http://schemas.microsoft.com/office/drawing/2014/main" id="{C5E4CE92-8237-1D58-84EE-27C231B887C2}"/>
              </a:ext>
            </a:extLst>
          </p:cNvPr>
          <p:cNvSpPr txBox="1"/>
          <p:nvPr/>
        </p:nvSpPr>
        <p:spPr>
          <a:xfrm>
            <a:off x="1143000" y="1070650"/>
            <a:ext cx="8839200" cy="707886"/>
          </a:xfrm>
          <a:prstGeom prst="rect">
            <a:avLst/>
          </a:prstGeom>
          <a:noFill/>
        </p:spPr>
        <p:txBody>
          <a:bodyPr wrap="square" rtlCol="0">
            <a:spAutoFit/>
          </a:bodyPr>
          <a:lstStyle/>
          <a:p>
            <a:r>
              <a:rPr lang="en-US" sz="4000" b="1" dirty="0"/>
              <a:t>Single-Use (Disposable) Devices</a:t>
            </a:r>
          </a:p>
        </p:txBody>
      </p:sp>
      <p:pic>
        <p:nvPicPr>
          <p:cNvPr id="3" name="Picture 2">
            <a:extLst>
              <a:ext uri="{FF2B5EF4-FFF2-40B4-BE49-F238E27FC236}">
                <a16:creationId xmlns:a16="http://schemas.microsoft.com/office/drawing/2014/main" id="{2C2D2260-FA56-8761-644D-8DC6693FB36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8368934">
            <a:off x="4560849" y="3550369"/>
            <a:ext cx="2154685" cy="1003927"/>
          </a:xfrm>
          <a:prstGeom prst="rect">
            <a:avLst/>
          </a:prstGeom>
        </p:spPr>
      </p:pic>
      <p:pic>
        <p:nvPicPr>
          <p:cNvPr id="5" name="Picture 4">
            <a:extLst>
              <a:ext uri="{FF2B5EF4-FFF2-40B4-BE49-F238E27FC236}">
                <a16:creationId xmlns:a16="http://schemas.microsoft.com/office/drawing/2014/main" id="{1A5765EB-BD59-ADAB-8B62-82A599DEB51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15414" y="4857203"/>
            <a:ext cx="1061506" cy="1131223"/>
          </a:xfrm>
          <a:prstGeom prst="rect">
            <a:avLst/>
          </a:prstGeom>
        </p:spPr>
      </p:pic>
      <p:pic>
        <p:nvPicPr>
          <p:cNvPr id="7" name="Picture 6">
            <a:extLst>
              <a:ext uri="{FF2B5EF4-FFF2-40B4-BE49-F238E27FC236}">
                <a16:creationId xmlns:a16="http://schemas.microsoft.com/office/drawing/2014/main" id="{7E1E6E67-1291-E5D1-6987-8F2C09939D8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50730" y="4262696"/>
            <a:ext cx="1380286" cy="661752"/>
          </a:xfrm>
          <a:prstGeom prst="rect">
            <a:avLst/>
          </a:prstGeom>
        </p:spPr>
      </p:pic>
      <p:sp>
        <p:nvSpPr>
          <p:cNvPr id="8" name="TextBox 7">
            <a:extLst>
              <a:ext uri="{FF2B5EF4-FFF2-40B4-BE49-F238E27FC236}">
                <a16:creationId xmlns:a16="http://schemas.microsoft.com/office/drawing/2014/main" id="{FB4DF082-858A-F670-06B3-AE3587C09E36}"/>
              </a:ext>
            </a:extLst>
          </p:cNvPr>
          <p:cNvSpPr txBox="1"/>
          <p:nvPr/>
        </p:nvSpPr>
        <p:spPr>
          <a:xfrm>
            <a:off x="894885" y="6250300"/>
            <a:ext cx="9776831" cy="369332"/>
          </a:xfrm>
          <a:prstGeom prst="rect">
            <a:avLst/>
          </a:prstGeom>
          <a:noFill/>
        </p:spPr>
        <p:txBody>
          <a:bodyPr wrap="square">
            <a:spAutoFit/>
          </a:bodyPr>
          <a:lstStyle/>
          <a:p>
            <a:pPr marL="69850" indent="0" eaLnBrk="1" hangingPunct="1">
              <a:lnSpc>
                <a:spcPct val="90000"/>
              </a:lnSpc>
              <a:buNone/>
            </a:pPr>
            <a:r>
              <a:rPr lang="en-US" altLang="en-US" sz="2000" dirty="0">
                <a:solidFill>
                  <a:schemeClr val="tx1"/>
                </a:solidFill>
              </a:rPr>
              <a:t>FDA Law prevents reuse or reprocessing of “labeled” single use patient products or devices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8723">
                                            <p:txEl>
                                              <p:pRg st="1" end="1"/>
                                            </p:txEl>
                                          </p:spTgt>
                                        </p:tgtEl>
                                        <p:attrNameLst>
                                          <p:attrName>style.visibility</p:attrName>
                                        </p:attrNameLst>
                                      </p:cBhvr>
                                      <p:to>
                                        <p:strVal val="visible"/>
                                      </p:to>
                                    </p:set>
                                    <p:animEffect transition="in" filter="fade">
                                      <p:cBhvr>
                                        <p:cTn id="7" dur="500"/>
                                        <p:tgtEl>
                                          <p:spTgt spid="158723">
                                            <p:txEl>
                                              <p:pRg st="1" end="1"/>
                                            </p:txEl>
                                          </p:spTgt>
                                        </p:tgtEl>
                                      </p:cBhvr>
                                    </p:animEffect>
                                  </p:childTnLst>
                                </p:cTn>
                              </p:par>
                              <p:par>
                                <p:cTn id="8" presetID="10" presetClass="entr" presetSubtype="0" fill="hold" nodeType="withEffect">
                                  <p:stCondLst>
                                    <p:cond delay="1500"/>
                                  </p:stCondLst>
                                  <p:childTnLst>
                                    <p:set>
                                      <p:cBhvr>
                                        <p:cTn id="9" dur="1" fill="hold">
                                          <p:stCondLst>
                                            <p:cond delay="0"/>
                                          </p:stCondLst>
                                        </p:cTn>
                                        <p:tgtEl>
                                          <p:spTgt spid="158723">
                                            <p:txEl>
                                              <p:pRg st="2" end="2"/>
                                            </p:txEl>
                                          </p:spTgt>
                                        </p:tgtEl>
                                        <p:attrNameLst>
                                          <p:attrName>style.visibility</p:attrName>
                                        </p:attrNameLst>
                                      </p:cBhvr>
                                      <p:to>
                                        <p:strVal val="visible"/>
                                      </p:to>
                                    </p:set>
                                    <p:animEffect transition="in" filter="fade">
                                      <p:cBhvr>
                                        <p:cTn id="10" dur="500"/>
                                        <p:tgtEl>
                                          <p:spTgt spid="158723">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58723">
                                            <p:txEl>
                                              <p:pRg st="3" end="3"/>
                                            </p:txEl>
                                          </p:spTgt>
                                        </p:tgtEl>
                                        <p:attrNameLst>
                                          <p:attrName>style.visibility</p:attrName>
                                        </p:attrNameLst>
                                      </p:cBhvr>
                                      <p:to>
                                        <p:strVal val="visible"/>
                                      </p:to>
                                    </p:set>
                                    <p:animEffect transition="in" filter="fade">
                                      <p:cBhvr>
                                        <p:cTn id="15" dur="500"/>
                                        <p:tgtEl>
                                          <p:spTgt spid="158723">
                                            <p:txEl>
                                              <p:pRg st="3" end="3"/>
                                            </p:txEl>
                                          </p:spTgt>
                                        </p:tgtEl>
                                      </p:cBhvr>
                                    </p:animEffect>
                                  </p:childTnLst>
                                </p:cTn>
                              </p:par>
                              <p:par>
                                <p:cTn id="16" presetID="10" presetClass="entr" presetSubtype="0" fill="hold" nodeType="withEffect">
                                  <p:stCondLst>
                                    <p:cond delay="500"/>
                                  </p:stCondLst>
                                  <p:childTnLst>
                                    <p:set>
                                      <p:cBhvr>
                                        <p:cTn id="17" dur="1" fill="hold">
                                          <p:stCondLst>
                                            <p:cond delay="0"/>
                                          </p:stCondLst>
                                        </p:cTn>
                                        <p:tgtEl>
                                          <p:spTgt spid="158723">
                                            <p:txEl>
                                              <p:pRg st="4" end="4"/>
                                            </p:txEl>
                                          </p:spTgt>
                                        </p:tgtEl>
                                        <p:attrNameLst>
                                          <p:attrName>style.visibility</p:attrName>
                                        </p:attrNameLst>
                                      </p:cBhvr>
                                      <p:to>
                                        <p:strVal val="visible"/>
                                      </p:to>
                                    </p:set>
                                    <p:animEffect transition="in" filter="fade">
                                      <p:cBhvr>
                                        <p:cTn id="18" dur="500"/>
                                        <p:tgtEl>
                                          <p:spTgt spid="158723">
                                            <p:txEl>
                                              <p:pRg st="4" end="4"/>
                                            </p:txEl>
                                          </p:spTgt>
                                        </p:tgtEl>
                                      </p:cBhvr>
                                    </p:animEffect>
                                  </p:childTnLst>
                                </p:cTn>
                              </p:par>
                              <p:par>
                                <p:cTn id="19" presetID="10" presetClass="entr" presetSubtype="0" fill="hold" nodeType="withEffect">
                                  <p:stCondLst>
                                    <p:cond delay="50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par>
                                <p:cTn id="22" presetID="10" presetClass="entr" presetSubtype="0" fill="hold" nodeType="withEffect">
                                  <p:stCondLst>
                                    <p:cond delay="1500"/>
                                  </p:stCondLst>
                                  <p:childTnLst>
                                    <p:set>
                                      <p:cBhvr>
                                        <p:cTn id="23" dur="1" fill="hold">
                                          <p:stCondLst>
                                            <p:cond delay="0"/>
                                          </p:stCondLst>
                                        </p:cTn>
                                        <p:tgtEl>
                                          <p:spTgt spid="158723">
                                            <p:txEl>
                                              <p:pRg st="5" end="5"/>
                                            </p:txEl>
                                          </p:spTgt>
                                        </p:tgtEl>
                                        <p:attrNameLst>
                                          <p:attrName>style.visibility</p:attrName>
                                        </p:attrNameLst>
                                      </p:cBhvr>
                                      <p:to>
                                        <p:strVal val="visible"/>
                                      </p:to>
                                    </p:set>
                                    <p:animEffect transition="in" filter="fade">
                                      <p:cBhvr>
                                        <p:cTn id="24" dur="500"/>
                                        <p:tgtEl>
                                          <p:spTgt spid="158723">
                                            <p:txEl>
                                              <p:pRg st="5" end="5"/>
                                            </p:txEl>
                                          </p:spTgt>
                                        </p:tgtEl>
                                      </p:cBhvr>
                                    </p:animEffect>
                                  </p:childTnLst>
                                </p:cTn>
                              </p:par>
                              <p:par>
                                <p:cTn id="25" presetID="10" presetClass="entr" presetSubtype="0" fill="hold" nodeType="withEffect">
                                  <p:stCondLst>
                                    <p:cond delay="2500"/>
                                  </p:stCondLst>
                                  <p:childTnLst>
                                    <p:set>
                                      <p:cBhvr>
                                        <p:cTn id="26" dur="1" fill="hold">
                                          <p:stCondLst>
                                            <p:cond delay="0"/>
                                          </p:stCondLst>
                                        </p:cTn>
                                        <p:tgtEl>
                                          <p:spTgt spid="158723">
                                            <p:txEl>
                                              <p:pRg st="6" end="6"/>
                                            </p:txEl>
                                          </p:spTgt>
                                        </p:tgtEl>
                                        <p:attrNameLst>
                                          <p:attrName>style.visibility</p:attrName>
                                        </p:attrNameLst>
                                      </p:cBhvr>
                                      <p:to>
                                        <p:strVal val="visible"/>
                                      </p:to>
                                    </p:set>
                                    <p:animEffect transition="in" filter="fade">
                                      <p:cBhvr>
                                        <p:cTn id="27" dur="500"/>
                                        <p:tgtEl>
                                          <p:spTgt spid="158723">
                                            <p:txEl>
                                              <p:pRg st="6" end="6"/>
                                            </p:txEl>
                                          </p:spTgt>
                                        </p:tgtEl>
                                      </p:cBhvr>
                                    </p:animEffect>
                                  </p:childTnLst>
                                </p:cTn>
                              </p:par>
                              <p:par>
                                <p:cTn id="28" presetID="10" presetClass="entr" presetSubtype="0" fill="hold" nodeType="withEffect">
                                  <p:stCondLst>
                                    <p:cond delay="250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cTn>
                              </p:par>
                              <p:par>
                                <p:cTn id="31" presetID="10" presetClass="entr" presetSubtype="0" fill="hold" nodeType="withEffect">
                                  <p:stCondLst>
                                    <p:cond delay="3500"/>
                                  </p:stCondLst>
                                  <p:childTnLst>
                                    <p:set>
                                      <p:cBhvr>
                                        <p:cTn id="32" dur="1" fill="hold">
                                          <p:stCondLst>
                                            <p:cond delay="0"/>
                                          </p:stCondLst>
                                        </p:cTn>
                                        <p:tgtEl>
                                          <p:spTgt spid="158723">
                                            <p:txEl>
                                              <p:pRg st="7" end="7"/>
                                            </p:txEl>
                                          </p:spTgt>
                                        </p:tgtEl>
                                        <p:attrNameLst>
                                          <p:attrName>style.visibility</p:attrName>
                                        </p:attrNameLst>
                                      </p:cBhvr>
                                      <p:to>
                                        <p:strVal val="visible"/>
                                      </p:to>
                                    </p:set>
                                    <p:animEffect transition="in" filter="fade">
                                      <p:cBhvr>
                                        <p:cTn id="33" dur="500"/>
                                        <p:tgtEl>
                                          <p:spTgt spid="158723">
                                            <p:txEl>
                                              <p:pRg st="7" end="7"/>
                                            </p:txEl>
                                          </p:spTgt>
                                        </p:tgtEl>
                                      </p:cBhvr>
                                    </p:animEffect>
                                  </p:childTnLst>
                                </p:cTn>
                              </p:par>
                              <p:par>
                                <p:cTn id="34" presetID="10" presetClass="entr" presetSubtype="0" fill="hold" nodeType="withEffect">
                                  <p:stCondLst>
                                    <p:cond delay="3500"/>
                                  </p:stCondLst>
                                  <p:childTnLst>
                                    <p:set>
                                      <p:cBhvr>
                                        <p:cTn id="35" dur="1" fill="hold">
                                          <p:stCondLst>
                                            <p:cond delay="0"/>
                                          </p:stCondLst>
                                        </p:cTn>
                                        <p:tgtEl>
                                          <p:spTgt spid="5"/>
                                        </p:tgtEl>
                                        <p:attrNameLst>
                                          <p:attrName>style.visibility</p:attrName>
                                        </p:attrNameLst>
                                      </p:cBhvr>
                                      <p:to>
                                        <p:strVal val="visible"/>
                                      </p:to>
                                    </p:set>
                                    <p:animEffect transition="in" filter="fade">
                                      <p:cBhvr>
                                        <p:cTn id="3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anner">
            <a:extLst>
              <a:ext uri="{FF2B5EF4-FFF2-40B4-BE49-F238E27FC236}">
                <a16:creationId xmlns:a16="http://schemas.microsoft.com/office/drawing/2014/main" id="{B1EBB45E-1494-2E02-F04F-2D9668B98B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936" y="1089043"/>
            <a:ext cx="10256154" cy="877852"/>
          </a:xfrm>
          <a:prstGeom prst="rect">
            <a:avLst/>
          </a:prstGeom>
        </p:spPr>
      </p:pic>
      <p:sp>
        <p:nvSpPr>
          <p:cNvPr id="5" name="TextBox 4">
            <a:extLst>
              <a:ext uri="{FF2B5EF4-FFF2-40B4-BE49-F238E27FC236}">
                <a16:creationId xmlns:a16="http://schemas.microsoft.com/office/drawing/2014/main" id="{FB57FFE1-CD35-35B8-E1B8-BAB3761BBE68}"/>
              </a:ext>
            </a:extLst>
          </p:cNvPr>
          <p:cNvSpPr txBox="1"/>
          <p:nvPr/>
        </p:nvSpPr>
        <p:spPr>
          <a:xfrm>
            <a:off x="1143000" y="1070650"/>
            <a:ext cx="8686800" cy="707886"/>
          </a:xfrm>
          <a:prstGeom prst="rect">
            <a:avLst/>
          </a:prstGeom>
          <a:noFill/>
        </p:spPr>
        <p:txBody>
          <a:bodyPr wrap="square" rtlCol="0">
            <a:spAutoFit/>
          </a:bodyPr>
          <a:lstStyle/>
          <a:p>
            <a:r>
              <a:rPr lang="en-US" sz="4000" b="1" dirty="0"/>
              <a:t>Pre-Procedural Mouth Rinses</a:t>
            </a:r>
          </a:p>
        </p:txBody>
      </p:sp>
      <p:sp>
        <p:nvSpPr>
          <p:cNvPr id="4" name="TextBox 3">
            <a:extLst>
              <a:ext uri="{FF2B5EF4-FFF2-40B4-BE49-F238E27FC236}">
                <a16:creationId xmlns:a16="http://schemas.microsoft.com/office/drawing/2014/main" id="{320F13A4-3C6C-27C1-A76C-62D6B103C759}"/>
              </a:ext>
            </a:extLst>
          </p:cNvPr>
          <p:cNvSpPr txBox="1"/>
          <p:nvPr/>
        </p:nvSpPr>
        <p:spPr>
          <a:xfrm>
            <a:off x="1325137" y="2425000"/>
            <a:ext cx="4819185" cy="2808461"/>
          </a:xfrm>
          <a:prstGeom prst="rect">
            <a:avLst/>
          </a:prstGeom>
          <a:noFill/>
        </p:spPr>
        <p:txBody>
          <a:bodyPr wrap="square">
            <a:spAutoFit/>
          </a:bodyPr>
          <a:lstStyle/>
          <a:p>
            <a:pPr marL="342900" indent="-273050" eaLnBrk="1" hangingPunct="1">
              <a:lnSpc>
                <a:spcPct val="90000"/>
              </a:lnSpc>
              <a:spcBef>
                <a:spcPts val="700"/>
              </a:spcBef>
              <a:spcAft>
                <a:spcPts val="600"/>
              </a:spcAft>
              <a:buSzPct val="85000"/>
              <a:buFont typeface="Arial" panose="020B0604020202020204" pitchFamily="34" charset="0"/>
              <a:buChar char="•"/>
            </a:pPr>
            <a:r>
              <a:rPr lang="en-US" altLang="en-US" sz="2200" dirty="0">
                <a:solidFill>
                  <a:srgbClr val="532E1D"/>
                </a:solidFill>
                <a:latin typeface="+mn-lt"/>
              </a:rPr>
              <a:t>Antimicrobial mouth rinses prior to a dental procedure </a:t>
            </a:r>
          </a:p>
          <a:p>
            <a:pPr marL="800100" lvl="2" indent="-273050" eaLnBrk="1" hangingPunct="1">
              <a:lnSpc>
                <a:spcPct val="90000"/>
              </a:lnSpc>
              <a:spcBef>
                <a:spcPts val="700"/>
              </a:spcBef>
              <a:spcAft>
                <a:spcPts val="600"/>
              </a:spcAft>
              <a:buSzPct val="85000"/>
              <a:buFont typeface="Arial" panose="020B0604020202020204" pitchFamily="34" charset="0"/>
              <a:buChar char="•"/>
            </a:pPr>
            <a:r>
              <a:rPr lang="en-US" altLang="en-US" dirty="0">
                <a:solidFill>
                  <a:srgbClr val="532E1D"/>
                </a:solidFill>
                <a:latin typeface="+mn-lt"/>
              </a:rPr>
              <a:t>Reduce number of microorganisms in aerosols/spatter</a:t>
            </a:r>
          </a:p>
          <a:p>
            <a:pPr marL="800100" lvl="2" indent="-273050" eaLnBrk="1" hangingPunct="1">
              <a:lnSpc>
                <a:spcPct val="90000"/>
              </a:lnSpc>
              <a:spcBef>
                <a:spcPts val="700"/>
              </a:spcBef>
              <a:spcAft>
                <a:spcPts val="600"/>
              </a:spcAft>
              <a:buSzPct val="85000"/>
              <a:buFont typeface="Arial" panose="020B0604020202020204" pitchFamily="34" charset="0"/>
              <a:buChar char="•"/>
            </a:pPr>
            <a:r>
              <a:rPr lang="en-US" altLang="en-US" dirty="0">
                <a:solidFill>
                  <a:srgbClr val="532E1D"/>
                </a:solidFill>
                <a:latin typeface="+mn-lt"/>
              </a:rPr>
              <a:t>Decrease the number of microorganisms introduced into the bloodstream</a:t>
            </a:r>
          </a:p>
          <a:p>
            <a:pPr marL="342900" indent="-273050" eaLnBrk="1" hangingPunct="1">
              <a:lnSpc>
                <a:spcPct val="90000"/>
              </a:lnSpc>
              <a:spcBef>
                <a:spcPts val="700"/>
              </a:spcBef>
              <a:spcAft>
                <a:spcPts val="600"/>
              </a:spcAft>
              <a:buSzPct val="85000"/>
              <a:buFont typeface="Arial" panose="020B0604020202020204" pitchFamily="34" charset="0"/>
              <a:buChar char="•"/>
            </a:pPr>
            <a:r>
              <a:rPr lang="en-US" altLang="en-US" sz="2200" dirty="0">
                <a:solidFill>
                  <a:srgbClr val="532E1D"/>
                </a:solidFill>
                <a:latin typeface="+mn-lt"/>
              </a:rPr>
              <a:t>Unresolved issue–no evidence that infections are prevented</a:t>
            </a:r>
          </a:p>
        </p:txBody>
      </p:sp>
      <p:pic>
        <p:nvPicPr>
          <p:cNvPr id="6" name="Picture 5" descr="A person in a chair holding a cup of medicine&#10;&#10;Description automatically generated">
            <a:extLst>
              <a:ext uri="{FF2B5EF4-FFF2-40B4-BE49-F238E27FC236}">
                <a16:creationId xmlns:a16="http://schemas.microsoft.com/office/drawing/2014/main" id="{7812B672-9FB4-5D8C-BD6F-0F3E440F9F9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0020"/>
          <a:stretch/>
        </p:blipFill>
        <p:spPr>
          <a:xfrm>
            <a:off x="6389163" y="2152185"/>
            <a:ext cx="4560403" cy="337882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par>
                                <p:cTn id="8" presetID="10" presetClass="entr" presetSubtype="0" fill="hold" nodeType="withEffect">
                                  <p:stCondLst>
                                    <p:cond delay="2000"/>
                                  </p:stCondLst>
                                  <p:childTnLst>
                                    <p:set>
                                      <p:cBhvr>
                                        <p:cTn id="9" dur="1" fill="hold">
                                          <p:stCondLst>
                                            <p:cond delay="0"/>
                                          </p:stCondLst>
                                        </p:cTn>
                                        <p:tgtEl>
                                          <p:spTgt spid="4">
                                            <p:txEl>
                                              <p:pRg st="2" end="2"/>
                                            </p:txEl>
                                          </p:spTgt>
                                        </p:tgtEl>
                                        <p:attrNameLst>
                                          <p:attrName>style.visibility</p:attrName>
                                        </p:attrNameLst>
                                      </p:cBhvr>
                                      <p:to>
                                        <p:strVal val="visible"/>
                                      </p:to>
                                    </p:set>
                                    <p:animEffect transition="in" filter="fade">
                                      <p:cBhvr>
                                        <p:cTn id="10" dur="500"/>
                                        <p:tgtEl>
                                          <p:spTgt spid="4">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animEffect transition="in" filter="fade">
                                      <p:cBhvr>
                                        <p:cTn id="15"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9B1120C4-BE03-DF5F-54D3-CC079741F2ED}"/>
              </a:ext>
            </a:extLst>
          </p:cNvPr>
          <p:cNvCxnSpPr>
            <a:cxnSpLocks/>
          </p:cNvCxnSpPr>
          <p:nvPr/>
        </p:nvCxnSpPr>
        <p:spPr>
          <a:xfrm>
            <a:off x="2975703" y="4182233"/>
            <a:ext cx="6870824" cy="0"/>
          </a:xfrm>
          <a:prstGeom prst="line">
            <a:avLst/>
          </a:prstGeom>
          <a:ln w="5715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3" name="Straight Connector 12">
            <a:extLst>
              <a:ext uri="{FF2B5EF4-FFF2-40B4-BE49-F238E27FC236}">
                <a16:creationId xmlns:a16="http://schemas.microsoft.com/office/drawing/2014/main" id="{E39E0D8B-08AD-D390-DED4-39FC3E781DFC}"/>
              </a:ext>
            </a:extLst>
          </p:cNvPr>
          <p:cNvCxnSpPr>
            <a:cxnSpLocks/>
          </p:cNvCxnSpPr>
          <p:nvPr/>
        </p:nvCxnSpPr>
        <p:spPr>
          <a:xfrm>
            <a:off x="2966223" y="4522972"/>
            <a:ext cx="1237787" cy="0"/>
          </a:xfrm>
          <a:prstGeom prst="line">
            <a:avLst/>
          </a:prstGeom>
          <a:ln w="57150">
            <a:solidFill>
              <a:srgbClr val="FF0000"/>
            </a:solidFill>
          </a:ln>
        </p:spPr>
        <p:style>
          <a:lnRef idx="3">
            <a:schemeClr val="accent2"/>
          </a:lnRef>
          <a:fillRef idx="0">
            <a:schemeClr val="accent2"/>
          </a:fillRef>
          <a:effectRef idx="2">
            <a:schemeClr val="accent2"/>
          </a:effectRef>
          <a:fontRef idx="minor">
            <a:schemeClr val="tx1"/>
          </a:fontRef>
        </p:style>
      </p:cxnSp>
      <p:sp>
        <p:nvSpPr>
          <p:cNvPr id="3" name="Content Placeholder 2">
            <a:extLst>
              <a:ext uri="{FF2B5EF4-FFF2-40B4-BE49-F238E27FC236}">
                <a16:creationId xmlns:a16="http://schemas.microsoft.com/office/drawing/2014/main" id="{7F966383-4611-4721-83E0-DFB714B20ECB}"/>
              </a:ext>
            </a:extLst>
          </p:cNvPr>
          <p:cNvSpPr>
            <a:spLocks noGrp="1"/>
          </p:cNvSpPr>
          <p:nvPr>
            <p:ph idx="4294967295"/>
          </p:nvPr>
        </p:nvSpPr>
        <p:spPr>
          <a:xfrm>
            <a:off x="1908359" y="2189357"/>
            <a:ext cx="8839200" cy="2605668"/>
          </a:xfrm>
          <a:prstGeom prst="rect">
            <a:avLst/>
          </a:prstGeom>
        </p:spPr>
        <p:txBody>
          <a:bodyPr>
            <a:normAutofit/>
          </a:bodyPr>
          <a:lstStyle/>
          <a:p>
            <a:pPr marL="0" indent="0" eaLnBrk="1" hangingPunct="1">
              <a:buNone/>
              <a:defRPr/>
            </a:pPr>
            <a:r>
              <a:rPr lang="en-US" sz="2400" b="1" dirty="0">
                <a:solidFill>
                  <a:srgbClr val="532E1D"/>
                </a:solidFill>
              </a:rPr>
              <a:t>Which statement about single use devices is true?</a:t>
            </a:r>
          </a:p>
          <a:p>
            <a:pPr marL="951230" indent="-457200" eaLnBrk="1" hangingPunct="1">
              <a:buFont typeface="+mj-lt"/>
              <a:buAutoNum type="alphaUcPeriod"/>
              <a:defRPr/>
            </a:pPr>
            <a:r>
              <a:rPr lang="en-US" sz="2400" dirty="0">
                <a:solidFill>
                  <a:srgbClr val="532E1D"/>
                </a:solidFill>
              </a:rPr>
              <a:t>They can be cleaned and disinfected and reused</a:t>
            </a:r>
          </a:p>
          <a:p>
            <a:pPr marL="951230" indent="-457200" eaLnBrk="1" hangingPunct="1">
              <a:buFont typeface="+mj-lt"/>
              <a:buAutoNum type="alphaUcPeriod"/>
              <a:defRPr/>
            </a:pPr>
            <a:r>
              <a:rPr lang="en-US" sz="2400" dirty="0">
                <a:solidFill>
                  <a:srgbClr val="532E1D"/>
                </a:solidFill>
              </a:rPr>
              <a:t>If they are not visibly contaminated, they can be reused</a:t>
            </a:r>
          </a:p>
          <a:p>
            <a:pPr marL="951230" indent="-457200" eaLnBrk="1" hangingPunct="1">
              <a:buFont typeface="+mj-lt"/>
              <a:buAutoNum type="alphaUcPeriod"/>
              <a:defRPr/>
            </a:pPr>
            <a:r>
              <a:rPr lang="en-US" sz="2400" dirty="0">
                <a:solidFill>
                  <a:srgbClr val="532E1D"/>
                </a:solidFill>
              </a:rPr>
              <a:t>They are intended for use on one patient during a single procedure </a:t>
            </a:r>
          </a:p>
        </p:txBody>
      </p:sp>
      <p:sp>
        <p:nvSpPr>
          <p:cNvPr id="9" name="banner">
            <a:extLst>
              <a:ext uri="{FF2B5EF4-FFF2-40B4-BE49-F238E27FC236}">
                <a16:creationId xmlns:a16="http://schemas.microsoft.com/office/drawing/2014/main" id="{958B855A-63B7-15C1-664A-152ADD58E4F6}"/>
              </a:ext>
            </a:extLst>
          </p:cNvPr>
          <p:cNvSpPr/>
          <p:nvPr/>
        </p:nvSpPr>
        <p:spPr>
          <a:xfrm>
            <a:off x="6219930" y="562708"/>
            <a:ext cx="5972070" cy="889574"/>
          </a:xfrm>
          <a:prstGeom prst="rect">
            <a:avLst/>
          </a:prstGeom>
          <a:solidFill>
            <a:srgbClr val="CC202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9A79C28E-D659-D562-9DFB-0AA31E5E2AB3}"/>
              </a:ext>
            </a:extLst>
          </p:cNvPr>
          <p:cNvSpPr txBox="1">
            <a:spLocks/>
          </p:cNvSpPr>
          <p:nvPr/>
        </p:nvSpPr>
        <p:spPr>
          <a:xfrm>
            <a:off x="6529753" y="633826"/>
            <a:ext cx="3334378" cy="747338"/>
          </a:xfrm>
          <a:prstGeom prst="rect">
            <a:avLst/>
          </a:prstGeom>
          <a:noFill/>
          <a:ln>
            <a:noFill/>
          </a:ln>
        </p:spPr>
        <p:txBody>
          <a:bodyPr vert="horz" lIns="91440" tIns="45720" rIns="91440" bIns="45720" rtlCol="0" anchor="ctr">
            <a:normAutofit fontScale="7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0"/>
              </a:spcAft>
            </a:pPr>
            <a:r>
              <a:rPr lang="en-US" b="1"/>
              <a:t>Knowledge Check</a:t>
            </a:r>
          </a:p>
        </p:txBody>
      </p:sp>
      <p:pic>
        <p:nvPicPr>
          <p:cNvPr id="11" name="Picture 10" descr="Vida en Jupiter">
            <a:extLst>
              <a:ext uri="{FF2B5EF4-FFF2-40B4-BE49-F238E27FC236}">
                <a16:creationId xmlns:a16="http://schemas.microsoft.com/office/drawing/2014/main" id="{03C4EBBD-8E78-E672-DE87-AAAEE71EA8E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87796" y="3537072"/>
            <a:ext cx="645172" cy="616139"/>
          </a:xfrm>
          <a:prstGeom prst="rect">
            <a:avLst/>
          </a:prstGeom>
        </p:spPr>
      </p:pic>
    </p:spTree>
    <p:extLst>
      <p:ext uri="{BB962C8B-B14F-4D97-AF65-F5344CB8AC3E}">
        <p14:creationId xmlns:p14="http://schemas.microsoft.com/office/powerpoint/2010/main" val="12336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cartoon of elephants in a river&#10;&#10;Description automatically generated">
            <a:extLst>
              <a:ext uri="{FF2B5EF4-FFF2-40B4-BE49-F238E27FC236}">
                <a16:creationId xmlns:a16="http://schemas.microsoft.com/office/drawing/2014/main" id="{5AB4BF54-CC37-E332-553D-07C832FE71A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0406" b="24062"/>
          <a:stretch/>
        </p:blipFill>
        <p:spPr>
          <a:xfrm>
            <a:off x="1058014" y="1237785"/>
            <a:ext cx="10045415" cy="4742101"/>
          </a:xfrm>
          <a:prstGeom prst="rect">
            <a:avLst/>
          </a:prstGeom>
        </p:spPr>
      </p:pic>
      <p:sp>
        <p:nvSpPr>
          <p:cNvPr id="16" name="Rectangle 15">
            <a:extLst>
              <a:ext uri="{FF2B5EF4-FFF2-40B4-BE49-F238E27FC236}">
                <a16:creationId xmlns:a16="http://schemas.microsoft.com/office/drawing/2014/main" id="{1710B6BC-4C63-D410-B319-0BE0B22F8A91}"/>
              </a:ext>
            </a:extLst>
          </p:cNvPr>
          <p:cNvSpPr/>
          <p:nvPr/>
        </p:nvSpPr>
        <p:spPr>
          <a:xfrm>
            <a:off x="2525486" y="2438400"/>
            <a:ext cx="4397828" cy="3120571"/>
          </a:xfrm>
          <a:prstGeom prst="rect">
            <a:avLst/>
          </a:prstGeom>
          <a:solidFill>
            <a:schemeClr val="bg1">
              <a:alpha val="74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Banner">
            <a:extLst>
              <a:ext uri="{FF2B5EF4-FFF2-40B4-BE49-F238E27FC236}">
                <a16:creationId xmlns:a16="http://schemas.microsoft.com/office/drawing/2014/main" id="{B1EBB45E-1494-2E02-F04F-2D9668B98B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9936" y="1089043"/>
            <a:ext cx="10256154" cy="877852"/>
          </a:xfrm>
          <a:prstGeom prst="rect">
            <a:avLst/>
          </a:prstGeom>
        </p:spPr>
      </p:pic>
      <p:sp>
        <p:nvSpPr>
          <p:cNvPr id="5" name="TextBox 4">
            <a:extLst>
              <a:ext uri="{FF2B5EF4-FFF2-40B4-BE49-F238E27FC236}">
                <a16:creationId xmlns:a16="http://schemas.microsoft.com/office/drawing/2014/main" id="{FB57FFE1-CD35-35B8-E1B8-BAB3761BBE68}"/>
              </a:ext>
            </a:extLst>
          </p:cNvPr>
          <p:cNvSpPr txBox="1"/>
          <p:nvPr/>
        </p:nvSpPr>
        <p:spPr>
          <a:xfrm>
            <a:off x="1143000" y="1070650"/>
            <a:ext cx="8686800" cy="707886"/>
          </a:xfrm>
          <a:prstGeom prst="rect">
            <a:avLst/>
          </a:prstGeom>
          <a:noFill/>
        </p:spPr>
        <p:txBody>
          <a:bodyPr wrap="square" rtlCol="0">
            <a:spAutoFit/>
          </a:bodyPr>
          <a:lstStyle/>
          <a:p>
            <a:r>
              <a:rPr lang="en-US" sz="4000" b="1" dirty="0"/>
              <a:t>Radiology-Laser-Electrosurgery</a:t>
            </a:r>
          </a:p>
        </p:txBody>
      </p:sp>
      <p:pic>
        <p:nvPicPr>
          <p:cNvPr id="13" name="Picture 12">
            <a:extLst>
              <a:ext uri="{FF2B5EF4-FFF2-40B4-BE49-F238E27FC236}">
                <a16:creationId xmlns:a16="http://schemas.microsoft.com/office/drawing/2014/main" id="{0070DD64-D5FC-C64F-3750-089DE5EF29B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25" r="4418" b="7338"/>
          <a:stretch/>
        </p:blipFill>
        <p:spPr>
          <a:xfrm>
            <a:off x="1934649" y="1335315"/>
            <a:ext cx="9560666" cy="5167086"/>
          </a:xfrm>
          <a:prstGeom prst="rect">
            <a:avLst/>
          </a:prstGeom>
        </p:spPr>
      </p:pic>
      <p:pic>
        <p:nvPicPr>
          <p:cNvPr id="15" name="Picture 14" descr="A person in a hospital chair&#10;&#10;Description automatically generated">
            <a:extLst>
              <a:ext uri="{FF2B5EF4-FFF2-40B4-BE49-F238E27FC236}">
                <a16:creationId xmlns:a16="http://schemas.microsoft.com/office/drawing/2014/main" id="{4616505C-E7D3-D121-D250-503E51345CF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131" r="5739" b="7846"/>
          <a:stretch/>
        </p:blipFill>
        <p:spPr>
          <a:xfrm>
            <a:off x="2664818" y="2611643"/>
            <a:ext cx="4084326" cy="2816699"/>
          </a:xfrm>
          <a:prstGeom prst="rect">
            <a:avLst/>
          </a:prstGeom>
        </p:spPr>
      </p:pic>
    </p:spTree>
    <p:extLst>
      <p:ext uri="{BB962C8B-B14F-4D97-AF65-F5344CB8AC3E}">
        <p14:creationId xmlns:p14="http://schemas.microsoft.com/office/powerpoint/2010/main" val="24257150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anner">
            <a:extLst>
              <a:ext uri="{FF2B5EF4-FFF2-40B4-BE49-F238E27FC236}">
                <a16:creationId xmlns:a16="http://schemas.microsoft.com/office/drawing/2014/main" id="{B1EBB45E-1494-2E02-F04F-2D9668B98B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936" y="1089043"/>
            <a:ext cx="10256154" cy="877852"/>
          </a:xfrm>
          <a:prstGeom prst="rect">
            <a:avLst/>
          </a:prstGeom>
        </p:spPr>
      </p:pic>
      <p:sp>
        <p:nvSpPr>
          <p:cNvPr id="5" name="TextBox 4">
            <a:extLst>
              <a:ext uri="{FF2B5EF4-FFF2-40B4-BE49-F238E27FC236}">
                <a16:creationId xmlns:a16="http://schemas.microsoft.com/office/drawing/2014/main" id="{FB57FFE1-CD35-35B8-E1B8-BAB3761BBE68}"/>
              </a:ext>
            </a:extLst>
          </p:cNvPr>
          <p:cNvSpPr txBox="1"/>
          <p:nvPr/>
        </p:nvSpPr>
        <p:spPr>
          <a:xfrm>
            <a:off x="1143000" y="1070650"/>
            <a:ext cx="8686800" cy="707886"/>
          </a:xfrm>
          <a:prstGeom prst="rect">
            <a:avLst/>
          </a:prstGeom>
          <a:noFill/>
        </p:spPr>
        <p:txBody>
          <a:bodyPr wrap="square" rtlCol="0">
            <a:spAutoFit/>
          </a:bodyPr>
          <a:lstStyle/>
          <a:p>
            <a:r>
              <a:rPr lang="en-US" sz="4000" b="1" dirty="0"/>
              <a:t>Dental Radiology</a:t>
            </a:r>
          </a:p>
        </p:txBody>
      </p:sp>
      <p:sp>
        <p:nvSpPr>
          <p:cNvPr id="4" name="TextBox 3">
            <a:extLst>
              <a:ext uri="{FF2B5EF4-FFF2-40B4-BE49-F238E27FC236}">
                <a16:creationId xmlns:a16="http://schemas.microsoft.com/office/drawing/2014/main" id="{320F13A4-3C6C-27C1-A76C-62D6B103C759}"/>
              </a:ext>
            </a:extLst>
          </p:cNvPr>
          <p:cNvSpPr txBox="1"/>
          <p:nvPr/>
        </p:nvSpPr>
        <p:spPr>
          <a:xfrm>
            <a:off x="1308100" y="3598133"/>
            <a:ext cx="9766300" cy="3259867"/>
          </a:xfrm>
          <a:prstGeom prst="rect">
            <a:avLst/>
          </a:prstGeom>
          <a:noFill/>
        </p:spPr>
        <p:txBody>
          <a:bodyPr wrap="square">
            <a:spAutoFit/>
          </a:bodyPr>
          <a:lstStyle/>
          <a:p>
            <a:pPr marL="342900" indent="-342900">
              <a:spcBef>
                <a:spcPts val="700"/>
              </a:spcBef>
              <a:spcAft>
                <a:spcPts val="600"/>
              </a:spcAft>
              <a:buFont typeface="Arial" panose="020B0604020202020204" pitchFamily="34" charset="0"/>
              <a:buChar char="•"/>
              <a:defRPr/>
            </a:pPr>
            <a:r>
              <a:rPr lang="en-US" sz="2200" dirty="0">
                <a:solidFill>
                  <a:srgbClr val="532E1D"/>
                </a:solidFill>
                <a:latin typeface="+mn-lt"/>
              </a:rPr>
              <a:t>Heat tolerant versions of intraoral radiograph accessories are available and should be heat sterilized before patient use</a:t>
            </a:r>
          </a:p>
          <a:p>
            <a:pPr marL="342900" indent="-342900">
              <a:spcBef>
                <a:spcPts val="700"/>
              </a:spcBef>
              <a:spcAft>
                <a:spcPts val="600"/>
              </a:spcAft>
              <a:buFont typeface="Arial" panose="020B0604020202020204" pitchFamily="34" charset="0"/>
              <a:buChar char="•"/>
              <a:defRPr/>
            </a:pPr>
            <a:r>
              <a:rPr lang="en-US" sz="2200" dirty="0">
                <a:solidFill>
                  <a:srgbClr val="532E1D"/>
                </a:solidFill>
                <a:latin typeface="+mn-lt"/>
              </a:rPr>
              <a:t>Semi-critical items that cannot be sterilized or high level disinfected should at a minimum:</a:t>
            </a:r>
          </a:p>
          <a:p>
            <a:pPr marL="800100" lvl="1" indent="-342900">
              <a:spcBef>
                <a:spcPts val="0"/>
              </a:spcBef>
              <a:spcAft>
                <a:spcPts val="600"/>
              </a:spcAft>
              <a:buFont typeface="Arial" panose="020B0604020202020204" pitchFamily="34" charset="0"/>
              <a:buChar char="•"/>
              <a:defRPr/>
            </a:pPr>
            <a:r>
              <a:rPr lang="en-US" dirty="0">
                <a:solidFill>
                  <a:srgbClr val="532E1D"/>
                </a:solidFill>
                <a:latin typeface="+mn-lt"/>
              </a:rPr>
              <a:t>Be barrier protected by using an FDA-cleared barrier</a:t>
            </a:r>
          </a:p>
          <a:p>
            <a:pPr marL="800100" lvl="1" indent="-342900">
              <a:spcBef>
                <a:spcPts val="0"/>
              </a:spcBef>
              <a:spcAft>
                <a:spcPts val="600"/>
              </a:spcAft>
              <a:buFont typeface="Arial" panose="020B0604020202020204" pitchFamily="34" charset="0"/>
              <a:buChar char="•"/>
              <a:defRPr/>
            </a:pPr>
            <a:r>
              <a:rPr lang="en-US" dirty="0">
                <a:solidFill>
                  <a:srgbClr val="532E1D"/>
                </a:solidFill>
                <a:latin typeface="+mn-lt"/>
              </a:rPr>
              <a:t>Cleaned with EPA  registered hospital disinfectant after barrier removed</a:t>
            </a:r>
          </a:p>
          <a:p>
            <a:pPr indent="-273050" eaLnBrk="1" hangingPunct="1">
              <a:spcBef>
                <a:spcPct val="60000"/>
              </a:spcBef>
            </a:pPr>
            <a:endParaRPr lang="en-US" altLang="en-US" sz="3500" dirty="0">
              <a:solidFill>
                <a:schemeClr val="bg1"/>
              </a:solidFill>
              <a:cs typeface="Arial" panose="020B0604020202020204" pitchFamily="34" charset="0"/>
            </a:endParaRPr>
          </a:p>
        </p:txBody>
      </p:sp>
      <p:sp>
        <p:nvSpPr>
          <p:cNvPr id="6" name="TextBox 5">
            <a:extLst>
              <a:ext uri="{FF2B5EF4-FFF2-40B4-BE49-F238E27FC236}">
                <a16:creationId xmlns:a16="http://schemas.microsoft.com/office/drawing/2014/main" id="{1EB37457-FC81-DD52-C74D-6135F6C37AF3}"/>
              </a:ext>
            </a:extLst>
          </p:cNvPr>
          <p:cNvSpPr txBox="1"/>
          <p:nvPr/>
        </p:nvSpPr>
        <p:spPr>
          <a:xfrm>
            <a:off x="1320800" y="1899200"/>
            <a:ext cx="6324600" cy="2551981"/>
          </a:xfrm>
          <a:prstGeom prst="rect">
            <a:avLst/>
          </a:prstGeom>
          <a:noFill/>
        </p:spPr>
        <p:txBody>
          <a:bodyPr wrap="square">
            <a:spAutoFit/>
          </a:bodyPr>
          <a:lstStyle/>
          <a:p>
            <a:pPr marL="342900" indent="-342900">
              <a:spcBef>
                <a:spcPts val="700"/>
              </a:spcBef>
              <a:spcAft>
                <a:spcPts val="600"/>
              </a:spcAft>
              <a:buFont typeface="Arial" panose="020B0604020202020204" pitchFamily="34" charset="0"/>
              <a:buChar char="•"/>
              <a:defRPr/>
            </a:pPr>
            <a:r>
              <a:rPr lang="en-US" sz="2200" dirty="0">
                <a:solidFill>
                  <a:srgbClr val="532E1D"/>
                </a:solidFill>
                <a:latin typeface="+mn-lt"/>
              </a:rPr>
              <a:t>Gloves should be worn when taking radiographs and handling contaminated film packets</a:t>
            </a:r>
          </a:p>
          <a:p>
            <a:pPr marL="342900" indent="-342900">
              <a:spcBef>
                <a:spcPts val="700"/>
              </a:spcBef>
              <a:spcAft>
                <a:spcPts val="600"/>
              </a:spcAft>
              <a:buFont typeface="Arial" panose="020B0604020202020204" pitchFamily="34" charset="0"/>
              <a:buChar char="•"/>
              <a:defRPr/>
            </a:pPr>
            <a:r>
              <a:rPr lang="en-US" sz="2200" dirty="0">
                <a:solidFill>
                  <a:srgbClr val="532E1D"/>
                </a:solidFill>
                <a:latin typeface="+mn-lt"/>
              </a:rPr>
              <a:t>Other PPE should be used if spattering of blood or other body fluids is anticipated</a:t>
            </a:r>
          </a:p>
          <a:p>
            <a:pPr indent="-273050" eaLnBrk="1" hangingPunct="1">
              <a:spcBef>
                <a:spcPct val="60000"/>
              </a:spcBef>
            </a:pPr>
            <a:endParaRPr lang="en-US" altLang="en-US" sz="3500" dirty="0">
              <a:solidFill>
                <a:schemeClr val="bg1"/>
              </a:solidFill>
              <a:cs typeface="Arial" panose="020B0604020202020204" pitchFamily="34" charset="0"/>
            </a:endParaRPr>
          </a:p>
        </p:txBody>
      </p:sp>
      <p:sp>
        <p:nvSpPr>
          <p:cNvPr id="7" name="Rectangle 6">
            <a:extLst>
              <a:ext uri="{FF2B5EF4-FFF2-40B4-BE49-F238E27FC236}">
                <a16:creationId xmlns:a16="http://schemas.microsoft.com/office/drawing/2014/main" id="{9BBCB5A4-676F-F939-A9B3-2E4A6907B88F}"/>
              </a:ext>
            </a:extLst>
          </p:cNvPr>
          <p:cNvSpPr/>
          <p:nvPr/>
        </p:nvSpPr>
        <p:spPr>
          <a:xfrm>
            <a:off x="2525486" y="2438400"/>
            <a:ext cx="4397828" cy="3120571"/>
          </a:xfrm>
          <a:prstGeom prst="rect">
            <a:avLst/>
          </a:prstGeom>
          <a:solidFill>
            <a:schemeClr val="bg1">
              <a:alpha val="74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erson in a hospital chair&#10;&#10;Description automatically generated">
            <a:extLst>
              <a:ext uri="{FF2B5EF4-FFF2-40B4-BE49-F238E27FC236}">
                <a16:creationId xmlns:a16="http://schemas.microsoft.com/office/drawing/2014/main" id="{4066930E-BEC3-96A8-85B2-CC3BD5AD4CB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131" r="5739" b="7846"/>
          <a:stretch/>
        </p:blipFill>
        <p:spPr>
          <a:xfrm>
            <a:off x="2664818" y="2611643"/>
            <a:ext cx="4084326" cy="2816699"/>
          </a:xfrm>
          <a:prstGeom prst="rect">
            <a:avLst/>
          </a:prstGeom>
        </p:spPr>
      </p:pic>
      <p:pic>
        <p:nvPicPr>
          <p:cNvPr id="10" name="Picture 9">
            <a:extLst>
              <a:ext uri="{FF2B5EF4-FFF2-40B4-BE49-F238E27FC236}">
                <a16:creationId xmlns:a16="http://schemas.microsoft.com/office/drawing/2014/main" id="{367A73E0-0BC9-58CD-B91F-D462B8B36CC4}"/>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7924800" y="1740872"/>
            <a:ext cx="2527299" cy="1685714"/>
          </a:xfrm>
          <a:prstGeom prst="rect">
            <a:avLst/>
          </a:prstGeom>
        </p:spPr>
      </p:pic>
      <p:sp>
        <p:nvSpPr>
          <p:cNvPr id="12" name="TextBox 11">
            <a:extLst>
              <a:ext uri="{FF2B5EF4-FFF2-40B4-BE49-F238E27FC236}">
                <a16:creationId xmlns:a16="http://schemas.microsoft.com/office/drawing/2014/main" id="{508F9FB1-B8F2-CE4C-2841-D3153CEAE02A}"/>
              </a:ext>
            </a:extLst>
          </p:cNvPr>
          <p:cNvSpPr txBox="1"/>
          <p:nvPr/>
        </p:nvSpPr>
        <p:spPr>
          <a:xfrm>
            <a:off x="7292975" y="3212584"/>
            <a:ext cx="3641725" cy="1107996"/>
          </a:xfrm>
          <a:prstGeom prst="rect">
            <a:avLst/>
          </a:prstGeom>
          <a:noFill/>
        </p:spPr>
        <p:txBody>
          <a:bodyPr wrap="square">
            <a:spAutoFit/>
          </a:bodyPr>
          <a:lstStyle/>
          <a:p>
            <a:r>
              <a:rPr lang="en-US" sz="2200" dirty="0">
                <a:solidFill>
                  <a:srgbClr val="532E1D"/>
                </a:solidFill>
                <a:latin typeface="+mn-lt"/>
              </a:rPr>
              <a:t>Use aseptic technique to prevent cross-contamination of equipment and surfaces </a:t>
            </a:r>
          </a:p>
        </p:txBody>
      </p:sp>
    </p:spTree>
    <p:extLst>
      <p:ext uri="{BB962C8B-B14F-4D97-AF65-F5344CB8AC3E}">
        <p14:creationId xmlns:p14="http://schemas.microsoft.com/office/powerpoint/2010/main" val="860313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xit" presetSubtype="0" fill="hold" grpId="0" nodeType="withEffect">
                                  <p:stCondLst>
                                    <p:cond delay="0"/>
                                  </p:stCondLst>
                                  <p:childTnLst>
                                    <p:animEffect transition="out" filter="fade">
                                      <p:cBhvr>
                                        <p:cTn id="12" dur="500"/>
                                        <p:tgtEl>
                                          <p:spTgt spid="7"/>
                                        </p:tgtEl>
                                      </p:cBhvr>
                                    </p:animEffect>
                                    <p:set>
                                      <p:cBhvr>
                                        <p:cTn id="13" dur="1" fill="hold">
                                          <p:stCondLst>
                                            <p:cond delay="499"/>
                                          </p:stCondLst>
                                        </p:cTn>
                                        <p:tgtEl>
                                          <p:spTgt spid="7"/>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500"/>
                                        <p:tgtEl>
                                          <p:spTgt spid="8"/>
                                        </p:tgtEl>
                                      </p:cBhvr>
                                    </p:animEffect>
                                    <p:set>
                                      <p:cBhvr>
                                        <p:cTn id="16" dur="1" fill="hold">
                                          <p:stCondLst>
                                            <p:cond delay="499"/>
                                          </p:stCondLst>
                                        </p:cTn>
                                        <p:tgtEl>
                                          <p:spTgt spid="8"/>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500"/>
                                        <p:tgtEl>
                                          <p:spTgt spid="12"/>
                                        </p:tgtEl>
                                      </p:cBhvr>
                                    </p:animEffect>
                                    <p:set>
                                      <p:cBhvr>
                                        <p:cTn id="19" dur="1" fill="hold">
                                          <p:stCondLst>
                                            <p:cond delay="499"/>
                                          </p:stCondLst>
                                        </p:cTn>
                                        <p:tgtEl>
                                          <p:spTgt spid="12"/>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6">
                                            <p:txEl>
                                              <p:pRg st="1" end="1"/>
                                            </p:txEl>
                                          </p:spTgt>
                                        </p:tgtEl>
                                        <p:attrNameLst>
                                          <p:attrName>style.visibility</p:attrName>
                                        </p:attrNameLst>
                                      </p:cBhvr>
                                      <p:to>
                                        <p:strVal val="visible"/>
                                      </p:to>
                                    </p:set>
                                    <p:animEffect transition="in" filter="fade">
                                      <p:cBhvr>
                                        <p:cTn id="24" dur="500"/>
                                        <p:tgtEl>
                                          <p:spTgt spid="6">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4">
                                            <p:txEl>
                                              <p:pRg st="0" end="0"/>
                                            </p:txEl>
                                          </p:spTgt>
                                        </p:tgtEl>
                                        <p:attrNameLst>
                                          <p:attrName>style.visibility</p:attrName>
                                        </p:attrNameLst>
                                      </p:cBhvr>
                                      <p:to>
                                        <p:strVal val="visible"/>
                                      </p:to>
                                    </p:set>
                                    <p:animEffect transition="in" filter="fade">
                                      <p:cBhvr>
                                        <p:cTn id="29" dur="500"/>
                                        <p:tgtEl>
                                          <p:spTgt spid="4">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4">
                                            <p:txEl>
                                              <p:pRg st="1" end="1"/>
                                            </p:txEl>
                                          </p:spTgt>
                                        </p:tgtEl>
                                        <p:attrNameLst>
                                          <p:attrName>style.visibility</p:attrName>
                                        </p:attrNameLst>
                                      </p:cBhvr>
                                      <p:to>
                                        <p:strVal val="visible"/>
                                      </p:to>
                                    </p:set>
                                    <p:animEffect transition="in" filter="fade">
                                      <p:cBhvr>
                                        <p:cTn id="34" dur="500"/>
                                        <p:tgtEl>
                                          <p:spTgt spid="4">
                                            <p:txEl>
                                              <p:pRg st="1" end="1"/>
                                            </p:txEl>
                                          </p:spTgt>
                                        </p:tgtEl>
                                      </p:cBhvr>
                                    </p:animEffect>
                                  </p:childTnLst>
                                </p:cTn>
                              </p:par>
                              <p:par>
                                <p:cTn id="35" presetID="10" presetClass="entr" presetSubtype="0" fill="hold" nodeType="withEffect">
                                  <p:stCondLst>
                                    <p:cond delay="2000"/>
                                  </p:stCondLst>
                                  <p:childTnLst>
                                    <p:set>
                                      <p:cBhvr>
                                        <p:cTn id="36" dur="1" fill="hold">
                                          <p:stCondLst>
                                            <p:cond delay="0"/>
                                          </p:stCondLst>
                                        </p:cTn>
                                        <p:tgtEl>
                                          <p:spTgt spid="4">
                                            <p:txEl>
                                              <p:pRg st="2" end="2"/>
                                            </p:txEl>
                                          </p:spTgt>
                                        </p:tgtEl>
                                        <p:attrNameLst>
                                          <p:attrName>style.visibility</p:attrName>
                                        </p:attrNameLst>
                                      </p:cBhvr>
                                      <p:to>
                                        <p:strVal val="visible"/>
                                      </p:to>
                                    </p:set>
                                    <p:animEffect transition="in" filter="fade">
                                      <p:cBhvr>
                                        <p:cTn id="37" dur="500"/>
                                        <p:tgtEl>
                                          <p:spTgt spid="4">
                                            <p:txEl>
                                              <p:pRg st="2" end="2"/>
                                            </p:txEl>
                                          </p:spTgt>
                                        </p:tgtEl>
                                      </p:cBhvr>
                                    </p:animEffect>
                                  </p:childTnLst>
                                </p:cTn>
                              </p:par>
                              <p:par>
                                <p:cTn id="38" presetID="10" presetClass="entr" presetSubtype="0" fill="hold" nodeType="withEffect">
                                  <p:stCondLst>
                                    <p:cond delay="3000"/>
                                  </p:stCondLst>
                                  <p:childTnLst>
                                    <p:set>
                                      <p:cBhvr>
                                        <p:cTn id="39" dur="1" fill="hold">
                                          <p:stCondLst>
                                            <p:cond delay="0"/>
                                          </p:stCondLst>
                                        </p:cTn>
                                        <p:tgtEl>
                                          <p:spTgt spid="4">
                                            <p:txEl>
                                              <p:pRg st="3" end="3"/>
                                            </p:txEl>
                                          </p:spTgt>
                                        </p:tgtEl>
                                        <p:attrNameLst>
                                          <p:attrName>style.visibility</p:attrName>
                                        </p:attrNameLst>
                                      </p:cBhvr>
                                      <p:to>
                                        <p:strVal val="visible"/>
                                      </p:to>
                                    </p:set>
                                    <p:animEffect transition="in" filter="fade">
                                      <p:cBhvr>
                                        <p:cTn id="40"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anner">
            <a:extLst>
              <a:ext uri="{FF2B5EF4-FFF2-40B4-BE49-F238E27FC236}">
                <a16:creationId xmlns:a16="http://schemas.microsoft.com/office/drawing/2014/main" id="{B1EBB45E-1494-2E02-F04F-2D9668B98B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936" y="1089042"/>
            <a:ext cx="10256154" cy="1552557"/>
          </a:xfrm>
          <a:prstGeom prst="rect">
            <a:avLst/>
          </a:prstGeom>
        </p:spPr>
      </p:pic>
      <p:sp>
        <p:nvSpPr>
          <p:cNvPr id="5" name="TextBox 4">
            <a:extLst>
              <a:ext uri="{FF2B5EF4-FFF2-40B4-BE49-F238E27FC236}">
                <a16:creationId xmlns:a16="http://schemas.microsoft.com/office/drawing/2014/main" id="{FB57FFE1-CD35-35B8-E1B8-BAB3761BBE68}"/>
              </a:ext>
            </a:extLst>
          </p:cNvPr>
          <p:cNvSpPr txBox="1"/>
          <p:nvPr/>
        </p:nvSpPr>
        <p:spPr>
          <a:xfrm>
            <a:off x="1143000" y="1070650"/>
            <a:ext cx="9601200" cy="1323439"/>
          </a:xfrm>
          <a:prstGeom prst="rect">
            <a:avLst/>
          </a:prstGeom>
          <a:noFill/>
        </p:spPr>
        <p:txBody>
          <a:bodyPr wrap="square" rtlCol="0">
            <a:spAutoFit/>
          </a:bodyPr>
          <a:lstStyle/>
          <a:p>
            <a:r>
              <a:rPr lang="en-US" sz="4000" b="1" dirty="0"/>
              <a:t>Laser/Electrosurgery-Plumes and</a:t>
            </a:r>
          </a:p>
          <a:p>
            <a:r>
              <a:rPr lang="en-US" sz="4000" b="1" dirty="0"/>
              <a:t>Surgical Smoke</a:t>
            </a:r>
          </a:p>
        </p:txBody>
      </p:sp>
      <p:sp>
        <p:nvSpPr>
          <p:cNvPr id="4" name="TextBox 3">
            <a:extLst>
              <a:ext uri="{FF2B5EF4-FFF2-40B4-BE49-F238E27FC236}">
                <a16:creationId xmlns:a16="http://schemas.microsoft.com/office/drawing/2014/main" id="{320F13A4-3C6C-27C1-A76C-62D6B103C759}"/>
              </a:ext>
            </a:extLst>
          </p:cNvPr>
          <p:cNvSpPr txBox="1"/>
          <p:nvPr/>
        </p:nvSpPr>
        <p:spPr>
          <a:xfrm>
            <a:off x="4742013" y="3044049"/>
            <a:ext cx="5989487" cy="2854628"/>
          </a:xfrm>
          <a:prstGeom prst="rect">
            <a:avLst/>
          </a:prstGeom>
          <a:noFill/>
        </p:spPr>
        <p:txBody>
          <a:bodyPr wrap="square">
            <a:spAutoFit/>
          </a:bodyPr>
          <a:lstStyle/>
          <a:p>
            <a:pPr marL="685800" indent="-342900" eaLnBrk="1" hangingPunct="1">
              <a:spcBef>
                <a:spcPts val="650"/>
              </a:spcBef>
              <a:spcAft>
                <a:spcPts val="1200"/>
              </a:spcAft>
              <a:buFont typeface="Arial" panose="020B0604020202020204" pitchFamily="34" charset="0"/>
              <a:buChar char="•"/>
            </a:pPr>
            <a:r>
              <a:rPr lang="en-US" altLang="en-US" sz="2200" dirty="0">
                <a:solidFill>
                  <a:srgbClr val="532E1D"/>
                </a:solidFill>
                <a:latin typeface="+mn-lt"/>
              </a:rPr>
              <a:t>Destruction of tissue creates smoke that may contain harmful by-products</a:t>
            </a:r>
          </a:p>
          <a:p>
            <a:pPr marL="685800" indent="-342900" eaLnBrk="1" hangingPunct="1">
              <a:spcBef>
                <a:spcPts val="650"/>
              </a:spcBef>
              <a:spcAft>
                <a:spcPts val="1200"/>
              </a:spcAft>
              <a:buFont typeface="Arial" panose="020B0604020202020204" pitchFamily="34" charset="0"/>
              <a:buChar char="•"/>
            </a:pPr>
            <a:r>
              <a:rPr lang="en-US" altLang="en-US" sz="2200" dirty="0">
                <a:solidFill>
                  <a:srgbClr val="532E1D"/>
                </a:solidFill>
                <a:latin typeface="+mn-lt"/>
              </a:rPr>
              <a:t>Infectious materials may contact mucous membranes of nose</a:t>
            </a:r>
          </a:p>
          <a:p>
            <a:pPr marL="685800" indent="-342900" eaLnBrk="1" hangingPunct="1">
              <a:spcBef>
                <a:spcPts val="650"/>
              </a:spcBef>
              <a:spcAft>
                <a:spcPts val="1200"/>
              </a:spcAft>
              <a:buFont typeface="Arial" panose="020B0604020202020204" pitchFamily="34" charset="0"/>
              <a:buChar char="•"/>
            </a:pPr>
            <a:r>
              <a:rPr lang="en-US" altLang="en-US" sz="2200" dirty="0">
                <a:solidFill>
                  <a:srgbClr val="532E1D"/>
                </a:solidFill>
                <a:latin typeface="+mn-lt"/>
              </a:rPr>
              <a:t>No evidence of HIV/HBV transmission</a:t>
            </a:r>
          </a:p>
          <a:p>
            <a:pPr marL="685800" indent="-342900" eaLnBrk="1" hangingPunct="1">
              <a:spcBef>
                <a:spcPts val="650"/>
              </a:spcBef>
              <a:spcAft>
                <a:spcPts val="1200"/>
              </a:spcAft>
              <a:buFont typeface="Arial" panose="020B0604020202020204" pitchFamily="34" charset="0"/>
              <a:buChar char="•"/>
            </a:pPr>
            <a:r>
              <a:rPr lang="en-US" altLang="en-US" sz="2200" dirty="0">
                <a:solidFill>
                  <a:srgbClr val="532E1D"/>
                </a:solidFill>
                <a:latin typeface="+mn-lt"/>
              </a:rPr>
              <a:t>Need further studies</a:t>
            </a:r>
          </a:p>
        </p:txBody>
      </p:sp>
      <p:pic>
        <p:nvPicPr>
          <p:cNvPr id="6" name="Picture 5" descr="A close-up of a blue pen&#10;&#10;Description automatically generated">
            <a:extLst>
              <a:ext uri="{FF2B5EF4-FFF2-40B4-BE49-F238E27FC236}">
                <a16:creationId xmlns:a16="http://schemas.microsoft.com/office/drawing/2014/main" id="{C6D11D73-6C7C-6A12-97A1-F24A303CD2E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2363" r="15823"/>
          <a:stretch/>
        </p:blipFill>
        <p:spPr>
          <a:xfrm>
            <a:off x="1155700" y="2532048"/>
            <a:ext cx="3721100" cy="3385109"/>
          </a:xfrm>
          <a:prstGeom prst="rect">
            <a:avLst/>
          </a:prstGeom>
        </p:spPr>
      </p:pic>
      <p:sp>
        <p:nvSpPr>
          <p:cNvPr id="8" name="TextBox 7">
            <a:extLst>
              <a:ext uri="{FF2B5EF4-FFF2-40B4-BE49-F238E27FC236}">
                <a16:creationId xmlns:a16="http://schemas.microsoft.com/office/drawing/2014/main" id="{FCAB6F27-FFA2-0932-74ED-AC72901A43DA}"/>
              </a:ext>
            </a:extLst>
          </p:cNvPr>
          <p:cNvSpPr txBox="1"/>
          <p:nvPr/>
        </p:nvSpPr>
        <p:spPr>
          <a:xfrm>
            <a:off x="5108575" y="2514084"/>
            <a:ext cx="4454525" cy="430887"/>
          </a:xfrm>
          <a:prstGeom prst="rect">
            <a:avLst/>
          </a:prstGeom>
          <a:noFill/>
        </p:spPr>
        <p:txBody>
          <a:bodyPr wrap="square">
            <a:spAutoFit/>
          </a:bodyPr>
          <a:lstStyle/>
          <a:p>
            <a:r>
              <a:rPr lang="en-US" altLang="en-US" sz="2200" b="1" dirty="0">
                <a:solidFill>
                  <a:srgbClr val="532E1D"/>
                </a:solidFill>
                <a:latin typeface="+mn-lt"/>
              </a:rPr>
              <a:t>Another potential risk for DHCP</a:t>
            </a:r>
            <a:endParaRPr lang="en-US" sz="2200" b="1" dirty="0">
              <a:solidFill>
                <a:srgbClr val="532E1D"/>
              </a:solidFill>
              <a:latin typeface="+mn-lt"/>
            </a:endParaRPr>
          </a:p>
        </p:txBody>
      </p:sp>
    </p:spTree>
    <p:extLst>
      <p:ext uri="{BB962C8B-B14F-4D97-AF65-F5344CB8AC3E}">
        <p14:creationId xmlns:p14="http://schemas.microsoft.com/office/powerpoint/2010/main" val="2961755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anner">
            <a:extLst>
              <a:ext uri="{FF2B5EF4-FFF2-40B4-BE49-F238E27FC236}">
                <a16:creationId xmlns:a16="http://schemas.microsoft.com/office/drawing/2014/main" id="{9A00EC80-1B18-E6FE-FBDD-8F10BE7603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936" y="1089043"/>
            <a:ext cx="10256154" cy="877852"/>
          </a:xfrm>
          <a:prstGeom prst="rect">
            <a:avLst/>
          </a:prstGeom>
        </p:spPr>
      </p:pic>
      <p:sp>
        <p:nvSpPr>
          <p:cNvPr id="4" name="TextBox 3">
            <a:extLst>
              <a:ext uri="{FF2B5EF4-FFF2-40B4-BE49-F238E27FC236}">
                <a16:creationId xmlns:a16="http://schemas.microsoft.com/office/drawing/2014/main" id="{EE1A1D43-26CE-3622-4A33-05F9C5EC3D78}"/>
              </a:ext>
            </a:extLst>
          </p:cNvPr>
          <p:cNvSpPr txBox="1"/>
          <p:nvPr/>
        </p:nvSpPr>
        <p:spPr>
          <a:xfrm>
            <a:off x="1143000" y="1070650"/>
            <a:ext cx="5638800" cy="707886"/>
          </a:xfrm>
          <a:prstGeom prst="rect">
            <a:avLst/>
          </a:prstGeom>
          <a:noFill/>
        </p:spPr>
        <p:txBody>
          <a:bodyPr wrap="square" rtlCol="0">
            <a:spAutoFit/>
          </a:bodyPr>
          <a:lstStyle/>
          <a:p>
            <a:r>
              <a:rPr lang="en-US" sz="4000" b="1" dirty="0"/>
              <a:t>Role of the Environment </a:t>
            </a:r>
          </a:p>
        </p:txBody>
      </p:sp>
      <p:sp>
        <p:nvSpPr>
          <p:cNvPr id="5" name="4) housekeeping text box">
            <a:extLst>
              <a:ext uri="{FF2B5EF4-FFF2-40B4-BE49-F238E27FC236}">
                <a16:creationId xmlns:a16="http://schemas.microsoft.com/office/drawing/2014/main" id="{489CA5DF-53E7-959F-E1FD-97A3D65401AA}"/>
              </a:ext>
            </a:extLst>
          </p:cNvPr>
          <p:cNvSpPr txBox="1">
            <a:spLocks/>
          </p:cNvSpPr>
          <p:nvPr/>
        </p:nvSpPr>
        <p:spPr bwMode="auto">
          <a:xfrm>
            <a:off x="6626226" y="3733800"/>
            <a:ext cx="4615883" cy="194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lvl1pPr marL="228600" indent="-228600">
              <a:spcBef>
                <a:spcPts val="700"/>
              </a:spcBef>
              <a:spcAft>
                <a:spcPts val="600"/>
              </a:spcAft>
              <a:buSzPct val="85000"/>
              <a:buFont typeface="Arial" panose="020B0604020202020204" pitchFamily="34" charset="0"/>
              <a:buChar char="•"/>
              <a:defRPr sz="3200">
                <a:solidFill>
                  <a:schemeClr val="bg1"/>
                </a:solidFill>
                <a:latin typeface="Calibri" panose="020F0502020204030204" pitchFamily="34" charset="0"/>
              </a:defRPr>
            </a:lvl1pPr>
            <a:lvl2pPr marL="685800" indent="-228600">
              <a:spcBef>
                <a:spcPts val="700"/>
              </a:spcBef>
              <a:spcAft>
                <a:spcPts val="600"/>
              </a:spcAft>
              <a:buSzPct val="85000"/>
              <a:buFont typeface="Arial" panose="020B0604020202020204" pitchFamily="34" charset="0"/>
              <a:buChar char="•"/>
              <a:defRPr sz="2800">
                <a:solidFill>
                  <a:schemeClr val="bg1"/>
                </a:solidFill>
                <a:latin typeface="Calibri" panose="020F0502020204030204" pitchFamily="34" charset="0"/>
              </a:defRPr>
            </a:lvl2pPr>
            <a:lvl3pPr marL="1143000" indent="-228600">
              <a:spcBef>
                <a:spcPts val="700"/>
              </a:spcBef>
              <a:spcAft>
                <a:spcPts val="600"/>
              </a:spcAft>
              <a:buSzPct val="85000"/>
              <a:buFont typeface="Arial" panose="020B0604020202020204" pitchFamily="34" charset="0"/>
              <a:buChar char="•"/>
              <a:defRPr sz="2400">
                <a:solidFill>
                  <a:schemeClr val="bg1"/>
                </a:solidFill>
                <a:latin typeface="Calibri" panose="020F0502020204030204" pitchFamily="34" charset="0"/>
              </a:defRPr>
            </a:lvl3pPr>
            <a:lvl4pPr marL="1600200" indent="-228600">
              <a:spcBef>
                <a:spcPts val="700"/>
              </a:spcBef>
              <a:spcAft>
                <a:spcPts val="600"/>
              </a:spcAft>
              <a:buSzPct val="85000"/>
              <a:buFont typeface="Arial" panose="020B0604020202020204" pitchFamily="34" charset="0"/>
              <a:buChar char="•"/>
              <a:defRPr sz="2000">
                <a:solidFill>
                  <a:schemeClr val="bg1"/>
                </a:solidFill>
                <a:latin typeface="Calibri" panose="020F0502020204030204" pitchFamily="34" charset="0"/>
              </a:defRPr>
            </a:lvl4pPr>
            <a:lvl5pPr marL="2057400" indent="-228600">
              <a:spcBef>
                <a:spcPts val="700"/>
              </a:spcBef>
              <a:spcAft>
                <a:spcPts val="600"/>
              </a:spcAft>
              <a:buSzPct val="85000"/>
              <a:buFont typeface="Arial" panose="020B0604020202020204" pitchFamily="34" charset="0"/>
              <a:buChar char="•"/>
              <a:defRPr sz="2000">
                <a:solidFill>
                  <a:schemeClr val="bg1"/>
                </a:solidFill>
                <a:latin typeface="Calibri" panose="020F0502020204030204" pitchFamily="34" charset="0"/>
              </a:defRPr>
            </a:lvl5pPr>
            <a:lvl6pPr marL="2514600" indent="-228600" eaLnBrk="0" fontAlgn="base" hangingPunct="0">
              <a:spcBef>
                <a:spcPts val="700"/>
              </a:spcBef>
              <a:spcAft>
                <a:spcPts val="600"/>
              </a:spcAft>
              <a:buSzPct val="85000"/>
              <a:buFont typeface="Arial" panose="020B0604020202020204" pitchFamily="34" charset="0"/>
              <a:buChar char="•"/>
              <a:defRPr sz="2000">
                <a:solidFill>
                  <a:schemeClr val="bg1"/>
                </a:solidFill>
                <a:latin typeface="Calibri" panose="020F0502020204030204" pitchFamily="34" charset="0"/>
              </a:defRPr>
            </a:lvl6pPr>
            <a:lvl7pPr marL="2971800" indent="-228600" eaLnBrk="0" fontAlgn="base" hangingPunct="0">
              <a:spcBef>
                <a:spcPts val="700"/>
              </a:spcBef>
              <a:spcAft>
                <a:spcPts val="600"/>
              </a:spcAft>
              <a:buSzPct val="85000"/>
              <a:buFont typeface="Arial" panose="020B0604020202020204" pitchFamily="34" charset="0"/>
              <a:buChar char="•"/>
              <a:defRPr sz="2000">
                <a:solidFill>
                  <a:schemeClr val="bg1"/>
                </a:solidFill>
                <a:latin typeface="Calibri" panose="020F0502020204030204" pitchFamily="34" charset="0"/>
              </a:defRPr>
            </a:lvl7pPr>
            <a:lvl8pPr marL="3429000" indent="-228600" eaLnBrk="0" fontAlgn="base" hangingPunct="0">
              <a:spcBef>
                <a:spcPts val="700"/>
              </a:spcBef>
              <a:spcAft>
                <a:spcPts val="600"/>
              </a:spcAft>
              <a:buSzPct val="85000"/>
              <a:buFont typeface="Arial" panose="020B0604020202020204" pitchFamily="34" charset="0"/>
              <a:buChar char="•"/>
              <a:defRPr sz="2000">
                <a:solidFill>
                  <a:schemeClr val="bg1"/>
                </a:solidFill>
                <a:latin typeface="Calibri" panose="020F0502020204030204" pitchFamily="34" charset="0"/>
              </a:defRPr>
            </a:lvl8pPr>
            <a:lvl9pPr marL="3886200" indent="-228600" eaLnBrk="0" fontAlgn="base" hangingPunct="0">
              <a:spcBef>
                <a:spcPts val="700"/>
              </a:spcBef>
              <a:spcAft>
                <a:spcPts val="600"/>
              </a:spcAft>
              <a:buSzPct val="85000"/>
              <a:buFont typeface="Arial" panose="020B0604020202020204" pitchFamily="34" charset="0"/>
              <a:buChar char="•"/>
              <a:defRPr sz="2000">
                <a:solidFill>
                  <a:schemeClr val="bg1"/>
                </a:solidFill>
                <a:latin typeface="Calibri" panose="020F0502020204030204" pitchFamily="34" charset="0"/>
              </a:defRPr>
            </a:lvl9pPr>
          </a:lstStyle>
          <a:p>
            <a:pPr eaLnBrk="1" hangingPunct="1">
              <a:lnSpc>
                <a:spcPct val="90000"/>
              </a:lnSpc>
              <a:spcBef>
                <a:spcPts val="1000"/>
              </a:spcBef>
              <a:spcAft>
                <a:spcPct val="0"/>
              </a:spcAft>
              <a:buSzTx/>
            </a:pPr>
            <a:r>
              <a:rPr lang="en-US" altLang="en-US" sz="2800" dirty="0">
                <a:solidFill>
                  <a:srgbClr val="532E1D"/>
                </a:solidFill>
                <a:latin typeface="Edmondsans"/>
                <a:ea typeface="Edmondsans"/>
                <a:cs typeface="Edmondsans"/>
              </a:rPr>
              <a:t>No direct contact with patients or devices</a:t>
            </a:r>
          </a:p>
          <a:p>
            <a:pPr eaLnBrk="1" hangingPunct="1">
              <a:lnSpc>
                <a:spcPct val="90000"/>
              </a:lnSpc>
              <a:spcBef>
                <a:spcPts val="1000"/>
              </a:spcBef>
              <a:spcAft>
                <a:spcPct val="0"/>
              </a:spcAft>
              <a:buSzTx/>
            </a:pPr>
            <a:r>
              <a:rPr lang="en-US" altLang="en-US" sz="2800" dirty="0">
                <a:solidFill>
                  <a:srgbClr val="532E1D"/>
                </a:solidFill>
                <a:latin typeface="Edmondsans"/>
                <a:ea typeface="Edmondsans"/>
                <a:cs typeface="Edmondsans"/>
              </a:rPr>
              <a:t>Little risk of transmitting infections</a:t>
            </a:r>
          </a:p>
        </p:txBody>
      </p:sp>
      <p:sp>
        <p:nvSpPr>
          <p:cNvPr id="7" name="2) clinical text box">
            <a:extLst>
              <a:ext uri="{FF2B5EF4-FFF2-40B4-BE49-F238E27FC236}">
                <a16:creationId xmlns:a16="http://schemas.microsoft.com/office/drawing/2014/main" id="{1993BCF3-8B19-0EBF-2735-5330C5BFEF89}"/>
              </a:ext>
            </a:extLst>
          </p:cNvPr>
          <p:cNvSpPr txBox="1">
            <a:spLocks/>
          </p:cNvSpPr>
          <p:nvPr/>
        </p:nvSpPr>
        <p:spPr bwMode="auto">
          <a:xfrm>
            <a:off x="1503082" y="3733800"/>
            <a:ext cx="4878385"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lvl1pPr marL="228600" indent="-228600">
              <a:spcBef>
                <a:spcPts val="700"/>
              </a:spcBef>
              <a:spcAft>
                <a:spcPts val="600"/>
              </a:spcAft>
              <a:buSzPct val="85000"/>
              <a:buFont typeface="Arial" panose="020B0604020202020204" pitchFamily="34" charset="0"/>
              <a:buChar char="•"/>
              <a:defRPr sz="3200">
                <a:solidFill>
                  <a:schemeClr val="bg1"/>
                </a:solidFill>
                <a:latin typeface="Calibri" panose="020F0502020204030204" pitchFamily="34" charset="0"/>
              </a:defRPr>
            </a:lvl1pPr>
            <a:lvl2pPr marL="685800" indent="-228600">
              <a:spcBef>
                <a:spcPts val="700"/>
              </a:spcBef>
              <a:spcAft>
                <a:spcPts val="600"/>
              </a:spcAft>
              <a:buSzPct val="85000"/>
              <a:buFont typeface="Arial" panose="020B0604020202020204" pitchFamily="34" charset="0"/>
              <a:buChar char="•"/>
              <a:defRPr sz="2800">
                <a:solidFill>
                  <a:schemeClr val="bg1"/>
                </a:solidFill>
                <a:latin typeface="Calibri" panose="020F0502020204030204" pitchFamily="34" charset="0"/>
              </a:defRPr>
            </a:lvl2pPr>
            <a:lvl3pPr marL="1143000" indent="-228600">
              <a:spcBef>
                <a:spcPts val="700"/>
              </a:spcBef>
              <a:spcAft>
                <a:spcPts val="600"/>
              </a:spcAft>
              <a:buSzPct val="85000"/>
              <a:buFont typeface="Arial" panose="020B0604020202020204" pitchFamily="34" charset="0"/>
              <a:buChar char="•"/>
              <a:defRPr sz="2400">
                <a:solidFill>
                  <a:schemeClr val="bg1"/>
                </a:solidFill>
                <a:latin typeface="Calibri" panose="020F0502020204030204" pitchFamily="34" charset="0"/>
              </a:defRPr>
            </a:lvl3pPr>
            <a:lvl4pPr marL="1600200" indent="-228600">
              <a:spcBef>
                <a:spcPts val="700"/>
              </a:spcBef>
              <a:spcAft>
                <a:spcPts val="600"/>
              </a:spcAft>
              <a:buSzPct val="85000"/>
              <a:buFont typeface="Arial" panose="020B0604020202020204" pitchFamily="34" charset="0"/>
              <a:buChar char="•"/>
              <a:defRPr sz="2000">
                <a:solidFill>
                  <a:schemeClr val="bg1"/>
                </a:solidFill>
                <a:latin typeface="Calibri" panose="020F0502020204030204" pitchFamily="34" charset="0"/>
              </a:defRPr>
            </a:lvl4pPr>
            <a:lvl5pPr marL="2057400" indent="-228600">
              <a:spcBef>
                <a:spcPts val="700"/>
              </a:spcBef>
              <a:spcAft>
                <a:spcPts val="600"/>
              </a:spcAft>
              <a:buSzPct val="85000"/>
              <a:buFont typeface="Arial" panose="020B0604020202020204" pitchFamily="34" charset="0"/>
              <a:buChar char="•"/>
              <a:defRPr sz="2000">
                <a:solidFill>
                  <a:schemeClr val="bg1"/>
                </a:solidFill>
                <a:latin typeface="Calibri" panose="020F0502020204030204" pitchFamily="34" charset="0"/>
              </a:defRPr>
            </a:lvl5pPr>
            <a:lvl6pPr marL="2514600" indent="-228600" eaLnBrk="0" fontAlgn="base" hangingPunct="0">
              <a:spcBef>
                <a:spcPts val="700"/>
              </a:spcBef>
              <a:spcAft>
                <a:spcPts val="600"/>
              </a:spcAft>
              <a:buSzPct val="85000"/>
              <a:buFont typeface="Arial" panose="020B0604020202020204" pitchFamily="34" charset="0"/>
              <a:buChar char="•"/>
              <a:defRPr sz="2000">
                <a:solidFill>
                  <a:schemeClr val="bg1"/>
                </a:solidFill>
                <a:latin typeface="Calibri" panose="020F0502020204030204" pitchFamily="34" charset="0"/>
              </a:defRPr>
            </a:lvl6pPr>
            <a:lvl7pPr marL="2971800" indent="-228600" eaLnBrk="0" fontAlgn="base" hangingPunct="0">
              <a:spcBef>
                <a:spcPts val="700"/>
              </a:spcBef>
              <a:spcAft>
                <a:spcPts val="600"/>
              </a:spcAft>
              <a:buSzPct val="85000"/>
              <a:buFont typeface="Arial" panose="020B0604020202020204" pitchFamily="34" charset="0"/>
              <a:buChar char="•"/>
              <a:defRPr sz="2000">
                <a:solidFill>
                  <a:schemeClr val="bg1"/>
                </a:solidFill>
                <a:latin typeface="Calibri" panose="020F0502020204030204" pitchFamily="34" charset="0"/>
              </a:defRPr>
            </a:lvl7pPr>
            <a:lvl8pPr marL="3429000" indent="-228600" eaLnBrk="0" fontAlgn="base" hangingPunct="0">
              <a:spcBef>
                <a:spcPts val="700"/>
              </a:spcBef>
              <a:spcAft>
                <a:spcPts val="600"/>
              </a:spcAft>
              <a:buSzPct val="85000"/>
              <a:buFont typeface="Arial" panose="020B0604020202020204" pitchFamily="34" charset="0"/>
              <a:buChar char="•"/>
              <a:defRPr sz="2000">
                <a:solidFill>
                  <a:schemeClr val="bg1"/>
                </a:solidFill>
                <a:latin typeface="Calibri" panose="020F0502020204030204" pitchFamily="34" charset="0"/>
              </a:defRPr>
            </a:lvl8pPr>
            <a:lvl9pPr marL="3886200" indent="-228600" eaLnBrk="0" fontAlgn="base" hangingPunct="0">
              <a:spcBef>
                <a:spcPts val="700"/>
              </a:spcBef>
              <a:spcAft>
                <a:spcPts val="600"/>
              </a:spcAft>
              <a:buSzPct val="85000"/>
              <a:buFont typeface="Arial" panose="020B0604020202020204" pitchFamily="34" charset="0"/>
              <a:buChar char="•"/>
              <a:defRPr sz="2000">
                <a:solidFill>
                  <a:schemeClr val="bg1"/>
                </a:solidFill>
                <a:latin typeface="Calibri" panose="020F0502020204030204" pitchFamily="34" charset="0"/>
              </a:defRPr>
            </a:lvl9pPr>
          </a:lstStyle>
          <a:p>
            <a:pPr eaLnBrk="1" hangingPunct="1">
              <a:lnSpc>
                <a:spcPct val="90000"/>
              </a:lnSpc>
              <a:spcBef>
                <a:spcPts val="1000"/>
              </a:spcBef>
              <a:spcAft>
                <a:spcPct val="0"/>
              </a:spcAft>
              <a:buSzTx/>
            </a:pPr>
            <a:r>
              <a:rPr lang="en-US" altLang="en-US" sz="2800" dirty="0">
                <a:solidFill>
                  <a:srgbClr val="532E1D"/>
                </a:solidFill>
                <a:latin typeface="Edmondsans"/>
                <a:ea typeface="Edmondsans"/>
                <a:cs typeface="Edmondsans"/>
              </a:rPr>
              <a:t>High potential for direct contamination</a:t>
            </a:r>
          </a:p>
          <a:p>
            <a:pPr eaLnBrk="1" hangingPunct="1">
              <a:lnSpc>
                <a:spcPct val="90000"/>
              </a:lnSpc>
              <a:spcBef>
                <a:spcPts val="1000"/>
              </a:spcBef>
              <a:spcAft>
                <a:spcPct val="0"/>
              </a:spcAft>
              <a:buSzTx/>
            </a:pPr>
            <a:r>
              <a:rPr lang="en-US" altLang="en-US" sz="2800" dirty="0">
                <a:solidFill>
                  <a:srgbClr val="532E1D"/>
                </a:solidFill>
                <a:latin typeface="Edmondsans"/>
                <a:ea typeface="Edmondsans"/>
                <a:cs typeface="Edmondsans"/>
              </a:rPr>
              <a:t>Spray or splatter</a:t>
            </a:r>
          </a:p>
          <a:p>
            <a:pPr eaLnBrk="1" hangingPunct="1">
              <a:lnSpc>
                <a:spcPct val="90000"/>
              </a:lnSpc>
              <a:spcBef>
                <a:spcPts val="1000"/>
              </a:spcBef>
              <a:spcAft>
                <a:spcPct val="0"/>
              </a:spcAft>
              <a:buSzTx/>
            </a:pPr>
            <a:r>
              <a:rPr lang="en-US" altLang="en-US" sz="2800" dirty="0">
                <a:solidFill>
                  <a:srgbClr val="532E1D"/>
                </a:solidFill>
                <a:latin typeface="Edmondsans"/>
                <a:ea typeface="Edmondsans"/>
                <a:cs typeface="Edmondsans"/>
              </a:rPr>
              <a:t>Frequent contact with healthcare personnel’s hands</a:t>
            </a:r>
          </a:p>
        </p:txBody>
      </p:sp>
      <p:pic>
        <p:nvPicPr>
          <p:cNvPr id="8" name="1) exam table still">
            <a:extLst>
              <a:ext uri="{FF2B5EF4-FFF2-40B4-BE49-F238E27FC236}">
                <a16:creationId xmlns:a16="http://schemas.microsoft.com/office/drawing/2014/main" id="{A5A629F8-A17A-5243-876D-2E80187A2376}"/>
              </a:ext>
            </a:extLst>
          </p:cNvPr>
          <p:cNvPicPr>
            <a:picLocks noChangeAspect="1"/>
          </p:cNvPicPr>
          <p:nvPr/>
        </p:nvPicPr>
        <p:blipFill>
          <a:blip r:embed="rId4">
            <a:extLst>
              <a:ext uri="{28A0092B-C50C-407E-A947-70E740481C1C}">
                <a14:useLocalDpi xmlns:a14="http://schemas.microsoft.com/office/drawing/2010/main" val="0"/>
              </a:ext>
            </a:extLst>
          </a:blip>
          <a:srcRect l="27412" r="12695"/>
          <a:stretch>
            <a:fillRect/>
          </a:stretch>
        </p:blipFill>
        <p:spPr bwMode="auto">
          <a:xfrm>
            <a:off x="1887538" y="2491326"/>
            <a:ext cx="1114425" cy="104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1) exam table still">
            <a:extLst>
              <a:ext uri="{FF2B5EF4-FFF2-40B4-BE49-F238E27FC236}">
                <a16:creationId xmlns:a16="http://schemas.microsoft.com/office/drawing/2014/main" id="{4936CDC1-A6C9-2789-C4B3-C9CBD0362B9E}"/>
              </a:ext>
            </a:extLst>
          </p:cNvPr>
          <p:cNvPicPr>
            <a:picLocks noChangeAspect="1"/>
          </p:cNvPicPr>
          <p:nvPr/>
        </p:nvPicPr>
        <p:blipFill>
          <a:blip r:embed="rId5">
            <a:extLst>
              <a:ext uri="{28A0092B-C50C-407E-A947-70E740481C1C}">
                <a14:useLocalDpi xmlns:a14="http://schemas.microsoft.com/office/drawing/2010/main" val="0"/>
              </a:ext>
            </a:extLst>
          </a:blip>
          <a:srcRect l="23869" t="17061" r="25790"/>
          <a:stretch>
            <a:fillRect/>
          </a:stretch>
        </p:blipFill>
        <p:spPr bwMode="auto">
          <a:xfrm>
            <a:off x="4028726" y="2478114"/>
            <a:ext cx="1130300"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1) thermometer still">
            <a:extLst>
              <a:ext uri="{FF2B5EF4-FFF2-40B4-BE49-F238E27FC236}">
                <a16:creationId xmlns:a16="http://schemas.microsoft.com/office/drawing/2014/main" id="{AAE2AC02-3145-B548-3307-2600C18AB1B1}"/>
              </a:ext>
            </a:extLst>
          </p:cNvPr>
          <p:cNvPicPr>
            <a:picLocks noChangeAspect="1"/>
          </p:cNvPicPr>
          <p:nvPr/>
        </p:nvPicPr>
        <p:blipFill>
          <a:blip r:embed="rId6">
            <a:extLst>
              <a:ext uri="{28A0092B-C50C-407E-A947-70E740481C1C}">
                <a14:useLocalDpi xmlns:a14="http://schemas.microsoft.com/office/drawing/2010/main" val="0"/>
              </a:ext>
            </a:extLst>
          </a:blip>
          <a:srcRect l="24631" t="22713" b="4665"/>
          <a:stretch>
            <a:fillRect/>
          </a:stretch>
        </p:blipFill>
        <p:spPr bwMode="auto">
          <a:xfrm>
            <a:off x="9067800" y="2481262"/>
            <a:ext cx="1114425" cy="1074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1) exam table still">
            <a:extLst>
              <a:ext uri="{FF2B5EF4-FFF2-40B4-BE49-F238E27FC236}">
                <a16:creationId xmlns:a16="http://schemas.microsoft.com/office/drawing/2014/main" id="{2684378D-08A2-8BB3-FB8F-6B8EEF87C0EA}"/>
              </a:ext>
            </a:extLst>
          </p:cNvPr>
          <p:cNvPicPr>
            <a:picLocks noChangeAspect="1"/>
          </p:cNvPicPr>
          <p:nvPr/>
        </p:nvPicPr>
        <p:blipFill rotWithShape="1">
          <a:blip r:embed="rId7">
            <a:extLst>
              <a:ext uri="{28A0092B-C50C-407E-A947-70E740481C1C}">
                <a14:useLocalDpi xmlns:a14="http://schemas.microsoft.com/office/drawing/2010/main" val="0"/>
              </a:ext>
            </a:extLst>
          </a:blip>
          <a:srcRect l="27246" t="10689" r="32156"/>
          <a:stretch/>
        </p:blipFill>
        <p:spPr bwMode="auto">
          <a:xfrm>
            <a:off x="7010400" y="2480346"/>
            <a:ext cx="1066800"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3" name="housekeeping">
            <a:extLst>
              <a:ext uri="{FF2B5EF4-FFF2-40B4-BE49-F238E27FC236}">
                <a16:creationId xmlns:a16="http://schemas.microsoft.com/office/drawing/2014/main" id="{B446F688-796F-4D96-2311-E56F6C6BB004}"/>
              </a:ext>
            </a:extLst>
          </p:cNvPr>
          <p:cNvGraphicFramePr>
            <a:graphicFrameLocks noGrp="1"/>
          </p:cNvGraphicFramePr>
          <p:nvPr>
            <p:extLst>
              <p:ext uri="{D42A27DB-BD31-4B8C-83A1-F6EECF244321}">
                <p14:modId xmlns:p14="http://schemas.microsoft.com/office/powerpoint/2010/main" val="3237594004"/>
              </p:ext>
            </p:extLst>
          </p:nvPr>
        </p:nvGraphicFramePr>
        <p:xfrm>
          <a:off x="762000" y="1857021"/>
          <a:ext cx="9819290" cy="555820"/>
        </p:xfrm>
        <a:graphic>
          <a:graphicData uri="http://schemas.openxmlformats.org/drawingml/2006/table">
            <a:tbl>
              <a:tblPr firstRow="1" bandRow="1">
                <a:tableStyleId>{5C22544A-7EE6-4342-B048-85BDC9FD1C3A}</a:tableStyleId>
              </a:tblPr>
              <a:tblGrid>
                <a:gridCol w="4909645">
                  <a:extLst>
                    <a:ext uri="{9D8B030D-6E8A-4147-A177-3AD203B41FA5}">
                      <a16:colId xmlns:a16="http://schemas.microsoft.com/office/drawing/2014/main" val="3409782285"/>
                    </a:ext>
                  </a:extLst>
                </a:gridCol>
                <a:gridCol w="4909645">
                  <a:extLst>
                    <a:ext uri="{9D8B030D-6E8A-4147-A177-3AD203B41FA5}">
                      <a16:colId xmlns:a16="http://schemas.microsoft.com/office/drawing/2014/main" val="2380109314"/>
                    </a:ext>
                  </a:extLst>
                </a:gridCol>
              </a:tblGrid>
              <a:tr h="555625">
                <a:tc>
                  <a:txBody>
                    <a:bodyPr/>
                    <a:lstStyle/>
                    <a:p>
                      <a:pPr algn="ctr"/>
                      <a:endParaRPr lang="en-US" sz="3200" b="0" u="none" dirty="0">
                        <a:latin typeface="Edmondsans"/>
                      </a:endParaRPr>
                    </a:p>
                  </a:txBody>
                  <a:tcPr marL="68584" marR="68584" marT="34070" marB="3407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US" sz="3200" b="1" u="none" kern="1200" dirty="0">
                          <a:solidFill>
                            <a:srgbClr val="532E1D"/>
                          </a:solidFill>
                          <a:latin typeface="Edmondsans"/>
                          <a:ea typeface="+mn-ea"/>
                          <a:cs typeface="+mn-cs"/>
                        </a:rPr>
                        <a:t>       Housekeeping</a:t>
                      </a:r>
                      <a:endParaRPr lang="en-US" sz="3200" b="0" u="none" kern="1200" dirty="0">
                        <a:solidFill>
                          <a:srgbClr val="532E1D"/>
                        </a:solidFill>
                        <a:latin typeface="Edmondsans"/>
                        <a:ea typeface="+mn-ea"/>
                        <a:cs typeface="+mn-cs"/>
                      </a:endParaRPr>
                    </a:p>
                  </a:txBody>
                  <a:tcPr marL="68584" marR="68584" marT="34070" marB="3407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97527574"/>
                  </a:ext>
                </a:extLst>
              </a:tr>
            </a:tbl>
          </a:graphicData>
        </a:graphic>
      </p:graphicFrame>
      <p:graphicFrame>
        <p:nvGraphicFramePr>
          <p:cNvPr id="15" name="clinical">
            <a:extLst>
              <a:ext uri="{FF2B5EF4-FFF2-40B4-BE49-F238E27FC236}">
                <a16:creationId xmlns:a16="http://schemas.microsoft.com/office/drawing/2014/main" id="{3BF9F1BA-450B-B446-9445-EB52039FBEC0}"/>
              </a:ext>
            </a:extLst>
          </p:cNvPr>
          <p:cNvGraphicFramePr>
            <a:graphicFrameLocks noGrp="1"/>
          </p:cNvGraphicFramePr>
          <p:nvPr>
            <p:extLst>
              <p:ext uri="{D42A27DB-BD31-4B8C-83A1-F6EECF244321}">
                <p14:modId xmlns:p14="http://schemas.microsoft.com/office/powerpoint/2010/main" val="4098114649"/>
              </p:ext>
            </p:extLst>
          </p:nvPr>
        </p:nvGraphicFramePr>
        <p:xfrm>
          <a:off x="914400" y="1818326"/>
          <a:ext cx="9819290" cy="555820"/>
        </p:xfrm>
        <a:graphic>
          <a:graphicData uri="http://schemas.openxmlformats.org/drawingml/2006/table">
            <a:tbl>
              <a:tblPr firstRow="1" bandRow="1">
                <a:tableStyleId>{5C22544A-7EE6-4342-B048-85BDC9FD1C3A}</a:tableStyleId>
              </a:tblPr>
              <a:tblGrid>
                <a:gridCol w="4909645">
                  <a:extLst>
                    <a:ext uri="{9D8B030D-6E8A-4147-A177-3AD203B41FA5}">
                      <a16:colId xmlns:a16="http://schemas.microsoft.com/office/drawing/2014/main" val="3409782285"/>
                    </a:ext>
                  </a:extLst>
                </a:gridCol>
                <a:gridCol w="4909645">
                  <a:extLst>
                    <a:ext uri="{9D8B030D-6E8A-4147-A177-3AD203B41FA5}">
                      <a16:colId xmlns:a16="http://schemas.microsoft.com/office/drawing/2014/main" val="2380109314"/>
                    </a:ext>
                  </a:extLst>
                </a:gridCol>
              </a:tblGrid>
              <a:tr h="555625">
                <a:tc>
                  <a:txBody>
                    <a:bodyPr/>
                    <a:lstStyle/>
                    <a:p>
                      <a:pPr algn="ctr"/>
                      <a:r>
                        <a:rPr lang="en-US" sz="3200" b="1" u="none" dirty="0">
                          <a:solidFill>
                            <a:srgbClr val="532E1D"/>
                          </a:solidFill>
                          <a:latin typeface="Edmondsans"/>
                        </a:rPr>
                        <a:t>Clinical</a:t>
                      </a:r>
                      <a:endParaRPr lang="en-US" sz="3200" b="0" u="none" dirty="0">
                        <a:latin typeface="Edmondsans"/>
                      </a:endParaRPr>
                    </a:p>
                  </a:txBody>
                  <a:tcPr marL="68584" marR="68584" marT="34070" marB="3407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endParaRPr lang="en-US" sz="3200" b="0" u="none" kern="1200" dirty="0">
                        <a:solidFill>
                          <a:srgbClr val="532E1D"/>
                        </a:solidFill>
                        <a:latin typeface="Edmondsans"/>
                        <a:ea typeface="+mn-ea"/>
                        <a:cs typeface="+mn-cs"/>
                      </a:endParaRPr>
                    </a:p>
                  </a:txBody>
                  <a:tcPr marL="68584" marR="68584" marT="34070" marB="3407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97527574"/>
                  </a:ext>
                </a:extLst>
              </a:tr>
            </a:tbl>
          </a:graphicData>
        </a:graphic>
      </p:graphicFrame>
      <p:pic>
        <p:nvPicPr>
          <p:cNvPr id="21" name="Picture 20" descr="A person cleaning a chair&#10;&#10;Description automatically generated">
            <a:extLst>
              <a:ext uri="{FF2B5EF4-FFF2-40B4-BE49-F238E27FC236}">
                <a16:creationId xmlns:a16="http://schemas.microsoft.com/office/drawing/2014/main" id="{FEB4E67C-57EC-F2D9-29E6-8C577256CF80}"/>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6909" r="8796"/>
          <a:stretch/>
        </p:blipFill>
        <p:spPr>
          <a:xfrm>
            <a:off x="6324600" y="2109356"/>
            <a:ext cx="4648200" cy="3677994"/>
          </a:xfrm>
          <a:prstGeom prst="rect">
            <a:avLst/>
          </a:prstGeom>
        </p:spPr>
      </p:pic>
      <p:sp>
        <p:nvSpPr>
          <p:cNvPr id="28" name="2) clinical text box">
            <a:extLst>
              <a:ext uri="{FF2B5EF4-FFF2-40B4-BE49-F238E27FC236}">
                <a16:creationId xmlns:a16="http://schemas.microsoft.com/office/drawing/2014/main" id="{1E99C847-719E-DB31-333D-D6CBE156A3C3}"/>
              </a:ext>
            </a:extLst>
          </p:cNvPr>
          <p:cNvSpPr txBox="1">
            <a:spLocks/>
          </p:cNvSpPr>
          <p:nvPr/>
        </p:nvSpPr>
        <p:spPr bwMode="auto">
          <a:xfrm>
            <a:off x="1515745" y="2013770"/>
            <a:ext cx="4808855" cy="375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lvl1pPr marL="228600" indent="-228600">
              <a:spcBef>
                <a:spcPts val="700"/>
              </a:spcBef>
              <a:spcAft>
                <a:spcPts val="600"/>
              </a:spcAft>
              <a:buSzPct val="85000"/>
              <a:buFont typeface="Arial" panose="020B0604020202020204" pitchFamily="34" charset="0"/>
              <a:buChar char="•"/>
              <a:defRPr sz="3200">
                <a:solidFill>
                  <a:schemeClr val="bg1"/>
                </a:solidFill>
                <a:latin typeface="Calibri" panose="020F0502020204030204" pitchFamily="34" charset="0"/>
              </a:defRPr>
            </a:lvl1pPr>
            <a:lvl2pPr marL="685800" indent="-228600">
              <a:spcBef>
                <a:spcPts val="700"/>
              </a:spcBef>
              <a:spcAft>
                <a:spcPts val="600"/>
              </a:spcAft>
              <a:buSzPct val="85000"/>
              <a:buFont typeface="Arial" panose="020B0604020202020204" pitchFamily="34" charset="0"/>
              <a:buChar char="•"/>
              <a:defRPr sz="2800">
                <a:solidFill>
                  <a:schemeClr val="bg1"/>
                </a:solidFill>
                <a:latin typeface="Calibri" panose="020F0502020204030204" pitchFamily="34" charset="0"/>
              </a:defRPr>
            </a:lvl2pPr>
            <a:lvl3pPr marL="1143000" indent="-228600">
              <a:spcBef>
                <a:spcPts val="700"/>
              </a:spcBef>
              <a:spcAft>
                <a:spcPts val="600"/>
              </a:spcAft>
              <a:buSzPct val="85000"/>
              <a:buFont typeface="Arial" panose="020B0604020202020204" pitchFamily="34" charset="0"/>
              <a:buChar char="•"/>
              <a:defRPr sz="2400">
                <a:solidFill>
                  <a:schemeClr val="bg1"/>
                </a:solidFill>
                <a:latin typeface="Calibri" panose="020F0502020204030204" pitchFamily="34" charset="0"/>
              </a:defRPr>
            </a:lvl3pPr>
            <a:lvl4pPr marL="1600200" indent="-228600">
              <a:spcBef>
                <a:spcPts val="700"/>
              </a:spcBef>
              <a:spcAft>
                <a:spcPts val="600"/>
              </a:spcAft>
              <a:buSzPct val="85000"/>
              <a:buFont typeface="Arial" panose="020B0604020202020204" pitchFamily="34" charset="0"/>
              <a:buChar char="•"/>
              <a:defRPr sz="2000">
                <a:solidFill>
                  <a:schemeClr val="bg1"/>
                </a:solidFill>
                <a:latin typeface="Calibri" panose="020F0502020204030204" pitchFamily="34" charset="0"/>
              </a:defRPr>
            </a:lvl4pPr>
            <a:lvl5pPr marL="2057400" indent="-228600">
              <a:spcBef>
                <a:spcPts val="700"/>
              </a:spcBef>
              <a:spcAft>
                <a:spcPts val="600"/>
              </a:spcAft>
              <a:buSzPct val="85000"/>
              <a:buFont typeface="Arial" panose="020B0604020202020204" pitchFamily="34" charset="0"/>
              <a:buChar char="•"/>
              <a:defRPr sz="2000">
                <a:solidFill>
                  <a:schemeClr val="bg1"/>
                </a:solidFill>
                <a:latin typeface="Calibri" panose="020F0502020204030204" pitchFamily="34" charset="0"/>
              </a:defRPr>
            </a:lvl5pPr>
            <a:lvl6pPr marL="2514600" indent="-228600" eaLnBrk="0" fontAlgn="base" hangingPunct="0">
              <a:spcBef>
                <a:spcPts val="700"/>
              </a:spcBef>
              <a:spcAft>
                <a:spcPts val="600"/>
              </a:spcAft>
              <a:buSzPct val="85000"/>
              <a:buFont typeface="Arial" panose="020B0604020202020204" pitchFamily="34" charset="0"/>
              <a:buChar char="•"/>
              <a:defRPr sz="2000">
                <a:solidFill>
                  <a:schemeClr val="bg1"/>
                </a:solidFill>
                <a:latin typeface="Calibri" panose="020F0502020204030204" pitchFamily="34" charset="0"/>
              </a:defRPr>
            </a:lvl6pPr>
            <a:lvl7pPr marL="2971800" indent="-228600" eaLnBrk="0" fontAlgn="base" hangingPunct="0">
              <a:spcBef>
                <a:spcPts val="700"/>
              </a:spcBef>
              <a:spcAft>
                <a:spcPts val="600"/>
              </a:spcAft>
              <a:buSzPct val="85000"/>
              <a:buFont typeface="Arial" panose="020B0604020202020204" pitchFamily="34" charset="0"/>
              <a:buChar char="•"/>
              <a:defRPr sz="2000">
                <a:solidFill>
                  <a:schemeClr val="bg1"/>
                </a:solidFill>
                <a:latin typeface="Calibri" panose="020F0502020204030204" pitchFamily="34" charset="0"/>
              </a:defRPr>
            </a:lvl7pPr>
            <a:lvl8pPr marL="3429000" indent="-228600" eaLnBrk="0" fontAlgn="base" hangingPunct="0">
              <a:spcBef>
                <a:spcPts val="700"/>
              </a:spcBef>
              <a:spcAft>
                <a:spcPts val="600"/>
              </a:spcAft>
              <a:buSzPct val="85000"/>
              <a:buFont typeface="Arial" panose="020B0604020202020204" pitchFamily="34" charset="0"/>
              <a:buChar char="•"/>
              <a:defRPr sz="2000">
                <a:solidFill>
                  <a:schemeClr val="bg1"/>
                </a:solidFill>
                <a:latin typeface="Calibri" panose="020F0502020204030204" pitchFamily="34" charset="0"/>
              </a:defRPr>
            </a:lvl8pPr>
            <a:lvl9pPr marL="3886200" indent="-228600" eaLnBrk="0" fontAlgn="base" hangingPunct="0">
              <a:spcBef>
                <a:spcPts val="700"/>
              </a:spcBef>
              <a:spcAft>
                <a:spcPts val="600"/>
              </a:spcAft>
              <a:buSzPct val="85000"/>
              <a:buFont typeface="Arial" panose="020B0604020202020204" pitchFamily="34" charset="0"/>
              <a:buChar char="•"/>
              <a:defRPr sz="2000">
                <a:solidFill>
                  <a:schemeClr val="bg1"/>
                </a:solidFill>
                <a:latin typeface="Calibri" panose="020F0502020204030204" pitchFamily="34" charset="0"/>
              </a:defRPr>
            </a:lvl9pPr>
          </a:lstStyle>
          <a:p>
            <a:pPr marL="0" indent="0" eaLnBrk="1" hangingPunct="1">
              <a:spcBef>
                <a:spcPct val="0"/>
              </a:spcBef>
              <a:buNone/>
            </a:pPr>
            <a:r>
              <a:rPr lang="en-US" sz="2800" dirty="0">
                <a:solidFill>
                  <a:srgbClr val="532E1D"/>
                </a:solidFill>
                <a:latin typeface="+mn-lt"/>
              </a:rPr>
              <a:t>Facilities should establish polices and procedures for routine cleaning and disinfection of environmental surfaces in dental health care settings.</a:t>
            </a:r>
            <a:endParaRPr lang="en-US" altLang="en-US" sz="2800" dirty="0">
              <a:solidFill>
                <a:srgbClr val="532E1D"/>
              </a:solidFill>
              <a:latin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100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nodeType="withEffect">
                                  <p:stCondLst>
                                    <p:cond delay="100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10" presetClass="entr" presetSubtype="0" fill="hold" nodeType="withEffect">
                                  <p:stCondLst>
                                    <p:cond delay="100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par>
                                <p:cTn id="20" presetID="10"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par>
                                <p:cTn id="23" presetID="10" presetClass="exit" presetSubtype="0" fill="hold" grpId="0" nodeType="withEffect">
                                  <p:stCondLst>
                                    <p:cond delay="0"/>
                                  </p:stCondLst>
                                  <p:childTnLst>
                                    <p:animEffect transition="out" filter="fade">
                                      <p:cBhvr>
                                        <p:cTn id="24" dur="500"/>
                                        <p:tgtEl>
                                          <p:spTgt spid="28"/>
                                        </p:tgtEl>
                                      </p:cBhvr>
                                    </p:animEffect>
                                    <p:set>
                                      <p:cBhvr>
                                        <p:cTn id="25" dur="1" fill="hold">
                                          <p:stCondLst>
                                            <p:cond delay="499"/>
                                          </p:stCondLst>
                                        </p:cTn>
                                        <p:tgtEl>
                                          <p:spTgt spid="28"/>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21"/>
                                        </p:tgtEl>
                                      </p:cBhvr>
                                    </p:animEffect>
                                    <p:set>
                                      <p:cBhvr>
                                        <p:cTn id="28" dur="1" fill="hold">
                                          <p:stCondLst>
                                            <p:cond delay="499"/>
                                          </p:stCondLst>
                                        </p:cTn>
                                        <p:tgtEl>
                                          <p:spTgt spid="21"/>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5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fade">
                                      <p:cBhvr>
                                        <p:cTn id="3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2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20F13A4-3C6C-27C1-A76C-62D6B103C759}"/>
              </a:ext>
            </a:extLst>
          </p:cNvPr>
          <p:cNvSpPr txBox="1"/>
          <p:nvPr/>
        </p:nvSpPr>
        <p:spPr>
          <a:xfrm>
            <a:off x="1376512" y="2549252"/>
            <a:ext cx="9608987" cy="4296048"/>
          </a:xfrm>
          <a:prstGeom prst="rect">
            <a:avLst/>
          </a:prstGeom>
          <a:noFill/>
        </p:spPr>
        <p:txBody>
          <a:bodyPr wrap="square">
            <a:spAutoFit/>
          </a:bodyPr>
          <a:lstStyle/>
          <a:p>
            <a:pPr indent="-273050" eaLnBrk="1" hangingPunct="1">
              <a:spcBef>
                <a:spcPts val="650"/>
              </a:spcBef>
            </a:pPr>
            <a:r>
              <a:rPr lang="en-US" altLang="en-US" sz="2200" dirty="0">
                <a:solidFill>
                  <a:srgbClr val="532E1D"/>
                </a:solidFill>
                <a:latin typeface="+mn-lt"/>
              </a:rPr>
              <a:t>Practical to follow NIOSH recommendations and practices developed by the Association of perioperative Registered Nurses  (AORN):</a:t>
            </a:r>
          </a:p>
          <a:p>
            <a:pPr marL="342900" indent="-342900" eaLnBrk="1" hangingPunct="1">
              <a:spcBef>
                <a:spcPts val="650"/>
              </a:spcBef>
              <a:buFont typeface="Arial" panose="020B0604020202020204" pitchFamily="34" charset="0"/>
              <a:buChar char="•"/>
            </a:pPr>
            <a:r>
              <a:rPr lang="en-US" altLang="en-US" sz="2200" dirty="0">
                <a:solidFill>
                  <a:srgbClr val="532E1D"/>
                </a:solidFill>
                <a:latin typeface="+mn-lt"/>
              </a:rPr>
              <a:t>Standard precautions (e.g., high-filtration surgical masks and possible full-face shields</a:t>
            </a:r>
          </a:p>
          <a:p>
            <a:pPr marL="342900" indent="-342900" eaLnBrk="1" hangingPunct="1">
              <a:spcBef>
                <a:spcPts val="650"/>
              </a:spcBef>
              <a:buFont typeface="Arial" panose="020B0604020202020204" pitchFamily="34" charset="0"/>
              <a:buChar char="•"/>
            </a:pPr>
            <a:r>
              <a:rPr lang="en-US" altLang="en-US" sz="2200" dirty="0">
                <a:solidFill>
                  <a:srgbClr val="532E1D"/>
                </a:solidFill>
                <a:latin typeface="+mn-lt"/>
              </a:rPr>
              <a:t>Central room suction units with in-line filters</a:t>
            </a:r>
          </a:p>
          <a:p>
            <a:pPr marL="342900" indent="-342900" eaLnBrk="1" hangingPunct="1">
              <a:spcBef>
                <a:spcPts val="650"/>
              </a:spcBef>
              <a:buFont typeface="Arial" panose="020B0604020202020204" pitchFamily="34" charset="0"/>
              <a:buChar char="•"/>
            </a:pPr>
            <a:r>
              <a:rPr lang="en-US" altLang="en-US" sz="2200" dirty="0">
                <a:solidFill>
                  <a:srgbClr val="532E1D"/>
                </a:solidFill>
                <a:latin typeface="+mn-lt"/>
              </a:rPr>
              <a:t>Dedicated mechanical smoke exhaust systems with a high-efficiency filter</a:t>
            </a:r>
          </a:p>
          <a:p>
            <a:pPr marL="457200" indent="-457200" eaLnBrk="1" hangingPunct="1">
              <a:spcBef>
                <a:spcPts val="650"/>
              </a:spcBef>
              <a:buFont typeface="Arial" panose="020B0604020202020204" pitchFamily="34" charset="0"/>
              <a:buChar char="•"/>
            </a:pPr>
            <a:endParaRPr lang="en-US" altLang="en-US" sz="2800" dirty="0">
              <a:solidFill>
                <a:schemeClr val="bg1"/>
              </a:solidFill>
            </a:endParaRPr>
          </a:p>
          <a:p>
            <a:pPr marL="457200" indent="-457200" eaLnBrk="1" hangingPunct="1">
              <a:spcBef>
                <a:spcPts val="650"/>
              </a:spcBef>
              <a:buFont typeface="Arial" panose="020B0604020202020204" pitchFamily="34" charset="0"/>
              <a:buChar char="•"/>
            </a:pPr>
            <a:endParaRPr lang="en-US" altLang="en-US" sz="2800" dirty="0">
              <a:solidFill>
                <a:schemeClr val="bg1"/>
              </a:solidFill>
            </a:endParaRPr>
          </a:p>
          <a:p>
            <a:pPr indent="-273050" eaLnBrk="1" hangingPunct="1">
              <a:spcBef>
                <a:spcPct val="60000"/>
              </a:spcBef>
            </a:pPr>
            <a:endParaRPr lang="en-US" altLang="en-US" sz="3500" dirty="0">
              <a:solidFill>
                <a:schemeClr val="bg1"/>
              </a:solidFill>
              <a:cs typeface="Arial" panose="020B0604020202020204" pitchFamily="34" charset="0"/>
            </a:endParaRPr>
          </a:p>
        </p:txBody>
      </p:sp>
      <p:pic>
        <p:nvPicPr>
          <p:cNvPr id="2" name="Banner">
            <a:extLst>
              <a:ext uri="{FF2B5EF4-FFF2-40B4-BE49-F238E27FC236}">
                <a16:creationId xmlns:a16="http://schemas.microsoft.com/office/drawing/2014/main" id="{5EEF5E74-FB61-1821-4103-4D718266A2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936" y="1089042"/>
            <a:ext cx="10256154" cy="1552557"/>
          </a:xfrm>
          <a:prstGeom prst="rect">
            <a:avLst/>
          </a:prstGeom>
        </p:spPr>
      </p:pic>
      <p:sp>
        <p:nvSpPr>
          <p:cNvPr id="6" name="TextBox 5">
            <a:extLst>
              <a:ext uri="{FF2B5EF4-FFF2-40B4-BE49-F238E27FC236}">
                <a16:creationId xmlns:a16="http://schemas.microsoft.com/office/drawing/2014/main" id="{05B43ECC-AB9E-F1A9-E0F2-629C00D735ED}"/>
              </a:ext>
            </a:extLst>
          </p:cNvPr>
          <p:cNvSpPr txBox="1"/>
          <p:nvPr/>
        </p:nvSpPr>
        <p:spPr>
          <a:xfrm>
            <a:off x="1143000" y="1070650"/>
            <a:ext cx="9601200" cy="1323439"/>
          </a:xfrm>
          <a:prstGeom prst="rect">
            <a:avLst/>
          </a:prstGeom>
          <a:noFill/>
        </p:spPr>
        <p:txBody>
          <a:bodyPr wrap="square" rtlCol="0">
            <a:spAutoFit/>
          </a:bodyPr>
          <a:lstStyle/>
          <a:p>
            <a:r>
              <a:rPr lang="en-US" sz="4000" b="1" dirty="0"/>
              <a:t>Laser/Electrosurgery-Plumes and</a:t>
            </a:r>
          </a:p>
          <a:p>
            <a:r>
              <a:rPr lang="en-US" sz="4000" b="1" dirty="0"/>
              <a:t>Surgical Smoke</a:t>
            </a:r>
          </a:p>
        </p:txBody>
      </p:sp>
      <p:sp>
        <p:nvSpPr>
          <p:cNvPr id="8" name="TextBox 7">
            <a:extLst>
              <a:ext uri="{FF2B5EF4-FFF2-40B4-BE49-F238E27FC236}">
                <a16:creationId xmlns:a16="http://schemas.microsoft.com/office/drawing/2014/main" id="{FBDB073D-72FD-EC9E-8177-3A2B88807909}"/>
              </a:ext>
            </a:extLst>
          </p:cNvPr>
          <p:cNvSpPr txBox="1"/>
          <p:nvPr/>
        </p:nvSpPr>
        <p:spPr>
          <a:xfrm>
            <a:off x="4156075" y="6197084"/>
            <a:ext cx="6381750" cy="461665"/>
          </a:xfrm>
          <a:prstGeom prst="rect">
            <a:avLst/>
          </a:prstGeom>
          <a:noFill/>
        </p:spPr>
        <p:txBody>
          <a:bodyPr wrap="square">
            <a:spAutoFit/>
          </a:bodyPr>
          <a:lstStyle/>
          <a:p>
            <a:pPr eaLnBrk="1" hangingPunct="1">
              <a:spcBef>
                <a:spcPts val="650"/>
              </a:spcBef>
            </a:pPr>
            <a:r>
              <a:rPr lang="en-US" altLang="en-US" sz="2400" dirty="0">
                <a:latin typeface="+mn-lt"/>
              </a:rPr>
              <a:t>Use standard precautions</a:t>
            </a:r>
          </a:p>
        </p:txBody>
      </p:sp>
      <p:pic>
        <p:nvPicPr>
          <p:cNvPr id="10" name="Picture 9">
            <a:extLst>
              <a:ext uri="{FF2B5EF4-FFF2-40B4-BE49-F238E27FC236}">
                <a16:creationId xmlns:a16="http://schemas.microsoft.com/office/drawing/2014/main" id="{D8EBD073-9F4E-9CF3-FD9D-72B74CE4EC8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115051" y="4914530"/>
            <a:ext cx="4006848" cy="1139726"/>
          </a:xfrm>
          <a:prstGeom prst="rect">
            <a:avLst/>
          </a:prstGeom>
        </p:spPr>
      </p:pic>
      <p:pic>
        <p:nvPicPr>
          <p:cNvPr id="12" name="Picture 11" descr="Blue text on a black background&#10;&#10;Description automatically generated">
            <a:extLst>
              <a:ext uri="{FF2B5EF4-FFF2-40B4-BE49-F238E27FC236}">
                <a16:creationId xmlns:a16="http://schemas.microsoft.com/office/drawing/2014/main" id="{3E90CD17-B3F8-A01C-C794-E00A7B61F8D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72500" y="5050659"/>
            <a:ext cx="2923400" cy="749253"/>
          </a:xfrm>
          <a:prstGeom prst="rect">
            <a:avLst/>
          </a:prstGeom>
        </p:spPr>
      </p:pic>
    </p:spTree>
    <p:extLst>
      <p:ext uri="{BB962C8B-B14F-4D97-AF65-F5344CB8AC3E}">
        <p14:creationId xmlns:p14="http://schemas.microsoft.com/office/powerpoint/2010/main" val="1478520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fade">
                                      <p:cBhvr>
                                        <p:cTn id="17"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20F13A4-3C6C-27C1-A76C-62D6B103C759}"/>
              </a:ext>
            </a:extLst>
          </p:cNvPr>
          <p:cNvSpPr txBox="1"/>
          <p:nvPr/>
        </p:nvSpPr>
        <p:spPr>
          <a:xfrm>
            <a:off x="1245666" y="1870967"/>
            <a:ext cx="9828734" cy="4201150"/>
          </a:xfrm>
          <a:prstGeom prst="rect">
            <a:avLst/>
          </a:prstGeom>
          <a:noFill/>
        </p:spPr>
        <p:txBody>
          <a:bodyPr wrap="square">
            <a:spAutoFit/>
          </a:bodyPr>
          <a:lstStyle/>
          <a:p>
            <a:pPr indent="-273050" eaLnBrk="1" hangingPunct="1">
              <a:lnSpc>
                <a:spcPts val="2200"/>
              </a:lnSpc>
              <a:spcBef>
                <a:spcPts val="650"/>
              </a:spcBef>
            </a:pPr>
            <a:r>
              <a:rPr lang="en-US" altLang="en-US" sz="2000" dirty="0">
                <a:solidFill>
                  <a:srgbClr val="532E1D"/>
                </a:solidFill>
              </a:rPr>
              <a:t>CDC. Guidelines for infection control in dental health-care settings, 2003. MMWR 2003;52 (RR-17):1-68</a:t>
            </a:r>
          </a:p>
          <a:p>
            <a:pPr indent="-273050" eaLnBrk="1" hangingPunct="1">
              <a:lnSpc>
                <a:spcPts val="2200"/>
              </a:lnSpc>
              <a:spcBef>
                <a:spcPts val="650"/>
              </a:spcBef>
            </a:pPr>
            <a:r>
              <a:rPr lang="en-US" altLang="en-US" sz="2000" dirty="0">
                <a:solidFill>
                  <a:schemeClr val="bg1"/>
                </a:solidFill>
                <a:hlinkClick r:id="rId3"/>
              </a:rPr>
              <a:t>https://stacks.cdc.gov/view/cdc/6743</a:t>
            </a:r>
            <a:r>
              <a:rPr lang="en-US" altLang="en-US" sz="2000" dirty="0">
                <a:solidFill>
                  <a:schemeClr val="bg1"/>
                </a:solidFill>
              </a:rPr>
              <a:t> </a:t>
            </a:r>
          </a:p>
          <a:p>
            <a:pPr indent="-273050" eaLnBrk="1" hangingPunct="1">
              <a:lnSpc>
                <a:spcPts val="2200"/>
              </a:lnSpc>
              <a:spcBef>
                <a:spcPts val="650"/>
              </a:spcBef>
            </a:pPr>
            <a:r>
              <a:rPr lang="en-US" altLang="en-US" sz="2000" dirty="0">
                <a:solidFill>
                  <a:srgbClr val="532E1D"/>
                </a:solidFill>
              </a:rPr>
              <a:t>CDC. Summary of Infection Prevention Practices in Dental Settings: Basic Expectations for Safe Care, 2016</a:t>
            </a:r>
          </a:p>
          <a:p>
            <a:pPr indent="-273050" eaLnBrk="1" hangingPunct="1">
              <a:lnSpc>
                <a:spcPts val="2200"/>
              </a:lnSpc>
              <a:spcBef>
                <a:spcPts val="650"/>
              </a:spcBef>
            </a:pPr>
            <a:r>
              <a:rPr lang="en-US" altLang="en-US" sz="2000" dirty="0">
                <a:solidFill>
                  <a:schemeClr val="bg1"/>
                </a:solidFill>
                <a:hlinkClick r:id="rId4"/>
              </a:rPr>
              <a:t>https://www.cdc.gov/dental-infection-control/hcp/summary/index.html</a:t>
            </a:r>
            <a:r>
              <a:rPr lang="en-US" altLang="en-US" sz="2000" dirty="0">
                <a:solidFill>
                  <a:schemeClr val="bg1"/>
                </a:solidFill>
              </a:rPr>
              <a:t> </a:t>
            </a:r>
          </a:p>
          <a:p>
            <a:pPr indent="-273050" eaLnBrk="1" hangingPunct="1">
              <a:lnSpc>
                <a:spcPts val="2200"/>
              </a:lnSpc>
              <a:spcBef>
                <a:spcPts val="650"/>
              </a:spcBef>
            </a:pPr>
            <a:r>
              <a:rPr lang="en-US" altLang="en-US" sz="2000" dirty="0">
                <a:solidFill>
                  <a:srgbClr val="532E1D"/>
                </a:solidFill>
              </a:rPr>
              <a:t>Rutala WA, Weber DJ, HICPAC. CDC guideline for disinfection and sterilization in healthcare facilities., 2008</a:t>
            </a:r>
          </a:p>
          <a:p>
            <a:pPr indent="-273050" eaLnBrk="1" hangingPunct="1">
              <a:lnSpc>
                <a:spcPts val="2200"/>
              </a:lnSpc>
              <a:spcBef>
                <a:spcPts val="650"/>
              </a:spcBef>
            </a:pPr>
            <a:r>
              <a:rPr lang="en-US" altLang="en-US" sz="2000" dirty="0">
                <a:solidFill>
                  <a:schemeClr val="bg1"/>
                </a:solidFill>
                <a:hlinkClick r:id="rId5"/>
              </a:rPr>
              <a:t>https://www.cdc.gov/infection-control/media/pdfs/Guideline-Disinfection-H.pdf</a:t>
            </a:r>
            <a:r>
              <a:rPr lang="en-US" altLang="en-US" sz="2000" dirty="0">
                <a:solidFill>
                  <a:schemeClr val="bg1"/>
                </a:solidFill>
              </a:rPr>
              <a:t> </a:t>
            </a:r>
          </a:p>
          <a:p>
            <a:pPr indent="-273050" eaLnBrk="1" hangingPunct="1">
              <a:lnSpc>
                <a:spcPts val="2200"/>
              </a:lnSpc>
              <a:spcBef>
                <a:spcPts val="650"/>
              </a:spcBef>
            </a:pPr>
            <a:r>
              <a:rPr lang="en-US" altLang="en-US" sz="2000" dirty="0">
                <a:solidFill>
                  <a:srgbClr val="532E1D"/>
                </a:solidFill>
              </a:rPr>
              <a:t>CDC Best Practices for DUW Quality</a:t>
            </a:r>
          </a:p>
          <a:p>
            <a:pPr indent="-273050" eaLnBrk="1" hangingPunct="1">
              <a:lnSpc>
                <a:spcPts val="2200"/>
              </a:lnSpc>
              <a:spcBef>
                <a:spcPct val="60000"/>
              </a:spcBef>
            </a:pPr>
            <a:r>
              <a:rPr lang="en-US" altLang="en-US" sz="2000" dirty="0">
                <a:solidFill>
                  <a:schemeClr val="bg1"/>
                </a:solidFill>
                <a:cs typeface="Arial" panose="020B0604020202020204" pitchFamily="34" charset="0"/>
                <a:hlinkClick r:id="rId6"/>
              </a:rPr>
              <a:t>https://www.cdc.gov/dental-infection-control/hcp/dental-ipc-faqs/best-practices-dental-unit-water-quality.html</a:t>
            </a:r>
            <a:r>
              <a:rPr lang="en-US" altLang="en-US" sz="2000" dirty="0">
                <a:solidFill>
                  <a:schemeClr val="bg1"/>
                </a:solidFill>
                <a:cs typeface="Arial" panose="020B0604020202020204" pitchFamily="34" charset="0"/>
              </a:rPr>
              <a:t> </a:t>
            </a:r>
          </a:p>
        </p:txBody>
      </p:sp>
      <p:pic>
        <p:nvPicPr>
          <p:cNvPr id="2" name="Banner">
            <a:extLst>
              <a:ext uri="{FF2B5EF4-FFF2-40B4-BE49-F238E27FC236}">
                <a16:creationId xmlns:a16="http://schemas.microsoft.com/office/drawing/2014/main" id="{EE4BEBCD-B662-141A-37E3-9594855CBEA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9936" y="1089043"/>
            <a:ext cx="10256154" cy="877852"/>
          </a:xfrm>
          <a:prstGeom prst="rect">
            <a:avLst/>
          </a:prstGeom>
        </p:spPr>
      </p:pic>
      <p:sp>
        <p:nvSpPr>
          <p:cNvPr id="6" name="TextBox 5">
            <a:extLst>
              <a:ext uri="{FF2B5EF4-FFF2-40B4-BE49-F238E27FC236}">
                <a16:creationId xmlns:a16="http://schemas.microsoft.com/office/drawing/2014/main" id="{80D427F5-73C7-5A25-E47E-0A35CB768A67}"/>
              </a:ext>
            </a:extLst>
          </p:cNvPr>
          <p:cNvSpPr txBox="1"/>
          <p:nvPr/>
        </p:nvSpPr>
        <p:spPr>
          <a:xfrm>
            <a:off x="1143000" y="1070650"/>
            <a:ext cx="8686800" cy="707886"/>
          </a:xfrm>
          <a:prstGeom prst="rect">
            <a:avLst/>
          </a:prstGeom>
          <a:noFill/>
        </p:spPr>
        <p:txBody>
          <a:bodyPr wrap="square" rtlCol="0">
            <a:spAutoFit/>
          </a:bodyPr>
          <a:lstStyle/>
          <a:p>
            <a:r>
              <a:rPr lang="en-US" sz="4000" b="1" dirty="0"/>
              <a:t>References</a:t>
            </a:r>
          </a:p>
        </p:txBody>
      </p:sp>
    </p:spTree>
    <p:extLst>
      <p:ext uri="{BB962C8B-B14F-4D97-AF65-F5344CB8AC3E}">
        <p14:creationId xmlns:p14="http://schemas.microsoft.com/office/powerpoint/2010/main" val="4072465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A picture containing fireworks&#10;&#10;Description automatically generated">
            <a:extLst>
              <a:ext uri="{FF2B5EF4-FFF2-40B4-BE49-F238E27FC236}">
                <a16:creationId xmlns:a16="http://schemas.microsoft.com/office/drawing/2014/main" id="{3E5701BA-77D7-65FC-A699-018B5B8CA6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83442" y="3242076"/>
            <a:ext cx="3715826" cy="3530035"/>
          </a:xfrm>
          <a:prstGeom prst="rect">
            <a:avLst/>
          </a:prstGeom>
        </p:spPr>
      </p:pic>
      <p:pic>
        <p:nvPicPr>
          <p:cNvPr id="18" name="Picture 17" descr="A picture containing fireworks&#10;&#10;Description automatically generated">
            <a:extLst>
              <a:ext uri="{FF2B5EF4-FFF2-40B4-BE49-F238E27FC236}">
                <a16:creationId xmlns:a16="http://schemas.microsoft.com/office/drawing/2014/main" id="{36332940-C619-9266-9378-280F8D9B7146}"/>
              </a:ext>
            </a:extLst>
          </p:cNvPr>
          <p:cNvPicPr>
            <a:picLocks noChangeAspect="1"/>
          </p:cNvPicPr>
          <p:nvPr/>
        </p:nvPicPr>
        <p:blipFill>
          <a:blip r:embed="rId3">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3612237" y="166122"/>
            <a:ext cx="3085408" cy="2931138"/>
          </a:xfrm>
          <a:prstGeom prst="rect">
            <a:avLst/>
          </a:prstGeom>
        </p:spPr>
      </p:pic>
      <p:pic>
        <p:nvPicPr>
          <p:cNvPr id="17" name="Picture 16" descr="A picture containing fireworks&#10;&#10;Description automatically generated">
            <a:extLst>
              <a:ext uri="{FF2B5EF4-FFF2-40B4-BE49-F238E27FC236}">
                <a16:creationId xmlns:a16="http://schemas.microsoft.com/office/drawing/2014/main" id="{A7D9812B-072B-9990-A971-228C90BB97DD}"/>
              </a:ext>
            </a:extLst>
          </p:cNvPr>
          <p:cNvPicPr>
            <a:picLocks noChangeAspect="1"/>
          </p:cNvPicPr>
          <p:nvPr/>
        </p:nvPicPr>
        <p:blipFill>
          <a:blip r:embed="rId3">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9067800" y="2071905"/>
            <a:ext cx="2598094" cy="2468190"/>
          </a:xfrm>
          <a:prstGeom prst="rect">
            <a:avLst/>
          </a:prstGeom>
        </p:spPr>
      </p:pic>
      <p:pic>
        <p:nvPicPr>
          <p:cNvPr id="16" name="Picture 15" descr="A picture containing fireworks&#10;&#10;Description automatically generated">
            <a:extLst>
              <a:ext uri="{FF2B5EF4-FFF2-40B4-BE49-F238E27FC236}">
                <a16:creationId xmlns:a16="http://schemas.microsoft.com/office/drawing/2014/main" id="{813E0B8E-30C7-6FC8-8842-EA39A439D0E5}"/>
              </a:ext>
            </a:extLst>
          </p:cNvPr>
          <p:cNvPicPr>
            <a:picLocks noChangeAspect="1"/>
          </p:cNvPicPr>
          <p:nvPr/>
        </p:nvPicPr>
        <p:blipFill>
          <a:blip r:embed="rId3">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4374990" y="2080592"/>
            <a:ext cx="3526950" cy="3350603"/>
          </a:xfrm>
          <a:prstGeom prst="rect">
            <a:avLst/>
          </a:prstGeom>
        </p:spPr>
      </p:pic>
      <p:pic>
        <p:nvPicPr>
          <p:cNvPr id="15" name="Picture 14" descr="A picture containing fireworks&#10;&#10;Description automatically generated">
            <a:extLst>
              <a:ext uri="{FF2B5EF4-FFF2-40B4-BE49-F238E27FC236}">
                <a16:creationId xmlns:a16="http://schemas.microsoft.com/office/drawing/2014/main" id="{F06AA274-2459-6D0D-9DF3-AA958187E48A}"/>
              </a:ext>
            </a:extLst>
          </p:cNvPr>
          <p:cNvPicPr>
            <a:picLocks noChangeAspect="1"/>
          </p:cNvPicPr>
          <p:nvPr/>
        </p:nvPicPr>
        <p:blipFill>
          <a:blip r:embed="rId3">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7037060" y="491981"/>
            <a:ext cx="3526950" cy="3350603"/>
          </a:xfrm>
          <a:prstGeom prst="rect">
            <a:avLst/>
          </a:prstGeom>
        </p:spPr>
      </p:pic>
      <p:pic>
        <p:nvPicPr>
          <p:cNvPr id="14" name="Picture 13" descr="A picture containing fireworks&#10;&#10;Description automatically generated">
            <a:extLst>
              <a:ext uri="{FF2B5EF4-FFF2-40B4-BE49-F238E27FC236}">
                <a16:creationId xmlns:a16="http://schemas.microsoft.com/office/drawing/2014/main" id="{5373A06D-3D2F-A7F7-DFF9-FD07FE77CB88}"/>
              </a:ext>
            </a:extLst>
          </p:cNvPr>
          <p:cNvPicPr>
            <a:picLocks noChangeAspect="1"/>
          </p:cNvPicPr>
          <p:nvPr/>
        </p:nvPicPr>
        <p:blipFill>
          <a:blip r:embed="rId3">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4152286" y="3499643"/>
            <a:ext cx="3085408" cy="2931138"/>
          </a:xfrm>
          <a:prstGeom prst="rect">
            <a:avLst/>
          </a:prstGeom>
        </p:spPr>
      </p:pic>
      <p:pic>
        <p:nvPicPr>
          <p:cNvPr id="13" name="Picture 12" descr="A picture containing fireworks&#10;&#10;Description automatically generated">
            <a:extLst>
              <a:ext uri="{FF2B5EF4-FFF2-40B4-BE49-F238E27FC236}">
                <a16:creationId xmlns:a16="http://schemas.microsoft.com/office/drawing/2014/main" id="{7C2ADE97-C47B-DEF0-6C45-18535204F6C8}"/>
              </a:ext>
            </a:extLst>
          </p:cNvPr>
          <p:cNvPicPr>
            <a:picLocks noChangeAspect="1"/>
          </p:cNvPicPr>
          <p:nvPr/>
        </p:nvPicPr>
        <p:blipFill>
          <a:blip r:embed="rId3">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7055989" y="2538904"/>
            <a:ext cx="3715826" cy="3530035"/>
          </a:xfrm>
          <a:prstGeom prst="rect">
            <a:avLst/>
          </a:prstGeom>
        </p:spPr>
      </p:pic>
      <p:pic>
        <p:nvPicPr>
          <p:cNvPr id="12" name="Picture 11" descr="A picture containing fireworks&#10;&#10;Description automatically generated">
            <a:extLst>
              <a:ext uri="{FF2B5EF4-FFF2-40B4-BE49-F238E27FC236}">
                <a16:creationId xmlns:a16="http://schemas.microsoft.com/office/drawing/2014/main" id="{F89A2A46-6F1E-D974-C254-DF827665C1C8}"/>
              </a:ext>
            </a:extLst>
          </p:cNvPr>
          <p:cNvPicPr>
            <a:picLocks noChangeAspect="1"/>
          </p:cNvPicPr>
          <p:nvPr/>
        </p:nvPicPr>
        <p:blipFill>
          <a:blip r:embed="rId3">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712500" y="3580160"/>
            <a:ext cx="2598094" cy="2468190"/>
          </a:xfrm>
          <a:prstGeom prst="rect">
            <a:avLst/>
          </a:prstGeom>
        </p:spPr>
      </p:pic>
      <p:pic>
        <p:nvPicPr>
          <p:cNvPr id="11" name="Picture 10" descr="A picture containing fireworks&#10;&#10;Description automatically generated">
            <a:extLst>
              <a:ext uri="{FF2B5EF4-FFF2-40B4-BE49-F238E27FC236}">
                <a16:creationId xmlns:a16="http://schemas.microsoft.com/office/drawing/2014/main" id="{0DC0714C-48F9-94C6-2270-6C3EFA3E40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3487" y="764475"/>
            <a:ext cx="3715826" cy="3530035"/>
          </a:xfrm>
          <a:prstGeom prst="rect">
            <a:avLst/>
          </a:prstGeom>
        </p:spPr>
      </p:pic>
      <p:pic>
        <p:nvPicPr>
          <p:cNvPr id="4" name="Content Placeholder 3"/>
          <p:cNvPicPr>
            <a:picLocks noGrp="1" noChangeAspect="1"/>
          </p:cNvPicPr>
          <p:nvPr>
            <p:ph idx="4294967295"/>
          </p:nvPr>
        </p:nvPicPr>
        <p:blipFill>
          <a:blip r:embed="rId4">
            <a:extLst>
              <a:ext uri="{28A0092B-C50C-407E-A947-70E740481C1C}">
                <a14:useLocalDpi xmlns:a14="http://schemas.microsoft.com/office/drawing/2010/main" val="0"/>
              </a:ext>
            </a:extLst>
          </a:blip>
          <a:srcRect/>
          <a:stretch/>
        </p:blipFill>
        <p:spPr>
          <a:xfrm>
            <a:off x="3581400" y="2529493"/>
            <a:ext cx="2948879" cy="2940381"/>
          </a:xfrm>
          <a:prstGeom prst="rect">
            <a:avLst/>
          </a:prstGeom>
        </p:spPr>
      </p:pic>
      <p:pic>
        <p:nvPicPr>
          <p:cNvPr id="3" name="Picture 2" descr="A picture containing transport, airplane, aircraft, sketch&#10;&#10;Description automatically generated">
            <a:extLst>
              <a:ext uri="{FF2B5EF4-FFF2-40B4-BE49-F238E27FC236}">
                <a16:creationId xmlns:a16="http://schemas.microsoft.com/office/drawing/2014/main" id="{59761FCD-52F0-85C6-069E-1BDAFE0E150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43652" flipH="1">
            <a:off x="279558" y="966707"/>
            <a:ext cx="3545067" cy="2412591"/>
          </a:xfrm>
          <a:prstGeom prst="rect">
            <a:avLst/>
          </a:prstGeom>
        </p:spPr>
      </p:pic>
      <p:pic>
        <p:nvPicPr>
          <p:cNvPr id="8" name="Picture 7" descr="A picture containing font, graphics, text, logo&#10;&#10;Description automatically generated">
            <a:extLst>
              <a:ext uri="{FF2B5EF4-FFF2-40B4-BE49-F238E27FC236}">
                <a16:creationId xmlns:a16="http://schemas.microsoft.com/office/drawing/2014/main" id="{D069F113-D263-9DF6-7F37-A76686F0E21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50005" y="1583744"/>
            <a:ext cx="7594220" cy="1978962"/>
          </a:xfrm>
          <a:prstGeom prst="rect">
            <a:avLst/>
          </a:prstGeom>
        </p:spPr>
      </p:pic>
      <p:sp>
        <p:nvSpPr>
          <p:cNvPr id="2" name="TextBox 2">
            <a:extLst>
              <a:ext uri="{FF2B5EF4-FFF2-40B4-BE49-F238E27FC236}">
                <a16:creationId xmlns:a16="http://schemas.microsoft.com/office/drawing/2014/main" id="{7DA9FD92-2221-0C05-373D-BF7CF44A00DD}"/>
              </a:ext>
            </a:extLst>
          </p:cNvPr>
          <p:cNvSpPr txBox="1">
            <a:spLocks noChangeArrowheads="1"/>
          </p:cNvSpPr>
          <p:nvPr/>
        </p:nvSpPr>
        <p:spPr bwMode="auto">
          <a:xfrm>
            <a:off x="2048281" y="5334000"/>
            <a:ext cx="86868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3200" b="1" dirty="0">
                <a:solidFill>
                  <a:srgbClr val="532E1D"/>
                </a:solidFill>
                <a:latin typeface="+mn-lt"/>
              </a:rPr>
              <a:t>Congratulations on completing the modules! </a:t>
            </a:r>
          </a:p>
        </p:txBody>
      </p:sp>
    </p:spTree>
    <p:extLst>
      <p:ext uri="{BB962C8B-B14F-4D97-AF65-F5344CB8AC3E}">
        <p14:creationId xmlns:p14="http://schemas.microsoft.com/office/powerpoint/2010/main" val="2504115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nodeType="withEffect">
                                  <p:stCondLst>
                                    <p:cond delay="100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nodeType="withEffect">
                                  <p:stCondLst>
                                    <p:cond delay="75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0" presetClass="entr" presetSubtype="0" fill="hold" nodeType="withEffect">
                                  <p:stCondLst>
                                    <p:cond delay="200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par>
                                <p:cTn id="20" presetID="10" presetClass="exit" presetSubtype="0" fill="hold" nodeType="withEffect">
                                  <p:stCondLst>
                                    <p:cond delay="4000"/>
                                  </p:stCondLst>
                                  <p:childTnLst>
                                    <p:animEffect transition="out" filter="fade">
                                      <p:cBhvr>
                                        <p:cTn id="21" dur="500"/>
                                        <p:tgtEl>
                                          <p:spTgt spid="15"/>
                                        </p:tgtEl>
                                      </p:cBhvr>
                                    </p:animEffect>
                                    <p:set>
                                      <p:cBhvr>
                                        <p:cTn id="22" dur="1" fill="hold">
                                          <p:stCondLst>
                                            <p:cond delay="499"/>
                                          </p:stCondLst>
                                        </p:cTn>
                                        <p:tgtEl>
                                          <p:spTgt spid="15"/>
                                        </p:tgtEl>
                                        <p:attrNameLst>
                                          <p:attrName>style.visibility</p:attrName>
                                        </p:attrNameLst>
                                      </p:cBhvr>
                                      <p:to>
                                        <p:strVal val="hidden"/>
                                      </p:to>
                                    </p:set>
                                  </p:childTnLst>
                                </p:cTn>
                              </p:par>
                              <p:par>
                                <p:cTn id="23" presetID="10" presetClass="exit" presetSubtype="0" fill="hold" nodeType="withEffect">
                                  <p:stCondLst>
                                    <p:cond delay="6000"/>
                                  </p:stCondLst>
                                  <p:childTnLst>
                                    <p:animEffect transition="out" filter="fade">
                                      <p:cBhvr>
                                        <p:cTn id="24" dur="500"/>
                                        <p:tgtEl>
                                          <p:spTgt spid="14"/>
                                        </p:tgtEl>
                                      </p:cBhvr>
                                    </p:animEffect>
                                    <p:set>
                                      <p:cBhvr>
                                        <p:cTn id="25" dur="1" fill="hold">
                                          <p:stCondLst>
                                            <p:cond delay="499"/>
                                          </p:stCondLst>
                                        </p:cTn>
                                        <p:tgtEl>
                                          <p:spTgt spid="14"/>
                                        </p:tgtEl>
                                        <p:attrNameLst>
                                          <p:attrName>style.visibility</p:attrName>
                                        </p:attrNameLst>
                                      </p:cBhvr>
                                      <p:to>
                                        <p:strVal val="hidden"/>
                                      </p:to>
                                    </p:set>
                                  </p:childTnLst>
                                </p:cTn>
                              </p:par>
                              <p:par>
                                <p:cTn id="26" presetID="10" presetClass="exit" presetSubtype="0" fill="hold" nodeType="withEffect">
                                  <p:stCondLst>
                                    <p:cond delay="3000"/>
                                  </p:stCondLst>
                                  <p:childTnLst>
                                    <p:animEffect transition="out" filter="fade">
                                      <p:cBhvr>
                                        <p:cTn id="27" dur="500"/>
                                        <p:tgtEl>
                                          <p:spTgt spid="13"/>
                                        </p:tgtEl>
                                      </p:cBhvr>
                                    </p:animEffect>
                                    <p:set>
                                      <p:cBhvr>
                                        <p:cTn id="28" dur="1" fill="hold">
                                          <p:stCondLst>
                                            <p:cond delay="499"/>
                                          </p:stCondLst>
                                        </p:cTn>
                                        <p:tgtEl>
                                          <p:spTgt spid="13"/>
                                        </p:tgtEl>
                                        <p:attrNameLst>
                                          <p:attrName>style.visibility</p:attrName>
                                        </p:attrNameLst>
                                      </p:cBhvr>
                                      <p:to>
                                        <p:strVal val="hidden"/>
                                      </p:to>
                                    </p:set>
                                  </p:childTnLst>
                                </p:cTn>
                              </p:par>
                              <p:par>
                                <p:cTn id="29" presetID="10" presetClass="exit" presetSubtype="0" fill="hold" nodeType="withEffect">
                                  <p:stCondLst>
                                    <p:cond delay="5000"/>
                                  </p:stCondLst>
                                  <p:childTnLst>
                                    <p:animEffect transition="out" filter="fade">
                                      <p:cBhvr>
                                        <p:cTn id="30" dur="500"/>
                                        <p:tgtEl>
                                          <p:spTgt spid="12"/>
                                        </p:tgtEl>
                                      </p:cBhvr>
                                    </p:animEffect>
                                    <p:set>
                                      <p:cBhvr>
                                        <p:cTn id="31" dur="1" fill="hold">
                                          <p:stCondLst>
                                            <p:cond delay="499"/>
                                          </p:stCondLst>
                                        </p:cTn>
                                        <p:tgtEl>
                                          <p:spTgt spid="12"/>
                                        </p:tgtEl>
                                        <p:attrNameLst>
                                          <p:attrName>style.visibility</p:attrName>
                                        </p:attrNameLst>
                                      </p:cBhvr>
                                      <p:to>
                                        <p:strVal val="hidden"/>
                                      </p:to>
                                    </p:set>
                                  </p:childTnLst>
                                </p:cTn>
                              </p:par>
                              <p:par>
                                <p:cTn id="32" presetID="10" presetClass="exit" presetSubtype="0" fill="hold" nodeType="withEffect">
                                  <p:stCondLst>
                                    <p:cond delay="5000"/>
                                  </p:stCondLst>
                                  <p:childTnLst>
                                    <p:animEffect transition="out" filter="fade">
                                      <p:cBhvr>
                                        <p:cTn id="33" dur="500"/>
                                        <p:tgtEl>
                                          <p:spTgt spid="11"/>
                                        </p:tgtEl>
                                      </p:cBhvr>
                                    </p:animEffect>
                                    <p:set>
                                      <p:cBhvr>
                                        <p:cTn id="34" dur="1" fill="hold">
                                          <p:stCondLst>
                                            <p:cond delay="499"/>
                                          </p:stCondLst>
                                        </p:cTn>
                                        <p:tgtEl>
                                          <p:spTgt spid="11"/>
                                        </p:tgtEl>
                                        <p:attrNameLst>
                                          <p:attrName>style.visibility</p:attrName>
                                        </p:attrNameLst>
                                      </p:cBhvr>
                                      <p:to>
                                        <p:strVal val="hidden"/>
                                      </p:to>
                                    </p:set>
                                  </p:childTnLst>
                                </p:cTn>
                              </p:par>
                              <p:par>
                                <p:cTn id="35" presetID="10" presetClass="entr" presetSubtype="0" fill="hold" nodeType="withEffect">
                                  <p:stCondLst>
                                    <p:cond delay="500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500"/>
                                        <p:tgtEl>
                                          <p:spTgt spid="16"/>
                                        </p:tgtEl>
                                      </p:cBhvr>
                                    </p:animEffect>
                                  </p:childTnLst>
                                </p:cTn>
                              </p:par>
                              <p:par>
                                <p:cTn id="38" presetID="10" presetClass="entr" presetSubtype="0" fill="hold" nodeType="withEffect">
                                  <p:stCondLst>
                                    <p:cond delay="5000"/>
                                  </p:stCondLst>
                                  <p:childTnLst>
                                    <p:set>
                                      <p:cBhvr>
                                        <p:cTn id="39" dur="1" fill="hold">
                                          <p:stCondLst>
                                            <p:cond delay="0"/>
                                          </p:stCondLst>
                                        </p:cTn>
                                        <p:tgtEl>
                                          <p:spTgt spid="17"/>
                                        </p:tgtEl>
                                        <p:attrNameLst>
                                          <p:attrName>style.visibility</p:attrName>
                                        </p:attrNameLst>
                                      </p:cBhvr>
                                      <p:to>
                                        <p:strVal val="visible"/>
                                      </p:to>
                                    </p:set>
                                    <p:animEffect transition="in" filter="fade">
                                      <p:cBhvr>
                                        <p:cTn id="40" dur="500"/>
                                        <p:tgtEl>
                                          <p:spTgt spid="17"/>
                                        </p:tgtEl>
                                      </p:cBhvr>
                                    </p:animEffect>
                                  </p:childTnLst>
                                </p:cTn>
                              </p:par>
                              <p:par>
                                <p:cTn id="41" presetID="10" presetClass="entr" presetSubtype="0" fill="hold" nodeType="withEffect">
                                  <p:stCondLst>
                                    <p:cond delay="6000"/>
                                  </p:stCondLst>
                                  <p:childTnLst>
                                    <p:set>
                                      <p:cBhvr>
                                        <p:cTn id="42" dur="1" fill="hold">
                                          <p:stCondLst>
                                            <p:cond delay="0"/>
                                          </p:stCondLst>
                                        </p:cTn>
                                        <p:tgtEl>
                                          <p:spTgt spid="18"/>
                                        </p:tgtEl>
                                        <p:attrNameLst>
                                          <p:attrName>style.visibility</p:attrName>
                                        </p:attrNameLst>
                                      </p:cBhvr>
                                      <p:to>
                                        <p:strVal val="visible"/>
                                      </p:to>
                                    </p:set>
                                    <p:animEffect transition="in" filter="fade">
                                      <p:cBhvr>
                                        <p:cTn id="43" dur="500"/>
                                        <p:tgtEl>
                                          <p:spTgt spid="18"/>
                                        </p:tgtEl>
                                      </p:cBhvr>
                                    </p:animEffect>
                                  </p:childTnLst>
                                </p:cTn>
                              </p:par>
                              <p:par>
                                <p:cTn id="44" presetID="10" presetClass="entr" presetSubtype="0" fill="hold" nodeType="withEffect">
                                  <p:stCondLst>
                                    <p:cond delay="7000"/>
                                  </p:stCondLst>
                                  <p:childTnLst>
                                    <p:set>
                                      <p:cBhvr>
                                        <p:cTn id="45" dur="1" fill="hold">
                                          <p:stCondLst>
                                            <p:cond delay="0"/>
                                          </p:stCondLst>
                                        </p:cTn>
                                        <p:tgtEl>
                                          <p:spTgt spid="19"/>
                                        </p:tgtEl>
                                        <p:attrNameLst>
                                          <p:attrName>style.visibility</p:attrName>
                                        </p:attrNameLst>
                                      </p:cBhvr>
                                      <p:to>
                                        <p:strVal val="visible"/>
                                      </p:to>
                                    </p:set>
                                    <p:animEffect transition="in" filter="fade">
                                      <p:cBhvr>
                                        <p:cTn id="46" dur="500"/>
                                        <p:tgtEl>
                                          <p:spTgt spid="19"/>
                                        </p:tgtEl>
                                      </p:cBhvr>
                                    </p:animEffect>
                                  </p:childTnLst>
                                </p:cTn>
                              </p:par>
                              <p:par>
                                <p:cTn id="47" presetID="10" presetClass="exit" presetSubtype="0" fill="hold" nodeType="withEffect">
                                  <p:stCondLst>
                                    <p:cond delay="10000"/>
                                  </p:stCondLst>
                                  <p:childTnLst>
                                    <p:animEffect transition="out" filter="fade">
                                      <p:cBhvr>
                                        <p:cTn id="48" dur="500"/>
                                        <p:tgtEl>
                                          <p:spTgt spid="16"/>
                                        </p:tgtEl>
                                      </p:cBhvr>
                                    </p:animEffect>
                                    <p:set>
                                      <p:cBhvr>
                                        <p:cTn id="49" dur="1" fill="hold">
                                          <p:stCondLst>
                                            <p:cond delay="499"/>
                                          </p:stCondLst>
                                        </p:cTn>
                                        <p:tgtEl>
                                          <p:spTgt spid="16"/>
                                        </p:tgtEl>
                                        <p:attrNameLst>
                                          <p:attrName>style.visibility</p:attrName>
                                        </p:attrNameLst>
                                      </p:cBhvr>
                                      <p:to>
                                        <p:strVal val="hidden"/>
                                      </p:to>
                                    </p:set>
                                  </p:childTnLst>
                                </p:cTn>
                              </p:par>
                              <p:par>
                                <p:cTn id="50" presetID="10" presetClass="exit" presetSubtype="0" fill="hold" nodeType="withEffect">
                                  <p:stCondLst>
                                    <p:cond delay="12000"/>
                                  </p:stCondLst>
                                  <p:childTnLst>
                                    <p:animEffect transition="out" filter="fade">
                                      <p:cBhvr>
                                        <p:cTn id="51" dur="500"/>
                                        <p:tgtEl>
                                          <p:spTgt spid="17"/>
                                        </p:tgtEl>
                                      </p:cBhvr>
                                    </p:animEffect>
                                    <p:set>
                                      <p:cBhvr>
                                        <p:cTn id="52" dur="1" fill="hold">
                                          <p:stCondLst>
                                            <p:cond delay="499"/>
                                          </p:stCondLst>
                                        </p:cTn>
                                        <p:tgtEl>
                                          <p:spTgt spid="17"/>
                                        </p:tgtEl>
                                        <p:attrNameLst>
                                          <p:attrName>style.visibility</p:attrName>
                                        </p:attrNameLst>
                                      </p:cBhvr>
                                      <p:to>
                                        <p:strVal val="hidden"/>
                                      </p:to>
                                    </p:set>
                                  </p:childTnLst>
                                </p:cTn>
                              </p:par>
                              <p:par>
                                <p:cTn id="53" presetID="10" presetClass="exit" presetSubtype="0" fill="hold" nodeType="withEffect">
                                  <p:stCondLst>
                                    <p:cond delay="14000"/>
                                  </p:stCondLst>
                                  <p:childTnLst>
                                    <p:animEffect transition="out" filter="fade">
                                      <p:cBhvr>
                                        <p:cTn id="54" dur="500"/>
                                        <p:tgtEl>
                                          <p:spTgt spid="18"/>
                                        </p:tgtEl>
                                      </p:cBhvr>
                                    </p:animEffect>
                                    <p:set>
                                      <p:cBhvr>
                                        <p:cTn id="55" dur="1" fill="hold">
                                          <p:stCondLst>
                                            <p:cond delay="499"/>
                                          </p:stCondLst>
                                        </p:cTn>
                                        <p:tgtEl>
                                          <p:spTgt spid="18"/>
                                        </p:tgtEl>
                                        <p:attrNameLst>
                                          <p:attrName>style.visibility</p:attrName>
                                        </p:attrNameLst>
                                      </p:cBhvr>
                                      <p:to>
                                        <p:strVal val="hidden"/>
                                      </p:to>
                                    </p:set>
                                  </p:childTnLst>
                                </p:cTn>
                              </p:par>
                              <p:par>
                                <p:cTn id="56" presetID="10" presetClass="exit" presetSubtype="0" fill="hold" nodeType="withEffect">
                                  <p:stCondLst>
                                    <p:cond delay="16000"/>
                                  </p:stCondLst>
                                  <p:childTnLst>
                                    <p:animEffect transition="out" filter="fade">
                                      <p:cBhvr>
                                        <p:cTn id="57" dur="500"/>
                                        <p:tgtEl>
                                          <p:spTgt spid="19"/>
                                        </p:tgtEl>
                                      </p:cBhvr>
                                    </p:animEffect>
                                    <p:set>
                                      <p:cBhvr>
                                        <p:cTn id="58" dur="1" fill="hold">
                                          <p:stCondLst>
                                            <p:cond delay="4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anner">
            <a:extLst>
              <a:ext uri="{FF2B5EF4-FFF2-40B4-BE49-F238E27FC236}">
                <a16:creationId xmlns:a16="http://schemas.microsoft.com/office/drawing/2014/main" id="{4AF1EC0C-258A-06B8-65D0-D78098F602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936" y="1089043"/>
            <a:ext cx="10256154" cy="877852"/>
          </a:xfrm>
          <a:prstGeom prst="rect">
            <a:avLst/>
          </a:prstGeom>
        </p:spPr>
      </p:pic>
      <p:sp>
        <p:nvSpPr>
          <p:cNvPr id="6" name="Header">
            <a:extLst>
              <a:ext uri="{FF2B5EF4-FFF2-40B4-BE49-F238E27FC236}">
                <a16:creationId xmlns:a16="http://schemas.microsoft.com/office/drawing/2014/main" id="{4ED5C1E6-10F2-0280-0D52-24B0284A3022}"/>
              </a:ext>
            </a:extLst>
          </p:cNvPr>
          <p:cNvSpPr txBox="1"/>
          <p:nvPr/>
        </p:nvSpPr>
        <p:spPr>
          <a:xfrm>
            <a:off x="1142999" y="1070650"/>
            <a:ext cx="9605011" cy="707886"/>
          </a:xfrm>
          <a:prstGeom prst="rect">
            <a:avLst/>
          </a:prstGeom>
          <a:noFill/>
        </p:spPr>
        <p:txBody>
          <a:bodyPr wrap="square" rtlCol="0">
            <a:spAutoFit/>
          </a:bodyPr>
          <a:lstStyle/>
          <a:p>
            <a:r>
              <a:rPr lang="en-US" sz="4000" b="1" dirty="0"/>
              <a:t>Management of Housekeeping Surfaces</a:t>
            </a:r>
          </a:p>
        </p:txBody>
      </p:sp>
      <p:sp>
        <p:nvSpPr>
          <p:cNvPr id="16387" name="Text reusable mops and cloths">
            <a:extLst>
              <a:ext uri="{FF2B5EF4-FFF2-40B4-BE49-F238E27FC236}">
                <a16:creationId xmlns:a16="http://schemas.microsoft.com/office/drawing/2014/main" id="{A126F39E-E03C-4A7C-AF35-CDB21CB78CA7}"/>
              </a:ext>
            </a:extLst>
          </p:cNvPr>
          <p:cNvSpPr txBox="1">
            <a:spLocks noChangeArrowheads="1"/>
          </p:cNvSpPr>
          <p:nvPr/>
        </p:nvSpPr>
        <p:spPr bwMode="auto">
          <a:xfrm>
            <a:off x="1447799" y="2053911"/>
            <a:ext cx="9605011" cy="1723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700"/>
              </a:spcBef>
              <a:spcAft>
                <a:spcPts val="600"/>
              </a:spcAft>
              <a:buSzPct val="85000"/>
              <a:buFont typeface="Arial" panose="020B0604020202020204" pitchFamily="34" charset="0"/>
              <a:buChar char="•"/>
              <a:defRPr sz="3200">
                <a:solidFill>
                  <a:schemeClr val="bg1"/>
                </a:solidFill>
                <a:latin typeface="Calibri" panose="020F0502020204030204" pitchFamily="34" charset="0"/>
              </a:defRPr>
            </a:lvl1pPr>
            <a:lvl2pPr marL="742950" indent="-285750">
              <a:spcBef>
                <a:spcPts val="700"/>
              </a:spcBef>
              <a:spcAft>
                <a:spcPts val="600"/>
              </a:spcAft>
              <a:buSzPct val="85000"/>
              <a:buFont typeface="Arial" panose="020B0604020202020204" pitchFamily="34" charset="0"/>
              <a:buChar char="•"/>
              <a:defRPr sz="2800">
                <a:solidFill>
                  <a:schemeClr val="bg1"/>
                </a:solidFill>
                <a:latin typeface="Calibri" panose="020F0502020204030204" pitchFamily="34" charset="0"/>
              </a:defRPr>
            </a:lvl2pPr>
            <a:lvl3pPr marL="1143000" indent="-228600">
              <a:spcBef>
                <a:spcPts val="700"/>
              </a:spcBef>
              <a:spcAft>
                <a:spcPts val="600"/>
              </a:spcAft>
              <a:buSzPct val="85000"/>
              <a:buFont typeface="Arial" panose="020B0604020202020204" pitchFamily="34" charset="0"/>
              <a:buChar char="•"/>
              <a:defRPr sz="2400">
                <a:solidFill>
                  <a:schemeClr val="bg1"/>
                </a:solidFill>
                <a:latin typeface="Calibri" panose="020F0502020204030204" pitchFamily="34" charset="0"/>
              </a:defRPr>
            </a:lvl3pPr>
            <a:lvl4pPr marL="1600200" indent="-228600">
              <a:spcBef>
                <a:spcPts val="700"/>
              </a:spcBef>
              <a:spcAft>
                <a:spcPts val="600"/>
              </a:spcAft>
              <a:buSzPct val="85000"/>
              <a:buFont typeface="Arial" panose="020B0604020202020204" pitchFamily="34" charset="0"/>
              <a:buChar char="•"/>
              <a:defRPr sz="2000">
                <a:solidFill>
                  <a:schemeClr val="bg1"/>
                </a:solidFill>
                <a:latin typeface="Calibri" panose="020F0502020204030204" pitchFamily="34" charset="0"/>
              </a:defRPr>
            </a:lvl4pPr>
            <a:lvl5pPr marL="2057400" indent="-228600">
              <a:spcBef>
                <a:spcPts val="700"/>
              </a:spcBef>
              <a:spcAft>
                <a:spcPts val="600"/>
              </a:spcAft>
              <a:buSzPct val="85000"/>
              <a:buFont typeface="Arial" panose="020B0604020202020204" pitchFamily="34" charset="0"/>
              <a:buChar char="•"/>
              <a:defRPr sz="2000">
                <a:solidFill>
                  <a:schemeClr val="bg1"/>
                </a:solidFill>
                <a:latin typeface="Calibri" panose="020F0502020204030204" pitchFamily="34" charset="0"/>
              </a:defRPr>
            </a:lvl5pPr>
            <a:lvl6pPr marL="2514600" indent="-228600" fontAlgn="base">
              <a:spcBef>
                <a:spcPts val="700"/>
              </a:spcBef>
              <a:spcAft>
                <a:spcPts val="600"/>
              </a:spcAft>
              <a:buSzPct val="85000"/>
              <a:buFont typeface="Arial" panose="020B0604020202020204" pitchFamily="34" charset="0"/>
              <a:buChar char="•"/>
              <a:defRPr sz="2000">
                <a:solidFill>
                  <a:schemeClr val="bg1"/>
                </a:solidFill>
                <a:latin typeface="Calibri" panose="020F0502020204030204" pitchFamily="34" charset="0"/>
              </a:defRPr>
            </a:lvl6pPr>
            <a:lvl7pPr marL="2971800" indent="-228600" fontAlgn="base">
              <a:spcBef>
                <a:spcPts val="700"/>
              </a:spcBef>
              <a:spcAft>
                <a:spcPts val="600"/>
              </a:spcAft>
              <a:buSzPct val="85000"/>
              <a:buFont typeface="Arial" panose="020B0604020202020204" pitchFamily="34" charset="0"/>
              <a:buChar char="•"/>
              <a:defRPr sz="2000">
                <a:solidFill>
                  <a:schemeClr val="bg1"/>
                </a:solidFill>
                <a:latin typeface="Calibri" panose="020F0502020204030204" pitchFamily="34" charset="0"/>
              </a:defRPr>
            </a:lvl7pPr>
            <a:lvl8pPr marL="3429000" indent="-228600" fontAlgn="base">
              <a:spcBef>
                <a:spcPts val="700"/>
              </a:spcBef>
              <a:spcAft>
                <a:spcPts val="600"/>
              </a:spcAft>
              <a:buSzPct val="85000"/>
              <a:buFont typeface="Arial" panose="020B0604020202020204" pitchFamily="34" charset="0"/>
              <a:buChar char="•"/>
              <a:defRPr sz="2000">
                <a:solidFill>
                  <a:schemeClr val="bg1"/>
                </a:solidFill>
                <a:latin typeface="Calibri" panose="020F0502020204030204" pitchFamily="34" charset="0"/>
              </a:defRPr>
            </a:lvl8pPr>
            <a:lvl9pPr marL="3886200" indent="-228600" fontAlgn="base">
              <a:spcBef>
                <a:spcPts val="700"/>
              </a:spcBef>
              <a:spcAft>
                <a:spcPts val="600"/>
              </a:spcAft>
              <a:buSzPct val="85000"/>
              <a:buFont typeface="Arial" panose="020B0604020202020204" pitchFamily="34" charset="0"/>
              <a:buChar char="•"/>
              <a:defRPr sz="2000">
                <a:solidFill>
                  <a:schemeClr val="bg1"/>
                </a:solidFill>
                <a:latin typeface="Calibri" panose="020F0502020204030204" pitchFamily="34" charset="0"/>
              </a:defRPr>
            </a:lvl9pPr>
          </a:lstStyle>
          <a:p>
            <a:pPr eaLnBrk="1" hangingPunct="1">
              <a:spcBef>
                <a:spcPct val="0"/>
              </a:spcBef>
              <a:spcAft>
                <a:spcPts val="1200"/>
              </a:spcAft>
              <a:buSzTx/>
              <a:buNone/>
              <a:defRPr/>
            </a:pPr>
            <a:r>
              <a:rPr lang="en-US" altLang="en-US" sz="2400" dirty="0">
                <a:solidFill>
                  <a:srgbClr val="532E1D"/>
                </a:solidFill>
                <a:latin typeface="+mn-lt"/>
              </a:rPr>
              <a:t>Reusable mops and cloths should be cleaned after use and allowed to dry before reuse. Alternatively use single-use mops.</a:t>
            </a:r>
          </a:p>
          <a:p>
            <a:pPr eaLnBrk="1" hangingPunct="1">
              <a:spcBef>
                <a:spcPct val="0"/>
              </a:spcBef>
              <a:spcAft>
                <a:spcPct val="0"/>
              </a:spcAft>
              <a:buSzTx/>
              <a:buFontTx/>
              <a:buNone/>
              <a:defRPr/>
            </a:pPr>
            <a:r>
              <a:rPr lang="en-US" altLang="en-US" sz="2400" dirty="0">
                <a:solidFill>
                  <a:srgbClr val="532E1D"/>
                </a:solidFill>
                <a:latin typeface="+mn-lt"/>
              </a:rPr>
              <a:t>Prepare fresh cleaning and disinfection solutions daily and according to the manufacturer’s recommendations.</a:t>
            </a:r>
          </a:p>
        </p:txBody>
      </p:sp>
      <p:pic>
        <p:nvPicPr>
          <p:cNvPr id="19" name="cloth" descr="A white piece of paper&#10;&#10;Description automatically generated">
            <a:extLst>
              <a:ext uri="{FF2B5EF4-FFF2-40B4-BE49-F238E27FC236}">
                <a16:creationId xmlns:a16="http://schemas.microsoft.com/office/drawing/2014/main" id="{5F81F927-8D51-5636-59C2-7039D487F70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09543" y="4063801"/>
            <a:ext cx="2124514" cy="1723549"/>
          </a:xfrm>
          <a:prstGeom prst="rect">
            <a:avLst/>
          </a:prstGeom>
        </p:spPr>
      </p:pic>
      <p:pic>
        <p:nvPicPr>
          <p:cNvPr id="21" name="mop" descr="A mop with a handle&#10;&#10;Description automatically generated">
            <a:extLst>
              <a:ext uri="{FF2B5EF4-FFF2-40B4-BE49-F238E27FC236}">
                <a16:creationId xmlns:a16="http://schemas.microsoft.com/office/drawing/2014/main" id="{C4F451A8-5BCF-A08C-9D70-B119AA16B9C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39114"/>
          <a:stretch/>
        </p:blipFill>
        <p:spPr>
          <a:xfrm rot="1445799">
            <a:off x="3329903" y="3721324"/>
            <a:ext cx="2506565" cy="2289207"/>
          </a:xfrm>
          <a:prstGeom prst="rect">
            <a:avLst/>
          </a:prstGeom>
        </p:spPr>
      </p:pic>
      <p:pic>
        <p:nvPicPr>
          <p:cNvPr id="27" name="instructions" descr="A close-up of a product description&#10;&#10;Description automatically generated">
            <a:extLst>
              <a:ext uri="{FF2B5EF4-FFF2-40B4-BE49-F238E27FC236}">
                <a16:creationId xmlns:a16="http://schemas.microsoft.com/office/drawing/2014/main" id="{546C54DC-F1A1-BBA1-31F2-DEC63B8A321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70430" y="3505200"/>
            <a:ext cx="2349769" cy="2448085"/>
          </a:xfrm>
          <a:prstGeom prst="rect">
            <a:avLst/>
          </a:prstGeom>
        </p:spPr>
      </p:pic>
      <p:pic>
        <p:nvPicPr>
          <p:cNvPr id="13" name="spray w bottle" descr="A hand holding a spray bottle&#10;&#10;Description automatically generated">
            <a:extLst>
              <a:ext uri="{FF2B5EF4-FFF2-40B4-BE49-F238E27FC236}">
                <a16:creationId xmlns:a16="http://schemas.microsoft.com/office/drawing/2014/main" id="{2C8224BF-9843-7009-F779-519CED4C12D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82000" y="3467855"/>
            <a:ext cx="2749759" cy="2551945"/>
          </a:xfrm>
          <a:prstGeom prst="rect">
            <a:avLst/>
          </a:prstGeom>
        </p:spPr>
      </p:pic>
      <p:sp>
        <p:nvSpPr>
          <p:cNvPr id="7" name="Text housekeeping surf do no">
            <a:extLst>
              <a:ext uri="{FF2B5EF4-FFF2-40B4-BE49-F238E27FC236}">
                <a16:creationId xmlns:a16="http://schemas.microsoft.com/office/drawing/2014/main" id="{4F00DCCD-80D3-BCD3-D377-597F86EB9717}"/>
              </a:ext>
            </a:extLst>
          </p:cNvPr>
          <p:cNvSpPr txBox="1">
            <a:spLocks noChangeArrowheads="1"/>
          </p:cNvSpPr>
          <p:nvPr/>
        </p:nvSpPr>
        <p:spPr bwMode="auto">
          <a:xfrm>
            <a:off x="1434921" y="2038308"/>
            <a:ext cx="672210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700"/>
              </a:spcBef>
              <a:spcAft>
                <a:spcPts val="600"/>
              </a:spcAft>
              <a:buSzPct val="85000"/>
              <a:buFont typeface="Arial" panose="020B0604020202020204" pitchFamily="34" charset="0"/>
              <a:buChar char="•"/>
              <a:defRPr sz="3200">
                <a:solidFill>
                  <a:schemeClr val="bg1"/>
                </a:solidFill>
                <a:latin typeface="Calibri" panose="020F0502020204030204" pitchFamily="34" charset="0"/>
              </a:defRPr>
            </a:lvl1pPr>
            <a:lvl2pPr marL="742950" indent="-285750">
              <a:spcBef>
                <a:spcPts val="700"/>
              </a:spcBef>
              <a:spcAft>
                <a:spcPts val="600"/>
              </a:spcAft>
              <a:buSzPct val="85000"/>
              <a:buFont typeface="Arial" panose="020B0604020202020204" pitchFamily="34" charset="0"/>
              <a:buChar char="•"/>
              <a:defRPr sz="2800">
                <a:solidFill>
                  <a:schemeClr val="bg1"/>
                </a:solidFill>
                <a:latin typeface="Calibri" panose="020F0502020204030204" pitchFamily="34" charset="0"/>
              </a:defRPr>
            </a:lvl2pPr>
            <a:lvl3pPr marL="1143000" indent="-228600">
              <a:spcBef>
                <a:spcPts val="700"/>
              </a:spcBef>
              <a:spcAft>
                <a:spcPts val="600"/>
              </a:spcAft>
              <a:buSzPct val="85000"/>
              <a:buFont typeface="Arial" panose="020B0604020202020204" pitchFamily="34" charset="0"/>
              <a:buChar char="•"/>
              <a:defRPr sz="2400">
                <a:solidFill>
                  <a:schemeClr val="bg1"/>
                </a:solidFill>
                <a:latin typeface="Calibri" panose="020F0502020204030204" pitchFamily="34" charset="0"/>
              </a:defRPr>
            </a:lvl3pPr>
            <a:lvl4pPr marL="1600200" indent="-228600">
              <a:spcBef>
                <a:spcPts val="700"/>
              </a:spcBef>
              <a:spcAft>
                <a:spcPts val="600"/>
              </a:spcAft>
              <a:buSzPct val="85000"/>
              <a:buFont typeface="Arial" panose="020B0604020202020204" pitchFamily="34" charset="0"/>
              <a:buChar char="•"/>
              <a:defRPr sz="2000">
                <a:solidFill>
                  <a:schemeClr val="bg1"/>
                </a:solidFill>
                <a:latin typeface="Calibri" panose="020F0502020204030204" pitchFamily="34" charset="0"/>
              </a:defRPr>
            </a:lvl4pPr>
            <a:lvl5pPr marL="2057400" indent="-228600">
              <a:spcBef>
                <a:spcPts val="700"/>
              </a:spcBef>
              <a:spcAft>
                <a:spcPts val="600"/>
              </a:spcAft>
              <a:buSzPct val="85000"/>
              <a:buFont typeface="Arial" panose="020B0604020202020204" pitchFamily="34" charset="0"/>
              <a:buChar char="•"/>
              <a:defRPr sz="2000">
                <a:solidFill>
                  <a:schemeClr val="bg1"/>
                </a:solidFill>
                <a:latin typeface="Calibri" panose="020F0502020204030204" pitchFamily="34" charset="0"/>
              </a:defRPr>
            </a:lvl5pPr>
            <a:lvl6pPr marL="2514600" indent="-228600" fontAlgn="base">
              <a:spcBef>
                <a:spcPts val="700"/>
              </a:spcBef>
              <a:spcAft>
                <a:spcPts val="600"/>
              </a:spcAft>
              <a:buSzPct val="85000"/>
              <a:buFont typeface="Arial" panose="020B0604020202020204" pitchFamily="34" charset="0"/>
              <a:buChar char="•"/>
              <a:defRPr sz="2000">
                <a:solidFill>
                  <a:schemeClr val="bg1"/>
                </a:solidFill>
                <a:latin typeface="Calibri" panose="020F0502020204030204" pitchFamily="34" charset="0"/>
              </a:defRPr>
            </a:lvl6pPr>
            <a:lvl7pPr marL="2971800" indent="-228600" fontAlgn="base">
              <a:spcBef>
                <a:spcPts val="700"/>
              </a:spcBef>
              <a:spcAft>
                <a:spcPts val="600"/>
              </a:spcAft>
              <a:buSzPct val="85000"/>
              <a:buFont typeface="Arial" panose="020B0604020202020204" pitchFamily="34" charset="0"/>
              <a:buChar char="•"/>
              <a:defRPr sz="2000">
                <a:solidFill>
                  <a:schemeClr val="bg1"/>
                </a:solidFill>
                <a:latin typeface="Calibri" panose="020F0502020204030204" pitchFamily="34" charset="0"/>
              </a:defRPr>
            </a:lvl7pPr>
            <a:lvl8pPr marL="3429000" indent="-228600" fontAlgn="base">
              <a:spcBef>
                <a:spcPts val="700"/>
              </a:spcBef>
              <a:spcAft>
                <a:spcPts val="600"/>
              </a:spcAft>
              <a:buSzPct val="85000"/>
              <a:buFont typeface="Arial" panose="020B0604020202020204" pitchFamily="34" charset="0"/>
              <a:buChar char="•"/>
              <a:defRPr sz="2000">
                <a:solidFill>
                  <a:schemeClr val="bg1"/>
                </a:solidFill>
                <a:latin typeface="Calibri" panose="020F0502020204030204" pitchFamily="34" charset="0"/>
              </a:defRPr>
            </a:lvl8pPr>
            <a:lvl9pPr marL="3886200" indent="-228600" fontAlgn="base">
              <a:spcBef>
                <a:spcPts val="700"/>
              </a:spcBef>
              <a:spcAft>
                <a:spcPts val="600"/>
              </a:spcAft>
              <a:buSzPct val="85000"/>
              <a:buFont typeface="Arial" panose="020B0604020202020204" pitchFamily="34" charset="0"/>
              <a:buChar char="•"/>
              <a:defRPr sz="2000">
                <a:solidFill>
                  <a:schemeClr val="bg1"/>
                </a:solidFill>
                <a:latin typeface="Calibri" panose="020F0502020204030204" pitchFamily="34" charset="0"/>
              </a:defRPr>
            </a:lvl9pPr>
          </a:lstStyle>
          <a:p>
            <a:pPr eaLnBrk="1" hangingPunct="1">
              <a:spcBef>
                <a:spcPct val="0"/>
              </a:spcBef>
              <a:spcAft>
                <a:spcPts val="1800"/>
              </a:spcAft>
              <a:buSzTx/>
              <a:buNone/>
              <a:defRPr/>
            </a:pPr>
            <a:r>
              <a:rPr lang="en-US" sz="2400" dirty="0">
                <a:solidFill>
                  <a:srgbClr val="532E1D"/>
                </a:solidFill>
                <a:latin typeface="+mn-lt"/>
              </a:rPr>
              <a:t>Housekeeping surfaces do not come into contact with patients or devices used in dental procedures. </a:t>
            </a:r>
            <a:endParaRPr lang="en-US" altLang="en-US" sz="2400" dirty="0">
              <a:solidFill>
                <a:srgbClr val="532E1D"/>
              </a:solidFill>
              <a:latin typeface="+mn-lt"/>
            </a:endParaRPr>
          </a:p>
        </p:txBody>
      </p:sp>
      <p:pic>
        <p:nvPicPr>
          <p:cNvPr id="5" name="houseeping cart">
            <a:extLst>
              <a:ext uri="{FF2B5EF4-FFF2-40B4-BE49-F238E27FC236}">
                <a16:creationId xmlns:a16="http://schemas.microsoft.com/office/drawing/2014/main" id="{D9D4E891-0A36-2F32-97C1-7D075E6005CB}"/>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4630057" y="2254125"/>
            <a:ext cx="6308569" cy="4114800"/>
          </a:xfrm>
          <a:prstGeom prst="rect">
            <a:avLst/>
          </a:prstGeom>
        </p:spPr>
      </p:pic>
      <p:pic>
        <p:nvPicPr>
          <p:cNvPr id="11" name="clean w sponge" descr="A person wearing gloves and holding a sponge&#10;&#10;Description automatically generated">
            <a:extLst>
              <a:ext uri="{FF2B5EF4-FFF2-40B4-BE49-F238E27FC236}">
                <a16:creationId xmlns:a16="http://schemas.microsoft.com/office/drawing/2014/main" id="{0307142C-BAF7-78B5-9E41-090DFAB6506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532148" y="3402862"/>
            <a:ext cx="2666949" cy="2666949"/>
          </a:xfrm>
          <a:prstGeom prst="rect">
            <a:avLst/>
          </a:prstGeom>
        </p:spPr>
      </p:pic>
      <p:pic>
        <p:nvPicPr>
          <p:cNvPr id="15" name="sprays" descr="A group of white bottles with red labels&#10;&#10;Description automatically generated">
            <a:extLst>
              <a:ext uri="{FF2B5EF4-FFF2-40B4-BE49-F238E27FC236}">
                <a16:creationId xmlns:a16="http://schemas.microsoft.com/office/drawing/2014/main" id="{14E07A82-1256-B5F6-1FD0-49F027AEDA3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832827" y="3778020"/>
            <a:ext cx="1288907" cy="1514467"/>
          </a:xfrm>
          <a:prstGeom prst="rect">
            <a:avLst/>
          </a:prstGeom>
        </p:spPr>
      </p:pic>
      <p:pic>
        <p:nvPicPr>
          <p:cNvPr id="9" name="wipe" descr="A white container with pink label&#10;&#10;Description automatically generated">
            <a:extLst>
              <a:ext uri="{FF2B5EF4-FFF2-40B4-BE49-F238E27FC236}">
                <a16:creationId xmlns:a16="http://schemas.microsoft.com/office/drawing/2014/main" id="{E1750ABC-0558-56CF-CBFF-8BA845A4A8A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763855" y="4333674"/>
            <a:ext cx="2262353" cy="1514467"/>
          </a:xfrm>
          <a:prstGeom prst="rect">
            <a:avLst/>
          </a:prstGeom>
        </p:spPr>
      </p:pic>
      <p:pic>
        <p:nvPicPr>
          <p:cNvPr id="17" name="epa logo" descr="A logo with a flower and leaves&#10;&#10;Description automatically generated">
            <a:extLst>
              <a:ext uri="{FF2B5EF4-FFF2-40B4-BE49-F238E27FC236}">
                <a16:creationId xmlns:a16="http://schemas.microsoft.com/office/drawing/2014/main" id="{9F8283B7-E384-0C44-B648-92924F7AA94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635707" y="3518322"/>
            <a:ext cx="1347921" cy="134792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387">
                                            <p:txEl>
                                              <p:pRg st="1" end="1"/>
                                            </p:txEl>
                                          </p:spTgt>
                                        </p:tgtEl>
                                        <p:attrNameLst>
                                          <p:attrName>style.visibility</p:attrName>
                                        </p:attrNameLst>
                                      </p:cBhvr>
                                      <p:to>
                                        <p:strVal val="visible"/>
                                      </p:to>
                                    </p:set>
                                    <p:animEffect transition="in" filter="fade">
                                      <p:cBhvr>
                                        <p:cTn id="7" dur="500"/>
                                        <p:tgtEl>
                                          <p:spTgt spid="16387">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500"/>
                                        <p:tgtEl>
                                          <p:spTgt spid="2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par>
                                <p:cTn id="19" presetID="10"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par>
                                <p:cTn id="22" presetID="10" presetClass="exit" presetSubtype="0" fill="hold" nodeType="withEffect">
                                  <p:stCondLst>
                                    <p:cond delay="0"/>
                                  </p:stCondLst>
                                  <p:childTnLst>
                                    <p:animEffect transition="out" filter="fade">
                                      <p:cBhvr>
                                        <p:cTn id="23" dur="500"/>
                                        <p:tgtEl>
                                          <p:spTgt spid="13"/>
                                        </p:tgtEl>
                                      </p:cBhvr>
                                    </p:animEffect>
                                    <p:set>
                                      <p:cBhvr>
                                        <p:cTn id="24" dur="1" fill="hold">
                                          <p:stCondLst>
                                            <p:cond delay="499"/>
                                          </p:stCondLst>
                                        </p:cTn>
                                        <p:tgtEl>
                                          <p:spTgt spid="13"/>
                                        </p:tgtEl>
                                        <p:attrNameLst>
                                          <p:attrName>style.visibility</p:attrName>
                                        </p:attrNameLst>
                                      </p:cBhvr>
                                      <p:to>
                                        <p:strVal val="hidden"/>
                                      </p:to>
                                    </p:set>
                                  </p:childTnLst>
                                </p:cTn>
                              </p:par>
                              <p:par>
                                <p:cTn id="25" presetID="10" presetClass="exit" presetSubtype="0" fill="hold" nodeType="withEffect">
                                  <p:stCondLst>
                                    <p:cond delay="0"/>
                                  </p:stCondLst>
                                  <p:childTnLst>
                                    <p:animEffect transition="out" filter="fade">
                                      <p:cBhvr>
                                        <p:cTn id="26" dur="500"/>
                                        <p:tgtEl>
                                          <p:spTgt spid="16387">
                                            <p:txEl>
                                              <p:pRg st="0" end="0"/>
                                            </p:txEl>
                                          </p:spTgt>
                                        </p:tgtEl>
                                      </p:cBhvr>
                                    </p:animEffect>
                                    <p:set>
                                      <p:cBhvr>
                                        <p:cTn id="27" dur="1" fill="hold">
                                          <p:stCondLst>
                                            <p:cond delay="499"/>
                                          </p:stCondLst>
                                        </p:cTn>
                                        <p:tgtEl>
                                          <p:spTgt spid="16387">
                                            <p:txEl>
                                              <p:pRg st="0" end="0"/>
                                            </p:txEl>
                                          </p:spTgt>
                                        </p:tgtEl>
                                        <p:attrNameLst>
                                          <p:attrName>style.visibility</p:attrName>
                                        </p:attrNameLst>
                                      </p:cBhvr>
                                      <p:to>
                                        <p:strVal val="hidden"/>
                                      </p:to>
                                    </p:set>
                                  </p:childTnLst>
                                </p:cTn>
                              </p:par>
                              <p:par>
                                <p:cTn id="28" presetID="10" presetClass="exit" presetSubtype="0" fill="hold" nodeType="withEffect">
                                  <p:stCondLst>
                                    <p:cond delay="0"/>
                                  </p:stCondLst>
                                  <p:childTnLst>
                                    <p:animEffect transition="out" filter="fade">
                                      <p:cBhvr>
                                        <p:cTn id="29" dur="500"/>
                                        <p:tgtEl>
                                          <p:spTgt spid="21"/>
                                        </p:tgtEl>
                                      </p:cBhvr>
                                    </p:animEffect>
                                    <p:set>
                                      <p:cBhvr>
                                        <p:cTn id="30" dur="1" fill="hold">
                                          <p:stCondLst>
                                            <p:cond delay="499"/>
                                          </p:stCondLst>
                                        </p:cTn>
                                        <p:tgtEl>
                                          <p:spTgt spid="21"/>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500"/>
                                        <p:tgtEl>
                                          <p:spTgt spid="19"/>
                                        </p:tgtEl>
                                      </p:cBhvr>
                                    </p:animEffect>
                                    <p:set>
                                      <p:cBhvr>
                                        <p:cTn id="33" dur="1" fill="hold">
                                          <p:stCondLst>
                                            <p:cond delay="499"/>
                                          </p:stCondLst>
                                        </p:cTn>
                                        <p:tgtEl>
                                          <p:spTgt spid="19"/>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500"/>
                                        <p:tgtEl>
                                          <p:spTgt spid="27"/>
                                        </p:tgtEl>
                                      </p:cBhvr>
                                    </p:animEffect>
                                    <p:set>
                                      <p:cBhvr>
                                        <p:cTn id="36" dur="1" fill="hold">
                                          <p:stCondLst>
                                            <p:cond delay="499"/>
                                          </p:stCondLst>
                                        </p:cTn>
                                        <p:tgtEl>
                                          <p:spTgt spid="27"/>
                                        </p:tgtEl>
                                        <p:attrNameLst>
                                          <p:attrName>style.visibility</p:attrName>
                                        </p:attrNameLst>
                                      </p:cBhvr>
                                      <p:to>
                                        <p:strVal val="hidden"/>
                                      </p:to>
                                    </p:set>
                                  </p:childTnLst>
                                </p:cTn>
                              </p:par>
                              <p:par>
                                <p:cTn id="37" presetID="10" presetClass="exit" presetSubtype="0" fill="hold" grpId="0" nodeType="withEffect">
                                  <p:stCondLst>
                                    <p:cond delay="0"/>
                                  </p:stCondLst>
                                  <p:childTnLst>
                                    <p:animEffect transition="out" filter="fade">
                                      <p:cBhvr>
                                        <p:cTn id="38" dur="500"/>
                                        <p:tgtEl>
                                          <p:spTgt spid="16387">
                                            <p:txEl>
                                              <p:pRg st="0" end="0"/>
                                            </p:txEl>
                                          </p:spTgt>
                                        </p:tgtEl>
                                      </p:cBhvr>
                                    </p:animEffect>
                                    <p:set>
                                      <p:cBhvr>
                                        <p:cTn id="39" dur="1" fill="hold">
                                          <p:stCondLst>
                                            <p:cond delay="499"/>
                                          </p:stCondLst>
                                        </p:cTn>
                                        <p:tgtEl>
                                          <p:spTgt spid="16387">
                                            <p:txEl>
                                              <p:pRg st="0" end="0"/>
                                            </p:txEl>
                                          </p:spTgt>
                                        </p:tgtEl>
                                        <p:attrNameLst>
                                          <p:attrName>style.visibility</p:attrName>
                                        </p:attrNameLst>
                                      </p:cBhvr>
                                      <p:to>
                                        <p:strVal val="hidden"/>
                                      </p:to>
                                    </p:set>
                                  </p:childTnLst>
                                </p:cTn>
                              </p:par>
                              <p:par>
                                <p:cTn id="40" presetID="10" presetClass="exit" presetSubtype="0" fill="hold" grpId="0" nodeType="withEffect">
                                  <p:stCondLst>
                                    <p:cond delay="0"/>
                                  </p:stCondLst>
                                  <p:childTnLst>
                                    <p:animEffect transition="out" filter="fade">
                                      <p:cBhvr>
                                        <p:cTn id="41" dur="500"/>
                                        <p:tgtEl>
                                          <p:spTgt spid="16387">
                                            <p:txEl>
                                              <p:pRg st="1" end="1"/>
                                            </p:txEl>
                                          </p:spTgt>
                                        </p:tgtEl>
                                      </p:cBhvr>
                                    </p:animEffect>
                                    <p:set>
                                      <p:cBhvr>
                                        <p:cTn id="42" dur="1" fill="hold">
                                          <p:stCondLst>
                                            <p:cond delay="499"/>
                                          </p:stCondLst>
                                        </p:cTn>
                                        <p:tgtEl>
                                          <p:spTgt spid="16387">
                                            <p:txEl>
                                              <p:pRg st="1" end="1"/>
                                            </p:txEl>
                                          </p:spTgt>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500"/>
                                        <p:tgtEl>
                                          <p:spTgt spid="11"/>
                                        </p:tgtEl>
                                      </p:cBhvr>
                                    </p:animEffect>
                                  </p:childTnLst>
                                </p:cTn>
                              </p:par>
                              <p:par>
                                <p:cTn id="48" presetID="10" presetClass="entr" presetSubtype="0" fill="hold" nodeType="withEffect">
                                  <p:stCondLst>
                                    <p:cond delay="2000"/>
                                  </p:stCondLst>
                                  <p:childTnLst>
                                    <p:set>
                                      <p:cBhvr>
                                        <p:cTn id="49" dur="1" fill="hold">
                                          <p:stCondLst>
                                            <p:cond delay="0"/>
                                          </p:stCondLst>
                                        </p:cTn>
                                        <p:tgtEl>
                                          <p:spTgt spid="15"/>
                                        </p:tgtEl>
                                        <p:attrNameLst>
                                          <p:attrName>style.visibility</p:attrName>
                                        </p:attrNameLst>
                                      </p:cBhvr>
                                      <p:to>
                                        <p:strVal val="visible"/>
                                      </p:to>
                                    </p:set>
                                    <p:animEffect transition="in" filter="fade">
                                      <p:cBhvr>
                                        <p:cTn id="50" dur="500"/>
                                        <p:tgtEl>
                                          <p:spTgt spid="15"/>
                                        </p:tgtEl>
                                      </p:cBhvr>
                                    </p:animEffect>
                                  </p:childTnLst>
                                </p:cTn>
                              </p:par>
                              <p:par>
                                <p:cTn id="51" presetID="10" presetClass="entr" presetSubtype="0" fill="hold" nodeType="withEffect">
                                  <p:stCondLst>
                                    <p:cond delay="2000"/>
                                  </p:stCondLst>
                                  <p:childTnLst>
                                    <p:set>
                                      <p:cBhvr>
                                        <p:cTn id="52" dur="1" fill="hold">
                                          <p:stCondLst>
                                            <p:cond delay="0"/>
                                          </p:stCondLst>
                                        </p:cTn>
                                        <p:tgtEl>
                                          <p:spTgt spid="9"/>
                                        </p:tgtEl>
                                        <p:attrNameLst>
                                          <p:attrName>style.visibility</p:attrName>
                                        </p:attrNameLst>
                                      </p:cBhvr>
                                      <p:to>
                                        <p:strVal val="visible"/>
                                      </p:to>
                                    </p:set>
                                    <p:animEffect transition="in" filter="fade">
                                      <p:cBhvr>
                                        <p:cTn id="53" dur="500"/>
                                        <p:tgtEl>
                                          <p:spTgt spid="9"/>
                                        </p:tgtEl>
                                      </p:cBhvr>
                                    </p:animEffect>
                                  </p:childTnLst>
                                </p:cTn>
                              </p:par>
                              <p:par>
                                <p:cTn id="54" presetID="10" presetClass="entr" presetSubtype="0" fill="hold" nodeType="withEffect">
                                  <p:stCondLst>
                                    <p:cond delay="3000"/>
                                  </p:stCondLst>
                                  <p:childTnLst>
                                    <p:set>
                                      <p:cBhvr>
                                        <p:cTn id="55" dur="1" fill="hold">
                                          <p:stCondLst>
                                            <p:cond delay="0"/>
                                          </p:stCondLst>
                                        </p:cTn>
                                        <p:tgtEl>
                                          <p:spTgt spid="17"/>
                                        </p:tgtEl>
                                        <p:attrNameLst>
                                          <p:attrName>style.visibility</p:attrName>
                                        </p:attrNameLst>
                                      </p:cBhvr>
                                      <p:to>
                                        <p:strVal val="visible"/>
                                      </p:to>
                                    </p:set>
                                    <p:animEffect transition="in" filter="fade">
                                      <p:cBhvr>
                                        <p:cTn id="5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7" grpId="0" uiExpand="1" build="allAtOnce"/>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descr="A dentist's chair in a dental office&#10;&#10;Description automatically generated">
            <a:extLst>
              <a:ext uri="{FF2B5EF4-FFF2-40B4-BE49-F238E27FC236}">
                <a16:creationId xmlns:a16="http://schemas.microsoft.com/office/drawing/2014/main" id="{DFA58871-8144-A907-8077-45141A3ACD1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490" r="20829"/>
          <a:stretch/>
        </p:blipFill>
        <p:spPr>
          <a:xfrm>
            <a:off x="6858000" y="2103753"/>
            <a:ext cx="4267200" cy="3916047"/>
          </a:xfrm>
          <a:prstGeom prst="rect">
            <a:avLst/>
          </a:prstGeom>
        </p:spPr>
      </p:pic>
      <p:pic>
        <p:nvPicPr>
          <p:cNvPr id="26" name="Picture 25" descr="A person holding a microphone&#10;&#10;Description automatically generated with medium confidence">
            <a:extLst>
              <a:ext uri="{FF2B5EF4-FFF2-40B4-BE49-F238E27FC236}">
                <a16:creationId xmlns:a16="http://schemas.microsoft.com/office/drawing/2014/main" id="{F46134B3-DF99-31EF-3C62-FD93FBE9D03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58000" y="2122578"/>
            <a:ext cx="4267241" cy="3918103"/>
          </a:xfrm>
          <a:prstGeom prst="rect">
            <a:avLst/>
          </a:prstGeom>
        </p:spPr>
      </p:pic>
      <p:sp>
        <p:nvSpPr>
          <p:cNvPr id="2" name="Text Box 1027">
            <a:extLst>
              <a:ext uri="{FF2B5EF4-FFF2-40B4-BE49-F238E27FC236}">
                <a16:creationId xmlns:a16="http://schemas.microsoft.com/office/drawing/2014/main" id="{E2AB922F-F3FB-DE26-154A-D37F91B0F9AB}"/>
              </a:ext>
            </a:extLst>
          </p:cNvPr>
          <p:cNvSpPr txBox="1">
            <a:spLocks noChangeArrowheads="1"/>
          </p:cNvSpPr>
          <p:nvPr/>
        </p:nvSpPr>
        <p:spPr bwMode="auto">
          <a:xfrm>
            <a:off x="1312536" y="1934219"/>
            <a:ext cx="5774064"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700"/>
              </a:spcBef>
              <a:spcAft>
                <a:spcPts val="600"/>
              </a:spcAft>
              <a:buSzPct val="85000"/>
              <a:buFont typeface="Arial" panose="020B0604020202020204" pitchFamily="34" charset="0"/>
              <a:buChar char="•"/>
              <a:defRPr sz="3200">
                <a:solidFill>
                  <a:schemeClr val="bg1"/>
                </a:solidFill>
                <a:latin typeface="Calibri" panose="020F0502020204030204" pitchFamily="34" charset="0"/>
              </a:defRPr>
            </a:lvl1pPr>
            <a:lvl2pPr marL="742950" indent="-285750">
              <a:spcBef>
                <a:spcPts val="700"/>
              </a:spcBef>
              <a:spcAft>
                <a:spcPts val="600"/>
              </a:spcAft>
              <a:buSzPct val="85000"/>
              <a:buFont typeface="Arial" panose="020B0604020202020204" pitchFamily="34" charset="0"/>
              <a:buChar char="•"/>
              <a:defRPr sz="2800">
                <a:solidFill>
                  <a:schemeClr val="bg1"/>
                </a:solidFill>
                <a:latin typeface="Calibri" panose="020F0502020204030204" pitchFamily="34" charset="0"/>
              </a:defRPr>
            </a:lvl2pPr>
            <a:lvl3pPr marL="1143000" indent="-228600">
              <a:spcBef>
                <a:spcPts val="700"/>
              </a:spcBef>
              <a:spcAft>
                <a:spcPts val="600"/>
              </a:spcAft>
              <a:buSzPct val="85000"/>
              <a:buFont typeface="Arial" panose="020B0604020202020204" pitchFamily="34" charset="0"/>
              <a:buChar char="•"/>
              <a:defRPr sz="2400">
                <a:solidFill>
                  <a:schemeClr val="bg1"/>
                </a:solidFill>
                <a:latin typeface="Calibri" panose="020F0502020204030204" pitchFamily="34" charset="0"/>
              </a:defRPr>
            </a:lvl3pPr>
            <a:lvl4pPr marL="1600200" indent="-228600">
              <a:spcBef>
                <a:spcPts val="700"/>
              </a:spcBef>
              <a:spcAft>
                <a:spcPts val="600"/>
              </a:spcAft>
              <a:buSzPct val="85000"/>
              <a:buFont typeface="Arial" panose="020B0604020202020204" pitchFamily="34" charset="0"/>
              <a:buChar char="•"/>
              <a:defRPr sz="2000">
                <a:solidFill>
                  <a:schemeClr val="bg1"/>
                </a:solidFill>
                <a:latin typeface="Calibri" panose="020F0502020204030204" pitchFamily="34" charset="0"/>
              </a:defRPr>
            </a:lvl4pPr>
            <a:lvl5pPr marL="2057400" indent="-228600">
              <a:spcBef>
                <a:spcPts val="700"/>
              </a:spcBef>
              <a:spcAft>
                <a:spcPts val="600"/>
              </a:spcAft>
              <a:buSzPct val="85000"/>
              <a:buFont typeface="Arial" panose="020B0604020202020204" pitchFamily="34" charset="0"/>
              <a:buChar char="•"/>
              <a:defRPr sz="2000">
                <a:solidFill>
                  <a:schemeClr val="bg1"/>
                </a:solidFill>
                <a:latin typeface="Calibri" panose="020F0502020204030204" pitchFamily="34" charset="0"/>
              </a:defRPr>
            </a:lvl5pPr>
            <a:lvl6pPr marL="2514600" indent="-228600" fontAlgn="base">
              <a:spcBef>
                <a:spcPts val="700"/>
              </a:spcBef>
              <a:spcAft>
                <a:spcPts val="600"/>
              </a:spcAft>
              <a:buSzPct val="85000"/>
              <a:buFont typeface="Arial" panose="020B0604020202020204" pitchFamily="34" charset="0"/>
              <a:buChar char="•"/>
              <a:defRPr sz="2000">
                <a:solidFill>
                  <a:schemeClr val="bg1"/>
                </a:solidFill>
                <a:latin typeface="Calibri" panose="020F0502020204030204" pitchFamily="34" charset="0"/>
              </a:defRPr>
            </a:lvl6pPr>
            <a:lvl7pPr marL="2971800" indent="-228600" fontAlgn="base">
              <a:spcBef>
                <a:spcPts val="700"/>
              </a:spcBef>
              <a:spcAft>
                <a:spcPts val="600"/>
              </a:spcAft>
              <a:buSzPct val="85000"/>
              <a:buFont typeface="Arial" panose="020B0604020202020204" pitchFamily="34" charset="0"/>
              <a:buChar char="•"/>
              <a:defRPr sz="2000">
                <a:solidFill>
                  <a:schemeClr val="bg1"/>
                </a:solidFill>
                <a:latin typeface="Calibri" panose="020F0502020204030204" pitchFamily="34" charset="0"/>
              </a:defRPr>
            </a:lvl7pPr>
            <a:lvl8pPr marL="3429000" indent="-228600" fontAlgn="base">
              <a:spcBef>
                <a:spcPts val="700"/>
              </a:spcBef>
              <a:spcAft>
                <a:spcPts val="600"/>
              </a:spcAft>
              <a:buSzPct val="85000"/>
              <a:buFont typeface="Arial" panose="020B0604020202020204" pitchFamily="34" charset="0"/>
              <a:buChar char="•"/>
              <a:defRPr sz="2000">
                <a:solidFill>
                  <a:schemeClr val="bg1"/>
                </a:solidFill>
                <a:latin typeface="Calibri" panose="020F0502020204030204" pitchFamily="34" charset="0"/>
              </a:defRPr>
            </a:lvl8pPr>
            <a:lvl9pPr marL="3886200" indent="-228600" fontAlgn="base">
              <a:spcBef>
                <a:spcPts val="700"/>
              </a:spcBef>
              <a:spcAft>
                <a:spcPts val="600"/>
              </a:spcAft>
              <a:buSzPct val="85000"/>
              <a:buFont typeface="Arial" panose="020B0604020202020204" pitchFamily="34" charset="0"/>
              <a:buChar char="•"/>
              <a:defRPr sz="2000">
                <a:solidFill>
                  <a:schemeClr val="bg1"/>
                </a:solidFill>
                <a:latin typeface="Calibri" panose="020F0502020204030204" pitchFamily="34" charset="0"/>
              </a:defRPr>
            </a:lvl9pPr>
          </a:lstStyle>
          <a:p>
            <a:pPr eaLnBrk="1" hangingPunct="1">
              <a:spcBef>
                <a:spcPct val="0"/>
              </a:spcBef>
              <a:spcAft>
                <a:spcPts val="1800"/>
              </a:spcAft>
              <a:buSzTx/>
              <a:buNone/>
              <a:defRPr/>
            </a:pPr>
            <a:r>
              <a:rPr lang="en-US" altLang="en-US" sz="2800" dirty="0">
                <a:solidFill>
                  <a:srgbClr val="532E1D"/>
                </a:solidFill>
              </a:rPr>
              <a:t>Clinical contact surfaces have a high potential for direct contamination from patient materials</a:t>
            </a:r>
          </a:p>
        </p:txBody>
      </p:sp>
      <p:pic>
        <p:nvPicPr>
          <p:cNvPr id="4" name="Banner">
            <a:extLst>
              <a:ext uri="{FF2B5EF4-FFF2-40B4-BE49-F238E27FC236}">
                <a16:creationId xmlns:a16="http://schemas.microsoft.com/office/drawing/2014/main" id="{8F3E5732-5853-6C8C-2E1D-2AB54895E8D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9936" y="1089043"/>
            <a:ext cx="10256154" cy="877852"/>
          </a:xfrm>
          <a:prstGeom prst="rect">
            <a:avLst/>
          </a:prstGeom>
        </p:spPr>
      </p:pic>
      <p:sp>
        <p:nvSpPr>
          <p:cNvPr id="5" name="TextBox 4">
            <a:extLst>
              <a:ext uri="{FF2B5EF4-FFF2-40B4-BE49-F238E27FC236}">
                <a16:creationId xmlns:a16="http://schemas.microsoft.com/office/drawing/2014/main" id="{B5030692-51D4-2F7E-75C3-F2DD2D6FE545}"/>
              </a:ext>
            </a:extLst>
          </p:cNvPr>
          <p:cNvSpPr txBox="1"/>
          <p:nvPr/>
        </p:nvSpPr>
        <p:spPr>
          <a:xfrm>
            <a:off x="1142999" y="1070650"/>
            <a:ext cx="9605011" cy="707886"/>
          </a:xfrm>
          <a:prstGeom prst="rect">
            <a:avLst/>
          </a:prstGeom>
          <a:noFill/>
        </p:spPr>
        <p:txBody>
          <a:bodyPr wrap="square" rtlCol="0">
            <a:spAutoFit/>
          </a:bodyPr>
          <a:lstStyle/>
          <a:p>
            <a:r>
              <a:rPr lang="en-US" sz="4000" b="1" dirty="0"/>
              <a:t>Management of Clinical Contact Surfaces</a:t>
            </a:r>
          </a:p>
        </p:txBody>
      </p:sp>
      <p:sp>
        <p:nvSpPr>
          <p:cNvPr id="7" name="TextBox 6">
            <a:extLst>
              <a:ext uri="{FF2B5EF4-FFF2-40B4-BE49-F238E27FC236}">
                <a16:creationId xmlns:a16="http://schemas.microsoft.com/office/drawing/2014/main" id="{578EB13F-960D-7266-C0FE-640B84824931}"/>
              </a:ext>
            </a:extLst>
          </p:cNvPr>
          <p:cNvSpPr txBox="1"/>
          <p:nvPr/>
        </p:nvSpPr>
        <p:spPr>
          <a:xfrm>
            <a:off x="1919131" y="3773269"/>
            <a:ext cx="1600200" cy="646331"/>
          </a:xfrm>
          <a:prstGeom prst="rect">
            <a:avLst/>
          </a:prstGeom>
          <a:noFill/>
        </p:spPr>
        <p:txBody>
          <a:bodyPr wrap="square">
            <a:spAutoFit/>
          </a:bodyPr>
          <a:lstStyle/>
          <a:p>
            <a:pPr algn="ctr"/>
            <a:r>
              <a:rPr lang="en-US" dirty="0">
                <a:solidFill>
                  <a:srgbClr val="532E1D"/>
                </a:solidFill>
                <a:latin typeface="+mn-lt"/>
              </a:rPr>
              <a:t>direct</a:t>
            </a:r>
          </a:p>
          <a:p>
            <a:pPr algn="ctr"/>
            <a:r>
              <a:rPr lang="en-US" dirty="0">
                <a:solidFill>
                  <a:srgbClr val="532E1D"/>
                </a:solidFill>
                <a:latin typeface="+mn-lt"/>
              </a:rPr>
              <a:t>spray/splatter</a:t>
            </a:r>
            <a:endParaRPr lang="en-US" dirty="0"/>
          </a:p>
        </p:txBody>
      </p:sp>
      <p:pic>
        <p:nvPicPr>
          <p:cNvPr id="9" name="Picture 8" descr="A brown rectangular object with a black background&#10;&#10;Description automatically generated">
            <a:extLst>
              <a:ext uri="{FF2B5EF4-FFF2-40B4-BE49-F238E27FC236}">
                <a16:creationId xmlns:a16="http://schemas.microsoft.com/office/drawing/2014/main" id="{D728EEC8-665F-E9A6-F6D8-0D81925F3A0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flipV="1">
            <a:off x="2523021" y="3437421"/>
            <a:ext cx="491813" cy="253345"/>
          </a:xfrm>
          <a:prstGeom prst="rect">
            <a:avLst/>
          </a:prstGeom>
        </p:spPr>
      </p:pic>
      <p:sp>
        <p:nvSpPr>
          <p:cNvPr id="10" name="TextBox 9">
            <a:extLst>
              <a:ext uri="{FF2B5EF4-FFF2-40B4-BE49-F238E27FC236}">
                <a16:creationId xmlns:a16="http://schemas.microsoft.com/office/drawing/2014/main" id="{108B1ABF-79BE-4AB4-67D4-5441FD789F8B}"/>
              </a:ext>
            </a:extLst>
          </p:cNvPr>
          <p:cNvSpPr txBox="1"/>
          <p:nvPr/>
        </p:nvSpPr>
        <p:spPr>
          <a:xfrm>
            <a:off x="3810000" y="3773269"/>
            <a:ext cx="1600200" cy="646331"/>
          </a:xfrm>
          <a:prstGeom prst="rect">
            <a:avLst/>
          </a:prstGeom>
          <a:noFill/>
        </p:spPr>
        <p:txBody>
          <a:bodyPr wrap="square">
            <a:spAutoFit/>
          </a:bodyPr>
          <a:lstStyle/>
          <a:p>
            <a:pPr algn="ctr"/>
            <a:r>
              <a:rPr lang="en-US" dirty="0">
                <a:solidFill>
                  <a:srgbClr val="532E1D"/>
                </a:solidFill>
                <a:latin typeface="+mn-lt"/>
              </a:rPr>
              <a:t>contact with</a:t>
            </a:r>
          </a:p>
          <a:p>
            <a:pPr algn="ctr"/>
            <a:r>
              <a:rPr lang="en-US" dirty="0">
                <a:solidFill>
                  <a:srgbClr val="532E1D"/>
                </a:solidFill>
                <a:latin typeface="+mn-lt"/>
              </a:rPr>
              <a:t>gloved hands</a:t>
            </a:r>
            <a:endParaRPr lang="en-US" dirty="0"/>
          </a:p>
        </p:txBody>
      </p:sp>
      <p:pic>
        <p:nvPicPr>
          <p:cNvPr id="11" name="Picture 10" descr="A brown rectangular object with a black background&#10;&#10;Description automatically generated">
            <a:extLst>
              <a:ext uri="{FF2B5EF4-FFF2-40B4-BE49-F238E27FC236}">
                <a16:creationId xmlns:a16="http://schemas.microsoft.com/office/drawing/2014/main" id="{111D088C-D5B7-CBA9-79F7-AC98BEF13F3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flipV="1">
            <a:off x="4413890" y="3437421"/>
            <a:ext cx="491813" cy="253345"/>
          </a:xfrm>
          <a:prstGeom prst="rect">
            <a:avLst/>
          </a:prstGeom>
        </p:spPr>
      </p:pic>
      <p:pic>
        <p:nvPicPr>
          <p:cNvPr id="13" name="Picture 12">
            <a:extLst>
              <a:ext uri="{FF2B5EF4-FFF2-40B4-BE49-F238E27FC236}">
                <a16:creationId xmlns:a16="http://schemas.microsoft.com/office/drawing/2014/main" id="{525C5857-7A72-2541-286C-E3AE13E1D06E}"/>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rot="14917475">
            <a:off x="1120349" y="3352494"/>
            <a:ext cx="1066547" cy="1059621"/>
          </a:xfrm>
          <a:prstGeom prst="rect">
            <a:avLst/>
          </a:prstGeom>
        </p:spPr>
      </p:pic>
      <p:pic>
        <p:nvPicPr>
          <p:cNvPr id="15" name="Picture 14" descr="A blue glove with black lines&#10;&#10;Description automatically generated">
            <a:extLst>
              <a:ext uri="{FF2B5EF4-FFF2-40B4-BE49-F238E27FC236}">
                <a16:creationId xmlns:a16="http://schemas.microsoft.com/office/drawing/2014/main" id="{3C3BCC11-687B-FF85-1051-B44601A83DE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417472">
            <a:off x="5251843" y="3186416"/>
            <a:ext cx="886603" cy="1284931"/>
          </a:xfrm>
          <a:prstGeom prst="rect">
            <a:avLst/>
          </a:prstGeom>
        </p:spPr>
      </p:pic>
      <p:pic>
        <p:nvPicPr>
          <p:cNvPr id="17" name="Picture 16" descr="A red line drawing of a hand holding a tip&#10;&#10;Description automatically generated">
            <a:extLst>
              <a:ext uri="{FF2B5EF4-FFF2-40B4-BE49-F238E27FC236}">
                <a16:creationId xmlns:a16="http://schemas.microsoft.com/office/drawing/2014/main" id="{35B3347D-8D50-9C20-9994-B015D571822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0050559">
            <a:off x="2924350" y="4873223"/>
            <a:ext cx="1210235" cy="1219200"/>
          </a:xfrm>
          <a:prstGeom prst="rect">
            <a:avLst/>
          </a:prstGeom>
        </p:spPr>
      </p:pic>
      <p:sp>
        <p:nvSpPr>
          <p:cNvPr id="18" name="TextBox 17">
            <a:extLst>
              <a:ext uri="{FF2B5EF4-FFF2-40B4-BE49-F238E27FC236}">
                <a16:creationId xmlns:a16="http://schemas.microsoft.com/office/drawing/2014/main" id="{FEBB4F4F-7DB0-6ACD-402F-39E814044ADC}"/>
              </a:ext>
            </a:extLst>
          </p:cNvPr>
          <p:cNvSpPr txBox="1"/>
          <p:nvPr/>
        </p:nvSpPr>
        <p:spPr>
          <a:xfrm>
            <a:off x="1179354" y="5073818"/>
            <a:ext cx="1600200" cy="646331"/>
          </a:xfrm>
          <a:prstGeom prst="rect">
            <a:avLst/>
          </a:prstGeom>
          <a:noFill/>
        </p:spPr>
        <p:txBody>
          <a:bodyPr wrap="square">
            <a:spAutoFit/>
          </a:bodyPr>
          <a:lstStyle/>
          <a:p>
            <a:pPr algn="ctr"/>
            <a:r>
              <a:rPr lang="en-US" dirty="0">
                <a:solidFill>
                  <a:srgbClr val="532E1D"/>
                </a:solidFill>
                <a:latin typeface="+mn-lt"/>
              </a:rPr>
              <a:t>instruments</a:t>
            </a:r>
          </a:p>
          <a:p>
            <a:pPr algn="ctr"/>
            <a:r>
              <a:rPr lang="en-US" dirty="0">
                <a:solidFill>
                  <a:srgbClr val="532E1D"/>
                </a:solidFill>
                <a:latin typeface="+mn-lt"/>
              </a:rPr>
              <a:t>devices</a:t>
            </a:r>
            <a:endParaRPr lang="en-US" dirty="0"/>
          </a:p>
        </p:txBody>
      </p:sp>
      <p:sp>
        <p:nvSpPr>
          <p:cNvPr id="19" name="TextBox 18">
            <a:extLst>
              <a:ext uri="{FF2B5EF4-FFF2-40B4-BE49-F238E27FC236}">
                <a16:creationId xmlns:a16="http://schemas.microsoft.com/office/drawing/2014/main" id="{031F207E-C662-DFC6-A61E-266198DE57C0}"/>
              </a:ext>
            </a:extLst>
          </p:cNvPr>
          <p:cNvSpPr txBox="1"/>
          <p:nvPr/>
        </p:nvSpPr>
        <p:spPr>
          <a:xfrm>
            <a:off x="4345304" y="5073818"/>
            <a:ext cx="1600200" cy="646331"/>
          </a:xfrm>
          <a:prstGeom prst="rect">
            <a:avLst/>
          </a:prstGeom>
          <a:noFill/>
        </p:spPr>
        <p:txBody>
          <a:bodyPr wrap="square">
            <a:spAutoFit/>
          </a:bodyPr>
          <a:lstStyle/>
          <a:p>
            <a:pPr algn="ctr"/>
            <a:r>
              <a:rPr lang="en-US" dirty="0">
                <a:solidFill>
                  <a:srgbClr val="532E1D"/>
                </a:solidFill>
                <a:latin typeface="+mn-lt"/>
              </a:rPr>
              <a:t>hands</a:t>
            </a:r>
          </a:p>
          <a:p>
            <a:pPr algn="ctr"/>
            <a:r>
              <a:rPr lang="en-US" dirty="0">
                <a:solidFill>
                  <a:srgbClr val="532E1D"/>
                </a:solidFill>
                <a:latin typeface="+mn-lt"/>
              </a:rPr>
              <a:t>gloves</a:t>
            </a:r>
            <a:endParaRPr lang="en-US" dirty="0"/>
          </a:p>
        </p:txBody>
      </p:sp>
      <p:pic>
        <p:nvPicPr>
          <p:cNvPr id="21" name="Picture 20" descr="A brown rectangular object with a black background&#10;&#10;Description automatically generated">
            <a:extLst>
              <a:ext uri="{FF2B5EF4-FFF2-40B4-BE49-F238E27FC236}">
                <a16:creationId xmlns:a16="http://schemas.microsoft.com/office/drawing/2014/main" id="{38142A62-103C-7C4C-484B-B4C16FA0297F}"/>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53332" t="-5629" r="-3221" b="1"/>
          <a:stretch/>
        </p:blipFill>
        <p:spPr>
          <a:xfrm rot="5400000">
            <a:off x="3325916" y="4351546"/>
            <a:ext cx="690950" cy="753593"/>
          </a:xfrm>
          <a:prstGeom prst="rect">
            <a:avLst/>
          </a:prstGeom>
        </p:spPr>
      </p:pic>
      <p:sp>
        <p:nvSpPr>
          <p:cNvPr id="22" name="Text Box 1027">
            <a:extLst>
              <a:ext uri="{FF2B5EF4-FFF2-40B4-BE49-F238E27FC236}">
                <a16:creationId xmlns:a16="http://schemas.microsoft.com/office/drawing/2014/main" id="{756EB2E0-634F-F099-CFF2-F12FC13D8F0C}"/>
              </a:ext>
            </a:extLst>
          </p:cNvPr>
          <p:cNvSpPr txBox="1">
            <a:spLocks noChangeArrowheads="1"/>
          </p:cNvSpPr>
          <p:nvPr/>
        </p:nvSpPr>
        <p:spPr bwMode="auto">
          <a:xfrm>
            <a:off x="1305910" y="1927151"/>
            <a:ext cx="5774064"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700"/>
              </a:spcBef>
              <a:spcAft>
                <a:spcPts val="600"/>
              </a:spcAft>
              <a:buSzPct val="85000"/>
              <a:buFont typeface="Arial" panose="020B0604020202020204" pitchFamily="34" charset="0"/>
              <a:buChar char="•"/>
              <a:defRPr sz="3200">
                <a:solidFill>
                  <a:schemeClr val="bg1"/>
                </a:solidFill>
                <a:latin typeface="Calibri" panose="020F0502020204030204" pitchFamily="34" charset="0"/>
              </a:defRPr>
            </a:lvl1pPr>
            <a:lvl2pPr marL="742950" indent="-285750">
              <a:spcBef>
                <a:spcPts val="700"/>
              </a:spcBef>
              <a:spcAft>
                <a:spcPts val="600"/>
              </a:spcAft>
              <a:buSzPct val="85000"/>
              <a:buFont typeface="Arial" panose="020B0604020202020204" pitchFamily="34" charset="0"/>
              <a:buChar char="•"/>
              <a:defRPr sz="2800">
                <a:solidFill>
                  <a:schemeClr val="bg1"/>
                </a:solidFill>
                <a:latin typeface="Calibri" panose="020F0502020204030204" pitchFamily="34" charset="0"/>
              </a:defRPr>
            </a:lvl2pPr>
            <a:lvl3pPr marL="1143000" indent="-228600">
              <a:spcBef>
                <a:spcPts val="700"/>
              </a:spcBef>
              <a:spcAft>
                <a:spcPts val="600"/>
              </a:spcAft>
              <a:buSzPct val="85000"/>
              <a:buFont typeface="Arial" panose="020B0604020202020204" pitchFamily="34" charset="0"/>
              <a:buChar char="•"/>
              <a:defRPr sz="2400">
                <a:solidFill>
                  <a:schemeClr val="bg1"/>
                </a:solidFill>
                <a:latin typeface="Calibri" panose="020F0502020204030204" pitchFamily="34" charset="0"/>
              </a:defRPr>
            </a:lvl3pPr>
            <a:lvl4pPr marL="1600200" indent="-228600">
              <a:spcBef>
                <a:spcPts val="700"/>
              </a:spcBef>
              <a:spcAft>
                <a:spcPts val="600"/>
              </a:spcAft>
              <a:buSzPct val="85000"/>
              <a:buFont typeface="Arial" panose="020B0604020202020204" pitchFamily="34" charset="0"/>
              <a:buChar char="•"/>
              <a:defRPr sz="2000">
                <a:solidFill>
                  <a:schemeClr val="bg1"/>
                </a:solidFill>
                <a:latin typeface="Calibri" panose="020F0502020204030204" pitchFamily="34" charset="0"/>
              </a:defRPr>
            </a:lvl4pPr>
            <a:lvl5pPr marL="2057400" indent="-228600">
              <a:spcBef>
                <a:spcPts val="700"/>
              </a:spcBef>
              <a:spcAft>
                <a:spcPts val="600"/>
              </a:spcAft>
              <a:buSzPct val="85000"/>
              <a:buFont typeface="Arial" panose="020B0604020202020204" pitchFamily="34" charset="0"/>
              <a:buChar char="•"/>
              <a:defRPr sz="2000">
                <a:solidFill>
                  <a:schemeClr val="bg1"/>
                </a:solidFill>
                <a:latin typeface="Calibri" panose="020F0502020204030204" pitchFamily="34" charset="0"/>
              </a:defRPr>
            </a:lvl5pPr>
            <a:lvl6pPr marL="2514600" indent="-228600" fontAlgn="base">
              <a:spcBef>
                <a:spcPts val="700"/>
              </a:spcBef>
              <a:spcAft>
                <a:spcPts val="600"/>
              </a:spcAft>
              <a:buSzPct val="85000"/>
              <a:buFont typeface="Arial" panose="020B0604020202020204" pitchFamily="34" charset="0"/>
              <a:buChar char="•"/>
              <a:defRPr sz="2000">
                <a:solidFill>
                  <a:schemeClr val="bg1"/>
                </a:solidFill>
                <a:latin typeface="Calibri" panose="020F0502020204030204" pitchFamily="34" charset="0"/>
              </a:defRPr>
            </a:lvl6pPr>
            <a:lvl7pPr marL="2971800" indent="-228600" fontAlgn="base">
              <a:spcBef>
                <a:spcPts val="700"/>
              </a:spcBef>
              <a:spcAft>
                <a:spcPts val="600"/>
              </a:spcAft>
              <a:buSzPct val="85000"/>
              <a:buFont typeface="Arial" panose="020B0604020202020204" pitchFamily="34" charset="0"/>
              <a:buChar char="•"/>
              <a:defRPr sz="2000">
                <a:solidFill>
                  <a:schemeClr val="bg1"/>
                </a:solidFill>
                <a:latin typeface="Calibri" panose="020F0502020204030204" pitchFamily="34" charset="0"/>
              </a:defRPr>
            </a:lvl7pPr>
            <a:lvl8pPr marL="3429000" indent="-228600" fontAlgn="base">
              <a:spcBef>
                <a:spcPts val="700"/>
              </a:spcBef>
              <a:spcAft>
                <a:spcPts val="600"/>
              </a:spcAft>
              <a:buSzPct val="85000"/>
              <a:buFont typeface="Arial" panose="020B0604020202020204" pitchFamily="34" charset="0"/>
              <a:buChar char="•"/>
              <a:defRPr sz="2000">
                <a:solidFill>
                  <a:schemeClr val="bg1"/>
                </a:solidFill>
                <a:latin typeface="Calibri" panose="020F0502020204030204" pitchFamily="34" charset="0"/>
              </a:defRPr>
            </a:lvl8pPr>
            <a:lvl9pPr marL="3886200" indent="-228600" fontAlgn="base">
              <a:spcBef>
                <a:spcPts val="700"/>
              </a:spcBef>
              <a:spcAft>
                <a:spcPts val="600"/>
              </a:spcAft>
              <a:buSzPct val="85000"/>
              <a:buFont typeface="Arial" panose="020B0604020202020204" pitchFamily="34" charset="0"/>
              <a:buChar char="•"/>
              <a:defRPr sz="2000">
                <a:solidFill>
                  <a:schemeClr val="bg1"/>
                </a:solidFill>
                <a:latin typeface="Calibri" panose="020F0502020204030204" pitchFamily="34" charset="0"/>
              </a:defRPr>
            </a:lvl9pPr>
          </a:lstStyle>
          <a:p>
            <a:pPr eaLnBrk="1" hangingPunct="1">
              <a:spcBef>
                <a:spcPct val="0"/>
              </a:spcBef>
              <a:spcAft>
                <a:spcPts val="1800"/>
              </a:spcAft>
              <a:buSzTx/>
              <a:buNone/>
              <a:defRPr/>
            </a:pPr>
            <a:r>
              <a:rPr lang="en-US" altLang="en-US" sz="2800" dirty="0">
                <a:solidFill>
                  <a:srgbClr val="532E1D"/>
                </a:solidFill>
                <a:latin typeface="+mn-lt"/>
              </a:rPr>
              <a:t>Clinical contact surfaces must be disinfected prior to care of the next patient</a:t>
            </a:r>
          </a:p>
        </p:txBody>
      </p:sp>
      <p:pic>
        <p:nvPicPr>
          <p:cNvPr id="29" name="Picture 28" descr="A yellow light in the dark&#10;&#10;Description automatically generated">
            <a:extLst>
              <a:ext uri="{FF2B5EF4-FFF2-40B4-BE49-F238E27FC236}">
                <a16:creationId xmlns:a16="http://schemas.microsoft.com/office/drawing/2014/main" id="{8F305DE2-FB88-2CF1-7A15-92370B730AE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858000" y="2122578"/>
            <a:ext cx="4267241" cy="3918103"/>
          </a:xfrm>
          <a:prstGeom prst="rect">
            <a:avLst/>
          </a:prstGeom>
        </p:spPr>
      </p:pic>
      <p:pic>
        <p:nvPicPr>
          <p:cNvPr id="31" name="Picture 30" descr="A yellow and black background&#10;&#10;Description automatically generated">
            <a:extLst>
              <a:ext uri="{FF2B5EF4-FFF2-40B4-BE49-F238E27FC236}">
                <a16:creationId xmlns:a16="http://schemas.microsoft.com/office/drawing/2014/main" id="{42AE27F3-C1DF-BE43-1AF7-100CE8A57AC7}"/>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858000" y="2122578"/>
            <a:ext cx="4267241" cy="3918103"/>
          </a:xfrm>
          <a:prstGeom prst="rect">
            <a:avLst/>
          </a:prstGeom>
        </p:spPr>
      </p:pic>
      <p:pic>
        <p:nvPicPr>
          <p:cNvPr id="33" name="Picture 32" descr="A yellow light in the dark&#10;&#10;Description automatically generated">
            <a:extLst>
              <a:ext uri="{FF2B5EF4-FFF2-40B4-BE49-F238E27FC236}">
                <a16:creationId xmlns:a16="http://schemas.microsoft.com/office/drawing/2014/main" id="{EA499F49-1918-4C2F-4A9E-94A8E9A3E82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858000" y="2122578"/>
            <a:ext cx="4267241" cy="3918103"/>
          </a:xfrm>
          <a:prstGeom prst="rect">
            <a:avLst/>
          </a:prstGeom>
        </p:spPr>
      </p:pic>
      <p:pic>
        <p:nvPicPr>
          <p:cNvPr id="35" name="Picture 34" descr="A yellow and black silhouette of a bird&#10;&#10;Description automatically generated">
            <a:extLst>
              <a:ext uri="{FF2B5EF4-FFF2-40B4-BE49-F238E27FC236}">
                <a16:creationId xmlns:a16="http://schemas.microsoft.com/office/drawing/2014/main" id="{F6766B41-ECC0-B38F-8B47-BB479AD329CA}"/>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858000" y="2122578"/>
            <a:ext cx="4267241" cy="3918103"/>
          </a:xfrm>
          <a:prstGeom prst="rect">
            <a:avLst/>
          </a:prstGeom>
        </p:spPr>
      </p:pic>
      <p:pic>
        <p:nvPicPr>
          <p:cNvPr id="37" name="Picture 36" descr="A black background with yellow lines&#10;&#10;Description automatically generated">
            <a:extLst>
              <a:ext uri="{FF2B5EF4-FFF2-40B4-BE49-F238E27FC236}">
                <a16:creationId xmlns:a16="http://schemas.microsoft.com/office/drawing/2014/main" id="{FB5866F5-E3C3-3203-254D-F0553A425739}"/>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858000" y="2122578"/>
            <a:ext cx="4267241" cy="391810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40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400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400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grpId="0" nodeType="withEffect">
                                  <p:stCondLst>
                                    <p:cond delay="500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par>
                                <p:cTn id="17" presetID="10" presetClass="entr" presetSubtype="0" fill="hold" nodeType="withEffect">
                                  <p:stCondLst>
                                    <p:cond delay="500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par>
                                <p:cTn id="20" presetID="10" presetClass="entr" presetSubtype="0" fill="hold" nodeType="withEffect">
                                  <p:stCondLst>
                                    <p:cond delay="500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par>
                                <p:cTn id="23" presetID="10" presetClass="entr" presetSubtype="0" fill="hold" nodeType="withEffect">
                                  <p:stCondLst>
                                    <p:cond delay="800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childTnLst>
                                </p:cTn>
                              </p:par>
                              <p:par>
                                <p:cTn id="26" presetID="10" presetClass="entr" presetSubtype="0" fill="hold" grpId="0" nodeType="withEffect">
                                  <p:stCondLst>
                                    <p:cond delay="800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par>
                                <p:cTn id="29" presetID="10" presetClass="entr" presetSubtype="0" fill="hold" grpId="0" nodeType="withEffect">
                                  <p:stCondLst>
                                    <p:cond delay="800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cTn>
                              </p:par>
                              <p:par>
                                <p:cTn id="32" presetID="10" presetClass="entr" presetSubtype="0" fill="hold" nodeType="withEffect">
                                  <p:stCondLst>
                                    <p:cond delay="8000"/>
                                  </p:stCondLst>
                                  <p:childTnLst>
                                    <p:set>
                                      <p:cBhvr>
                                        <p:cTn id="33" dur="1" fill="hold">
                                          <p:stCondLst>
                                            <p:cond delay="0"/>
                                          </p:stCondLst>
                                        </p:cTn>
                                        <p:tgtEl>
                                          <p:spTgt spid="21"/>
                                        </p:tgtEl>
                                        <p:attrNameLst>
                                          <p:attrName>style.visibility</p:attrName>
                                        </p:attrNameLst>
                                      </p:cBhvr>
                                      <p:to>
                                        <p:strVal val="visible"/>
                                      </p:to>
                                    </p:set>
                                    <p:animEffect transition="in" filter="fade">
                                      <p:cBhvr>
                                        <p:cTn id="34" dur="500"/>
                                        <p:tgtEl>
                                          <p:spTgt spid="21"/>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fade">
                                      <p:cBhvr>
                                        <p:cTn id="39" dur="500"/>
                                        <p:tgtEl>
                                          <p:spTgt spid="22"/>
                                        </p:tgtEl>
                                      </p:cBhvr>
                                    </p:animEffect>
                                  </p:childTnLst>
                                </p:cTn>
                              </p:par>
                              <p:par>
                                <p:cTn id="40" presetID="10" presetClass="exit" presetSubtype="0" fill="hold" grpId="0" nodeType="withEffect">
                                  <p:stCondLst>
                                    <p:cond delay="0"/>
                                  </p:stCondLst>
                                  <p:childTnLst>
                                    <p:animEffect transition="out" filter="fade">
                                      <p:cBhvr>
                                        <p:cTn id="41" dur="500"/>
                                        <p:tgtEl>
                                          <p:spTgt spid="2"/>
                                        </p:tgtEl>
                                      </p:cBhvr>
                                    </p:animEffect>
                                    <p:set>
                                      <p:cBhvr>
                                        <p:cTn id="42" dur="1" fill="hold">
                                          <p:stCondLst>
                                            <p:cond delay="499"/>
                                          </p:stCondLst>
                                        </p:cTn>
                                        <p:tgtEl>
                                          <p:spTgt spid="2"/>
                                        </p:tgtEl>
                                        <p:attrNameLst>
                                          <p:attrName>style.visibility</p:attrName>
                                        </p:attrNameLst>
                                      </p:cBhvr>
                                      <p:to>
                                        <p:strVal val="hidden"/>
                                      </p:to>
                                    </p:set>
                                  </p:childTnLst>
                                </p:cTn>
                              </p:par>
                              <p:par>
                                <p:cTn id="43" presetID="10" presetClass="exit" presetSubtype="0" fill="hold" grpId="1" nodeType="withEffect">
                                  <p:stCondLst>
                                    <p:cond delay="0"/>
                                  </p:stCondLst>
                                  <p:childTnLst>
                                    <p:animEffect transition="out" filter="fade">
                                      <p:cBhvr>
                                        <p:cTn id="44" dur="500"/>
                                        <p:tgtEl>
                                          <p:spTgt spid="7"/>
                                        </p:tgtEl>
                                      </p:cBhvr>
                                    </p:animEffect>
                                    <p:set>
                                      <p:cBhvr>
                                        <p:cTn id="45" dur="1" fill="hold">
                                          <p:stCondLst>
                                            <p:cond delay="499"/>
                                          </p:stCondLst>
                                        </p:cTn>
                                        <p:tgtEl>
                                          <p:spTgt spid="7"/>
                                        </p:tgtEl>
                                        <p:attrNameLst>
                                          <p:attrName>style.visibility</p:attrName>
                                        </p:attrNameLst>
                                      </p:cBhvr>
                                      <p:to>
                                        <p:strVal val="hidden"/>
                                      </p:to>
                                    </p:set>
                                  </p:childTnLst>
                                </p:cTn>
                              </p:par>
                              <p:par>
                                <p:cTn id="46" presetID="10" presetClass="exit" presetSubtype="0" fill="hold" nodeType="withEffect">
                                  <p:stCondLst>
                                    <p:cond delay="0"/>
                                  </p:stCondLst>
                                  <p:childTnLst>
                                    <p:animEffect transition="out" filter="fade">
                                      <p:cBhvr>
                                        <p:cTn id="47" dur="500"/>
                                        <p:tgtEl>
                                          <p:spTgt spid="9"/>
                                        </p:tgtEl>
                                      </p:cBhvr>
                                    </p:animEffect>
                                    <p:set>
                                      <p:cBhvr>
                                        <p:cTn id="48" dur="1" fill="hold">
                                          <p:stCondLst>
                                            <p:cond delay="499"/>
                                          </p:stCondLst>
                                        </p:cTn>
                                        <p:tgtEl>
                                          <p:spTgt spid="9"/>
                                        </p:tgtEl>
                                        <p:attrNameLst>
                                          <p:attrName>style.visibility</p:attrName>
                                        </p:attrNameLst>
                                      </p:cBhvr>
                                      <p:to>
                                        <p:strVal val="hidden"/>
                                      </p:to>
                                    </p:set>
                                  </p:childTnLst>
                                </p:cTn>
                              </p:par>
                              <p:par>
                                <p:cTn id="49" presetID="10" presetClass="exit" presetSubtype="0" fill="hold" nodeType="withEffect">
                                  <p:stCondLst>
                                    <p:cond delay="0"/>
                                  </p:stCondLst>
                                  <p:childTnLst>
                                    <p:animEffect transition="out" filter="fade">
                                      <p:cBhvr>
                                        <p:cTn id="50" dur="500"/>
                                        <p:tgtEl>
                                          <p:spTgt spid="13"/>
                                        </p:tgtEl>
                                      </p:cBhvr>
                                    </p:animEffect>
                                    <p:set>
                                      <p:cBhvr>
                                        <p:cTn id="51" dur="1" fill="hold">
                                          <p:stCondLst>
                                            <p:cond delay="499"/>
                                          </p:stCondLst>
                                        </p:cTn>
                                        <p:tgtEl>
                                          <p:spTgt spid="13"/>
                                        </p:tgtEl>
                                        <p:attrNameLst>
                                          <p:attrName>style.visibility</p:attrName>
                                        </p:attrNameLst>
                                      </p:cBhvr>
                                      <p:to>
                                        <p:strVal val="hidden"/>
                                      </p:to>
                                    </p:set>
                                  </p:childTnLst>
                                </p:cTn>
                              </p:par>
                              <p:par>
                                <p:cTn id="52" presetID="10" presetClass="exit" presetSubtype="0" fill="hold" grpId="1" nodeType="withEffect">
                                  <p:stCondLst>
                                    <p:cond delay="0"/>
                                  </p:stCondLst>
                                  <p:childTnLst>
                                    <p:animEffect transition="out" filter="fade">
                                      <p:cBhvr>
                                        <p:cTn id="53" dur="500"/>
                                        <p:tgtEl>
                                          <p:spTgt spid="10"/>
                                        </p:tgtEl>
                                      </p:cBhvr>
                                    </p:animEffect>
                                    <p:set>
                                      <p:cBhvr>
                                        <p:cTn id="54" dur="1" fill="hold">
                                          <p:stCondLst>
                                            <p:cond delay="499"/>
                                          </p:stCondLst>
                                        </p:cTn>
                                        <p:tgtEl>
                                          <p:spTgt spid="10"/>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11"/>
                                        </p:tgtEl>
                                      </p:cBhvr>
                                    </p:animEffect>
                                    <p:set>
                                      <p:cBhvr>
                                        <p:cTn id="57" dur="1" fill="hold">
                                          <p:stCondLst>
                                            <p:cond delay="499"/>
                                          </p:stCondLst>
                                        </p:cTn>
                                        <p:tgtEl>
                                          <p:spTgt spid="11"/>
                                        </p:tgtEl>
                                        <p:attrNameLst>
                                          <p:attrName>style.visibility</p:attrName>
                                        </p:attrNameLst>
                                      </p:cBhvr>
                                      <p:to>
                                        <p:strVal val="hidden"/>
                                      </p:to>
                                    </p:set>
                                  </p:childTnLst>
                                </p:cTn>
                              </p:par>
                              <p:par>
                                <p:cTn id="58" presetID="10" presetClass="exit" presetSubtype="0" fill="hold" nodeType="withEffect">
                                  <p:stCondLst>
                                    <p:cond delay="0"/>
                                  </p:stCondLst>
                                  <p:childTnLst>
                                    <p:animEffect transition="out" filter="fade">
                                      <p:cBhvr>
                                        <p:cTn id="59" dur="500"/>
                                        <p:tgtEl>
                                          <p:spTgt spid="15"/>
                                        </p:tgtEl>
                                      </p:cBhvr>
                                    </p:animEffect>
                                    <p:set>
                                      <p:cBhvr>
                                        <p:cTn id="60" dur="1" fill="hold">
                                          <p:stCondLst>
                                            <p:cond delay="499"/>
                                          </p:stCondLst>
                                        </p:cTn>
                                        <p:tgtEl>
                                          <p:spTgt spid="15"/>
                                        </p:tgtEl>
                                        <p:attrNameLst>
                                          <p:attrName>style.visibility</p:attrName>
                                        </p:attrNameLst>
                                      </p:cBhvr>
                                      <p:to>
                                        <p:strVal val="hidden"/>
                                      </p:to>
                                    </p:set>
                                  </p:childTnLst>
                                </p:cTn>
                              </p:par>
                              <p:par>
                                <p:cTn id="61" presetID="10" presetClass="exit" presetSubtype="0" fill="hold" nodeType="withEffect">
                                  <p:stCondLst>
                                    <p:cond delay="0"/>
                                  </p:stCondLst>
                                  <p:childTnLst>
                                    <p:animEffect transition="out" filter="fade">
                                      <p:cBhvr>
                                        <p:cTn id="62" dur="500"/>
                                        <p:tgtEl>
                                          <p:spTgt spid="17"/>
                                        </p:tgtEl>
                                      </p:cBhvr>
                                    </p:animEffect>
                                    <p:set>
                                      <p:cBhvr>
                                        <p:cTn id="63" dur="1" fill="hold">
                                          <p:stCondLst>
                                            <p:cond delay="499"/>
                                          </p:stCondLst>
                                        </p:cTn>
                                        <p:tgtEl>
                                          <p:spTgt spid="17"/>
                                        </p:tgtEl>
                                        <p:attrNameLst>
                                          <p:attrName>style.visibility</p:attrName>
                                        </p:attrNameLst>
                                      </p:cBhvr>
                                      <p:to>
                                        <p:strVal val="hidden"/>
                                      </p:to>
                                    </p:set>
                                  </p:childTnLst>
                                </p:cTn>
                              </p:par>
                              <p:par>
                                <p:cTn id="64" presetID="10" presetClass="exit" presetSubtype="0" fill="hold" grpId="1" nodeType="withEffect">
                                  <p:stCondLst>
                                    <p:cond delay="0"/>
                                  </p:stCondLst>
                                  <p:childTnLst>
                                    <p:animEffect transition="out" filter="fade">
                                      <p:cBhvr>
                                        <p:cTn id="65" dur="500"/>
                                        <p:tgtEl>
                                          <p:spTgt spid="18"/>
                                        </p:tgtEl>
                                      </p:cBhvr>
                                    </p:animEffect>
                                    <p:set>
                                      <p:cBhvr>
                                        <p:cTn id="66" dur="1" fill="hold">
                                          <p:stCondLst>
                                            <p:cond delay="499"/>
                                          </p:stCondLst>
                                        </p:cTn>
                                        <p:tgtEl>
                                          <p:spTgt spid="18"/>
                                        </p:tgtEl>
                                        <p:attrNameLst>
                                          <p:attrName>style.visibility</p:attrName>
                                        </p:attrNameLst>
                                      </p:cBhvr>
                                      <p:to>
                                        <p:strVal val="hidden"/>
                                      </p:to>
                                    </p:set>
                                  </p:childTnLst>
                                </p:cTn>
                              </p:par>
                              <p:par>
                                <p:cTn id="67" presetID="10" presetClass="exit" presetSubtype="0" fill="hold" grpId="1" nodeType="withEffect">
                                  <p:stCondLst>
                                    <p:cond delay="0"/>
                                  </p:stCondLst>
                                  <p:childTnLst>
                                    <p:animEffect transition="out" filter="fade">
                                      <p:cBhvr>
                                        <p:cTn id="68" dur="500"/>
                                        <p:tgtEl>
                                          <p:spTgt spid="19"/>
                                        </p:tgtEl>
                                      </p:cBhvr>
                                    </p:animEffect>
                                    <p:set>
                                      <p:cBhvr>
                                        <p:cTn id="69" dur="1" fill="hold">
                                          <p:stCondLst>
                                            <p:cond delay="499"/>
                                          </p:stCondLst>
                                        </p:cTn>
                                        <p:tgtEl>
                                          <p:spTgt spid="19"/>
                                        </p:tgtEl>
                                        <p:attrNameLst>
                                          <p:attrName>style.visibility</p:attrName>
                                        </p:attrNameLst>
                                      </p:cBhvr>
                                      <p:to>
                                        <p:strVal val="hidden"/>
                                      </p:to>
                                    </p:set>
                                  </p:childTnLst>
                                </p:cTn>
                              </p:par>
                              <p:par>
                                <p:cTn id="70" presetID="10" presetClass="exit" presetSubtype="0" fill="hold" nodeType="withEffect">
                                  <p:stCondLst>
                                    <p:cond delay="0"/>
                                  </p:stCondLst>
                                  <p:childTnLst>
                                    <p:animEffect transition="out" filter="fade">
                                      <p:cBhvr>
                                        <p:cTn id="71" dur="500"/>
                                        <p:tgtEl>
                                          <p:spTgt spid="21"/>
                                        </p:tgtEl>
                                      </p:cBhvr>
                                    </p:animEffect>
                                    <p:set>
                                      <p:cBhvr>
                                        <p:cTn id="72" dur="1" fill="hold">
                                          <p:stCondLst>
                                            <p:cond delay="499"/>
                                          </p:stCondLst>
                                        </p:cTn>
                                        <p:tgtEl>
                                          <p:spTgt spid="21"/>
                                        </p:tgtEl>
                                        <p:attrNameLst>
                                          <p:attrName>style.visibility</p:attrName>
                                        </p:attrNameLst>
                                      </p:cBhvr>
                                      <p:to>
                                        <p:strVal val="hidden"/>
                                      </p:to>
                                    </p:set>
                                  </p:childTnLst>
                                </p:cTn>
                              </p:par>
                              <p:par>
                                <p:cTn id="73" presetID="10" presetClass="entr" presetSubtype="0" fill="hold" nodeType="withEffect">
                                  <p:stCondLst>
                                    <p:cond delay="5000"/>
                                  </p:stCondLst>
                                  <p:childTnLst>
                                    <p:set>
                                      <p:cBhvr>
                                        <p:cTn id="74" dur="1" fill="hold">
                                          <p:stCondLst>
                                            <p:cond delay="0"/>
                                          </p:stCondLst>
                                        </p:cTn>
                                        <p:tgtEl>
                                          <p:spTgt spid="29"/>
                                        </p:tgtEl>
                                        <p:attrNameLst>
                                          <p:attrName>style.visibility</p:attrName>
                                        </p:attrNameLst>
                                      </p:cBhvr>
                                      <p:to>
                                        <p:strVal val="visible"/>
                                      </p:to>
                                    </p:set>
                                    <p:animEffect transition="in" filter="fade">
                                      <p:cBhvr>
                                        <p:cTn id="75" dur="500"/>
                                        <p:tgtEl>
                                          <p:spTgt spid="29"/>
                                        </p:tgtEl>
                                      </p:cBhvr>
                                    </p:animEffect>
                                  </p:childTnLst>
                                </p:cTn>
                              </p:par>
                              <p:par>
                                <p:cTn id="76" presetID="10" presetClass="entr" presetSubtype="0" fill="hold" nodeType="withEffect">
                                  <p:stCondLst>
                                    <p:cond delay="6000"/>
                                  </p:stCondLst>
                                  <p:childTnLst>
                                    <p:set>
                                      <p:cBhvr>
                                        <p:cTn id="77" dur="1" fill="hold">
                                          <p:stCondLst>
                                            <p:cond delay="0"/>
                                          </p:stCondLst>
                                        </p:cTn>
                                        <p:tgtEl>
                                          <p:spTgt spid="31"/>
                                        </p:tgtEl>
                                        <p:attrNameLst>
                                          <p:attrName>style.visibility</p:attrName>
                                        </p:attrNameLst>
                                      </p:cBhvr>
                                      <p:to>
                                        <p:strVal val="visible"/>
                                      </p:to>
                                    </p:set>
                                    <p:animEffect transition="in" filter="fade">
                                      <p:cBhvr>
                                        <p:cTn id="78" dur="500"/>
                                        <p:tgtEl>
                                          <p:spTgt spid="31"/>
                                        </p:tgtEl>
                                      </p:cBhvr>
                                    </p:animEffect>
                                  </p:childTnLst>
                                </p:cTn>
                              </p:par>
                              <p:par>
                                <p:cTn id="79" presetID="10" presetClass="entr" presetSubtype="0" fill="hold" nodeType="withEffect">
                                  <p:stCondLst>
                                    <p:cond delay="7000"/>
                                  </p:stCondLst>
                                  <p:childTnLst>
                                    <p:set>
                                      <p:cBhvr>
                                        <p:cTn id="80" dur="1" fill="hold">
                                          <p:stCondLst>
                                            <p:cond delay="0"/>
                                          </p:stCondLst>
                                        </p:cTn>
                                        <p:tgtEl>
                                          <p:spTgt spid="33"/>
                                        </p:tgtEl>
                                        <p:attrNameLst>
                                          <p:attrName>style.visibility</p:attrName>
                                        </p:attrNameLst>
                                      </p:cBhvr>
                                      <p:to>
                                        <p:strVal val="visible"/>
                                      </p:to>
                                    </p:set>
                                    <p:animEffect transition="in" filter="fade">
                                      <p:cBhvr>
                                        <p:cTn id="81" dur="500"/>
                                        <p:tgtEl>
                                          <p:spTgt spid="33"/>
                                        </p:tgtEl>
                                      </p:cBhvr>
                                    </p:animEffect>
                                  </p:childTnLst>
                                </p:cTn>
                              </p:par>
                              <p:par>
                                <p:cTn id="82" presetID="10" presetClass="entr" presetSubtype="0" fill="hold" nodeType="withEffect">
                                  <p:stCondLst>
                                    <p:cond delay="8000"/>
                                  </p:stCondLst>
                                  <p:childTnLst>
                                    <p:set>
                                      <p:cBhvr>
                                        <p:cTn id="83" dur="1" fill="hold">
                                          <p:stCondLst>
                                            <p:cond delay="0"/>
                                          </p:stCondLst>
                                        </p:cTn>
                                        <p:tgtEl>
                                          <p:spTgt spid="35"/>
                                        </p:tgtEl>
                                        <p:attrNameLst>
                                          <p:attrName>style.visibility</p:attrName>
                                        </p:attrNameLst>
                                      </p:cBhvr>
                                      <p:to>
                                        <p:strVal val="visible"/>
                                      </p:to>
                                    </p:set>
                                    <p:animEffect transition="in" filter="fade">
                                      <p:cBhvr>
                                        <p:cTn id="84" dur="500"/>
                                        <p:tgtEl>
                                          <p:spTgt spid="35"/>
                                        </p:tgtEl>
                                      </p:cBhvr>
                                    </p:animEffect>
                                  </p:childTnLst>
                                </p:cTn>
                              </p:par>
                              <p:par>
                                <p:cTn id="85" presetID="10" presetClass="entr" presetSubtype="0" fill="hold" nodeType="withEffect">
                                  <p:stCondLst>
                                    <p:cond delay="9000"/>
                                  </p:stCondLst>
                                  <p:childTnLst>
                                    <p:set>
                                      <p:cBhvr>
                                        <p:cTn id="86" dur="1" fill="hold">
                                          <p:stCondLst>
                                            <p:cond delay="0"/>
                                          </p:stCondLst>
                                        </p:cTn>
                                        <p:tgtEl>
                                          <p:spTgt spid="37"/>
                                        </p:tgtEl>
                                        <p:attrNameLst>
                                          <p:attrName>style.visibility</p:attrName>
                                        </p:attrNameLst>
                                      </p:cBhvr>
                                      <p:to>
                                        <p:strVal val="visible"/>
                                      </p:to>
                                    </p:set>
                                    <p:animEffect transition="in" filter="fade">
                                      <p:cBhvr>
                                        <p:cTn id="8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7" grpId="1"/>
      <p:bldP spid="10" grpId="0"/>
      <p:bldP spid="10" grpId="1"/>
      <p:bldP spid="18" grpId="0"/>
      <p:bldP spid="18" grpId="1"/>
      <p:bldP spid="19" grpId="0"/>
      <p:bldP spid="19" grpId="1"/>
      <p:bldP spid="2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ands">
            <a:extLst>
              <a:ext uri="{FF2B5EF4-FFF2-40B4-BE49-F238E27FC236}">
                <a16:creationId xmlns:a16="http://schemas.microsoft.com/office/drawing/2014/main" id="{84BC7C4B-FAA8-EF96-4F2D-7F78C7C21D9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5780" t="8883" b="26898"/>
          <a:stretch/>
        </p:blipFill>
        <p:spPr>
          <a:xfrm>
            <a:off x="1443435" y="1999694"/>
            <a:ext cx="2590800" cy="1616580"/>
          </a:xfrm>
          <a:prstGeom prst="rect">
            <a:avLst/>
          </a:prstGeom>
        </p:spPr>
      </p:pic>
      <p:pic>
        <p:nvPicPr>
          <p:cNvPr id="5" name="dental tool">
            <a:extLst>
              <a:ext uri="{FF2B5EF4-FFF2-40B4-BE49-F238E27FC236}">
                <a16:creationId xmlns:a16="http://schemas.microsoft.com/office/drawing/2014/main" id="{42113673-87AE-381F-E175-3917EDF6DB7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4030904">
            <a:off x="9121224" y="1747965"/>
            <a:ext cx="799713" cy="2961820"/>
          </a:xfrm>
          <a:prstGeom prst="rect">
            <a:avLst/>
          </a:prstGeom>
        </p:spPr>
      </p:pic>
      <p:pic>
        <p:nvPicPr>
          <p:cNvPr id="6" name="aerosol/splatter">
            <a:extLst>
              <a:ext uri="{FF2B5EF4-FFF2-40B4-BE49-F238E27FC236}">
                <a16:creationId xmlns:a16="http://schemas.microsoft.com/office/drawing/2014/main" id="{7130FFEC-8DE6-B05B-9B0A-585815EE755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43435" y="4059282"/>
            <a:ext cx="2590800" cy="1728068"/>
          </a:xfrm>
          <a:prstGeom prst="rect">
            <a:avLst/>
          </a:prstGeom>
        </p:spPr>
      </p:pic>
      <p:sp>
        <p:nvSpPr>
          <p:cNvPr id="8" name="TextBox 7">
            <a:extLst>
              <a:ext uri="{FF2B5EF4-FFF2-40B4-BE49-F238E27FC236}">
                <a16:creationId xmlns:a16="http://schemas.microsoft.com/office/drawing/2014/main" id="{54135E21-602D-D89F-5B60-958AA41ECC93}"/>
              </a:ext>
            </a:extLst>
          </p:cNvPr>
          <p:cNvSpPr txBox="1"/>
          <p:nvPr/>
        </p:nvSpPr>
        <p:spPr>
          <a:xfrm>
            <a:off x="4572000" y="2133600"/>
            <a:ext cx="4656037" cy="3539430"/>
          </a:xfrm>
          <a:prstGeom prst="rect">
            <a:avLst/>
          </a:prstGeom>
          <a:noFill/>
        </p:spPr>
        <p:txBody>
          <a:bodyPr wrap="square">
            <a:spAutoFit/>
          </a:bodyPr>
          <a:lstStyle/>
          <a:p>
            <a:pPr marL="457200" indent="-457200" eaLnBrk="1" hangingPunct="1">
              <a:buFont typeface="Arial" panose="020B0604020202020204" pitchFamily="34" charset="0"/>
              <a:buChar char="•"/>
            </a:pPr>
            <a:r>
              <a:rPr lang="en-US" altLang="en-US" sz="2800" dirty="0">
                <a:solidFill>
                  <a:srgbClr val="532E1D"/>
                </a:solidFill>
                <a:latin typeface="+mn-lt"/>
              </a:rPr>
              <a:t>Contaminated gloves and hands of dental healthcare personnel </a:t>
            </a:r>
          </a:p>
          <a:p>
            <a:pPr marL="457200" indent="-457200" eaLnBrk="1" hangingPunct="1"/>
            <a:endParaRPr lang="en-US" altLang="en-US" sz="2800" dirty="0">
              <a:solidFill>
                <a:srgbClr val="532E1D"/>
              </a:solidFill>
              <a:latin typeface="+mn-lt"/>
            </a:endParaRPr>
          </a:p>
          <a:p>
            <a:pPr marL="457200" indent="-457200" eaLnBrk="1" hangingPunct="1">
              <a:buFont typeface="Arial" panose="020B0604020202020204" pitchFamily="34" charset="0"/>
              <a:buChar char="•"/>
            </a:pPr>
            <a:r>
              <a:rPr lang="en-US" altLang="en-US" sz="2800" dirty="0">
                <a:solidFill>
                  <a:srgbClr val="532E1D"/>
                </a:solidFill>
                <a:latin typeface="+mn-lt"/>
              </a:rPr>
              <a:t>Contaminated instruments or other inanimate objects</a:t>
            </a:r>
          </a:p>
          <a:p>
            <a:pPr marL="457200" indent="-457200" eaLnBrk="1" hangingPunct="1"/>
            <a:endParaRPr lang="en-US" altLang="en-US" sz="2800" dirty="0">
              <a:solidFill>
                <a:srgbClr val="532E1D"/>
              </a:solidFill>
              <a:latin typeface="+mn-lt"/>
            </a:endParaRPr>
          </a:p>
          <a:p>
            <a:pPr marL="457200" indent="-457200" eaLnBrk="1" hangingPunct="1">
              <a:buFont typeface="Arial" panose="020B0604020202020204" pitchFamily="34" charset="0"/>
              <a:buChar char="•"/>
            </a:pPr>
            <a:r>
              <a:rPr lang="en-US" altLang="en-US" sz="2800" dirty="0">
                <a:solidFill>
                  <a:srgbClr val="532E1D"/>
                </a:solidFill>
                <a:latin typeface="+mn-lt"/>
              </a:rPr>
              <a:t>Aerosol/splatter</a:t>
            </a:r>
          </a:p>
        </p:txBody>
      </p:sp>
      <p:pic>
        <p:nvPicPr>
          <p:cNvPr id="3" name="Banner">
            <a:extLst>
              <a:ext uri="{FF2B5EF4-FFF2-40B4-BE49-F238E27FC236}">
                <a16:creationId xmlns:a16="http://schemas.microsoft.com/office/drawing/2014/main" id="{BFD55824-2FC1-4C3B-51BB-E17FD7F437F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9936" y="1089043"/>
            <a:ext cx="10256154" cy="877852"/>
          </a:xfrm>
          <a:prstGeom prst="rect">
            <a:avLst/>
          </a:prstGeom>
        </p:spPr>
      </p:pic>
      <p:sp>
        <p:nvSpPr>
          <p:cNvPr id="4" name="TextBox 3">
            <a:extLst>
              <a:ext uri="{FF2B5EF4-FFF2-40B4-BE49-F238E27FC236}">
                <a16:creationId xmlns:a16="http://schemas.microsoft.com/office/drawing/2014/main" id="{8E5C5BDC-E12F-638B-D40C-61AA5C501BD3}"/>
              </a:ext>
            </a:extLst>
          </p:cNvPr>
          <p:cNvSpPr txBox="1"/>
          <p:nvPr/>
        </p:nvSpPr>
        <p:spPr>
          <a:xfrm>
            <a:off x="990600" y="1085113"/>
            <a:ext cx="10134600" cy="677108"/>
          </a:xfrm>
          <a:prstGeom prst="rect">
            <a:avLst/>
          </a:prstGeom>
          <a:noFill/>
        </p:spPr>
        <p:txBody>
          <a:bodyPr wrap="square" rtlCol="0">
            <a:spAutoFit/>
          </a:bodyPr>
          <a:lstStyle/>
          <a:p>
            <a:r>
              <a:rPr lang="en-US" sz="3800" b="1" dirty="0"/>
              <a:t>Contamination of Clinical Contact Surfaces via:</a:t>
            </a:r>
          </a:p>
        </p:txBody>
      </p:sp>
      <p:pic>
        <p:nvPicPr>
          <p:cNvPr id="9" name="Picture 8" descr="A circular object with brown bacteria&#10;&#10;Description automatically generated with medium confidence">
            <a:extLst>
              <a:ext uri="{FF2B5EF4-FFF2-40B4-BE49-F238E27FC236}">
                <a16:creationId xmlns:a16="http://schemas.microsoft.com/office/drawing/2014/main" id="{D9F18FFC-A51C-E0EB-E1EB-B4FF4856AB0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76114" y="4511834"/>
            <a:ext cx="822964" cy="822964"/>
          </a:xfrm>
          <a:prstGeom prst="rect">
            <a:avLst/>
          </a:prstGeom>
        </p:spPr>
      </p:pic>
      <p:pic>
        <p:nvPicPr>
          <p:cNvPr id="10" name="Picture 9" descr="A circular object with brown bacteria&#10;&#10;Description automatically generated with medium confidence">
            <a:extLst>
              <a:ext uri="{FF2B5EF4-FFF2-40B4-BE49-F238E27FC236}">
                <a16:creationId xmlns:a16="http://schemas.microsoft.com/office/drawing/2014/main" id="{AB795EC2-32C7-182F-3CFC-9B73A9ABABB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115239" y="3943149"/>
            <a:ext cx="670818" cy="670818"/>
          </a:xfrm>
          <a:prstGeom prst="rect">
            <a:avLst/>
          </a:prstGeom>
        </p:spPr>
      </p:pic>
      <p:pic>
        <p:nvPicPr>
          <p:cNvPr id="11" name="Picture 10" descr="A circular object with brown bacteria&#10;&#10;Description automatically generated with medium confidence">
            <a:extLst>
              <a:ext uri="{FF2B5EF4-FFF2-40B4-BE49-F238E27FC236}">
                <a16:creationId xmlns:a16="http://schemas.microsoft.com/office/drawing/2014/main" id="{F092A5E8-D4B4-68D0-38B9-3E8FF54D645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911186" y="4007681"/>
            <a:ext cx="638203" cy="638203"/>
          </a:xfrm>
          <a:prstGeom prst="rect">
            <a:avLst/>
          </a:prstGeom>
        </p:spPr>
      </p:pic>
      <p:pic>
        <p:nvPicPr>
          <p:cNvPr id="12" name="Picture 11" descr="A circular object with brown bacteria&#10;&#10;Description automatically generated with medium confidence">
            <a:extLst>
              <a:ext uri="{FF2B5EF4-FFF2-40B4-BE49-F238E27FC236}">
                <a16:creationId xmlns:a16="http://schemas.microsoft.com/office/drawing/2014/main" id="{33B62983-B6CA-35D6-80A6-5A41CE12D0D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034235" y="5453549"/>
            <a:ext cx="501866" cy="501866"/>
          </a:xfrm>
          <a:prstGeom prst="rect">
            <a:avLst/>
          </a:prstGeom>
        </p:spPr>
      </p:pic>
      <p:pic>
        <p:nvPicPr>
          <p:cNvPr id="13" name="Picture 12" descr="A circular object with brown bacteria&#10;&#10;Description automatically generated with medium confidence">
            <a:extLst>
              <a:ext uri="{FF2B5EF4-FFF2-40B4-BE49-F238E27FC236}">
                <a16:creationId xmlns:a16="http://schemas.microsoft.com/office/drawing/2014/main" id="{D7506A9A-ED96-B1DC-6F7E-959D6D9C75A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259089" y="3429000"/>
            <a:ext cx="567449" cy="567449"/>
          </a:xfrm>
          <a:prstGeom prst="rect">
            <a:avLst/>
          </a:prstGeom>
        </p:spPr>
      </p:pic>
      <p:pic>
        <p:nvPicPr>
          <p:cNvPr id="14" name="Picture 13" descr="A circular object with brown bacteria&#10;&#10;Description automatically generated with medium confidence">
            <a:extLst>
              <a:ext uri="{FF2B5EF4-FFF2-40B4-BE49-F238E27FC236}">
                <a16:creationId xmlns:a16="http://schemas.microsoft.com/office/drawing/2014/main" id="{BC9969B1-9E98-CEB9-87DE-1518D7FF7FF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719849" y="4633898"/>
            <a:ext cx="822964" cy="822964"/>
          </a:xfrm>
          <a:prstGeom prst="rect">
            <a:avLst/>
          </a:prstGeom>
        </p:spPr>
      </p:pic>
      <p:pic>
        <p:nvPicPr>
          <p:cNvPr id="15" name="Picture 14" descr="A circular object with brown bacteria&#10;&#10;Description automatically generated with medium confidence">
            <a:extLst>
              <a:ext uri="{FF2B5EF4-FFF2-40B4-BE49-F238E27FC236}">
                <a16:creationId xmlns:a16="http://schemas.microsoft.com/office/drawing/2014/main" id="{D68D4161-B085-B48D-1B49-A9CACAD3E10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165477" y="2165828"/>
            <a:ext cx="822964" cy="822964"/>
          </a:xfrm>
          <a:prstGeom prst="rect">
            <a:avLst/>
          </a:prstGeom>
        </p:spPr>
      </p:pic>
    </p:spTree>
    <p:extLst>
      <p:ext uri="{BB962C8B-B14F-4D97-AF65-F5344CB8AC3E}">
        <p14:creationId xmlns:p14="http://schemas.microsoft.com/office/powerpoint/2010/main" val="4013088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xit" presetSubtype="0" fill="hold" nodeType="withEffect">
                                  <p:stCondLst>
                                    <p:cond delay="0"/>
                                  </p:stCondLst>
                                  <p:childTnLst>
                                    <p:animEffect transition="out" filter="fade">
                                      <p:cBhvr>
                                        <p:cTn id="12" dur="3000"/>
                                        <p:tgtEl>
                                          <p:spTgt spid="9"/>
                                        </p:tgtEl>
                                      </p:cBhvr>
                                    </p:animEffect>
                                    <p:set>
                                      <p:cBhvr>
                                        <p:cTn id="13" dur="1" fill="hold">
                                          <p:stCondLst>
                                            <p:cond delay="2999"/>
                                          </p:stCondLst>
                                        </p:cTn>
                                        <p:tgtEl>
                                          <p:spTgt spid="9"/>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3000"/>
                                        <p:tgtEl>
                                          <p:spTgt spid="10"/>
                                        </p:tgtEl>
                                      </p:cBhvr>
                                    </p:animEffect>
                                    <p:set>
                                      <p:cBhvr>
                                        <p:cTn id="16" dur="1" fill="hold">
                                          <p:stCondLst>
                                            <p:cond delay="2999"/>
                                          </p:stCondLst>
                                        </p:cTn>
                                        <p:tgtEl>
                                          <p:spTgt spid="10"/>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3000"/>
                                        <p:tgtEl>
                                          <p:spTgt spid="12"/>
                                        </p:tgtEl>
                                      </p:cBhvr>
                                    </p:animEffect>
                                    <p:set>
                                      <p:cBhvr>
                                        <p:cTn id="19" dur="1" fill="hold">
                                          <p:stCondLst>
                                            <p:cond delay="2999"/>
                                          </p:stCondLst>
                                        </p:cTn>
                                        <p:tgtEl>
                                          <p:spTgt spid="12"/>
                                        </p:tgtEl>
                                        <p:attrNameLst>
                                          <p:attrName>style.visibility</p:attrName>
                                        </p:attrNameLst>
                                      </p:cBhvr>
                                      <p:to>
                                        <p:strVal val="hidden"/>
                                      </p:to>
                                    </p:set>
                                  </p:childTnLst>
                                </p:cTn>
                              </p:par>
                              <p:par>
                                <p:cTn id="20" presetID="10" presetClass="exit" presetSubtype="0" fill="hold" nodeType="withEffect">
                                  <p:stCondLst>
                                    <p:cond delay="0"/>
                                  </p:stCondLst>
                                  <p:childTnLst>
                                    <p:animEffect transition="out" filter="fade">
                                      <p:cBhvr>
                                        <p:cTn id="21" dur="3000"/>
                                        <p:tgtEl>
                                          <p:spTgt spid="11"/>
                                        </p:tgtEl>
                                      </p:cBhvr>
                                    </p:animEffect>
                                    <p:set>
                                      <p:cBhvr>
                                        <p:cTn id="22" dur="1" fill="hold">
                                          <p:stCondLst>
                                            <p:cond delay="2999"/>
                                          </p:stCondLst>
                                        </p:cTn>
                                        <p:tgtEl>
                                          <p:spTgt spid="11"/>
                                        </p:tgtEl>
                                        <p:attrNameLst>
                                          <p:attrName>style.visibility</p:attrName>
                                        </p:attrNameLst>
                                      </p:cBhvr>
                                      <p:to>
                                        <p:strVal val="hidden"/>
                                      </p:to>
                                    </p:set>
                                  </p:childTnLst>
                                </p:cTn>
                              </p:par>
                              <p:par>
                                <p:cTn id="23" presetID="10" presetClass="exit" presetSubtype="0" fill="hold" nodeType="withEffect">
                                  <p:stCondLst>
                                    <p:cond delay="0"/>
                                  </p:stCondLst>
                                  <p:childTnLst>
                                    <p:animEffect transition="out" filter="fade">
                                      <p:cBhvr>
                                        <p:cTn id="24" dur="3000"/>
                                        <p:tgtEl>
                                          <p:spTgt spid="14"/>
                                        </p:tgtEl>
                                      </p:cBhvr>
                                    </p:animEffect>
                                    <p:set>
                                      <p:cBhvr>
                                        <p:cTn id="25" dur="1" fill="hold">
                                          <p:stCondLst>
                                            <p:cond delay="2999"/>
                                          </p:stCondLst>
                                        </p:cTn>
                                        <p:tgtEl>
                                          <p:spTgt spid="14"/>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3000"/>
                                        <p:tgtEl>
                                          <p:spTgt spid="13"/>
                                        </p:tgtEl>
                                      </p:cBhvr>
                                    </p:animEffect>
                                    <p:set>
                                      <p:cBhvr>
                                        <p:cTn id="28" dur="1" fill="hold">
                                          <p:stCondLst>
                                            <p:cond delay="2999"/>
                                          </p:stCondLst>
                                        </p:cTn>
                                        <p:tgtEl>
                                          <p:spTgt spid="13"/>
                                        </p:tgtEl>
                                        <p:attrNameLst>
                                          <p:attrName>style.visibility</p:attrName>
                                        </p:attrNameLst>
                                      </p:cBhvr>
                                      <p:to>
                                        <p:strVal val="hidden"/>
                                      </p:to>
                                    </p:set>
                                  </p:childTnLst>
                                </p:cTn>
                              </p:par>
                              <p:par>
                                <p:cTn id="29" presetID="10" presetClass="exit" presetSubtype="0" fill="hold" nodeType="withEffect">
                                  <p:stCondLst>
                                    <p:cond delay="0"/>
                                  </p:stCondLst>
                                  <p:childTnLst>
                                    <p:animEffect transition="out" filter="fade">
                                      <p:cBhvr>
                                        <p:cTn id="30" dur="3000"/>
                                        <p:tgtEl>
                                          <p:spTgt spid="15"/>
                                        </p:tgtEl>
                                      </p:cBhvr>
                                    </p:animEffect>
                                    <p:set>
                                      <p:cBhvr>
                                        <p:cTn id="31" dur="1" fill="hold">
                                          <p:stCondLst>
                                            <p:cond delay="2999"/>
                                          </p:stCondLst>
                                        </p:cTn>
                                        <p:tgtEl>
                                          <p:spTgt spid="15"/>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8">
                                            <p:txEl>
                                              <p:pRg st="2" end="2"/>
                                            </p:txEl>
                                          </p:spTgt>
                                        </p:tgtEl>
                                        <p:attrNameLst>
                                          <p:attrName>style.visibility</p:attrName>
                                        </p:attrNameLst>
                                      </p:cBhvr>
                                      <p:to>
                                        <p:strVal val="visible"/>
                                      </p:to>
                                    </p:set>
                                    <p:animEffect transition="in" filter="fade">
                                      <p:cBhvr>
                                        <p:cTn id="36" dur="500"/>
                                        <p:tgtEl>
                                          <p:spTgt spid="8">
                                            <p:txEl>
                                              <p:pRg st="2" end="2"/>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fade">
                                      <p:cBhvr>
                                        <p:cTn id="39" dur="500"/>
                                        <p:tgtEl>
                                          <p:spTgt spid="5"/>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8">
                                            <p:txEl>
                                              <p:pRg st="4" end="4"/>
                                            </p:txEl>
                                          </p:spTgt>
                                        </p:tgtEl>
                                        <p:attrNameLst>
                                          <p:attrName>style.visibility</p:attrName>
                                        </p:attrNameLst>
                                      </p:cBhvr>
                                      <p:to>
                                        <p:strVal val="visible"/>
                                      </p:to>
                                    </p:set>
                                    <p:animEffect transition="in" filter="fade">
                                      <p:cBhvr>
                                        <p:cTn id="44" dur="500"/>
                                        <p:tgtEl>
                                          <p:spTgt spid="8">
                                            <p:txEl>
                                              <p:pRg st="4" end="4"/>
                                            </p:txEl>
                                          </p:spTgt>
                                        </p:tgtEl>
                                      </p:cBhvr>
                                    </p:animEffect>
                                  </p:childTnLst>
                                </p:cTn>
                              </p:par>
                              <p:par>
                                <p:cTn id="45" presetID="10" presetClass="entr" presetSubtype="0" fill="hold" nodeType="with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fade">
                                      <p:cBhvr>
                                        <p:cTn id="4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3"/>
          <p:cNvSpPr>
            <a:spLocks noGrp="1"/>
          </p:cNvSpPr>
          <p:nvPr>
            <p:ph idx="4294967295"/>
          </p:nvPr>
        </p:nvSpPr>
        <p:spPr>
          <a:xfrm>
            <a:off x="2676883" y="2243388"/>
            <a:ext cx="3048000" cy="685800"/>
          </a:xfrm>
          <a:prstGeom prst="rect">
            <a:avLst/>
          </a:prstGeom>
        </p:spPr>
        <p:txBody>
          <a:bodyPr/>
          <a:lstStyle/>
          <a:p>
            <a:pPr marL="0" indent="0" eaLnBrk="1" hangingPunct="1">
              <a:lnSpc>
                <a:spcPct val="90000"/>
              </a:lnSpc>
              <a:spcBef>
                <a:spcPct val="0"/>
              </a:spcBef>
              <a:spcAft>
                <a:spcPts val="1200"/>
              </a:spcAft>
              <a:buSzTx/>
              <a:buNone/>
              <a:defRPr/>
            </a:pPr>
            <a:r>
              <a:rPr lang="en-US" altLang="en-US" sz="2800" dirty="0">
                <a:solidFill>
                  <a:srgbClr val="532E1D"/>
                </a:solidFill>
              </a:rPr>
              <a:t>Surface </a:t>
            </a:r>
            <a:r>
              <a:rPr lang="en-US" altLang="en-US" sz="2800" b="1" u="sng" dirty="0">
                <a:solidFill>
                  <a:srgbClr val="532E1D"/>
                </a:solidFill>
              </a:rPr>
              <a:t>Protection</a:t>
            </a:r>
          </a:p>
          <a:p>
            <a:pPr marL="69850" indent="0" eaLnBrk="1" hangingPunct="1">
              <a:lnSpc>
                <a:spcPct val="90000"/>
              </a:lnSpc>
              <a:spcBef>
                <a:spcPts val="600"/>
              </a:spcBef>
              <a:buNone/>
            </a:pPr>
            <a:endParaRPr lang="en-US" altLang="en-US" sz="2800" dirty="0"/>
          </a:p>
        </p:txBody>
      </p:sp>
      <p:pic>
        <p:nvPicPr>
          <p:cNvPr id="2" name="Banner">
            <a:extLst>
              <a:ext uri="{FF2B5EF4-FFF2-40B4-BE49-F238E27FC236}">
                <a16:creationId xmlns:a16="http://schemas.microsoft.com/office/drawing/2014/main" id="{B0DED1E2-2E4E-6E34-7A51-F697F9936A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936" y="1089043"/>
            <a:ext cx="10256154" cy="877852"/>
          </a:xfrm>
          <a:prstGeom prst="rect">
            <a:avLst/>
          </a:prstGeom>
        </p:spPr>
      </p:pic>
      <p:sp>
        <p:nvSpPr>
          <p:cNvPr id="4" name="TextBox 3">
            <a:extLst>
              <a:ext uri="{FF2B5EF4-FFF2-40B4-BE49-F238E27FC236}">
                <a16:creationId xmlns:a16="http://schemas.microsoft.com/office/drawing/2014/main" id="{3483268B-EDDD-D586-2929-72C98DB3D3F0}"/>
              </a:ext>
            </a:extLst>
          </p:cNvPr>
          <p:cNvSpPr txBox="1"/>
          <p:nvPr/>
        </p:nvSpPr>
        <p:spPr>
          <a:xfrm>
            <a:off x="1143000" y="1070650"/>
            <a:ext cx="9372600" cy="707886"/>
          </a:xfrm>
          <a:prstGeom prst="rect">
            <a:avLst/>
          </a:prstGeom>
          <a:noFill/>
        </p:spPr>
        <p:txBody>
          <a:bodyPr wrap="square" rtlCol="0">
            <a:spAutoFit/>
          </a:bodyPr>
          <a:lstStyle/>
          <a:p>
            <a:r>
              <a:rPr lang="en-US" sz="4000" b="1" dirty="0"/>
              <a:t>Management of </a:t>
            </a:r>
            <a:r>
              <a:rPr lang="en-US" sz="4000" b="1" dirty="0" err="1"/>
              <a:t>Clincal</a:t>
            </a:r>
            <a:r>
              <a:rPr lang="en-US" sz="4000" b="1" dirty="0"/>
              <a:t> Contact Surfaces</a:t>
            </a:r>
          </a:p>
        </p:txBody>
      </p:sp>
      <p:pic>
        <p:nvPicPr>
          <p:cNvPr id="3" name="Picture 2">
            <a:extLst>
              <a:ext uri="{FF2B5EF4-FFF2-40B4-BE49-F238E27FC236}">
                <a16:creationId xmlns:a16="http://schemas.microsoft.com/office/drawing/2014/main" id="{E43A8BDD-72B7-39D0-9F71-7717A3DA8E1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52433" y="1985288"/>
            <a:ext cx="4562061" cy="2266639"/>
          </a:xfrm>
          <a:prstGeom prst="rect">
            <a:avLst/>
          </a:prstGeom>
        </p:spPr>
      </p:pic>
      <p:pic>
        <p:nvPicPr>
          <p:cNvPr id="5" name="Picture 4">
            <a:extLst>
              <a:ext uri="{FF2B5EF4-FFF2-40B4-BE49-F238E27FC236}">
                <a16:creationId xmlns:a16="http://schemas.microsoft.com/office/drawing/2014/main" id="{86D73FDC-77F3-D8FC-4B89-DFEE7C33AE7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77119" y="3582399"/>
            <a:ext cx="3432811" cy="2179477"/>
          </a:xfrm>
          <a:prstGeom prst="rect">
            <a:avLst/>
          </a:prstGeom>
        </p:spPr>
      </p:pic>
      <p:sp>
        <p:nvSpPr>
          <p:cNvPr id="6" name="TextBox 5">
            <a:extLst>
              <a:ext uri="{FF2B5EF4-FFF2-40B4-BE49-F238E27FC236}">
                <a16:creationId xmlns:a16="http://schemas.microsoft.com/office/drawing/2014/main" id="{7729E05C-674C-E72D-366A-370685046A8F}"/>
              </a:ext>
            </a:extLst>
          </p:cNvPr>
          <p:cNvSpPr txBox="1"/>
          <p:nvPr/>
        </p:nvSpPr>
        <p:spPr>
          <a:xfrm>
            <a:off x="5181600" y="5029200"/>
            <a:ext cx="3987558" cy="523220"/>
          </a:xfrm>
          <a:prstGeom prst="rect">
            <a:avLst/>
          </a:prstGeom>
          <a:noFill/>
        </p:spPr>
        <p:txBody>
          <a:bodyPr wrap="square" rtlCol="0">
            <a:spAutoFit/>
          </a:bodyPr>
          <a:lstStyle/>
          <a:p>
            <a:r>
              <a:rPr lang="en-US" sz="2800" dirty="0">
                <a:solidFill>
                  <a:srgbClr val="532E1D"/>
                </a:solidFill>
                <a:latin typeface="+mn-lt"/>
              </a:rPr>
              <a:t>Surface </a:t>
            </a:r>
            <a:r>
              <a:rPr lang="en-US" sz="2800" b="1" u="sng" dirty="0">
                <a:solidFill>
                  <a:srgbClr val="532E1D"/>
                </a:solidFill>
                <a:latin typeface="+mn-lt"/>
              </a:rPr>
              <a:t>Disinfection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435">
                                            <p:txEl>
                                              <p:pRg st="0" end="0"/>
                                            </p:txEl>
                                          </p:spTgt>
                                        </p:tgtEl>
                                        <p:attrNameLst>
                                          <p:attrName>style.visibility</p:attrName>
                                        </p:attrNameLst>
                                      </p:cBhvr>
                                      <p:to>
                                        <p:strVal val="visible"/>
                                      </p:to>
                                    </p:set>
                                    <p:animEffect transition="in" filter="fade">
                                      <p:cBhvr>
                                        <p:cTn id="7" dur="500"/>
                                        <p:tgtEl>
                                          <p:spTgt spid="1843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5" grpId="0" build="p"/>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3">
            <a:extLst>
              <a:ext uri="{FF2B5EF4-FFF2-40B4-BE49-F238E27FC236}">
                <a16:creationId xmlns:a16="http://schemas.microsoft.com/office/drawing/2014/main" id="{FFB0AE5A-64F8-4259-8A99-FC28642EC4B3}"/>
              </a:ext>
            </a:extLst>
          </p:cNvPr>
          <p:cNvSpPr>
            <a:spLocks noGrp="1" noChangeArrowheads="1"/>
          </p:cNvSpPr>
          <p:nvPr>
            <p:ph idx="4294967295"/>
          </p:nvPr>
        </p:nvSpPr>
        <p:spPr>
          <a:xfrm>
            <a:off x="4548809" y="2466893"/>
            <a:ext cx="6471745" cy="3600617"/>
          </a:xfrm>
          <a:prstGeom prst="rect">
            <a:avLst/>
          </a:prstGeom>
        </p:spPr>
        <p:txBody>
          <a:bodyPr lIns="91440" tIns="45720" rIns="91440" bIns="45720" anchor="t">
            <a:normAutofit lnSpcReduction="10000"/>
          </a:bodyPr>
          <a:lstStyle/>
          <a:p>
            <a:pPr marL="457200" indent="-457200" eaLnBrk="1" hangingPunct="1">
              <a:lnSpc>
                <a:spcPct val="90000"/>
              </a:lnSpc>
              <a:spcBef>
                <a:spcPct val="0"/>
              </a:spcBef>
              <a:spcAft>
                <a:spcPts val="1200"/>
              </a:spcAft>
              <a:buSzTx/>
              <a:defRPr/>
            </a:pPr>
            <a:r>
              <a:rPr lang="en-US" altLang="en-US" sz="2800" dirty="0">
                <a:solidFill>
                  <a:srgbClr val="532E1D"/>
                </a:solidFill>
              </a:rPr>
              <a:t>Surface covers should be impervious to fluids</a:t>
            </a:r>
          </a:p>
          <a:p>
            <a:pPr marL="457200" indent="-457200" eaLnBrk="1" hangingPunct="1">
              <a:lnSpc>
                <a:spcPct val="90000"/>
              </a:lnSpc>
              <a:spcBef>
                <a:spcPct val="0"/>
              </a:spcBef>
              <a:spcAft>
                <a:spcPts val="1200"/>
              </a:spcAft>
              <a:buSzTx/>
              <a:defRPr/>
            </a:pPr>
            <a:r>
              <a:rPr lang="en-US" altLang="en-US" sz="2800" dirty="0">
                <a:solidFill>
                  <a:srgbClr val="532E1D"/>
                </a:solidFill>
              </a:rPr>
              <a:t>Examples: clean plastic wrap, bags, tubes, and plastic backed paper</a:t>
            </a:r>
          </a:p>
          <a:p>
            <a:pPr marL="457200" indent="-457200" eaLnBrk="1" hangingPunct="1">
              <a:lnSpc>
                <a:spcPct val="90000"/>
              </a:lnSpc>
              <a:spcBef>
                <a:spcPct val="0"/>
              </a:spcBef>
              <a:spcAft>
                <a:spcPts val="1200"/>
              </a:spcAft>
              <a:buSzTx/>
              <a:defRPr/>
            </a:pPr>
            <a:r>
              <a:rPr lang="en-US" altLang="en-US" sz="2800" dirty="0">
                <a:solidFill>
                  <a:srgbClr val="532E1D"/>
                </a:solidFill>
              </a:rPr>
              <a:t>Barriers should be changed between each patient</a:t>
            </a:r>
          </a:p>
          <a:p>
            <a:pPr marL="457200" indent="-457200" eaLnBrk="1" hangingPunct="1">
              <a:lnSpc>
                <a:spcPct val="90000"/>
              </a:lnSpc>
              <a:spcBef>
                <a:spcPct val="0"/>
              </a:spcBef>
              <a:spcAft>
                <a:spcPts val="1200"/>
              </a:spcAft>
              <a:buSzTx/>
              <a:defRPr/>
            </a:pPr>
            <a:r>
              <a:rPr lang="en-US" altLang="en-US" sz="2800" dirty="0">
                <a:solidFill>
                  <a:srgbClr val="532E1D"/>
                </a:solidFill>
              </a:rPr>
              <a:t>If a barrier fails, disinfect the underlying surface</a:t>
            </a:r>
          </a:p>
          <a:p>
            <a:pPr marL="400050" lvl="1" indent="0" eaLnBrk="1" hangingPunct="1">
              <a:lnSpc>
                <a:spcPct val="90000"/>
              </a:lnSpc>
              <a:spcBef>
                <a:spcPct val="0"/>
              </a:spcBef>
              <a:spcAft>
                <a:spcPts val="1200"/>
              </a:spcAft>
              <a:buSzTx/>
              <a:buNone/>
              <a:defRPr/>
            </a:pPr>
            <a:endParaRPr lang="en-US" altLang="en-US" sz="2000" dirty="0">
              <a:solidFill>
                <a:srgbClr val="532E1D"/>
              </a:solidFill>
            </a:endParaRPr>
          </a:p>
        </p:txBody>
      </p:sp>
      <p:pic>
        <p:nvPicPr>
          <p:cNvPr id="2" name="Banner">
            <a:extLst>
              <a:ext uri="{FF2B5EF4-FFF2-40B4-BE49-F238E27FC236}">
                <a16:creationId xmlns:a16="http://schemas.microsoft.com/office/drawing/2014/main" id="{78260C16-340F-D83B-4C0E-7C533EF9B3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936" y="1089042"/>
            <a:ext cx="10256154" cy="1501757"/>
          </a:xfrm>
          <a:prstGeom prst="rect">
            <a:avLst/>
          </a:prstGeom>
        </p:spPr>
      </p:pic>
      <p:sp>
        <p:nvSpPr>
          <p:cNvPr id="4" name="TextBox 3">
            <a:extLst>
              <a:ext uri="{FF2B5EF4-FFF2-40B4-BE49-F238E27FC236}">
                <a16:creationId xmlns:a16="http://schemas.microsoft.com/office/drawing/2014/main" id="{BEFCCA16-855F-C7BD-606F-CA6CA80B9BA0}"/>
              </a:ext>
            </a:extLst>
          </p:cNvPr>
          <p:cNvSpPr txBox="1"/>
          <p:nvPr/>
        </p:nvSpPr>
        <p:spPr>
          <a:xfrm>
            <a:off x="1300655" y="1007250"/>
            <a:ext cx="9743090" cy="1323439"/>
          </a:xfrm>
          <a:prstGeom prst="rect">
            <a:avLst/>
          </a:prstGeom>
          <a:noFill/>
        </p:spPr>
        <p:txBody>
          <a:bodyPr wrap="square" rtlCol="0">
            <a:spAutoFit/>
          </a:bodyPr>
          <a:lstStyle/>
          <a:p>
            <a:r>
              <a:rPr lang="en-US" sz="4000" b="1" dirty="0"/>
              <a:t>Surface Protection of Clinical Contact Surfaces</a:t>
            </a:r>
          </a:p>
        </p:txBody>
      </p:sp>
      <p:pic>
        <p:nvPicPr>
          <p:cNvPr id="3" name="1 and 2 putting plastic on chair">
            <a:extLst>
              <a:ext uri="{FF2B5EF4-FFF2-40B4-BE49-F238E27FC236}">
                <a16:creationId xmlns:a16="http://schemas.microsoft.com/office/drawing/2014/main" id="{A2BC4ACA-77C3-3D81-F57A-17614735A06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558" r="12920"/>
          <a:stretch/>
        </p:blipFill>
        <p:spPr>
          <a:xfrm>
            <a:off x="1061545" y="2515054"/>
            <a:ext cx="3352800" cy="2743201"/>
          </a:xfrm>
          <a:prstGeom prst="rect">
            <a:avLst/>
          </a:prstGeom>
        </p:spPr>
      </p:pic>
      <p:pic>
        <p:nvPicPr>
          <p:cNvPr id="6" name="Picture 5" descr="A plastic bag wrapped around a toothbrush&#10;&#10;Description automatically generated">
            <a:extLst>
              <a:ext uri="{FF2B5EF4-FFF2-40B4-BE49-F238E27FC236}">
                <a16:creationId xmlns:a16="http://schemas.microsoft.com/office/drawing/2014/main" id="{6A9FBE5B-DE57-6886-F8C5-BAD31D58604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10200" y="2409168"/>
            <a:ext cx="5293314" cy="3530651"/>
          </a:xfrm>
          <a:prstGeom prst="rect">
            <a:avLst/>
          </a:prstGeom>
        </p:spPr>
      </p:pic>
      <p:sp>
        <p:nvSpPr>
          <p:cNvPr id="7" name="Rectangle 3">
            <a:extLst>
              <a:ext uri="{FF2B5EF4-FFF2-40B4-BE49-F238E27FC236}">
                <a16:creationId xmlns:a16="http://schemas.microsoft.com/office/drawing/2014/main" id="{07FF2E0E-99B3-75FA-7D5D-C1A501A198BF}"/>
              </a:ext>
            </a:extLst>
          </p:cNvPr>
          <p:cNvSpPr txBox="1">
            <a:spLocks noChangeArrowheads="1"/>
          </p:cNvSpPr>
          <p:nvPr/>
        </p:nvSpPr>
        <p:spPr>
          <a:xfrm>
            <a:off x="1061545" y="3667954"/>
            <a:ext cx="3850769" cy="1052554"/>
          </a:xfrm>
          <a:prstGeom prst="rect">
            <a:avLst/>
          </a:prstGeom>
        </p:spPr>
        <p:txBody>
          <a:bodyPr lIns="91440" tIns="45720" rIns="91440" bIns="45720" anchor="t">
            <a:normAutofit/>
          </a:bodyPr>
          <a:lstStyle>
            <a:lvl1pPr marL="342900" indent="-273050" algn="l" rtl="0" eaLnBrk="0" fontAlgn="base" hangingPunct="0">
              <a:spcBef>
                <a:spcPts val="700"/>
              </a:spcBef>
              <a:spcAft>
                <a:spcPts val="600"/>
              </a:spcAft>
              <a:buSzPct val="85000"/>
              <a:buFont typeface="Arial" panose="020B0604020202020204" pitchFamily="34" charset="0"/>
              <a:buChar char="•"/>
              <a:defRPr sz="3200" kern="1200">
                <a:solidFill>
                  <a:schemeClr val="bg1"/>
                </a:solidFill>
                <a:latin typeface="+mn-lt"/>
                <a:ea typeface="+mn-ea"/>
                <a:cs typeface="+mn-cs"/>
              </a:defRPr>
            </a:lvl1pPr>
            <a:lvl2pPr marL="742950" indent="-273050" algn="l" rtl="0" eaLnBrk="0" fontAlgn="base" hangingPunct="0">
              <a:spcBef>
                <a:spcPts val="700"/>
              </a:spcBef>
              <a:spcAft>
                <a:spcPts val="600"/>
              </a:spcAft>
              <a:buSzPct val="85000"/>
              <a:buFont typeface="Arial" panose="020B0604020202020204" pitchFamily="34" charset="0"/>
              <a:buChar char="•"/>
              <a:defRPr sz="2800" kern="1200">
                <a:solidFill>
                  <a:schemeClr val="bg1"/>
                </a:solidFill>
                <a:latin typeface="+mn-lt"/>
                <a:ea typeface="+mn-ea"/>
                <a:cs typeface="+mn-cs"/>
              </a:defRPr>
            </a:lvl2pPr>
            <a:lvl3pPr marL="1143000" indent="-273050" algn="l" rtl="0" eaLnBrk="0" fontAlgn="base" hangingPunct="0">
              <a:spcBef>
                <a:spcPts val="700"/>
              </a:spcBef>
              <a:spcAft>
                <a:spcPts val="600"/>
              </a:spcAft>
              <a:buSzPct val="85000"/>
              <a:buFont typeface="Arial" panose="020B0604020202020204" pitchFamily="34" charset="0"/>
              <a:buChar char="•"/>
              <a:defRPr sz="2400" kern="1200">
                <a:solidFill>
                  <a:schemeClr val="bg1"/>
                </a:solidFill>
                <a:latin typeface="+mn-lt"/>
                <a:ea typeface="+mn-ea"/>
                <a:cs typeface="+mn-cs"/>
              </a:defRPr>
            </a:lvl3pPr>
            <a:lvl4pPr marL="1600200" indent="-273050" algn="l" rtl="0" eaLnBrk="0" fontAlgn="base" hangingPunct="0">
              <a:spcBef>
                <a:spcPts val="700"/>
              </a:spcBef>
              <a:spcAft>
                <a:spcPts val="600"/>
              </a:spcAft>
              <a:buSzPct val="85000"/>
              <a:buFont typeface="Arial" panose="020B0604020202020204" pitchFamily="34" charset="0"/>
              <a:buChar char="•"/>
              <a:defRPr sz="2000" kern="1200">
                <a:solidFill>
                  <a:schemeClr val="bg1"/>
                </a:solidFill>
                <a:latin typeface="+mn-lt"/>
                <a:ea typeface="+mn-ea"/>
                <a:cs typeface="+mn-cs"/>
              </a:defRPr>
            </a:lvl4pPr>
            <a:lvl5pPr marL="2057400" indent="-273050" algn="l" rtl="0" eaLnBrk="0" fontAlgn="base" hangingPunct="0">
              <a:spcBef>
                <a:spcPts val="700"/>
              </a:spcBef>
              <a:spcAft>
                <a:spcPts val="600"/>
              </a:spcAft>
              <a:buSzPct val="85000"/>
              <a:buFont typeface="Arial" panose="020B0604020202020204" pitchFamily="34" charset="0"/>
              <a:buChar char="•"/>
              <a:defRPr sz="2000" kern="1200">
                <a:solidFill>
                  <a:schemeClr val="bg1"/>
                </a:solidFill>
                <a:latin typeface="+mn-lt"/>
                <a:ea typeface="+mn-ea"/>
                <a:cs typeface="+mn-cs"/>
              </a:defRPr>
            </a:lvl5pPr>
            <a:lvl6pPr marL="25146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6pPr>
            <a:lvl7pPr marL="29718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7pPr>
            <a:lvl8pPr marL="34290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8pPr>
            <a:lvl9pPr marL="38862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9pPr>
          </a:lstStyle>
          <a:p>
            <a:pPr marL="0" indent="0" algn="ctr" eaLnBrk="1" hangingPunct="1">
              <a:lnSpc>
                <a:spcPct val="90000"/>
              </a:lnSpc>
              <a:spcBef>
                <a:spcPct val="0"/>
              </a:spcBef>
              <a:spcAft>
                <a:spcPts val="1200"/>
              </a:spcAft>
              <a:buSzTx/>
              <a:buNone/>
              <a:defRPr/>
            </a:pPr>
            <a:r>
              <a:rPr lang="en-US" altLang="en-US" sz="2800" dirty="0">
                <a:solidFill>
                  <a:srgbClr val="532E1D"/>
                </a:solidFill>
              </a:rPr>
              <a:t>FDA Approved</a:t>
            </a:r>
          </a:p>
          <a:p>
            <a:pPr marL="0" indent="0" algn="ctr" eaLnBrk="1" hangingPunct="1">
              <a:lnSpc>
                <a:spcPct val="90000"/>
              </a:lnSpc>
              <a:spcBef>
                <a:spcPct val="0"/>
              </a:spcBef>
              <a:spcAft>
                <a:spcPts val="1200"/>
              </a:spcAft>
              <a:buSzTx/>
              <a:buNone/>
              <a:defRPr/>
            </a:pPr>
            <a:r>
              <a:rPr lang="en-US" altLang="en-US" sz="2800" dirty="0">
                <a:solidFill>
                  <a:srgbClr val="532E1D"/>
                </a:solidFill>
              </a:rPr>
              <a:t>Barrier Protection</a:t>
            </a:r>
            <a:endParaRPr lang="en-US" altLang="en-US" sz="2000" dirty="0">
              <a:solidFill>
                <a:srgbClr val="532E1D"/>
              </a:solidFill>
            </a:endParaRPr>
          </a:p>
        </p:txBody>
      </p:sp>
      <p:pic>
        <p:nvPicPr>
          <p:cNvPr id="11" name="Picture 10" descr="A blue text on a black background&#10;&#10;Description automatically generated">
            <a:extLst>
              <a:ext uri="{FF2B5EF4-FFF2-40B4-BE49-F238E27FC236}">
                <a16:creationId xmlns:a16="http://schemas.microsoft.com/office/drawing/2014/main" id="{06C2EB1E-2D0E-E52D-1DE0-B132D4695AE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67729" y="2971800"/>
            <a:ext cx="2438400" cy="5238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483">
                                            <p:txEl>
                                              <p:pRg st="0" end="0"/>
                                            </p:txEl>
                                          </p:spTgt>
                                        </p:tgtEl>
                                        <p:attrNameLst>
                                          <p:attrName>style.visibility</p:attrName>
                                        </p:attrNameLst>
                                      </p:cBhvr>
                                      <p:to>
                                        <p:strVal val="visible"/>
                                      </p:to>
                                    </p:set>
                                    <p:animEffect transition="in" filter="fade">
                                      <p:cBhvr>
                                        <p:cTn id="7" dur="500"/>
                                        <p:tgtEl>
                                          <p:spTgt spid="20483">
                                            <p:txEl>
                                              <p:pRg st="0" end="0"/>
                                            </p:txEl>
                                          </p:spTgt>
                                        </p:tgtEl>
                                      </p:cBhvr>
                                    </p:animEffect>
                                  </p:childTnLst>
                                </p:cTn>
                              </p:par>
                              <p:par>
                                <p:cTn id="8" presetID="10" presetClass="exit" presetSubtype="0" fill="hold" grpId="0" nodeType="withEffect">
                                  <p:stCondLst>
                                    <p:cond delay="0"/>
                                  </p:stCondLst>
                                  <p:childTnLst>
                                    <p:animEffect transition="out" filter="fade">
                                      <p:cBhvr>
                                        <p:cTn id="9" dur="500"/>
                                        <p:tgtEl>
                                          <p:spTgt spid="7"/>
                                        </p:tgtEl>
                                      </p:cBhvr>
                                    </p:animEffect>
                                    <p:set>
                                      <p:cBhvr>
                                        <p:cTn id="10" dur="1" fill="hold">
                                          <p:stCondLst>
                                            <p:cond delay="499"/>
                                          </p:stCondLst>
                                        </p:cTn>
                                        <p:tgtEl>
                                          <p:spTgt spid="7"/>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6"/>
                                        </p:tgtEl>
                                      </p:cBhvr>
                                    </p:animEffect>
                                    <p:set>
                                      <p:cBhvr>
                                        <p:cTn id="13" dur="1" fill="hold">
                                          <p:stCondLst>
                                            <p:cond delay="499"/>
                                          </p:stCondLst>
                                        </p:cTn>
                                        <p:tgtEl>
                                          <p:spTgt spid="6"/>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500"/>
                                        <p:tgtEl>
                                          <p:spTgt spid="11"/>
                                        </p:tgtEl>
                                      </p:cBhvr>
                                    </p:animEffect>
                                    <p:set>
                                      <p:cBhvr>
                                        <p:cTn id="16" dur="1" fill="hold">
                                          <p:stCondLst>
                                            <p:cond delay="499"/>
                                          </p:stCondLst>
                                        </p:cTn>
                                        <p:tgtEl>
                                          <p:spTgt spid="11"/>
                                        </p:tgtEl>
                                        <p:attrNameLst>
                                          <p:attrName>style.visibility</p:attrName>
                                        </p:attrNameLst>
                                      </p:cBhvr>
                                      <p:to>
                                        <p:strVal val="hidden"/>
                                      </p:to>
                                    </p:set>
                                  </p:childTnLst>
                                </p:cTn>
                              </p:par>
                              <p:par>
                                <p:cTn id="17" presetID="10"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0483">
                                            <p:txEl>
                                              <p:pRg st="1" end="1"/>
                                            </p:txEl>
                                          </p:spTgt>
                                        </p:tgtEl>
                                        <p:attrNameLst>
                                          <p:attrName>style.visibility</p:attrName>
                                        </p:attrNameLst>
                                      </p:cBhvr>
                                      <p:to>
                                        <p:strVal val="visible"/>
                                      </p:to>
                                    </p:set>
                                    <p:animEffect transition="in" filter="fade">
                                      <p:cBhvr>
                                        <p:cTn id="24" dur="500"/>
                                        <p:tgtEl>
                                          <p:spTgt spid="20483">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0483">
                                            <p:txEl>
                                              <p:pRg st="2" end="2"/>
                                            </p:txEl>
                                          </p:spTgt>
                                        </p:tgtEl>
                                        <p:attrNameLst>
                                          <p:attrName>style.visibility</p:attrName>
                                        </p:attrNameLst>
                                      </p:cBhvr>
                                      <p:to>
                                        <p:strVal val="visible"/>
                                      </p:to>
                                    </p:set>
                                    <p:animEffect transition="in" filter="fade">
                                      <p:cBhvr>
                                        <p:cTn id="29" dur="500"/>
                                        <p:tgtEl>
                                          <p:spTgt spid="20483">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20483">
                                            <p:txEl>
                                              <p:pRg st="3" end="3"/>
                                            </p:txEl>
                                          </p:spTgt>
                                        </p:tgtEl>
                                        <p:attrNameLst>
                                          <p:attrName>style.visibility</p:attrName>
                                        </p:attrNameLst>
                                      </p:cBhvr>
                                      <p:to>
                                        <p:strVal val="visible"/>
                                      </p:to>
                                    </p:set>
                                    <p:animEffect transition="in" filter="fade">
                                      <p:cBhvr>
                                        <p:cTn id="34" dur="500"/>
                                        <p:tgtEl>
                                          <p:spTgt spid="2048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anner">
            <a:extLst>
              <a:ext uri="{FF2B5EF4-FFF2-40B4-BE49-F238E27FC236}">
                <a16:creationId xmlns:a16="http://schemas.microsoft.com/office/drawing/2014/main" id="{667B44E7-7E1D-4153-6862-B3240DBDE9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936" y="1089042"/>
            <a:ext cx="10256154" cy="1577957"/>
          </a:xfrm>
          <a:prstGeom prst="rect">
            <a:avLst/>
          </a:prstGeom>
        </p:spPr>
      </p:pic>
      <p:sp>
        <p:nvSpPr>
          <p:cNvPr id="5" name="TextBox 4">
            <a:extLst>
              <a:ext uri="{FF2B5EF4-FFF2-40B4-BE49-F238E27FC236}">
                <a16:creationId xmlns:a16="http://schemas.microsoft.com/office/drawing/2014/main" id="{C3A0D9BB-D864-9874-B2E5-86B464071C7D}"/>
              </a:ext>
            </a:extLst>
          </p:cNvPr>
          <p:cNvSpPr txBox="1"/>
          <p:nvPr/>
        </p:nvSpPr>
        <p:spPr>
          <a:xfrm>
            <a:off x="1143000" y="1070650"/>
            <a:ext cx="9743090" cy="1323439"/>
          </a:xfrm>
          <a:prstGeom prst="rect">
            <a:avLst/>
          </a:prstGeom>
          <a:noFill/>
        </p:spPr>
        <p:txBody>
          <a:bodyPr wrap="square" rtlCol="0">
            <a:spAutoFit/>
          </a:bodyPr>
          <a:lstStyle/>
          <a:p>
            <a:r>
              <a:rPr lang="en-US" sz="4000" b="1" dirty="0"/>
              <a:t>Surface Cleaning/Disinfection of Clinical Contact Surfaces</a:t>
            </a:r>
          </a:p>
        </p:txBody>
      </p:sp>
      <p:sp>
        <p:nvSpPr>
          <p:cNvPr id="4" name="TextBox 3">
            <a:extLst>
              <a:ext uri="{FF2B5EF4-FFF2-40B4-BE49-F238E27FC236}">
                <a16:creationId xmlns:a16="http://schemas.microsoft.com/office/drawing/2014/main" id="{20E9ECDB-923E-D073-2EDB-4E649AF8F2CC}"/>
              </a:ext>
            </a:extLst>
          </p:cNvPr>
          <p:cNvSpPr txBox="1"/>
          <p:nvPr/>
        </p:nvSpPr>
        <p:spPr>
          <a:xfrm>
            <a:off x="1143000" y="2412481"/>
            <a:ext cx="7315200" cy="3185487"/>
          </a:xfrm>
          <a:prstGeom prst="rect">
            <a:avLst/>
          </a:prstGeom>
          <a:noFill/>
        </p:spPr>
        <p:txBody>
          <a:bodyPr wrap="square">
            <a:spAutoFit/>
          </a:bodyPr>
          <a:lstStyle/>
          <a:p>
            <a:pPr marL="342900" indent="-342900" eaLnBrk="1" hangingPunct="1">
              <a:spcAft>
                <a:spcPts val="600"/>
              </a:spcAft>
              <a:buFont typeface="Arial" panose="020B0604020202020204" pitchFamily="34" charset="0"/>
              <a:buChar char="•"/>
              <a:defRPr/>
            </a:pPr>
            <a:r>
              <a:rPr lang="en-US" sz="2400" dirty="0">
                <a:solidFill>
                  <a:srgbClr val="532E1D"/>
                </a:solidFill>
                <a:latin typeface="+mn-lt"/>
              </a:rPr>
              <a:t>If barriers are not used, use an EPA-registered hospital  disinfectant effective against HIV/HBV or effective against TB 	</a:t>
            </a:r>
          </a:p>
          <a:p>
            <a:pPr marL="342900" indent="-342900" eaLnBrk="1" hangingPunct="1">
              <a:spcAft>
                <a:spcPts val="600"/>
              </a:spcAft>
              <a:buFont typeface="Arial" panose="020B0604020202020204" pitchFamily="34" charset="0"/>
              <a:buChar char="•"/>
              <a:defRPr/>
            </a:pPr>
            <a:r>
              <a:rPr lang="en-US" sz="2400" dirty="0">
                <a:solidFill>
                  <a:srgbClr val="532E1D"/>
                </a:solidFill>
                <a:latin typeface="+mn-lt"/>
              </a:rPr>
              <a:t>Required for clinical surfaces after treating an individual patient</a:t>
            </a:r>
          </a:p>
          <a:p>
            <a:pPr marL="342900" indent="-342900" eaLnBrk="1" hangingPunct="1">
              <a:spcAft>
                <a:spcPts val="600"/>
              </a:spcAft>
              <a:buFont typeface="Arial" panose="020B0604020202020204" pitchFamily="34" charset="0"/>
              <a:buChar char="•"/>
              <a:defRPr/>
            </a:pPr>
            <a:r>
              <a:rPr lang="en-US" sz="2400" dirty="0">
                <a:solidFill>
                  <a:srgbClr val="532E1D"/>
                </a:solidFill>
                <a:latin typeface="+mn-lt"/>
              </a:rPr>
              <a:t>Required if surfaces become contaminated since their last cleaning</a:t>
            </a:r>
          </a:p>
          <a:p>
            <a:pPr lvl="1" eaLnBrk="1" hangingPunct="1">
              <a:defRPr/>
            </a:pPr>
            <a:endParaRPr lang="en-US" dirty="0"/>
          </a:p>
        </p:txBody>
      </p:sp>
      <p:pic>
        <p:nvPicPr>
          <p:cNvPr id="6" name="2 pre-clean">
            <a:extLst>
              <a:ext uri="{FF2B5EF4-FFF2-40B4-BE49-F238E27FC236}">
                <a16:creationId xmlns:a16="http://schemas.microsoft.com/office/drawing/2014/main" id="{23DECB0D-8E9D-ABEF-D695-DD9442B8BC9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113" t="35942" r="27978"/>
          <a:stretch/>
        </p:blipFill>
        <p:spPr>
          <a:xfrm>
            <a:off x="8382000" y="2666999"/>
            <a:ext cx="2743200" cy="1984821"/>
          </a:xfrm>
          <a:prstGeom prst="rect">
            <a:avLst/>
          </a:prstGeom>
        </p:spPr>
      </p:pic>
      <p:sp>
        <p:nvSpPr>
          <p:cNvPr id="7" name="TextBox 6">
            <a:extLst>
              <a:ext uri="{FF2B5EF4-FFF2-40B4-BE49-F238E27FC236}">
                <a16:creationId xmlns:a16="http://schemas.microsoft.com/office/drawing/2014/main" id="{238E24F7-82E7-91B2-86DB-0189F42D2C12}"/>
              </a:ext>
            </a:extLst>
          </p:cNvPr>
          <p:cNvSpPr txBox="1"/>
          <p:nvPr/>
        </p:nvSpPr>
        <p:spPr>
          <a:xfrm>
            <a:off x="1143000" y="5207926"/>
            <a:ext cx="10058400" cy="830997"/>
          </a:xfrm>
          <a:prstGeom prst="rect">
            <a:avLst/>
          </a:prstGeom>
          <a:noFill/>
        </p:spPr>
        <p:txBody>
          <a:bodyPr wrap="square">
            <a:spAutoFit/>
          </a:bodyPr>
          <a:lstStyle/>
          <a:p>
            <a:pPr marL="342900" indent="-342900" eaLnBrk="1" hangingPunct="1">
              <a:buFont typeface="Arial" panose="020B0604020202020204" pitchFamily="34" charset="0"/>
              <a:buChar char="•"/>
              <a:defRPr/>
            </a:pPr>
            <a:r>
              <a:rPr lang="en-US" sz="2400" dirty="0">
                <a:solidFill>
                  <a:srgbClr val="532E1D"/>
                </a:solidFill>
                <a:latin typeface="+mn-lt"/>
              </a:rPr>
              <a:t>General cleaning and disinfection  are also recommended for clinical contact surfaces, dental unit surfaces and countertops at the end of the day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heme/theme1.xml><?xml version="1.0" encoding="utf-8"?>
<a:theme xmlns:a="http://schemas.openxmlformats.org/drawingml/2006/main" name="0206 Theme">
  <a:themeElements>
    <a:clrScheme name="Urban Pop">
      <a:dk1>
        <a:srgbClr val="000000"/>
      </a:dk1>
      <a:lt1>
        <a:srgbClr val="FFFFFF"/>
      </a:lt1>
      <a:dk2>
        <a:srgbClr val="282828"/>
      </a:dk2>
      <a:lt2>
        <a:srgbClr val="D4D4D4"/>
      </a:lt2>
      <a:accent1>
        <a:srgbClr val="86CE24"/>
      </a:accent1>
      <a:accent2>
        <a:srgbClr val="00A2E6"/>
      </a:accent2>
      <a:accent3>
        <a:srgbClr val="FAC810"/>
      </a:accent3>
      <a:accent4>
        <a:srgbClr val="7D8F8C"/>
      </a:accent4>
      <a:accent5>
        <a:srgbClr val="D06B20"/>
      </a:accent5>
      <a:accent6>
        <a:srgbClr val="958B8B"/>
      </a:accent6>
      <a:hlink>
        <a:srgbClr val="FF9900"/>
      </a:hlink>
      <a:folHlink>
        <a:srgbClr val="96969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Urban Pop">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2700" cap="flat" cmpd="sng" algn="ctr">
          <a:solidFill>
            <a:schemeClr val="phClr"/>
          </a:solidFill>
          <a:prstDash val="solid"/>
        </a:ln>
        <a:ln w="15875"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1909" dir="5400000" rotWithShape="0">
              <a:srgbClr val="000000">
                <a:alpha val="40000"/>
              </a:srgbClr>
            </a:outerShdw>
          </a:effectLst>
        </a:effectStyle>
        <a:effectStyle>
          <a:effectLst>
            <a:outerShdw blurRad="50800" dist="38100" dir="5400000" rotWithShape="0">
              <a:srgbClr val="000000">
                <a:alpha val="58000"/>
              </a:srgbClr>
            </a:outerShdw>
          </a:effectLst>
          <a:scene3d>
            <a:camera prst="orthographicFront">
              <a:rot lat="0" lon="0" rev="0"/>
            </a:camera>
            <a:lightRig rig="flat" dir="t"/>
          </a:scene3d>
          <a:sp3d contourW="15875">
            <a:bevelT w="95250" h="127000"/>
            <a:contourClr>
              <a:schemeClr val="phClr">
                <a:shade val="30000"/>
              </a:schemeClr>
            </a:contourClr>
          </a:sp3d>
        </a:effectStyle>
      </a:effectStyleLst>
      <a:bgFillStyleLst>
        <a:solidFill>
          <a:schemeClr val="phClr"/>
        </a:solidFill>
        <a:gradFill rotWithShape="1">
          <a:gsLst>
            <a:gs pos="0">
              <a:schemeClr val="phClr">
                <a:tint val="95000"/>
                <a:shade val="100000"/>
                <a:alpha val="100000"/>
                <a:satMod val="100000"/>
                <a:lumMod val="100000"/>
              </a:schemeClr>
            </a:gs>
            <a:gs pos="9000">
              <a:schemeClr val="phClr">
                <a:tint val="90000"/>
                <a:shade val="100000"/>
                <a:alpha val="100000"/>
                <a:satMod val="100000"/>
                <a:lumMod val="100000"/>
              </a:schemeClr>
            </a:gs>
            <a:gs pos="34000">
              <a:schemeClr val="phClr">
                <a:tint val="83000"/>
                <a:shade val="100000"/>
                <a:alpha val="100000"/>
                <a:satMod val="100000"/>
                <a:lumMod val="100000"/>
              </a:schemeClr>
            </a:gs>
            <a:gs pos="62000">
              <a:schemeClr val="phClr">
                <a:tint val="85000"/>
                <a:shade val="100000"/>
                <a:alpha val="100000"/>
                <a:satMod val="100000"/>
                <a:lumMod val="100000"/>
              </a:schemeClr>
            </a:gs>
            <a:gs pos="90000">
              <a:schemeClr val="phClr">
                <a:tint val="92000"/>
                <a:shade val="100000"/>
                <a:alpha val="100000"/>
                <a:satMod val="100000"/>
                <a:lumMod val="90000"/>
              </a:schemeClr>
            </a:gs>
            <a:gs pos="100000">
              <a:schemeClr val="phClr">
                <a:tint val="85000"/>
                <a:shade val="100000"/>
                <a:alpha val="100000"/>
                <a:satMod val="100000"/>
                <a:lumMod val="100000"/>
              </a:schemeClr>
            </a:gs>
          </a:gsLst>
          <a:lin ang="5400000" scaled="1"/>
        </a:gradFill>
        <a:gradFill rotWithShape="1">
          <a:gsLst>
            <a:gs pos="0">
              <a:schemeClr val="phClr">
                <a:tint val="78000"/>
              </a:schemeClr>
            </a:gs>
            <a:gs pos="100000">
              <a:schemeClr val="phClr">
                <a:tint val="95000"/>
                <a:shade val="98000"/>
                <a:lumMod val="80000"/>
              </a:schemeClr>
            </a:gs>
          </a:gsLst>
          <a:path path="circle">
            <a:fillToRect l="50000" t="100000" r="100000" b="50000"/>
          </a:path>
        </a:gradFill>
      </a:bgFillStyleLst>
    </a:fmtScheme>
  </a:themeElements>
  <a:objectDefaults/>
  <a:extraClrSchemeLst/>
  <a:extLst>
    <a:ext uri="{05A4C25C-085E-4340-85A3-A5531E510DB2}">
      <thm15:themeFamily xmlns:thm15="http://schemas.microsoft.com/office/thememl/2012/main" name="0206 Theme" id="{45763558-7E89-4E46-A41A-845C7BBB8241}" vid="{82A9069D-6BAD-42E4-9825-0D5EA19015B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Urban Pop">
    <a:dk1>
      <a:srgbClr val="000000"/>
    </a:dk1>
    <a:lt1>
      <a:srgbClr val="FFFFFF"/>
    </a:lt1>
    <a:dk2>
      <a:srgbClr val="282828"/>
    </a:dk2>
    <a:lt2>
      <a:srgbClr val="D4D4D4"/>
    </a:lt2>
    <a:accent1>
      <a:srgbClr val="86CE24"/>
    </a:accent1>
    <a:accent2>
      <a:srgbClr val="00A2E6"/>
    </a:accent2>
    <a:accent3>
      <a:srgbClr val="FAC810"/>
    </a:accent3>
    <a:accent4>
      <a:srgbClr val="7D8F8C"/>
    </a:accent4>
    <a:accent5>
      <a:srgbClr val="D06B20"/>
    </a:accent5>
    <a:accent6>
      <a:srgbClr val="958B8B"/>
    </a:accent6>
    <a:hlink>
      <a:srgbClr val="FF9900"/>
    </a:hlink>
    <a:folHlink>
      <a:srgbClr val="969696"/>
    </a:folHlink>
  </a:clrScheme>
</a:themeOverride>
</file>

<file path=ppt/theme/themeOverride2.xml><?xml version="1.0" encoding="utf-8"?>
<a:themeOverride xmlns:a="http://schemas.openxmlformats.org/drawingml/2006/main">
  <a:clrScheme name="Urban Pop">
    <a:dk1>
      <a:srgbClr val="000000"/>
    </a:dk1>
    <a:lt1>
      <a:srgbClr val="FFFFFF"/>
    </a:lt1>
    <a:dk2>
      <a:srgbClr val="282828"/>
    </a:dk2>
    <a:lt2>
      <a:srgbClr val="D4D4D4"/>
    </a:lt2>
    <a:accent1>
      <a:srgbClr val="86CE24"/>
    </a:accent1>
    <a:accent2>
      <a:srgbClr val="00A2E6"/>
    </a:accent2>
    <a:accent3>
      <a:srgbClr val="FAC810"/>
    </a:accent3>
    <a:accent4>
      <a:srgbClr val="7D8F8C"/>
    </a:accent4>
    <a:accent5>
      <a:srgbClr val="D06B20"/>
    </a:accent5>
    <a:accent6>
      <a:srgbClr val="958B8B"/>
    </a:accent6>
    <a:hlink>
      <a:srgbClr val="FF9900"/>
    </a:hlink>
    <a:folHlink>
      <a:srgbClr val="969696"/>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99FEA33F4B87B74BB74919253C3A38D5" ma:contentTypeVersion="14" ma:contentTypeDescription="Create a new document." ma:contentTypeScope="" ma:versionID="9cd9953219756cafd8ee8214af5accd0">
  <xsd:schema xmlns:xsd="http://www.w3.org/2001/XMLSchema" xmlns:xs="http://www.w3.org/2001/XMLSchema" xmlns:p="http://schemas.microsoft.com/office/2006/metadata/properties" xmlns:ns2="ab1f1545-a46a-410f-8c81-a4e7b735f71d" xmlns:ns3="50e319bb-8b7e-4e41-adfb-626718cbfebd" targetNamespace="http://schemas.microsoft.com/office/2006/metadata/properties" ma:root="true" ma:fieldsID="aa90f46aa9d09603dcf4b2aa9f53ca18" ns2:_="" ns3:_="">
    <xsd:import namespace="ab1f1545-a46a-410f-8c81-a4e7b735f71d"/>
    <xsd:import namespace="50e319bb-8b7e-4e41-adfb-626718cbfebd"/>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LengthInSeconds"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b1f1545-a46a-410f-8c81-a4e7b735f71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0e319bb-8b7e-4e41-adfb-626718cbfebd"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86DBACE-6BDF-42D0-9C76-ED5A9A0AD7FA}">
  <ds:schemaRefs>
    <ds:schemaRef ds:uri="http://schemas.microsoft.com/sharepoint/v3/contenttype/forms"/>
  </ds:schemaRefs>
</ds:datastoreItem>
</file>

<file path=customXml/itemProps2.xml><?xml version="1.0" encoding="utf-8"?>
<ds:datastoreItem xmlns:ds="http://schemas.openxmlformats.org/officeDocument/2006/customXml" ds:itemID="{42AA2EBA-5E51-40AD-88EA-7B39EFB098EE}">
  <ds:schemaRefs>
    <ds:schemaRef ds:uri="http://schemas.microsoft.com/office/2006/metadata/properties"/>
    <ds:schemaRef ds:uri="http://schemas.microsoft.com/office/infopath/2007/PartnerControls"/>
    <ds:schemaRef ds:uri="6edb2f70-473f-4960-857d-2575b4faee23"/>
    <ds:schemaRef ds:uri="656ce74a-f1bf-4e6c-91df-64f38f0dbc8d"/>
  </ds:schemaRefs>
</ds:datastoreItem>
</file>

<file path=customXml/itemProps3.xml><?xml version="1.0" encoding="utf-8"?>
<ds:datastoreItem xmlns:ds="http://schemas.openxmlformats.org/officeDocument/2006/customXml" ds:itemID="{88115192-7EA7-47B7-A98A-112F0A4F1126}"/>
</file>

<file path=docProps/app.xml><?xml version="1.0" encoding="utf-8"?>
<Properties xmlns="http://schemas.openxmlformats.org/officeDocument/2006/extended-properties" xmlns:vt="http://schemas.openxmlformats.org/officeDocument/2006/docPropsVTypes">
  <Template/>
  <TotalTime>13037</TotalTime>
  <Words>4268</Words>
  <Application>Microsoft Office PowerPoint</Application>
  <PresentationFormat>Widescreen</PresentationFormat>
  <Paragraphs>409</Paragraphs>
  <Slides>32</Slides>
  <Notes>32</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32</vt:i4>
      </vt:variant>
    </vt:vector>
  </HeadingPairs>
  <TitlesOfParts>
    <vt:vector size="43" baseType="lpstr">
      <vt:lpstr>Aptos</vt:lpstr>
      <vt:lpstr>Arial</vt:lpstr>
      <vt:lpstr>Calibri</vt:lpstr>
      <vt:lpstr>Edmondsans</vt:lpstr>
      <vt:lpstr>Georgia</vt:lpstr>
      <vt:lpstr>Monotype Sorts</vt:lpstr>
      <vt:lpstr>Nunito</vt:lpstr>
      <vt:lpstr>Times New Roman</vt:lpstr>
      <vt:lpstr>Wingdings 3</vt:lpstr>
      <vt:lpstr>0206 Theme</vt:lpstr>
      <vt:lpstr>Photo Editor Photo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The University of North Carolina at Chapel Hill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Application of Cleaning, Disinfection and Sterilization Principles to  Patient care Equipment in  outpatient Healthcare Settings</dc:title>
  <dc:creator>Powell, Amy</dc:creator>
  <cp:lastModifiedBy>Christine Misenheimer</cp:lastModifiedBy>
  <cp:revision>237</cp:revision>
  <cp:lastPrinted>2018-03-21T19:07:54Z</cp:lastPrinted>
  <dcterms:created xsi:type="dcterms:W3CDTF">2013-08-09T14:36:06Z</dcterms:created>
  <dcterms:modified xsi:type="dcterms:W3CDTF">2025-01-21T14:01:16Z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0x01010099FEA33F4B87B74BB74919253C3A38D5</vt:lpwstr>
  </property>
  <property fmtid="{D5CDD505-2E9C-101B-9397-08002B2CF9AE}" pid="3" name="MediaServiceImageTags">
    <vt:lpwstr/>
  </property>
</Properties>
</file>