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356" r:id="rId3"/>
    <p:sldId id="357" r:id="rId4"/>
    <p:sldId id="355" r:id="rId5"/>
    <p:sldId id="307" r:id="rId6"/>
    <p:sldId id="308" r:id="rId7"/>
    <p:sldId id="263" r:id="rId8"/>
    <p:sldId id="344" r:id="rId9"/>
    <p:sldId id="327" r:id="rId10"/>
    <p:sldId id="331" r:id="rId11"/>
    <p:sldId id="333" r:id="rId12"/>
    <p:sldId id="271" r:id="rId13"/>
    <p:sldId id="328" r:id="rId14"/>
    <p:sldId id="332" r:id="rId15"/>
    <p:sldId id="358" r:id="rId16"/>
    <p:sldId id="295" r:id="rId17"/>
    <p:sldId id="278" r:id="rId18"/>
    <p:sldId id="417" r:id="rId19"/>
    <p:sldId id="411" r:id="rId20"/>
    <p:sldId id="423" r:id="rId21"/>
    <p:sldId id="288" r:id="rId22"/>
    <p:sldId id="351" r:id="rId23"/>
    <p:sldId id="424" r:id="rId24"/>
    <p:sldId id="360" r:id="rId25"/>
    <p:sldId id="337" r:id="rId26"/>
    <p:sldId id="296" r:id="rId27"/>
    <p:sldId id="420" r:id="rId28"/>
    <p:sldId id="425" r:id="rId29"/>
    <p:sldId id="431" r:id="rId30"/>
    <p:sldId id="303" r:id="rId31"/>
    <p:sldId id="301" r:id="rId32"/>
    <p:sldId id="387" r:id="rId33"/>
    <p:sldId id="270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59" autoAdjust="0"/>
    <p:restoredTop sz="94660"/>
  </p:normalViewPr>
  <p:slideViewPr>
    <p:cSldViewPr snapToGrid="0">
      <p:cViewPr varScale="1">
        <p:scale>
          <a:sx n="70" d="100"/>
          <a:sy n="70" d="100"/>
        </p:scale>
        <p:origin x="9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ustomXml" Target="../customXml/item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26E14-F41F-4AF9-BBA2-352CC2E0AD66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59D8E7-4C65-4527-82FD-76CDC269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0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731838"/>
            <a:ext cx="6505575" cy="3660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7304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731838"/>
            <a:ext cx="6505575" cy="3660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.  </a:t>
            </a:r>
            <a:r>
              <a:rPr lang="en-US" b="1" baseline="0" dirty="0"/>
              <a:t>CLICK</a:t>
            </a:r>
            <a:r>
              <a:rPr lang="en-US" baseline="0" dirty="0"/>
              <a:t> </a:t>
            </a:r>
            <a:r>
              <a:rPr lang="en-US" b="1" baseline="0" dirty="0"/>
              <a:t>for answer </a:t>
            </a:r>
            <a:r>
              <a:rPr lang="en-US" dirty="0"/>
              <a:t>The answer is C,</a:t>
            </a:r>
            <a:r>
              <a:rPr lang="en-US" baseline="0" dirty="0"/>
              <a:t> there are 6 elements to the chain of infection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0400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731838"/>
            <a:ext cx="6505575" cy="3660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baseline="0" dirty="0"/>
              <a:t>CLICK</a:t>
            </a:r>
            <a:r>
              <a:rPr lang="en-US" baseline="0" dirty="0"/>
              <a:t> </a:t>
            </a:r>
            <a:r>
              <a:rPr lang="en-US" b="1" baseline="0" dirty="0"/>
              <a:t>for answer </a:t>
            </a:r>
            <a:r>
              <a:rPr lang="en-US" dirty="0"/>
              <a:t>The answer is C,</a:t>
            </a:r>
            <a:r>
              <a:rPr lang="en-US" baseline="0" dirty="0"/>
              <a:t> while all of these are important in preventing the spread of infection the single best way  to prevent the spread of infection is hand hygiene.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8028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731838"/>
            <a:ext cx="6505575" cy="3660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317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baseline="0" dirty="0"/>
              <a:t>CLICK</a:t>
            </a:r>
            <a:r>
              <a:rPr lang="en-US" baseline="0" dirty="0"/>
              <a:t> </a:t>
            </a:r>
            <a:r>
              <a:rPr lang="en-US" b="1" baseline="0" dirty="0"/>
              <a:t>for answer </a:t>
            </a:r>
            <a:r>
              <a:rPr lang="en-US" dirty="0"/>
              <a:t>The answer is false;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Once these patients have been identified, they should be given a mask and placed immediately in a private room.  By allowing them to sit in the waiting room, you are placing other patients and their family members at risk for contracting the disease.</a:t>
            </a:r>
          </a:p>
          <a:p>
            <a:pPr marL="0" marR="0" lvl="0" indent="0" algn="l" defTabSz="9317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9488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baseline="0" dirty="0"/>
              <a:t>CLICK</a:t>
            </a:r>
            <a:r>
              <a:rPr lang="en-US" baseline="0" dirty="0"/>
              <a:t> </a:t>
            </a:r>
            <a:r>
              <a:rPr lang="en-US" b="1" baseline="0" dirty="0"/>
              <a:t>for answer </a:t>
            </a:r>
            <a:r>
              <a:rPr lang="en-US" dirty="0"/>
              <a:t>The answer is D,</a:t>
            </a:r>
            <a:r>
              <a:rPr lang="en-US" baseline="0" dirty="0"/>
              <a:t> all of the above.  It is important to keep key people in the loop regarding an outbreak, including risk management, administration and the local health department.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141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19138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C is correct, Most reported outbreaks occur in outpatient settings and are associated with breaches in infection prevention including unsafe injection practices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648B92-335A-42C0-BB66-726FA53F33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FA80476-D4FF-4F99-9D72-A4EB7175887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19138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E is correct. All  those statements are false and dangerous misconceptions</a:t>
            </a:r>
          </a:p>
          <a:p>
            <a:endParaRPr lang="en-US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5BA5A2-047E-4DA1-BA70-D5885C1757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61D3B49-9D80-47E6-84E5-78EAEFE5210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85775" y="731838"/>
            <a:ext cx="6505575" cy="36607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30275" eaLnBrk="1" hangingPunct="1">
              <a:spcBef>
                <a:spcPct val="0"/>
              </a:spcBef>
            </a:pPr>
            <a:r>
              <a:rPr lang="en-US" b="1" baseline="0" dirty="0"/>
              <a:t>CLICK</a:t>
            </a:r>
            <a:r>
              <a:rPr lang="en-US" baseline="0" dirty="0"/>
              <a:t> </a:t>
            </a:r>
            <a:r>
              <a:rPr lang="en-US" b="1" baseline="0" dirty="0"/>
              <a:t>for answer </a:t>
            </a:r>
            <a:r>
              <a:rPr lang="en-US" altLang="en-US" dirty="0"/>
              <a:t>That’s right! It’s false! Unfortunately, not all healthcare providers do the right thing every time, but hopefully with modules like these we can work toward that goal. </a:t>
            </a:r>
          </a:p>
          <a:p>
            <a:pPr defTabSz="930275"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41D850-5340-4775-835C-D27EEA6589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3E824D3-D7BF-40B9-AC32-AF807B49F57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19138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457200"/>
            <a:r>
              <a:rPr lang="en-US" altLang="en-US" sz="2400" b="1" dirty="0"/>
              <a:t>CLICK for answer </a:t>
            </a:r>
            <a:r>
              <a:rPr lang="en-US" altLang="en-US" sz="2400" dirty="0" err="1"/>
              <a:t>Answer</a:t>
            </a:r>
            <a:r>
              <a:rPr lang="en-US" altLang="en-US" sz="2400" dirty="0"/>
              <a:t> B is true: Clean technique, or medical asepsis, should always be used for all healthcare related activities.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71B847-5D24-4E3E-881F-02862254A6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38DAB1-1B05-417E-BDE5-AA5A0F57DA65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85775" y="731838"/>
            <a:ext cx="6505575" cy="36607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b="1" dirty="0"/>
              <a:t>CLICK for answer </a:t>
            </a:r>
            <a:r>
              <a:rPr lang="en-US" altLang="en-US" dirty="0"/>
              <a:t>The answer is false: The use of an alcohol-based hand rub is preferential to hand washing unless hands are visible soiled.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2BC24C-F2BA-43F3-8F14-ACC10132B7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78AB51-EAE1-48D9-B4DF-34454F20D6C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85775" y="731838"/>
            <a:ext cx="6505575" cy="36607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The answer is false: The type of disinfectant is determined by the specific circumstances of each situation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4DE177-9D12-49D2-A9CC-D3DDB1B94D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70C6DE-B91D-4F7E-B30C-58FF2E5D481F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24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731838"/>
            <a:ext cx="6505575" cy="3660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13564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19138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The answer is C, Droplet precautions: Hand hygiene, environmental cleaning and separation of clean, dirty and sterile items are all components of asepsis. </a:t>
            </a:r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8BFB61C-A59F-4B9C-99AB-B45C5E7877BC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19138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b="1" baseline="0" dirty="0"/>
              <a:t>CLICK</a:t>
            </a:r>
            <a:r>
              <a:rPr lang="en-US" baseline="0" dirty="0"/>
              <a:t> </a:t>
            </a:r>
            <a:r>
              <a:rPr lang="en-US" b="1" baseline="0" dirty="0"/>
              <a:t>for answer </a:t>
            </a:r>
            <a:r>
              <a:rPr lang="en-US" altLang="en-US" b="0" dirty="0"/>
              <a:t>The correct response is B: precleaning is the most important factor in reprocessing objects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3D056D-313F-4476-ADBC-33DB2C4418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AE8DC4-230D-4BEB-9522-4C4A45E4E410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19138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b="1" baseline="0" dirty="0"/>
              <a:t>CLICK</a:t>
            </a:r>
            <a:r>
              <a:rPr lang="en-US" baseline="0" dirty="0"/>
              <a:t> </a:t>
            </a:r>
            <a:r>
              <a:rPr lang="en-US" b="1" baseline="0" dirty="0"/>
              <a:t>for answer </a:t>
            </a:r>
            <a:r>
              <a:rPr lang="en-US" altLang="en-US" b="0" dirty="0"/>
              <a:t>The correct response is C. Use and contact are the basis for sterilization decisions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C2A669-2CBB-4B92-9E77-AF543C0F11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4B987C-B24E-4EC7-B238-DCBDCFE83A5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19138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b="1" baseline="0" dirty="0"/>
              <a:t>CLICK</a:t>
            </a:r>
            <a:r>
              <a:rPr lang="en-US" baseline="0" dirty="0"/>
              <a:t> </a:t>
            </a:r>
            <a:r>
              <a:rPr lang="en-US" b="1" baseline="0" dirty="0"/>
              <a:t>for answer </a:t>
            </a:r>
            <a:r>
              <a:rPr lang="en-US" altLang="en-US" dirty="0"/>
              <a:t>That’s right. Contaminated items should be handled as little as possible and transported immediately. They should never be left in the exam room.</a:t>
            </a:r>
          </a:p>
          <a:p>
            <a:endParaRPr lang="en-US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AE4BAF-07C7-406C-A4D5-EBB31D79EA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0A1F445-2893-4C8E-9420-9AEDA39E1A43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85775" y="731838"/>
            <a:ext cx="6505575" cy="36607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30275" eaLnBrk="1" hangingPunct="1">
              <a:spcBef>
                <a:spcPct val="0"/>
              </a:spcBef>
            </a:pPr>
            <a:r>
              <a:rPr lang="en-US" b="1" baseline="0"/>
              <a:t>CLICK</a:t>
            </a:r>
            <a:r>
              <a:rPr lang="en-US" baseline="0"/>
              <a:t> </a:t>
            </a:r>
            <a:r>
              <a:rPr lang="en-US" b="1" baseline="0"/>
              <a:t>for answer </a:t>
            </a:r>
            <a:r>
              <a:rPr lang="en-US" altLang="en-US"/>
              <a:t>That’s right! The answer is TRUE. PPE should be worn and changed if it becomes contaminated for HCP protection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40D497-5E33-480E-9477-21F760CCF7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EEC687-9DF2-4333-9819-2047E678BC4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D0CBE-F725-904B-1820-C8ACB65A9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>
            <a:extLst>
              <a:ext uri="{FF2B5EF4-FFF2-40B4-BE49-F238E27FC236}">
                <a16:creationId xmlns:a16="http://schemas.microsoft.com/office/drawing/2014/main" id="{857F2C89-2A6B-D179-DDE1-89EEF9390E6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85775" y="731838"/>
            <a:ext cx="6505575" cy="36607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>
            <a:extLst>
              <a:ext uri="{FF2B5EF4-FFF2-40B4-BE49-F238E27FC236}">
                <a16:creationId xmlns:a16="http://schemas.microsoft.com/office/drawing/2014/main" id="{921A6F4E-C83D-1F9B-CF4D-40CD30FBE76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30275" eaLnBrk="1" hangingPunct="1">
              <a:spcBef>
                <a:spcPct val="0"/>
              </a:spcBef>
            </a:pPr>
            <a:r>
              <a:rPr lang="en-US" b="1" baseline="0"/>
              <a:t>CLICK</a:t>
            </a:r>
            <a:r>
              <a:rPr lang="en-US" baseline="0"/>
              <a:t> </a:t>
            </a:r>
            <a:r>
              <a:rPr lang="en-US" b="1" baseline="0"/>
              <a:t>for answer </a:t>
            </a:r>
            <a:r>
              <a:rPr lang="en-US" altLang="en-US"/>
              <a:t>That’s right! The answer is All the above. Each of these steps is critical in reducing the risk of transmission of infections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8A4C26-0404-AD9F-1184-2DA5FDD672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EEC687-9DF2-4333-9819-2047E678BC4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73830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84225" indent="-3016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08088" indent="-2413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90688" indent="-2413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4875" indent="-2413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32075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89275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46475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3675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E6E32F0-C318-46DA-9EE1-CF034677A111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174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b="1" dirty="0"/>
              <a:t>CLICK for Answer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The answer is True-all these factors should be considered.</a:t>
            </a:r>
          </a:p>
        </p:txBody>
      </p:sp>
      <p:sp>
        <p:nvSpPr>
          <p:cNvPr id="31749" name="Slide Number Placeholder 3"/>
          <p:cNvSpPr txBox="1">
            <a:spLocks noGrp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fld id="{77F8EDA5-D285-4FF5-AF56-54D57968F014}" type="slidenum"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pPr algn="r" eaLnBrk="1" hangingPunct="1"/>
              <a:t>33</a:t>
            </a:fld>
            <a:endParaRPr lang="en-US" altLang="en-US" sz="12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731838"/>
            <a:ext cx="6505575" cy="3660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3226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731838"/>
            <a:ext cx="6505575" cy="3660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2174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731838"/>
            <a:ext cx="6505575" cy="3660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304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731838"/>
            <a:ext cx="6505575" cy="3660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CLICK for answer</a:t>
            </a:r>
          </a:p>
          <a:p>
            <a:r>
              <a:rPr lang="en-US" dirty="0"/>
              <a:t>The answer is false: OSHA does not cover self employed persons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1356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731838"/>
            <a:ext cx="6505575" cy="3660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CLICK for answer</a:t>
            </a:r>
          </a:p>
          <a:p>
            <a:r>
              <a:rPr lang="en-US" dirty="0"/>
              <a:t>The answer is true, while</a:t>
            </a:r>
            <a:r>
              <a:rPr lang="en-US" baseline="0" dirty="0"/>
              <a:t> HIV, HBV and HCV are the most common, any disease-causing pathogen counts.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6474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CLICK for answer</a:t>
            </a:r>
          </a:p>
          <a:p>
            <a:r>
              <a:rPr lang="en-US" dirty="0"/>
              <a:t>Correct response</a:t>
            </a:r>
            <a:r>
              <a:rPr lang="en-US" baseline="0" dirty="0"/>
              <a:t> E, all of the above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E36DEE-A847-4E11-93EF-2E1FA4BF50B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404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731838"/>
            <a:ext cx="6505575" cy="3660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CLICK for answer</a:t>
            </a:r>
          </a:p>
          <a:p>
            <a:r>
              <a:rPr lang="en-US" dirty="0"/>
              <a:t>The answer is true,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778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86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20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0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9619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0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814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623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772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57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30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37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996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988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195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NC Laws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Module A Quiz</a:t>
            </a:r>
          </a:p>
        </p:txBody>
      </p:sp>
    </p:spTree>
    <p:extLst>
      <p:ext uri="{BB962C8B-B14F-4D97-AF65-F5344CB8AC3E}">
        <p14:creationId xmlns:p14="http://schemas.microsoft.com/office/powerpoint/2010/main" val="2599747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8908" y="1739609"/>
            <a:ext cx="9092892" cy="4351338"/>
          </a:xfrm>
        </p:spPr>
        <p:txBody>
          <a:bodyPr/>
          <a:lstStyle/>
          <a:p>
            <a:pPr marL="68580" indent="0">
              <a:buNone/>
            </a:pPr>
            <a:r>
              <a:rPr lang="en-US" sz="2400" b="1" dirty="0">
                <a:solidFill>
                  <a:srgbClr val="532E1D"/>
                </a:solidFill>
              </a:rPr>
              <a:t>The written exposure control plan must include:</a:t>
            </a:r>
          </a:p>
          <a:p>
            <a:pPr marL="582930" indent="-514350"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A list of jobs in which employees have anticipated occupational exposure to blood</a:t>
            </a:r>
          </a:p>
          <a:p>
            <a:pPr marL="582930" indent="-514350"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A description of the existing engineering controls</a:t>
            </a:r>
          </a:p>
          <a:p>
            <a:pPr marL="582930" indent="-514350"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Procedures for follow-up if an exposure occurs</a:t>
            </a:r>
          </a:p>
          <a:p>
            <a:pPr marL="582930" indent="-514350"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A description of work practice controls</a:t>
            </a:r>
          </a:p>
          <a:p>
            <a:pPr marL="582930" indent="-514350"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All of the above</a:t>
            </a:r>
          </a:p>
        </p:txBody>
      </p:sp>
      <p:sp>
        <p:nvSpPr>
          <p:cNvPr id="10" name="banner">
            <a:extLst>
              <a:ext uri="{FF2B5EF4-FFF2-40B4-BE49-F238E27FC236}">
                <a16:creationId xmlns:a16="http://schemas.microsoft.com/office/drawing/2014/main" id="{087EB6A6-9143-DD88-35F6-1AA73CB83B1B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03AA449-B681-B929-377A-2B876B08F7D1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>
                <a:solidFill>
                  <a:schemeClr val="bg1"/>
                </a:solidFill>
              </a:rPr>
              <a:t>Knowledge Check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6" name="Picture 15" descr="Vida en Jupiter">
            <a:extLst>
              <a:ext uri="{FF2B5EF4-FFF2-40B4-BE49-F238E27FC236}">
                <a16:creationId xmlns:a16="http://schemas.microsoft.com/office/drawing/2014/main" id="{5DC18248-B4AE-9B8D-0C74-E958024517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429" y="4256312"/>
            <a:ext cx="645172" cy="616139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8E3E24E-9860-6B62-1C32-DC235B0CFA19}"/>
              </a:ext>
            </a:extLst>
          </p:cNvPr>
          <p:cNvCxnSpPr>
            <a:cxnSpLocks/>
          </p:cNvCxnSpPr>
          <p:nvPr/>
        </p:nvCxnSpPr>
        <p:spPr>
          <a:xfrm>
            <a:off x="2133600" y="4959539"/>
            <a:ext cx="20574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405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481185"/>
            <a:ext cx="7607877" cy="36378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532E1D"/>
                </a:solidFill>
                <a:latin typeface="+mn-lt"/>
                <a:cs typeface="+mn-cs"/>
              </a:rPr>
              <a:t>True or False: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532E1D"/>
                </a:solidFill>
              </a:rPr>
              <a:t>OSHA’s definition of regulated medical waste includes all of the following:</a:t>
            </a:r>
          </a:p>
          <a:p>
            <a:pPr marL="457200" indent="-457200"/>
            <a:r>
              <a:rPr lang="en-US" sz="2400" dirty="0">
                <a:solidFill>
                  <a:srgbClr val="532E1D"/>
                </a:solidFill>
              </a:rPr>
              <a:t>Blood and other potentially infectious material</a:t>
            </a:r>
          </a:p>
          <a:p>
            <a:pPr marL="457200" indent="-457200"/>
            <a:r>
              <a:rPr lang="en-US" sz="2400" dirty="0">
                <a:solidFill>
                  <a:srgbClr val="532E1D"/>
                </a:solidFill>
              </a:rPr>
              <a:t>Dressings with dried blood that can be flaked off</a:t>
            </a:r>
          </a:p>
          <a:p>
            <a:pPr marL="457200" indent="-457200"/>
            <a:r>
              <a:rPr lang="en-US" sz="2400" dirty="0">
                <a:solidFill>
                  <a:srgbClr val="532E1D"/>
                </a:solidFill>
              </a:rPr>
              <a:t>Contaminated sharps</a:t>
            </a:r>
          </a:p>
          <a:p>
            <a:endParaRPr lang="en-US" sz="2400" dirty="0"/>
          </a:p>
          <a:p>
            <a:pPr marL="68580" indent="0">
              <a:buNone/>
            </a:pPr>
            <a:endParaRPr lang="en-US" sz="3500" dirty="0"/>
          </a:p>
        </p:txBody>
      </p:sp>
      <p:sp>
        <p:nvSpPr>
          <p:cNvPr id="5" name="button">
            <a:extLst>
              <a:ext uri="{FF2B5EF4-FFF2-40B4-BE49-F238E27FC236}">
                <a16:creationId xmlns:a16="http://schemas.microsoft.com/office/drawing/2014/main" id="{E315794B-2310-4F03-A235-451B5C444B6A}"/>
              </a:ext>
            </a:extLst>
          </p:cNvPr>
          <p:cNvSpPr/>
          <p:nvPr/>
        </p:nvSpPr>
        <p:spPr>
          <a:xfrm>
            <a:off x="2895600" y="4663668"/>
            <a:ext cx="1498294" cy="1498294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True</a:t>
            </a:r>
          </a:p>
        </p:txBody>
      </p:sp>
      <p:sp>
        <p:nvSpPr>
          <p:cNvPr id="6" name="button">
            <a:extLst>
              <a:ext uri="{FF2B5EF4-FFF2-40B4-BE49-F238E27FC236}">
                <a16:creationId xmlns:a16="http://schemas.microsoft.com/office/drawing/2014/main" id="{ED1721CC-89EB-4762-8671-9B1673D9DB76}"/>
              </a:ext>
            </a:extLst>
          </p:cNvPr>
          <p:cNvSpPr/>
          <p:nvPr/>
        </p:nvSpPr>
        <p:spPr>
          <a:xfrm>
            <a:off x="7239000" y="4649333"/>
            <a:ext cx="1498294" cy="1498294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False</a:t>
            </a:r>
          </a:p>
        </p:txBody>
      </p:sp>
      <p:sp>
        <p:nvSpPr>
          <p:cNvPr id="4" name="banner">
            <a:extLst>
              <a:ext uri="{FF2B5EF4-FFF2-40B4-BE49-F238E27FC236}">
                <a16:creationId xmlns:a16="http://schemas.microsoft.com/office/drawing/2014/main" id="{C3155D53-0BA5-53AC-E8B7-E8A214549E8F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86E8F6-E1C7-7B10-C477-8CC7CA27312B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>
                <a:solidFill>
                  <a:schemeClr val="bg1"/>
                </a:solidFill>
              </a:rPr>
              <a:t>Knowledge Check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3" name="Picture 12" descr="Vida en Jupiter">
            <a:extLst>
              <a:ext uri="{FF2B5EF4-FFF2-40B4-BE49-F238E27FC236}">
                <a16:creationId xmlns:a16="http://schemas.microsoft.com/office/drawing/2014/main" id="{D2D71879-8828-DDD6-2457-1237528C0EE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4364885"/>
            <a:ext cx="1579277" cy="1508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782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Epidemiology and Risk of Infection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Module C Quiz</a:t>
            </a:r>
          </a:p>
        </p:txBody>
      </p:sp>
    </p:spTree>
    <p:extLst>
      <p:ext uri="{BB962C8B-B14F-4D97-AF65-F5344CB8AC3E}">
        <p14:creationId xmlns:p14="http://schemas.microsoft.com/office/powerpoint/2010/main" val="1203106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6817" y="1676400"/>
            <a:ext cx="7607877" cy="4267200"/>
          </a:xfrm>
        </p:spPr>
        <p:txBody>
          <a:bodyPr>
            <a:normAutofit fontScale="92500"/>
          </a:bodyPr>
          <a:lstStyle/>
          <a:p>
            <a:pPr marL="0" indent="0" defTabSz="914400">
              <a:lnSpc>
                <a:spcPct val="110000"/>
              </a:lnSpc>
              <a:spcAft>
                <a:spcPts val="600"/>
              </a:spcAft>
              <a:buNone/>
            </a:pPr>
            <a:r>
              <a:rPr lang="en-US" sz="2600" b="1" dirty="0">
                <a:solidFill>
                  <a:srgbClr val="532E1D"/>
                </a:solidFill>
              </a:rPr>
              <a:t>The Chain of Infection Includes which of the following:</a:t>
            </a:r>
          </a:p>
          <a:p>
            <a:pPr marL="514350" indent="-514350" defTabSz="914400">
              <a:lnSpc>
                <a:spcPct val="11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2600" dirty="0">
                <a:solidFill>
                  <a:srgbClr val="532E1D"/>
                </a:solidFill>
                <a:latin typeface="+mn-lt"/>
                <a:cs typeface="+mn-cs"/>
              </a:rPr>
              <a:t>Infectious agent, reservoir, mode of transmission and isolation precautions</a:t>
            </a:r>
          </a:p>
          <a:p>
            <a:pPr marL="514350" indent="-514350" defTabSz="914400">
              <a:lnSpc>
                <a:spcPct val="11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2600" dirty="0">
                <a:solidFill>
                  <a:srgbClr val="532E1D"/>
                </a:solidFill>
                <a:latin typeface="+mn-lt"/>
                <a:cs typeface="+mn-cs"/>
              </a:rPr>
              <a:t>Susceptible host, portal of entry, OSHA rules, medical waste</a:t>
            </a:r>
          </a:p>
          <a:p>
            <a:pPr marL="514350" indent="-514350" defTabSz="914400">
              <a:lnSpc>
                <a:spcPct val="11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2600" dirty="0">
                <a:solidFill>
                  <a:srgbClr val="532E1D"/>
                </a:solidFill>
                <a:latin typeface="+mn-lt"/>
                <a:cs typeface="+mn-cs"/>
              </a:rPr>
              <a:t>Mode of transmission, infectious agent, susceptible host, reservoir, portal of entry and portal of exit </a:t>
            </a:r>
          </a:p>
          <a:p>
            <a:pPr marL="514350" indent="-514350" defTabSz="914400">
              <a:lnSpc>
                <a:spcPct val="11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2600" dirty="0">
                <a:solidFill>
                  <a:srgbClr val="532E1D"/>
                </a:solidFill>
                <a:latin typeface="+mn-lt"/>
                <a:cs typeface="+mn-cs"/>
              </a:rPr>
              <a:t>None of the above</a:t>
            </a:r>
          </a:p>
          <a:p>
            <a:pPr marL="514350" indent="-514350">
              <a:buFont typeface="+mj-lt"/>
              <a:buAutoNum type="alphaUcPeriod"/>
            </a:pPr>
            <a:endParaRPr lang="en-US" sz="3200" dirty="0"/>
          </a:p>
          <a:p>
            <a:endParaRPr lang="en-US" dirty="0"/>
          </a:p>
          <a:p>
            <a:pPr marL="68580" indent="0">
              <a:buNone/>
            </a:pPr>
            <a:endParaRPr lang="en-US" sz="3500" dirty="0"/>
          </a:p>
        </p:txBody>
      </p:sp>
      <p:sp>
        <p:nvSpPr>
          <p:cNvPr id="12" name="banner">
            <a:extLst>
              <a:ext uri="{FF2B5EF4-FFF2-40B4-BE49-F238E27FC236}">
                <a16:creationId xmlns:a16="http://schemas.microsoft.com/office/drawing/2014/main" id="{98856F5C-8CDC-8BF7-A0CD-58FB68EBF170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058ADD1-E4C1-2690-4049-614D4762FA6E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>
                <a:solidFill>
                  <a:schemeClr val="bg1"/>
                </a:solidFill>
              </a:rPr>
              <a:t>Knowledge Check</a:t>
            </a:r>
          </a:p>
        </p:txBody>
      </p:sp>
      <p:pic>
        <p:nvPicPr>
          <p:cNvPr id="14" name="Picture 13" descr="Vida en Jupiter">
            <a:extLst>
              <a:ext uri="{FF2B5EF4-FFF2-40B4-BE49-F238E27FC236}">
                <a16:creationId xmlns:a16="http://schemas.microsoft.com/office/drawing/2014/main" id="{936EFAD3-BE9D-1251-67C8-C44994D12FB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875" y="3986341"/>
            <a:ext cx="645172" cy="616139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E4EB00B-CD6C-090C-6AEF-DDDF3F1E4BF7}"/>
              </a:ext>
            </a:extLst>
          </p:cNvPr>
          <p:cNvCxnSpPr>
            <a:cxnSpLocks/>
          </p:cNvCxnSpPr>
          <p:nvPr/>
        </p:nvCxnSpPr>
        <p:spPr>
          <a:xfrm>
            <a:off x="2745038" y="4648202"/>
            <a:ext cx="6858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1000F36-BCF7-2C2D-6EE3-130B31C5E679}"/>
              </a:ext>
            </a:extLst>
          </p:cNvPr>
          <p:cNvCxnSpPr>
            <a:cxnSpLocks/>
          </p:cNvCxnSpPr>
          <p:nvPr/>
        </p:nvCxnSpPr>
        <p:spPr>
          <a:xfrm>
            <a:off x="2745038" y="5083632"/>
            <a:ext cx="51816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2058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6936" y="1950679"/>
            <a:ext cx="7607877" cy="4267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532E1D"/>
                </a:solidFill>
              </a:rPr>
              <a:t>What is the single most effective way to prevent the spread of infections?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>
                <a:solidFill>
                  <a:srgbClr val="532E1D"/>
                </a:solidFill>
              </a:rPr>
              <a:t>Using PPE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>
                <a:solidFill>
                  <a:srgbClr val="532E1D"/>
                </a:solidFill>
              </a:rPr>
              <a:t>Cleaning patient care equipment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>
                <a:solidFill>
                  <a:srgbClr val="532E1D"/>
                </a:solidFill>
              </a:rPr>
              <a:t>Hand Hygiene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>
                <a:solidFill>
                  <a:srgbClr val="532E1D"/>
                </a:solidFill>
              </a:rPr>
              <a:t>Coughing into the crook of elbow or tissue </a:t>
            </a:r>
          </a:p>
          <a:p>
            <a:pPr marL="514350" indent="-514350">
              <a:buFont typeface="+mj-lt"/>
              <a:buAutoNum type="alphaUcPeriod"/>
            </a:pPr>
            <a:endParaRPr lang="en-US" sz="3200" dirty="0"/>
          </a:p>
          <a:p>
            <a:endParaRPr lang="en-US" dirty="0"/>
          </a:p>
          <a:p>
            <a:pPr marL="68580" indent="0">
              <a:buNone/>
            </a:pPr>
            <a:endParaRPr lang="en-US" sz="3500" dirty="0"/>
          </a:p>
        </p:txBody>
      </p:sp>
      <p:sp>
        <p:nvSpPr>
          <p:cNvPr id="12" name="banner">
            <a:extLst>
              <a:ext uri="{FF2B5EF4-FFF2-40B4-BE49-F238E27FC236}">
                <a16:creationId xmlns:a16="http://schemas.microsoft.com/office/drawing/2014/main" id="{F08D7C59-9C36-EB2C-D87A-0711E695A638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E64CCF48-3653-45F4-18E3-E43B3511489B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>
                <a:solidFill>
                  <a:schemeClr val="bg1"/>
                </a:solidFill>
              </a:rPr>
              <a:t>Knowledge Check</a:t>
            </a:r>
          </a:p>
        </p:txBody>
      </p:sp>
      <p:pic>
        <p:nvPicPr>
          <p:cNvPr id="2" name="Picture 1" descr="Vida en Jupiter">
            <a:extLst>
              <a:ext uri="{FF2B5EF4-FFF2-40B4-BE49-F238E27FC236}">
                <a16:creationId xmlns:a16="http://schemas.microsoft.com/office/drawing/2014/main" id="{0EEF7866-E853-3BD9-D747-655DE9135E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350" y="3429000"/>
            <a:ext cx="645172" cy="616139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BE83736-6A19-21FF-C230-CA0C73065082}"/>
              </a:ext>
            </a:extLst>
          </p:cNvPr>
          <p:cNvCxnSpPr>
            <a:cxnSpLocks/>
          </p:cNvCxnSpPr>
          <p:nvPr/>
        </p:nvCxnSpPr>
        <p:spPr>
          <a:xfrm>
            <a:off x="2249277" y="4045139"/>
            <a:ext cx="168374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652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530440"/>
            <a:ext cx="7607877" cy="4267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532E1D"/>
                </a:solidFill>
              </a:rPr>
              <a:t>True or False?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solidFill>
                  <a:srgbClr val="532E1D"/>
                </a:solidFill>
              </a:rPr>
              <a:t>Patients who require the use of droplet precautions should be allowed to wait in the waiting room with other patients. </a:t>
            </a:r>
          </a:p>
          <a:p>
            <a:endParaRPr lang="en-US" b="1" dirty="0">
              <a:solidFill>
                <a:srgbClr val="532E1D"/>
              </a:solidFill>
            </a:endParaRPr>
          </a:p>
          <a:p>
            <a:pPr marL="68580" indent="0">
              <a:buNone/>
            </a:pPr>
            <a:endParaRPr lang="en-US" sz="3500" dirty="0"/>
          </a:p>
        </p:txBody>
      </p:sp>
      <p:sp>
        <p:nvSpPr>
          <p:cNvPr id="14" name="banner">
            <a:extLst>
              <a:ext uri="{FF2B5EF4-FFF2-40B4-BE49-F238E27FC236}">
                <a16:creationId xmlns:a16="http://schemas.microsoft.com/office/drawing/2014/main" id="{6C15EDCE-B356-1B9B-7155-B6876E97D528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3493D0D6-32BB-48CF-B2F6-13740F87ED94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>
                <a:solidFill>
                  <a:schemeClr val="bg1"/>
                </a:solidFill>
              </a:rPr>
              <a:t>Knowledge Check</a:t>
            </a:r>
          </a:p>
        </p:txBody>
      </p:sp>
      <p:sp>
        <p:nvSpPr>
          <p:cNvPr id="2" name="button">
            <a:extLst>
              <a:ext uri="{FF2B5EF4-FFF2-40B4-BE49-F238E27FC236}">
                <a16:creationId xmlns:a16="http://schemas.microsoft.com/office/drawing/2014/main" id="{50D628E7-2F7D-D09F-F31A-C5E0CF9F9566}"/>
              </a:ext>
            </a:extLst>
          </p:cNvPr>
          <p:cNvSpPr/>
          <p:nvPr/>
        </p:nvSpPr>
        <p:spPr>
          <a:xfrm>
            <a:off x="3881123" y="4868505"/>
            <a:ext cx="1498294" cy="1498294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True</a:t>
            </a:r>
          </a:p>
        </p:txBody>
      </p:sp>
      <p:sp>
        <p:nvSpPr>
          <p:cNvPr id="4" name="button">
            <a:extLst>
              <a:ext uri="{FF2B5EF4-FFF2-40B4-BE49-F238E27FC236}">
                <a16:creationId xmlns:a16="http://schemas.microsoft.com/office/drawing/2014/main" id="{41AEBE40-0013-4F8A-FD76-241782A9B138}"/>
              </a:ext>
            </a:extLst>
          </p:cNvPr>
          <p:cNvSpPr/>
          <p:nvPr/>
        </p:nvSpPr>
        <p:spPr>
          <a:xfrm>
            <a:off x="7240647" y="4868505"/>
            <a:ext cx="1498294" cy="1498294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False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042AF13-4825-CB9B-C6D7-58166BE906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33132" y="4695581"/>
            <a:ext cx="1578840" cy="1508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37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6936" y="1950679"/>
            <a:ext cx="8803350" cy="4648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532E1D"/>
                </a:solidFill>
              </a:rPr>
              <a:t>Who should be notified of a suspected or known communicable disease outbreak?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>
                <a:solidFill>
                  <a:srgbClr val="532E1D"/>
                </a:solidFill>
              </a:rPr>
              <a:t>Risk Management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>
                <a:solidFill>
                  <a:srgbClr val="532E1D"/>
                </a:solidFill>
              </a:rPr>
              <a:t>Administration/Director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>
                <a:solidFill>
                  <a:srgbClr val="532E1D"/>
                </a:solidFill>
              </a:rPr>
              <a:t>Local Health Department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>
                <a:solidFill>
                  <a:srgbClr val="532E1D"/>
                </a:solidFill>
              </a:rPr>
              <a:t>All of the above</a:t>
            </a:r>
          </a:p>
        </p:txBody>
      </p:sp>
      <p:sp>
        <p:nvSpPr>
          <p:cNvPr id="5" name="banner">
            <a:extLst>
              <a:ext uri="{FF2B5EF4-FFF2-40B4-BE49-F238E27FC236}">
                <a16:creationId xmlns:a16="http://schemas.microsoft.com/office/drawing/2014/main" id="{B0FA34FF-7D89-CA42-8C9C-70E901E16C39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E098EB6-F70A-4A01-022B-8A70C1A12AC5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>
                <a:solidFill>
                  <a:schemeClr val="bg1"/>
                </a:solidFill>
              </a:rPr>
              <a:t>Knowledge Check</a:t>
            </a:r>
          </a:p>
        </p:txBody>
      </p:sp>
      <p:pic>
        <p:nvPicPr>
          <p:cNvPr id="12" name="Picture 11" descr="Vida en Jupiter">
            <a:extLst>
              <a:ext uri="{FF2B5EF4-FFF2-40B4-BE49-F238E27FC236}">
                <a16:creationId xmlns:a16="http://schemas.microsoft.com/office/drawing/2014/main" id="{763FEA0A-A260-0E0B-0835-9A31817B37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232" y="3913742"/>
            <a:ext cx="645172" cy="616139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804AECF-48C3-2F57-368D-A4AE98EF4FC8}"/>
              </a:ext>
            </a:extLst>
          </p:cNvPr>
          <p:cNvCxnSpPr>
            <a:cxnSpLocks/>
          </p:cNvCxnSpPr>
          <p:nvPr/>
        </p:nvCxnSpPr>
        <p:spPr>
          <a:xfrm>
            <a:off x="2172159" y="4529881"/>
            <a:ext cx="19812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6927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Outbreaks and Safe Injection Practices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Module D Quiz</a:t>
            </a:r>
          </a:p>
        </p:txBody>
      </p:sp>
    </p:spTree>
    <p:extLst>
      <p:ext uri="{BB962C8B-B14F-4D97-AF65-F5344CB8AC3E}">
        <p14:creationId xmlns:p14="http://schemas.microsoft.com/office/powerpoint/2010/main" val="12761185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2755DE-0F46-D47E-9A40-3B1E8BCBF72A}"/>
              </a:ext>
            </a:extLst>
          </p:cNvPr>
          <p:cNvCxnSpPr>
            <a:cxnSpLocks/>
          </p:cNvCxnSpPr>
          <p:nvPr/>
        </p:nvCxnSpPr>
        <p:spPr>
          <a:xfrm>
            <a:off x="2734734" y="4082819"/>
            <a:ext cx="694266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32DF342-B3BE-1A6C-5AD7-930990B1D5F4}"/>
              </a:ext>
            </a:extLst>
          </p:cNvPr>
          <p:cNvCxnSpPr>
            <a:cxnSpLocks/>
          </p:cNvCxnSpPr>
          <p:nvPr/>
        </p:nvCxnSpPr>
        <p:spPr>
          <a:xfrm>
            <a:off x="2734734" y="3733800"/>
            <a:ext cx="778086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62AAD-A4C1-4258-AD3B-5E1B737DC5B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10153" y="1992086"/>
            <a:ext cx="8839200" cy="3048000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/>
          <a:p>
            <a:pPr marL="68580" indent="0" eaLnBrk="1" hangingPunct="1">
              <a:buNone/>
              <a:defRPr/>
            </a:pPr>
            <a:r>
              <a:rPr lang="en-US" sz="2400" b="1" dirty="0">
                <a:solidFill>
                  <a:srgbClr val="532E1D"/>
                </a:solidFill>
              </a:rPr>
              <a:t>Which of the following statements is correct?</a:t>
            </a:r>
          </a:p>
          <a:p>
            <a:pPr marL="582930" indent="-514350" eaLnBrk="1" hangingPunct="1">
              <a:buFont typeface="+mj-lt"/>
              <a:buAutoNum type="alphaUcPeriod"/>
              <a:defRPr/>
            </a:pPr>
            <a:r>
              <a:rPr lang="en-US" sz="2400" dirty="0">
                <a:solidFill>
                  <a:srgbClr val="532E1D"/>
                </a:solidFill>
              </a:rPr>
              <a:t>CDC reports that most outbreaks occur in the hospital</a:t>
            </a:r>
          </a:p>
          <a:p>
            <a:pPr marL="582930" indent="-514350" eaLnBrk="1" hangingPunct="1">
              <a:buFont typeface="+mj-lt"/>
              <a:buAutoNum type="alphaUcPeriod"/>
              <a:defRPr/>
            </a:pPr>
            <a:r>
              <a:rPr lang="en-US" sz="2400" dirty="0">
                <a:solidFill>
                  <a:srgbClr val="532E1D"/>
                </a:solidFill>
              </a:rPr>
              <a:t>Outbreaks of HCV have NOT occurred in hemodialysis settings</a:t>
            </a:r>
          </a:p>
          <a:p>
            <a:pPr marL="582930" indent="-514350" eaLnBrk="1" hangingPunct="1">
              <a:buAutoNum type="alphaUcPeriod"/>
              <a:defRPr/>
            </a:pPr>
            <a:r>
              <a:rPr lang="en-US" sz="2400" dirty="0">
                <a:solidFill>
                  <a:srgbClr val="532E1D"/>
                </a:solidFill>
              </a:rPr>
              <a:t>CDC reports that outbreaks of bloodstream infections and HCV infection have occurred in hemodialysis centers.</a:t>
            </a:r>
            <a:endParaRPr lang="en-US" sz="2400" dirty="0">
              <a:solidFill>
                <a:srgbClr val="532E1D"/>
              </a:solidFill>
              <a:cs typeface="Calibri"/>
            </a:endParaRPr>
          </a:p>
        </p:txBody>
      </p:sp>
      <p:sp>
        <p:nvSpPr>
          <p:cNvPr id="4" name="banner">
            <a:extLst>
              <a:ext uri="{FF2B5EF4-FFF2-40B4-BE49-F238E27FC236}">
                <a16:creationId xmlns:a16="http://schemas.microsoft.com/office/drawing/2014/main" id="{73461565-D05C-A058-E38B-60F36128AB81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8BDE977-C965-8764-9639-8C63E7C2ABB6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Knowledge Check</a:t>
            </a:r>
          </a:p>
        </p:txBody>
      </p:sp>
      <p:pic>
        <p:nvPicPr>
          <p:cNvPr id="14" name="Picture 13" descr="Vida en Jupiter">
            <a:extLst>
              <a:ext uri="{FF2B5EF4-FFF2-40B4-BE49-F238E27FC236}">
                <a16:creationId xmlns:a16="http://schemas.microsoft.com/office/drawing/2014/main" id="{32C4470C-14BE-7218-7A97-56EC83D23B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117661"/>
            <a:ext cx="645172" cy="6161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677BD-143C-4CE1-B16B-6229F0EA606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057400" y="1752600"/>
            <a:ext cx="8839200" cy="4648200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/>
          <a:p>
            <a:pPr marL="69850" indent="0" eaLnBrk="1" hangingPunct="1">
              <a:buNone/>
              <a:defRPr/>
            </a:pPr>
            <a:r>
              <a:rPr lang="en-US" sz="2600" b="1" dirty="0">
                <a:solidFill>
                  <a:srgbClr val="532E1D"/>
                </a:solidFill>
              </a:rPr>
              <a:t>Which of the following statements is false?</a:t>
            </a:r>
          </a:p>
          <a:p>
            <a:pPr marL="633095" indent="-514350" eaLnBrk="1" fontAlgn="auto" hangingPunct="1">
              <a:spcBef>
                <a:spcPts val="0"/>
              </a:spcBef>
              <a:buFont typeface="+mj-lt"/>
              <a:buAutoNum type="alphaUcPeriod"/>
              <a:defRPr/>
            </a:pPr>
            <a:r>
              <a:rPr lang="en-US" sz="2600" dirty="0">
                <a:solidFill>
                  <a:srgbClr val="532E1D"/>
                </a:solidFill>
              </a:rPr>
              <a:t>Syringes can be used on more than one patient if the needle is changed.</a:t>
            </a:r>
            <a:endParaRPr lang="en-US" sz="2600" dirty="0">
              <a:solidFill>
                <a:srgbClr val="532E1D"/>
              </a:solidFill>
              <a:cs typeface="Calibri"/>
            </a:endParaRPr>
          </a:p>
          <a:p>
            <a:pPr marL="633095" indent="-514350" eaLnBrk="1" fontAlgn="auto" hangingPunct="1">
              <a:spcBef>
                <a:spcPts val="0"/>
              </a:spcBef>
              <a:buFont typeface="+mj-lt"/>
              <a:buAutoNum type="alphaUcPeriod"/>
              <a:defRPr/>
            </a:pPr>
            <a:r>
              <a:rPr lang="en-US" sz="2600" dirty="0">
                <a:solidFill>
                  <a:srgbClr val="532E1D"/>
                </a:solidFill>
              </a:rPr>
              <a:t>Single dose vials can be used more than one time if it has not been contaminated</a:t>
            </a:r>
            <a:endParaRPr lang="en-US" sz="2600" dirty="0">
              <a:solidFill>
                <a:srgbClr val="532E1D"/>
              </a:solidFill>
              <a:cs typeface="Calibri"/>
            </a:endParaRPr>
          </a:p>
          <a:p>
            <a:pPr marL="633095" indent="-514350" eaLnBrk="1" fontAlgn="auto" hangingPunct="1">
              <a:spcBef>
                <a:spcPts val="0"/>
              </a:spcBef>
              <a:buFont typeface="+mj-lt"/>
              <a:buAutoNum type="alphaUcPeriod"/>
              <a:defRPr/>
            </a:pPr>
            <a:r>
              <a:rPr lang="en-US" sz="2600" dirty="0">
                <a:solidFill>
                  <a:srgbClr val="532E1D"/>
                </a:solidFill>
              </a:rPr>
              <a:t>Blood glucose meters do not have contact with patients and do not need to be cleaned</a:t>
            </a:r>
            <a:endParaRPr lang="en-US" sz="2600" dirty="0">
              <a:solidFill>
                <a:srgbClr val="532E1D"/>
              </a:solidFill>
              <a:cs typeface="Calibri"/>
            </a:endParaRPr>
          </a:p>
          <a:p>
            <a:pPr marL="633095" indent="-514350" eaLnBrk="1" fontAlgn="auto" hangingPunct="1">
              <a:spcBef>
                <a:spcPts val="0"/>
              </a:spcBef>
              <a:buFont typeface="+mj-lt"/>
              <a:buAutoNum type="alphaUcPeriod"/>
              <a:defRPr/>
            </a:pPr>
            <a:r>
              <a:rPr lang="en-US" sz="2600" dirty="0">
                <a:solidFill>
                  <a:srgbClr val="532E1D"/>
                </a:solidFill>
              </a:rPr>
              <a:t>If there is no visible blood the syringe is safe to reuse.</a:t>
            </a:r>
            <a:endParaRPr lang="en-US" sz="2600" dirty="0">
              <a:solidFill>
                <a:srgbClr val="532E1D"/>
              </a:solidFill>
              <a:cs typeface="Calibri"/>
            </a:endParaRPr>
          </a:p>
          <a:p>
            <a:pPr marL="623570" indent="-514350" eaLnBrk="1" hangingPunct="1">
              <a:spcBef>
                <a:spcPts val="0"/>
              </a:spcBef>
              <a:buFont typeface="+mj-lt"/>
              <a:buAutoNum type="alphaUcPeriod"/>
              <a:defRPr/>
            </a:pPr>
            <a:r>
              <a:rPr lang="en-US" sz="2600" dirty="0">
                <a:solidFill>
                  <a:srgbClr val="532E1D"/>
                </a:solidFill>
              </a:rPr>
              <a:t>All the above</a:t>
            </a:r>
            <a:r>
              <a:rPr lang="en-US" altLang="en-US" sz="2600" dirty="0">
                <a:solidFill>
                  <a:srgbClr val="532E1D"/>
                </a:solidFill>
              </a:rPr>
              <a:t> </a:t>
            </a:r>
            <a:endParaRPr lang="en-US" sz="2600" dirty="0">
              <a:solidFill>
                <a:srgbClr val="532E1D"/>
              </a:solidFill>
              <a:cs typeface="Calibri"/>
            </a:endParaRPr>
          </a:p>
          <a:p>
            <a:pPr marL="582930" indent="-514350" eaLnBrk="1" hangingPunct="1">
              <a:buFont typeface="+mj-lt"/>
              <a:buAutoNum type="alphaUcPeriod"/>
              <a:defRPr/>
            </a:pPr>
            <a:endParaRPr lang="en-US" dirty="0"/>
          </a:p>
        </p:txBody>
      </p:sp>
      <p:sp>
        <p:nvSpPr>
          <p:cNvPr id="10" name="banner">
            <a:extLst>
              <a:ext uri="{FF2B5EF4-FFF2-40B4-BE49-F238E27FC236}">
                <a16:creationId xmlns:a16="http://schemas.microsoft.com/office/drawing/2014/main" id="{2D0C218E-AB0B-55F1-803A-1373AFFF89DB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DF045A0-FDA2-90A1-AC26-0C6CA547B95F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Knowledge Check</a:t>
            </a:r>
          </a:p>
        </p:txBody>
      </p:sp>
      <p:pic>
        <p:nvPicPr>
          <p:cNvPr id="13" name="Picture 12" descr="Vida en Jupiter">
            <a:extLst>
              <a:ext uri="{FF2B5EF4-FFF2-40B4-BE49-F238E27FC236}">
                <a16:creationId xmlns:a16="http://schemas.microsoft.com/office/drawing/2014/main" id="{16636EBB-1083-79FC-73A0-8B95A7890D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724" y="4432663"/>
            <a:ext cx="645172" cy="616139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48B474-3F57-94E7-9D0D-172333DCA07E}"/>
              </a:ext>
            </a:extLst>
          </p:cNvPr>
          <p:cNvCxnSpPr>
            <a:cxnSpLocks/>
          </p:cNvCxnSpPr>
          <p:nvPr/>
        </p:nvCxnSpPr>
        <p:spPr>
          <a:xfrm>
            <a:off x="2750391" y="5048802"/>
            <a:ext cx="2104637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4356" y="1953321"/>
            <a:ext cx="8551147" cy="2713794"/>
          </a:xfrm>
          <a:noFill/>
          <a:ln>
            <a:noFill/>
          </a:ln>
        </p:spPr>
        <p:txBody>
          <a:bodyPr vert="horz" lIns="68580" tIns="34290" rIns="68580" bIns="34290" rtlCol="0"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400" b="1" dirty="0">
                <a:solidFill>
                  <a:srgbClr val="532E1D"/>
                </a:solidFill>
              </a:rPr>
              <a:t>Which of the following are included in the definition of “invasive procedure” under .0206?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Surgery 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Vaginal deliveries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Dental procedures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Giving an allergy shot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All of the Above</a:t>
            </a:r>
          </a:p>
        </p:txBody>
      </p:sp>
      <p:pic>
        <p:nvPicPr>
          <p:cNvPr id="6" name="Picture 5" descr="Vida en Jupite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160" y="4665273"/>
            <a:ext cx="645172" cy="616139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DD9AF90-2051-A864-B6F1-281AF340F9D5}"/>
              </a:ext>
            </a:extLst>
          </p:cNvPr>
          <p:cNvCxnSpPr/>
          <p:nvPr/>
        </p:nvCxnSpPr>
        <p:spPr>
          <a:xfrm>
            <a:off x="2314470" y="5301512"/>
            <a:ext cx="233121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banner">
            <a:extLst>
              <a:ext uri="{FF2B5EF4-FFF2-40B4-BE49-F238E27FC236}">
                <a16:creationId xmlns:a16="http://schemas.microsoft.com/office/drawing/2014/main" id="{BAF7EAF2-9049-9093-25CF-D3ECFDDD19F2}"/>
              </a:ext>
            </a:extLst>
          </p:cNvPr>
          <p:cNvSpPr/>
          <p:nvPr/>
        </p:nvSpPr>
        <p:spPr>
          <a:xfrm>
            <a:off x="6176388" y="562707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42BD5D5-9F5F-E4A4-EDB9-392C651E9747}"/>
              </a:ext>
            </a:extLst>
          </p:cNvPr>
          <p:cNvSpPr txBox="1">
            <a:spLocks/>
          </p:cNvSpPr>
          <p:nvPr/>
        </p:nvSpPr>
        <p:spPr>
          <a:xfrm>
            <a:off x="6486211" y="633825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</a:rPr>
              <a:t>Knowledge Check</a:t>
            </a:r>
          </a:p>
        </p:txBody>
      </p:sp>
    </p:spTree>
    <p:extLst>
      <p:ext uri="{BB962C8B-B14F-4D97-AF65-F5344CB8AC3E}">
        <p14:creationId xmlns:p14="http://schemas.microsoft.com/office/powerpoint/2010/main" val="5379943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2CD08-478D-4F57-8485-D49E4F3728C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676400" y="1524000"/>
            <a:ext cx="8153400" cy="2324781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  <a:defRPr/>
            </a:pPr>
            <a:r>
              <a:rPr lang="en-US" b="1" dirty="0">
                <a:solidFill>
                  <a:srgbClr val="532E1D"/>
                </a:solidFill>
              </a:rPr>
              <a:t>True or False?</a:t>
            </a:r>
          </a:p>
          <a:p>
            <a:pPr marL="0" indent="0">
              <a:buNone/>
              <a:defRPr/>
            </a:pPr>
            <a:r>
              <a:rPr lang="en-US" dirty="0">
                <a:solidFill>
                  <a:srgbClr val="532E1D"/>
                </a:solidFill>
              </a:rPr>
              <a:t>Because there have been so many outbreaks, ALL healthcare providers do the right thing every time with safe injection practices. </a:t>
            </a:r>
          </a:p>
          <a:p>
            <a:pPr marL="68580" indent="0">
              <a:buNone/>
              <a:defRPr/>
            </a:pPr>
            <a:endParaRPr lang="en-US" sz="3500" dirty="0"/>
          </a:p>
        </p:txBody>
      </p:sp>
      <p:sp>
        <p:nvSpPr>
          <p:cNvPr id="10" name="banner">
            <a:extLst>
              <a:ext uri="{FF2B5EF4-FFF2-40B4-BE49-F238E27FC236}">
                <a16:creationId xmlns:a16="http://schemas.microsoft.com/office/drawing/2014/main" id="{FF595397-0EDD-0725-DF9F-7F5FDB2E36C0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C3521B6-207D-0177-6C2A-4DDC2723109C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Knowledge Check</a:t>
            </a:r>
          </a:p>
        </p:txBody>
      </p:sp>
      <p:sp>
        <p:nvSpPr>
          <p:cNvPr id="13" name="button">
            <a:extLst>
              <a:ext uri="{FF2B5EF4-FFF2-40B4-BE49-F238E27FC236}">
                <a16:creationId xmlns:a16="http://schemas.microsoft.com/office/drawing/2014/main" id="{7033144C-5C0D-3031-355B-0E28A3D29DC6}"/>
              </a:ext>
            </a:extLst>
          </p:cNvPr>
          <p:cNvSpPr/>
          <p:nvPr/>
        </p:nvSpPr>
        <p:spPr>
          <a:xfrm>
            <a:off x="3881123" y="4868505"/>
            <a:ext cx="1498294" cy="1498294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True</a:t>
            </a:r>
          </a:p>
        </p:txBody>
      </p:sp>
      <p:sp>
        <p:nvSpPr>
          <p:cNvPr id="14" name="button">
            <a:extLst>
              <a:ext uri="{FF2B5EF4-FFF2-40B4-BE49-F238E27FC236}">
                <a16:creationId xmlns:a16="http://schemas.microsoft.com/office/drawing/2014/main" id="{FD2FB8A1-C54C-F23F-B5FE-9463C6C53F01}"/>
              </a:ext>
            </a:extLst>
          </p:cNvPr>
          <p:cNvSpPr/>
          <p:nvPr/>
        </p:nvSpPr>
        <p:spPr>
          <a:xfrm>
            <a:off x="7240647" y="4868505"/>
            <a:ext cx="1498294" cy="1498294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False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9CCC8D0-62FC-12A9-F708-184EB97E96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33132" y="4695581"/>
            <a:ext cx="1578840" cy="15082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Principles and Practices of Asepsis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Module E Quiz</a:t>
            </a:r>
          </a:p>
        </p:txBody>
      </p:sp>
    </p:spTree>
    <p:extLst>
      <p:ext uri="{BB962C8B-B14F-4D97-AF65-F5344CB8AC3E}">
        <p14:creationId xmlns:p14="http://schemas.microsoft.com/office/powerpoint/2010/main" val="27244250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66383-4611-4721-83E0-DFB714B20EC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31384" y="1676400"/>
            <a:ext cx="8839200" cy="4648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eaLnBrk="1" hangingPunct="1">
              <a:buNone/>
              <a:defRPr/>
            </a:pPr>
            <a:r>
              <a:rPr lang="en-US" sz="2400" b="1" dirty="0">
                <a:solidFill>
                  <a:srgbClr val="532E1D"/>
                </a:solidFill>
              </a:rPr>
              <a:t>Which of the following is True?</a:t>
            </a:r>
          </a:p>
          <a:p>
            <a:pPr marL="951230" indent="-457200" eaLnBrk="1" hangingPunct="1">
              <a:buFont typeface="+mj-lt"/>
              <a:buAutoNum type="alphaUcPeriod"/>
              <a:defRPr/>
            </a:pPr>
            <a:r>
              <a:rPr lang="en-US" sz="2400" dirty="0">
                <a:solidFill>
                  <a:srgbClr val="532E1D"/>
                </a:solidFill>
              </a:rPr>
              <a:t>Surgical asepsis should be used for all patient care activities</a:t>
            </a:r>
          </a:p>
          <a:p>
            <a:pPr marL="951230" indent="-457200" eaLnBrk="1" hangingPunct="1">
              <a:buFont typeface="+mj-lt"/>
              <a:buAutoNum type="alphaUcPeriod"/>
              <a:defRPr/>
            </a:pPr>
            <a:r>
              <a:rPr lang="en-US" sz="2400" dirty="0">
                <a:solidFill>
                  <a:srgbClr val="532E1D"/>
                </a:solidFill>
              </a:rPr>
              <a:t>Medical asepsis or “Clean technique” is used when performing any healthcare related activity</a:t>
            </a:r>
          </a:p>
          <a:p>
            <a:pPr marL="951230" indent="-457200" eaLnBrk="1" hangingPunct="1">
              <a:buFont typeface="+mj-lt"/>
              <a:buAutoNum type="alphaUcPeriod"/>
              <a:defRPr/>
            </a:pPr>
            <a:r>
              <a:rPr lang="en-US" sz="2400" dirty="0">
                <a:solidFill>
                  <a:srgbClr val="532E1D"/>
                </a:solidFill>
              </a:rPr>
              <a:t>Clean and dirty equipment can be stored together if they are not touching </a:t>
            </a:r>
          </a:p>
          <a:p>
            <a:pPr marL="951230" indent="-457200" eaLnBrk="1" hangingPunct="1">
              <a:buFont typeface="+mj-lt"/>
              <a:buAutoNum type="alphaUcPeriod"/>
              <a:defRPr/>
            </a:pPr>
            <a:r>
              <a:rPr lang="en-US" sz="2400" dirty="0">
                <a:solidFill>
                  <a:srgbClr val="532E1D"/>
                </a:solidFill>
              </a:rPr>
              <a:t>The goal for medical asepsis is freedom from all pathogenic organisms</a:t>
            </a:r>
          </a:p>
        </p:txBody>
      </p:sp>
      <p:sp>
        <p:nvSpPr>
          <p:cNvPr id="9" name="banner">
            <a:extLst>
              <a:ext uri="{FF2B5EF4-FFF2-40B4-BE49-F238E27FC236}">
                <a16:creationId xmlns:a16="http://schemas.microsoft.com/office/drawing/2014/main" id="{958B855A-63B7-15C1-664A-152ADD58E4F6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A79C28E-D659-D562-9DFB-0AA31E5E2AB3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Knowledge</a:t>
            </a:r>
            <a:r>
              <a:rPr lang="en-US" b="1" dirty="0"/>
              <a:t> </a:t>
            </a:r>
            <a:r>
              <a:rPr lang="en-US" b="1" dirty="0">
                <a:solidFill>
                  <a:schemeClr val="bg1"/>
                </a:solidFill>
              </a:rPr>
              <a:t>Check</a:t>
            </a:r>
          </a:p>
        </p:txBody>
      </p:sp>
      <p:pic>
        <p:nvPicPr>
          <p:cNvPr id="11" name="Picture 10" descr="Vida en Jupiter">
            <a:extLst>
              <a:ext uri="{FF2B5EF4-FFF2-40B4-BE49-F238E27FC236}">
                <a16:creationId xmlns:a16="http://schemas.microsoft.com/office/drawing/2014/main" id="{03C4EBBD-8E78-E672-DE87-AAAEE71EA8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307" y="2529281"/>
            <a:ext cx="645172" cy="616139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B1120C4-BE03-DF5F-54D3-CC079741F2ED}"/>
              </a:ext>
            </a:extLst>
          </p:cNvPr>
          <p:cNvCxnSpPr>
            <a:cxnSpLocks/>
          </p:cNvCxnSpPr>
          <p:nvPr/>
        </p:nvCxnSpPr>
        <p:spPr>
          <a:xfrm>
            <a:off x="3063852" y="2993830"/>
            <a:ext cx="7052269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39E0D8B-08AD-D390-DED4-39FC3E781DFC}"/>
              </a:ext>
            </a:extLst>
          </p:cNvPr>
          <p:cNvCxnSpPr>
            <a:cxnSpLocks/>
          </p:cNvCxnSpPr>
          <p:nvPr/>
        </p:nvCxnSpPr>
        <p:spPr>
          <a:xfrm>
            <a:off x="3243944" y="3289964"/>
            <a:ext cx="51816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DAF70-AB2F-4D75-BE3E-69EAE899B2A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600200" y="1554088"/>
            <a:ext cx="7608888" cy="3863975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  <a:defRPr/>
            </a:pPr>
            <a:r>
              <a:rPr lang="en-US" b="1" dirty="0">
                <a:solidFill>
                  <a:srgbClr val="532E1D"/>
                </a:solidFill>
              </a:rPr>
              <a:t>True or False: </a:t>
            </a:r>
          </a:p>
          <a:p>
            <a:pPr marL="69850" indent="0" eaLnBrk="1" hangingPunct="1">
              <a:buNone/>
              <a:defRPr/>
            </a:pPr>
            <a:r>
              <a:rPr lang="en-US" dirty="0">
                <a:solidFill>
                  <a:srgbClr val="532E1D"/>
                </a:solidFill>
              </a:rPr>
              <a:t>Hand washing with soap and water is always the preferred method of hand hygiene</a:t>
            </a:r>
          </a:p>
          <a:p>
            <a:pPr marL="68580" indent="0">
              <a:buNone/>
              <a:defRPr/>
            </a:pPr>
            <a:endParaRPr lang="en-US" dirty="0"/>
          </a:p>
        </p:txBody>
      </p:sp>
      <p:sp>
        <p:nvSpPr>
          <p:cNvPr id="11" name="banner">
            <a:extLst>
              <a:ext uri="{FF2B5EF4-FFF2-40B4-BE49-F238E27FC236}">
                <a16:creationId xmlns:a16="http://schemas.microsoft.com/office/drawing/2014/main" id="{45C251B4-C6CC-19AD-C257-71027AE22F9E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487C16D-E1AC-FA5C-CF58-CD5B3F067B76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Knowledge Check</a:t>
            </a:r>
          </a:p>
        </p:txBody>
      </p:sp>
      <p:sp>
        <p:nvSpPr>
          <p:cNvPr id="13" name="button">
            <a:extLst>
              <a:ext uri="{FF2B5EF4-FFF2-40B4-BE49-F238E27FC236}">
                <a16:creationId xmlns:a16="http://schemas.microsoft.com/office/drawing/2014/main" id="{E2CAEC12-18A1-794B-1242-8E73116558E0}"/>
              </a:ext>
            </a:extLst>
          </p:cNvPr>
          <p:cNvSpPr/>
          <p:nvPr/>
        </p:nvSpPr>
        <p:spPr>
          <a:xfrm>
            <a:off x="3881123" y="4868505"/>
            <a:ext cx="1498294" cy="1498294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True</a:t>
            </a:r>
          </a:p>
        </p:txBody>
      </p:sp>
      <p:sp>
        <p:nvSpPr>
          <p:cNvPr id="14" name="button">
            <a:extLst>
              <a:ext uri="{FF2B5EF4-FFF2-40B4-BE49-F238E27FC236}">
                <a16:creationId xmlns:a16="http://schemas.microsoft.com/office/drawing/2014/main" id="{83BD4485-8251-E6C3-9329-9D0E8EEC2270}"/>
              </a:ext>
            </a:extLst>
          </p:cNvPr>
          <p:cNvSpPr/>
          <p:nvPr/>
        </p:nvSpPr>
        <p:spPr>
          <a:xfrm>
            <a:off x="7240647" y="4868505"/>
            <a:ext cx="1498294" cy="1498294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False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D6917E4-2D69-171D-BD44-3A9C551D87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33132" y="4695581"/>
            <a:ext cx="1578840" cy="15082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BAC18-5BAD-44CF-A391-5D7057891F2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611921" y="1551109"/>
            <a:ext cx="7608888" cy="3863975"/>
          </a:xfrm>
          <a:prstGeom prst="rect">
            <a:avLst/>
          </a:prstGeom>
        </p:spPr>
        <p:txBody>
          <a:bodyPr/>
          <a:lstStyle/>
          <a:p>
            <a:pPr marL="25400" indent="0">
              <a:buNone/>
              <a:defRPr/>
            </a:pPr>
            <a:r>
              <a:rPr lang="en-US" b="1" dirty="0">
                <a:solidFill>
                  <a:srgbClr val="532E1D"/>
                </a:solidFill>
              </a:rPr>
              <a:t>True or False: </a:t>
            </a:r>
          </a:p>
          <a:p>
            <a:pPr marL="0" indent="0">
              <a:buNone/>
              <a:defRPr/>
            </a:pPr>
            <a:r>
              <a:rPr lang="en-US" dirty="0">
                <a:solidFill>
                  <a:srgbClr val="532E1D"/>
                </a:solidFill>
              </a:rPr>
              <a:t>Because of the increasing number of resistant organisms all environmental surfaces should be disinfected with bleach</a:t>
            </a:r>
          </a:p>
          <a:p>
            <a:pPr marL="68580" indent="0">
              <a:buNone/>
              <a:defRPr/>
            </a:pPr>
            <a:endParaRPr lang="en-US" dirty="0"/>
          </a:p>
        </p:txBody>
      </p:sp>
      <p:sp>
        <p:nvSpPr>
          <p:cNvPr id="11" name="banner">
            <a:extLst>
              <a:ext uri="{FF2B5EF4-FFF2-40B4-BE49-F238E27FC236}">
                <a16:creationId xmlns:a16="http://schemas.microsoft.com/office/drawing/2014/main" id="{F209CDF5-39AF-44EE-C349-F680CA60AE8E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39DE398-4602-8C18-9933-304EA10F5F6E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Knowledge Check</a:t>
            </a:r>
          </a:p>
        </p:txBody>
      </p:sp>
      <p:sp>
        <p:nvSpPr>
          <p:cNvPr id="13" name="button">
            <a:extLst>
              <a:ext uri="{FF2B5EF4-FFF2-40B4-BE49-F238E27FC236}">
                <a16:creationId xmlns:a16="http://schemas.microsoft.com/office/drawing/2014/main" id="{B2289DB1-AF1D-8231-2DE1-1F7786BCBD9E}"/>
              </a:ext>
            </a:extLst>
          </p:cNvPr>
          <p:cNvSpPr/>
          <p:nvPr/>
        </p:nvSpPr>
        <p:spPr>
          <a:xfrm>
            <a:off x="3881123" y="4868505"/>
            <a:ext cx="1498294" cy="1498294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True</a:t>
            </a:r>
          </a:p>
        </p:txBody>
      </p:sp>
      <p:sp>
        <p:nvSpPr>
          <p:cNvPr id="14" name="button">
            <a:extLst>
              <a:ext uri="{FF2B5EF4-FFF2-40B4-BE49-F238E27FC236}">
                <a16:creationId xmlns:a16="http://schemas.microsoft.com/office/drawing/2014/main" id="{B5DAC574-5523-5E92-7E9A-C17C7C95763A}"/>
              </a:ext>
            </a:extLst>
          </p:cNvPr>
          <p:cNvSpPr/>
          <p:nvPr/>
        </p:nvSpPr>
        <p:spPr>
          <a:xfrm>
            <a:off x="7240647" y="4868505"/>
            <a:ext cx="1498294" cy="1498294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False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4CD02DF-3ED5-5626-B293-A04892F0E6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33132" y="4695581"/>
            <a:ext cx="1578840" cy="15082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7BE8507-2F60-778B-2C78-7231291F94D4}"/>
              </a:ext>
            </a:extLst>
          </p:cNvPr>
          <p:cNvCxnSpPr>
            <a:cxnSpLocks/>
          </p:cNvCxnSpPr>
          <p:nvPr/>
        </p:nvCxnSpPr>
        <p:spPr>
          <a:xfrm>
            <a:off x="3164775" y="3320140"/>
            <a:ext cx="24384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4275" name="Content Placeholder 2">
            <a:extLst>
              <a:ext uri="{FF2B5EF4-FFF2-40B4-BE49-F238E27FC236}">
                <a16:creationId xmlns:a16="http://schemas.microsoft.com/office/drawing/2014/main" id="{2DE73002-A21C-4FD7-B727-E4A628C4CCB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067030" y="1692234"/>
            <a:ext cx="8305800" cy="2894228"/>
          </a:xfrm>
          <a:prstGeom prst="rect">
            <a:avLst/>
          </a:prstGeom>
        </p:spPr>
        <p:txBody>
          <a:bodyPr/>
          <a:lstStyle/>
          <a:p>
            <a:pPr marL="69850" indent="0" eaLnBrk="1" hangingPunct="1">
              <a:buNone/>
              <a:defRPr/>
            </a:pPr>
            <a:r>
              <a:rPr lang="en-US" altLang="en-US" sz="2400" b="1" dirty="0">
                <a:solidFill>
                  <a:srgbClr val="532E1D"/>
                </a:solidFill>
              </a:rPr>
              <a:t>Which of the following is NOT a component of asepsis</a:t>
            </a:r>
          </a:p>
          <a:p>
            <a:pPr marL="984250" lvl="1" indent="-514350" eaLnBrk="1" hangingPunct="1">
              <a:buFont typeface="+mj-lt"/>
              <a:buAutoNum type="alphaUcPeriod"/>
              <a:defRPr/>
            </a:pPr>
            <a:r>
              <a:rPr lang="en-US" altLang="en-US" sz="2400" dirty="0">
                <a:solidFill>
                  <a:srgbClr val="532E1D"/>
                </a:solidFill>
              </a:rPr>
              <a:t>Hand hygiene</a:t>
            </a:r>
          </a:p>
          <a:p>
            <a:pPr marL="984250" lvl="1" indent="-514350" eaLnBrk="1" hangingPunct="1">
              <a:buFont typeface="+mj-lt"/>
              <a:buAutoNum type="alphaUcPeriod"/>
              <a:defRPr/>
            </a:pPr>
            <a:r>
              <a:rPr lang="en-US" altLang="en-US" sz="2400" dirty="0">
                <a:solidFill>
                  <a:srgbClr val="532E1D"/>
                </a:solidFill>
              </a:rPr>
              <a:t>Environmental cleaning</a:t>
            </a:r>
          </a:p>
          <a:p>
            <a:pPr marL="984250" lvl="1" indent="-514350" eaLnBrk="1" hangingPunct="1">
              <a:buFont typeface="+mj-lt"/>
              <a:buAutoNum type="alphaUcPeriod"/>
              <a:defRPr/>
            </a:pPr>
            <a:r>
              <a:rPr lang="en-US" altLang="en-US" sz="2400" dirty="0">
                <a:solidFill>
                  <a:srgbClr val="532E1D"/>
                </a:solidFill>
              </a:rPr>
              <a:t>Droplet Precautions </a:t>
            </a:r>
          </a:p>
          <a:p>
            <a:pPr marL="984250" lvl="1" indent="-514350" eaLnBrk="1" hangingPunct="1">
              <a:buFont typeface="+mj-lt"/>
              <a:buAutoNum type="alphaUcPeriod"/>
              <a:defRPr/>
            </a:pPr>
            <a:r>
              <a:rPr lang="en-US" altLang="en-US" sz="2400" dirty="0">
                <a:solidFill>
                  <a:srgbClr val="532E1D"/>
                </a:solidFill>
              </a:rPr>
              <a:t>Separation of clean, dirty and sterile items</a:t>
            </a:r>
          </a:p>
          <a:p>
            <a:pPr lvl="1" indent="-273050" eaLnBrk="1" hangingPunct="1">
              <a:defRPr/>
            </a:pPr>
            <a:endParaRPr lang="en-US" altLang="en-US" dirty="0"/>
          </a:p>
        </p:txBody>
      </p:sp>
      <p:sp>
        <p:nvSpPr>
          <p:cNvPr id="8" name="banner">
            <a:extLst>
              <a:ext uri="{FF2B5EF4-FFF2-40B4-BE49-F238E27FC236}">
                <a16:creationId xmlns:a16="http://schemas.microsoft.com/office/drawing/2014/main" id="{570A0988-D5AB-6FEC-C1C9-5E5C63B394C6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155D9D0-5AFA-1968-3123-36F57A316E42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Knowledge Check</a:t>
            </a:r>
          </a:p>
        </p:txBody>
      </p:sp>
      <p:pic>
        <p:nvPicPr>
          <p:cNvPr id="10" name="Picture 9" descr="Vida en Jupiter">
            <a:extLst>
              <a:ext uri="{FF2B5EF4-FFF2-40B4-BE49-F238E27FC236}">
                <a16:creationId xmlns:a16="http://schemas.microsoft.com/office/drawing/2014/main" id="{D6446CFF-9990-3B3E-881D-F8A256425B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030" y="2714890"/>
            <a:ext cx="645172" cy="6161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Principles of Disinfection and Sterilization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Module F Quiz</a:t>
            </a:r>
          </a:p>
        </p:txBody>
      </p:sp>
    </p:spTree>
    <p:extLst>
      <p:ext uri="{BB962C8B-B14F-4D97-AF65-F5344CB8AC3E}">
        <p14:creationId xmlns:p14="http://schemas.microsoft.com/office/powerpoint/2010/main" val="21892487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Vida en Jupiter">
            <a:extLst>
              <a:ext uri="{FF2B5EF4-FFF2-40B4-BE49-F238E27FC236}">
                <a16:creationId xmlns:a16="http://schemas.microsoft.com/office/drawing/2014/main" id="{60D35FFA-B47B-89B8-2002-0D90DAAF0B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625" y="2812861"/>
            <a:ext cx="645172" cy="616139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A654AE6-B3BC-5C93-C733-343DD9A3C8F1}"/>
              </a:ext>
            </a:extLst>
          </p:cNvPr>
          <p:cNvCxnSpPr>
            <a:cxnSpLocks/>
          </p:cNvCxnSpPr>
          <p:nvPr/>
        </p:nvCxnSpPr>
        <p:spPr>
          <a:xfrm>
            <a:off x="2163788" y="3398520"/>
            <a:ext cx="7539889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6F8A974-B986-F509-8C6A-EAB8B529F14C}"/>
              </a:ext>
            </a:extLst>
          </p:cNvPr>
          <p:cNvCxnSpPr>
            <a:cxnSpLocks/>
          </p:cNvCxnSpPr>
          <p:nvPr/>
        </p:nvCxnSpPr>
        <p:spPr>
          <a:xfrm>
            <a:off x="2163788" y="3779520"/>
            <a:ext cx="910489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72943-AB41-4BAC-B4F6-ACAA386B50C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519861" y="1953061"/>
            <a:ext cx="8839200" cy="4648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8580" indent="0">
              <a:buNone/>
              <a:defRPr/>
            </a:pPr>
            <a:r>
              <a:rPr lang="en-US" sz="2600" b="1" dirty="0">
                <a:solidFill>
                  <a:srgbClr val="532E1D"/>
                </a:solidFill>
              </a:rPr>
              <a:t>Which of the following statements is true?</a:t>
            </a:r>
          </a:p>
          <a:p>
            <a:pPr marL="582930" indent="-514350">
              <a:buFont typeface="+mj-lt"/>
              <a:buAutoNum type="alphaUcPeriod"/>
              <a:defRPr/>
            </a:pPr>
            <a:r>
              <a:rPr lang="en-US" sz="2600" dirty="0">
                <a:solidFill>
                  <a:srgbClr val="532E1D"/>
                </a:solidFill>
              </a:rPr>
              <a:t>Manual cleaning of objects is safer than automated cleaning</a:t>
            </a:r>
          </a:p>
          <a:p>
            <a:pPr marL="582930" indent="-514350">
              <a:buFont typeface="+mj-lt"/>
              <a:buAutoNum type="alphaUcPeriod"/>
              <a:defRPr/>
            </a:pPr>
            <a:r>
              <a:rPr lang="en-US" sz="2600" dirty="0">
                <a:solidFill>
                  <a:srgbClr val="532E1D"/>
                </a:solidFill>
              </a:rPr>
              <a:t>Pre-cleaning is the most important factor in reprocessing objects</a:t>
            </a:r>
          </a:p>
          <a:p>
            <a:pPr marL="582930" indent="-514350">
              <a:buFont typeface="+mj-lt"/>
              <a:buAutoNum type="alphaUcPeriod"/>
              <a:defRPr/>
            </a:pPr>
            <a:r>
              <a:rPr lang="en-US" sz="2600" dirty="0">
                <a:solidFill>
                  <a:srgbClr val="532E1D"/>
                </a:solidFill>
              </a:rPr>
              <a:t>Objects do not need to be pre-cleaned if they are going to be sterilized</a:t>
            </a:r>
          </a:p>
          <a:p>
            <a:pPr marL="582930" indent="-514350">
              <a:buFont typeface="+mj-lt"/>
              <a:buAutoNum type="alphaUcPeriod"/>
              <a:defRPr/>
            </a:pPr>
            <a:r>
              <a:rPr lang="en-US" sz="2600" dirty="0">
                <a:solidFill>
                  <a:srgbClr val="532E1D"/>
                </a:solidFill>
              </a:rPr>
              <a:t>Household dishwashers can be used for pre-cleaning of instruments.</a:t>
            </a:r>
          </a:p>
        </p:txBody>
      </p:sp>
      <p:sp>
        <p:nvSpPr>
          <p:cNvPr id="13" name="banner">
            <a:extLst>
              <a:ext uri="{FF2B5EF4-FFF2-40B4-BE49-F238E27FC236}">
                <a16:creationId xmlns:a16="http://schemas.microsoft.com/office/drawing/2014/main" id="{060C319F-6312-6768-445E-69655CB774CB}"/>
              </a:ext>
            </a:extLst>
          </p:cNvPr>
          <p:cNvSpPr/>
          <p:nvPr/>
        </p:nvSpPr>
        <p:spPr>
          <a:xfrm>
            <a:off x="5629638" y="839369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4EF4A044-50B3-8CBA-F181-240DA9DA9B8B}"/>
              </a:ext>
            </a:extLst>
          </p:cNvPr>
          <p:cNvSpPr txBox="1">
            <a:spLocks/>
          </p:cNvSpPr>
          <p:nvPr/>
        </p:nvSpPr>
        <p:spPr>
          <a:xfrm>
            <a:off x="5939461" y="910487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Knowledge Check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0AA7DC0E-8D1A-D088-94C8-C7DE203E66B6}"/>
              </a:ext>
            </a:extLst>
          </p:cNvPr>
          <p:cNvSpPr/>
          <p:nvPr/>
        </p:nvSpPr>
        <p:spPr>
          <a:xfrm>
            <a:off x="8163838" y="2647979"/>
            <a:ext cx="2286000" cy="2895600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FA948-E0A2-4C0F-83A2-8F88B988DDC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371600" y="1800061"/>
            <a:ext cx="6312953" cy="446189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8580" indent="0">
              <a:buNone/>
              <a:defRPr/>
            </a:pPr>
            <a:r>
              <a:rPr lang="en-US" sz="2600" b="1" dirty="0">
                <a:solidFill>
                  <a:srgbClr val="532E1D"/>
                </a:solidFill>
              </a:rPr>
              <a:t>Patient care equipment and devices should be disinfected/sterilized based on:</a:t>
            </a:r>
          </a:p>
          <a:p>
            <a:pPr marL="582930" indent="-514350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600" dirty="0">
                <a:solidFill>
                  <a:srgbClr val="532E1D"/>
                </a:solidFill>
              </a:rPr>
              <a:t>Items intended use</a:t>
            </a:r>
          </a:p>
          <a:p>
            <a:pPr marL="582930" indent="-514350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600" dirty="0">
                <a:solidFill>
                  <a:srgbClr val="532E1D"/>
                </a:solidFill>
              </a:rPr>
              <a:t>What the item is going to come in contact with </a:t>
            </a:r>
          </a:p>
          <a:p>
            <a:pPr marL="582930" indent="-514350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600" dirty="0">
                <a:solidFill>
                  <a:srgbClr val="532E1D"/>
                </a:solidFill>
              </a:rPr>
              <a:t>The number of patients you have scheduled for the day </a:t>
            </a:r>
          </a:p>
          <a:p>
            <a:pPr marL="582930" indent="-514350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600" dirty="0">
                <a:solidFill>
                  <a:srgbClr val="532E1D"/>
                </a:solidFill>
              </a:rPr>
              <a:t>What the physician tells you to do </a:t>
            </a:r>
          </a:p>
        </p:txBody>
      </p:sp>
      <p:sp>
        <p:nvSpPr>
          <p:cNvPr id="10" name="banner">
            <a:extLst>
              <a:ext uri="{FF2B5EF4-FFF2-40B4-BE49-F238E27FC236}">
                <a16:creationId xmlns:a16="http://schemas.microsoft.com/office/drawing/2014/main" id="{13C16DCD-A503-D818-DAD1-2CBB00400F87}"/>
              </a:ext>
            </a:extLst>
          </p:cNvPr>
          <p:cNvSpPr/>
          <p:nvPr/>
        </p:nvSpPr>
        <p:spPr>
          <a:xfrm>
            <a:off x="5629638" y="839369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33FE7B6-8EC2-06D3-97F2-8A14D53C5614}"/>
              </a:ext>
            </a:extLst>
          </p:cNvPr>
          <p:cNvSpPr txBox="1">
            <a:spLocks/>
          </p:cNvSpPr>
          <p:nvPr/>
        </p:nvSpPr>
        <p:spPr>
          <a:xfrm>
            <a:off x="5939461" y="910487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Knowledge</a:t>
            </a:r>
            <a:r>
              <a:rPr lang="en-US" b="1" dirty="0"/>
              <a:t> </a:t>
            </a:r>
            <a:r>
              <a:rPr lang="en-US" b="1" dirty="0">
                <a:solidFill>
                  <a:schemeClr val="bg1"/>
                </a:solidFill>
              </a:rPr>
              <a:t>Check</a:t>
            </a:r>
          </a:p>
        </p:txBody>
      </p:sp>
      <p:pic>
        <p:nvPicPr>
          <p:cNvPr id="12" name="Picture 11" descr="Vida en Jupiter">
            <a:extLst>
              <a:ext uri="{FF2B5EF4-FFF2-40B4-BE49-F238E27FC236}">
                <a16:creationId xmlns:a16="http://schemas.microsoft.com/office/drawing/2014/main" id="{44133D45-AC90-DA23-B959-900DBB9594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3838" y="4156893"/>
            <a:ext cx="645172" cy="616139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B2E441A2-236A-A5BC-FD8B-D8F8C26AE5DD}"/>
              </a:ext>
            </a:extLst>
          </p:cNvPr>
          <p:cNvSpPr txBox="1">
            <a:spLocks/>
          </p:cNvSpPr>
          <p:nvPr/>
        </p:nvSpPr>
        <p:spPr>
          <a:xfrm>
            <a:off x="8626111" y="2822068"/>
            <a:ext cx="1676400" cy="49102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Font typeface="Arial" panose="020B0604020202020204" pitchFamily="34" charset="0"/>
              <a:buNone/>
              <a:defRPr/>
            </a:pPr>
            <a:r>
              <a:rPr lang="en-US" sz="2600" b="1" dirty="0"/>
              <a:t>Choose</a:t>
            </a:r>
            <a:endParaRPr lang="en-US" sz="2600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A3036DA-45D7-B2B8-2155-424867A46B40}"/>
              </a:ext>
            </a:extLst>
          </p:cNvPr>
          <p:cNvCxnSpPr>
            <a:cxnSpLocks/>
          </p:cNvCxnSpPr>
          <p:nvPr/>
        </p:nvCxnSpPr>
        <p:spPr>
          <a:xfrm>
            <a:off x="8534400" y="4800600"/>
            <a:ext cx="1447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230" name="TextBox 4"/>
          <p:cNvSpPr txBox="1">
            <a:spLocks noChangeArrowheads="1"/>
          </p:cNvSpPr>
          <p:nvPr/>
        </p:nvSpPr>
        <p:spPr bwMode="auto">
          <a:xfrm>
            <a:off x="8392438" y="3437997"/>
            <a:ext cx="2286000" cy="1923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320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9pPr>
          </a:lstStyle>
          <a:p>
            <a:pPr marL="514350" indent="-514350">
              <a:spcBef>
                <a:spcPct val="0"/>
              </a:spcBef>
              <a:buSzTx/>
              <a:buFont typeface="+mj-lt"/>
              <a:buAutoNum type="alphaUcPeriod"/>
            </a:pPr>
            <a:r>
              <a:rPr lang="en-US" altLang="en-US" sz="2600" dirty="0">
                <a:latin typeface="+mn-lt"/>
              </a:rPr>
              <a:t>1 and 4</a:t>
            </a:r>
          </a:p>
          <a:p>
            <a:pPr marL="514350" indent="-514350">
              <a:spcBef>
                <a:spcPct val="0"/>
              </a:spcBef>
              <a:buSzTx/>
              <a:buFont typeface="+mj-lt"/>
              <a:buAutoNum type="alphaUcPeriod"/>
            </a:pPr>
            <a:r>
              <a:rPr lang="en-US" altLang="en-US" sz="2600" dirty="0">
                <a:latin typeface="+mn-lt"/>
              </a:rPr>
              <a:t>2 and 4</a:t>
            </a:r>
          </a:p>
          <a:p>
            <a:pPr marL="514350" indent="-514350">
              <a:spcBef>
                <a:spcPct val="0"/>
              </a:spcBef>
              <a:buSzTx/>
              <a:buFont typeface="+mj-lt"/>
              <a:buAutoNum type="alphaUcPeriod"/>
            </a:pPr>
            <a:r>
              <a:rPr lang="en-US" altLang="en-US" sz="2600" dirty="0">
                <a:latin typeface="+mn-lt"/>
              </a:rPr>
              <a:t>1 and 2</a:t>
            </a:r>
          </a:p>
          <a:p>
            <a:pPr marL="514350" indent="-514350">
              <a:spcBef>
                <a:spcPct val="0"/>
              </a:spcBef>
              <a:buSzTx/>
              <a:buFont typeface="+mj-lt"/>
              <a:buAutoNum type="alphaUcPeriod"/>
            </a:pPr>
            <a:r>
              <a:rPr lang="en-US" altLang="en-US" sz="2600" dirty="0">
                <a:latin typeface="+mn-lt"/>
              </a:rPr>
              <a:t>3 and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69319-8AC6-4A3F-881B-9FDC6F3F920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545152" y="1905000"/>
            <a:ext cx="6892172" cy="4648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8580" indent="0">
              <a:buNone/>
              <a:defRPr/>
            </a:pPr>
            <a:r>
              <a:rPr lang="en-US" sz="2800" b="1" dirty="0">
                <a:solidFill>
                  <a:srgbClr val="532E1D"/>
                </a:solidFill>
              </a:rPr>
              <a:t>Contaminated reusable items should be:</a:t>
            </a:r>
          </a:p>
          <a:p>
            <a:pPr marL="582930" indent="-514350">
              <a:buFont typeface="+mj-lt"/>
              <a:buAutoNum type="arabicPeriod"/>
              <a:defRPr/>
            </a:pPr>
            <a:r>
              <a:rPr lang="en-US" sz="2800" dirty="0">
                <a:solidFill>
                  <a:srgbClr val="532E1D"/>
                </a:solidFill>
              </a:rPr>
              <a:t>Handled as little as possible </a:t>
            </a:r>
          </a:p>
          <a:p>
            <a:pPr marL="582930" indent="-514350">
              <a:buFont typeface="+mj-lt"/>
              <a:buAutoNum type="arabicPeriod"/>
              <a:defRPr/>
            </a:pPr>
            <a:r>
              <a:rPr lang="en-US" sz="2800" dirty="0">
                <a:solidFill>
                  <a:srgbClr val="532E1D"/>
                </a:solidFill>
              </a:rPr>
              <a:t>Placed in a bio-hazard labeled container and left in room until end of the workday</a:t>
            </a:r>
          </a:p>
          <a:p>
            <a:pPr marL="582930" indent="-514350">
              <a:buFont typeface="+mj-lt"/>
              <a:buAutoNum type="arabicPeriod"/>
              <a:defRPr/>
            </a:pPr>
            <a:r>
              <a:rPr lang="en-US" sz="2800" dirty="0">
                <a:solidFill>
                  <a:srgbClr val="532E1D"/>
                </a:solidFill>
              </a:rPr>
              <a:t>Pre-cleaned in hand hygiene sink</a:t>
            </a:r>
          </a:p>
          <a:p>
            <a:pPr marL="582930" indent="-514350">
              <a:buFont typeface="+mj-lt"/>
              <a:buAutoNum type="arabicPeriod"/>
              <a:defRPr/>
            </a:pPr>
            <a:r>
              <a:rPr lang="en-US" sz="2800" dirty="0">
                <a:solidFill>
                  <a:srgbClr val="532E1D"/>
                </a:solidFill>
              </a:rPr>
              <a:t>Transported immediately after use and not left in the patient care area</a:t>
            </a:r>
          </a:p>
        </p:txBody>
      </p:sp>
      <p:sp>
        <p:nvSpPr>
          <p:cNvPr id="10" name="banner">
            <a:extLst>
              <a:ext uri="{FF2B5EF4-FFF2-40B4-BE49-F238E27FC236}">
                <a16:creationId xmlns:a16="http://schemas.microsoft.com/office/drawing/2014/main" id="{F6976CAE-A03B-3081-DEE4-32B893616D12}"/>
              </a:ext>
            </a:extLst>
          </p:cNvPr>
          <p:cNvSpPr/>
          <p:nvPr/>
        </p:nvSpPr>
        <p:spPr>
          <a:xfrm>
            <a:off x="5629638" y="839369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ABCFABF-172A-D2AE-8D3C-D9FB1DCA8373}"/>
              </a:ext>
            </a:extLst>
          </p:cNvPr>
          <p:cNvSpPr txBox="1">
            <a:spLocks/>
          </p:cNvSpPr>
          <p:nvPr/>
        </p:nvSpPr>
        <p:spPr>
          <a:xfrm>
            <a:off x="5939461" y="910487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Knowledge</a:t>
            </a:r>
            <a:r>
              <a:rPr lang="en-US" b="1" dirty="0"/>
              <a:t> </a:t>
            </a:r>
            <a:r>
              <a:rPr lang="en-US" b="1" dirty="0">
                <a:solidFill>
                  <a:schemeClr val="bg1"/>
                </a:solidFill>
              </a:rPr>
              <a:t>Check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0BBAD19-52E9-4903-6F80-B39860CF722C}"/>
              </a:ext>
            </a:extLst>
          </p:cNvPr>
          <p:cNvSpPr/>
          <p:nvPr/>
        </p:nvSpPr>
        <p:spPr>
          <a:xfrm>
            <a:off x="8534400" y="2743200"/>
            <a:ext cx="2286000" cy="2895600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4" name="Picture 3" descr="Vida en Jupiter">
            <a:extLst>
              <a:ext uri="{FF2B5EF4-FFF2-40B4-BE49-F238E27FC236}">
                <a16:creationId xmlns:a16="http://schemas.microsoft.com/office/drawing/2014/main" id="{036FA3DC-C1DE-D299-ACC0-0673C86F02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4252114"/>
            <a:ext cx="645172" cy="61613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E7EBD2A-5056-1859-387F-A4A81D10FE61}"/>
              </a:ext>
            </a:extLst>
          </p:cNvPr>
          <p:cNvSpPr txBox="1">
            <a:spLocks/>
          </p:cNvSpPr>
          <p:nvPr/>
        </p:nvSpPr>
        <p:spPr>
          <a:xfrm>
            <a:off x="8996673" y="2917289"/>
            <a:ext cx="1676400" cy="49102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Font typeface="Arial" panose="020B0604020202020204" pitchFamily="34" charset="0"/>
              <a:buNone/>
              <a:defRPr/>
            </a:pPr>
            <a:r>
              <a:rPr lang="en-US" sz="2600" b="1" dirty="0"/>
              <a:t>Choose</a:t>
            </a:r>
            <a:endParaRPr lang="en-US" sz="26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16C333F-9736-717E-36BF-5D067BEA9C09}"/>
              </a:ext>
            </a:extLst>
          </p:cNvPr>
          <p:cNvCxnSpPr>
            <a:cxnSpLocks/>
          </p:cNvCxnSpPr>
          <p:nvPr/>
        </p:nvCxnSpPr>
        <p:spPr>
          <a:xfrm>
            <a:off x="8904962" y="4895821"/>
            <a:ext cx="1447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TextBox 4">
            <a:extLst>
              <a:ext uri="{FF2B5EF4-FFF2-40B4-BE49-F238E27FC236}">
                <a16:creationId xmlns:a16="http://schemas.microsoft.com/office/drawing/2014/main" id="{BBCD4F57-75BD-4517-CDC9-A0765B7DB9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3533218"/>
            <a:ext cx="2286000" cy="1923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320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9pPr>
          </a:lstStyle>
          <a:p>
            <a:pPr marL="514350" indent="-514350">
              <a:spcBef>
                <a:spcPct val="0"/>
              </a:spcBef>
              <a:buSzTx/>
              <a:buFont typeface="+mj-lt"/>
              <a:buAutoNum type="alphaUcPeriod"/>
            </a:pPr>
            <a:r>
              <a:rPr lang="en-US" altLang="en-US" sz="2600" dirty="0">
                <a:latin typeface="+mn-lt"/>
              </a:rPr>
              <a:t>1 and 3</a:t>
            </a:r>
          </a:p>
          <a:p>
            <a:pPr marL="514350" indent="-514350">
              <a:spcBef>
                <a:spcPct val="0"/>
              </a:spcBef>
              <a:buSzTx/>
              <a:buFont typeface="+mj-lt"/>
              <a:buAutoNum type="alphaUcPeriod"/>
            </a:pPr>
            <a:r>
              <a:rPr lang="en-US" altLang="en-US" sz="2600" dirty="0">
                <a:latin typeface="+mn-lt"/>
              </a:rPr>
              <a:t>3 and 4</a:t>
            </a:r>
          </a:p>
          <a:p>
            <a:pPr marL="514350" indent="-514350">
              <a:spcBef>
                <a:spcPct val="0"/>
              </a:spcBef>
              <a:buSzTx/>
              <a:buFont typeface="+mj-lt"/>
              <a:buAutoNum type="alphaUcPeriod"/>
            </a:pPr>
            <a:r>
              <a:rPr lang="en-US" altLang="en-US" sz="2600" dirty="0">
                <a:latin typeface="+mn-lt"/>
              </a:rPr>
              <a:t>1 and 4</a:t>
            </a:r>
          </a:p>
          <a:p>
            <a:pPr marL="514350" indent="-514350">
              <a:spcBef>
                <a:spcPct val="0"/>
              </a:spcBef>
              <a:buSzTx/>
              <a:buFont typeface="+mj-lt"/>
              <a:buAutoNum type="alphaUcPeriod"/>
            </a:pPr>
            <a:r>
              <a:rPr lang="en-US" altLang="en-US" sz="2600" dirty="0">
                <a:latin typeface="+mn-lt"/>
              </a:rPr>
              <a:t>1, 2, 3, 4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7204" y="1456077"/>
            <a:ext cx="9445451" cy="3779442"/>
          </a:xfrm>
        </p:spPr>
        <p:txBody>
          <a:bodyPr>
            <a:normAutofit fontScale="62500" lnSpcReduction="20000"/>
          </a:bodyPr>
          <a:lstStyle/>
          <a:p>
            <a:pPr marL="0" indent="0">
              <a:spcAft>
                <a:spcPts val="450"/>
              </a:spcAft>
              <a:buNone/>
            </a:pPr>
            <a:r>
              <a:rPr lang="en-US" sz="3800" b="1" dirty="0">
                <a:solidFill>
                  <a:srgbClr val="532E1D"/>
                </a:solidFill>
              </a:rPr>
              <a:t>True or False?</a:t>
            </a:r>
          </a:p>
          <a:p>
            <a:pPr marL="0" indent="0">
              <a:spcAft>
                <a:spcPts val="450"/>
              </a:spcAft>
              <a:buNone/>
            </a:pPr>
            <a:r>
              <a:rPr lang="en-US" sz="3800" b="1" dirty="0">
                <a:solidFill>
                  <a:srgbClr val="532E1D"/>
                </a:solidFill>
              </a:rPr>
              <a:t>Rule .0206 requires all the following for healthcare organizations:  </a:t>
            </a:r>
          </a:p>
          <a:p>
            <a:pPr>
              <a:spcAft>
                <a:spcPts val="450"/>
              </a:spcAft>
            </a:pPr>
            <a:r>
              <a:rPr lang="en-US" sz="3800" dirty="0">
                <a:solidFill>
                  <a:srgbClr val="532E1D"/>
                </a:solidFill>
              </a:rPr>
              <a:t>Have a written infection control policy </a:t>
            </a:r>
          </a:p>
          <a:p>
            <a:pPr>
              <a:spcAft>
                <a:spcPts val="450"/>
              </a:spcAft>
            </a:pPr>
            <a:r>
              <a:rPr lang="en-US" sz="3800" dirty="0">
                <a:solidFill>
                  <a:srgbClr val="532E1D"/>
                </a:solidFill>
              </a:rPr>
              <a:t>Conduct infection control training for healthcare providers</a:t>
            </a:r>
          </a:p>
          <a:p>
            <a:pPr>
              <a:spcAft>
                <a:spcPts val="450"/>
              </a:spcAft>
            </a:pPr>
            <a:r>
              <a:rPr lang="en-US" sz="3800" dirty="0">
                <a:solidFill>
                  <a:srgbClr val="532E1D"/>
                </a:solidFill>
              </a:rPr>
              <a:t>Have at least one person designated to have oversight of infection control</a:t>
            </a:r>
          </a:p>
          <a:p>
            <a:pPr>
              <a:spcAft>
                <a:spcPts val="450"/>
              </a:spcAft>
            </a:pPr>
            <a:r>
              <a:rPr lang="en-US" sz="3800" dirty="0">
                <a:solidFill>
                  <a:srgbClr val="532E1D"/>
                </a:solidFill>
              </a:rPr>
              <a:t>Designated person must attend a state-approved course </a:t>
            </a:r>
          </a:p>
          <a:p>
            <a:pPr>
              <a:spcAft>
                <a:spcPts val="450"/>
              </a:spcAft>
            </a:pPr>
            <a:r>
              <a:rPr lang="en-US" sz="3800" dirty="0">
                <a:solidFill>
                  <a:srgbClr val="532E1D"/>
                </a:solidFill>
              </a:rPr>
              <a:t>Compliance with infection control requirements must be monitored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4" name="button">
            <a:extLst>
              <a:ext uri="{FF2B5EF4-FFF2-40B4-BE49-F238E27FC236}">
                <a16:creationId xmlns:a16="http://schemas.microsoft.com/office/drawing/2014/main" id="{BA38A7E5-722C-3376-7415-C96CF14FF5C5}"/>
              </a:ext>
            </a:extLst>
          </p:cNvPr>
          <p:cNvSpPr/>
          <p:nvPr/>
        </p:nvSpPr>
        <p:spPr>
          <a:xfrm>
            <a:off x="3881123" y="4868505"/>
            <a:ext cx="1498294" cy="1498294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True</a:t>
            </a:r>
          </a:p>
        </p:txBody>
      </p:sp>
      <p:sp>
        <p:nvSpPr>
          <p:cNvPr id="15" name="button">
            <a:extLst>
              <a:ext uri="{FF2B5EF4-FFF2-40B4-BE49-F238E27FC236}">
                <a16:creationId xmlns:a16="http://schemas.microsoft.com/office/drawing/2014/main" id="{E39ABFE9-4FF7-FE7D-6978-79852D457524}"/>
              </a:ext>
            </a:extLst>
          </p:cNvPr>
          <p:cNvSpPr/>
          <p:nvPr/>
        </p:nvSpPr>
        <p:spPr>
          <a:xfrm>
            <a:off x="7240647" y="4868505"/>
            <a:ext cx="1498294" cy="1498294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False</a:t>
            </a:r>
          </a:p>
        </p:txBody>
      </p:sp>
      <p:pic>
        <p:nvPicPr>
          <p:cNvPr id="8" name="Picture 7" descr="Vida en Jupite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716" y="4710834"/>
            <a:ext cx="1579277" cy="1508209"/>
          </a:xfrm>
          <a:prstGeom prst="rect">
            <a:avLst/>
          </a:prstGeom>
        </p:spPr>
      </p:pic>
      <p:sp>
        <p:nvSpPr>
          <p:cNvPr id="2" name="banner">
            <a:extLst>
              <a:ext uri="{FF2B5EF4-FFF2-40B4-BE49-F238E27FC236}">
                <a16:creationId xmlns:a16="http://schemas.microsoft.com/office/drawing/2014/main" id="{857590B2-4099-1563-63BA-D244F2A00EA7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F479AE9-D5CC-67F2-F102-B276516AEAEA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b="1">
                <a:solidFill>
                  <a:schemeClr val="bg1"/>
                </a:solidFill>
              </a:rPr>
              <a:t>Knowledge Check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6227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 of Cleaning, Disinfection, and Sterilization Principles to Patient Care Equipment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Module G Quiz</a:t>
            </a:r>
          </a:p>
        </p:txBody>
      </p:sp>
    </p:spTree>
    <p:extLst>
      <p:ext uri="{BB962C8B-B14F-4D97-AF65-F5344CB8AC3E}">
        <p14:creationId xmlns:p14="http://schemas.microsoft.com/office/powerpoint/2010/main" val="19886233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88942-C605-41DE-BAA2-C1D28BC85E7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323871" y="1159625"/>
            <a:ext cx="9296400" cy="4267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sz="4600" b="1" dirty="0">
                <a:solidFill>
                  <a:srgbClr val="532E1D"/>
                </a:solidFill>
              </a:rPr>
              <a:t>True or False?</a:t>
            </a:r>
          </a:p>
          <a:p>
            <a:pPr marL="0" indent="0">
              <a:buNone/>
              <a:defRPr/>
            </a:pPr>
            <a:r>
              <a:rPr lang="en-US" sz="4200" dirty="0">
                <a:solidFill>
                  <a:srgbClr val="532E1D"/>
                </a:solidFill>
              </a:rPr>
              <a:t>In addition to gloves, HCP should wear a gown, eye and mouth protection d</a:t>
            </a:r>
            <a:r>
              <a:rPr lang="en-US" sz="3800" dirty="0">
                <a:solidFill>
                  <a:srgbClr val="532E1D"/>
                </a:solidFill>
              </a:rPr>
              <a:t>uring initiation and termination of dialysis and change PPE if it becomes soiled or contaminated</a:t>
            </a:r>
            <a:r>
              <a:rPr lang="en-US" sz="3600" dirty="0">
                <a:solidFill>
                  <a:srgbClr val="532E1D"/>
                </a:solidFill>
              </a:rPr>
              <a:t>. </a:t>
            </a:r>
          </a:p>
          <a:p>
            <a:pPr>
              <a:defRPr/>
            </a:pPr>
            <a:endParaRPr lang="en-US" sz="2400" dirty="0"/>
          </a:p>
          <a:p>
            <a:pPr marL="68580" indent="0">
              <a:buNone/>
              <a:defRPr/>
            </a:pPr>
            <a:endParaRPr lang="en-US" sz="3500" dirty="0"/>
          </a:p>
        </p:txBody>
      </p:sp>
      <p:sp>
        <p:nvSpPr>
          <p:cNvPr id="13" name="banner">
            <a:extLst>
              <a:ext uri="{FF2B5EF4-FFF2-40B4-BE49-F238E27FC236}">
                <a16:creationId xmlns:a16="http://schemas.microsoft.com/office/drawing/2014/main" id="{4CD40F57-285D-BDF4-7FD8-43A8B641E7F2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F1F0D23-B2D2-26E8-FD22-0AFA887F0978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>
                <a:solidFill>
                  <a:schemeClr val="bg1"/>
                </a:solidFill>
              </a:rPr>
              <a:t>Knowledge Check</a:t>
            </a:r>
          </a:p>
        </p:txBody>
      </p:sp>
      <p:sp>
        <p:nvSpPr>
          <p:cNvPr id="15" name="button">
            <a:extLst>
              <a:ext uri="{FF2B5EF4-FFF2-40B4-BE49-F238E27FC236}">
                <a16:creationId xmlns:a16="http://schemas.microsoft.com/office/drawing/2014/main" id="{325D4A3D-615F-2525-DE2E-563F09D8E543}"/>
              </a:ext>
            </a:extLst>
          </p:cNvPr>
          <p:cNvSpPr/>
          <p:nvPr/>
        </p:nvSpPr>
        <p:spPr>
          <a:xfrm>
            <a:off x="3881123" y="5131106"/>
            <a:ext cx="1498294" cy="1498294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True</a:t>
            </a:r>
          </a:p>
        </p:txBody>
      </p:sp>
      <p:sp>
        <p:nvSpPr>
          <p:cNvPr id="16" name="button">
            <a:extLst>
              <a:ext uri="{FF2B5EF4-FFF2-40B4-BE49-F238E27FC236}">
                <a16:creationId xmlns:a16="http://schemas.microsoft.com/office/drawing/2014/main" id="{0D6185A5-D4CA-24B5-0E88-2533AD4A8A9F}"/>
              </a:ext>
            </a:extLst>
          </p:cNvPr>
          <p:cNvSpPr/>
          <p:nvPr/>
        </p:nvSpPr>
        <p:spPr>
          <a:xfrm>
            <a:off x="7240647" y="5131106"/>
            <a:ext cx="1498294" cy="1498294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False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CA54144-02DD-CDA1-06B1-1947C9E2BD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81123" y="5117854"/>
            <a:ext cx="1578840" cy="15082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5E3A34-0B1B-FEFF-ABB3-2A2311A99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DC11E-C058-FE6D-A7D2-0CC282D7114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43000" y="1743459"/>
            <a:ext cx="9296400" cy="4267200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0" indent="0">
              <a:buNone/>
              <a:defRPr/>
            </a:pPr>
            <a:r>
              <a:rPr lang="en-US" sz="4600" b="1" dirty="0">
                <a:solidFill>
                  <a:srgbClr val="532E1D"/>
                </a:solidFill>
              </a:rPr>
              <a:t>Which of the following statements is true?</a:t>
            </a:r>
          </a:p>
          <a:p>
            <a:pPr marL="812800" indent="-742950">
              <a:buFont typeface="+mj-lt"/>
              <a:buAutoNum type="arabicPeriod"/>
            </a:pPr>
            <a:r>
              <a:rPr lang="en-US" sz="3600" dirty="0">
                <a:solidFill>
                  <a:srgbClr val="532E1D"/>
                </a:solidFill>
              </a:rPr>
              <a:t>Any </a:t>
            </a:r>
            <a:r>
              <a:rPr lang="en-US" sz="3600" b="0" i="0" dirty="0">
                <a:solidFill>
                  <a:srgbClr val="3B383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item taken to a patient’s dialysis station could become contaminated.</a:t>
            </a:r>
          </a:p>
          <a:p>
            <a:pPr marL="812800" indent="-742950">
              <a:buFont typeface="+mj-lt"/>
              <a:buAutoNum type="arabicPeriod"/>
            </a:pPr>
            <a:r>
              <a:rPr lang="en-US" sz="3600" dirty="0">
                <a:solidFill>
                  <a:srgbClr val="3B383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 single-dose vials whenever possible and dispose of them immediately after use</a:t>
            </a:r>
          </a:p>
          <a:p>
            <a:pPr marL="812800" indent="-742950">
              <a:buFont typeface="+mj-lt"/>
              <a:buAutoNum type="arabicPeriod"/>
            </a:pPr>
            <a:r>
              <a:rPr lang="en-US" sz="3600" b="0" i="0" dirty="0">
                <a:solidFill>
                  <a:srgbClr val="3B383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 not carry medication vials, syringes, alcohol swabs, tape or supplies in pockets</a:t>
            </a:r>
          </a:p>
          <a:p>
            <a:pPr marL="812800" indent="-742950">
              <a:buFont typeface="+mj-lt"/>
              <a:buAutoNum type="arabicPeriod"/>
            </a:pPr>
            <a:r>
              <a:rPr lang="en-US" sz="3600" dirty="0">
                <a:solidFill>
                  <a:srgbClr val="3B383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 an EPA-registered hospital disinfectant and follow the label instruction for proper dilution</a:t>
            </a:r>
          </a:p>
          <a:p>
            <a:pPr marL="812800" indent="-742950">
              <a:buFont typeface="+mj-lt"/>
              <a:buAutoNum type="arabicPeriod"/>
            </a:pPr>
            <a:r>
              <a:rPr lang="en-US" sz="3600" b="0" i="0" dirty="0">
                <a:solidFill>
                  <a:srgbClr val="3B383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All the above</a:t>
            </a:r>
          </a:p>
          <a:p>
            <a:pPr marL="69850" indent="0">
              <a:buNone/>
            </a:pPr>
            <a:endParaRPr lang="en-US" sz="3600" b="0" i="0" dirty="0">
              <a:solidFill>
                <a:srgbClr val="3B3835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  <a:defRPr/>
            </a:pPr>
            <a:r>
              <a:rPr lang="en-US" sz="3600" dirty="0">
                <a:solidFill>
                  <a:srgbClr val="532E1D"/>
                </a:solidFill>
              </a:rPr>
              <a:t> </a:t>
            </a:r>
          </a:p>
          <a:p>
            <a:pPr>
              <a:defRPr/>
            </a:pPr>
            <a:endParaRPr lang="en-US" sz="2400" dirty="0"/>
          </a:p>
          <a:p>
            <a:pPr marL="68580" indent="0">
              <a:buNone/>
              <a:defRPr/>
            </a:pPr>
            <a:endParaRPr lang="en-US" sz="3500" dirty="0"/>
          </a:p>
        </p:txBody>
      </p:sp>
      <p:sp>
        <p:nvSpPr>
          <p:cNvPr id="13" name="banner">
            <a:extLst>
              <a:ext uri="{FF2B5EF4-FFF2-40B4-BE49-F238E27FC236}">
                <a16:creationId xmlns:a16="http://schemas.microsoft.com/office/drawing/2014/main" id="{5A9EAB9D-A7CE-6851-E685-21DD28D5AD86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30FBC90-17A6-DFBD-4CFC-2C5A817E970E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Knowledge Check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52C4BF7-1BA0-4546-D2C8-1FD9BFC7A3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3311" y="4555213"/>
            <a:ext cx="819378" cy="782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054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AD12EB8-49D2-9CFD-6A6A-C9E57CE4F088}"/>
              </a:ext>
            </a:extLst>
          </p:cNvPr>
          <p:cNvSpPr txBox="1">
            <a:spLocks/>
          </p:cNvSpPr>
          <p:nvPr/>
        </p:nvSpPr>
        <p:spPr>
          <a:xfrm>
            <a:off x="1447800" y="1293831"/>
            <a:ext cx="8281098" cy="380172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450"/>
              </a:spcAft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532E1D"/>
                </a:solidFill>
              </a:rPr>
              <a:t>True or False?</a:t>
            </a:r>
          </a:p>
          <a:p>
            <a:pPr marL="0" indent="0">
              <a:spcAft>
                <a:spcPts val="450"/>
              </a:spcAft>
              <a:buFont typeface="Arial" panose="020B0604020202020204" pitchFamily="34" charset="0"/>
              <a:buNone/>
            </a:pPr>
            <a:r>
              <a:rPr lang="en-US" sz="2800" dirty="0">
                <a:solidFill>
                  <a:srgbClr val="532E1D"/>
                </a:solidFill>
              </a:rPr>
              <a:t>Patients who undergo dialysis should NOT receive the annual influenza vaccine due to increased risk of reaction?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" name="button">
            <a:extLst>
              <a:ext uri="{FF2B5EF4-FFF2-40B4-BE49-F238E27FC236}">
                <a16:creationId xmlns:a16="http://schemas.microsoft.com/office/drawing/2014/main" id="{88C4F091-DCA0-F83C-555D-3C84D00EA645}"/>
              </a:ext>
            </a:extLst>
          </p:cNvPr>
          <p:cNvSpPr/>
          <p:nvPr/>
        </p:nvSpPr>
        <p:spPr>
          <a:xfrm>
            <a:off x="3881123" y="4868505"/>
            <a:ext cx="1498294" cy="1498294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True</a:t>
            </a:r>
          </a:p>
        </p:txBody>
      </p:sp>
      <p:sp>
        <p:nvSpPr>
          <p:cNvPr id="9" name="button">
            <a:extLst>
              <a:ext uri="{FF2B5EF4-FFF2-40B4-BE49-F238E27FC236}">
                <a16:creationId xmlns:a16="http://schemas.microsoft.com/office/drawing/2014/main" id="{DF6E0C5C-09A4-8F07-DA6E-DA0651E48960}"/>
              </a:ext>
            </a:extLst>
          </p:cNvPr>
          <p:cNvSpPr/>
          <p:nvPr/>
        </p:nvSpPr>
        <p:spPr>
          <a:xfrm>
            <a:off x="7240647" y="4868505"/>
            <a:ext cx="1498294" cy="1498294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False</a:t>
            </a:r>
          </a:p>
        </p:txBody>
      </p:sp>
      <p:pic>
        <p:nvPicPr>
          <p:cNvPr id="10" name="Picture 9" descr="Vida en Jupiter">
            <a:extLst>
              <a:ext uri="{FF2B5EF4-FFF2-40B4-BE49-F238E27FC236}">
                <a16:creationId xmlns:a16="http://schemas.microsoft.com/office/drawing/2014/main" id="{28E183C7-B470-6CE7-C287-5029869881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6326" y="4787083"/>
            <a:ext cx="1579277" cy="1508209"/>
          </a:xfrm>
          <a:prstGeom prst="rect">
            <a:avLst/>
          </a:prstGeom>
        </p:spPr>
      </p:pic>
      <p:sp>
        <p:nvSpPr>
          <p:cNvPr id="11" name="banner">
            <a:extLst>
              <a:ext uri="{FF2B5EF4-FFF2-40B4-BE49-F238E27FC236}">
                <a16:creationId xmlns:a16="http://schemas.microsoft.com/office/drawing/2014/main" id="{58D65686-BD60-098B-529F-3D4DA390746C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C0EDD9D-D972-9B0F-E662-4E256B68FBE1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</a:rPr>
              <a:t>Knowledge Check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utton">
            <a:extLst>
              <a:ext uri="{FF2B5EF4-FFF2-40B4-BE49-F238E27FC236}">
                <a16:creationId xmlns:a16="http://schemas.microsoft.com/office/drawing/2014/main" id="{BA38A7E5-722C-3376-7415-C96CF14FF5C5}"/>
              </a:ext>
            </a:extLst>
          </p:cNvPr>
          <p:cNvSpPr/>
          <p:nvPr/>
        </p:nvSpPr>
        <p:spPr>
          <a:xfrm>
            <a:off x="3881123" y="4868505"/>
            <a:ext cx="1498294" cy="1498294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True</a:t>
            </a:r>
          </a:p>
        </p:txBody>
      </p:sp>
      <p:sp>
        <p:nvSpPr>
          <p:cNvPr id="15" name="button">
            <a:extLst>
              <a:ext uri="{FF2B5EF4-FFF2-40B4-BE49-F238E27FC236}">
                <a16:creationId xmlns:a16="http://schemas.microsoft.com/office/drawing/2014/main" id="{E39ABFE9-4FF7-FE7D-6978-79852D457524}"/>
              </a:ext>
            </a:extLst>
          </p:cNvPr>
          <p:cNvSpPr/>
          <p:nvPr/>
        </p:nvSpPr>
        <p:spPr>
          <a:xfrm>
            <a:off x="7240647" y="4868505"/>
            <a:ext cx="1498294" cy="1498294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False</a:t>
            </a:r>
          </a:p>
        </p:txBody>
      </p:sp>
      <p:pic>
        <p:nvPicPr>
          <p:cNvPr id="8" name="Picture 7" descr="Vida en Jupite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8384" y="4858590"/>
            <a:ext cx="1579277" cy="1508209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D62D64D-C8C5-05FC-CE68-CE335BE52841}"/>
              </a:ext>
            </a:extLst>
          </p:cNvPr>
          <p:cNvSpPr txBox="1">
            <a:spLocks/>
          </p:cNvSpPr>
          <p:nvPr/>
        </p:nvSpPr>
        <p:spPr>
          <a:xfrm>
            <a:off x="1612091" y="1812640"/>
            <a:ext cx="9215678" cy="23586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rgbClr val="000000"/>
                </a:solidFill>
                <a:latin typeface="Edmondsans"/>
                <a:ea typeface="+mn-ea"/>
                <a:cs typeface="Edmondsan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Edmondsans"/>
                <a:ea typeface="+mn-ea"/>
                <a:cs typeface="Edmondsan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rgbClr val="000000"/>
                </a:solidFill>
                <a:latin typeface="Edmondsans"/>
                <a:ea typeface="+mn-ea"/>
                <a:cs typeface="Edmondsan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rgbClr val="000000"/>
                </a:solidFill>
                <a:latin typeface="Edmondsans"/>
                <a:ea typeface="+mn-ea"/>
                <a:cs typeface="Edmondsan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rgbClr val="000000"/>
                </a:solidFill>
                <a:latin typeface="Edmondsans"/>
                <a:ea typeface="+mn-ea"/>
                <a:cs typeface="Edmondsan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800" b="1" dirty="0">
                <a:solidFill>
                  <a:srgbClr val="532E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True or False: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rgbClr val="532E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Needlesticks are the most common route of exposure to bloodborne pathogens in the healthcare setting</a:t>
            </a: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sz="3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banner">
            <a:extLst>
              <a:ext uri="{FF2B5EF4-FFF2-40B4-BE49-F238E27FC236}">
                <a16:creationId xmlns:a16="http://schemas.microsoft.com/office/drawing/2014/main" id="{5AC1FA4F-6124-B925-2B9E-6DCA7C105D8E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6D31959-567C-09C0-2E74-3AEA797792F8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b="1">
                <a:solidFill>
                  <a:schemeClr val="bg1"/>
                </a:solidFill>
              </a:rPr>
              <a:t>Knowledge Check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425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7047" y="1759750"/>
            <a:ext cx="9077652" cy="3465393"/>
          </a:xfrm>
        </p:spPr>
        <p:txBody>
          <a:bodyPr vert="horz" lIns="68580" tIns="34290" rIns="68580" bIns="34290" rtlCol="0"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400" b="1" dirty="0">
                <a:solidFill>
                  <a:srgbClr val="532E1D"/>
                </a:solidFill>
              </a:rPr>
              <a:t>Which of the following is NOT classified as “Regulated” medical waste in the NC Medical Waste Rules?  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Microbiological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Gowns and gloves 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Pathological 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Blood in quantities of &gt;20 ml per a single unit vessel </a:t>
            </a:r>
          </a:p>
          <a:p>
            <a:pPr marL="0" indent="0">
              <a:spcAft>
                <a:spcPts val="450"/>
              </a:spcAft>
              <a:buNone/>
            </a:pPr>
            <a:endParaRPr lang="en-US" sz="1800" dirty="0"/>
          </a:p>
        </p:txBody>
      </p:sp>
      <p:pic>
        <p:nvPicPr>
          <p:cNvPr id="11" name="Picture 10" descr="Vida en Jupiter">
            <a:extLst>
              <a:ext uri="{FF2B5EF4-FFF2-40B4-BE49-F238E27FC236}">
                <a16:creationId xmlns:a16="http://schemas.microsoft.com/office/drawing/2014/main" id="{EE2566CD-7385-4BD5-8354-ACCFA2E752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4461" y="2876307"/>
            <a:ext cx="645172" cy="616139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D7AF425-27AA-627D-B64B-A6DECFCCA4B8}"/>
              </a:ext>
            </a:extLst>
          </p:cNvPr>
          <p:cNvCxnSpPr/>
          <p:nvPr/>
        </p:nvCxnSpPr>
        <p:spPr>
          <a:xfrm>
            <a:off x="2118527" y="3492446"/>
            <a:ext cx="233121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banner">
            <a:extLst>
              <a:ext uri="{FF2B5EF4-FFF2-40B4-BE49-F238E27FC236}">
                <a16:creationId xmlns:a16="http://schemas.microsoft.com/office/drawing/2014/main" id="{E27A396E-C96A-BF0F-B29F-2900DF7D2497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BF5CB82-D263-D9BF-CD8F-F1AE19560FCF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b="1">
                <a:solidFill>
                  <a:schemeClr val="bg1"/>
                </a:solidFill>
              </a:rPr>
              <a:t>Knowledge Check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645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301" y="1759750"/>
            <a:ext cx="9405257" cy="4464424"/>
          </a:xfrm>
        </p:spPr>
        <p:txBody>
          <a:bodyPr vert="horz" lIns="137160" tIns="34290" rIns="137160" bIns="34290" rtlCol="0">
            <a:normAutofit/>
          </a:bodyPr>
          <a:lstStyle/>
          <a:p>
            <a:pPr marL="0" indent="0">
              <a:spcAft>
                <a:spcPts val="450"/>
              </a:spcAft>
              <a:buNone/>
            </a:pPr>
            <a:r>
              <a:rPr lang="en-US" sz="2400" b="1" dirty="0">
                <a:solidFill>
                  <a:srgbClr val="532E1D"/>
                </a:solidFill>
              </a:rPr>
              <a:t>What do the NC Medical Waste Rules require for disposal of sharps?</a:t>
            </a:r>
          </a:p>
          <a:p>
            <a:pPr marL="457200" indent="-457200">
              <a:spcAft>
                <a:spcPts val="45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Container for sharps is rigid, puncture resistant and leak proof when in an upright position. </a:t>
            </a:r>
          </a:p>
          <a:p>
            <a:pPr marL="457200" indent="-457200">
              <a:spcAft>
                <a:spcPts val="45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Closed sharps container may be disposed of with general solid waste.</a:t>
            </a:r>
          </a:p>
          <a:p>
            <a:pPr marL="457200" indent="-457200">
              <a:spcAft>
                <a:spcPts val="45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Contained sharps shall not be compacted prior to off-site transportation.</a:t>
            </a:r>
          </a:p>
          <a:p>
            <a:pPr marL="457200" indent="-457200">
              <a:spcAft>
                <a:spcPts val="45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All of the above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151FFFE-0858-2279-C010-ED2231607E91}"/>
              </a:ext>
            </a:extLst>
          </p:cNvPr>
          <p:cNvCxnSpPr>
            <a:cxnSpLocks/>
          </p:cNvCxnSpPr>
          <p:nvPr/>
        </p:nvCxnSpPr>
        <p:spPr>
          <a:xfrm>
            <a:off x="2118525" y="4767424"/>
            <a:ext cx="196110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4" name="Picture 13" descr="Vida en Jupiter">
            <a:extLst>
              <a:ext uri="{FF2B5EF4-FFF2-40B4-BE49-F238E27FC236}">
                <a16:creationId xmlns:a16="http://schemas.microsoft.com/office/drawing/2014/main" id="{22BA46A7-19EE-ECCD-6695-54AC3DD15A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442" y="4151285"/>
            <a:ext cx="645172" cy="616139"/>
          </a:xfrm>
          <a:prstGeom prst="rect">
            <a:avLst/>
          </a:prstGeom>
        </p:spPr>
      </p:pic>
      <p:sp>
        <p:nvSpPr>
          <p:cNvPr id="2" name="banner">
            <a:extLst>
              <a:ext uri="{FF2B5EF4-FFF2-40B4-BE49-F238E27FC236}">
                <a16:creationId xmlns:a16="http://schemas.microsoft.com/office/drawing/2014/main" id="{8BC9BDE7-3F10-9706-1E5A-9B2AFCDC8D3D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EC19B82-C511-FED8-066F-0F7D53B82D69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b="1">
                <a:solidFill>
                  <a:schemeClr val="bg1"/>
                </a:solidFill>
              </a:rPr>
              <a:t>Knowledge Check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490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OSHA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Module B Quiz</a:t>
            </a:r>
          </a:p>
        </p:txBody>
      </p:sp>
    </p:spTree>
    <p:extLst>
      <p:ext uri="{BB962C8B-B14F-4D97-AF65-F5344CB8AC3E}">
        <p14:creationId xmlns:p14="http://schemas.microsoft.com/office/powerpoint/2010/main" val="38508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530440"/>
            <a:ext cx="7395505" cy="3779442"/>
          </a:xfrm>
        </p:spPr>
        <p:txBody>
          <a:bodyPr>
            <a:normAutofit/>
          </a:bodyPr>
          <a:lstStyle/>
          <a:p>
            <a:pPr marL="0" indent="0">
              <a:spcAft>
                <a:spcPts val="450"/>
              </a:spcAft>
              <a:buNone/>
            </a:pPr>
            <a:r>
              <a:rPr lang="en-US" sz="2400" b="1" dirty="0">
                <a:solidFill>
                  <a:srgbClr val="532E1D"/>
                </a:solidFill>
              </a:rPr>
              <a:t>True or False?</a:t>
            </a:r>
          </a:p>
          <a:p>
            <a:pPr marL="0" indent="0">
              <a:spcAft>
                <a:spcPts val="450"/>
              </a:spcAft>
              <a:buNone/>
            </a:pPr>
            <a:r>
              <a:rPr lang="en-US" sz="2400" b="1" dirty="0">
                <a:solidFill>
                  <a:srgbClr val="532E1D"/>
                </a:solidFill>
              </a:rPr>
              <a:t>OSHA’s rules apply to:</a:t>
            </a:r>
          </a:p>
          <a:p>
            <a:pPr marL="457200" indent="-457200"/>
            <a:r>
              <a:rPr lang="en-US" sz="2400" dirty="0">
                <a:solidFill>
                  <a:srgbClr val="532E1D"/>
                </a:solidFill>
              </a:rPr>
              <a:t>All private sector employees</a:t>
            </a:r>
          </a:p>
          <a:p>
            <a:pPr marL="457200" indent="-457200"/>
            <a:r>
              <a:rPr lang="en-US" sz="2400" dirty="0">
                <a:solidFill>
                  <a:srgbClr val="532E1D"/>
                </a:solidFill>
              </a:rPr>
              <a:t>Students receiving compensation</a:t>
            </a:r>
          </a:p>
          <a:p>
            <a:pPr marL="457200" indent="-457200"/>
            <a:r>
              <a:rPr lang="en-US" sz="2400" dirty="0">
                <a:solidFill>
                  <a:srgbClr val="532E1D"/>
                </a:solidFill>
              </a:rPr>
              <a:t>Self employed persons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4" name="button">
            <a:extLst>
              <a:ext uri="{FF2B5EF4-FFF2-40B4-BE49-F238E27FC236}">
                <a16:creationId xmlns:a16="http://schemas.microsoft.com/office/drawing/2014/main" id="{BA38A7E5-722C-3376-7415-C96CF14FF5C5}"/>
              </a:ext>
            </a:extLst>
          </p:cNvPr>
          <p:cNvSpPr/>
          <p:nvPr/>
        </p:nvSpPr>
        <p:spPr>
          <a:xfrm>
            <a:off x="3881123" y="4868505"/>
            <a:ext cx="1498294" cy="1498294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True</a:t>
            </a:r>
          </a:p>
        </p:txBody>
      </p:sp>
      <p:sp>
        <p:nvSpPr>
          <p:cNvPr id="15" name="button">
            <a:extLst>
              <a:ext uri="{FF2B5EF4-FFF2-40B4-BE49-F238E27FC236}">
                <a16:creationId xmlns:a16="http://schemas.microsoft.com/office/drawing/2014/main" id="{E39ABFE9-4FF7-FE7D-6978-79852D457524}"/>
              </a:ext>
            </a:extLst>
          </p:cNvPr>
          <p:cNvSpPr/>
          <p:nvPr/>
        </p:nvSpPr>
        <p:spPr>
          <a:xfrm>
            <a:off x="7240647" y="4868505"/>
            <a:ext cx="1498294" cy="1498294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False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33132" y="4695581"/>
            <a:ext cx="1578840" cy="1508209"/>
          </a:xfrm>
          <a:prstGeom prst="rect">
            <a:avLst/>
          </a:prstGeom>
        </p:spPr>
      </p:pic>
      <p:sp>
        <p:nvSpPr>
          <p:cNvPr id="2" name="banner">
            <a:extLst>
              <a:ext uri="{FF2B5EF4-FFF2-40B4-BE49-F238E27FC236}">
                <a16:creationId xmlns:a16="http://schemas.microsoft.com/office/drawing/2014/main" id="{64233001-4F5E-BA73-E986-37F9C1F848E9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EC5617A-C074-B42F-50A6-0ABBFCEEB734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Knowledge Check</a:t>
            </a:r>
          </a:p>
        </p:txBody>
      </p:sp>
    </p:spTree>
    <p:extLst>
      <p:ext uri="{BB962C8B-B14F-4D97-AF65-F5344CB8AC3E}">
        <p14:creationId xmlns:p14="http://schemas.microsoft.com/office/powerpoint/2010/main" val="2616649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5184" y="1744085"/>
            <a:ext cx="9066616" cy="2366855"/>
          </a:xfrm>
        </p:spPr>
        <p:txBody>
          <a:bodyPr>
            <a:normAutofit/>
          </a:bodyPr>
          <a:lstStyle/>
          <a:p>
            <a:pPr marL="0" indent="0">
              <a:spcAft>
                <a:spcPts val="450"/>
              </a:spcAft>
              <a:buNone/>
            </a:pPr>
            <a:r>
              <a:rPr lang="en-US" sz="2400" b="1" dirty="0">
                <a:solidFill>
                  <a:srgbClr val="532E1D"/>
                </a:solidFill>
              </a:rPr>
              <a:t>True or False: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err="1">
                <a:solidFill>
                  <a:srgbClr val="532E1D"/>
                </a:solidFill>
              </a:rPr>
              <a:t>Bloodborne</a:t>
            </a:r>
            <a:r>
              <a:rPr lang="en-US" sz="2400" dirty="0">
                <a:solidFill>
                  <a:srgbClr val="532E1D"/>
                </a:solidFill>
              </a:rPr>
              <a:t> pathogens include any pathogenic organism that is found in the human blood and is capable of causing disease in humans. </a:t>
            </a:r>
          </a:p>
          <a:p>
            <a:endParaRPr lang="en-US" sz="2400" dirty="0"/>
          </a:p>
          <a:p>
            <a:pPr marL="68580" indent="0">
              <a:buNone/>
            </a:pPr>
            <a:endParaRPr lang="en-US" sz="3500" dirty="0"/>
          </a:p>
        </p:txBody>
      </p:sp>
      <p:sp>
        <p:nvSpPr>
          <p:cNvPr id="5" name="button">
            <a:extLst>
              <a:ext uri="{FF2B5EF4-FFF2-40B4-BE49-F238E27FC236}">
                <a16:creationId xmlns:a16="http://schemas.microsoft.com/office/drawing/2014/main" id="{E315794B-2310-4F03-A235-451B5C444B6A}"/>
              </a:ext>
            </a:extLst>
          </p:cNvPr>
          <p:cNvSpPr/>
          <p:nvPr/>
        </p:nvSpPr>
        <p:spPr>
          <a:xfrm>
            <a:off x="2514600" y="4649333"/>
            <a:ext cx="1498294" cy="1498294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True</a:t>
            </a:r>
          </a:p>
        </p:txBody>
      </p:sp>
      <p:sp>
        <p:nvSpPr>
          <p:cNvPr id="6" name="button">
            <a:extLst>
              <a:ext uri="{FF2B5EF4-FFF2-40B4-BE49-F238E27FC236}">
                <a16:creationId xmlns:a16="http://schemas.microsoft.com/office/drawing/2014/main" id="{ED1721CC-89EB-4762-8671-9B1673D9DB76}"/>
              </a:ext>
            </a:extLst>
          </p:cNvPr>
          <p:cNvSpPr/>
          <p:nvPr/>
        </p:nvSpPr>
        <p:spPr>
          <a:xfrm>
            <a:off x="7239000" y="4649333"/>
            <a:ext cx="1498294" cy="1498294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False</a:t>
            </a:r>
          </a:p>
        </p:txBody>
      </p:sp>
      <p:pic>
        <p:nvPicPr>
          <p:cNvPr id="12" name="Picture 11" descr="Vida en Jupiter">
            <a:extLst>
              <a:ext uri="{FF2B5EF4-FFF2-40B4-BE49-F238E27FC236}">
                <a16:creationId xmlns:a16="http://schemas.microsoft.com/office/drawing/2014/main" id="{6229BA51-18A3-E6E2-F54C-F7CDC09245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1" y="4343401"/>
            <a:ext cx="1579277" cy="1508209"/>
          </a:xfrm>
          <a:prstGeom prst="rect">
            <a:avLst/>
          </a:prstGeom>
        </p:spPr>
      </p:pic>
      <p:sp>
        <p:nvSpPr>
          <p:cNvPr id="2" name="banner">
            <a:extLst>
              <a:ext uri="{FF2B5EF4-FFF2-40B4-BE49-F238E27FC236}">
                <a16:creationId xmlns:a16="http://schemas.microsoft.com/office/drawing/2014/main" id="{2412158F-921F-3048-CA0D-2BA205B3BF0A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D4C3CA9-3F4D-EE61-1997-0A966A0D1AD6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>
                <a:solidFill>
                  <a:schemeClr val="bg1"/>
                </a:solidFill>
              </a:rPr>
              <a:t>Knowledge Check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594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FEA33F4B87B74BB74919253C3A38D5" ma:contentTypeVersion="14" ma:contentTypeDescription="Create a new document." ma:contentTypeScope="" ma:versionID="9cd9953219756cafd8ee8214af5accd0">
  <xsd:schema xmlns:xsd="http://www.w3.org/2001/XMLSchema" xmlns:xs="http://www.w3.org/2001/XMLSchema" xmlns:p="http://schemas.microsoft.com/office/2006/metadata/properties" xmlns:ns2="ab1f1545-a46a-410f-8c81-a4e7b735f71d" xmlns:ns3="50e319bb-8b7e-4e41-adfb-626718cbfebd" targetNamespace="http://schemas.microsoft.com/office/2006/metadata/properties" ma:root="true" ma:fieldsID="aa90f46aa9d09603dcf4b2aa9f53ca18" ns2:_="" ns3:_="">
    <xsd:import namespace="ab1f1545-a46a-410f-8c81-a4e7b735f71d"/>
    <xsd:import namespace="50e319bb-8b7e-4e41-adfb-626718cbfeb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1f1545-a46a-410f-8c81-a4e7b735f71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e319bb-8b7e-4e41-adfb-626718cbfe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E265D35-2F92-4CB3-BCC6-7D714714D0E7}"/>
</file>

<file path=customXml/itemProps2.xml><?xml version="1.0" encoding="utf-8"?>
<ds:datastoreItem xmlns:ds="http://schemas.openxmlformats.org/officeDocument/2006/customXml" ds:itemID="{3A6FBAB3-073F-4F63-9E13-9482C058845D}"/>
</file>

<file path=customXml/itemProps3.xml><?xml version="1.0" encoding="utf-8"?>
<ds:datastoreItem xmlns:ds="http://schemas.openxmlformats.org/officeDocument/2006/customXml" ds:itemID="{2AD77380-9E43-48B5-BED7-26FD36CB10B4}"/>
</file>

<file path=docProps/app.xml><?xml version="1.0" encoding="utf-8"?>
<Properties xmlns="http://schemas.openxmlformats.org/officeDocument/2006/extended-properties" xmlns:vt="http://schemas.openxmlformats.org/officeDocument/2006/docPropsVTypes">
  <TotalTime>5612</TotalTime>
  <Words>1660</Words>
  <Application>Microsoft Office PowerPoint</Application>
  <PresentationFormat>Widescreen</PresentationFormat>
  <Paragraphs>240</Paragraphs>
  <Slides>33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Aptos</vt:lpstr>
      <vt:lpstr>Arial</vt:lpstr>
      <vt:lpstr>Calibri</vt:lpstr>
      <vt:lpstr>Calibri Light</vt:lpstr>
      <vt:lpstr>Times New Roman</vt:lpstr>
      <vt:lpstr>Office Theme</vt:lpstr>
      <vt:lpstr>NC Laws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OSHA</vt:lpstr>
      <vt:lpstr>PowerPoint Presentation</vt:lpstr>
      <vt:lpstr>PowerPoint Presentation</vt:lpstr>
      <vt:lpstr>PowerPoint Presentation</vt:lpstr>
      <vt:lpstr>PowerPoint Presentation</vt:lpstr>
      <vt:lpstr>Epidemiology and Risk of Infection</vt:lpstr>
      <vt:lpstr>PowerPoint Presentation</vt:lpstr>
      <vt:lpstr>PowerPoint Presentation</vt:lpstr>
      <vt:lpstr>PowerPoint Presentation</vt:lpstr>
      <vt:lpstr>PowerPoint Presentation</vt:lpstr>
      <vt:lpstr>Outbreaks and Safe Injection Practices</vt:lpstr>
      <vt:lpstr>PowerPoint Presentation</vt:lpstr>
      <vt:lpstr>PowerPoint Presentation</vt:lpstr>
      <vt:lpstr>PowerPoint Presentation</vt:lpstr>
      <vt:lpstr>Principles and Practices of Asepsis</vt:lpstr>
      <vt:lpstr>PowerPoint Presentation</vt:lpstr>
      <vt:lpstr>PowerPoint Presentation</vt:lpstr>
      <vt:lpstr>PowerPoint Presentation</vt:lpstr>
      <vt:lpstr>PowerPoint Presentation</vt:lpstr>
      <vt:lpstr>Principles of Disinfection and Sterilization</vt:lpstr>
      <vt:lpstr>PowerPoint Presentation</vt:lpstr>
      <vt:lpstr>PowerPoint Presentation</vt:lpstr>
      <vt:lpstr>PowerPoint Presentation</vt:lpstr>
      <vt:lpstr>Application of Cleaning, Disinfection, and Sterilization Principles to Patient Care Equipment</vt:lpstr>
      <vt:lpstr>PowerPoint Presentation</vt:lpstr>
      <vt:lpstr>PowerPoint Presentation</vt:lpstr>
      <vt:lpstr>PowerPoint Presentation</vt:lpstr>
    </vt:vector>
  </TitlesOfParts>
  <Company>UNC Chapel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Powell, Amy</dc:creator>
  <cp:lastModifiedBy>Hubbard, Jennifer Lynn</cp:lastModifiedBy>
  <cp:revision>17</cp:revision>
  <dcterms:created xsi:type="dcterms:W3CDTF">2019-01-25T18:21:55Z</dcterms:created>
  <dcterms:modified xsi:type="dcterms:W3CDTF">2025-02-28T22:03:00Z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0x01010099FEA33F4B87B74BB74919253C3A38D5</vt:lpwstr>
  </property>
</Properties>
</file>