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4"/>
  </p:sldMasterIdLst>
  <p:notesMasterIdLst>
    <p:notesMasterId r:id="rId45"/>
  </p:notesMasterIdLst>
  <p:handoutMasterIdLst>
    <p:handoutMasterId r:id="rId46"/>
  </p:handoutMasterIdLst>
  <p:sldIdLst>
    <p:sldId id="339" r:id="rId5"/>
    <p:sldId id="353" r:id="rId6"/>
    <p:sldId id="361" r:id="rId7"/>
    <p:sldId id="362" r:id="rId8"/>
    <p:sldId id="342" r:id="rId9"/>
    <p:sldId id="343" r:id="rId10"/>
    <p:sldId id="320" r:id="rId11"/>
    <p:sldId id="263" r:id="rId12"/>
    <p:sldId id="329" r:id="rId13"/>
    <p:sldId id="330" r:id="rId14"/>
    <p:sldId id="345" r:id="rId15"/>
    <p:sldId id="267" r:id="rId16"/>
    <p:sldId id="351" r:id="rId17"/>
    <p:sldId id="331" r:id="rId18"/>
    <p:sldId id="332" r:id="rId19"/>
    <p:sldId id="344" r:id="rId20"/>
    <p:sldId id="338" r:id="rId21"/>
    <p:sldId id="319" r:id="rId22"/>
    <p:sldId id="318" r:id="rId23"/>
    <p:sldId id="273" r:id="rId24"/>
    <p:sldId id="274" r:id="rId25"/>
    <p:sldId id="275" r:id="rId26"/>
    <p:sldId id="356" r:id="rId27"/>
    <p:sldId id="349" r:id="rId28"/>
    <p:sldId id="333" r:id="rId29"/>
    <p:sldId id="336" r:id="rId30"/>
    <p:sldId id="354" r:id="rId31"/>
    <p:sldId id="337" r:id="rId32"/>
    <p:sldId id="355" r:id="rId33"/>
    <p:sldId id="357" r:id="rId34"/>
    <p:sldId id="286" r:id="rId35"/>
    <p:sldId id="363" r:id="rId36"/>
    <p:sldId id="358" r:id="rId37"/>
    <p:sldId id="324" r:id="rId38"/>
    <p:sldId id="325" r:id="rId39"/>
    <p:sldId id="326" r:id="rId40"/>
    <p:sldId id="307" r:id="rId41"/>
    <p:sldId id="308" r:id="rId42"/>
    <p:sldId id="359" r:id="rId43"/>
    <p:sldId id="346" r:id="rId4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3B218F-544D-C748-3D0B-2DD545658F01}" name="Guest User" initials="GU" userId="S::urn:spo:anon#a019ff990ffe3892d8312a45100fb9d3ba1fbe700aad60517e2bcdda62c5a0cf::" providerId="AD"/>
  <p188:author id="{BB765EAB-5635-E4F9-0C67-29CB2B910108}" name="Scott Rucci" initials="SR" userId="S::scott@ruccipro.com::b2dc4d01-5c8f-490c-8278-2e7fb7bc5c02" providerId="AD"/>
  <p188:author id="{5B2651E0-16AF-061C-5350-59A3E03AAE1B}" name="Cook, Evelyn C" initials="EC" userId="S::eccook@ad.unc.edu::3fdf2339-b52c-4e91-83d0-5de3e8bfcbb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ok, Evelyn C" initials="CEC" lastIdx="22" clrIdx="0">
    <p:extLst>
      <p:ext uri="{19B8F6BF-5375-455C-9EA6-DF929625EA0E}">
        <p15:presenceInfo xmlns:p15="http://schemas.microsoft.com/office/powerpoint/2012/main" userId="S-1-5-21-344340502-4252695000-2390403120-12516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BAC5"/>
    <a:srgbClr val="F0EAD1"/>
    <a:srgbClr val="532E1D"/>
    <a:srgbClr val="67BD4A"/>
    <a:srgbClr val="0077BE"/>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114507-94EE-4385-BB3D-4CF4586E61F1}" v="3" dt="2025-03-04T20:36:11.2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9" autoAdjust="0"/>
    <p:restoredTop sz="63116" autoAdjust="0"/>
  </p:normalViewPr>
  <p:slideViewPr>
    <p:cSldViewPr snapToGrid="0">
      <p:cViewPr varScale="1">
        <p:scale>
          <a:sx n="74" d="100"/>
          <a:sy n="74" d="100"/>
        </p:scale>
        <p:origin x="1956" y="60"/>
      </p:cViewPr>
      <p:guideLst/>
    </p:cSldViewPr>
  </p:slideViewPr>
  <p:outlineViewPr>
    <p:cViewPr>
      <p:scale>
        <a:sx n="33" d="100"/>
        <a:sy n="33" d="100"/>
      </p:scale>
      <p:origin x="0" y="-393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26f4c507f0ec06e72be7ea25fa1d324d41e83bd1efb796857e967a5a8e8ead9b::" providerId="AD" clId="Web-{7F094037-18FA-267F-93D2-FF3C06205378}"/>
    <pc:docChg chg="addSld delSld">
      <pc:chgData name="Guest User" userId="S::urn:spo:anon#26f4c507f0ec06e72be7ea25fa1d324d41e83bd1efb796857e967a5a8e8ead9b::" providerId="AD" clId="Web-{7F094037-18FA-267F-93D2-FF3C06205378}" dt="2025-01-20T19:49:34.696" v="1"/>
      <pc:docMkLst>
        <pc:docMk/>
      </pc:docMkLst>
      <pc:sldChg chg="del">
        <pc:chgData name="Guest User" userId="S::urn:spo:anon#26f4c507f0ec06e72be7ea25fa1d324d41e83bd1efb796857e967a5a8e8ead9b::" providerId="AD" clId="Web-{7F094037-18FA-267F-93D2-FF3C06205378}" dt="2025-01-20T19:49:34.696" v="1"/>
        <pc:sldMkLst>
          <pc:docMk/>
          <pc:sldMk cId="2357870996" sldId="352"/>
        </pc:sldMkLst>
      </pc:sldChg>
      <pc:sldChg chg="add">
        <pc:chgData name="Guest User" userId="S::urn:spo:anon#26f4c507f0ec06e72be7ea25fa1d324d41e83bd1efb796857e967a5a8e8ead9b::" providerId="AD" clId="Web-{7F094037-18FA-267F-93D2-FF3C06205378}" dt="2025-01-20T19:49:22.898" v="0"/>
        <pc:sldMkLst>
          <pc:docMk/>
          <pc:sldMk cId="207638040" sldId="363"/>
        </pc:sldMkLst>
      </pc:sldChg>
    </pc:docChg>
  </pc:docChgLst>
  <pc:docChgLst>
    <pc:chgData name="Scott Rucci" userId="b2dc4d01-5c8f-490c-8278-2e7fb7bc5c02" providerId="ADAL" clId="{1D4E0FC5-B222-4702-AAEB-A7228B6FE2EB}"/>
    <pc:docChg chg="custSel modSld">
      <pc:chgData name="Scott Rucci" userId="b2dc4d01-5c8f-490c-8278-2e7fb7bc5c02" providerId="ADAL" clId="{1D4E0FC5-B222-4702-AAEB-A7228B6FE2EB}" dt="2024-08-09T19:44:26.076" v="32" actId="20577"/>
      <pc:docMkLst>
        <pc:docMk/>
      </pc:docMkLst>
      <pc:sldChg chg="delSp mod delAnim modNotesTx">
        <pc:chgData name="Scott Rucci" userId="b2dc4d01-5c8f-490c-8278-2e7fb7bc5c02" providerId="ADAL" clId="{1D4E0FC5-B222-4702-AAEB-A7228B6FE2EB}" dt="2024-08-08T16:26:16.383" v="20" actId="113"/>
        <pc:sldMkLst>
          <pc:docMk/>
          <pc:sldMk cId="727131938" sldId="325"/>
        </pc:sldMkLst>
      </pc:sldChg>
      <pc:sldChg chg="delSp mod delAnim modNotesTx">
        <pc:chgData name="Scott Rucci" userId="b2dc4d01-5c8f-490c-8278-2e7fb7bc5c02" providerId="ADAL" clId="{1D4E0FC5-B222-4702-AAEB-A7228B6FE2EB}" dt="2024-08-08T16:25:02.950" v="15" actId="113"/>
        <pc:sldMkLst>
          <pc:docMk/>
          <pc:sldMk cId="1990781264" sldId="331"/>
        </pc:sldMkLst>
      </pc:sldChg>
      <pc:sldChg chg="delSp mod modNotesTx">
        <pc:chgData name="Scott Rucci" userId="b2dc4d01-5c8f-490c-8278-2e7fb7bc5c02" providerId="ADAL" clId="{1D4E0FC5-B222-4702-AAEB-A7228B6FE2EB}" dt="2024-08-08T16:23:18.865" v="3" actId="113"/>
        <pc:sldMkLst>
          <pc:docMk/>
          <pc:sldMk cId="2745296439" sldId="339"/>
        </pc:sldMkLst>
      </pc:sldChg>
      <pc:sldChg chg="delSp mod">
        <pc:chgData name="Scott Rucci" userId="b2dc4d01-5c8f-490c-8278-2e7fb7bc5c02" providerId="ADAL" clId="{1D4E0FC5-B222-4702-AAEB-A7228B6FE2EB}" dt="2024-08-08T16:24:26.376" v="11" actId="478"/>
        <pc:sldMkLst>
          <pc:docMk/>
          <pc:sldMk cId="661034694" sldId="342"/>
        </pc:sldMkLst>
      </pc:sldChg>
      <pc:sldChg chg="delSp mod">
        <pc:chgData name="Scott Rucci" userId="b2dc4d01-5c8f-490c-8278-2e7fb7bc5c02" providerId="ADAL" clId="{1D4E0FC5-B222-4702-AAEB-A7228B6FE2EB}" dt="2024-08-08T16:24:34.889" v="12" actId="478"/>
        <pc:sldMkLst>
          <pc:docMk/>
          <pc:sldMk cId="1771367717" sldId="343"/>
        </pc:sldMkLst>
      </pc:sldChg>
      <pc:sldChg chg="delSp mod delAnim">
        <pc:chgData name="Scott Rucci" userId="b2dc4d01-5c8f-490c-8278-2e7fb7bc5c02" providerId="ADAL" clId="{1D4E0FC5-B222-4702-AAEB-A7228B6FE2EB}" dt="2024-08-08T16:23:59.105" v="5" actId="478"/>
        <pc:sldMkLst>
          <pc:docMk/>
          <pc:sldMk cId="1532134579" sldId="361"/>
        </pc:sldMkLst>
      </pc:sldChg>
      <pc:sldChg chg="delSp modSp mod delAnim modNotesTx">
        <pc:chgData name="Scott Rucci" userId="b2dc4d01-5c8f-490c-8278-2e7fb7bc5c02" providerId="ADAL" clId="{1D4E0FC5-B222-4702-AAEB-A7228B6FE2EB}" dt="2024-08-09T19:44:26.076" v="32" actId="20577"/>
        <pc:sldMkLst>
          <pc:docMk/>
          <pc:sldMk cId="2649140930" sldId="362"/>
        </pc:sldMkLst>
      </pc:sldChg>
    </pc:docChg>
  </pc:docChgLst>
  <pc:docChgLst>
    <pc:chgData name="Scott Rucci" userId="b2dc4d01-5c8f-490c-8278-2e7fb7bc5c02" providerId="ADAL" clId="{9F26C15C-8797-4BDD-A032-B3BAAB075C92}"/>
    <pc:docChg chg="undo custSel modSld">
      <pc:chgData name="Scott Rucci" userId="b2dc4d01-5c8f-490c-8278-2e7fb7bc5c02" providerId="ADAL" clId="{9F26C15C-8797-4BDD-A032-B3BAAB075C92}" dt="2024-02-01T20:52:05.168" v="366" actId="1076"/>
      <pc:docMkLst>
        <pc:docMk/>
      </pc:docMkLst>
      <pc:sldChg chg="addSp modSp mod modCm">
        <pc:chgData name="Scott Rucci" userId="b2dc4d01-5c8f-490c-8278-2e7fb7bc5c02" providerId="ADAL" clId="{9F26C15C-8797-4BDD-A032-B3BAAB075C92}" dt="2024-01-31T22:51:33.724" v="103" actId="6549"/>
        <pc:sldMkLst>
          <pc:docMk/>
          <pc:sldMk cId="727131938" sldId="325"/>
        </pc:sldMkLst>
        <pc:extLst>
          <p:ext xmlns:p="http://schemas.openxmlformats.org/presentationml/2006/main" uri="{D6D511B9-2390-475A-947B-AFAB55BFBCF1}">
            <pc226:cmChg xmlns:pc226="http://schemas.microsoft.com/office/powerpoint/2022/06/main/command" chg="">
              <pc226:chgData name="Scott Rucci" userId="b2dc4d01-5c8f-490c-8278-2e7fb7bc5c02" providerId="ADAL" clId="{9F26C15C-8797-4BDD-A032-B3BAAB075C92}" dt="2024-01-31T22:51:26.108" v="101"/>
              <pc2:cmMkLst xmlns:pc2="http://schemas.microsoft.com/office/powerpoint/2019/9/main/command">
                <pc:docMk/>
                <pc:sldMk cId="727131938" sldId="325"/>
                <pc2:cmMk id="{482B7747-7C58-4718-9DCA-764B839387C5}"/>
              </pc2:cmMkLst>
              <pc226:cmRplyChg chg="add">
                <pc226:chgData name="Scott Rucci" userId="b2dc4d01-5c8f-490c-8278-2e7fb7bc5c02" providerId="ADAL" clId="{9F26C15C-8797-4BDD-A032-B3BAAB075C92}" dt="2024-01-31T22:51:26.108" v="101"/>
                <pc2:cmRplyMkLst xmlns:pc2="http://schemas.microsoft.com/office/powerpoint/2019/9/main/command">
                  <pc:docMk/>
                  <pc:sldMk cId="727131938" sldId="325"/>
                  <pc2:cmMk id="{482B7747-7C58-4718-9DCA-764B839387C5}"/>
                  <pc2:cmRplyMk id="{83F8B349-7545-4536-85BF-55842FEFD1FD}"/>
                </pc2:cmRplyMkLst>
              </pc226:cmRplyChg>
            </pc226:cmChg>
          </p:ext>
        </pc:extLst>
      </pc:sldChg>
      <pc:sldChg chg="addSp modSp">
        <pc:chgData name="Scott Rucci" userId="b2dc4d01-5c8f-490c-8278-2e7fb7bc5c02" providerId="ADAL" clId="{9F26C15C-8797-4BDD-A032-B3BAAB075C92}" dt="2024-01-31T22:48:27.744" v="100"/>
        <pc:sldMkLst>
          <pc:docMk/>
          <pc:sldMk cId="1990781264" sldId="331"/>
        </pc:sldMkLst>
      </pc:sldChg>
      <pc:sldChg chg="addSp delSp modSp mod modCm modNotesTx">
        <pc:chgData name="Scott Rucci" userId="b2dc4d01-5c8f-490c-8278-2e7fb7bc5c02" providerId="ADAL" clId="{9F26C15C-8797-4BDD-A032-B3BAAB075C92}" dt="2024-02-01T20:52:05.168" v="366" actId="1076"/>
        <pc:sldMkLst>
          <pc:docMk/>
          <pc:sldMk cId="2745296439" sldId="339"/>
        </pc:sldMkLst>
        <pc:extLst>
          <p:ext xmlns:p="http://schemas.openxmlformats.org/presentationml/2006/main" uri="{D6D511B9-2390-475A-947B-AFAB55BFBCF1}">
            <pc226:cmChg xmlns:pc226="http://schemas.microsoft.com/office/powerpoint/2022/06/main/command" chg="">
              <pc226:chgData name="Scott Rucci" userId="b2dc4d01-5c8f-490c-8278-2e7fb7bc5c02" providerId="ADAL" clId="{9F26C15C-8797-4BDD-A032-B3BAAB075C92}" dt="2024-01-31T22:28:18.994" v="32"/>
              <pc2:cmMkLst xmlns:pc2="http://schemas.microsoft.com/office/powerpoint/2019/9/main/command">
                <pc:docMk/>
                <pc:sldMk cId="2745296439" sldId="339"/>
                <pc2:cmMk id="{EB87DD8D-0559-4A51-A19B-AC285D2E26DD}"/>
              </pc2:cmMkLst>
              <pc226:cmRplyChg chg="add">
                <pc226:chgData name="Scott Rucci" userId="b2dc4d01-5c8f-490c-8278-2e7fb7bc5c02" providerId="ADAL" clId="{9F26C15C-8797-4BDD-A032-B3BAAB075C92}" dt="2024-01-31T22:28:18.994" v="32"/>
                <pc2:cmRplyMkLst xmlns:pc2="http://schemas.microsoft.com/office/powerpoint/2019/9/main/command">
                  <pc:docMk/>
                  <pc:sldMk cId="2745296439" sldId="339"/>
                  <pc2:cmMk id="{EB87DD8D-0559-4A51-A19B-AC285D2E26DD}"/>
                  <pc2:cmRplyMk id="{7E4F3A6B-F705-48CF-90D7-9FE25599BBA2}"/>
                </pc2:cmRplyMkLst>
              </pc226:cmRplyChg>
            </pc226:cmChg>
          </p:ext>
        </pc:extLst>
      </pc:sldChg>
      <pc:sldChg chg="addSp modSp mod">
        <pc:chgData name="Scott Rucci" userId="b2dc4d01-5c8f-490c-8278-2e7fb7bc5c02" providerId="ADAL" clId="{9F26C15C-8797-4BDD-A032-B3BAAB075C92}" dt="2024-01-31T22:29:45.597" v="40" actId="6549"/>
        <pc:sldMkLst>
          <pc:docMk/>
          <pc:sldMk cId="4075024061" sldId="341"/>
        </pc:sldMkLst>
      </pc:sldChg>
      <pc:sldChg chg="addSp modSp mod">
        <pc:chgData name="Scott Rucci" userId="b2dc4d01-5c8f-490c-8278-2e7fb7bc5c02" providerId="ADAL" clId="{9F26C15C-8797-4BDD-A032-B3BAAB075C92}" dt="2024-01-31T22:33:48.556" v="86" actId="20577"/>
        <pc:sldMkLst>
          <pc:docMk/>
          <pc:sldMk cId="661034694" sldId="342"/>
        </pc:sldMkLst>
      </pc:sldChg>
      <pc:sldChg chg="addSp modSp mod modCm">
        <pc:chgData name="Scott Rucci" userId="b2dc4d01-5c8f-490c-8278-2e7fb7bc5c02" providerId="ADAL" clId="{9F26C15C-8797-4BDD-A032-B3BAAB075C92}" dt="2024-01-31T22:46:56.776" v="98" actId="20577"/>
        <pc:sldMkLst>
          <pc:docMk/>
          <pc:sldMk cId="1771367717" sldId="343"/>
        </pc:sldMkLst>
        <pc:extLst>
          <p:ext xmlns:p="http://schemas.openxmlformats.org/presentationml/2006/main" uri="{D6D511B9-2390-475A-947B-AFAB55BFBCF1}">
            <pc226:cmChg xmlns:pc226="http://schemas.microsoft.com/office/powerpoint/2022/06/main/command" chg="">
              <pc226:chgData name="Scott Rucci" userId="b2dc4d01-5c8f-490c-8278-2e7fb7bc5c02" providerId="ADAL" clId="{9F26C15C-8797-4BDD-A032-B3BAAB075C92}" dt="2024-01-31T22:46:20.712" v="94"/>
              <pc2:cmMkLst xmlns:pc2="http://schemas.microsoft.com/office/powerpoint/2019/9/main/command">
                <pc:docMk/>
                <pc:sldMk cId="1771367717" sldId="343"/>
                <pc2:cmMk id="{6529A1E0-8462-4708-9122-5124B2985064}"/>
              </pc2:cmMkLst>
              <pc226:cmRplyChg chg="add">
                <pc226:chgData name="Scott Rucci" userId="b2dc4d01-5c8f-490c-8278-2e7fb7bc5c02" providerId="ADAL" clId="{9F26C15C-8797-4BDD-A032-B3BAAB075C92}" dt="2024-01-31T22:46:20.712" v="94"/>
                <pc2:cmRplyMkLst xmlns:pc2="http://schemas.microsoft.com/office/powerpoint/2019/9/main/command">
                  <pc:docMk/>
                  <pc:sldMk cId="1771367717" sldId="343"/>
                  <pc2:cmMk id="{6529A1E0-8462-4708-9122-5124B2985064}"/>
                  <pc2:cmRplyMk id="{5EDC21FA-7EA6-4163-B0C6-807569C75768}"/>
                </pc2:cmRplyMkLst>
              </pc226:cmRplyChg>
            </pc226:cmChg>
          </p:ext>
        </pc:extLst>
      </pc:sldChg>
    </pc:docChg>
  </pc:docChgLst>
  <pc:docChgLst>
    <pc:chgData name="Scott Rucci" userId="b2dc4d01-5c8f-490c-8278-2e7fb7bc5c02" providerId="ADAL" clId="{B1170765-2543-4135-ACEB-8E247E441D12}"/>
    <pc:docChg chg="custSel addSld delSld modSld sldOrd">
      <pc:chgData name="Scott Rucci" userId="b2dc4d01-5c8f-490c-8278-2e7fb7bc5c02" providerId="ADAL" clId="{B1170765-2543-4135-ACEB-8E247E441D12}" dt="2024-06-06T18:05:04.154" v="73"/>
      <pc:docMkLst>
        <pc:docMk/>
      </pc:docMkLst>
      <pc:sldChg chg="addSp modSp mod">
        <pc:chgData name="Scott Rucci" userId="b2dc4d01-5c8f-490c-8278-2e7fb7bc5c02" providerId="ADAL" clId="{B1170765-2543-4135-ACEB-8E247E441D12}" dt="2024-06-06T17:59:16.489" v="65" actId="14100"/>
        <pc:sldMkLst>
          <pc:docMk/>
          <pc:sldMk cId="2745296439" sldId="339"/>
        </pc:sldMkLst>
      </pc:sldChg>
      <pc:sldChg chg="del">
        <pc:chgData name="Scott Rucci" userId="b2dc4d01-5c8f-490c-8278-2e7fb7bc5c02" providerId="ADAL" clId="{B1170765-2543-4135-ACEB-8E247E441D12}" dt="2024-06-06T16:24:17.104" v="2" actId="47"/>
        <pc:sldMkLst>
          <pc:docMk/>
          <pc:sldMk cId="3855934163" sldId="340"/>
        </pc:sldMkLst>
      </pc:sldChg>
      <pc:sldChg chg="del">
        <pc:chgData name="Scott Rucci" userId="b2dc4d01-5c8f-490c-8278-2e7fb7bc5c02" providerId="ADAL" clId="{B1170765-2543-4135-ACEB-8E247E441D12}" dt="2024-06-06T16:45:02.586" v="7" actId="47"/>
        <pc:sldMkLst>
          <pc:docMk/>
          <pc:sldMk cId="4075024061" sldId="341"/>
        </pc:sldMkLst>
      </pc:sldChg>
      <pc:sldChg chg="add del">
        <pc:chgData name="Scott Rucci" userId="b2dc4d01-5c8f-490c-8278-2e7fb7bc5c02" providerId="ADAL" clId="{B1170765-2543-4135-ACEB-8E247E441D12}" dt="2024-06-06T18:02:15.977" v="67"/>
        <pc:sldMkLst>
          <pc:docMk/>
          <pc:sldMk cId="3368836709" sldId="353"/>
        </pc:sldMkLst>
      </pc:sldChg>
      <pc:sldChg chg="add del">
        <pc:chgData name="Scott Rucci" userId="b2dc4d01-5c8f-490c-8278-2e7fb7bc5c02" providerId="ADAL" clId="{B1170765-2543-4135-ACEB-8E247E441D12}" dt="2024-06-06T18:02:13.599" v="66" actId="47"/>
        <pc:sldMkLst>
          <pc:docMk/>
          <pc:sldMk cId="3972681418" sldId="360"/>
        </pc:sldMkLst>
      </pc:sldChg>
      <pc:sldChg chg="addSp delSp modSp add mod ord">
        <pc:chgData name="Scott Rucci" userId="b2dc4d01-5c8f-490c-8278-2e7fb7bc5c02" providerId="ADAL" clId="{B1170765-2543-4135-ACEB-8E247E441D12}" dt="2024-06-06T18:04:38.851" v="71"/>
        <pc:sldMkLst>
          <pc:docMk/>
          <pc:sldMk cId="1532134579" sldId="361"/>
        </pc:sldMkLst>
      </pc:sldChg>
      <pc:sldChg chg="addSp delSp modSp add mod">
        <pc:chgData name="Scott Rucci" userId="b2dc4d01-5c8f-490c-8278-2e7fb7bc5c02" providerId="ADAL" clId="{B1170765-2543-4135-ACEB-8E247E441D12}" dt="2024-06-06T18:05:04.154" v="73"/>
        <pc:sldMkLst>
          <pc:docMk/>
          <pc:sldMk cId="2649140930" sldId="362"/>
        </pc:sldMkLst>
      </pc:sldChg>
    </pc:docChg>
  </pc:docChgLst>
  <pc:docChgLst>
    <pc:chgData name="Scott Rucci" userId="b2dc4d01-5c8f-490c-8278-2e7fb7bc5c02" providerId="ADAL" clId="{8F10AA38-D593-486C-94BC-4FA844E2C610}"/>
    <pc:docChg chg="custSel modSld">
      <pc:chgData name="Scott Rucci" userId="b2dc4d01-5c8f-490c-8278-2e7fb7bc5c02" providerId="ADAL" clId="{8F10AA38-D593-486C-94BC-4FA844E2C610}" dt="2024-07-30T18:47:55.184" v="352" actId="14429"/>
      <pc:docMkLst>
        <pc:docMk/>
      </pc:docMkLst>
      <pc:sldChg chg="addSp modSp mod modAnim modCm modNotesTx">
        <pc:chgData name="Scott Rucci" userId="b2dc4d01-5c8f-490c-8278-2e7fb7bc5c02" providerId="ADAL" clId="{8F10AA38-D593-486C-94BC-4FA844E2C610}" dt="2024-07-17T01:14:28.319" v="43" actId="1076"/>
        <pc:sldMkLst>
          <pc:docMk/>
          <pc:sldMk cId="727131938" sldId="325"/>
        </pc:sldMkLst>
        <pc:extLst>
          <p:ext xmlns:p="http://schemas.openxmlformats.org/presentationml/2006/main" uri="{D6D511B9-2390-475A-947B-AFAB55BFBCF1}">
            <pc226:cmChg xmlns:pc226="http://schemas.microsoft.com/office/powerpoint/2022/06/main/command" chg="">
              <pc226:chgData name="Scott Rucci" userId="b2dc4d01-5c8f-490c-8278-2e7fb7bc5c02" providerId="ADAL" clId="{8F10AA38-D593-486C-94BC-4FA844E2C610}" dt="2024-07-01T18:05:53.977" v="6"/>
              <pc2:cmMkLst xmlns:pc2="http://schemas.microsoft.com/office/powerpoint/2019/9/main/command">
                <pc:docMk/>
                <pc:sldMk cId="727131938" sldId="325"/>
                <pc2:cmMk id="{482B7747-7C58-4718-9DCA-764B839387C5}"/>
              </pc2:cmMkLst>
              <pc226:cmRplyChg chg="add">
                <pc226:chgData name="Scott Rucci" userId="b2dc4d01-5c8f-490c-8278-2e7fb7bc5c02" providerId="ADAL" clId="{8F10AA38-D593-486C-94BC-4FA844E2C610}" dt="2024-07-01T18:05:53.977" v="6"/>
                <pc2:cmRplyMkLst xmlns:pc2="http://schemas.microsoft.com/office/powerpoint/2019/9/main/command">
                  <pc:docMk/>
                  <pc:sldMk cId="727131938" sldId="325"/>
                  <pc2:cmMk id="{482B7747-7C58-4718-9DCA-764B839387C5}"/>
                  <pc2:cmRplyMk id="{CC5BDE00-46AA-4FEA-B176-713E018F7EAA}"/>
                </pc2:cmRplyMkLst>
              </pc226:cmRplyChg>
            </pc226:cmChg>
          </p:ext>
        </pc:extLst>
      </pc:sldChg>
      <pc:sldChg chg="addSp modSp mod modAnim modCm">
        <pc:chgData name="Scott Rucci" userId="b2dc4d01-5c8f-490c-8278-2e7fb7bc5c02" providerId="ADAL" clId="{8F10AA38-D593-486C-94BC-4FA844E2C610}" dt="2024-07-17T01:14:02.689" v="41" actId="1076"/>
        <pc:sldMkLst>
          <pc:docMk/>
          <pc:sldMk cId="1990781264" sldId="331"/>
        </pc:sldMkLst>
        <pc:extLst>
          <p:ext xmlns:p="http://schemas.openxmlformats.org/presentationml/2006/main" uri="{D6D511B9-2390-475A-947B-AFAB55BFBCF1}">
            <pc226:cmChg xmlns:pc226="http://schemas.microsoft.com/office/powerpoint/2022/06/main/command" chg="">
              <pc226:chgData name="Scott Rucci" userId="b2dc4d01-5c8f-490c-8278-2e7fb7bc5c02" providerId="ADAL" clId="{8F10AA38-D593-486C-94BC-4FA844E2C610}" dt="2024-07-01T18:02:44.971" v="0"/>
              <pc2:cmMkLst xmlns:pc2="http://schemas.microsoft.com/office/powerpoint/2019/9/main/command">
                <pc:docMk/>
                <pc:sldMk cId="1990781264" sldId="331"/>
                <pc2:cmMk id="{5FCA0A82-8469-4551-8147-AB056F35EC5D}"/>
              </pc2:cmMkLst>
              <pc226:cmRplyChg chg="add">
                <pc226:chgData name="Scott Rucci" userId="b2dc4d01-5c8f-490c-8278-2e7fb7bc5c02" providerId="ADAL" clId="{8F10AA38-D593-486C-94BC-4FA844E2C610}" dt="2024-07-01T18:02:44.971" v="0"/>
                <pc2:cmRplyMkLst xmlns:pc2="http://schemas.microsoft.com/office/powerpoint/2019/9/main/command">
                  <pc:docMk/>
                  <pc:sldMk cId="1990781264" sldId="331"/>
                  <pc2:cmMk id="{5FCA0A82-8469-4551-8147-AB056F35EC5D}"/>
                  <pc2:cmRplyMk id="{D1A14B53-572B-478D-A4B0-508462DBAA04}"/>
                </pc2:cmRplyMkLst>
              </pc226:cmRplyChg>
            </pc226:cmChg>
          </p:ext>
        </pc:extLst>
      </pc:sldChg>
      <pc:sldChg chg="addSp delSp modSp mod delAnim modAnim">
        <pc:chgData name="Scott Rucci" userId="b2dc4d01-5c8f-490c-8278-2e7fb7bc5c02" providerId="ADAL" clId="{8F10AA38-D593-486C-94BC-4FA844E2C610}" dt="2024-07-30T18:47:55.184" v="352" actId="14429"/>
        <pc:sldMkLst>
          <pc:docMk/>
          <pc:sldMk cId="2745296439" sldId="339"/>
        </pc:sldMkLst>
      </pc:sldChg>
      <pc:sldChg chg="addSp delSp modSp mod delAnim modAnim">
        <pc:chgData name="Scott Rucci" userId="b2dc4d01-5c8f-490c-8278-2e7fb7bc5c02" providerId="ADAL" clId="{8F10AA38-D593-486C-94BC-4FA844E2C610}" dt="2024-07-17T01:13:17.870" v="37" actId="1076"/>
        <pc:sldMkLst>
          <pc:docMk/>
          <pc:sldMk cId="1532134579" sldId="361"/>
        </pc:sldMkLst>
      </pc:sldChg>
      <pc:sldChg chg="addSp modSp mod modAnim">
        <pc:chgData name="Scott Rucci" userId="b2dc4d01-5c8f-490c-8278-2e7fb7bc5c02" providerId="ADAL" clId="{8F10AA38-D593-486C-94BC-4FA844E2C610}" dt="2024-07-17T01:13:32.120" v="39" actId="1076"/>
        <pc:sldMkLst>
          <pc:docMk/>
          <pc:sldMk cId="2649140930" sldId="362"/>
        </pc:sldMkLst>
      </pc:sldChg>
    </pc:docChg>
  </pc:docChgLst>
  <pc:docChgLst>
    <pc:chgData name="Guest User" userId="S::urn:spo:anon#a019ff990ffe3892d8312a45100fb9d3ba1fbe700aad60517e2bcdda62c5a0cf::" providerId="AD" clId="Web-{BC97A465-54BF-A5C4-B3E3-B8BE94A6F826}"/>
    <pc:docChg chg="">
      <pc:chgData name="Guest User" userId="S::urn:spo:anon#a019ff990ffe3892d8312a45100fb9d3ba1fbe700aad60517e2bcdda62c5a0cf::" providerId="AD" clId="Web-{BC97A465-54BF-A5C4-B3E3-B8BE94A6F826}" dt="2024-03-24T13:05:05.224" v="0"/>
      <pc:docMkLst>
        <pc:docMk/>
      </pc:docMkLst>
      <pc:sldChg chg="modCm">
        <pc:chgData name="Guest User" userId="S::urn:spo:anon#a019ff990ffe3892d8312a45100fb9d3ba1fbe700aad60517e2bcdda62c5a0cf::" providerId="AD" clId="Web-{BC97A465-54BF-A5C4-B3E3-B8BE94A6F826}" dt="2024-03-24T13:05:05.224" v="0"/>
        <pc:sldMkLst>
          <pc:docMk/>
          <pc:sldMk cId="727131938" sldId="325"/>
        </pc:sldMkLst>
        <pc:extLst>
          <p:ext xmlns:p="http://schemas.openxmlformats.org/presentationml/2006/main" uri="{D6D511B9-2390-475A-947B-AFAB55BFBCF1}">
            <pc226:cmChg xmlns:pc226="http://schemas.microsoft.com/office/powerpoint/2022/06/main/command" chg="">
              <pc226:chgData name="Guest User" userId="S::urn:spo:anon#a019ff990ffe3892d8312a45100fb9d3ba1fbe700aad60517e2bcdda62c5a0cf::" providerId="AD" clId="Web-{BC97A465-54BF-A5C4-B3E3-B8BE94A6F826}" dt="2024-03-24T13:05:05.224" v="0"/>
              <pc2:cmMkLst xmlns:pc2="http://schemas.microsoft.com/office/powerpoint/2019/9/main/command">
                <pc:docMk/>
                <pc:sldMk cId="727131938" sldId="325"/>
                <pc2:cmMk id="{482B7747-7C58-4718-9DCA-764B839387C5}"/>
              </pc2:cmMkLst>
              <pc226:cmRplyChg chg="add">
                <pc226:chgData name="Guest User" userId="S::urn:spo:anon#a019ff990ffe3892d8312a45100fb9d3ba1fbe700aad60517e2bcdda62c5a0cf::" providerId="AD" clId="Web-{BC97A465-54BF-A5C4-B3E3-B8BE94A6F826}" dt="2024-03-24T13:05:05.224" v="0"/>
                <pc2:cmRplyMkLst xmlns:pc2="http://schemas.microsoft.com/office/powerpoint/2019/9/main/command">
                  <pc:docMk/>
                  <pc:sldMk cId="727131938" sldId="325"/>
                  <pc2:cmMk id="{482B7747-7C58-4718-9DCA-764B839387C5}"/>
                  <pc2:cmRplyMk id="{BE3CFDA5-83B8-48EB-8A8A-2FDF8332C135}"/>
                </pc2:cmRplyMkLst>
              </pc226:cmRplyChg>
            </pc226:cmChg>
          </p:ext>
        </pc:extLst>
      </pc:sldChg>
    </pc:docChg>
  </pc:docChgLst>
  <pc:docChgLst>
    <pc:chgData name="Scott Rucci" userId="b2dc4d01-5c8f-490c-8278-2e7fb7bc5c02" providerId="ADAL" clId="{8EF208CB-C7E7-4EF8-9893-E1E827D440BF}"/>
    <pc:docChg chg="custSel modSld">
      <pc:chgData name="Scott Rucci" userId="b2dc4d01-5c8f-490c-8278-2e7fb7bc5c02" providerId="ADAL" clId="{8EF208CB-C7E7-4EF8-9893-E1E827D440BF}" dt="2024-02-12T18:48:36.075" v="34" actId="6549"/>
      <pc:docMkLst>
        <pc:docMk/>
      </pc:docMkLst>
      <pc:sldChg chg="addSp delSp modSp mod">
        <pc:chgData name="Scott Rucci" userId="b2dc4d01-5c8f-490c-8278-2e7fb7bc5c02" providerId="ADAL" clId="{8EF208CB-C7E7-4EF8-9893-E1E827D440BF}" dt="2024-02-12T18:48:36.075" v="34" actId="6549"/>
        <pc:sldMkLst>
          <pc:docMk/>
          <pc:sldMk cId="661034694" sldId="342"/>
        </pc:sldMkLst>
      </pc:sldChg>
    </pc:docChg>
  </pc:docChgLst>
  <pc:docChgLst>
    <pc:chgData name="Scott Rucci" userId="b2dc4d01-5c8f-490c-8278-2e7fb7bc5c02" providerId="ADAL" clId="{41114507-94EE-4385-BB3D-4CF4586E61F1}"/>
    <pc:docChg chg="addSld delSld modSld">
      <pc:chgData name="Scott Rucci" userId="b2dc4d01-5c8f-490c-8278-2e7fb7bc5c02" providerId="ADAL" clId="{41114507-94EE-4385-BB3D-4CF4586E61F1}" dt="2025-03-04T20:36:21.634" v="2" actId="2696"/>
      <pc:docMkLst>
        <pc:docMk/>
      </pc:docMkLst>
      <pc:sldChg chg="addSp modSp new del modAnim">
        <pc:chgData name="Scott Rucci" userId="b2dc4d01-5c8f-490c-8278-2e7fb7bc5c02" providerId="ADAL" clId="{41114507-94EE-4385-BB3D-4CF4586E61F1}" dt="2025-03-04T20:36:21.634" v="2" actId="2696"/>
        <pc:sldMkLst>
          <pc:docMk/>
          <pc:sldMk cId="2979794380" sldId="364"/>
        </pc:sldMkLst>
        <pc:picChg chg="add mod">
          <ac:chgData name="Scott Rucci" userId="b2dc4d01-5c8f-490c-8278-2e7fb7bc5c02" providerId="ADAL" clId="{41114507-94EE-4385-BB3D-4CF4586E61F1}" dt="2025-03-04T20:34:07.223" v="1"/>
          <ac:picMkLst>
            <pc:docMk/>
            <pc:sldMk cId="2979794380" sldId="364"/>
            <ac:picMk id="4" creationId="{2B4649D7-0577-90ED-5741-35CB54FBF1A6}"/>
          </ac:picMkLst>
        </pc:picChg>
      </pc:sldChg>
    </pc:docChg>
  </pc:docChgLst>
  <pc:docChgLst>
    <pc:chgData name="Guest User" userId="S::urn:spo:anon#a019ff990ffe3892d8312a45100fb9d3ba1fbe700aad60517e2bcdda62c5a0cf::" providerId="AD" clId="Web-{ACEC09C6-A6C8-6126-DEE0-B9C8FAF74FF7}"/>
    <pc:docChg chg="mod">
      <pc:chgData name="Guest User" userId="S::urn:spo:anon#a019ff990ffe3892d8312a45100fb9d3ba1fbe700aad60517e2bcdda62c5a0cf::" providerId="AD" clId="Web-{ACEC09C6-A6C8-6126-DEE0-B9C8FAF74FF7}" dt="2024-03-24T13:03:04.735" v="2"/>
      <pc:docMkLst>
        <pc:docMk/>
      </pc:docMkLst>
      <pc:sldChg chg="modCm">
        <pc:chgData name="Guest User" userId="S::urn:spo:anon#a019ff990ffe3892d8312a45100fb9d3ba1fbe700aad60517e2bcdda62c5a0cf::" providerId="AD" clId="Web-{ACEC09C6-A6C8-6126-DEE0-B9C8FAF74FF7}" dt="2024-03-24T13:03:04.735" v="2"/>
        <pc:sldMkLst>
          <pc:docMk/>
          <pc:sldMk cId="727131938" sldId="325"/>
        </pc:sldMkLst>
        <pc:extLst>
          <p:ext xmlns:p="http://schemas.openxmlformats.org/presentationml/2006/main" uri="{D6D511B9-2390-475A-947B-AFAB55BFBCF1}">
            <pc226:cmChg xmlns:pc226="http://schemas.microsoft.com/office/powerpoint/2022/06/main/command" chg="">
              <pc226:chgData name="Guest User" userId="S::urn:spo:anon#a019ff990ffe3892d8312a45100fb9d3ba1fbe700aad60517e2bcdda62c5a0cf::" providerId="AD" clId="Web-{ACEC09C6-A6C8-6126-DEE0-B9C8FAF74FF7}" dt="2024-03-24T13:03:04.735" v="2"/>
              <pc2:cmMkLst xmlns:pc2="http://schemas.microsoft.com/office/powerpoint/2019/9/main/command">
                <pc:docMk/>
                <pc:sldMk cId="727131938" sldId="325"/>
                <pc2:cmMk id="{482B7747-7C58-4718-9DCA-764B839387C5}"/>
              </pc2:cmMkLst>
              <pc226:cmRplyChg chg="add del">
                <pc226:chgData name="Guest User" userId="S::urn:spo:anon#a019ff990ffe3892d8312a45100fb9d3ba1fbe700aad60517e2bcdda62c5a0cf::" providerId="AD" clId="Web-{ACEC09C6-A6C8-6126-DEE0-B9C8FAF74FF7}" dt="2024-03-24T13:03:04.735" v="2"/>
                <pc2:cmRplyMkLst xmlns:pc2="http://schemas.microsoft.com/office/powerpoint/2019/9/main/command">
                  <pc:docMk/>
                  <pc:sldMk cId="727131938" sldId="325"/>
                  <pc2:cmMk id="{482B7747-7C58-4718-9DCA-764B839387C5}"/>
                  <pc2:cmRplyMk id="{974522A8-48DB-43BF-83A4-F8388A564624}"/>
                </pc2:cmRplyMkLst>
              </pc226:cmRplyChg>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42DABDE8-A310-4FAA-B940-933A781EC272}" type="datetimeFigureOut">
              <a:rPr lang="en-US" smtClean="0"/>
              <a:t>3/4/2025</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47ED0718-F6C6-4220-8403-C24ED98856F7}" type="slidenum">
              <a:rPr lang="en-US" smtClean="0"/>
              <a:t>‹#›</a:t>
            </a:fld>
            <a:endParaRPr lang="en-US"/>
          </a:p>
        </p:txBody>
      </p:sp>
    </p:spTree>
    <p:extLst>
      <p:ext uri="{BB962C8B-B14F-4D97-AF65-F5344CB8AC3E}">
        <p14:creationId xmlns:p14="http://schemas.microsoft.com/office/powerpoint/2010/main" val="14258580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7EFDE9F-5036-4F3E-8344-316CD1EB1CCA}" type="datetimeFigureOut">
              <a:rPr lang="en-US" smtClean="0"/>
              <a:t>3/4/2025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DF07B9C-0A5B-4448-88E0-28B89CB9C58F}" type="slidenum">
              <a:rPr lang="en-US" smtClean="0"/>
              <a:t>‹#›</a:t>
            </a:fld>
            <a:endParaRPr lang="en-US"/>
          </a:p>
        </p:txBody>
      </p:sp>
    </p:spTree>
    <p:extLst>
      <p:ext uri="{BB962C8B-B14F-4D97-AF65-F5344CB8AC3E}">
        <p14:creationId xmlns:p14="http://schemas.microsoft.com/office/powerpoint/2010/main" val="1768139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r>
              <a:rPr lang="en-US" dirty="0"/>
              <a:t>Wel</a:t>
            </a:r>
            <a:r>
              <a:rPr lang="en-US" baseline="0" dirty="0"/>
              <a:t>come to Infection Prevention Training for </a:t>
            </a:r>
            <a:r>
              <a:rPr lang="en-US" b="0" baseline="0" dirty="0"/>
              <a:t>Home Health and Hospice. </a:t>
            </a:r>
            <a:r>
              <a:rPr lang="en-US" dirty="0"/>
              <a:t>The purpose of this course is to provide a standard approved curriculum which meets the requirements of 10A North Carolina Administrative Code 41A.0206 (10A NCAC 41A.0206) Infection Prevention in healthcare Settings rule.</a:t>
            </a:r>
            <a:r>
              <a:rPr lang="en-US" baseline="0" dirty="0"/>
              <a:t>  This course is administered by the Statewide Program for Infection Control and Epidemiology (SPICE), which was delegated oversight authority from the NC Department of Public Health in 2000.  The course consist of seven modules and a post test.  </a:t>
            </a:r>
          </a:p>
          <a:p>
            <a:endParaRPr lang="en-US" baseline="0" dirty="0"/>
          </a:p>
          <a:p>
            <a:r>
              <a:rPr lang="en-US" baseline="0" dirty="0"/>
              <a:t>Upon successful completion you will receive a certificate.  </a:t>
            </a:r>
          </a:p>
          <a:p>
            <a:r>
              <a:rPr lang="en-US" baseline="0" dirty="0"/>
              <a:t>This certificate is proof of compliance with the rule and should be kept on-site at your facility.  The certificate is transferrable within NC so you need not attend the course again should you change jobs. </a:t>
            </a:r>
          </a:p>
          <a:p>
            <a:endParaRPr lang="en-US" baseline="0" dirty="0"/>
          </a:p>
          <a:p>
            <a:r>
              <a:rPr lang="en-US" baseline="0" dirty="0"/>
              <a:t>Because the field of infection prevention is rapidly evolving, SPICE recommends you continue to have ongoing education in infection prevention.  </a:t>
            </a:r>
          </a:p>
          <a:p>
            <a:endParaRPr lang="en-US" baseline="0" dirty="0"/>
          </a:p>
          <a:p>
            <a:r>
              <a:rPr lang="en-US" dirty="0"/>
              <a:t>NOTE TO PRESENTER: Whenever you see </a:t>
            </a:r>
            <a:r>
              <a:rPr lang="en-US" b="1" dirty="0"/>
              <a:t>CLICK</a:t>
            </a:r>
            <a:r>
              <a:rPr lang="en-US" dirty="0"/>
              <a:t> in bold, you must click to animate in the next part of the slide. When you see </a:t>
            </a:r>
            <a:r>
              <a:rPr lang="en-US" b="1" dirty="0"/>
              <a:t>AUTO</a:t>
            </a:r>
            <a:r>
              <a:rPr lang="en-US" dirty="0"/>
              <a:t>, no clicks are needed, the segments will automatically advance.</a:t>
            </a:r>
          </a:p>
          <a:p>
            <a:endParaRPr lang="en-US" dirty="0"/>
          </a:p>
          <a:p>
            <a:r>
              <a:rPr lang="en-US" dirty="0"/>
              <a:t>If nothing is bolded there is no animation in that slide.</a:t>
            </a:r>
          </a:p>
          <a:p>
            <a:r>
              <a:rPr lang="en-US" baseline="0" dirty="0"/>
              <a:t>  </a:t>
            </a:r>
            <a:endParaRPr lang="en-US" dirty="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040579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r>
              <a:rPr lang="en-US" baseline="0"/>
              <a:t>The rule establishes a process to review the operative and infection control practices of healthcare providers. </a:t>
            </a:r>
          </a:p>
          <a:p>
            <a:r>
              <a:rPr lang="en-US" baseline="0"/>
              <a:t>The health director will then:</a:t>
            </a:r>
          </a:p>
          <a:p>
            <a:pPr marL="181240" indent="-181240">
              <a:buFont typeface="Arial" panose="020B0604020202020204" pitchFamily="34" charset="0"/>
              <a:buChar char="•"/>
            </a:pPr>
            <a:r>
              <a:rPr lang="en-US" baseline="0"/>
              <a:t> investigate the providers practice, </a:t>
            </a:r>
          </a:p>
          <a:p>
            <a:pPr marL="181240" indent="-181240">
              <a:buFont typeface="Arial" panose="020B0604020202020204" pitchFamily="34" charset="0"/>
              <a:buChar char="•"/>
            </a:pPr>
            <a:r>
              <a:rPr lang="en-US" baseline="0"/>
              <a:t>evaluate their clinical condition, </a:t>
            </a:r>
          </a:p>
          <a:p>
            <a:pPr marL="181240" indent="-181240">
              <a:buFont typeface="Arial" panose="020B0604020202020204" pitchFamily="34" charset="0"/>
              <a:buChar char="•"/>
            </a:pPr>
            <a:r>
              <a:rPr lang="en-US" baseline="0"/>
              <a:t>determine if there is a risk to patients and </a:t>
            </a:r>
          </a:p>
          <a:p>
            <a:pPr marL="181240" indent="-181240">
              <a:buFont typeface="Arial" panose="020B0604020202020204" pitchFamily="34" charset="0"/>
              <a:buChar char="•"/>
            </a:pPr>
            <a:r>
              <a:rPr lang="en-US" baseline="0"/>
              <a:t>convene an expert panel to make recommendations about potential restrictions and/or identifying potentially exposed patients</a:t>
            </a:r>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95247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a:t>North Carolina</a:t>
            </a:r>
            <a:r>
              <a:rPr lang="en-US" baseline="0"/>
              <a:t> also </a:t>
            </a:r>
            <a:r>
              <a:rPr lang="en-US"/>
              <a:t>recognized  that infection prevention</a:t>
            </a:r>
            <a:r>
              <a:rPr lang="en-US" baseline="0"/>
              <a:t> practices were severely lacking, especially in the areas of disinfection and sterilization, patient equipment cleaning, medical waste handling and aseptic practices and in 1992 incorporated rule .0206 into the North Carolina Communicable Disease Laws. </a:t>
            </a:r>
            <a:endParaRPr lang="en-US"/>
          </a:p>
        </p:txBody>
      </p:sp>
      <p:sp>
        <p:nvSpPr>
          <p:cNvPr id="4" name="Slide Number Placeholder 3"/>
          <p:cNvSpPr>
            <a:spLocks noGrp="1"/>
          </p:cNvSpPr>
          <p:nvPr>
            <p:ph type="sldNum" sz="quarter" idx="10"/>
          </p:nvPr>
        </p:nvSpPr>
        <p:spPr/>
        <p:txBody>
          <a:bodyPr/>
          <a:lstStyle/>
          <a:p>
            <a:fld id="{7DF07B9C-0A5B-4448-88E0-28B89CB9C58F}" type="slidenum">
              <a:rPr lang="en-US" smtClean="0"/>
              <a:t>11</a:t>
            </a:fld>
            <a:endParaRPr lang="en-US"/>
          </a:p>
        </p:txBody>
      </p:sp>
    </p:spTree>
    <p:extLst>
      <p:ext uri="{BB962C8B-B14F-4D97-AF65-F5344CB8AC3E}">
        <p14:creationId xmlns:p14="http://schemas.microsoft.com/office/powerpoint/2010/main" val="1058113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94" indent="-307805" eaLnBrk="0" hangingPunct="0">
              <a:defRPr>
                <a:solidFill>
                  <a:schemeClr val="tx1"/>
                </a:solidFill>
                <a:latin typeface="Arial" pitchFamily="34" charset="0"/>
              </a:defRPr>
            </a:lvl2pPr>
            <a:lvl3pPr marL="1231222" indent="-246244" eaLnBrk="0" hangingPunct="0">
              <a:defRPr>
                <a:solidFill>
                  <a:schemeClr val="tx1"/>
                </a:solidFill>
                <a:latin typeface="Arial" pitchFamily="34" charset="0"/>
              </a:defRPr>
            </a:lvl3pPr>
            <a:lvl4pPr marL="1723711" indent="-246244" eaLnBrk="0" hangingPunct="0">
              <a:defRPr>
                <a:solidFill>
                  <a:schemeClr val="tx1"/>
                </a:solidFill>
                <a:latin typeface="Arial" pitchFamily="34" charset="0"/>
              </a:defRPr>
            </a:lvl4pPr>
            <a:lvl5pPr marL="2216201" indent="-246244" eaLnBrk="0" hangingPunct="0">
              <a:defRPr>
                <a:solidFill>
                  <a:schemeClr val="tx1"/>
                </a:solidFill>
                <a:latin typeface="Arial" pitchFamily="34" charset="0"/>
              </a:defRPr>
            </a:lvl5pPr>
            <a:lvl6pPr marL="2708689" indent="-246244" eaLnBrk="0" fontAlgn="base" hangingPunct="0">
              <a:spcBef>
                <a:spcPct val="0"/>
              </a:spcBef>
              <a:spcAft>
                <a:spcPct val="0"/>
              </a:spcAft>
              <a:defRPr>
                <a:solidFill>
                  <a:schemeClr val="tx1"/>
                </a:solidFill>
                <a:latin typeface="Arial" pitchFamily="34" charset="0"/>
              </a:defRPr>
            </a:lvl6pPr>
            <a:lvl7pPr marL="3201178" indent="-246244" eaLnBrk="0" fontAlgn="base" hangingPunct="0">
              <a:spcBef>
                <a:spcPct val="0"/>
              </a:spcBef>
              <a:spcAft>
                <a:spcPct val="0"/>
              </a:spcAft>
              <a:defRPr>
                <a:solidFill>
                  <a:schemeClr val="tx1"/>
                </a:solidFill>
                <a:latin typeface="Arial" pitchFamily="34" charset="0"/>
              </a:defRPr>
            </a:lvl7pPr>
            <a:lvl8pPr marL="3693667" indent="-246244" eaLnBrk="0" fontAlgn="base" hangingPunct="0">
              <a:spcBef>
                <a:spcPct val="0"/>
              </a:spcBef>
              <a:spcAft>
                <a:spcPct val="0"/>
              </a:spcAft>
              <a:defRPr>
                <a:solidFill>
                  <a:schemeClr val="tx1"/>
                </a:solidFill>
                <a:latin typeface="Arial" pitchFamily="34" charset="0"/>
              </a:defRPr>
            </a:lvl8pPr>
            <a:lvl9pPr marL="4186156" indent="-246244" eaLnBrk="0" fontAlgn="base" hangingPunct="0">
              <a:spcBef>
                <a:spcPct val="0"/>
              </a:spcBef>
              <a:spcAft>
                <a:spcPct val="0"/>
              </a:spcAft>
              <a:defRPr>
                <a:solidFill>
                  <a:schemeClr val="tx1"/>
                </a:solidFill>
                <a:latin typeface="Arial" pitchFamily="34" charset="0"/>
              </a:defRPr>
            </a:lvl9pPr>
          </a:lstStyle>
          <a:p>
            <a:pPr eaLnBrk="1" hangingPunct="1"/>
            <a:fld id="{815D63DE-2EC3-42E8-B05F-96CECA9D08E2}" type="slidenum">
              <a:rPr lang="en-US" smtClean="0">
                <a:solidFill>
                  <a:prstClr val="black"/>
                </a:solidFill>
              </a:rPr>
              <a:pPr eaLnBrk="1" hangingPunct="1"/>
              <a:t>12</a:t>
            </a:fld>
            <a:endParaRPr lang="en-US">
              <a:solidFill>
                <a:prstClr val="black"/>
              </a:solidFill>
            </a:endParaRPr>
          </a:p>
        </p:txBody>
      </p:sp>
      <p:sp>
        <p:nvSpPr>
          <p:cNvPr id="156675" name="Rectangle 2"/>
          <p:cNvSpPr>
            <a:spLocks noGrp="1" noRot="1" noChangeAspect="1" noChangeArrowheads="1" noTextEdit="1"/>
          </p:cNvSpPr>
          <p:nvPr>
            <p:ph type="sldImg"/>
          </p:nvPr>
        </p:nvSpPr>
        <p:spPr>
          <a:xfrm>
            <a:off x="485775" y="731838"/>
            <a:ext cx="6505575" cy="3660775"/>
          </a:xfrm>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500" dirty="0">
                <a:latin typeface="Arial" pitchFamily="34" charset="0"/>
              </a:rPr>
              <a:t> Rule  .0206  has two over arching requirements: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1" dirty="0">
                <a:solidFill>
                  <a:srgbClr val="67BD4A"/>
                </a:solidFill>
                <a:highlight>
                  <a:srgbClr val="FFFF00"/>
                </a:highlight>
              </a:rPr>
              <a:t>CLICKs</a:t>
            </a:r>
            <a:endParaRPr lang="en-US" sz="1500" dirty="0">
              <a:latin typeface="Arial" pitchFamily="34" charset="0"/>
            </a:endParaRPr>
          </a:p>
          <a:p>
            <a:r>
              <a:rPr lang="en-US" sz="1500" dirty="0">
                <a:latin typeface="Arial" pitchFamily="34" charset="0"/>
              </a:rPr>
              <a:t>First,</a:t>
            </a:r>
            <a:r>
              <a:rPr lang="en-US" sz="1500" baseline="0" dirty="0">
                <a:latin typeface="Arial" pitchFamily="34" charset="0"/>
              </a:rPr>
              <a:t> </a:t>
            </a:r>
            <a:r>
              <a:rPr lang="en-US" sz="1600" b="0" i="0" kern="1200" dirty="0">
                <a:solidFill>
                  <a:schemeClr val="tx1"/>
                </a:solidFill>
                <a:effectLst/>
                <a:latin typeface="+mn-lt"/>
                <a:ea typeface="+mn-ea"/>
                <a:cs typeface="+mn-cs"/>
              </a:rPr>
              <a:t>This rule requires any healthcare organization that performs invasive procedures to have a written infection prevention policy and </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Second</a:t>
            </a:r>
            <a:r>
              <a:rPr lang="en-US" sz="1600" b="0" i="0" kern="1200" baseline="0" dirty="0">
                <a:solidFill>
                  <a:schemeClr val="tx1"/>
                </a:solidFill>
                <a:effectLst/>
                <a:latin typeface="+mn-lt"/>
                <a:ea typeface="+mn-ea"/>
                <a:cs typeface="+mn-cs"/>
              </a:rPr>
              <a:t> the organization must designate </a:t>
            </a:r>
            <a:r>
              <a:rPr lang="en-US" sz="1600" b="0" i="0" kern="1200" dirty="0">
                <a:solidFill>
                  <a:schemeClr val="tx1"/>
                </a:solidFill>
                <a:effectLst/>
                <a:latin typeface="+mn-lt"/>
                <a:ea typeface="+mn-ea"/>
                <a:cs typeface="+mn-cs"/>
              </a:rPr>
              <a:t>an on-site staff member to direct infection prevention activities. </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Here’s Doctor Zack Moore, chief epidemiologist for the North Carolina Division of Public health, recorded during an interview about infection prevention. </a:t>
            </a:r>
            <a:endParaRPr lang="en-US" sz="1500" dirty="0">
              <a:latin typeface="Arial" pitchFamily="34" charset="0"/>
            </a:endParaRPr>
          </a:p>
        </p:txBody>
      </p:sp>
    </p:spTree>
    <p:extLst>
      <p:ext uri="{BB962C8B-B14F-4D97-AF65-F5344CB8AC3E}">
        <p14:creationId xmlns:p14="http://schemas.microsoft.com/office/powerpoint/2010/main" val="3769049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on video to play</a:t>
            </a:r>
          </a:p>
        </p:txBody>
      </p:sp>
      <p:sp>
        <p:nvSpPr>
          <p:cNvPr id="4" name="Slide Number Placeholder 3"/>
          <p:cNvSpPr>
            <a:spLocks noGrp="1"/>
          </p:cNvSpPr>
          <p:nvPr>
            <p:ph type="sldNum" sz="quarter" idx="5"/>
          </p:nvPr>
        </p:nvSpPr>
        <p:spPr/>
        <p:txBody>
          <a:bodyPr/>
          <a:lstStyle/>
          <a:p>
            <a:fld id="{7DF07B9C-0A5B-4448-88E0-28B89CB9C58F}" type="slidenum">
              <a:rPr lang="en-US" smtClean="0"/>
              <a:t>13</a:t>
            </a:fld>
            <a:endParaRPr lang="en-US"/>
          </a:p>
        </p:txBody>
      </p:sp>
    </p:spTree>
    <p:extLst>
      <p:ext uri="{BB962C8B-B14F-4D97-AF65-F5344CB8AC3E}">
        <p14:creationId xmlns:p14="http://schemas.microsoft.com/office/powerpoint/2010/main" val="4036930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b="1" dirty="0"/>
              <a:t>AUTO</a:t>
            </a:r>
            <a:r>
              <a:rPr lang="en-US" dirty="0"/>
              <a:t> Two main terms used in .0206 are “healthcare organization”</a:t>
            </a:r>
            <a:r>
              <a:rPr lang="en-US" baseline="0" dirty="0"/>
              <a:t> and “invasive procedure” . It is very important that these are clearly defined and understood before we continue. </a:t>
            </a:r>
          </a:p>
          <a:p>
            <a:r>
              <a:rPr lang="en-US" baseline="0" dirty="0"/>
              <a:t>Healthcare organization includes any organization that provides clinical care, for example hospitals, physician office practices, urgent care centers, local health departments and </a:t>
            </a:r>
            <a:r>
              <a:rPr lang="en-US" b="0" baseline="0" dirty="0"/>
              <a:t>home health hospice agencies.  </a:t>
            </a:r>
          </a:p>
        </p:txBody>
      </p:sp>
      <p:sp>
        <p:nvSpPr>
          <p:cNvPr id="4" name="Slide Number Placeholder 3"/>
          <p:cNvSpPr>
            <a:spLocks noGrp="1"/>
          </p:cNvSpPr>
          <p:nvPr>
            <p:ph type="sldNum" sz="quarter" idx="10"/>
          </p:nvPr>
        </p:nvSpPr>
        <p:spPr/>
        <p:txBody>
          <a:bodyPr/>
          <a:lstStyle/>
          <a:p>
            <a:fld id="{8926F45F-4D21-4D63-8311-539BE51A5B1F}" type="slidenum">
              <a:rPr lang="en-US" smtClean="0"/>
              <a:t>14</a:t>
            </a:fld>
            <a:endParaRPr lang="en-US"/>
          </a:p>
        </p:txBody>
      </p:sp>
    </p:spTree>
    <p:extLst>
      <p:ext uri="{BB962C8B-B14F-4D97-AF65-F5344CB8AC3E}">
        <p14:creationId xmlns:p14="http://schemas.microsoft.com/office/powerpoint/2010/main" val="2471169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Invasive procedure means entry into tissues and includes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solidFill>
                  <a:srgbClr val="67BD4A"/>
                </a:solidFill>
                <a:highlight>
                  <a:srgbClr val="FFFF00"/>
                </a:highlight>
              </a:rPr>
              <a:t>CLICKs </a:t>
            </a:r>
            <a:r>
              <a:rPr lang="en-US" baseline="0" dirty="0"/>
              <a:t>the use of needles to puncture skin, for example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giving an injection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performing surgery 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dental procedure.</a:t>
            </a:r>
            <a:endParaRPr lang="en-US" dirty="0"/>
          </a:p>
        </p:txBody>
      </p:sp>
      <p:sp>
        <p:nvSpPr>
          <p:cNvPr id="4" name="Slide Number Placeholder 3"/>
          <p:cNvSpPr>
            <a:spLocks noGrp="1"/>
          </p:cNvSpPr>
          <p:nvPr>
            <p:ph type="sldNum" sz="quarter" idx="10"/>
          </p:nvPr>
        </p:nvSpPr>
        <p:spPr/>
        <p:txBody>
          <a:bodyPr/>
          <a:lstStyle/>
          <a:p>
            <a:fld id="{8926F45F-4D21-4D63-8311-539BE51A5B1F}" type="slidenum">
              <a:rPr lang="en-US" smtClean="0"/>
              <a:t>15</a:t>
            </a:fld>
            <a:endParaRPr lang="en-US"/>
          </a:p>
        </p:txBody>
      </p:sp>
    </p:spTree>
    <p:extLst>
      <p:ext uri="{BB962C8B-B14F-4D97-AF65-F5344CB8AC3E}">
        <p14:creationId xmlns:p14="http://schemas.microsoft.com/office/powerpoint/2010/main" val="978241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eaLnBrk="1" hangingPunct="1"/>
            <a:r>
              <a:rPr lang="en-US" sz="1500" dirty="0">
                <a:latin typeface="Arial" pitchFamily="34" charset="0"/>
              </a:rPr>
              <a:t>The infection control policy required by Rule .0206 must address certain infection prevention components that are necessary to prevent transmission of HIV, HBV, HCV and other bloodborne pathogens.</a:t>
            </a:r>
          </a:p>
          <a:p>
            <a:pPr eaLnBrk="1" hangingPunct="1"/>
            <a:r>
              <a:rPr lang="en-US" sz="1500" dirty="0">
                <a:latin typeface="Arial" pitchFamily="34" charset="0"/>
              </a:rPr>
              <a:t>Those components include:</a:t>
            </a:r>
            <a:r>
              <a:rPr lang="en-US" sz="1600" baseline="0" dirty="0"/>
              <a:t> </a:t>
            </a:r>
          </a:p>
          <a:p>
            <a:pPr eaLnBrk="1" hangingPunct="1"/>
            <a:endParaRPr lang="en-US" sz="1600" b="1" i="1" baseline="0" dirty="0">
              <a:solidFill>
                <a:srgbClr val="67BD4A"/>
              </a:solidFill>
              <a:highlight>
                <a:srgbClr val="FFFF00"/>
              </a:highlight>
            </a:endParaRPr>
          </a:p>
          <a:p>
            <a:pPr eaLnBrk="1" hangingPunct="1"/>
            <a:r>
              <a:rPr lang="en-US" sz="1600" b="1" i="1" dirty="0">
                <a:solidFill>
                  <a:srgbClr val="67BD4A"/>
                </a:solidFill>
                <a:highlight>
                  <a:srgbClr val="FFFF00"/>
                </a:highlight>
              </a:rPr>
              <a:t>CLICKs </a:t>
            </a:r>
            <a:endParaRPr lang="en-US" sz="1500" dirty="0">
              <a:latin typeface="Arial" pitchFamily="34" charset="0"/>
            </a:endParaRPr>
          </a:p>
          <a:p>
            <a:pPr marL="1147852" lvl="2" indent="-181240">
              <a:buFont typeface="Arial" panose="020B0604020202020204" pitchFamily="34" charset="0"/>
              <a:buChar char="•"/>
            </a:pPr>
            <a:r>
              <a:rPr lang="en-US" dirty="0"/>
              <a:t>Sterilization and disinfection, including a schedule for maintenance and microbiologic monitoring of equipment; the policy shall require documentation of maintenance and monitoring;</a:t>
            </a:r>
            <a:endParaRPr lang="en-US" sz="3200" dirty="0"/>
          </a:p>
          <a:p>
            <a:pPr marL="1147852" lvl="2" indent="-181240">
              <a:buFont typeface="Arial" panose="020B0604020202020204" pitchFamily="34" charset="0"/>
              <a:buChar char="•"/>
            </a:pPr>
            <a:r>
              <a:rPr lang="en-US" dirty="0"/>
              <a:t>Sanitation of rooms and equipment, including cleaning procedures, agents, and schedules;</a:t>
            </a:r>
            <a:endParaRPr lang="en-US" sz="3200" dirty="0"/>
          </a:p>
          <a:p>
            <a:pPr marL="1147852" lvl="2" indent="-181240">
              <a:buFont typeface="Arial" panose="020B0604020202020204" pitchFamily="34" charset="0"/>
              <a:buChar char="•"/>
            </a:pPr>
            <a:r>
              <a:rPr lang="en-US" dirty="0"/>
              <a:t>Accessibility of infection control devices and supplies; and</a:t>
            </a:r>
            <a:endParaRPr lang="en-US" sz="3200" dirty="0"/>
          </a:p>
          <a:p>
            <a:pPr marL="1147852" lvl="2" indent="-181240">
              <a:buFont typeface="Arial" panose="020B0604020202020204" pitchFamily="34" charset="0"/>
              <a:buChar char="•"/>
            </a:pPr>
            <a:r>
              <a:rPr lang="en-US" dirty="0"/>
              <a:t>Procedures to be followed in implementing control measures for HIV and HBV, when a health care provider or a patient has an exposure to blood or other body fluids of another person in a manner that poses a significant risk of transmission</a:t>
            </a:r>
            <a:endParaRPr lang="en-US" sz="1500" dirty="0">
              <a:latin typeface="Arial" pitchFamily="34" charset="0"/>
            </a:endParaRPr>
          </a:p>
          <a:p>
            <a:pPr eaLnBrk="1" hangingPunct="1"/>
            <a:endParaRPr lang="en-US" sz="1500" dirty="0">
              <a:latin typeface="Arial" pitchFamily="34" charset="0"/>
            </a:endParaRPr>
          </a:p>
          <a:p>
            <a:pPr eaLnBrk="1" hangingPunct="1"/>
            <a:endParaRPr lang="en-US" sz="1500"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7DF07B9C-0A5B-4448-88E0-28B89CB9C58F}" type="slidenum">
              <a:rPr lang="en-US" smtClean="0"/>
              <a:t>16</a:t>
            </a:fld>
            <a:endParaRPr lang="en-US"/>
          </a:p>
        </p:txBody>
      </p:sp>
    </p:spTree>
    <p:extLst>
      <p:ext uri="{BB962C8B-B14F-4D97-AF65-F5344CB8AC3E}">
        <p14:creationId xmlns:p14="http://schemas.microsoft.com/office/powerpoint/2010/main" val="2527021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defTabSz="966612">
              <a:defRPr/>
            </a:pPr>
            <a:r>
              <a:rPr lang="en-US" sz="1300" dirty="0">
                <a:latin typeface="Arial" pitchFamily="34" charset="0"/>
              </a:rPr>
              <a:t>The designated staff member, required by the rule,</a:t>
            </a:r>
            <a:r>
              <a:rPr lang="en-US" sz="1400" b="1" i="1" dirty="0">
                <a:solidFill>
                  <a:srgbClr val="67BD4A"/>
                </a:solidFill>
                <a:highlight>
                  <a:srgbClr val="FFFF00"/>
                </a:highlight>
              </a:rPr>
              <a:t> </a:t>
            </a:r>
            <a:r>
              <a:rPr lang="en-US" sz="1300" dirty="0">
                <a:latin typeface="Arial" pitchFamily="34" charset="0"/>
              </a:rPr>
              <a:t>must complete a course in infection prevention. SPICE developed the course curriculum, (based on requirements of the rule ), has oversight of the course and all faculty must submit an application and be approved by SPICE prior to providing the course. </a:t>
            </a:r>
          </a:p>
          <a:p>
            <a:pPr defTabSz="966612">
              <a:defRPr/>
            </a:pPr>
            <a:r>
              <a:rPr lang="en-US" sz="1300" dirty="0">
                <a:latin typeface="Arial" pitchFamily="34" charset="0"/>
              </a:rPr>
              <a:t>It is important to remember on the job training is NOT sufficient and “Train the Trainer” concept does not apply. </a:t>
            </a:r>
          </a:p>
          <a:p>
            <a:pPr defTabSz="966612">
              <a:defRPr/>
            </a:pPr>
            <a:r>
              <a:rPr lang="en-US" sz="1300" dirty="0">
                <a:latin typeface="Arial" pitchFamily="34" charset="0"/>
              </a:rPr>
              <a:t>Once the course has been completed the attendee will receive a certificate of completion, serving as documentation of compliance with rule .0206. </a:t>
            </a:r>
          </a:p>
          <a:p>
            <a:pPr defTabSz="966612">
              <a:defRPr/>
            </a:pPr>
            <a:r>
              <a:rPr lang="en-US" sz="1300" dirty="0">
                <a:latin typeface="Arial" pitchFamily="34" charset="0"/>
              </a:rPr>
              <a:t>Attendees should be able to provide the certificate when asked. </a:t>
            </a:r>
          </a:p>
        </p:txBody>
      </p:sp>
      <p:sp>
        <p:nvSpPr>
          <p:cNvPr id="4" name="Slide Number Placeholder 3"/>
          <p:cNvSpPr>
            <a:spLocks noGrp="1"/>
          </p:cNvSpPr>
          <p:nvPr>
            <p:ph type="sldNum" sz="quarter" idx="10"/>
          </p:nvPr>
        </p:nvSpPr>
        <p:spPr/>
        <p:txBody>
          <a:bodyPr/>
          <a:lstStyle/>
          <a:p>
            <a:fld id="{7DF07B9C-0A5B-4448-88E0-28B89CB9C58F}" type="slidenum">
              <a:rPr lang="en-US" smtClean="0"/>
              <a:t>17</a:t>
            </a:fld>
            <a:endParaRPr lang="en-US"/>
          </a:p>
        </p:txBody>
      </p:sp>
    </p:spTree>
    <p:extLst>
      <p:ext uri="{BB962C8B-B14F-4D97-AF65-F5344CB8AC3E}">
        <p14:creationId xmlns:p14="http://schemas.microsoft.com/office/powerpoint/2010/main" val="1677513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Rule 0206 not only</a:t>
            </a:r>
            <a:r>
              <a:rPr lang="en-US" baseline="0" dirty="0"/>
              <a:t> specifies what must be in your infection control policy, but it also specifies what topics must be included in the required educational course. Each of the topics you see on the slide will be covered in our presentation today. </a:t>
            </a:r>
            <a:endParaRPr lang="en-US" dirty="0"/>
          </a:p>
        </p:txBody>
      </p:sp>
      <p:sp>
        <p:nvSpPr>
          <p:cNvPr id="4" name="Slide Number Placeholder 3"/>
          <p:cNvSpPr>
            <a:spLocks noGrp="1"/>
          </p:cNvSpPr>
          <p:nvPr>
            <p:ph type="sldNum" sz="quarter" idx="10"/>
          </p:nvPr>
        </p:nvSpPr>
        <p:spPr/>
        <p:txBody>
          <a:bodyPr/>
          <a:lstStyle/>
          <a:p>
            <a:fld id="{7DF07B9C-0A5B-4448-88E0-28B89CB9C58F}" type="slidenum">
              <a:rPr lang="en-US" smtClean="0"/>
              <a:t>18</a:t>
            </a:fld>
            <a:endParaRPr lang="en-US"/>
          </a:p>
        </p:txBody>
      </p:sp>
    </p:spTree>
    <p:extLst>
      <p:ext uri="{BB962C8B-B14F-4D97-AF65-F5344CB8AC3E}">
        <p14:creationId xmlns:p14="http://schemas.microsoft.com/office/powerpoint/2010/main" val="4136537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One more bit</a:t>
            </a:r>
            <a:r>
              <a:rPr lang="en-US" baseline="0" dirty="0"/>
              <a:t> of history, i</a:t>
            </a:r>
            <a:r>
              <a:rPr lang="en-US" dirty="0"/>
              <a:t>n 2010 following several outbreaks,</a:t>
            </a:r>
            <a:r>
              <a:rPr lang="en-US" baseline="0" dirty="0"/>
              <a:t> </a:t>
            </a:r>
            <a:r>
              <a:rPr lang="en-US" dirty="0"/>
              <a:t>the .0206 rule was amended</a:t>
            </a:r>
            <a:r>
              <a:rPr lang="en-US" baseline="0" dirty="0"/>
              <a:t> to include the following: </a:t>
            </a:r>
          </a:p>
          <a:p>
            <a:r>
              <a:rPr lang="en-US" b="1" i="1" dirty="0">
                <a:solidFill>
                  <a:srgbClr val="67BD4A"/>
                </a:solidFill>
                <a:highlight>
                  <a:srgbClr val="FFFF00"/>
                </a:highlight>
              </a:rPr>
              <a:t>CLICKs </a:t>
            </a:r>
            <a:endParaRPr lang="en-US" baseline="0" dirty="0"/>
          </a:p>
          <a:p>
            <a:pPr marL="181240" indent="-181240">
              <a:buFont typeface="Arial" panose="020B0604020202020204" pitchFamily="34" charset="0"/>
              <a:buChar char="•"/>
            </a:pPr>
            <a:r>
              <a:rPr lang="en-US" baseline="0" dirty="0"/>
              <a:t> Education on safe injection practices, </a:t>
            </a:r>
          </a:p>
          <a:p>
            <a:pPr marL="181240" indent="-181240">
              <a:buFont typeface="Arial" panose="020B0604020202020204" pitchFamily="34" charset="0"/>
              <a:buChar char="•"/>
            </a:pPr>
            <a:r>
              <a:rPr lang="en-US" baseline="0" dirty="0"/>
              <a:t>Additional information on HCV and other bloodborne pathogens, in addition to HBV and HIV</a:t>
            </a:r>
          </a:p>
          <a:p>
            <a:pPr marL="181240" indent="-181240">
              <a:buFont typeface="Arial" panose="020B0604020202020204" pitchFamily="34" charset="0"/>
              <a:buChar char="•"/>
            </a:pPr>
            <a:r>
              <a:rPr lang="en-US" baseline="0" dirty="0"/>
              <a:t>Clarification that each noncontiguous healthcare facility is required to have a designated staff member trained in infection prevention. Even though the organization has multiple office or practice settings, unless they are physically connected, there needs to be a designated trained staff member at each site and</a:t>
            </a:r>
          </a:p>
          <a:p>
            <a:pPr marL="181240" indent="-181240">
              <a:buFont typeface="Arial" panose="020B0604020202020204" pitchFamily="34" charset="0"/>
              <a:buChar char="•"/>
            </a:pPr>
            <a:r>
              <a:rPr lang="en-US" baseline="0" dirty="0"/>
              <a:t>Clarification, that while there is some overlap in OSHA bloodborne pathogen and .0206 training, OSHA training alone </a:t>
            </a:r>
            <a:r>
              <a:rPr lang="en-US" b="0" u="sng" baseline="0" dirty="0"/>
              <a:t>does not </a:t>
            </a:r>
            <a:r>
              <a:rPr lang="en-US" baseline="0" dirty="0"/>
              <a:t>meet the 0206 requirements</a:t>
            </a:r>
            <a:endParaRPr lang="en-US" dirty="0"/>
          </a:p>
        </p:txBody>
      </p:sp>
      <p:sp>
        <p:nvSpPr>
          <p:cNvPr id="4" name="Slide Number Placeholder 3"/>
          <p:cNvSpPr>
            <a:spLocks noGrp="1"/>
          </p:cNvSpPr>
          <p:nvPr>
            <p:ph type="sldNum" sz="quarter" idx="10"/>
          </p:nvPr>
        </p:nvSpPr>
        <p:spPr/>
        <p:txBody>
          <a:bodyPr/>
          <a:lstStyle/>
          <a:p>
            <a:fld id="{7DF07B9C-0A5B-4448-88E0-28B89CB9C58F}" type="slidenum">
              <a:rPr lang="en-US" smtClean="0"/>
              <a:t>19</a:t>
            </a:fld>
            <a:endParaRPr lang="en-US"/>
          </a:p>
        </p:txBody>
      </p:sp>
    </p:spTree>
    <p:extLst>
      <p:ext uri="{BB962C8B-B14F-4D97-AF65-F5344CB8AC3E}">
        <p14:creationId xmlns:p14="http://schemas.microsoft.com/office/powerpoint/2010/main" val="494047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b="1" i="1" dirty="0"/>
              <a:t>CLICK</a:t>
            </a:r>
            <a:r>
              <a:rPr lang="en-US" i="1" dirty="0"/>
              <a:t> for bullets</a:t>
            </a:r>
          </a:p>
        </p:txBody>
      </p:sp>
      <p:sp>
        <p:nvSpPr>
          <p:cNvPr id="4" name="Slide Number Placeholder 3"/>
          <p:cNvSpPr>
            <a:spLocks noGrp="1"/>
          </p:cNvSpPr>
          <p:nvPr>
            <p:ph type="sldNum" sz="quarter" idx="10"/>
          </p:nvPr>
        </p:nvSpPr>
        <p:spPr/>
        <p:txBody>
          <a:bodyPr/>
          <a:lstStyle/>
          <a:p>
            <a:fld id="{7DF07B9C-0A5B-4448-88E0-28B89CB9C58F}" type="slidenum">
              <a:rPr lang="en-US" smtClean="0"/>
              <a:t>2</a:t>
            </a:fld>
            <a:endParaRPr lang="en-US"/>
          </a:p>
        </p:txBody>
      </p:sp>
    </p:spTree>
    <p:extLst>
      <p:ext uri="{BB962C8B-B14F-4D97-AF65-F5344CB8AC3E}">
        <p14:creationId xmlns:p14="http://schemas.microsoft.com/office/powerpoint/2010/main" val="294974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pPr defTabSz="984978">
              <a:defRPr/>
            </a:pPr>
            <a:r>
              <a:rPr lang="en-US" dirty="0"/>
              <a:t>Also included in .0206 is</a:t>
            </a:r>
            <a:r>
              <a:rPr lang="en-US" baseline="0" dirty="0"/>
              <a:t> the requirement t</a:t>
            </a:r>
            <a:r>
              <a:rPr lang="en-US" dirty="0"/>
              <a:t>hat healthcare provider with exudative lesions or weeping dermatitis on hands or wrists must:</a:t>
            </a:r>
            <a:r>
              <a:rPr lang="en-US" baseline="0" dirty="0"/>
              <a:t> </a:t>
            </a:r>
          </a:p>
          <a:p>
            <a:pPr defTabSz="984978">
              <a:defRPr/>
            </a:pPr>
            <a:r>
              <a:rPr lang="en-US" b="1" i="1" dirty="0">
                <a:solidFill>
                  <a:srgbClr val="67BD4A"/>
                </a:solidFill>
                <a:highlight>
                  <a:srgbClr val="FFFF00"/>
                </a:highlight>
              </a:rPr>
              <a:t>CLICKs (last click plays video)</a:t>
            </a:r>
            <a:endParaRPr lang="en-US" dirty="0"/>
          </a:p>
          <a:p>
            <a:pPr marL="181240" indent="-181240" defTabSz="984978">
              <a:buFont typeface="Arial" panose="020B0604020202020204" pitchFamily="34" charset="0"/>
              <a:buChar char="•"/>
              <a:defRPr/>
            </a:pPr>
            <a:r>
              <a:rPr lang="en-US" dirty="0"/>
              <a:t>refrain from handling patient care equipment and devices used in performing invasive procedures and </a:t>
            </a:r>
          </a:p>
          <a:p>
            <a:pPr marL="181240" indent="-181240" defTabSz="984978">
              <a:buFont typeface="Arial" panose="020B0604020202020204" pitchFamily="34" charset="0"/>
              <a:buChar char="•"/>
              <a:defRPr/>
            </a:pPr>
            <a:r>
              <a:rPr lang="en-US" dirty="0"/>
              <a:t>refrain from all direct care that involves the potential for contact until the condition resolves. </a:t>
            </a:r>
          </a:p>
          <a:p>
            <a:pPr defTabSz="984978">
              <a:defRPr/>
            </a:pPr>
            <a:r>
              <a:rPr lang="en-US" dirty="0"/>
              <a:t>Wearing a bandage or glove over the lesions is not acceptable. However, healthcare providers that have lesions under clothing, above the elbow and below the neck, that are covered and can be left undisturbed during the work shift may be allowed to provide patient care</a:t>
            </a:r>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37638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r>
              <a:rPr lang="en-US" b="1" dirty="0"/>
              <a:t>CLICK for answer</a:t>
            </a:r>
          </a:p>
          <a:p>
            <a:r>
              <a:rPr lang="en-US" dirty="0"/>
              <a:t>The</a:t>
            </a:r>
            <a:r>
              <a:rPr lang="en-US" baseline="0" dirty="0"/>
              <a:t> Answer is E, all of the above.  </a:t>
            </a:r>
          </a:p>
          <a:p>
            <a:endParaRPr lang="en-US" dirty="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808730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for answer</a:t>
            </a:r>
          </a:p>
          <a:p>
            <a:r>
              <a:rPr lang="en-US" dirty="0"/>
              <a:t>Answer a)</a:t>
            </a:r>
            <a:r>
              <a:rPr lang="en-US" baseline="0" dirty="0"/>
              <a:t> True</a:t>
            </a:r>
            <a:endParaRPr lang="en-US" dirty="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181135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55729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baseline="0" dirty="0"/>
              <a:t>Control measures for HIV, HBV and HCV as they relate to needlesticks, non-intact skin and/or mucous membranes include three key </a:t>
            </a:r>
            <a:r>
              <a:rPr lang="en-US" b="0" baseline="0" dirty="0"/>
              <a:t>steps</a:t>
            </a:r>
            <a:r>
              <a:rPr lang="en-US" baseline="0" dirty="0"/>
              <a:t>: </a:t>
            </a:r>
          </a:p>
          <a:p>
            <a:r>
              <a:rPr lang="en-US" b="1" i="1" dirty="0">
                <a:solidFill>
                  <a:srgbClr val="67BD4A"/>
                </a:solidFill>
                <a:highlight>
                  <a:srgbClr val="FFFF00"/>
                </a:highlight>
              </a:rPr>
              <a:t>CLICKs </a:t>
            </a:r>
            <a:endParaRPr lang="en-US" baseline="0" dirty="0"/>
          </a:p>
          <a:p>
            <a:pPr marL="171450" indent="-171450">
              <a:buFont typeface="Arial" panose="020B0604020202020204" pitchFamily="34" charset="0"/>
              <a:buChar char="•"/>
            </a:pPr>
            <a:r>
              <a:rPr lang="en-US" baseline="0" dirty="0"/>
              <a:t>determining the risk to the exposed person, </a:t>
            </a:r>
          </a:p>
          <a:p>
            <a:pPr marL="171450" indent="-171450">
              <a:buFont typeface="Arial" panose="020B0604020202020204" pitchFamily="34" charset="0"/>
              <a:buChar char="•"/>
            </a:pPr>
            <a:r>
              <a:rPr lang="en-US" baseline="0" dirty="0"/>
              <a:t>following up on the source of the exposure, </a:t>
            </a:r>
          </a:p>
          <a:p>
            <a:pPr marL="171450" indent="-171450">
              <a:buFont typeface="Arial" panose="020B0604020202020204" pitchFamily="34" charset="0"/>
              <a:buChar char="•"/>
            </a:pPr>
            <a:r>
              <a:rPr lang="en-US" baseline="0" dirty="0"/>
              <a:t>and maintaining confidentiality.</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8926F45F-4D21-4D63-8311-539BE51A5B1F}" type="slidenum">
              <a:rPr lang="en-US" smtClean="0"/>
              <a:t>24</a:t>
            </a:fld>
            <a:endParaRPr lang="en-US"/>
          </a:p>
        </p:txBody>
      </p:sp>
    </p:spTree>
    <p:extLst>
      <p:ext uri="{BB962C8B-B14F-4D97-AF65-F5344CB8AC3E}">
        <p14:creationId xmlns:p14="http://schemas.microsoft.com/office/powerpoint/2010/main" val="4141430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pPr marL="0" indent="0">
              <a:buFont typeface="+mj-lt"/>
              <a:buNone/>
            </a:pPr>
            <a:r>
              <a:rPr lang="en-US" baseline="0" dirty="0"/>
              <a:t>The first one is to determine if the exposure constitutes a significant risk to the exposed person. This determination is made based on the type of exposure and what the person was exposed to . </a:t>
            </a:r>
            <a:endParaRPr lang="en-US" b="0" i="0" baseline="0" dirty="0">
              <a:solidFill>
                <a:schemeClr val="tx1"/>
              </a:solidFill>
            </a:endParaRPr>
          </a:p>
          <a:p>
            <a:pPr marL="26106" lvl="0" indent="0">
              <a:buFont typeface="Arial" panose="020B0604020202020204" pitchFamily="34" charset="0"/>
              <a:buNone/>
            </a:pPr>
            <a:r>
              <a:rPr lang="en-US" b="1" i="1" dirty="0">
                <a:solidFill>
                  <a:srgbClr val="67BD4A"/>
                </a:solidFill>
                <a:highlight>
                  <a:srgbClr val="FFFF00"/>
                </a:highlight>
              </a:rPr>
              <a:t>CLICKs </a:t>
            </a:r>
            <a:endParaRPr lang="en-US" baseline="0" dirty="0"/>
          </a:p>
          <a:p>
            <a:r>
              <a:rPr lang="en-US" baseline="0" dirty="0"/>
              <a:t>In healthcare the most common exposure is needle sticks. </a:t>
            </a:r>
          </a:p>
          <a:p>
            <a:r>
              <a:rPr lang="en-US" baseline="0" dirty="0"/>
              <a:t>For all other exposures  consider </a:t>
            </a:r>
          </a:p>
          <a:p>
            <a:pPr marL="171450" indent="-171450">
              <a:buFont typeface="Arial" panose="020B0604020202020204" pitchFamily="34" charset="0"/>
              <a:buChar char="•"/>
            </a:pPr>
            <a:r>
              <a:rPr lang="en-US" baseline="0" dirty="0"/>
              <a:t>the type and amount of body fluid</a:t>
            </a:r>
          </a:p>
          <a:p>
            <a:pPr marL="171450" indent="-171450">
              <a:buFont typeface="Arial" panose="020B0604020202020204" pitchFamily="34" charset="0"/>
              <a:buChar char="•"/>
            </a:pPr>
            <a:r>
              <a:rPr lang="en-US" baseline="0" dirty="0"/>
              <a:t>the potential pathogen and</a:t>
            </a:r>
          </a:p>
          <a:p>
            <a:pPr marL="171450" indent="-171450">
              <a:buFont typeface="Arial" panose="020B0604020202020204" pitchFamily="34" charset="0"/>
              <a:buChar char="•"/>
            </a:pPr>
            <a:r>
              <a:rPr lang="en-US" baseline="0" dirty="0"/>
              <a:t>the route of exposure (mucous membrane or non-intact skin for example) </a:t>
            </a:r>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475164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r>
              <a:rPr lang="en-US" baseline="0" dirty="0"/>
              <a:t>The second important control measure is to follow up on the source of the exposure.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solidFill>
                  <a:srgbClr val="67BD4A"/>
                </a:solidFill>
                <a:highlight>
                  <a:srgbClr val="FFFF00"/>
                </a:highlight>
              </a:rPr>
              <a:t>CLICK (just one click)</a:t>
            </a:r>
            <a:endParaRPr lang="en-US" baseline="0" dirty="0"/>
          </a:p>
          <a:p>
            <a:r>
              <a:rPr lang="en-US" baseline="0" dirty="0"/>
              <a:t>If the source person is known, their physician or healthcare provider must be notified; the source person must be tested for HIV, HBV, HCV unless already known to be infected and the source person must be offered follow up if positive. </a:t>
            </a:r>
          </a:p>
          <a:p>
            <a:endParaRPr lang="en-US" baseline="0" dirty="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211279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r>
              <a:rPr lang="en-US" b="1" baseline="0" dirty="0"/>
              <a:t>AUTO</a:t>
            </a:r>
            <a:r>
              <a:rPr lang="en-US" baseline="0" dirty="0"/>
              <a:t> If the source person is unknown the exposed person should be offered HIV and HCV testing, and their HBV immunization status should be verified. </a:t>
            </a:r>
          </a:p>
          <a:p>
            <a:endParaRPr lang="en-US" baseline="0" dirty="0"/>
          </a:p>
          <a:p>
            <a:r>
              <a:rPr lang="en-US" baseline="0" dirty="0"/>
              <a:t>In 2001 CDC published “ Updated U.S Public health Services Guidelines for the Management of Occupational Exposures to HBV, HCV, and HIV and Recommendations for Postexposure Prophylaxis”. Last updated date 4/25/2014</a:t>
            </a:r>
          </a:p>
          <a:p>
            <a:endParaRPr lang="en-US" baseline="0" dirty="0"/>
          </a:p>
          <a:p>
            <a:r>
              <a:rPr lang="en-US" baseline="0" dirty="0"/>
              <a:t>The link to those guidelines is included on your resource page</a:t>
            </a:r>
          </a:p>
          <a:p>
            <a:pPr marL="241653" indent="-241653">
              <a:buFont typeface="+mj-lt"/>
              <a:buAutoNum type="arabicPeriod" startAt="3"/>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811890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r>
              <a:rPr lang="en-US" baseline="0"/>
              <a:t>The last step is to maintain confidentiality. At all times the confidentiality of the known source person and their testing status must be maintained. The exposed person should be instructed to maintain confidentiality at all times. </a:t>
            </a:r>
          </a:p>
          <a:p>
            <a:endParaRPr lang="en-US" baseline="0"/>
          </a:p>
          <a:p>
            <a:r>
              <a:rPr lang="en-US" baseline="0"/>
              <a:t>Disclosures for communicable disease reporting are protected and do not violate HIPAA regulations</a:t>
            </a:r>
          </a:p>
          <a:p>
            <a:pPr marL="241653" indent="-241653">
              <a:buFont typeface="+mj-lt"/>
              <a:buAutoNum type="arabicPeriod" startAt="3"/>
            </a:pPr>
            <a:endParaRPr lang="en-US" baseline="0"/>
          </a:p>
          <a:p>
            <a:pPr marL="241653" indent="-241653">
              <a:buFont typeface="+mj-lt"/>
              <a:buAutoNum type="arabicPeriod" startAt="3"/>
            </a:pPr>
            <a:endParaRPr lang="en-US" baseline="0"/>
          </a:p>
          <a:p>
            <a:endParaRPr lang="en-US" baseline="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515337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for answer</a:t>
            </a:r>
          </a:p>
          <a:p>
            <a:r>
              <a:rPr lang="en-US" dirty="0"/>
              <a:t>Answer a)</a:t>
            </a:r>
            <a:r>
              <a:rPr lang="en-US" baseline="0" dirty="0"/>
              <a:t> True</a:t>
            </a:r>
            <a:endParaRPr lang="en-US" dirty="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959322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pPr defTabSz="984978">
              <a:defRPr/>
            </a:pPr>
            <a:r>
              <a:rPr lang="en-US" dirty="0"/>
              <a:t>SPICE is an acronym for NC Statewide Program for Infection Control and Epidemiology. The Program began in 1980 and is located at the UNC School of Medicine in Chapel Hill. SPICE is not regulatory, but provides evidence- based infection prevention education</a:t>
            </a:r>
            <a:r>
              <a:rPr lang="en-US" baseline="0" dirty="0"/>
              <a:t>, consultation </a:t>
            </a:r>
            <a:r>
              <a:rPr lang="en-US" dirty="0"/>
              <a:t>and technical</a:t>
            </a:r>
            <a:r>
              <a:rPr lang="en-US" baseline="0" dirty="0"/>
              <a:t> </a:t>
            </a:r>
            <a:r>
              <a:rPr lang="en-US" dirty="0"/>
              <a:t>assistance to any NC healthcare facility.  SPICE is funded, in part, by the NC Legislature. </a:t>
            </a:r>
          </a:p>
          <a:p>
            <a:endParaRPr lang="en-US" dirty="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612135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340040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a:t>The NC General Statue requires</a:t>
            </a:r>
            <a:r>
              <a:rPr lang="en-US" baseline="0"/>
              <a:t> physicians to report persons suspected of having a communicable disease to the local health director and includes a list of reportable diseases and conditions declared to be dangerous to the public health. Once the disease is reasonably suspected to exist it must be reported within the specified time period outlined in the rules. </a:t>
            </a:r>
          </a:p>
          <a:p>
            <a:endParaRPr lang="en-US" baseline="0"/>
          </a:p>
          <a:p>
            <a:r>
              <a:rPr lang="en-US" baseline="0"/>
              <a:t>We have provided a copy of the list of reportable diseases and reporting requirements in your notebook. For additional information or resources please refer to the NC General Statutes. The web link is included on your resource page. </a:t>
            </a:r>
            <a:endParaRPr lang="en-US"/>
          </a:p>
        </p:txBody>
      </p:sp>
      <p:sp>
        <p:nvSpPr>
          <p:cNvPr id="4" name="Slide Number Placeholder 3"/>
          <p:cNvSpPr>
            <a:spLocks noGrp="1"/>
          </p:cNvSpPr>
          <p:nvPr>
            <p:ph type="sldNum" sz="quarter" idx="10"/>
          </p:nvPr>
        </p:nvSpPr>
        <p:spPr/>
        <p:txBody>
          <a:bodyPr/>
          <a:lstStyle/>
          <a:p>
            <a:fld id="{8926F45F-4D21-4D63-8311-539BE51A5B1F}" type="slidenum">
              <a:rPr lang="en-US" smtClean="0"/>
              <a:t>31</a:t>
            </a:fld>
            <a:endParaRPr lang="en-US"/>
          </a:p>
        </p:txBody>
      </p:sp>
    </p:spTree>
    <p:extLst>
      <p:ext uri="{BB962C8B-B14F-4D97-AF65-F5344CB8AC3E}">
        <p14:creationId xmlns:p14="http://schemas.microsoft.com/office/powerpoint/2010/main" val="730380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Rule was amended on November 1, 2024, to include all </a:t>
            </a:r>
            <a:r>
              <a:rPr lang="en-US" dirty="0" err="1"/>
              <a:t>Carbapenemase</a:t>
            </a:r>
            <a:r>
              <a:rPr lang="en-US" dirty="0"/>
              <a:t> producing organisms (CPO) </a:t>
            </a:r>
          </a:p>
        </p:txBody>
      </p:sp>
      <p:sp>
        <p:nvSpPr>
          <p:cNvPr id="4" name="Slide Number Placeholder 3"/>
          <p:cNvSpPr>
            <a:spLocks noGrp="1"/>
          </p:cNvSpPr>
          <p:nvPr>
            <p:ph type="sldNum" sz="quarter" idx="5"/>
          </p:nvPr>
        </p:nvSpPr>
        <p:spPr/>
        <p:txBody>
          <a:bodyPr/>
          <a:lstStyle/>
          <a:p>
            <a:fld id="{7DF07B9C-0A5B-4448-88E0-28B89CB9C58F}" type="slidenum">
              <a:rPr lang="en-US" smtClean="0"/>
              <a:t>32</a:t>
            </a:fld>
            <a:endParaRPr lang="en-US"/>
          </a:p>
        </p:txBody>
      </p:sp>
    </p:spTree>
    <p:extLst>
      <p:ext uri="{BB962C8B-B14F-4D97-AF65-F5344CB8AC3E}">
        <p14:creationId xmlns:p14="http://schemas.microsoft.com/office/powerpoint/2010/main" val="1832750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1309034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NC Medical</a:t>
            </a:r>
            <a:r>
              <a:rPr lang="en-US" baseline="0" dirty="0"/>
              <a:t> Waste Rules  </a:t>
            </a:r>
            <a:r>
              <a:rPr lang="en-US" b="1" i="1" dirty="0">
                <a:solidFill>
                  <a:srgbClr val="67BD4A"/>
                </a:solidFill>
                <a:highlight>
                  <a:srgbClr val="FFFF00"/>
                </a:highlight>
              </a:rPr>
              <a:t>CLICKs </a:t>
            </a:r>
            <a:r>
              <a:rPr lang="en-US" baseline="0" dirty="0"/>
              <a:t>define types of medical waste and include requirements for how medical waste should be packaged, stored, transported, treated and disposed of. These rules are updated periodically</a:t>
            </a:r>
          </a:p>
          <a:p>
            <a:endParaRPr lang="en-US" baseline="0" dirty="0"/>
          </a:p>
          <a:p>
            <a:r>
              <a:rPr lang="en-US" baseline="0" dirty="0"/>
              <a:t>A link to the current rules is included in your list of resources. </a:t>
            </a:r>
            <a:r>
              <a:rPr lang="en-US" dirty="0"/>
              <a:t> </a:t>
            </a:r>
          </a:p>
        </p:txBody>
      </p:sp>
      <p:sp>
        <p:nvSpPr>
          <p:cNvPr id="4" name="Slide Number Placeholder 3"/>
          <p:cNvSpPr>
            <a:spLocks noGrp="1"/>
          </p:cNvSpPr>
          <p:nvPr>
            <p:ph type="sldNum" sz="quarter" idx="10"/>
          </p:nvPr>
        </p:nvSpPr>
        <p:spPr/>
        <p:txBody>
          <a:bodyPr/>
          <a:lstStyle/>
          <a:p>
            <a:fld id="{7DF07B9C-0A5B-4448-88E0-28B89CB9C58F}" type="slidenum">
              <a:rPr lang="en-US" smtClean="0"/>
              <a:t>34</a:t>
            </a:fld>
            <a:endParaRPr lang="en-US"/>
          </a:p>
        </p:txBody>
      </p:sp>
    </p:spTree>
    <p:extLst>
      <p:ext uri="{BB962C8B-B14F-4D97-AF65-F5344CB8AC3E}">
        <p14:creationId xmlns:p14="http://schemas.microsoft.com/office/powerpoint/2010/main" val="1600857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NC Medical</a:t>
            </a:r>
            <a:r>
              <a:rPr lang="en-US" baseline="0" dirty="0"/>
              <a:t> Waste Rules identify two types of medical waste. </a:t>
            </a:r>
            <a:r>
              <a:rPr lang="en-US" b="1" i="1" dirty="0">
                <a:solidFill>
                  <a:srgbClr val="67BD4A"/>
                </a:solidFill>
                <a:highlight>
                  <a:srgbClr val="FFFF00"/>
                </a:highlight>
              </a:rPr>
              <a:t>CLICKs </a:t>
            </a:r>
            <a:r>
              <a:rPr lang="en-US" baseline="0" dirty="0"/>
              <a:t>The first one is general solid waste, generated in the diagnosis, treatment or immunization of human beings or animals.  This type of medical waste can be disposed of in the county landfill and does not require any type of treatment prior to disposal. </a:t>
            </a:r>
          </a:p>
          <a:p>
            <a:endParaRPr lang="en-US" baseline="0" dirty="0"/>
          </a:p>
          <a:p>
            <a:r>
              <a:rPr lang="en-US" baseline="0" dirty="0"/>
              <a:t>The second type of waste is regulated medical waste and includes blood or body fluids in volumes of greater than 20 ml, microbiological waste and pathological waste. Blood and/or body fluids will be the most common in the home </a:t>
            </a:r>
            <a:r>
              <a:rPr lang="en-US" b="0" baseline="0" dirty="0"/>
              <a:t>health and hospice</a:t>
            </a:r>
            <a:r>
              <a:rPr lang="en-US" b="1" baseline="0" dirty="0"/>
              <a:t> </a:t>
            </a:r>
            <a:r>
              <a:rPr lang="en-US" baseline="0" dirty="0"/>
              <a:t>setting.</a:t>
            </a:r>
          </a:p>
          <a:p>
            <a:endParaRPr lang="en-US" baseline="0" dirty="0"/>
          </a:p>
          <a:p>
            <a:r>
              <a:rPr lang="en-US" baseline="0" dirty="0"/>
              <a:t> Regulated medical waste </a:t>
            </a:r>
            <a:r>
              <a:rPr lang="en-US" b="0" u="none" baseline="0" dirty="0"/>
              <a:t>does</a:t>
            </a:r>
            <a:r>
              <a:rPr lang="en-US" baseline="0" dirty="0"/>
              <a:t> require treatment prior to disposal in the landfill. The treatment depends on the type of waste and could include either discharge into the sanitary sewer system, incineration, autoclaving, or chemical disinfectants. </a:t>
            </a:r>
            <a:endParaRPr lang="en-US" dirty="0"/>
          </a:p>
        </p:txBody>
      </p:sp>
      <p:sp>
        <p:nvSpPr>
          <p:cNvPr id="4" name="Slide Number Placeholder 3"/>
          <p:cNvSpPr>
            <a:spLocks noGrp="1"/>
          </p:cNvSpPr>
          <p:nvPr>
            <p:ph type="sldNum" sz="quarter" idx="10"/>
          </p:nvPr>
        </p:nvSpPr>
        <p:spPr/>
        <p:txBody>
          <a:bodyPr/>
          <a:lstStyle/>
          <a:p>
            <a:fld id="{7DF07B9C-0A5B-4448-88E0-28B89CB9C58F}" type="slidenum">
              <a:rPr lang="en-US" smtClean="0"/>
              <a:t>35</a:t>
            </a:fld>
            <a:endParaRPr lang="en-US"/>
          </a:p>
        </p:txBody>
      </p:sp>
    </p:spTree>
    <p:extLst>
      <p:ext uri="{BB962C8B-B14F-4D97-AF65-F5344CB8AC3E}">
        <p14:creationId xmlns:p14="http://schemas.microsoft.com/office/powerpoint/2010/main" val="650652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It is important to know that there are certain items that under NC Medical Waste Rules are NOT considered</a:t>
            </a:r>
            <a:r>
              <a:rPr lang="en-US" baseline="0" dirty="0"/>
              <a:t> regulated medical waste and do not require treatment prior to disposal. </a:t>
            </a:r>
          </a:p>
          <a:p>
            <a:r>
              <a:rPr lang="en-US" baseline="0" dirty="0"/>
              <a:t>These include sharps, needles for example, </a:t>
            </a:r>
            <a:r>
              <a:rPr lang="en-US" b="1" i="1" dirty="0">
                <a:solidFill>
                  <a:srgbClr val="67BD4A"/>
                </a:solidFill>
                <a:highlight>
                  <a:srgbClr val="FFFF00"/>
                </a:highlight>
              </a:rPr>
              <a:t>CLICK </a:t>
            </a:r>
            <a:r>
              <a:rPr lang="en-US" baseline="0" dirty="0"/>
              <a:t>dressings and bandages, (even with blood on them) and household waste. </a:t>
            </a:r>
          </a:p>
          <a:p>
            <a:r>
              <a:rPr lang="en-US" baseline="0" dirty="0"/>
              <a:t>Sharps do need to be packaged in a container that is rigid, leak-proof when upright and puncture resistant. They should not be compacted prior to off-site transportation.</a:t>
            </a:r>
            <a:endParaRPr lang="en-US" dirty="0"/>
          </a:p>
        </p:txBody>
      </p:sp>
      <p:sp>
        <p:nvSpPr>
          <p:cNvPr id="4" name="Slide Number Placeholder 3"/>
          <p:cNvSpPr>
            <a:spLocks noGrp="1"/>
          </p:cNvSpPr>
          <p:nvPr>
            <p:ph type="sldNum" sz="quarter" idx="10"/>
          </p:nvPr>
        </p:nvSpPr>
        <p:spPr/>
        <p:txBody>
          <a:bodyPr/>
          <a:lstStyle/>
          <a:p>
            <a:fld id="{7DF07B9C-0A5B-4448-88E0-28B89CB9C58F}" type="slidenum">
              <a:rPr lang="en-US" smtClean="0"/>
              <a:t>36</a:t>
            </a:fld>
            <a:endParaRPr lang="en-US"/>
          </a:p>
        </p:txBody>
      </p:sp>
    </p:spTree>
    <p:extLst>
      <p:ext uri="{BB962C8B-B14F-4D97-AF65-F5344CB8AC3E}">
        <p14:creationId xmlns:p14="http://schemas.microsoft.com/office/powerpoint/2010/main" val="2181353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for answer</a:t>
            </a:r>
          </a:p>
          <a:p>
            <a:r>
              <a:rPr lang="en-US" dirty="0"/>
              <a:t>The</a:t>
            </a:r>
            <a:r>
              <a:rPr lang="en-US" baseline="0" dirty="0"/>
              <a:t> answer is B.  Gowns and gloves are considered to be routine medical waste that does not require treatment prior to sending to the landfill.</a:t>
            </a:r>
            <a:endParaRPr lang="en-US" dirty="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7012174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for answer</a:t>
            </a:r>
          </a:p>
          <a:p>
            <a:r>
              <a:rPr lang="en-US" dirty="0"/>
              <a:t>The answer is D. All of the above.</a:t>
            </a:r>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922304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concludes Module A.</a:t>
            </a:r>
            <a:r>
              <a:rPr lang="en-US" baseline="0" dirty="0"/>
              <a:t> </a:t>
            </a:r>
            <a:r>
              <a:rPr lang="en-US" sz="1200" kern="1200" dirty="0">
                <a:solidFill>
                  <a:schemeClr val="tx1"/>
                </a:solidFill>
                <a:effectLst/>
                <a:latin typeface="+mn-lt"/>
                <a:ea typeface="+mn-ea"/>
                <a:cs typeface="+mn-cs"/>
              </a:rPr>
              <a:t>In summary, we have discussed: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Rules for infection prevention,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Defined key terms, and legal requirements for compliance,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Discussed control measures for HIV, hepatitis B and Hepatitis 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Explained North Carolina communicable disease reporting rules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Reviewed medical waste rules. </a:t>
            </a:r>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291485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r>
              <a:rPr lang="en-US" sz="1700" dirty="0"/>
              <a:t>The underlying theme for the course is “Patients deserve effective infection prevention wherever they receive healthcare.”  Hospitals have  established infection prevention programs to enhance patient safety and to meet regulatory and accreditation requirements, however, patient encounters now take place in outpatient care settings </a:t>
            </a:r>
            <a:r>
              <a:rPr lang="en-US" sz="1700" b="0" dirty="0"/>
              <a:t>including </a:t>
            </a:r>
            <a:r>
              <a:rPr lang="en-US" sz="1700" b="0" dirty="0">
                <a:solidFill>
                  <a:srgbClr val="FF0000"/>
                </a:solidFill>
              </a:rPr>
              <a:t>dental</a:t>
            </a:r>
            <a:r>
              <a:rPr lang="en-US" sz="1700" dirty="0"/>
              <a:t>, which are rarely subject to such requirements.  This trend underscores the need for strategies to implement and maintain infection prevention programs in outpatient care </a:t>
            </a:r>
            <a:r>
              <a:rPr lang="en-US" sz="1700" b="0" dirty="0"/>
              <a:t>and dental</a:t>
            </a:r>
            <a:r>
              <a:rPr lang="en-US" sz="1700" b="1" dirty="0"/>
              <a:t> </a:t>
            </a:r>
            <a:r>
              <a:rPr lang="en-US" sz="1700" dirty="0"/>
              <a:t>settings, including rigorous training and oversight of infection prevention activities. </a:t>
            </a:r>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6304829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r>
              <a:rPr lang="en-US" dirty="0"/>
              <a:t> Before me move on to the next module, are there any additional questions regarding</a:t>
            </a:r>
            <a:r>
              <a:rPr lang="en-US" baseline="0" dirty="0"/>
              <a:t> NC laws and regulations?  </a:t>
            </a:r>
            <a:endParaRPr lang="en-US" dirty="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088454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r>
              <a:rPr lang="en-US" dirty="0"/>
              <a:t>This course is divided into seven modules, each covering a different</a:t>
            </a:r>
            <a:r>
              <a:rPr lang="en-US" baseline="0" dirty="0"/>
              <a:t> aspect of infection prevention.  </a:t>
            </a:r>
          </a:p>
          <a:p>
            <a:r>
              <a:rPr lang="en-US" b="1" baseline="0" dirty="0"/>
              <a:t>CLICKS</a:t>
            </a:r>
          </a:p>
          <a:p>
            <a:pPr marL="181240" indent="-181240">
              <a:buFont typeface="Arial" panose="020B0604020202020204" pitchFamily="34" charset="0"/>
              <a:buChar char="•"/>
            </a:pPr>
            <a:r>
              <a:rPr lang="en-US" baseline="0" dirty="0"/>
              <a:t>Module A is an explanation of the infection prevention  laws for North Carolina. </a:t>
            </a:r>
            <a:r>
              <a:rPr lang="en-US" b="1" baseline="0" dirty="0"/>
              <a:t> </a:t>
            </a:r>
          </a:p>
          <a:p>
            <a:pPr marL="181240" indent="-181240">
              <a:buFont typeface="Arial" panose="020B0604020202020204" pitchFamily="34" charset="0"/>
              <a:buChar char="•"/>
            </a:pPr>
            <a:r>
              <a:rPr lang="en-US" b="0" baseline="0" dirty="0"/>
              <a:t>Module B discusses measure to comply with OSHA federal regulation for bloodborne pathogens; </a:t>
            </a:r>
          </a:p>
          <a:p>
            <a:pPr marL="181240" indent="-181240">
              <a:buFont typeface="Arial" panose="020B0604020202020204" pitchFamily="34" charset="0"/>
              <a:buChar char="•"/>
            </a:pPr>
            <a:r>
              <a:rPr lang="en-US" baseline="0" dirty="0"/>
              <a:t>Module C discusses the basic principles of disease transmission and methods to prevent transmission. </a:t>
            </a:r>
          </a:p>
          <a:p>
            <a:pPr marL="181240" indent="-181240">
              <a:buFont typeface="Arial" panose="020B0604020202020204" pitchFamily="34" charset="0"/>
              <a:buChar char="•"/>
            </a:pPr>
            <a:r>
              <a:rPr lang="en-US" baseline="0" dirty="0"/>
              <a:t> Module D covers the important topic of safe injection practices and how failures in these practices have led to the transmission of disease.  </a:t>
            </a:r>
          </a:p>
          <a:p>
            <a:pPr marL="181240" indent="-181240">
              <a:buFont typeface="Arial" panose="020B0604020202020204" pitchFamily="34" charset="0"/>
              <a:buChar char="•"/>
            </a:pPr>
            <a:r>
              <a:rPr lang="en-US" baseline="0" dirty="0"/>
              <a:t>Module E reviews the principles and practices of asepsis and hand hygiene.  </a:t>
            </a:r>
          </a:p>
          <a:p>
            <a:pPr marL="181240" indent="-181240">
              <a:buFont typeface="Arial" panose="020B0604020202020204" pitchFamily="34" charset="0"/>
              <a:buChar char="•"/>
            </a:pPr>
            <a:r>
              <a:rPr lang="en-US" baseline="0" dirty="0"/>
              <a:t>Module F discusses the principals of disinfection and sterilization per the CDC Guideline recommendations.  </a:t>
            </a:r>
          </a:p>
          <a:p>
            <a:pPr marL="181240" indent="-181240">
              <a:buFont typeface="Arial" panose="020B0604020202020204" pitchFamily="34" charset="0"/>
              <a:buChar char="•"/>
            </a:pPr>
            <a:r>
              <a:rPr lang="en-US" baseline="0" dirty="0"/>
              <a:t>Finally, Module G reviews the role of the inanimate environment in disease transmission and methods to disinfect environmental surfaces and equipment appropriately.  </a:t>
            </a:r>
          </a:p>
          <a:p>
            <a:pPr marL="181240" indent="-181240">
              <a:buFont typeface="Arial" panose="020B0604020202020204" pitchFamily="34" charset="0"/>
              <a:buChar char="•"/>
            </a:pPr>
            <a:endParaRPr lang="en-US" baseline="0" dirty="0"/>
          </a:p>
          <a:p>
            <a:pPr marL="181240" indent="-181240">
              <a:buFont typeface="Arial" panose="020B0604020202020204" pitchFamily="34" charset="0"/>
              <a:buChar char="•"/>
            </a:pPr>
            <a:r>
              <a:rPr lang="en-US" baseline="0" dirty="0"/>
              <a:t>Handouts and Resource Page are available at the link above</a:t>
            </a:r>
            <a:endParaRPr lang="en-US" dirty="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45738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98798" indent="-307101">
              <a:defRPr>
                <a:solidFill>
                  <a:schemeClr val="tx1"/>
                </a:solidFill>
                <a:latin typeface="Calibri" panose="020F0502020204030204" pitchFamily="34" charset="0"/>
              </a:defRPr>
            </a:lvl2pPr>
            <a:lvl3pPr marL="1230082" indent="-245009">
              <a:defRPr>
                <a:solidFill>
                  <a:schemeClr val="tx1"/>
                </a:solidFill>
                <a:latin typeface="Calibri" panose="020F0502020204030204" pitchFamily="34" charset="0"/>
              </a:defRPr>
            </a:lvl3pPr>
            <a:lvl4pPr marL="1723457" indent="-245009">
              <a:defRPr>
                <a:solidFill>
                  <a:schemeClr val="tx1"/>
                </a:solidFill>
                <a:latin typeface="Calibri" panose="020F0502020204030204" pitchFamily="34" charset="0"/>
              </a:defRPr>
            </a:lvl4pPr>
            <a:lvl5pPr marL="2215153" indent="-245009">
              <a:defRPr>
                <a:solidFill>
                  <a:schemeClr val="tx1"/>
                </a:solidFill>
                <a:latin typeface="Calibri" panose="020F0502020204030204" pitchFamily="34" charset="0"/>
              </a:defRPr>
            </a:lvl5pPr>
            <a:lvl6pPr marL="2698459" indent="-245009" eaLnBrk="0" fontAlgn="base" hangingPunct="0">
              <a:spcBef>
                <a:spcPct val="0"/>
              </a:spcBef>
              <a:spcAft>
                <a:spcPct val="0"/>
              </a:spcAft>
              <a:defRPr>
                <a:solidFill>
                  <a:schemeClr val="tx1"/>
                </a:solidFill>
                <a:latin typeface="Calibri" panose="020F0502020204030204" pitchFamily="34" charset="0"/>
              </a:defRPr>
            </a:lvl6pPr>
            <a:lvl7pPr marL="3181765" indent="-245009" eaLnBrk="0" fontAlgn="base" hangingPunct="0">
              <a:spcBef>
                <a:spcPct val="0"/>
              </a:spcBef>
              <a:spcAft>
                <a:spcPct val="0"/>
              </a:spcAft>
              <a:defRPr>
                <a:solidFill>
                  <a:schemeClr val="tx1"/>
                </a:solidFill>
                <a:latin typeface="Calibri" panose="020F0502020204030204" pitchFamily="34" charset="0"/>
              </a:defRPr>
            </a:lvl7pPr>
            <a:lvl8pPr marL="3665071" indent="-245009" eaLnBrk="0" fontAlgn="base" hangingPunct="0">
              <a:spcBef>
                <a:spcPct val="0"/>
              </a:spcBef>
              <a:spcAft>
                <a:spcPct val="0"/>
              </a:spcAft>
              <a:defRPr>
                <a:solidFill>
                  <a:schemeClr val="tx1"/>
                </a:solidFill>
                <a:latin typeface="Calibri" panose="020F0502020204030204" pitchFamily="34" charset="0"/>
              </a:defRPr>
            </a:lvl8pPr>
            <a:lvl9pPr marL="4148378" indent="-245009"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883BBA2-0E95-4B21-A375-0D4D376AB0DF}" type="slidenum">
              <a:rPr lang="en-US" altLang="en-US" smtClean="0">
                <a:solidFill>
                  <a:srgbClr val="000000"/>
                </a:solidFill>
              </a:rPr>
              <a:pPr fontAlgn="base">
                <a:spcBef>
                  <a:spcPct val="0"/>
                </a:spcBef>
                <a:spcAft>
                  <a:spcPct val="0"/>
                </a:spcAft>
              </a:pPr>
              <a:t>6</a:t>
            </a:fld>
            <a:endParaRPr lang="en-US" altLang="en-US">
              <a:solidFill>
                <a:srgbClr val="000000"/>
              </a:solidFill>
            </a:endParaRPr>
          </a:p>
        </p:txBody>
      </p:sp>
    </p:spTree>
    <p:extLst>
      <p:ext uri="{BB962C8B-B14F-4D97-AF65-F5344CB8AC3E}">
        <p14:creationId xmlns:p14="http://schemas.microsoft.com/office/powerpoint/2010/main" val="3425113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In</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Module A </a:t>
            </a:r>
            <a:r>
              <a:rPr lang="en-US" sz="1200" dirty="0">
                <a:effectLst/>
                <a:latin typeface="Calibri" panose="020F0502020204030204" pitchFamily="34" charset="0"/>
                <a:ea typeface="Calibri" panose="020F0502020204030204" pitchFamily="34" charset="0"/>
                <a:cs typeface="Times New Roman" panose="02020603050405020304" pitchFamily="18" charset="0"/>
              </a:rPr>
              <a:t>we</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have several objectives:</a:t>
            </a:r>
            <a:endParaRPr lang="en-US" i="1" dirty="0">
              <a:solidFill>
                <a:srgbClr val="67BD4A"/>
              </a:solidFill>
              <a:highlight>
                <a:srgbClr val="FFFF00"/>
              </a:highlight>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-Describe the pertinent rules for infection prevention, including a brief history of how these rules came to be, definitions of key terms, and legal requirements for compliance. </a:t>
            </a:r>
          </a:p>
          <a:p>
            <a:pPr marL="0" marR="0">
              <a:lnSpc>
                <a:spcPct val="107000"/>
              </a:lnSpc>
              <a:spcBef>
                <a:spcPts val="0"/>
              </a:spcBef>
              <a:spcAft>
                <a:spcPts val="0"/>
              </a:spcAft>
            </a:pPr>
            <a:r>
              <a:rPr lang="en-US" b="1" i="1" dirty="0">
                <a:solidFill>
                  <a:srgbClr val="67BD4A"/>
                </a:solidFill>
                <a:highlight>
                  <a:srgbClr val="FFFF00"/>
                </a:highlight>
              </a:rPr>
              <a:t>CLICKs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-Discuss control measures for HIV, hepatitis B and Hepatitis C.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-Explain North Carolina communicable disease reporting rules.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-And review medical waste rules. </a:t>
            </a:r>
          </a:p>
          <a:p>
            <a:endParaRPr lang="en-US" dirty="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446417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In July 1990, Centers for Disease Control and Prevention (CDC) became aware of a possible transmission of Human Immunodeficiency Virus (HIV) from a Florida dentist to six of his patients.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dirty="0">
                <a:solidFill>
                  <a:srgbClr val="67BD4A"/>
                </a:solidFill>
                <a:highlight>
                  <a:srgbClr val="FFFF00"/>
                </a:highlight>
              </a:rPr>
              <a:t>CLICKs </a:t>
            </a:r>
            <a:r>
              <a:rPr lang="en-US" sz="1700" dirty="0"/>
              <a:t>As a result, the following year,  CDC published recommendations for “Preventing Transmission of HIV and HBV to Patients During Exposure-Prone Invasive Procedures”. In October of that same year</a:t>
            </a:r>
            <a:r>
              <a:rPr lang="en-US" sz="1700" baseline="0" dirty="0"/>
              <a:t> </a:t>
            </a:r>
            <a:r>
              <a:rPr lang="en-US" sz="1700" dirty="0"/>
              <a:t>Congress passed a law requiring states to adopt the CDC guidelines or state equivalent guidelines. </a:t>
            </a:r>
          </a:p>
          <a:p>
            <a:r>
              <a:rPr lang="en-US" sz="1700" dirty="0"/>
              <a:t>Updated recommendations for the management of HBV infected health-care providers and students were published in 2012.  The </a:t>
            </a:r>
            <a:r>
              <a:rPr lang="en-US" sz="1300" dirty="0"/>
              <a:t>primary goal of this report is to promote patient safety while providing risk management and practice guidance to HBV-infected health-care providers and students, particularly those performing exposure-prone procedures such as certain types of surgery</a:t>
            </a:r>
            <a:r>
              <a:rPr lang="en-US" sz="1300" i="1" dirty="0"/>
              <a:t>. </a:t>
            </a:r>
            <a:r>
              <a:rPr lang="en-US" sz="1700" dirty="0"/>
              <a:t> A link to the updated report can be found on your Resource Page. </a:t>
            </a:r>
            <a:endParaRPr lang="en-US" sz="1700" dirty="0">
              <a:solidFill>
                <a:srgbClr val="FF0000"/>
              </a:solidFill>
            </a:endParaRPr>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781760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r>
              <a:rPr lang="en-US" dirty="0"/>
              <a:t>In response to the CDC guidelines and Federal</a:t>
            </a:r>
            <a:r>
              <a:rPr lang="en-US" baseline="0" dirty="0"/>
              <a:t> Law, </a:t>
            </a:r>
            <a:r>
              <a:rPr lang="en-US" dirty="0"/>
              <a:t>North Carolina </a:t>
            </a:r>
            <a:r>
              <a:rPr lang="en-US" baseline="0" dirty="0"/>
              <a:t> incorporated rule .0207 “HIV and HBV Infected Healthcare Workers” as part of NC Communicable Disease Laws and Rules.  This rule requires all healthcare providers who perform </a:t>
            </a:r>
            <a:r>
              <a:rPr lang="en-US" b="0" u="sng" baseline="0" dirty="0"/>
              <a:t>or assist </a:t>
            </a:r>
            <a:r>
              <a:rPr lang="en-US" baseline="0" dirty="0"/>
              <a:t>with surgical, obstetrical or dental procedures and know themselves to be infected with HIV or HBV to notify the NC State Health Director. </a:t>
            </a:r>
          </a:p>
          <a:p>
            <a:r>
              <a:rPr lang="en-US" baseline="0" dirty="0"/>
              <a:t>There is no requirement under this law for the infected healthcare provider to notify their employer</a:t>
            </a:r>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999969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66747" y="6356352"/>
            <a:ext cx="2743200" cy="365125"/>
          </a:xfrm>
          <a:prstGeom prst="rect">
            <a:avLst/>
          </a:prstGeom>
        </p:spPr>
        <p:txBody>
          <a:bodyPr/>
          <a:lstStyle/>
          <a:p>
            <a:pPr defTabSz="685800"/>
            <a:fld id="{EF4FDFA1-E612-4A4E-84C0-EF8CE93A5D48}" type="datetimeFigureOut">
              <a:rPr lang="en-US" sz="1350" smtClean="0">
                <a:solidFill>
                  <a:prstClr val="black"/>
                </a:solidFill>
              </a:rPr>
              <a:pPr defTabSz="685800"/>
              <a:t>3/4/2025</a:t>
            </a:fld>
            <a:endParaRPr lang="en-US" sz="1350"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685800"/>
            <a:endParaRPr lang="en-US" sz="1350" dirty="0">
              <a:solidFill>
                <a:prstClr val="black"/>
              </a:solidFill>
            </a:endParaRPr>
          </a:p>
        </p:txBody>
      </p:sp>
      <p:sp>
        <p:nvSpPr>
          <p:cNvPr id="6" name="Slide Number Placeholder 5"/>
          <p:cNvSpPr>
            <a:spLocks noGrp="1"/>
          </p:cNvSpPr>
          <p:nvPr>
            <p:ph type="sldNum" sz="quarter" idx="12"/>
          </p:nvPr>
        </p:nvSpPr>
        <p:spPr/>
        <p:txBody>
          <a:bodyPr/>
          <a:lstStyle/>
          <a:p>
            <a:pPr defTabSz="685800"/>
            <a:fld id="{EA3639EA-2B55-4E72-9859-567C745B3617}" type="slidenum">
              <a:rPr lang="en-US" smtClean="0"/>
              <a:pPr defTabSz="685800"/>
              <a:t>‹#›</a:t>
            </a:fld>
            <a:endParaRPr lang="en-US" dirty="0"/>
          </a:p>
        </p:txBody>
      </p:sp>
    </p:spTree>
    <p:extLst>
      <p:ext uri="{BB962C8B-B14F-4D97-AF65-F5344CB8AC3E}">
        <p14:creationId xmlns:p14="http://schemas.microsoft.com/office/powerpoint/2010/main" val="4094240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447800"/>
            <a:ext cx="8940800" cy="1524000"/>
          </a:xfrm>
        </p:spPr>
        <p:txBody>
          <a:bodyPr anchor="b" anchorCtr="0"/>
          <a:lstStyle>
            <a:lvl1pPr algn="ctr">
              <a:defRPr b="1">
                <a:solidFill>
                  <a:srgbClr val="0073CF"/>
                </a:solidFill>
              </a:defRPr>
            </a:lvl1pPr>
          </a:lstStyle>
          <a:p>
            <a:r>
              <a:rPr lang="en-US"/>
              <a:t>Click to edit Master title style</a:t>
            </a:r>
          </a:p>
        </p:txBody>
      </p:sp>
      <p:sp>
        <p:nvSpPr>
          <p:cNvPr id="3" name="Subtitle 2"/>
          <p:cNvSpPr>
            <a:spLocks noGrp="1"/>
          </p:cNvSpPr>
          <p:nvPr>
            <p:ph type="subTitle" idx="1"/>
          </p:nvPr>
        </p:nvSpPr>
        <p:spPr>
          <a:xfrm>
            <a:off x="1625600" y="3203574"/>
            <a:ext cx="8940800" cy="1825625"/>
          </a:xfrm>
        </p:spPr>
        <p:txBody>
          <a:bodyPr>
            <a:normAutofit/>
          </a:bodyPr>
          <a:lstStyle>
            <a:lvl1pPr marL="0" indent="0" algn="ctr">
              <a:buNone/>
              <a:defRPr sz="2000">
                <a:solidFill>
                  <a:srgbClr val="818A8F"/>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2994820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lgn="ctr">
              <a:defRPr/>
            </a:lvl1pPr>
          </a:lstStyle>
          <a:p>
            <a:r>
              <a:rPr lang="en-US"/>
              <a:t>Click to edit Master title style</a:t>
            </a:r>
          </a:p>
        </p:txBody>
      </p:sp>
      <p:sp>
        <p:nvSpPr>
          <p:cNvPr id="13" name="Content Placeholder 12"/>
          <p:cNvSpPr>
            <a:spLocks noGrp="1"/>
          </p:cNvSpPr>
          <p:nvPr>
            <p:ph sz="quarter" idx="13"/>
          </p:nvPr>
        </p:nvSpPr>
        <p:spPr>
          <a:xfrm>
            <a:off x="609600" y="1536194"/>
            <a:ext cx="5181600" cy="4611851"/>
          </a:xfrm>
        </p:spPr>
        <p:txBody>
          <a:bodyPr>
            <a:normAutofit/>
          </a:bodyPr>
          <a:lstStyle>
            <a:lvl1pPr marL="342900" indent="-274320">
              <a:spcAft>
                <a:spcPts val="600"/>
              </a:spcAft>
              <a:buClrTx/>
              <a:buFont typeface="Arial" pitchFamily="34" charset="0"/>
              <a:buChar char="•"/>
              <a:defRPr sz="2800"/>
            </a:lvl1pPr>
            <a:lvl2pPr marL="742950" indent="-274320">
              <a:spcAft>
                <a:spcPts val="600"/>
              </a:spcAft>
              <a:buClrTx/>
              <a:buFont typeface="Arial" pitchFamily="34" charset="0"/>
              <a:buChar char="•"/>
              <a:defRPr sz="2000"/>
            </a:lvl2pPr>
            <a:lvl3pPr marL="1143000" indent="-274320">
              <a:spcAft>
                <a:spcPts val="600"/>
              </a:spcAft>
              <a:buClrTx/>
              <a:buFont typeface="Arial" pitchFamily="34" charset="0"/>
              <a:buChar char="•"/>
              <a:defRPr sz="1800"/>
            </a:lvl3pPr>
            <a:lvl4pPr marL="1600200" indent="-274320">
              <a:spcAft>
                <a:spcPts val="600"/>
              </a:spcAft>
              <a:buClrTx/>
              <a:buFont typeface="Arial" pitchFamily="34" charset="0"/>
              <a:buChar char="•"/>
              <a:defRPr sz="1800"/>
            </a:lvl4pPr>
            <a:lvl5pPr marL="2057400" indent="-274320">
              <a:spcAft>
                <a:spcPts val="600"/>
              </a:spcAft>
              <a:buClrTx/>
              <a:buFont typeface="Arial" pitchFamily="34" charset="0"/>
              <a:buChar cha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4"/>
          </p:nvPr>
        </p:nvSpPr>
        <p:spPr>
          <a:xfrm>
            <a:off x="6400800" y="1536194"/>
            <a:ext cx="5181600" cy="4611851"/>
          </a:xfrm>
        </p:spPr>
        <p:txBody>
          <a:bodyPr>
            <a:normAutofit/>
          </a:bodyPr>
          <a:lstStyle>
            <a:lvl1pPr marL="342900" indent="-274320">
              <a:spcAft>
                <a:spcPts val="600"/>
              </a:spcAft>
              <a:buClrTx/>
              <a:buFont typeface="Arial" pitchFamily="34" charset="0"/>
              <a:buChar char="•"/>
              <a:defRPr sz="2800"/>
            </a:lvl1pPr>
            <a:lvl2pPr marL="742950" indent="-274320">
              <a:spcAft>
                <a:spcPts val="600"/>
              </a:spcAft>
              <a:buClrTx/>
              <a:buFont typeface="Arial" pitchFamily="34" charset="0"/>
              <a:buChar char="•"/>
              <a:defRPr sz="2000"/>
            </a:lvl2pPr>
            <a:lvl3pPr marL="1143000" indent="-274320">
              <a:spcAft>
                <a:spcPts val="600"/>
              </a:spcAft>
              <a:buClrTx/>
              <a:buFont typeface="Arial" pitchFamily="34" charset="0"/>
              <a:buChar char="•"/>
              <a:defRPr sz="1800"/>
            </a:lvl3pPr>
            <a:lvl4pPr marL="1600200" indent="-274320">
              <a:spcAft>
                <a:spcPts val="600"/>
              </a:spcAft>
              <a:buClrTx/>
              <a:buFont typeface="Arial" pitchFamily="34" charset="0"/>
              <a:buChar char="•"/>
              <a:defRPr sz="1800"/>
            </a:lvl4pPr>
            <a:lvl5pPr marL="2057400" indent="-274320">
              <a:spcAft>
                <a:spcPts val="600"/>
              </a:spcAft>
              <a:buClrTx/>
              <a:buFont typeface="Arial" pitchFamily="34" charset="0"/>
              <a:buChar cha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4317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57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274638"/>
            <a:ext cx="11176000" cy="1143000"/>
          </a:xfrm>
        </p:spPr>
        <p:txBody>
          <a:bodyPr/>
          <a:lstStyle>
            <a:lvl1pPr algn="ctr">
              <a:defRPr/>
            </a:lvl1pPr>
          </a:lstStyle>
          <a:p>
            <a:r>
              <a:rPr lang="en-US"/>
              <a:t>Click to edit Master title style</a:t>
            </a:r>
          </a:p>
        </p:txBody>
      </p:sp>
      <p:sp>
        <p:nvSpPr>
          <p:cNvPr id="3" name="Text Placeholder 2"/>
          <p:cNvSpPr>
            <a:spLocks noGrp="1"/>
          </p:cNvSpPr>
          <p:nvPr>
            <p:ph type="body" idx="1"/>
          </p:nvPr>
        </p:nvSpPr>
        <p:spPr>
          <a:xfrm>
            <a:off x="508000" y="1524000"/>
            <a:ext cx="48768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6400800" y="1535113"/>
            <a:ext cx="48768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14"/>
          <p:cNvSpPr>
            <a:spLocks noGrp="1"/>
          </p:cNvSpPr>
          <p:nvPr>
            <p:ph sz="quarter" idx="13"/>
          </p:nvPr>
        </p:nvSpPr>
        <p:spPr>
          <a:xfrm>
            <a:off x="508000" y="2209799"/>
            <a:ext cx="5283200" cy="3906707"/>
          </a:xfrm>
        </p:spPr>
        <p:txBody>
          <a:bodyPr>
            <a:normAutofit/>
          </a:bodyPr>
          <a:lstStyle>
            <a:lvl1pPr marL="342900" indent="-274320">
              <a:spcAft>
                <a:spcPts val="600"/>
              </a:spcAft>
              <a:buClrTx/>
              <a:buFont typeface="Arial" pitchFamily="34" charset="0"/>
              <a:buChar char="•"/>
              <a:defRPr sz="2800"/>
            </a:lvl1pPr>
            <a:lvl2pPr marL="742950" indent="-274320">
              <a:spcAft>
                <a:spcPts val="600"/>
              </a:spcAft>
              <a:buClrTx/>
              <a:buFont typeface="Arial" pitchFamily="34" charset="0"/>
              <a:buChar char="•"/>
              <a:defRPr sz="2000"/>
            </a:lvl2pPr>
            <a:lvl3pPr marL="1143000" indent="-274320">
              <a:spcAft>
                <a:spcPts val="600"/>
              </a:spcAft>
              <a:buClrTx/>
              <a:buFont typeface="Arial" pitchFamily="34" charset="0"/>
              <a:buChar char="•"/>
              <a:defRPr sz="1800"/>
            </a:lvl3pPr>
            <a:lvl4pPr marL="1600200" indent="-274320">
              <a:spcAft>
                <a:spcPts val="600"/>
              </a:spcAft>
              <a:buClrTx/>
              <a:buFont typeface="Arial" pitchFamily="34" charset="0"/>
              <a:buChar char="•"/>
              <a:defRPr sz="1800"/>
            </a:lvl4pPr>
            <a:lvl5pPr marL="2057400" indent="-274320">
              <a:spcAft>
                <a:spcPts val="600"/>
              </a:spcAft>
              <a:buClrTx/>
              <a:buFont typeface="Arial" pitchFamily="34" charset="0"/>
              <a:buChar cha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p:cNvSpPr>
            <a:spLocks noGrp="1"/>
          </p:cNvSpPr>
          <p:nvPr>
            <p:ph sz="quarter" idx="14"/>
          </p:nvPr>
        </p:nvSpPr>
        <p:spPr>
          <a:xfrm>
            <a:off x="6400800" y="2209802"/>
            <a:ext cx="5283200" cy="3938243"/>
          </a:xfrm>
        </p:spPr>
        <p:txBody>
          <a:bodyPr>
            <a:normAutofit/>
          </a:bodyPr>
          <a:lstStyle>
            <a:lvl1pPr marL="342900" indent="-274320">
              <a:spcAft>
                <a:spcPts val="600"/>
              </a:spcAft>
              <a:buClrTx/>
              <a:buFont typeface="Arial" pitchFamily="34" charset="0"/>
              <a:buChar char="•"/>
              <a:defRPr sz="2800"/>
            </a:lvl1pPr>
            <a:lvl2pPr marL="742950" indent="-274320">
              <a:spcAft>
                <a:spcPts val="600"/>
              </a:spcAft>
              <a:buClrTx/>
              <a:buFont typeface="Arial" pitchFamily="34" charset="0"/>
              <a:buChar char="•"/>
              <a:defRPr sz="2000"/>
            </a:lvl2pPr>
            <a:lvl3pPr marL="1143000" indent="-274320">
              <a:spcAft>
                <a:spcPts val="600"/>
              </a:spcAft>
              <a:buClrTx/>
              <a:buFont typeface="Arial" pitchFamily="34" charset="0"/>
              <a:buChar char="•"/>
              <a:defRPr sz="1800"/>
            </a:lvl3pPr>
            <a:lvl4pPr marL="1600200" indent="-274320">
              <a:spcAft>
                <a:spcPts val="600"/>
              </a:spcAft>
              <a:buClrTx/>
              <a:buFont typeface="Arial" pitchFamily="34" charset="0"/>
              <a:buChar char="•"/>
              <a:defRPr sz="1800"/>
            </a:lvl4pPr>
            <a:lvl5pPr marL="2057400" indent="-274320">
              <a:spcAft>
                <a:spcPts val="600"/>
              </a:spcAft>
              <a:buClrTx/>
              <a:buFont typeface="Arial" pitchFamily="34" charset="0"/>
              <a:buChar cha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9123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555"/>
            <a:ext cx="12192000" cy="6854890"/>
          </a:xfrm>
          <a:prstGeom prst="rect">
            <a:avLst/>
          </a:prstGeom>
        </p:spPr>
      </p:pic>
      <p:pic>
        <p:nvPicPr>
          <p:cNvPr id="7" name="Picture 6">
            <a:extLst>
              <a:ext uri="{FF2B5EF4-FFF2-40B4-BE49-F238E27FC236}">
                <a16:creationId xmlns:a16="http://schemas.microsoft.com/office/drawing/2014/main" id="{DA08548C-B988-4F78-9D61-B8439FFA140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9277"/>
          <a:stretch/>
        </p:blipFill>
        <p:spPr>
          <a:xfrm>
            <a:off x="4004110" y="-462837"/>
            <a:ext cx="3215871" cy="3704625"/>
          </a:xfrm>
          <a:prstGeom prst="rect">
            <a:avLst/>
          </a:prstGeom>
        </p:spPr>
      </p:pic>
      <p:pic>
        <p:nvPicPr>
          <p:cNvPr id="10" name="Picture 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48635" y="18973"/>
            <a:ext cx="12192000" cy="6854890"/>
          </a:xfrm>
          <a:prstGeom prst="rect">
            <a:avLst/>
          </a:prstGeom>
        </p:spPr>
      </p:pic>
      <p:sp>
        <p:nvSpPr>
          <p:cNvPr id="2" name="Title Placeholder 1"/>
          <p:cNvSpPr>
            <a:spLocks noGrp="1"/>
          </p:cNvSpPr>
          <p:nvPr>
            <p:ph type="title"/>
          </p:nvPr>
        </p:nvSpPr>
        <p:spPr>
          <a:xfrm>
            <a:off x="1221377" y="1117624"/>
            <a:ext cx="7554976"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21378" y="2759979"/>
            <a:ext cx="7715541" cy="302132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419607" y="6458545"/>
            <a:ext cx="2743200" cy="365125"/>
          </a:xfrm>
          <a:prstGeom prst="rect">
            <a:avLst/>
          </a:prstGeom>
        </p:spPr>
        <p:txBody>
          <a:bodyPr vert="horz" lIns="91440" tIns="45720" rIns="91440" bIns="45720" rtlCol="0" anchor="ctr"/>
          <a:lstStyle>
            <a:lvl1pPr algn="r">
              <a:defRPr sz="900">
                <a:solidFill>
                  <a:srgbClr val="000000"/>
                </a:solidFill>
                <a:latin typeface="Calibri" panose="020F0502020204030204" pitchFamily="34" charset="0"/>
                <a:cs typeface="Calibri" panose="020F0502020204030204" pitchFamily="34" charset="0"/>
              </a:defRPr>
            </a:lvl1pPr>
          </a:lstStyle>
          <a:p>
            <a:pPr defTabSz="685800"/>
            <a:fld id="{EA3639EA-2B55-4E72-9859-567C745B3617}" type="slidenum">
              <a:rPr lang="en-US" smtClean="0"/>
              <a:pPr defTabSz="685800"/>
              <a:t>‹#›</a:t>
            </a:fld>
            <a:endParaRPr lang="en-US" dirty="0"/>
          </a:p>
        </p:txBody>
      </p:sp>
      <p:sp>
        <p:nvSpPr>
          <p:cNvPr id="4" name="TextBox 3"/>
          <p:cNvSpPr txBox="1"/>
          <p:nvPr userDrawn="1"/>
        </p:nvSpPr>
        <p:spPr>
          <a:xfrm>
            <a:off x="884485" y="92946"/>
            <a:ext cx="3687515"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NC Infection Prevention Law</a:t>
            </a:r>
          </a:p>
        </p:txBody>
      </p:sp>
      <p:sp>
        <p:nvSpPr>
          <p:cNvPr id="9" name="TextBox 8">
            <a:extLst>
              <a:ext uri="{FF2B5EF4-FFF2-40B4-BE49-F238E27FC236}">
                <a16:creationId xmlns:a16="http://schemas.microsoft.com/office/drawing/2014/main" id="{6EE7EADF-79E8-441F-BF9F-FC878859A85D}"/>
              </a:ext>
            </a:extLst>
          </p:cNvPr>
          <p:cNvSpPr txBox="1"/>
          <p:nvPr userDrawn="1"/>
        </p:nvSpPr>
        <p:spPr>
          <a:xfrm>
            <a:off x="168483" y="38503"/>
            <a:ext cx="716004"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p>
        </p:txBody>
      </p:sp>
      <p:pic>
        <p:nvPicPr>
          <p:cNvPr id="5" name="Picture 4">
            <a:extLst>
              <a:ext uri="{FF2B5EF4-FFF2-40B4-BE49-F238E27FC236}">
                <a16:creationId xmlns:a16="http://schemas.microsoft.com/office/drawing/2014/main" id="{20112699-89EF-B2ED-5A6C-F6CC95BE5C48}"/>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10621818" y="6098269"/>
            <a:ext cx="1386121" cy="720551"/>
          </a:xfrm>
          <a:prstGeom prst="rect">
            <a:avLst/>
          </a:prstGeom>
        </p:spPr>
      </p:pic>
    </p:spTree>
    <p:extLst>
      <p:ext uri="{BB962C8B-B14F-4D97-AF65-F5344CB8AC3E}">
        <p14:creationId xmlns:p14="http://schemas.microsoft.com/office/powerpoint/2010/main" val="117367485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txStyles>
    <p:titleStyle>
      <a:lvl1pPr algn="l" defTabSz="685800" rtl="0" eaLnBrk="1" latinLnBrk="0" hangingPunct="1">
        <a:lnSpc>
          <a:spcPct val="90000"/>
        </a:lnSpc>
        <a:spcBef>
          <a:spcPct val="0"/>
        </a:spcBef>
        <a:buNone/>
        <a:defRPr sz="3300" kern="1200">
          <a:solidFill>
            <a:srgbClr val="000000"/>
          </a:solidFill>
          <a:latin typeface="Calibri" panose="020F0502020204030204" pitchFamily="34" charset="0"/>
          <a:ea typeface="+mj-ea"/>
          <a:cs typeface="Calibri" panose="020F050202020403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ideo" Target="https://player.vimeo.com/video/467729203?h=381902fb05&amp;app_id=122963" TargetMode="Externa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8.pn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ideo" Target="https://player.vimeo.com/video/804057106?h=abb52de64f&amp;app_id=122963" TargetMode="External"/><Relationship Id="rId6" Type="http://schemas.openxmlformats.org/officeDocument/2006/relationships/image" Target="../media/image50.png"/><Relationship Id="rId5" Type="http://schemas.openxmlformats.org/officeDocument/2006/relationships/image" Target="../media/image8.pn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5.png"/><Relationship Id="rId7"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8.pn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8.png"/><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8.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hyperlink" Target="https://epi.publichealth.nc.gov/cd/report.html"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8.png"/><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spice.unc.edu/0206-spice-handouts/" TargetMode="External"/><Relationship Id="rId7"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8.png"/><Relationship Id="rId9"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8.png"/><Relationship Id="rId4" Type="http://schemas.openxmlformats.org/officeDocument/2006/relationships/image" Target="../media/image30.emf"/></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8.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HH 2024 A1" hidden="1">
            <a:hlinkClick r:id="" action="ppaction://media"/>
            <a:extLst>
              <a:ext uri="{FF2B5EF4-FFF2-40B4-BE49-F238E27FC236}">
                <a16:creationId xmlns:a16="http://schemas.microsoft.com/office/drawing/2014/main" id="{19E83D81-A896-4022-B5FD-6B50DB6987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857250"/>
            <a:ext cx="9144000" cy="5143500"/>
          </a:xfrm>
          <a:prstGeom prst="rect">
            <a:avLst/>
          </a:prstGeom>
        </p:spPr>
      </p:pic>
      <p:pic>
        <p:nvPicPr>
          <p:cNvPr id="3" name="Picture 2">
            <a:extLst>
              <a:ext uri="{FF2B5EF4-FFF2-40B4-BE49-F238E27FC236}">
                <a16:creationId xmlns:a16="http://schemas.microsoft.com/office/drawing/2014/main" id="{EE66B973-5041-B3BC-C97A-C9091EF7D28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91696" y="1031069"/>
            <a:ext cx="8820399" cy="4961475"/>
          </a:xfrm>
          <a:prstGeom prst="rect">
            <a:avLst/>
          </a:prstGeom>
        </p:spPr>
      </p:pic>
    </p:spTree>
    <p:extLst>
      <p:ext uri="{BB962C8B-B14F-4D97-AF65-F5344CB8AC3E}">
        <p14:creationId xmlns:p14="http://schemas.microsoft.com/office/powerpoint/2010/main" val="274529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box">
            <a:extLst>
              <a:ext uri="{FF2B5EF4-FFF2-40B4-BE49-F238E27FC236}">
                <a16:creationId xmlns:a16="http://schemas.microsoft.com/office/drawing/2014/main" id="{E4A6B941-1DAD-AD97-CC2E-564D2A2F39A7}"/>
              </a:ext>
            </a:extLst>
          </p:cNvPr>
          <p:cNvSpPr/>
          <p:nvPr/>
        </p:nvSpPr>
        <p:spPr>
          <a:xfrm>
            <a:off x="6180759" y="3003179"/>
            <a:ext cx="4363310" cy="2715047"/>
          </a:xfrm>
          <a:prstGeom prst="rect">
            <a:avLst/>
          </a:prstGeom>
          <a:solidFill>
            <a:srgbClr val="67B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box">
            <a:extLst>
              <a:ext uri="{FF2B5EF4-FFF2-40B4-BE49-F238E27FC236}">
                <a16:creationId xmlns:a16="http://schemas.microsoft.com/office/drawing/2014/main" id="{B491324D-06B8-5330-7AC8-4CDE13B91DE3}"/>
              </a:ext>
            </a:extLst>
          </p:cNvPr>
          <p:cNvSpPr/>
          <p:nvPr/>
        </p:nvSpPr>
        <p:spPr>
          <a:xfrm>
            <a:off x="1647931" y="3003179"/>
            <a:ext cx="4363314" cy="2715047"/>
          </a:xfrm>
          <a:prstGeom prst="rect">
            <a:avLst/>
          </a:prstGeom>
          <a:solidFill>
            <a:srgbClr val="007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quarter" idx="13"/>
          </p:nvPr>
        </p:nvSpPr>
        <p:spPr>
          <a:xfrm>
            <a:off x="4443491" y="2539036"/>
            <a:ext cx="2793120" cy="374492"/>
          </a:xfrm>
        </p:spPr>
        <p:txBody>
          <a:bodyPr>
            <a:normAutofit fontScale="92500"/>
          </a:bodyPr>
          <a:lstStyle/>
          <a:p>
            <a:pPr marL="68580" indent="0">
              <a:buNone/>
            </a:pPr>
            <a:r>
              <a:rPr lang="en-US" sz="2000" dirty="0">
                <a:solidFill>
                  <a:srgbClr val="532E1D"/>
                </a:solidFill>
                <a:latin typeface="+mn-lt"/>
              </a:rPr>
              <a:t>Once notification occurs:</a:t>
            </a:r>
          </a:p>
        </p:txBody>
      </p:sp>
      <p:sp>
        <p:nvSpPr>
          <p:cNvPr id="6" name="Content Placeholder 5"/>
          <p:cNvSpPr>
            <a:spLocks noGrp="1"/>
          </p:cNvSpPr>
          <p:nvPr>
            <p:ph sz="quarter" idx="14"/>
          </p:nvPr>
        </p:nvSpPr>
        <p:spPr>
          <a:xfrm>
            <a:off x="5562599" y="3079594"/>
            <a:ext cx="5209234" cy="2848752"/>
          </a:xfrm>
        </p:spPr>
        <p:txBody>
          <a:bodyPr>
            <a:normAutofit/>
          </a:bodyPr>
          <a:lstStyle/>
          <a:p>
            <a:pPr marL="468630" lvl="1" indent="0">
              <a:buNone/>
            </a:pPr>
            <a:r>
              <a:rPr lang="en-US" sz="1800" dirty="0">
                <a:solidFill>
                  <a:srgbClr val="532E1D"/>
                </a:solidFill>
              </a:rPr>
              <a:t>	</a:t>
            </a:r>
            <a:r>
              <a:rPr lang="en-US" sz="1800" dirty="0">
                <a:solidFill>
                  <a:schemeClr val="bg1"/>
                </a:solidFill>
                <a:latin typeface="+mn-lt"/>
              </a:rPr>
              <a:t>Expert Panel shall:</a:t>
            </a:r>
          </a:p>
          <a:p>
            <a:pPr lvl="2"/>
            <a:r>
              <a:rPr lang="en-US" dirty="0">
                <a:solidFill>
                  <a:schemeClr val="bg1"/>
                </a:solidFill>
                <a:latin typeface="+mn-lt"/>
              </a:rPr>
              <a:t>Review evidence</a:t>
            </a:r>
          </a:p>
          <a:p>
            <a:pPr lvl="2"/>
            <a:r>
              <a:rPr lang="en-US" dirty="0">
                <a:solidFill>
                  <a:schemeClr val="bg1"/>
                </a:solidFill>
                <a:latin typeface="+mn-lt"/>
              </a:rPr>
              <a:t>Hear testimony from provider and/or their physician</a:t>
            </a:r>
          </a:p>
          <a:p>
            <a:pPr lvl="2"/>
            <a:r>
              <a:rPr lang="en-US" dirty="0">
                <a:solidFill>
                  <a:schemeClr val="bg1"/>
                </a:solidFill>
                <a:latin typeface="+mn-lt"/>
              </a:rPr>
              <a:t>Make recommendations related to restrictions and identification of potentially exposed patients</a:t>
            </a:r>
          </a:p>
          <a:p>
            <a:endParaRPr lang="en-US" dirty="0"/>
          </a:p>
        </p:txBody>
      </p:sp>
      <p:pic>
        <p:nvPicPr>
          <p:cNvPr id="9" name="header icon">
            <a:extLst>
              <a:ext uri="{FF2B5EF4-FFF2-40B4-BE49-F238E27FC236}">
                <a16:creationId xmlns:a16="http://schemas.microsoft.com/office/drawing/2014/main" id="{EAD8920E-331B-D7D9-2BBB-E1BABA1E61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1050" y="1229425"/>
            <a:ext cx="664885" cy="418774"/>
          </a:xfrm>
          <a:prstGeom prst="rect">
            <a:avLst/>
          </a:prstGeom>
        </p:spPr>
      </p:pic>
      <p:sp>
        <p:nvSpPr>
          <p:cNvPr id="10" name="Title 1">
            <a:extLst>
              <a:ext uri="{FF2B5EF4-FFF2-40B4-BE49-F238E27FC236}">
                <a16:creationId xmlns:a16="http://schemas.microsoft.com/office/drawing/2014/main" id="{8098D6BD-EA1D-27AA-8180-8C5C43DD44EF}"/>
              </a:ext>
            </a:extLst>
          </p:cNvPr>
          <p:cNvSpPr txBox="1">
            <a:spLocks/>
          </p:cNvSpPr>
          <p:nvPr/>
        </p:nvSpPr>
        <p:spPr>
          <a:xfrm>
            <a:off x="4967621" y="1114916"/>
            <a:ext cx="3848860" cy="647792"/>
          </a:xfrm>
          <a:prstGeom prst="rect">
            <a:avLst/>
          </a:prstGeom>
          <a:noFill/>
          <a:ln>
            <a:noFill/>
          </a:ln>
        </p:spPr>
        <p:txBody>
          <a:bodyPr vert="horz" lIns="91440" tIns="45720" rIns="91440" bIns="45720" rtlCol="0" anchor="ctr">
            <a:normAutofit/>
          </a:bodyPr>
          <a:lstStyle>
            <a:lvl1pPr algn="ctr" defTabSz="685800" rtl="0" eaLnBrk="1" latinLnBrk="0" hangingPunct="1">
              <a:lnSpc>
                <a:spcPct val="90000"/>
              </a:lnSpc>
              <a:spcBef>
                <a:spcPct val="0"/>
              </a:spcBef>
              <a:buNone/>
              <a:defRPr sz="3300" kern="1200">
                <a:solidFill>
                  <a:srgbClr val="000000"/>
                </a:solidFill>
                <a:latin typeface="Edmondsans"/>
                <a:ea typeface="+mj-ea"/>
                <a:cs typeface="Edmondsans"/>
              </a:defRPr>
            </a:lvl1pPr>
          </a:lstStyle>
          <a:p>
            <a:r>
              <a:rPr lang="en-US" b="1" dirty="0">
                <a:solidFill>
                  <a:srgbClr val="532E1D"/>
                </a:solidFill>
                <a:latin typeface="+mn-lt"/>
                <a:cs typeface="Calibri" panose="020F0502020204030204" pitchFamily="34" charset="0"/>
              </a:rPr>
              <a:t>10A NCAC 41A .0207</a:t>
            </a:r>
          </a:p>
        </p:txBody>
      </p:sp>
      <p:sp>
        <p:nvSpPr>
          <p:cNvPr id="11" name="Title 1">
            <a:extLst>
              <a:ext uri="{FF2B5EF4-FFF2-40B4-BE49-F238E27FC236}">
                <a16:creationId xmlns:a16="http://schemas.microsoft.com/office/drawing/2014/main" id="{9F20D135-662E-BD59-DEEE-ECC48A638C99}"/>
              </a:ext>
            </a:extLst>
          </p:cNvPr>
          <p:cNvSpPr txBox="1">
            <a:spLocks/>
          </p:cNvSpPr>
          <p:nvPr/>
        </p:nvSpPr>
        <p:spPr>
          <a:xfrm>
            <a:off x="3022546" y="1796929"/>
            <a:ext cx="5977396" cy="707886"/>
          </a:xfrm>
          <a:prstGeom prst="rect">
            <a:avLst/>
          </a:prstGeom>
          <a:noFill/>
          <a:ln>
            <a:noFill/>
          </a:ln>
        </p:spPr>
        <p:txBody>
          <a:bodyPr vert="horz" lIns="91440" tIns="45720" rIns="91440" bIns="45720" rtlCol="0" anchor="ctr">
            <a:normAutofit/>
          </a:bodyPr>
          <a:lstStyle>
            <a:lvl1pPr algn="ctr" defTabSz="685800" rtl="0" eaLnBrk="1" latinLnBrk="0" hangingPunct="1">
              <a:lnSpc>
                <a:spcPct val="90000"/>
              </a:lnSpc>
              <a:spcBef>
                <a:spcPct val="0"/>
              </a:spcBef>
              <a:buNone/>
              <a:defRPr sz="3300" kern="1200">
                <a:solidFill>
                  <a:srgbClr val="000000"/>
                </a:solidFill>
                <a:latin typeface="Edmondsans"/>
                <a:ea typeface="+mj-ea"/>
                <a:cs typeface="Edmondsans"/>
              </a:defRPr>
            </a:lvl1pPr>
          </a:lstStyle>
          <a:p>
            <a:r>
              <a:rPr lang="en-US" dirty="0">
                <a:solidFill>
                  <a:srgbClr val="532E1D"/>
                </a:solidFill>
                <a:latin typeface="+mn-lt"/>
                <a:cs typeface="Calibri" panose="020F0502020204030204" pitchFamily="34" charset="0"/>
              </a:rPr>
              <a:t>HIV and hepatitis B Infected HCP</a:t>
            </a:r>
          </a:p>
        </p:txBody>
      </p:sp>
      <p:sp>
        <p:nvSpPr>
          <p:cNvPr id="14" name="Content Placeholder 5">
            <a:extLst>
              <a:ext uri="{FF2B5EF4-FFF2-40B4-BE49-F238E27FC236}">
                <a16:creationId xmlns:a16="http://schemas.microsoft.com/office/drawing/2014/main" id="{6156486A-1D39-C617-A741-91F663A8C5AF}"/>
              </a:ext>
            </a:extLst>
          </p:cNvPr>
          <p:cNvSpPr txBox="1">
            <a:spLocks/>
          </p:cNvSpPr>
          <p:nvPr/>
        </p:nvSpPr>
        <p:spPr>
          <a:xfrm>
            <a:off x="1085222" y="3079594"/>
            <a:ext cx="4926023" cy="2326124"/>
          </a:xfrm>
          <a:prstGeom prst="rect">
            <a:avLst/>
          </a:prstGeom>
        </p:spPr>
        <p:txBody>
          <a:bodyPr vert="horz" lIns="91440" tIns="45720" rIns="91440" bIns="45720" rtlCol="0">
            <a:normAutofit/>
          </a:bodyPr>
          <a:lstStyle>
            <a:lvl1pPr marL="342900" indent="-274320" algn="l" defTabSz="685800" rtl="0" eaLnBrk="1" latinLnBrk="0" hangingPunct="1">
              <a:lnSpc>
                <a:spcPct val="90000"/>
              </a:lnSpc>
              <a:spcBef>
                <a:spcPts val="750"/>
              </a:spcBef>
              <a:spcAft>
                <a:spcPts val="600"/>
              </a:spcAft>
              <a:buClrTx/>
              <a:buFont typeface="Arial" pitchFamily="34" charset="0"/>
              <a:buChar char="•"/>
              <a:defRPr sz="2800" kern="1200">
                <a:solidFill>
                  <a:srgbClr val="000000"/>
                </a:solidFill>
                <a:latin typeface="Edmondsans"/>
                <a:ea typeface="+mn-ea"/>
                <a:cs typeface="Edmondsans"/>
              </a:defRPr>
            </a:lvl1pPr>
            <a:lvl2pPr marL="742950" indent="-274320" algn="l" defTabSz="685800" rtl="0" eaLnBrk="1" latinLnBrk="0" hangingPunct="1">
              <a:lnSpc>
                <a:spcPct val="90000"/>
              </a:lnSpc>
              <a:spcBef>
                <a:spcPts val="375"/>
              </a:spcBef>
              <a:spcAft>
                <a:spcPts val="600"/>
              </a:spcAft>
              <a:buClrTx/>
              <a:buFont typeface="Arial" pitchFamily="34" charset="0"/>
              <a:buChar char="•"/>
              <a:defRPr sz="2000" kern="1200">
                <a:solidFill>
                  <a:srgbClr val="000000"/>
                </a:solidFill>
                <a:latin typeface="Edmondsans"/>
                <a:ea typeface="+mn-ea"/>
                <a:cs typeface="Edmondsans"/>
              </a:defRPr>
            </a:lvl2pPr>
            <a:lvl3pPr marL="1143000" indent="-274320" algn="l" defTabSz="685800" rtl="0" eaLnBrk="1" latinLnBrk="0" hangingPunct="1">
              <a:lnSpc>
                <a:spcPct val="90000"/>
              </a:lnSpc>
              <a:spcBef>
                <a:spcPts val="375"/>
              </a:spcBef>
              <a:spcAft>
                <a:spcPts val="600"/>
              </a:spcAft>
              <a:buClrTx/>
              <a:buFont typeface="Arial" pitchFamily="34" charset="0"/>
              <a:buChar char="•"/>
              <a:defRPr sz="1800" kern="1200">
                <a:solidFill>
                  <a:srgbClr val="000000"/>
                </a:solidFill>
                <a:latin typeface="Edmondsans"/>
                <a:ea typeface="+mn-ea"/>
                <a:cs typeface="Edmondsans"/>
              </a:defRPr>
            </a:lvl3pPr>
            <a:lvl4pPr marL="1600200" indent="-274320" algn="l" defTabSz="685800" rtl="0" eaLnBrk="1" latinLnBrk="0" hangingPunct="1">
              <a:lnSpc>
                <a:spcPct val="90000"/>
              </a:lnSpc>
              <a:spcBef>
                <a:spcPts val="375"/>
              </a:spcBef>
              <a:spcAft>
                <a:spcPts val="600"/>
              </a:spcAft>
              <a:buClrTx/>
              <a:buFont typeface="Arial" pitchFamily="34" charset="0"/>
              <a:buChar char="•"/>
              <a:defRPr sz="1800" kern="1200">
                <a:solidFill>
                  <a:srgbClr val="000000"/>
                </a:solidFill>
                <a:latin typeface="Edmondsans"/>
                <a:ea typeface="+mn-ea"/>
                <a:cs typeface="Edmondsans"/>
              </a:defRPr>
            </a:lvl4pPr>
            <a:lvl5pPr marL="2057400" indent="-274320" algn="l" defTabSz="685800" rtl="0" eaLnBrk="1" latinLnBrk="0" hangingPunct="1">
              <a:lnSpc>
                <a:spcPct val="90000"/>
              </a:lnSpc>
              <a:spcBef>
                <a:spcPts val="375"/>
              </a:spcBef>
              <a:spcAft>
                <a:spcPts val="600"/>
              </a:spcAft>
              <a:buClrTx/>
              <a:buFont typeface="Arial" pitchFamily="34" charset="0"/>
              <a:buChar char="•"/>
              <a:defRPr sz="1800" kern="1200">
                <a:solidFill>
                  <a:srgbClr val="000000"/>
                </a:solidFill>
                <a:latin typeface="Edmondsans"/>
                <a:ea typeface="+mn-ea"/>
                <a:cs typeface="Edmondsan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8580" indent="0">
              <a:buNone/>
            </a:pPr>
            <a:r>
              <a:rPr lang="en-US" sz="1800" dirty="0">
                <a:solidFill>
                  <a:srgbClr val="532E1D"/>
                </a:solidFill>
                <a:latin typeface="Calibri" panose="020F0502020204030204" pitchFamily="34" charset="0"/>
                <a:cs typeface="Calibri" panose="020F0502020204030204" pitchFamily="34" charset="0"/>
              </a:rPr>
              <a:t>	</a:t>
            </a:r>
            <a:r>
              <a:rPr lang="en-US" sz="1800" dirty="0">
                <a:solidFill>
                  <a:schemeClr val="bg1"/>
                </a:solidFill>
                <a:latin typeface="+mn-lt"/>
                <a:cs typeface="Calibri" panose="020F0502020204030204" pitchFamily="34" charset="0"/>
              </a:rPr>
              <a:t>Health Director is responsible to:</a:t>
            </a:r>
          </a:p>
          <a:p>
            <a:pPr lvl="2">
              <a:lnSpc>
                <a:spcPct val="100000"/>
              </a:lnSpc>
            </a:pPr>
            <a:r>
              <a:rPr lang="en-US" dirty="0">
                <a:solidFill>
                  <a:schemeClr val="bg1"/>
                </a:solidFill>
                <a:latin typeface="+mn-lt"/>
                <a:cs typeface="Calibri" panose="020F0502020204030204" pitchFamily="34" charset="0"/>
              </a:rPr>
              <a:t>Investigate provider's practice</a:t>
            </a:r>
          </a:p>
          <a:p>
            <a:pPr lvl="2">
              <a:lnSpc>
                <a:spcPct val="100000"/>
              </a:lnSpc>
            </a:pPr>
            <a:r>
              <a:rPr lang="en-US" dirty="0">
                <a:solidFill>
                  <a:schemeClr val="bg1"/>
                </a:solidFill>
                <a:latin typeface="+mn-lt"/>
                <a:cs typeface="Calibri" panose="020F0502020204030204" pitchFamily="34" charset="0"/>
              </a:rPr>
              <a:t>Evaluate clinical condition</a:t>
            </a:r>
          </a:p>
          <a:p>
            <a:pPr lvl="2">
              <a:lnSpc>
                <a:spcPct val="100000"/>
              </a:lnSpc>
            </a:pPr>
            <a:r>
              <a:rPr lang="en-US" dirty="0">
                <a:solidFill>
                  <a:schemeClr val="bg1"/>
                </a:solidFill>
                <a:latin typeface="+mn-lt"/>
                <a:cs typeface="Calibri" panose="020F0502020204030204" pitchFamily="34" charset="0"/>
              </a:rPr>
              <a:t>Determine risk of transmission to patients</a:t>
            </a:r>
          </a:p>
          <a:p>
            <a:pPr lvl="2">
              <a:lnSpc>
                <a:spcPct val="100000"/>
              </a:lnSpc>
            </a:pPr>
            <a:r>
              <a:rPr lang="en-US" dirty="0">
                <a:solidFill>
                  <a:schemeClr val="bg1"/>
                </a:solidFill>
                <a:latin typeface="+mn-lt"/>
                <a:cs typeface="Calibri" panose="020F0502020204030204" pitchFamily="34" charset="0"/>
              </a:rPr>
              <a:t>Convene expert panel</a:t>
            </a:r>
          </a:p>
          <a:p>
            <a:endParaRPr lang="en-US" dirty="0">
              <a:latin typeface="Calibri" panose="020F0502020204030204" pitchFamily="34" charset="0"/>
              <a:cs typeface="Calibri" panose="020F0502020204030204" pitchFamily="34" charset="0"/>
            </a:endParaRPr>
          </a:p>
        </p:txBody>
      </p:sp>
      <p:pic>
        <p:nvPicPr>
          <p:cNvPr id="2" name="Banner">
            <a:extLst>
              <a:ext uri="{FF2B5EF4-FFF2-40B4-BE49-F238E27FC236}">
                <a16:creationId xmlns:a16="http://schemas.microsoft.com/office/drawing/2014/main" id="{E604627C-180A-A285-7282-8A1F1A947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sp>
        <p:nvSpPr>
          <p:cNvPr id="8" name="TextBox 7">
            <a:extLst>
              <a:ext uri="{FF2B5EF4-FFF2-40B4-BE49-F238E27FC236}">
                <a16:creationId xmlns:a16="http://schemas.microsoft.com/office/drawing/2014/main" id="{534468C1-6F83-E81A-51E7-5BD7F7EA6896}"/>
              </a:ext>
            </a:extLst>
          </p:cNvPr>
          <p:cNvSpPr txBox="1"/>
          <p:nvPr/>
        </p:nvSpPr>
        <p:spPr>
          <a:xfrm>
            <a:off x="1334703" y="1096685"/>
            <a:ext cx="4356847" cy="707886"/>
          </a:xfrm>
          <a:prstGeom prst="rect">
            <a:avLst/>
          </a:prstGeom>
          <a:noFill/>
        </p:spPr>
        <p:txBody>
          <a:bodyPr wrap="square" rtlCol="0">
            <a:spAutoFit/>
          </a:bodyPr>
          <a:lstStyle/>
          <a:p>
            <a:r>
              <a:rPr lang="en-US" sz="4000" b="1" dirty="0">
                <a:solidFill>
                  <a:schemeClr val="bg1"/>
                </a:solidFill>
              </a:rPr>
              <a:t>History</a:t>
            </a:r>
          </a:p>
        </p:txBody>
      </p:sp>
      <p:pic>
        <p:nvPicPr>
          <p:cNvPr id="4" name="header icon">
            <a:extLst>
              <a:ext uri="{FF2B5EF4-FFF2-40B4-BE49-F238E27FC236}">
                <a16:creationId xmlns:a16="http://schemas.microsoft.com/office/drawing/2014/main" id="{233F8672-0DE8-C179-BCBF-7F9CA25D3B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3935" y="1114485"/>
            <a:ext cx="664885" cy="664885"/>
          </a:xfrm>
          <a:prstGeom prst="rect">
            <a:avLst/>
          </a:prstGeom>
        </p:spPr>
      </p:pic>
    </p:spTree>
    <p:extLst>
      <p:ext uri="{BB962C8B-B14F-4D97-AF65-F5344CB8AC3E}">
        <p14:creationId xmlns:p14="http://schemas.microsoft.com/office/powerpoint/2010/main" val="712900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nner">
            <a:extLst>
              <a:ext uri="{FF2B5EF4-FFF2-40B4-BE49-F238E27FC236}">
                <a16:creationId xmlns:a16="http://schemas.microsoft.com/office/drawing/2014/main" id="{4DB98D12-70F0-72F4-EA65-867B02AD3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3983" y="1926345"/>
            <a:ext cx="4489776" cy="4026220"/>
          </a:xfrm>
          <a:prstGeom prst="rect">
            <a:avLst/>
          </a:prstGeom>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2166186" y="2150413"/>
            <a:ext cx="1372214" cy="1495713"/>
          </a:xfrm>
          <a:prstGeom prst="rect">
            <a:avLst/>
          </a:prstGeom>
          <a:noFill/>
          <a:extLst>
            <a:ext uri="{909E8E84-426E-40DD-AFC4-6F175D3DCCD1}">
              <a14:hiddenFill xmlns:a14="http://schemas.microsoft.com/office/drawing/2010/main">
                <a:solidFill>
                  <a:srgbClr val="FFFFFF"/>
                </a:solidFill>
              </a14:hiddenFill>
            </a:ext>
          </a:extLst>
        </p:spPr>
      </p:pic>
      <p:pic>
        <p:nvPicPr>
          <p:cNvPr id="3" name="Banner">
            <a:extLst>
              <a:ext uri="{FF2B5EF4-FFF2-40B4-BE49-F238E27FC236}">
                <a16:creationId xmlns:a16="http://schemas.microsoft.com/office/drawing/2014/main" id="{4A51EC82-8ADE-4071-9F04-741E968C7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4934" y="1089043"/>
            <a:ext cx="8032620" cy="877852"/>
          </a:xfrm>
          <a:prstGeom prst="rect">
            <a:avLst/>
          </a:prstGeom>
        </p:spPr>
      </p:pic>
      <p:sp>
        <p:nvSpPr>
          <p:cNvPr id="7" name="TextBox 6">
            <a:extLst>
              <a:ext uri="{FF2B5EF4-FFF2-40B4-BE49-F238E27FC236}">
                <a16:creationId xmlns:a16="http://schemas.microsoft.com/office/drawing/2014/main" id="{16E606AE-43EB-43B0-8271-4633BADF4F30}"/>
              </a:ext>
            </a:extLst>
          </p:cNvPr>
          <p:cNvSpPr txBox="1"/>
          <p:nvPr/>
        </p:nvSpPr>
        <p:spPr>
          <a:xfrm>
            <a:off x="1359977" y="1070362"/>
            <a:ext cx="4356847" cy="707886"/>
          </a:xfrm>
          <a:prstGeom prst="rect">
            <a:avLst/>
          </a:prstGeom>
          <a:noFill/>
        </p:spPr>
        <p:txBody>
          <a:bodyPr wrap="square" rtlCol="0">
            <a:spAutoFit/>
          </a:bodyPr>
          <a:lstStyle/>
          <a:p>
            <a:r>
              <a:rPr lang="en-US" sz="4000" b="1" dirty="0">
                <a:solidFill>
                  <a:schemeClr val="bg1"/>
                </a:solidFill>
              </a:rPr>
              <a:t>History</a:t>
            </a:r>
          </a:p>
        </p:txBody>
      </p:sp>
      <p:sp>
        <p:nvSpPr>
          <p:cNvPr id="9" name="Title 1">
            <a:extLst>
              <a:ext uri="{FF2B5EF4-FFF2-40B4-BE49-F238E27FC236}">
                <a16:creationId xmlns:a16="http://schemas.microsoft.com/office/drawing/2014/main" id="{36327226-FAAF-85A0-4A98-F89DAEFE01EC}"/>
              </a:ext>
            </a:extLst>
          </p:cNvPr>
          <p:cNvSpPr txBox="1">
            <a:spLocks/>
          </p:cNvSpPr>
          <p:nvPr/>
        </p:nvSpPr>
        <p:spPr>
          <a:xfrm>
            <a:off x="3229601" y="1149137"/>
            <a:ext cx="3848860" cy="647792"/>
          </a:xfrm>
          <a:prstGeom prst="rect">
            <a:avLst/>
          </a:prstGeom>
          <a:noFill/>
          <a:ln>
            <a:noFill/>
          </a:ln>
        </p:spPr>
        <p:txBody>
          <a:bodyPr vert="horz" lIns="91440" tIns="45720" rIns="91440" bIns="45720" rtlCol="0" anchor="ctr">
            <a:normAutofit/>
          </a:bodyPr>
          <a:lstStyle>
            <a:lvl1pPr algn="ctr" defTabSz="685800" rtl="0" eaLnBrk="1" latinLnBrk="0" hangingPunct="1">
              <a:lnSpc>
                <a:spcPct val="90000"/>
              </a:lnSpc>
              <a:spcBef>
                <a:spcPct val="0"/>
              </a:spcBef>
              <a:buNone/>
              <a:defRPr sz="3300" kern="1200">
                <a:solidFill>
                  <a:srgbClr val="000000"/>
                </a:solidFill>
                <a:latin typeface="Edmondsans"/>
                <a:ea typeface="+mj-ea"/>
                <a:cs typeface="Edmondsans"/>
              </a:defRPr>
            </a:lvl1pPr>
          </a:lstStyle>
          <a:p>
            <a:r>
              <a:rPr lang="en-US" b="1" dirty="0">
                <a:solidFill>
                  <a:srgbClr val="532E1D"/>
                </a:solidFill>
                <a:latin typeface="Calibri" panose="020F0502020204030204" pitchFamily="34" charset="0"/>
                <a:cs typeface="Calibri" panose="020F0502020204030204" pitchFamily="34" charset="0"/>
              </a:rPr>
              <a:t>10A NCAC 41A .0206</a:t>
            </a:r>
          </a:p>
        </p:txBody>
      </p:sp>
      <p:sp>
        <p:nvSpPr>
          <p:cNvPr id="2" name="TextBox 1"/>
          <p:cNvSpPr txBox="1"/>
          <p:nvPr/>
        </p:nvSpPr>
        <p:spPr>
          <a:xfrm>
            <a:off x="1692324" y="3959730"/>
            <a:ext cx="2532184" cy="1015663"/>
          </a:xfrm>
          <a:prstGeom prst="rect">
            <a:avLst/>
          </a:prstGeom>
          <a:noFill/>
        </p:spPr>
        <p:txBody>
          <a:bodyPr wrap="square" rtlCol="0">
            <a:spAutoFit/>
          </a:bodyPr>
          <a:lstStyle/>
          <a:p>
            <a:r>
              <a:rPr lang="en-US" sz="2000" dirty="0">
                <a:solidFill>
                  <a:srgbClr val="532E1D"/>
                </a:solidFill>
              </a:rPr>
              <a:t>10A NCAC 41A.0206 </a:t>
            </a:r>
          </a:p>
          <a:p>
            <a:r>
              <a:rPr lang="en-US" sz="2000" dirty="0">
                <a:solidFill>
                  <a:srgbClr val="532E1D"/>
                </a:solidFill>
              </a:rPr>
              <a:t>Infection Prevention-Healthcare Settings</a:t>
            </a:r>
          </a:p>
        </p:txBody>
      </p:sp>
      <p:pic>
        <p:nvPicPr>
          <p:cNvPr id="12" name="header icon">
            <a:extLst>
              <a:ext uri="{FF2B5EF4-FFF2-40B4-BE49-F238E27FC236}">
                <a16:creationId xmlns:a16="http://schemas.microsoft.com/office/drawing/2014/main" id="{94A1B6D8-0855-F4C9-98C9-F097DDE38B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3935" y="1114485"/>
            <a:ext cx="664885" cy="664885"/>
          </a:xfrm>
          <a:prstGeom prst="rect">
            <a:avLst/>
          </a:prstGeom>
        </p:spPr>
      </p:pic>
    </p:spTree>
    <p:extLst>
      <p:ext uri="{BB962C8B-B14F-4D97-AF65-F5344CB8AC3E}">
        <p14:creationId xmlns:p14="http://schemas.microsoft.com/office/powerpoint/2010/main" val="2486302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p">
            <a:extLst>
              <a:ext uri="{FF2B5EF4-FFF2-40B4-BE49-F238E27FC236}">
                <a16:creationId xmlns:a16="http://schemas.microsoft.com/office/drawing/2014/main" id="{D61D5F0B-662B-4E9C-B6E5-6A958719E919}"/>
              </a:ext>
            </a:extLst>
          </p:cNvPr>
          <p:cNvPicPr>
            <a:picLocks noChangeAspect="1"/>
          </p:cNvPicPr>
          <p:nvPr/>
        </p:nvPicPr>
        <p:blipFill rotWithShape="1">
          <a:blip r:embed="rId3">
            <a:alphaModFix amt="9000"/>
            <a:extLst>
              <a:ext uri="{28A0092B-C50C-407E-A947-70E740481C1C}">
                <a14:useLocalDpi xmlns:a14="http://schemas.microsoft.com/office/drawing/2010/main" val="0"/>
              </a:ext>
            </a:extLst>
          </a:blip>
          <a:srcRect l="8876" r="8909"/>
          <a:stretch/>
        </p:blipFill>
        <p:spPr>
          <a:xfrm>
            <a:off x="819751" y="392053"/>
            <a:ext cx="10552497" cy="7219856"/>
          </a:xfrm>
          <a:prstGeom prst="rect">
            <a:avLst/>
          </a:prstGeom>
        </p:spPr>
      </p:pic>
      <p:sp>
        <p:nvSpPr>
          <p:cNvPr id="91139" name="Rectangle 3"/>
          <p:cNvSpPr>
            <a:spLocks noGrp="1" noChangeArrowheads="1"/>
          </p:cNvSpPr>
          <p:nvPr>
            <p:ph idx="1"/>
          </p:nvPr>
        </p:nvSpPr>
        <p:spPr>
          <a:xfrm>
            <a:off x="1994934" y="2230734"/>
            <a:ext cx="8207103" cy="3657600"/>
          </a:xfrm>
          <a:noFill/>
          <a:ln>
            <a:noFill/>
          </a:ln>
        </p:spPr>
        <p:txBody>
          <a:bodyPr>
            <a:noAutofit/>
          </a:bodyPr>
          <a:lstStyle/>
          <a:p>
            <a:pPr marL="0" indent="0">
              <a:spcAft>
                <a:spcPts val="450"/>
              </a:spcAft>
              <a:buNone/>
            </a:pPr>
            <a:r>
              <a:rPr lang="en-US" sz="2400" dirty="0">
                <a:solidFill>
                  <a:srgbClr val="532E1D"/>
                </a:solidFill>
              </a:rPr>
              <a:t>Each</a:t>
            </a:r>
            <a:r>
              <a:rPr lang="en-US" sz="2400" dirty="0"/>
              <a:t> </a:t>
            </a:r>
            <a:r>
              <a:rPr lang="en-US" sz="2400" b="1" dirty="0">
                <a:solidFill>
                  <a:srgbClr val="FF0000"/>
                </a:solidFill>
              </a:rPr>
              <a:t>healthcare organization </a:t>
            </a:r>
            <a:r>
              <a:rPr lang="en-US" sz="2400" dirty="0">
                <a:solidFill>
                  <a:srgbClr val="532E1D"/>
                </a:solidFill>
              </a:rPr>
              <a:t>in which </a:t>
            </a:r>
            <a:r>
              <a:rPr lang="en-US" sz="2400" b="1" dirty="0">
                <a:solidFill>
                  <a:srgbClr val="FF0000"/>
                </a:solidFill>
              </a:rPr>
              <a:t>invasive procedures</a:t>
            </a:r>
            <a:r>
              <a:rPr lang="en-US" sz="2400" dirty="0"/>
              <a:t> </a:t>
            </a:r>
            <a:r>
              <a:rPr lang="en-US" sz="2400" dirty="0">
                <a:solidFill>
                  <a:srgbClr val="532E1D"/>
                </a:solidFill>
              </a:rPr>
              <a:t>are performed must:</a:t>
            </a:r>
          </a:p>
          <a:p>
            <a:pPr lvl="1">
              <a:spcAft>
                <a:spcPts val="450"/>
              </a:spcAft>
            </a:pPr>
            <a:r>
              <a:rPr lang="en-US" sz="2400" dirty="0">
                <a:solidFill>
                  <a:srgbClr val="532E1D"/>
                </a:solidFill>
              </a:rPr>
              <a:t>Implement a </a:t>
            </a:r>
            <a:r>
              <a:rPr lang="en-US" sz="2400" b="1" dirty="0">
                <a:solidFill>
                  <a:srgbClr val="FF0000"/>
                </a:solidFill>
              </a:rPr>
              <a:t>written infection control policy </a:t>
            </a:r>
            <a:r>
              <a:rPr lang="en-US" sz="2400" dirty="0">
                <a:solidFill>
                  <a:srgbClr val="532E1D"/>
                </a:solidFill>
              </a:rPr>
              <a:t>addressing  components necessary to prevent transmission of HIV, hepatitis B, hepatitis C and other bloodborne pathogens</a:t>
            </a:r>
          </a:p>
          <a:p>
            <a:pPr lvl="1">
              <a:spcAft>
                <a:spcPts val="450"/>
              </a:spcAft>
            </a:pPr>
            <a:r>
              <a:rPr lang="en-US" sz="2400" b="1" dirty="0">
                <a:solidFill>
                  <a:srgbClr val="FF0000"/>
                </a:solidFill>
              </a:rPr>
              <a:t>Designate one on-site staff member </a:t>
            </a:r>
            <a:r>
              <a:rPr lang="en-US" sz="2400" dirty="0">
                <a:solidFill>
                  <a:srgbClr val="532E1D"/>
                </a:solidFill>
              </a:rPr>
              <a:t>to direct infection control activities</a:t>
            </a:r>
          </a:p>
        </p:txBody>
      </p:sp>
      <p:pic>
        <p:nvPicPr>
          <p:cNvPr id="12" name="header icon">
            <a:extLst>
              <a:ext uri="{FF2B5EF4-FFF2-40B4-BE49-F238E27FC236}">
                <a16:creationId xmlns:a16="http://schemas.microsoft.com/office/drawing/2014/main" id="{3CF5AB6F-4E80-103C-5A23-D21BE1014F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1050" y="1229425"/>
            <a:ext cx="664885" cy="418774"/>
          </a:xfrm>
          <a:prstGeom prst="rect">
            <a:avLst/>
          </a:prstGeom>
        </p:spPr>
      </p:pic>
      <p:sp>
        <p:nvSpPr>
          <p:cNvPr id="13" name="Title 1">
            <a:extLst>
              <a:ext uri="{FF2B5EF4-FFF2-40B4-BE49-F238E27FC236}">
                <a16:creationId xmlns:a16="http://schemas.microsoft.com/office/drawing/2014/main" id="{BCF79E6B-F749-4A56-D2D6-03F82A4390F4}"/>
              </a:ext>
            </a:extLst>
          </p:cNvPr>
          <p:cNvSpPr txBox="1">
            <a:spLocks/>
          </p:cNvSpPr>
          <p:nvPr/>
        </p:nvSpPr>
        <p:spPr>
          <a:xfrm>
            <a:off x="4967621" y="1114916"/>
            <a:ext cx="3848860" cy="647792"/>
          </a:xfrm>
          <a:prstGeom prst="rect">
            <a:avLst/>
          </a:prstGeom>
          <a:noFill/>
          <a:ln>
            <a:noFill/>
          </a:ln>
        </p:spPr>
        <p:txBody>
          <a:bodyPr vert="horz" lIns="91440" tIns="45720" rIns="91440" bIns="45720" rtlCol="0" anchor="ctr">
            <a:normAutofit/>
          </a:bodyPr>
          <a:lstStyle>
            <a:lvl1pPr algn="ctr" defTabSz="685800" rtl="0" eaLnBrk="1" latinLnBrk="0" hangingPunct="1">
              <a:lnSpc>
                <a:spcPct val="90000"/>
              </a:lnSpc>
              <a:spcBef>
                <a:spcPct val="0"/>
              </a:spcBef>
              <a:buNone/>
              <a:defRPr sz="3300" kern="1200">
                <a:solidFill>
                  <a:srgbClr val="000000"/>
                </a:solidFill>
                <a:latin typeface="Edmondsans"/>
                <a:ea typeface="+mj-ea"/>
                <a:cs typeface="Edmondsans"/>
              </a:defRPr>
            </a:lvl1pPr>
          </a:lstStyle>
          <a:p>
            <a:r>
              <a:rPr lang="en-US" b="1" dirty="0">
                <a:solidFill>
                  <a:srgbClr val="532E1D"/>
                </a:solidFill>
                <a:latin typeface="Calibri" panose="020F0502020204030204" pitchFamily="34" charset="0"/>
                <a:cs typeface="Calibri" panose="020F0502020204030204" pitchFamily="34" charset="0"/>
              </a:rPr>
              <a:t>10A NCAC 41A .0206</a:t>
            </a:r>
          </a:p>
        </p:txBody>
      </p:sp>
      <p:pic>
        <p:nvPicPr>
          <p:cNvPr id="14" name="writing pic">
            <a:extLst>
              <a:ext uri="{FF2B5EF4-FFF2-40B4-BE49-F238E27FC236}">
                <a16:creationId xmlns:a16="http://schemas.microsoft.com/office/drawing/2014/main" id="{EE213C1A-8F80-6522-D4C1-19B0BB4238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2453" y="3050473"/>
            <a:ext cx="579214" cy="579214"/>
          </a:xfrm>
          <a:prstGeom prst="rect">
            <a:avLst/>
          </a:prstGeom>
        </p:spPr>
      </p:pic>
      <p:pic>
        <p:nvPicPr>
          <p:cNvPr id="16" name="Picture 15">
            <a:extLst>
              <a:ext uri="{FF2B5EF4-FFF2-40B4-BE49-F238E27FC236}">
                <a16:creationId xmlns:a16="http://schemas.microsoft.com/office/drawing/2014/main" id="{757EF4CB-E30A-37CE-0290-B7250231EF2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51173" y="3950587"/>
            <a:ext cx="1081774" cy="1081774"/>
          </a:xfrm>
          <a:prstGeom prst="rect">
            <a:avLst/>
          </a:prstGeom>
        </p:spPr>
      </p:pic>
      <p:pic>
        <p:nvPicPr>
          <p:cNvPr id="2" name="Banner">
            <a:extLst>
              <a:ext uri="{FF2B5EF4-FFF2-40B4-BE49-F238E27FC236}">
                <a16:creationId xmlns:a16="http://schemas.microsoft.com/office/drawing/2014/main" id="{A5057EE0-469C-83E2-45D1-F65FC78C67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sp>
        <p:nvSpPr>
          <p:cNvPr id="11" name="TextBox 10">
            <a:extLst>
              <a:ext uri="{FF2B5EF4-FFF2-40B4-BE49-F238E27FC236}">
                <a16:creationId xmlns:a16="http://schemas.microsoft.com/office/drawing/2014/main" id="{38D0AAB8-211A-BCB5-7791-B3DB7F400528}"/>
              </a:ext>
            </a:extLst>
          </p:cNvPr>
          <p:cNvSpPr txBox="1"/>
          <p:nvPr/>
        </p:nvSpPr>
        <p:spPr>
          <a:xfrm>
            <a:off x="1334703" y="1074311"/>
            <a:ext cx="4356847" cy="707886"/>
          </a:xfrm>
          <a:prstGeom prst="rect">
            <a:avLst/>
          </a:prstGeom>
          <a:noFill/>
        </p:spPr>
        <p:txBody>
          <a:bodyPr wrap="square" rtlCol="0">
            <a:spAutoFit/>
          </a:bodyPr>
          <a:lstStyle/>
          <a:p>
            <a:r>
              <a:rPr lang="en-US" sz="4000" b="1" dirty="0">
                <a:solidFill>
                  <a:schemeClr val="bg1"/>
                </a:solidFill>
              </a:rPr>
              <a:t>History</a:t>
            </a:r>
          </a:p>
        </p:txBody>
      </p:sp>
      <p:pic>
        <p:nvPicPr>
          <p:cNvPr id="4" name="header icon">
            <a:extLst>
              <a:ext uri="{FF2B5EF4-FFF2-40B4-BE49-F238E27FC236}">
                <a16:creationId xmlns:a16="http://schemas.microsoft.com/office/drawing/2014/main" id="{71A0EA4E-D0A3-9555-014C-C8295452D2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3935" y="1114485"/>
            <a:ext cx="664885" cy="664885"/>
          </a:xfrm>
          <a:prstGeom prst="rect">
            <a:avLst/>
          </a:prstGeom>
        </p:spPr>
      </p:pic>
    </p:spTree>
    <p:extLst>
      <p:ext uri="{BB962C8B-B14F-4D97-AF65-F5344CB8AC3E}">
        <p14:creationId xmlns:p14="http://schemas.microsoft.com/office/powerpoint/2010/main" val="136492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139">
                                            <p:txEl>
                                              <p:pRg st="1" end="1"/>
                                            </p:txEl>
                                          </p:spTgt>
                                        </p:tgtEl>
                                        <p:attrNameLst>
                                          <p:attrName>style.visibility</p:attrName>
                                        </p:attrNameLst>
                                      </p:cBhvr>
                                      <p:to>
                                        <p:strVal val="visible"/>
                                      </p:to>
                                    </p:set>
                                    <p:animEffect transition="in" filter="fade">
                                      <p:cBhvr>
                                        <p:cTn id="7" dur="500"/>
                                        <p:tgtEl>
                                          <p:spTgt spid="911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1139">
                                            <p:txEl>
                                              <p:pRg st="2" end="2"/>
                                            </p:txEl>
                                          </p:spTgt>
                                        </p:tgtEl>
                                        <p:attrNameLst>
                                          <p:attrName>style.visibility</p:attrName>
                                        </p:attrNameLst>
                                      </p:cBhvr>
                                      <p:to>
                                        <p:strVal val="visible"/>
                                      </p:to>
                                    </p:set>
                                    <p:animEffect transition="in" filter="fade">
                                      <p:cBhvr>
                                        <p:cTn id="15" dur="500"/>
                                        <p:tgtEl>
                                          <p:spTgt spid="9113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Mod A short NC Rule 0206 What Physicians Must Know">
            <a:hlinkClick r:id="" action="ppaction://media"/>
            <a:extLst>
              <a:ext uri="{FF2B5EF4-FFF2-40B4-BE49-F238E27FC236}">
                <a16:creationId xmlns:a16="http://schemas.microsoft.com/office/drawing/2014/main" id="{87A60268-4382-8EB4-3D86-B5D133A6DCD5}"/>
              </a:ext>
            </a:extLst>
          </p:cNvPr>
          <p:cNvPicPr>
            <a:picLocks noRot="1" noChangeAspect="1"/>
          </p:cNvPicPr>
          <p:nvPr>
            <a:videoFile r:link="rId1"/>
          </p:nvPr>
        </p:nvPicPr>
        <p:blipFill>
          <a:blip r:embed="rId4"/>
          <a:stretch>
            <a:fillRect/>
          </a:stretch>
        </p:blipFill>
        <p:spPr>
          <a:xfrm>
            <a:off x="1433651" y="1023205"/>
            <a:ext cx="8906103" cy="5024790"/>
          </a:xfrm>
          <a:prstGeom prst="rect">
            <a:avLst/>
          </a:prstGeom>
        </p:spPr>
      </p:pic>
    </p:spTree>
    <p:extLst>
      <p:ext uri="{BB962C8B-B14F-4D97-AF65-F5344CB8AC3E}">
        <p14:creationId xmlns:p14="http://schemas.microsoft.com/office/powerpoint/2010/main" val="86182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p:cNvSpPr>
            <a:spLocks noGrp="1" noChangeArrowheads="1"/>
          </p:cNvSpPr>
          <p:nvPr>
            <p:ph idx="1"/>
          </p:nvPr>
        </p:nvSpPr>
        <p:spPr>
          <a:xfrm>
            <a:off x="3188460" y="2020690"/>
            <a:ext cx="5645569" cy="465365"/>
          </a:xfrm>
          <a:noFill/>
          <a:ln>
            <a:noFill/>
          </a:ln>
        </p:spPr>
        <p:txBody>
          <a:bodyPr>
            <a:noAutofit/>
          </a:bodyPr>
          <a:lstStyle/>
          <a:p>
            <a:pPr marL="51435" indent="0">
              <a:buNone/>
            </a:pPr>
            <a:r>
              <a:rPr lang="en-US" sz="2800" dirty="0">
                <a:solidFill>
                  <a:srgbClr val="532E1D"/>
                </a:solidFill>
              </a:rPr>
              <a:t>“Healthcare organization“ means:</a:t>
            </a:r>
          </a:p>
        </p:txBody>
      </p:sp>
      <p:sp>
        <p:nvSpPr>
          <p:cNvPr id="3" name="TextBox 2"/>
          <p:cNvSpPr txBox="1"/>
          <p:nvPr/>
        </p:nvSpPr>
        <p:spPr>
          <a:xfrm>
            <a:off x="1463369" y="2580042"/>
            <a:ext cx="2386267" cy="2246769"/>
          </a:xfrm>
          <a:prstGeom prst="rect">
            <a:avLst/>
          </a:prstGeom>
          <a:noFill/>
        </p:spPr>
        <p:txBody>
          <a:bodyPr wrap="square" rtlCol="0">
            <a:spAutoFit/>
          </a:bodyPr>
          <a:lstStyle/>
          <a:p>
            <a:pPr marL="214313" indent="-214313">
              <a:buFont typeface="Arial" panose="020B0604020202020204" pitchFamily="34" charset="0"/>
              <a:buChar char="•"/>
            </a:pPr>
            <a:r>
              <a:rPr lang="en-US" sz="2000" dirty="0">
                <a:solidFill>
                  <a:srgbClr val="532E1D"/>
                </a:solidFill>
              </a:rPr>
              <a:t>Hospital</a:t>
            </a:r>
          </a:p>
          <a:p>
            <a:pPr marL="214313" indent="-214313">
              <a:buFont typeface="Arial" panose="020B0604020202020204" pitchFamily="34" charset="0"/>
              <a:buChar char="•"/>
            </a:pPr>
            <a:r>
              <a:rPr lang="en-US" sz="2000" dirty="0">
                <a:solidFill>
                  <a:srgbClr val="532E1D"/>
                </a:solidFill>
              </a:rPr>
              <a:t>Clinic</a:t>
            </a:r>
          </a:p>
          <a:p>
            <a:pPr marL="214313" indent="-214313">
              <a:buFont typeface="Arial" panose="020B0604020202020204" pitchFamily="34" charset="0"/>
              <a:buChar char="•"/>
            </a:pPr>
            <a:r>
              <a:rPr lang="en-US" sz="2000" dirty="0">
                <a:solidFill>
                  <a:srgbClr val="532E1D"/>
                </a:solidFill>
              </a:rPr>
              <a:t>Physician Practice</a:t>
            </a:r>
          </a:p>
          <a:p>
            <a:pPr marL="214313" indent="-214313">
              <a:buFont typeface="Arial" panose="020B0604020202020204" pitchFamily="34" charset="0"/>
              <a:buChar char="•"/>
            </a:pPr>
            <a:r>
              <a:rPr lang="en-US" sz="2000" dirty="0">
                <a:solidFill>
                  <a:srgbClr val="532E1D"/>
                </a:solidFill>
              </a:rPr>
              <a:t>Dentist</a:t>
            </a:r>
          </a:p>
          <a:p>
            <a:pPr marL="214313" indent="-214313">
              <a:buFont typeface="Arial" panose="020B0604020202020204" pitchFamily="34" charset="0"/>
              <a:buChar char="•"/>
            </a:pPr>
            <a:r>
              <a:rPr lang="en-US" sz="2000" dirty="0">
                <a:solidFill>
                  <a:srgbClr val="532E1D"/>
                </a:solidFill>
              </a:rPr>
              <a:t>Podiatrist</a:t>
            </a:r>
          </a:p>
          <a:p>
            <a:pPr marL="214313" indent="-214313">
              <a:buFont typeface="Arial" panose="020B0604020202020204" pitchFamily="34" charset="0"/>
              <a:buChar char="•"/>
            </a:pPr>
            <a:r>
              <a:rPr lang="en-US" sz="2000" dirty="0">
                <a:solidFill>
                  <a:srgbClr val="532E1D"/>
                </a:solidFill>
              </a:rPr>
              <a:t>Optometrist, or </a:t>
            </a:r>
          </a:p>
          <a:p>
            <a:pPr marL="214313" indent="-214313">
              <a:buFont typeface="Arial" panose="020B0604020202020204" pitchFamily="34" charset="0"/>
              <a:buChar char="•"/>
            </a:pPr>
            <a:r>
              <a:rPr lang="en-US" sz="2000" dirty="0">
                <a:solidFill>
                  <a:srgbClr val="532E1D"/>
                </a:solidFill>
              </a:rPr>
              <a:t>Chiropractic office</a:t>
            </a:r>
          </a:p>
        </p:txBody>
      </p:sp>
      <p:sp>
        <p:nvSpPr>
          <p:cNvPr id="4" name="TextBox 3"/>
          <p:cNvSpPr txBox="1"/>
          <p:nvPr/>
        </p:nvSpPr>
        <p:spPr>
          <a:xfrm>
            <a:off x="4111150" y="2580042"/>
            <a:ext cx="3359710" cy="2554545"/>
          </a:xfrm>
          <a:prstGeom prst="rect">
            <a:avLst/>
          </a:prstGeom>
          <a:noFill/>
        </p:spPr>
        <p:txBody>
          <a:bodyPr wrap="square" rtlCol="0">
            <a:spAutoFit/>
          </a:bodyPr>
          <a:lstStyle/>
          <a:p>
            <a:pPr marL="214313" indent="-214313">
              <a:buFont typeface="Arial" panose="020B0604020202020204" pitchFamily="34" charset="0"/>
              <a:buChar char="•"/>
            </a:pPr>
            <a:r>
              <a:rPr lang="en-US" sz="2000" b="1" dirty="0">
                <a:solidFill>
                  <a:srgbClr val="532E1D"/>
                </a:solidFill>
              </a:rPr>
              <a:t>Home care agency</a:t>
            </a:r>
          </a:p>
          <a:p>
            <a:pPr marL="214313" indent="-214313">
              <a:buFont typeface="Arial" panose="020B0604020202020204" pitchFamily="34" charset="0"/>
              <a:buChar char="•"/>
            </a:pPr>
            <a:r>
              <a:rPr lang="en-US" sz="2000" dirty="0">
                <a:solidFill>
                  <a:srgbClr val="532E1D"/>
                </a:solidFill>
              </a:rPr>
              <a:t>Nursing Home</a:t>
            </a:r>
          </a:p>
          <a:p>
            <a:pPr marL="214313" indent="-214313">
              <a:buFont typeface="Arial" panose="020B0604020202020204" pitchFamily="34" charset="0"/>
              <a:buChar char="•"/>
            </a:pPr>
            <a:r>
              <a:rPr lang="en-US" sz="2000" dirty="0">
                <a:solidFill>
                  <a:srgbClr val="532E1D"/>
                </a:solidFill>
              </a:rPr>
              <a:t>Local health department</a:t>
            </a:r>
          </a:p>
          <a:p>
            <a:pPr marL="214313" indent="-214313">
              <a:buFont typeface="Arial" panose="020B0604020202020204" pitchFamily="34" charset="0"/>
              <a:buChar char="•"/>
            </a:pPr>
            <a:r>
              <a:rPr lang="en-US" sz="2000" dirty="0">
                <a:solidFill>
                  <a:srgbClr val="532E1D"/>
                </a:solidFill>
              </a:rPr>
              <a:t>Community health center</a:t>
            </a:r>
          </a:p>
          <a:p>
            <a:pPr marL="214313" indent="-214313">
              <a:buFont typeface="Arial" panose="020B0604020202020204" pitchFamily="34" charset="0"/>
              <a:buChar char="•"/>
            </a:pPr>
            <a:r>
              <a:rPr lang="en-US" sz="2000" dirty="0">
                <a:solidFill>
                  <a:srgbClr val="532E1D"/>
                </a:solidFill>
              </a:rPr>
              <a:t>Mental health facility</a:t>
            </a:r>
          </a:p>
          <a:p>
            <a:pPr marL="214313" indent="-214313">
              <a:buFont typeface="Arial" panose="020B0604020202020204" pitchFamily="34" charset="0"/>
              <a:buChar char="•"/>
            </a:pPr>
            <a:r>
              <a:rPr lang="en-US" sz="2000" b="1" dirty="0">
                <a:solidFill>
                  <a:srgbClr val="532E1D"/>
                </a:solidFill>
              </a:rPr>
              <a:t>Hospice</a:t>
            </a:r>
          </a:p>
          <a:p>
            <a:pPr marL="214313" indent="-214313">
              <a:buFont typeface="Arial" panose="020B0604020202020204" pitchFamily="34" charset="0"/>
              <a:buChar char="•"/>
            </a:pPr>
            <a:r>
              <a:rPr lang="en-US" sz="2000" dirty="0">
                <a:solidFill>
                  <a:srgbClr val="532E1D"/>
                </a:solidFill>
              </a:rPr>
              <a:t>Ambulatory surgical facility</a:t>
            </a:r>
          </a:p>
          <a:p>
            <a:pPr marL="214313" indent="-214313">
              <a:buFont typeface="Arial" panose="020B0604020202020204" pitchFamily="34" charset="0"/>
              <a:buChar char="•"/>
            </a:pPr>
            <a:endParaRPr lang="en-US" sz="2000" dirty="0">
              <a:solidFill>
                <a:srgbClr val="532E1D"/>
              </a:solidFill>
            </a:endParaRPr>
          </a:p>
        </p:txBody>
      </p:sp>
      <p:sp>
        <p:nvSpPr>
          <p:cNvPr id="5" name="TextBox 4"/>
          <p:cNvSpPr txBox="1"/>
          <p:nvPr/>
        </p:nvSpPr>
        <p:spPr>
          <a:xfrm>
            <a:off x="7470860" y="2580042"/>
            <a:ext cx="3820028" cy="2246769"/>
          </a:xfrm>
          <a:prstGeom prst="rect">
            <a:avLst/>
          </a:prstGeom>
          <a:noFill/>
        </p:spPr>
        <p:txBody>
          <a:bodyPr wrap="square" rtlCol="0">
            <a:spAutoFit/>
          </a:bodyPr>
          <a:lstStyle/>
          <a:p>
            <a:pPr marL="214313" indent="-214313">
              <a:buFont typeface="Arial" panose="020B0604020202020204" pitchFamily="34" charset="0"/>
              <a:buChar char="•"/>
            </a:pPr>
            <a:r>
              <a:rPr lang="en-US" sz="2000" dirty="0">
                <a:solidFill>
                  <a:srgbClr val="532E1D"/>
                </a:solidFill>
              </a:rPr>
              <a:t>Urgent care center</a:t>
            </a:r>
          </a:p>
          <a:p>
            <a:pPr marL="214313" indent="-214313">
              <a:buFont typeface="Arial" panose="020B0604020202020204" pitchFamily="34" charset="0"/>
              <a:buChar char="•"/>
            </a:pPr>
            <a:r>
              <a:rPr lang="en-US" sz="2000" dirty="0">
                <a:solidFill>
                  <a:srgbClr val="532E1D"/>
                </a:solidFill>
              </a:rPr>
              <a:t>Emergency room</a:t>
            </a:r>
          </a:p>
          <a:p>
            <a:pPr marL="214313" indent="-214313">
              <a:buFont typeface="Arial" panose="020B0604020202020204" pitchFamily="34" charset="0"/>
              <a:buChar char="•"/>
            </a:pPr>
            <a:r>
              <a:rPr lang="en-US" sz="2000" dirty="0">
                <a:solidFill>
                  <a:srgbClr val="532E1D"/>
                </a:solidFill>
              </a:rPr>
              <a:t>Emergency medical service (EMS) agency</a:t>
            </a:r>
          </a:p>
          <a:p>
            <a:pPr marL="214313" indent="-214313">
              <a:buFont typeface="Arial" panose="020B0604020202020204" pitchFamily="34" charset="0"/>
              <a:buChar char="•"/>
            </a:pPr>
            <a:r>
              <a:rPr lang="en-US" sz="2000" dirty="0">
                <a:solidFill>
                  <a:srgbClr val="532E1D"/>
                </a:solidFill>
              </a:rPr>
              <a:t>Pharmacies where a health practitioner offers clinical services</a:t>
            </a:r>
          </a:p>
        </p:txBody>
      </p:sp>
      <p:sp>
        <p:nvSpPr>
          <p:cNvPr id="6" name="TextBox 5"/>
          <p:cNvSpPr txBox="1"/>
          <p:nvPr/>
        </p:nvSpPr>
        <p:spPr>
          <a:xfrm>
            <a:off x="2656503" y="5057643"/>
            <a:ext cx="6878994" cy="461665"/>
          </a:xfrm>
          <a:prstGeom prst="rect">
            <a:avLst/>
          </a:prstGeom>
          <a:noFill/>
        </p:spPr>
        <p:txBody>
          <a:bodyPr wrap="square" rtlCol="0">
            <a:spAutoFit/>
          </a:bodyPr>
          <a:lstStyle/>
          <a:p>
            <a:r>
              <a:rPr lang="en-US" sz="2400" dirty="0">
                <a:solidFill>
                  <a:srgbClr val="532E1D"/>
                </a:solidFill>
              </a:rPr>
              <a:t>Or any other organization that provides clinical care</a:t>
            </a:r>
          </a:p>
        </p:txBody>
      </p:sp>
      <p:pic>
        <p:nvPicPr>
          <p:cNvPr id="2" name="Banner">
            <a:extLst>
              <a:ext uri="{FF2B5EF4-FFF2-40B4-BE49-F238E27FC236}">
                <a16:creationId xmlns:a16="http://schemas.microsoft.com/office/drawing/2014/main" id="{70580939-9A65-0E48-D5AF-223BD5C5C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sp>
        <p:nvSpPr>
          <p:cNvPr id="11" name="TextBox 10">
            <a:extLst>
              <a:ext uri="{FF2B5EF4-FFF2-40B4-BE49-F238E27FC236}">
                <a16:creationId xmlns:a16="http://schemas.microsoft.com/office/drawing/2014/main" id="{8682E842-BB64-1BEA-1F14-C7D683FDAB69}"/>
              </a:ext>
            </a:extLst>
          </p:cNvPr>
          <p:cNvSpPr txBox="1"/>
          <p:nvPr/>
        </p:nvSpPr>
        <p:spPr>
          <a:xfrm>
            <a:off x="1334703" y="1075712"/>
            <a:ext cx="4356847" cy="707886"/>
          </a:xfrm>
          <a:prstGeom prst="rect">
            <a:avLst/>
          </a:prstGeom>
          <a:noFill/>
        </p:spPr>
        <p:txBody>
          <a:bodyPr wrap="square" rtlCol="0">
            <a:spAutoFit/>
          </a:bodyPr>
          <a:lstStyle/>
          <a:p>
            <a:r>
              <a:rPr lang="en-US" sz="4000" b="1" dirty="0">
                <a:solidFill>
                  <a:schemeClr val="bg1"/>
                </a:solidFill>
              </a:rPr>
              <a:t>Definitions</a:t>
            </a:r>
          </a:p>
        </p:txBody>
      </p:sp>
      <p:pic>
        <p:nvPicPr>
          <p:cNvPr id="13" name="header icon">
            <a:extLst>
              <a:ext uri="{FF2B5EF4-FFF2-40B4-BE49-F238E27FC236}">
                <a16:creationId xmlns:a16="http://schemas.microsoft.com/office/drawing/2014/main" id="{DECB4D0E-3967-510F-269C-843A17AC8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6100" y="1089043"/>
            <a:ext cx="707886" cy="707886"/>
          </a:xfrm>
          <a:prstGeom prst="rect">
            <a:avLst/>
          </a:prstGeom>
        </p:spPr>
      </p:pic>
    </p:spTree>
    <p:extLst>
      <p:ext uri="{BB962C8B-B14F-4D97-AF65-F5344CB8AC3E}">
        <p14:creationId xmlns:p14="http://schemas.microsoft.com/office/powerpoint/2010/main" val="199078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4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6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p:cNvSpPr>
            <a:spLocks noGrp="1" noChangeArrowheads="1"/>
          </p:cNvSpPr>
          <p:nvPr>
            <p:ph idx="1"/>
          </p:nvPr>
        </p:nvSpPr>
        <p:spPr>
          <a:xfrm>
            <a:off x="1334703" y="1928920"/>
            <a:ext cx="7434011" cy="991337"/>
          </a:xfrm>
          <a:noFill/>
          <a:ln>
            <a:noFill/>
          </a:ln>
        </p:spPr>
        <p:txBody>
          <a:bodyPr>
            <a:noAutofit/>
          </a:bodyPr>
          <a:lstStyle/>
          <a:p>
            <a:pPr marL="51435" indent="0">
              <a:buNone/>
            </a:pPr>
            <a:r>
              <a:rPr lang="en-US" sz="2800" dirty="0">
                <a:solidFill>
                  <a:srgbClr val="532E1D"/>
                </a:solidFill>
              </a:rPr>
              <a:t>“Invasive procedure” means entry into tissues, cavities or organs or repair of traumatic injuries.</a:t>
            </a:r>
          </a:p>
        </p:txBody>
      </p:sp>
      <p:sp>
        <p:nvSpPr>
          <p:cNvPr id="3" name="TextBox 2"/>
          <p:cNvSpPr txBox="1"/>
          <p:nvPr/>
        </p:nvSpPr>
        <p:spPr>
          <a:xfrm>
            <a:off x="1334703" y="3310486"/>
            <a:ext cx="6751462" cy="2169825"/>
          </a:xfrm>
          <a:prstGeom prst="rect">
            <a:avLst/>
          </a:prstGeom>
          <a:noFill/>
        </p:spPr>
        <p:txBody>
          <a:bodyPr wrap="square" rtlCol="0">
            <a:spAutoFit/>
          </a:bodyPr>
          <a:lstStyle/>
          <a:p>
            <a:pPr marL="214313" indent="-214313">
              <a:spcAft>
                <a:spcPts val="600"/>
              </a:spcAft>
              <a:buFont typeface="Arial" panose="020B0604020202020204" pitchFamily="34" charset="0"/>
              <a:buChar char="•"/>
            </a:pPr>
            <a:r>
              <a:rPr lang="en-US" sz="2400" dirty="0">
                <a:solidFill>
                  <a:srgbClr val="532E1D"/>
                </a:solidFill>
              </a:rPr>
              <a:t>Use of needles to puncture skin</a:t>
            </a:r>
          </a:p>
          <a:p>
            <a:pPr marL="214313" indent="-214313">
              <a:spcAft>
                <a:spcPts val="600"/>
              </a:spcAft>
              <a:buFont typeface="Arial" panose="020B0604020202020204" pitchFamily="34" charset="0"/>
              <a:buChar char="•"/>
            </a:pPr>
            <a:r>
              <a:rPr lang="en-US" sz="2400" dirty="0">
                <a:solidFill>
                  <a:srgbClr val="532E1D"/>
                </a:solidFill>
              </a:rPr>
              <a:t>Vaginal and cesarean deliveries</a:t>
            </a:r>
          </a:p>
          <a:p>
            <a:pPr marL="214313" indent="-214313">
              <a:spcAft>
                <a:spcPts val="600"/>
              </a:spcAft>
              <a:buFont typeface="Arial" panose="020B0604020202020204" pitchFamily="34" charset="0"/>
              <a:buChar char="•"/>
            </a:pPr>
            <a:r>
              <a:rPr lang="en-US" sz="2400" dirty="0">
                <a:solidFill>
                  <a:srgbClr val="532E1D"/>
                </a:solidFill>
              </a:rPr>
              <a:t>Surgery</a:t>
            </a:r>
          </a:p>
          <a:p>
            <a:pPr marL="214313" indent="-214313">
              <a:spcAft>
                <a:spcPts val="600"/>
              </a:spcAft>
              <a:buFont typeface="Arial" panose="020B0604020202020204" pitchFamily="34" charset="0"/>
              <a:buChar char="•"/>
            </a:pPr>
            <a:r>
              <a:rPr lang="en-US" sz="2400" dirty="0">
                <a:solidFill>
                  <a:srgbClr val="532E1D"/>
                </a:solidFill>
              </a:rPr>
              <a:t>Dental procedures during which bleeding occurs or the potential for bleeding exists </a:t>
            </a:r>
          </a:p>
        </p:txBody>
      </p:sp>
      <p:pic>
        <p:nvPicPr>
          <p:cNvPr id="8" name="needle icon">
            <a:extLst>
              <a:ext uri="{FF2B5EF4-FFF2-40B4-BE49-F238E27FC236}">
                <a16:creationId xmlns:a16="http://schemas.microsoft.com/office/drawing/2014/main" id="{1E254878-628E-482B-B3EB-0BA25B0B8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236499">
            <a:off x="7590436" y="3160714"/>
            <a:ext cx="769320" cy="769320"/>
          </a:xfrm>
          <a:prstGeom prst="rect">
            <a:avLst/>
          </a:prstGeom>
        </p:spPr>
      </p:pic>
      <p:pic>
        <p:nvPicPr>
          <p:cNvPr id="10" name="Dental pic">
            <a:extLst>
              <a:ext uri="{FF2B5EF4-FFF2-40B4-BE49-F238E27FC236}">
                <a16:creationId xmlns:a16="http://schemas.microsoft.com/office/drawing/2014/main" id="{897D4378-C358-49B6-B82E-4334BF17F4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3854" y="4662695"/>
            <a:ext cx="997962" cy="997962"/>
          </a:xfrm>
          <a:prstGeom prst="rect">
            <a:avLst/>
          </a:prstGeom>
        </p:spPr>
      </p:pic>
      <p:pic>
        <p:nvPicPr>
          <p:cNvPr id="11" name="Surgery pic">
            <a:extLst>
              <a:ext uri="{FF2B5EF4-FFF2-40B4-BE49-F238E27FC236}">
                <a16:creationId xmlns:a16="http://schemas.microsoft.com/office/drawing/2014/main" id="{91BECB41-40EA-4E01-AF24-E186FF0F24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7370" y="3925824"/>
            <a:ext cx="1104378" cy="1104378"/>
          </a:xfrm>
          <a:prstGeom prst="rect">
            <a:avLst/>
          </a:prstGeom>
        </p:spPr>
      </p:pic>
      <p:sp>
        <p:nvSpPr>
          <p:cNvPr id="15" name="Rectangle 3">
            <a:extLst>
              <a:ext uri="{FF2B5EF4-FFF2-40B4-BE49-F238E27FC236}">
                <a16:creationId xmlns:a16="http://schemas.microsoft.com/office/drawing/2014/main" id="{29915C54-CBDD-4F0A-F873-1F9919DDD5A3}"/>
              </a:ext>
            </a:extLst>
          </p:cNvPr>
          <p:cNvSpPr txBox="1">
            <a:spLocks noChangeArrowheads="1"/>
          </p:cNvSpPr>
          <p:nvPr/>
        </p:nvSpPr>
        <p:spPr>
          <a:xfrm>
            <a:off x="1334703" y="2845580"/>
            <a:ext cx="2014636" cy="515040"/>
          </a:xfrm>
          <a:prstGeom prst="rect">
            <a:avLst/>
          </a:prstGeom>
          <a:noFill/>
          <a:ln>
            <a:no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Edmondsans"/>
                <a:ea typeface="+mn-ea"/>
                <a:cs typeface="Edmondsan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Edmondsans"/>
                <a:ea typeface="+mn-ea"/>
                <a:cs typeface="Edmondsan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Edmondsans"/>
                <a:ea typeface="+mn-ea"/>
                <a:cs typeface="Edmondsan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Edmondsans"/>
                <a:ea typeface="+mn-ea"/>
                <a:cs typeface="Edmondsan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Edmondsans"/>
                <a:ea typeface="+mn-ea"/>
                <a:cs typeface="Edmondsan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1435" indent="0">
              <a:buNone/>
            </a:pPr>
            <a:r>
              <a:rPr lang="en-US" sz="2400" dirty="0">
                <a:solidFill>
                  <a:srgbClr val="532E1D"/>
                </a:solidFill>
                <a:latin typeface="Calibri" panose="020F0502020204030204" pitchFamily="34" charset="0"/>
                <a:cs typeface="Calibri" panose="020F0502020204030204" pitchFamily="34" charset="0"/>
              </a:rPr>
              <a:t>This includes:</a:t>
            </a:r>
          </a:p>
        </p:txBody>
      </p:sp>
      <p:pic>
        <p:nvPicPr>
          <p:cNvPr id="18" name="Picture 17" descr="Icon&#10;&#10;Description automatically generated">
            <a:extLst>
              <a:ext uri="{FF2B5EF4-FFF2-40B4-BE49-F238E27FC236}">
                <a16:creationId xmlns:a16="http://schemas.microsoft.com/office/drawing/2014/main" id="{E9CCD3D9-14B6-61F2-0269-147E0E4920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9912" y="3360620"/>
            <a:ext cx="952858" cy="952858"/>
          </a:xfrm>
          <a:prstGeom prst="rect">
            <a:avLst/>
          </a:prstGeom>
        </p:spPr>
      </p:pic>
      <p:pic>
        <p:nvPicPr>
          <p:cNvPr id="2" name="Banner">
            <a:extLst>
              <a:ext uri="{FF2B5EF4-FFF2-40B4-BE49-F238E27FC236}">
                <a16:creationId xmlns:a16="http://schemas.microsoft.com/office/drawing/2014/main" id="{F6DB3E52-C437-BB02-A7C3-741D6BBA8B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sp>
        <p:nvSpPr>
          <p:cNvPr id="13" name="TextBox 12">
            <a:extLst>
              <a:ext uri="{FF2B5EF4-FFF2-40B4-BE49-F238E27FC236}">
                <a16:creationId xmlns:a16="http://schemas.microsoft.com/office/drawing/2014/main" id="{09018D5B-261E-C107-9A04-D7EC73A029F2}"/>
              </a:ext>
            </a:extLst>
          </p:cNvPr>
          <p:cNvSpPr txBox="1"/>
          <p:nvPr/>
        </p:nvSpPr>
        <p:spPr>
          <a:xfrm>
            <a:off x="1334703" y="1073682"/>
            <a:ext cx="4356847" cy="707886"/>
          </a:xfrm>
          <a:prstGeom prst="rect">
            <a:avLst/>
          </a:prstGeom>
          <a:noFill/>
        </p:spPr>
        <p:txBody>
          <a:bodyPr wrap="square" rtlCol="0">
            <a:spAutoFit/>
          </a:bodyPr>
          <a:lstStyle/>
          <a:p>
            <a:r>
              <a:rPr lang="en-US" sz="4000" b="1" dirty="0">
                <a:solidFill>
                  <a:schemeClr val="bg1"/>
                </a:solidFill>
              </a:rPr>
              <a:t>Definitions</a:t>
            </a:r>
          </a:p>
        </p:txBody>
      </p:sp>
      <p:pic>
        <p:nvPicPr>
          <p:cNvPr id="5" name="header icon">
            <a:extLst>
              <a:ext uri="{FF2B5EF4-FFF2-40B4-BE49-F238E27FC236}">
                <a16:creationId xmlns:a16="http://schemas.microsoft.com/office/drawing/2014/main" id="{CB347085-1233-B10D-2B33-5568FBA69E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6100" y="1089043"/>
            <a:ext cx="707886" cy="707886"/>
          </a:xfrm>
          <a:prstGeom prst="rect">
            <a:avLst/>
          </a:prstGeom>
        </p:spPr>
      </p:pic>
    </p:spTree>
    <p:extLst>
      <p:ext uri="{BB962C8B-B14F-4D97-AF65-F5344CB8AC3E}">
        <p14:creationId xmlns:p14="http://schemas.microsoft.com/office/powerpoint/2010/main" val="122331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297" y="3309479"/>
            <a:ext cx="10224000" cy="2709484"/>
          </a:xfrm>
        </p:spPr>
        <p:txBody>
          <a:bodyPr>
            <a:normAutofit lnSpcReduction="10000"/>
          </a:bodyPr>
          <a:lstStyle/>
          <a:p>
            <a:pPr lvl="2">
              <a:spcAft>
                <a:spcPts val="600"/>
              </a:spcAft>
            </a:pPr>
            <a:r>
              <a:rPr lang="en-US" sz="2100" dirty="0">
                <a:solidFill>
                  <a:srgbClr val="532E1D"/>
                </a:solidFill>
              </a:rPr>
              <a:t>Disinfection and Sterilization</a:t>
            </a:r>
          </a:p>
          <a:p>
            <a:pPr lvl="2">
              <a:spcAft>
                <a:spcPts val="600"/>
              </a:spcAft>
            </a:pPr>
            <a:r>
              <a:rPr lang="en-US" sz="2100" dirty="0">
                <a:solidFill>
                  <a:srgbClr val="532E1D"/>
                </a:solidFill>
              </a:rPr>
              <a:t>Maintenance and microbiologic monitoring of equipment</a:t>
            </a:r>
          </a:p>
          <a:p>
            <a:pPr lvl="2">
              <a:spcAft>
                <a:spcPts val="600"/>
              </a:spcAft>
            </a:pPr>
            <a:r>
              <a:rPr lang="en-US" sz="2100" dirty="0">
                <a:solidFill>
                  <a:srgbClr val="532E1D"/>
                </a:solidFill>
              </a:rPr>
              <a:t>Sanitation of rooms and equipment</a:t>
            </a:r>
          </a:p>
          <a:p>
            <a:pPr lvl="3">
              <a:spcAft>
                <a:spcPts val="600"/>
              </a:spcAft>
            </a:pPr>
            <a:r>
              <a:rPr lang="en-US" sz="1800" dirty="0">
                <a:solidFill>
                  <a:srgbClr val="532E1D"/>
                </a:solidFill>
              </a:rPr>
              <a:t>Cleaning procedures, agents used and schedules</a:t>
            </a:r>
          </a:p>
          <a:p>
            <a:pPr lvl="2">
              <a:spcAft>
                <a:spcPts val="600"/>
              </a:spcAft>
            </a:pPr>
            <a:r>
              <a:rPr lang="en-US" sz="2100" dirty="0">
                <a:solidFill>
                  <a:srgbClr val="532E1D"/>
                </a:solidFill>
              </a:rPr>
              <a:t>Accessibility of infection control devices and supplies</a:t>
            </a:r>
          </a:p>
          <a:p>
            <a:pPr lvl="3">
              <a:spcAft>
                <a:spcPts val="600"/>
              </a:spcAft>
            </a:pPr>
            <a:r>
              <a:rPr lang="en-US" sz="1800" dirty="0">
                <a:solidFill>
                  <a:srgbClr val="532E1D"/>
                </a:solidFill>
              </a:rPr>
              <a:t>Personal protective equipment (PPE), safety sharps, etc.</a:t>
            </a:r>
          </a:p>
          <a:p>
            <a:pPr lvl="2">
              <a:spcAft>
                <a:spcPts val="600"/>
              </a:spcAft>
            </a:pPr>
            <a:r>
              <a:rPr lang="en-US" sz="2100" dirty="0">
                <a:solidFill>
                  <a:srgbClr val="532E1D"/>
                </a:solidFill>
              </a:rPr>
              <a:t>A post-exposure follow-up program</a:t>
            </a:r>
          </a:p>
        </p:txBody>
      </p:sp>
      <p:pic>
        <p:nvPicPr>
          <p:cNvPr id="4" name="Picture 3" descr="5 Excellent Tips on Writing a Quality Research Paper ..."/>
          <p:cNvPicPr>
            <a:picLocks noChangeAspect="1"/>
          </p:cNvPicPr>
          <p:nvPr/>
        </p:nvPicPr>
        <p:blipFill rotWithShape="1">
          <a:blip r:embed="rId3" cstate="print">
            <a:extLst>
              <a:ext uri="{28A0092B-C50C-407E-A947-70E740481C1C}">
                <a14:useLocalDpi xmlns:a14="http://schemas.microsoft.com/office/drawing/2010/main" val="0"/>
              </a:ext>
            </a:extLst>
          </a:blip>
          <a:srcRect r="8502" b="17505"/>
          <a:stretch/>
        </p:blipFill>
        <p:spPr>
          <a:xfrm flipH="1">
            <a:off x="8247797" y="1966895"/>
            <a:ext cx="2609499" cy="2022301"/>
          </a:xfrm>
          <a:prstGeom prst="rect">
            <a:avLst/>
          </a:prstGeom>
        </p:spPr>
      </p:pic>
      <p:sp>
        <p:nvSpPr>
          <p:cNvPr id="19" name="TextBox 18">
            <a:extLst>
              <a:ext uri="{FF2B5EF4-FFF2-40B4-BE49-F238E27FC236}">
                <a16:creationId xmlns:a16="http://schemas.microsoft.com/office/drawing/2014/main" id="{90DC6338-B758-C6C8-E1B7-3B6BCA6A87B6}"/>
              </a:ext>
            </a:extLst>
          </p:cNvPr>
          <p:cNvSpPr txBox="1"/>
          <p:nvPr/>
        </p:nvSpPr>
        <p:spPr>
          <a:xfrm>
            <a:off x="1014884" y="1882341"/>
            <a:ext cx="7033846" cy="1384995"/>
          </a:xfrm>
          <a:prstGeom prst="rect">
            <a:avLst/>
          </a:prstGeom>
          <a:noFill/>
        </p:spPr>
        <p:txBody>
          <a:bodyPr wrap="square">
            <a:spAutoFit/>
          </a:bodyPr>
          <a:lstStyle/>
          <a:p>
            <a:pPr marL="342900" lvl="1">
              <a:spcAft>
                <a:spcPts val="450"/>
              </a:spcAft>
            </a:pPr>
            <a:r>
              <a:rPr lang="en-US" sz="2100" dirty="0">
                <a:solidFill>
                  <a:srgbClr val="532E1D"/>
                </a:solidFill>
                <a:latin typeface="Calibri" panose="020F0502020204030204" pitchFamily="34" charset="0"/>
              </a:rPr>
              <a:t>Infection control policy must include and address the following components necessary to prevent transmission of HIV, hepatitis B, hepatitis C and other bloodborne pathogens:</a:t>
            </a:r>
          </a:p>
        </p:txBody>
      </p:sp>
      <p:pic>
        <p:nvPicPr>
          <p:cNvPr id="2" name="Banner">
            <a:extLst>
              <a:ext uri="{FF2B5EF4-FFF2-40B4-BE49-F238E27FC236}">
                <a16:creationId xmlns:a16="http://schemas.microsoft.com/office/drawing/2014/main" id="{1B19FBED-87EE-5A43-4C4C-904DD986D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sp>
        <p:nvSpPr>
          <p:cNvPr id="14" name="TextBox 13">
            <a:extLst>
              <a:ext uri="{FF2B5EF4-FFF2-40B4-BE49-F238E27FC236}">
                <a16:creationId xmlns:a16="http://schemas.microsoft.com/office/drawing/2014/main" id="{6ACCA417-3ECD-1268-A38B-EBF6341C2A43}"/>
              </a:ext>
            </a:extLst>
          </p:cNvPr>
          <p:cNvSpPr txBox="1"/>
          <p:nvPr/>
        </p:nvSpPr>
        <p:spPr>
          <a:xfrm>
            <a:off x="1339668" y="1070756"/>
            <a:ext cx="5713519" cy="707886"/>
          </a:xfrm>
          <a:prstGeom prst="rect">
            <a:avLst/>
          </a:prstGeom>
          <a:noFill/>
        </p:spPr>
        <p:txBody>
          <a:bodyPr wrap="square" rtlCol="0">
            <a:spAutoFit/>
          </a:bodyPr>
          <a:lstStyle/>
          <a:p>
            <a:r>
              <a:rPr lang="en-US" sz="4000" b="1" dirty="0">
                <a:solidFill>
                  <a:schemeClr val="bg1"/>
                </a:solidFill>
              </a:rPr>
              <a:t>Infection Control Policy</a:t>
            </a:r>
          </a:p>
        </p:txBody>
      </p:sp>
      <p:pic>
        <p:nvPicPr>
          <p:cNvPr id="6" name="header icon">
            <a:extLst>
              <a:ext uri="{FF2B5EF4-FFF2-40B4-BE49-F238E27FC236}">
                <a16:creationId xmlns:a16="http://schemas.microsoft.com/office/drawing/2014/main" id="{4A3E2AC5-FEBB-366E-E067-36D3253FA2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6100" y="1089043"/>
            <a:ext cx="707886" cy="707886"/>
          </a:xfrm>
          <a:prstGeom prst="rect">
            <a:avLst/>
          </a:prstGeom>
        </p:spPr>
      </p:pic>
    </p:spTree>
    <p:extLst>
      <p:ext uri="{BB962C8B-B14F-4D97-AF65-F5344CB8AC3E}">
        <p14:creationId xmlns:p14="http://schemas.microsoft.com/office/powerpoint/2010/main" val="150330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3900" y="2107572"/>
            <a:ext cx="9246211" cy="4466874"/>
          </a:xfrm>
        </p:spPr>
        <p:txBody>
          <a:bodyPr>
            <a:normAutofit/>
          </a:bodyPr>
          <a:lstStyle/>
          <a:p>
            <a:pPr marL="0" indent="0">
              <a:spcAft>
                <a:spcPts val="450"/>
              </a:spcAft>
              <a:buNone/>
            </a:pPr>
            <a:r>
              <a:rPr lang="en-US" dirty="0">
                <a:solidFill>
                  <a:srgbClr val="532E1D"/>
                </a:solidFill>
              </a:rPr>
              <a:t>Designated staff member must complete a State approved course in infection prevention</a:t>
            </a:r>
          </a:p>
          <a:p>
            <a:pPr lvl="1">
              <a:spcAft>
                <a:spcPts val="450"/>
              </a:spcAft>
            </a:pPr>
            <a:r>
              <a:rPr lang="en-US" sz="2000" dirty="0">
                <a:solidFill>
                  <a:srgbClr val="532E1D"/>
                </a:solidFill>
              </a:rPr>
              <a:t>Course curriculum developed by SPICE</a:t>
            </a:r>
          </a:p>
          <a:p>
            <a:pPr lvl="1">
              <a:spcAft>
                <a:spcPts val="450"/>
              </a:spcAft>
            </a:pPr>
            <a:r>
              <a:rPr lang="en-US" sz="2000" dirty="0">
                <a:solidFill>
                  <a:srgbClr val="532E1D"/>
                </a:solidFill>
              </a:rPr>
              <a:t>SPICE has oversight of course</a:t>
            </a:r>
          </a:p>
          <a:p>
            <a:pPr lvl="1">
              <a:spcAft>
                <a:spcPts val="450"/>
              </a:spcAft>
            </a:pPr>
            <a:r>
              <a:rPr lang="en-US" sz="2000" dirty="0">
                <a:solidFill>
                  <a:srgbClr val="532E1D"/>
                </a:solidFill>
              </a:rPr>
              <a:t>Course faculty must submit an application and be approved by SPICE prior to offering the course</a:t>
            </a:r>
          </a:p>
          <a:p>
            <a:pPr lvl="1">
              <a:spcAft>
                <a:spcPts val="450"/>
              </a:spcAft>
            </a:pPr>
            <a:r>
              <a:rPr lang="en-US" sz="2000" dirty="0">
                <a:solidFill>
                  <a:srgbClr val="532E1D"/>
                </a:solidFill>
              </a:rPr>
              <a:t>On the job training is not sufficient and “Train the Trainer” concept cannot be used </a:t>
            </a:r>
          </a:p>
          <a:p>
            <a:pPr lvl="1">
              <a:spcAft>
                <a:spcPts val="450"/>
              </a:spcAft>
            </a:pPr>
            <a:r>
              <a:rPr lang="en-US" sz="2000" dirty="0">
                <a:solidFill>
                  <a:srgbClr val="532E1D"/>
                </a:solidFill>
              </a:rPr>
              <a:t>Upon completion of course will receive a certificate of completion</a:t>
            </a:r>
          </a:p>
          <a:p>
            <a:pPr lvl="2">
              <a:spcAft>
                <a:spcPts val="450"/>
              </a:spcAft>
            </a:pPr>
            <a:r>
              <a:rPr lang="en-US" sz="1700" dirty="0">
                <a:solidFill>
                  <a:srgbClr val="532E1D"/>
                </a:solidFill>
              </a:rPr>
              <a:t>Serves as documentation of compliance with rule .0206</a:t>
            </a:r>
          </a:p>
        </p:txBody>
      </p:sp>
      <p:pic>
        <p:nvPicPr>
          <p:cNvPr id="1026" name="Picture 2" descr="Statewide Program for Infection Control and Epidemiolog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9178" y="4962760"/>
            <a:ext cx="1547688" cy="7616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Graphical user interface, application, Word&#10;&#10;Description automatically generated">
            <a:extLst>
              <a:ext uri="{FF2B5EF4-FFF2-40B4-BE49-F238E27FC236}">
                <a16:creationId xmlns:a16="http://schemas.microsoft.com/office/drawing/2014/main" id="{3C8FF646-4A9E-C299-AB18-E8A3870C42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8112" y="4805031"/>
            <a:ext cx="1436112" cy="1077084"/>
          </a:xfrm>
          <a:prstGeom prst="rect">
            <a:avLst/>
          </a:prstGeom>
        </p:spPr>
      </p:pic>
      <p:pic>
        <p:nvPicPr>
          <p:cNvPr id="2" name="Banner">
            <a:extLst>
              <a:ext uri="{FF2B5EF4-FFF2-40B4-BE49-F238E27FC236}">
                <a16:creationId xmlns:a16="http://schemas.microsoft.com/office/drawing/2014/main" id="{544CFB99-95CE-90A6-C0EE-99729EAB98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sp>
        <p:nvSpPr>
          <p:cNvPr id="10" name="TextBox 9">
            <a:extLst>
              <a:ext uri="{FF2B5EF4-FFF2-40B4-BE49-F238E27FC236}">
                <a16:creationId xmlns:a16="http://schemas.microsoft.com/office/drawing/2014/main" id="{584411A9-6A94-42B7-15D2-9FCBF800E519}"/>
              </a:ext>
            </a:extLst>
          </p:cNvPr>
          <p:cNvSpPr txBox="1"/>
          <p:nvPr/>
        </p:nvSpPr>
        <p:spPr>
          <a:xfrm>
            <a:off x="1339668" y="1082816"/>
            <a:ext cx="5713519" cy="707886"/>
          </a:xfrm>
          <a:prstGeom prst="rect">
            <a:avLst/>
          </a:prstGeom>
          <a:noFill/>
        </p:spPr>
        <p:txBody>
          <a:bodyPr wrap="square" rtlCol="0">
            <a:spAutoFit/>
          </a:bodyPr>
          <a:lstStyle/>
          <a:p>
            <a:r>
              <a:rPr lang="en-US" sz="4000" b="1" dirty="0">
                <a:solidFill>
                  <a:schemeClr val="bg1"/>
                </a:solidFill>
              </a:rPr>
              <a:t>Designated Staff Member</a:t>
            </a:r>
          </a:p>
        </p:txBody>
      </p:sp>
      <p:pic>
        <p:nvPicPr>
          <p:cNvPr id="11" name="header icon">
            <a:extLst>
              <a:ext uri="{FF2B5EF4-FFF2-40B4-BE49-F238E27FC236}">
                <a16:creationId xmlns:a16="http://schemas.microsoft.com/office/drawing/2014/main" id="{EB6E26F4-F893-AD8A-CA39-F8234FE32E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702225" y="1098882"/>
            <a:ext cx="707886" cy="707886"/>
          </a:xfrm>
          <a:prstGeom prst="rect">
            <a:avLst/>
          </a:prstGeom>
        </p:spPr>
      </p:pic>
    </p:spTree>
    <p:extLst>
      <p:ext uri="{BB962C8B-B14F-4D97-AF65-F5344CB8AC3E}">
        <p14:creationId xmlns:p14="http://schemas.microsoft.com/office/powerpoint/2010/main" val="2861446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146447" y="2174980"/>
            <a:ext cx="4707507" cy="3299010"/>
          </a:xfrm>
        </p:spPr>
        <p:txBody>
          <a:bodyPr>
            <a:normAutofit/>
          </a:bodyPr>
          <a:lstStyle/>
          <a:p>
            <a:pPr marL="514350" lvl="1" indent="-171450">
              <a:spcAft>
                <a:spcPts val="1200"/>
              </a:spcAft>
            </a:pPr>
            <a:r>
              <a:rPr lang="en-US" sz="2200" dirty="0">
                <a:solidFill>
                  <a:srgbClr val="532E1D"/>
                </a:solidFill>
              </a:rPr>
              <a:t>Epidemiologic principles of infectious disease</a:t>
            </a:r>
          </a:p>
          <a:p>
            <a:pPr marL="514350" lvl="1" indent="-171450">
              <a:spcAft>
                <a:spcPts val="1200"/>
              </a:spcAft>
            </a:pPr>
            <a:r>
              <a:rPr lang="en-US" sz="2200" dirty="0">
                <a:solidFill>
                  <a:srgbClr val="532E1D"/>
                </a:solidFill>
              </a:rPr>
              <a:t>Principles and practice of asepsis</a:t>
            </a:r>
          </a:p>
          <a:p>
            <a:pPr marL="514350" lvl="1" indent="-171450">
              <a:spcAft>
                <a:spcPts val="1200"/>
              </a:spcAft>
            </a:pPr>
            <a:r>
              <a:rPr lang="en-US" sz="2200" dirty="0">
                <a:solidFill>
                  <a:srgbClr val="532E1D"/>
                </a:solidFill>
              </a:rPr>
              <a:t>Sterilization, disinfection, and sanitation</a:t>
            </a:r>
          </a:p>
          <a:p>
            <a:pPr marL="514350" lvl="1" indent="-171450">
              <a:spcAft>
                <a:spcPts val="1200"/>
              </a:spcAft>
            </a:pPr>
            <a:r>
              <a:rPr lang="en-US" sz="2200" dirty="0">
                <a:solidFill>
                  <a:srgbClr val="532E1D"/>
                </a:solidFill>
              </a:rPr>
              <a:t>Universal blood and body fluid precautions (Standard Precautions)</a:t>
            </a:r>
          </a:p>
          <a:p>
            <a:endParaRPr lang="en-US" dirty="0"/>
          </a:p>
        </p:txBody>
      </p:sp>
      <p:sp>
        <p:nvSpPr>
          <p:cNvPr id="5" name="Content Placeholder 4"/>
          <p:cNvSpPr>
            <a:spLocks noGrp="1"/>
          </p:cNvSpPr>
          <p:nvPr>
            <p:ph sz="quarter" idx="14"/>
          </p:nvPr>
        </p:nvSpPr>
        <p:spPr>
          <a:xfrm>
            <a:off x="5853954" y="2174980"/>
            <a:ext cx="5003343" cy="3012140"/>
          </a:xfrm>
        </p:spPr>
        <p:txBody>
          <a:bodyPr>
            <a:normAutofit/>
          </a:bodyPr>
          <a:lstStyle/>
          <a:p>
            <a:pPr marL="514350" lvl="1" indent="-171450">
              <a:spcAft>
                <a:spcPts val="1200"/>
              </a:spcAft>
            </a:pPr>
            <a:r>
              <a:rPr lang="en-US" sz="2200" dirty="0">
                <a:solidFill>
                  <a:srgbClr val="532E1D"/>
                </a:solidFill>
              </a:rPr>
              <a:t>Safe injection practices</a:t>
            </a:r>
          </a:p>
          <a:p>
            <a:pPr marL="514350" lvl="1" indent="-171450">
              <a:spcAft>
                <a:spcPts val="1200"/>
              </a:spcAft>
            </a:pPr>
            <a:r>
              <a:rPr lang="en-US" sz="2200" dirty="0">
                <a:solidFill>
                  <a:srgbClr val="532E1D"/>
                </a:solidFill>
              </a:rPr>
              <a:t>Engineering controls to reduce the risk of sharp injuries</a:t>
            </a:r>
          </a:p>
          <a:p>
            <a:pPr marL="514350" lvl="1" indent="-171450">
              <a:spcAft>
                <a:spcPts val="1200"/>
              </a:spcAft>
            </a:pPr>
            <a:r>
              <a:rPr lang="en-US" sz="2200" dirty="0">
                <a:solidFill>
                  <a:srgbClr val="532E1D"/>
                </a:solidFill>
              </a:rPr>
              <a:t>Disposal of sharps</a:t>
            </a:r>
          </a:p>
          <a:p>
            <a:pPr marL="514350" lvl="1" indent="-171450">
              <a:spcAft>
                <a:spcPts val="1200"/>
              </a:spcAft>
            </a:pPr>
            <a:r>
              <a:rPr lang="en-US" sz="2200" dirty="0">
                <a:solidFill>
                  <a:srgbClr val="532E1D"/>
                </a:solidFill>
              </a:rPr>
              <a:t>Techniques that reduce the risk of sharp injuries to health care workers</a:t>
            </a:r>
          </a:p>
          <a:p>
            <a:endParaRPr lang="en-US" dirty="0"/>
          </a:p>
        </p:txBody>
      </p:sp>
      <p:pic>
        <p:nvPicPr>
          <p:cNvPr id="14" name="Picture 13" descr="Graphical user interface, application, Word&#10;&#10;Description automatically generated">
            <a:extLst>
              <a:ext uri="{FF2B5EF4-FFF2-40B4-BE49-F238E27FC236}">
                <a16:creationId xmlns:a16="http://schemas.microsoft.com/office/drawing/2014/main" id="{7180343A-EDBD-4B5F-8888-82B9538F26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5742" y="1204520"/>
            <a:ext cx="662146" cy="496610"/>
          </a:xfrm>
          <a:prstGeom prst="rect">
            <a:avLst/>
          </a:prstGeom>
        </p:spPr>
      </p:pic>
      <p:pic>
        <p:nvPicPr>
          <p:cNvPr id="2" name="Banner">
            <a:extLst>
              <a:ext uri="{FF2B5EF4-FFF2-40B4-BE49-F238E27FC236}">
                <a16:creationId xmlns:a16="http://schemas.microsoft.com/office/drawing/2014/main" id="{25186CA6-A946-0223-47C6-ACFD7E0B5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sp>
        <p:nvSpPr>
          <p:cNvPr id="10" name="TextBox 9">
            <a:extLst>
              <a:ext uri="{FF2B5EF4-FFF2-40B4-BE49-F238E27FC236}">
                <a16:creationId xmlns:a16="http://schemas.microsoft.com/office/drawing/2014/main" id="{B4084966-D88B-B4BE-1323-4F1C47F69A8E}"/>
              </a:ext>
            </a:extLst>
          </p:cNvPr>
          <p:cNvSpPr txBox="1"/>
          <p:nvPr/>
        </p:nvSpPr>
        <p:spPr>
          <a:xfrm>
            <a:off x="1334703" y="1076240"/>
            <a:ext cx="7216444" cy="707886"/>
          </a:xfrm>
          <a:prstGeom prst="rect">
            <a:avLst/>
          </a:prstGeom>
          <a:noFill/>
        </p:spPr>
        <p:txBody>
          <a:bodyPr wrap="square" rtlCol="0">
            <a:spAutoFit/>
          </a:bodyPr>
          <a:lstStyle/>
          <a:p>
            <a:r>
              <a:rPr lang="en-US" sz="4000" b="1" dirty="0">
                <a:solidFill>
                  <a:schemeClr val="bg1"/>
                </a:solidFill>
              </a:rPr>
              <a:t>Approved Course Must Include:</a:t>
            </a:r>
          </a:p>
        </p:txBody>
      </p:sp>
    </p:spTree>
    <p:extLst>
      <p:ext uri="{BB962C8B-B14F-4D97-AF65-F5344CB8AC3E}">
        <p14:creationId xmlns:p14="http://schemas.microsoft.com/office/powerpoint/2010/main" val="3684848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2667" y="2118370"/>
            <a:ext cx="9690133" cy="3673357"/>
          </a:xfrm>
        </p:spPr>
        <p:txBody>
          <a:bodyPr>
            <a:normAutofit/>
          </a:bodyPr>
          <a:lstStyle/>
          <a:p>
            <a:pPr>
              <a:spcAft>
                <a:spcPts val="600"/>
              </a:spcAft>
            </a:pPr>
            <a:r>
              <a:rPr lang="en-US" sz="2200" dirty="0">
                <a:solidFill>
                  <a:srgbClr val="532E1D"/>
                </a:solidFill>
              </a:rPr>
              <a:t>Safe Injection Practices has been added to list of topics covered in state-approved course</a:t>
            </a:r>
          </a:p>
          <a:p>
            <a:pPr>
              <a:spcAft>
                <a:spcPts val="600"/>
              </a:spcAft>
            </a:pPr>
            <a:r>
              <a:rPr lang="en-US" sz="2200" dirty="0">
                <a:solidFill>
                  <a:srgbClr val="532E1D"/>
                </a:solidFill>
              </a:rPr>
              <a:t>Hepatitis C and other bloodborne pathogens are addressed, in addition to HIV and HBV</a:t>
            </a:r>
          </a:p>
          <a:p>
            <a:pPr>
              <a:spcAft>
                <a:spcPts val="600"/>
              </a:spcAft>
            </a:pPr>
            <a:r>
              <a:rPr lang="en-US" sz="2200" dirty="0">
                <a:solidFill>
                  <a:srgbClr val="532E1D"/>
                </a:solidFill>
              </a:rPr>
              <a:t>One designated trained staff member is required for each </a:t>
            </a:r>
            <a:r>
              <a:rPr lang="en-US" sz="2200" dirty="0">
                <a:solidFill>
                  <a:srgbClr val="FF0000"/>
                </a:solidFill>
              </a:rPr>
              <a:t>noncontiguous healthcare facility</a:t>
            </a:r>
          </a:p>
          <a:p>
            <a:pPr lvl="1">
              <a:spcAft>
                <a:spcPts val="600"/>
              </a:spcAft>
            </a:pPr>
            <a:r>
              <a:rPr lang="en-US" sz="2200" b="1" i="1" u="sng" dirty="0">
                <a:solidFill>
                  <a:srgbClr val="FF0000"/>
                </a:solidFill>
              </a:rPr>
              <a:t>Noncontiguous: when facilities are not physically connected to each other. </a:t>
            </a:r>
          </a:p>
          <a:p>
            <a:pPr>
              <a:spcAft>
                <a:spcPts val="600"/>
              </a:spcAft>
            </a:pPr>
            <a:r>
              <a:rPr lang="en-US" sz="2200" dirty="0">
                <a:solidFill>
                  <a:srgbClr val="532E1D"/>
                </a:solidFill>
              </a:rPr>
              <a:t>OSHA bloodborne pathogen training, alone, does not include all the elements required under .0206</a:t>
            </a:r>
          </a:p>
        </p:txBody>
      </p:sp>
      <p:pic>
        <p:nvPicPr>
          <p:cNvPr id="2" name="Banner">
            <a:extLst>
              <a:ext uri="{FF2B5EF4-FFF2-40B4-BE49-F238E27FC236}">
                <a16:creationId xmlns:a16="http://schemas.microsoft.com/office/drawing/2014/main" id="{B7557877-B86A-61A1-5048-D201AC7E7D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sp>
        <p:nvSpPr>
          <p:cNvPr id="10" name="TextBox 9">
            <a:extLst>
              <a:ext uri="{FF2B5EF4-FFF2-40B4-BE49-F238E27FC236}">
                <a16:creationId xmlns:a16="http://schemas.microsoft.com/office/drawing/2014/main" id="{AD02F271-3570-8926-2DC4-70DFE886E299}"/>
              </a:ext>
            </a:extLst>
          </p:cNvPr>
          <p:cNvSpPr txBox="1"/>
          <p:nvPr/>
        </p:nvSpPr>
        <p:spPr>
          <a:xfrm>
            <a:off x="1282667" y="1066273"/>
            <a:ext cx="8817766" cy="707886"/>
          </a:xfrm>
          <a:prstGeom prst="rect">
            <a:avLst/>
          </a:prstGeom>
          <a:noFill/>
        </p:spPr>
        <p:txBody>
          <a:bodyPr wrap="square" rtlCol="0">
            <a:spAutoFit/>
          </a:bodyPr>
          <a:lstStyle/>
          <a:p>
            <a:r>
              <a:rPr lang="en-US" sz="4000" b="1" dirty="0">
                <a:solidFill>
                  <a:schemeClr val="bg1"/>
                </a:solidFill>
              </a:rPr>
              <a:t>10A NCAC 41A .0206: 2010 Amendment</a:t>
            </a:r>
          </a:p>
        </p:txBody>
      </p:sp>
    </p:spTree>
    <p:extLst>
      <p:ext uri="{BB962C8B-B14F-4D97-AF65-F5344CB8AC3E}">
        <p14:creationId xmlns:p14="http://schemas.microsoft.com/office/powerpoint/2010/main" val="11807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hidden="1"/>
          <p:cNvSpPr>
            <a:spLocks noGrp="1"/>
          </p:cNvSpPr>
          <p:nvPr>
            <p:ph idx="1"/>
          </p:nvPr>
        </p:nvSpPr>
        <p:spPr>
          <a:xfrm>
            <a:off x="2455818" y="1220448"/>
            <a:ext cx="7424057" cy="4417105"/>
          </a:xfrm>
        </p:spPr>
        <p:txBody>
          <a:bodyPr>
            <a:normAutofit/>
          </a:bodyPr>
          <a:lstStyle/>
          <a:p>
            <a:r>
              <a:rPr lang="en-US" b="1" dirty="0">
                <a:solidFill>
                  <a:srgbClr val="532E1D"/>
                </a:solidFill>
              </a:rPr>
              <a:t>Statement of Disclosures</a:t>
            </a:r>
            <a:endParaRPr lang="en-US" dirty="0">
              <a:solidFill>
                <a:srgbClr val="532E1D"/>
              </a:solidFill>
            </a:endParaRPr>
          </a:p>
          <a:p>
            <a:pPr lvl="0"/>
            <a:r>
              <a:rPr lang="en-US" dirty="0">
                <a:solidFill>
                  <a:srgbClr val="532E1D"/>
                </a:solidFill>
              </a:rPr>
              <a:t>Learners will gain knowledge of infection control principles to systematically assess that his/her facility has the appropriate infection prevention policies, procedures, and practices in place to allow healthcare personnel to provide safe patient care consistent with North Carolina communicable disease rule 10A NCAC 41A .0206: Infection Prevention – Healthcare Facilities.</a:t>
            </a:r>
          </a:p>
        </p:txBody>
      </p:sp>
      <p:sp>
        <p:nvSpPr>
          <p:cNvPr id="2" name="Content Placeholder 2" hidden="1">
            <a:extLst>
              <a:ext uri="{FF2B5EF4-FFF2-40B4-BE49-F238E27FC236}">
                <a16:creationId xmlns:a16="http://schemas.microsoft.com/office/drawing/2014/main" id="{83555757-FE10-DF05-26A0-F50C51D701FD}"/>
              </a:ext>
            </a:extLst>
          </p:cNvPr>
          <p:cNvSpPr txBox="1">
            <a:spLocks/>
          </p:cNvSpPr>
          <p:nvPr/>
        </p:nvSpPr>
        <p:spPr>
          <a:xfrm>
            <a:off x="2608218" y="1372848"/>
            <a:ext cx="7424057" cy="441710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Edmondsans"/>
                <a:ea typeface="+mn-ea"/>
                <a:cs typeface="Edmondsan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Edmondsans"/>
                <a:ea typeface="+mn-ea"/>
                <a:cs typeface="Edmondsan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Edmondsans"/>
                <a:ea typeface="+mn-ea"/>
                <a:cs typeface="Edmondsan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Edmondsans"/>
                <a:ea typeface="+mn-ea"/>
                <a:cs typeface="Edmondsan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Edmondsans"/>
                <a:ea typeface="+mn-ea"/>
                <a:cs typeface="Edmondsan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rgbClr val="532E1D"/>
                </a:solidFill>
                <a:latin typeface="Calibri" panose="020F0502020204030204" pitchFamily="34" charset="0"/>
                <a:cs typeface="Calibri" panose="020F0502020204030204" pitchFamily="34" charset="0"/>
              </a:rPr>
              <a:t>All participants must attend all 7 presentations and complete the on-line course evaluation to receive their course completion certificate and continuing education credit. </a:t>
            </a:r>
          </a:p>
        </p:txBody>
      </p:sp>
      <p:sp>
        <p:nvSpPr>
          <p:cNvPr id="7" name="Content Placeholder 2">
            <a:extLst>
              <a:ext uri="{FF2B5EF4-FFF2-40B4-BE49-F238E27FC236}">
                <a16:creationId xmlns:a16="http://schemas.microsoft.com/office/drawing/2014/main" id="{9F40FFC2-E309-BA69-D3F3-03450FC921FB}"/>
              </a:ext>
            </a:extLst>
          </p:cNvPr>
          <p:cNvSpPr txBox="1">
            <a:spLocks/>
          </p:cNvSpPr>
          <p:nvPr/>
        </p:nvSpPr>
        <p:spPr>
          <a:xfrm>
            <a:off x="1299412" y="1446851"/>
            <a:ext cx="9731141" cy="4310809"/>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Edmondsans"/>
                <a:ea typeface="+mn-ea"/>
                <a:cs typeface="Edmondsan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Edmondsans"/>
                <a:ea typeface="+mn-ea"/>
                <a:cs typeface="Edmondsan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Edmondsans"/>
                <a:ea typeface="+mn-ea"/>
                <a:cs typeface="Edmondsan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Edmondsans"/>
                <a:ea typeface="+mn-ea"/>
                <a:cs typeface="Edmondsan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Edmondsans"/>
                <a:ea typeface="+mn-ea"/>
                <a:cs typeface="Edmondsan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dirty="0">
                <a:solidFill>
                  <a:srgbClr val="532E1D"/>
                </a:solidFill>
                <a:latin typeface="+mn-lt"/>
                <a:cs typeface="Calibri" panose="020F0502020204030204" pitchFamily="34" charset="0"/>
              </a:rPr>
              <a:t>Statement of Disclosures</a:t>
            </a:r>
            <a:endParaRPr lang="en-US" dirty="0">
              <a:solidFill>
                <a:srgbClr val="532E1D"/>
              </a:solidFill>
              <a:latin typeface="+mn-lt"/>
              <a:cs typeface="Calibri" panose="020F0502020204030204" pitchFamily="34" charset="0"/>
            </a:endParaRPr>
          </a:p>
          <a:p>
            <a:r>
              <a:rPr lang="en-US" dirty="0">
                <a:solidFill>
                  <a:srgbClr val="532E1D"/>
                </a:solidFill>
                <a:latin typeface="+mn-lt"/>
                <a:cs typeface="Calibri" panose="020F0502020204030204" pitchFamily="34" charset="0"/>
              </a:rPr>
              <a:t>Learners will gain knowledge of infection control principles to systematically assess that his/her facility has the appropriate infection prevention policies, procedures, and practices in place to allow healthcare personnel to provide safe patient care consistent with North Carolina communicable disease rule 10A NCAC 41A .0206: Infection Prevention – Healthcare Facilities.</a:t>
            </a:r>
          </a:p>
          <a:p>
            <a:r>
              <a:rPr lang="en-US" dirty="0">
                <a:solidFill>
                  <a:srgbClr val="532E1D"/>
                </a:solidFill>
                <a:latin typeface="+mn-lt"/>
                <a:cs typeface="Calibri" panose="020F0502020204030204" pitchFamily="34" charset="0"/>
              </a:rPr>
              <a:t>All participants must attend all 7 presentations and complete the on-line course evaluation to receive their course completion certificate and continuing education credit. </a:t>
            </a:r>
          </a:p>
          <a:p>
            <a:r>
              <a:rPr lang="en-US" dirty="0">
                <a:solidFill>
                  <a:srgbClr val="532E1D"/>
                </a:solidFill>
                <a:latin typeface="+mn-lt"/>
                <a:cs typeface="Calibri" panose="020F0502020204030204" pitchFamily="34" charset="0"/>
              </a:rPr>
              <a:t>The content of this activity has no connection with any products consumed by or used on patients, so there is no conflict of interest for anyone with the ability to control the content of this activity.</a:t>
            </a:r>
          </a:p>
          <a:p>
            <a:r>
              <a:rPr lang="en-US" dirty="0">
                <a:solidFill>
                  <a:srgbClr val="532E1D"/>
                </a:solidFill>
                <a:latin typeface="+mn-lt"/>
                <a:cs typeface="Calibri" panose="020F0502020204030204" pitchFamily="34" charset="0"/>
              </a:rPr>
              <a:t>This continuing nursing education activity was approved by the North Carolina Nurses Association, an accredited approver by the American Nurses Credentialing Center’s Commission on Accreditation.</a:t>
            </a:r>
          </a:p>
        </p:txBody>
      </p:sp>
    </p:spTree>
    <p:extLst>
      <p:ext uri="{BB962C8B-B14F-4D97-AF65-F5344CB8AC3E}">
        <p14:creationId xmlns:p14="http://schemas.microsoft.com/office/powerpoint/2010/main" val="336883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list">
            <a:extLst>
              <a:ext uri="{FF2B5EF4-FFF2-40B4-BE49-F238E27FC236}">
                <a16:creationId xmlns:a16="http://schemas.microsoft.com/office/drawing/2014/main" id="{5CA98E7D-105D-E8E0-4F2C-963CC3616F29}"/>
              </a:ext>
            </a:extLst>
          </p:cNvPr>
          <p:cNvSpPr txBox="1">
            <a:spLocks/>
          </p:cNvSpPr>
          <p:nvPr/>
        </p:nvSpPr>
        <p:spPr>
          <a:xfrm>
            <a:off x="5081112" y="2122536"/>
            <a:ext cx="5901736" cy="38727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600" dirty="0">
                <a:solidFill>
                  <a:srgbClr val="532E1D"/>
                </a:solidFill>
                <a:latin typeface="Calibri" panose="020F0502020204030204" pitchFamily="34" charset="0"/>
                <a:cs typeface="Calibri" panose="020F0502020204030204" pitchFamily="34" charset="0"/>
              </a:rPr>
              <a:t>Healthcare providers with exudative lesions or dermatitis on hands/wrists shall refrain from:</a:t>
            </a:r>
          </a:p>
          <a:p>
            <a:pPr>
              <a:spcAft>
                <a:spcPts val="600"/>
              </a:spcAft>
            </a:pPr>
            <a:r>
              <a:rPr lang="en-US" sz="2200" dirty="0">
                <a:solidFill>
                  <a:srgbClr val="532E1D"/>
                </a:solidFill>
                <a:latin typeface="Calibri" panose="020F0502020204030204" pitchFamily="34" charset="0"/>
                <a:cs typeface="Calibri" panose="020F0502020204030204" pitchFamily="34" charset="0"/>
              </a:rPr>
              <a:t>Handling patient care equipment</a:t>
            </a:r>
          </a:p>
          <a:p>
            <a:pPr>
              <a:spcAft>
                <a:spcPts val="600"/>
              </a:spcAft>
            </a:pPr>
            <a:r>
              <a:rPr lang="en-US" sz="2200" dirty="0">
                <a:solidFill>
                  <a:srgbClr val="532E1D"/>
                </a:solidFill>
                <a:latin typeface="Calibri" panose="020F0502020204030204" pitchFamily="34" charset="0"/>
                <a:cs typeface="Calibri" panose="020F0502020204030204" pitchFamily="34" charset="0"/>
              </a:rPr>
              <a:t>Handling devices used for invasive procedures</a:t>
            </a:r>
          </a:p>
          <a:p>
            <a:pPr>
              <a:spcAft>
                <a:spcPts val="600"/>
              </a:spcAft>
            </a:pPr>
            <a:r>
              <a:rPr lang="en-US" sz="2200" dirty="0">
                <a:solidFill>
                  <a:srgbClr val="532E1D"/>
                </a:solidFill>
                <a:latin typeface="Calibri" panose="020F0502020204030204" pitchFamily="34" charset="0"/>
                <a:cs typeface="Calibri" panose="020F0502020204030204" pitchFamily="34" charset="0"/>
              </a:rPr>
              <a:t>All direct care activities likely to have contact with lesion</a:t>
            </a:r>
          </a:p>
          <a:p>
            <a:pPr marL="0" indent="0">
              <a:buNone/>
            </a:pPr>
            <a:endParaRPr lang="en-US" sz="2400" dirty="0">
              <a:solidFill>
                <a:srgbClr val="532E1D"/>
              </a:solidFill>
              <a:latin typeface="Calibri" panose="020F0502020204030204" pitchFamily="34" charset="0"/>
              <a:cs typeface="Calibri" panose="020F0502020204030204" pitchFamily="34" charset="0"/>
            </a:endParaRPr>
          </a:p>
        </p:txBody>
      </p:sp>
      <p:pic>
        <p:nvPicPr>
          <p:cNvPr id="2" name="Online Media 1" title="A11 2023 trim.mp4">
            <a:hlinkClick r:id="" action="ppaction://media"/>
            <a:extLst>
              <a:ext uri="{FF2B5EF4-FFF2-40B4-BE49-F238E27FC236}">
                <a16:creationId xmlns:a16="http://schemas.microsoft.com/office/drawing/2014/main" id="{E019E0C5-9AFC-CEE4-0F32-B3814D5245BC}"/>
              </a:ext>
            </a:extLst>
          </p:cNvPr>
          <p:cNvPicPr preferRelativeResize="0">
            <a:picLocks noRot="1"/>
          </p:cNvPicPr>
          <p:nvPr>
            <a:videoFile r:link="rId1"/>
          </p:nvPr>
        </p:nvPicPr>
        <p:blipFill>
          <a:blip r:embed="rId4"/>
          <a:stretch>
            <a:fillRect/>
          </a:stretch>
        </p:blipFill>
        <p:spPr>
          <a:xfrm>
            <a:off x="1334703" y="1822110"/>
            <a:ext cx="3528699" cy="3398988"/>
          </a:xfrm>
          <a:prstGeom prst="rect">
            <a:avLst/>
          </a:prstGeom>
        </p:spPr>
      </p:pic>
      <p:pic>
        <p:nvPicPr>
          <p:cNvPr id="3" name="Banner">
            <a:extLst>
              <a:ext uri="{FF2B5EF4-FFF2-40B4-BE49-F238E27FC236}">
                <a16:creationId xmlns:a16="http://schemas.microsoft.com/office/drawing/2014/main" id="{AA316090-28BE-93A6-A697-530982A0DE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sp>
        <p:nvSpPr>
          <p:cNvPr id="12" name="Title 1">
            <a:extLst>
              <a:ext uri="{FF2B5EF4-FFF2-40B4-BE49-F238E27FC236}">
                <a16:creationId xmlns:a16="http://schemas.microsoft.com/office/drawing/2014/main" id="{2172CC7F-C1AE-9880-A449-FCD495A651EF}"/>
              </a:ext>
            </a:extLst>
          </p:cNvPr>
          <p:cNvSpPr txBox="1">
            <a:spLocks/>
          </p:cNvSpPr>
          <p:nvPr/>
        </p:nvSpPr>
        <p:spPr>
          <a:xfrm>
            <a:off x="1334703" y="1130321"/>
            <a:ext cx="7285122" cy="6917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0000"/>
                </a:solidFill>
                <a:latin typeface="Edmondsans"/>
                <a:ea typeface="+mj-ea"/>
                <a:cs typeface="Edmondsans"/>
              </a:defRPr>
            </a:lvl1pPr>
          </a:lstStyle>
          <a:p>
            <a:r>
              <a:rPr lang="en-US" sz="4000" b="1" dirty="0">
                <a:solidFill>
                  <a:schemeClr val="bg1"/>
                </a:solidFill>
                <a:latin typeface="+mn-lt"/>
                <a:ea typeface="+mn-ea"/>
                <a:cs typeface="+mn-cs"/>
              </a:rPr>
              <a:t>.0206 Legal Requirements</a:t>
            </a:r>
          </a:p>
        </p:txBody>
      </p:sp>
      <p:pic>
        <p:nvPicPr>
          <p:cNvPr id="11" name="header icon">
            <a:extLst>
              <a:ext uri="{FF2B5EF4-FFF2-40B4-BE49-F238E27FC236}">
                <a16:creationId xmlns:a16="http://schemas.microsoft.com/office/drawing/2014/main" id="{748DC248-8596-C747-CE51-9E6CC38F58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1287" y="933402"/>
            <a:ext cx="1044908" cy="1044908"/>
          </a:xfrm>
          <a:prstGeom prst="rect">
            <a:avLst/>
          </a:prstGeom>
        </p:spPr>
      </p:pic>
    </p:spTree>
    <p:extLst>
      <p:ext uri="{BB962C8B-B14F-4D97-AF65-F5344CB8AC3E}">
        <p14:creationId xmlns:p14="http://schemas.microsoft.com/office/powerpoint/2010/main" val="222319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nner">
            <a:extLst>
              <a:ext uri="{FF2B5EF4-FFF2-40B4-BE49-F238E27FC236}">
                <a16:creationId xmlns:a16="http://schemas.microsoft.com/office/drawing/2014/main" id="{07617760-E7B1-4BEC-A6C4-B388CF131137}"/>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29753" y="633826"/>
            <a:ext cx="3334378" cy="747338"/>
          </a:xfrm>
          <a:noFill/>
          <a:ln>
            <a:noFill/>
          </a:ln>
        </p:spPr>
        <p:txBody>
          <a:bodyPr>
            <a:normAutofit/>
          </a:bodyPr>
          <a:lstStyle/>
          <a:p>
            <a:r>
              <a:rPr lang="en-US" b="1" dirty="0">
                <a:solidFill>
                  <a:schemeClr val="bg1"/>
                </a:solidFill>
              </a:rPr>
              <a:t>Knowledge Check</a:t>
            </a:r>
          </a:p>
        </p:txBody>
      </p:sp>
      <p:sp>
        <p:nvSpPr>
          <p:cNvPr id="3" name="Content Placeholder 2"/>
          <p:cNvSpPr>
            <a:spLocks noGrp="1"/>
          </p:cNvSpPr>
          <p:nvPr>
            <p:ph idx="1"/>
          </p:nvPr>
        </p:nvSpPr>
        <p:spPr>
          <a:xfrm>
            <a:off x="1944356" y="1953321"/>
            <a:ext cx="8551147" cy="2713794"/>
          </a:xfrm>
          <a:noFill/>
          <a:ln>
            <a:noFill/>
          </a:ln>
        </p:spPr>
        <p:txBody>
          <a:bodyPr vert="horz" lIns="68580" tIns="34290" rIns="68580" bIns="34290" rtlCol="0">
            <a:noAutofit/>
          </a:bodyPr>
          <a:lstStyle/>
          <a:p>
            <a:pPr marL="0" indent="0">
              <a:spcAft>
                <a:spcPts val="600"/>
              </a:spcAft>
              <a:buNone/>
            </a:pPr>
            <a:r>
              <a:rPr lang="en-US" sz="2400" b="1" dirty="0">
                <a:solidFill>
                  <a:srgbClr val="532E1D"/>
                </a:solidFill>
              </a:rPr>
              <a:t>Which of the following are included in the definition of “invasive procedure” under .0206?</a:t>
            </a:r>
          </a:p>
          <a:p>
            <a:pPr marL="457200" indent="-457200">
              <a:spcAft>
                <a:spcPts val="600"/>
              </a:spcAft>
              <a:buFont typeface="+mj-lt"/>
              <a:buAutoNum type="alphaUcPeriod"/>
            </a:pPr>
            <a:r>
              <a:rPr lang="en-US" sz="2400" dirty="0">
                <a:solidFill>
                  <a:srgbClr val="532E1D"/>
                </a:solidFill>
              </a:rPr>
              <a:t>Surgery </a:t>
            </a:r>
          </a:p>
          <a:p>
            <a:pPr marL="457200" indent="-457200">
              <a:spcAft>
                <a:spcPts val="600"/>
              </a:spcAft>
              <a:buFont typeface="+mj-lt"/>
              <a:buAutoNum type="alphaUcPeriod"/>
            </a:pPr>
            <a:r>
              <a:rPr lang="en-US" sz="2400" dirty="0">
                <a:solidFill>
                  <a:srgbClr val="532E1D"/>
                </a:solidFill>
              </a:rPr>
              <a:t>Vaginal deliveries</a:t>
            </a:r>
          </a:p>
          <a:p>
            <a:pPr marL="457200" indent="-457200">
              <a:spcAft>
                <a:spcPts val="600"/>
              </a:spcAft>
              <a:buFont typeface="+mj-lt"/>
              <a:buAutoNum type="alphaUcPeriod"/>
            </a:pPr>
            <a:r>
              <a:rPr lang="en-US" sz="2400" dirty="0">
                <a:solidFill>
                  <a:srgbClr val="532E1D"/>
                </a:solidFill>
              </a:rPr>
              <a:t>Dental procedures</a:t>
            </a:r>
          </a:p>
          <a:p>
            <a:pPr marL="457200" indent="-457200">
              <a:spcAft>
                <a:spcPts val="600"/>
              </a:spcAft>
              <a:buFont typeface="+mj-lt"/>
              <a:buAutoNum type="alphaUcPeriod"/>
            </a:pPr>
            <a:r>
              <a:rPr lang="en-US" sz="2400" dirty="0">
                <a:solidFill>
                  <a:srgbClr val="532E1D"/>
                </a:solidFill>
              </a:rPr>
              <a:t>Giving an allergy shot</a:t>
            </a:r>
          </a:p>
          <a:p>
            <a:pPr marL="457200" indent="-457200">
              <a:spcAft>
                <a:spcPts val="600"/>
              </a:spcAft>
              <a:buFont typeface="+mj-lt"/>
              <a:buAutoNum type="alphaUcPeriod"/>
            </a:pPr>
            <a:r>
              <a:rPr lang="en-US" sz="2400" dirty="0">
                <a:solidFill>
                  <a:srgbClr val="532E1D"/>
                </a:solidFill>
              </a:rPr>
              <a:t>All of the Above</a:t>
            </a:r>
          </a:p>
        </p:txBody>
      </p:sp>
      <p:pic>
        <p:nvPicPr>
          <p:cNvPr id="6" name="Picture 5" descr="Vida en Jupit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9160" y="4665273"/>
            <a:ext cx="645172" cy="616139"/>
          </a:xfrm>
          <a:prstGeom prst="rect">
            <a:avLst/>
          </a:prstGeom>
        </p:spPr>
      </p:pic>
      <p:cxnSp>
        <p:nvCxnSpPr>
          <p:cNvPr id="9" name="Straight Connector 8">
            <a:extLst>
              <a:ext uri="{FF2B5EF4-FFF2-40B4-BE49-F238E27FC236}">
                <a16:creationId xmlns:a16="http://schemas.microsoft.com/office/drawing/2014/main" id="{5DD9AF90-2051-A864-B6F1-281AF340F9D5}"/>
              </a:ext>
            </a:extLst>
          </p:cNvPr>
          <p:cNvCxnSpPr/>
          <p:nvPr/>
        </p:nvCxnSpPr>
        <p:spPr>
          <a:xfrm>
            <a:off x="2314470" y="5170880"/>
            <a:ext cx="2331218"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3799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7204" y="1456077"/>
            <a:ext cx="9445451" cy="3779442"/>
          </a:xfrm>
        </p:spPr>
        <p:txBody>
          <a:bodyPr>
            <a:normAutofit fontScale="62500" lnSpcReduction="20000"/>
          </a:bodyPr>
          <a:lstStyle/>
          <a:p>
            <a:pPr marL="0" indent="0">
              <a:spcAft>
                <a:spcPts val="450"/>
              </a:spcAft>
              <a:buNone/>
            </a:pPr>
            <a:r>
              <a:rPr lang="en-US" sz="3800" b="1" dirty="0">
                <a:solidFill>
                  <a:srgbClr val="532E1D"/>
                </a:solidFill>
              </a:rPr>
              <a:t>True or False?</a:t>
            </a:r>
          </a:p>
          <a:p>
            <a:pPr marL="0" indent="0">
              <a:spcAft>
                <a:spcPts val="450"/>
              </a:spcAft>
              <a:buNone/>
            </a:pPr>
            <a:r>
              <a:rPr lang="en-US" sz="3800" b="1" dirty="0">
                <a:solidFill>
                  <a:srgbClr val="532E1D"/>
                </a:solidFill>
              </a:rPr>
              <a:t>Rule .0206 requires all the following for healthcare organizations:  </a:t>
            </a:r>
          </a:p>
          <a:p>
            <a:pPr marL="0" indent="0">
              <a:spcAft>
                <a:spcPts val="450"/>
              </a:spcAft>
              <a:buNone/>
            </a:pPr>
            <a:r>
              <a:rPr lang="en-US" sz="3800" dirty="0">
                <a:solidFill>
                  <a:srgbClr val="532E1D"/>
                </a:solidFill>
              </a:rPr>
              <a:t>Have a written infection control policy</a:t>
            </a:r>
          </a:p>
          <a:p>
            <a:pPr>
              <a:spcAft>
                <a:spcPts val="450"/>
              </a:spcAft>
            </a:pPr>
            <a:r>
              <a:rPr lang="en-US" sz="3800" dirty="0">
                <a:solidFill>
                  <a:srgbClr val="532E1D"/>
                </a:solidFill>
              </a:rPr>
              <a:t>Conduct infection control training for healthcare providers</a:t>
            </a:r>
          </a:p>
          <a:p>
            <a:pPr>
              <a:spcAft>
                <a:spcPts val="450"/>
              </a:spcAft>
            </a:pPr>
            <a:r>
              <a:rPr lang="en-US" sz="3800" dirty="0">
                <a:solidFill>
                  <a:srgbClr val="532E1D"/>
                </a:solidFill>
              </a:rPr>
              <a:t>Have at least one person designated to have oversight of infection control</a:t>
            </a:r>
          </a:p>
          <a:p>
            <a:pPr>
              <a:spcAft>
                <a:spcPts val="450"/>
              </a:spcAft>
            </a:pPr>
            <a:r>
              <a:rPr lang="en-US" sz="3800" dirty="0">
                <a:solidFill>
                  <a:srgbClr val="532E1D"/>
                </a:solidFill>
              </a:rPr>
              <a:t>Designated person must attend a state-approved course </a:t>
            </a:r>
          </a:p>
          <a:p>
            <a:pPr>
              <a:spcAft>
                <a:spcPts val="450"/>
              </a:spcAft>
            </a:pPr>
            <a:r>
              <a:rPr lang="en-US" sz="3800" dirty="0">
                <a:solidFill>
                  <a:srgbClr val="532E1D"/>
                </a:solidFill>
              </a:rPr>
              <a:t>Compliance with infection control requirements must be monitored</a:t>
            </a:r>
          </a:p>
          <a:p>
            <a:pPr marL="0" indent="0">
              <a:buNone/>
            </a:pPr>
            <a:endParaRPr lang="en-US" dirty="0"/>
          </a:p>
        </p:txBody>
      </p:sp>
      <p:sp>
        <p:nvSpPr>
          <p:cNvPr id="14" name="button">
            <a:extLst>
              <a:ext uri="{FF2B5EF4-FFF2-40B4-BE49-F238E27FC236}">
                <a16:creationId xmlns:a16="http://schemas.microsoft.com/office/drawing/2014/main" id="{BA38A7E5-722C-3376-7415-C96CF14FF5C5}"/>
              </a:ext>
            </a:extLst>
          </p:cNvPr>
          <p:cNvSpPr/>
          <p:nvPr/>
        </p:nvSpPr>
        <p:spPr>
          <a:xfrm>
            <a:off x="3881123" y="4868505"/>
            <a:ext cx="1498294" cy="1498294"/>
          </a:xfrm>
          <a:prstGeom prst="ellipse">
            <a:avLst/>
          </a:prstGeom>
          <a:solidFill>
            <a:srgbClr val="00B05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True</a:t>
            </a:r>
          </a:p>
        </p:txBody>
      </p:sp>
      <p:sp>
        <p:nvSpPr>
          <p:cNvPr id="15" name="button">
            <a:extLst>
              <a:ext uri="{FF2B5EF4-FFF2-40B4-BE49-F238E27FC236}">
                <a16:creationId xmlns:a16="http://schemas.microsoft.com/office/drawing/2014/main" id="{E39ABFE9-4FF7-FE7D-6978-79852D457524}"/>
              </a:ext>
            </a:extLst>
          </p:cNvPr>
          <p:cNvSpPr/>
          <p:nvPr/>
        </p:nvSpPr>
        <p:spPr>
          <a:xfrm>
            <a:off x="7240647" y="4868505"/>
            <a:ext cx="1498294" cy="1498294"/>
          </a:xfrm>
          <a:prstGeom prst="ellipse">
            <a:avLst/>
          </a:prstGeom>
          <a:solidFill>
            <a:srgbClr val="FF000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False</a:t>
            </a:r>
          </a:p>
        </p:txBody>
      </p:sp>
      <p:pic>
        <p:nvPicPr>
          <p:cNvPr id="8" name="Picture 7" descr="Vida en Jupit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1716" y="4710834"/>
            <a:ext cx="1579277" cy="1508209"/>
          </a:xfrm>
          <a:prstGeom prst="rect">
            <a:avLst/>
          </a:prstGeom>
        </p:spPr>
      </p:pic>
      <p:sp>
        <p:nvSpPr>
          <p:cNvPr id="2" name="banner">
            <a:extLst>
              <a:ext uri="{FF2B5EF4-FFF2-40B4-BE49-F238E27FC236}">
                <a16:creationId xmlns:a16="http://schemas.microsoft.com/office/drawing/2014/main" id="{857590B2-4099-1563-63BA-D244F2A00EA7}"/>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F479AE9-D5CC-67F2-F102-B276516AEAEA}"/>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000000"/>
                </a:solidFill>
                <a:latin typeface="Calibri" panose="020F0502020204030204" pitchFamily="34" charset="0"/>
                <a:ea typeface="+mj-ea"/>
                <a:cs typeface="Calibri" panose="020F0502020204030204" pitchFamily="34" charset="0"/>
              </a:defRPr>
            </a:lvl1pPr>
          </a:lstStyle>
          <a:p>
            <a:r>
              <a:rPr lang="en-US" b="1">
                <a:solidFill>
                  <a:schemeClr val="bg1"/>
                </a:solidFill>
              </a:rPr>
              <a:t>Knowledge Check</a:t>
            </a:r>
            <a:endParaRPr lang="en-US" b="1" dirty="0">
              <a:solidFill>
                <a:schemeClr val="bg1"/>
              </a:solidFill>
            </a:endParaRPr>
          </a:p>
        </p:txBody>
      </p:sp>
    </p:spTree>
    <p:extLst>
      <p:ext uri="{BB962C8B-B14F-4D97-AF65-F5344CB8AC3E}">
        <p14:creationId xmlns:p14="http://schemas.microsoft.com/office/powerpoint/2010/main" val="403262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nner">
            <a:extLst>
              <a:ext uri="{FF2B5EF4-FFF2-40B4-BE49-F238E27FC236}">
                <a16:creationId xmlns:a16="http://schemas.microsoft.com/office/drawing/2014/main" id="{396D0F90-5BB3-5CDD-A74B-B7F85EF7C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sp>
        <p:nvSpPr>
          <p:cNvPr id="7" name="TextBox 6">
            <a:extLst>
              <a:ext uri="{FF2B5EF4-FFF2-40B4-BE49-F238E27FC236}">
                <a16:creationId xmlns:a16="http://schemas.microsoft.com/office/drawing/2014/main" id="{14A748EA-85FC-BC94-BE33-2F4D912C11E7}"/>
              </a:ext>
            </a:extLst>
          </p:cNvPr>
          <p:cNvSpPr txBox="1"/>
          <p:nvPr/>
        </p:nvSpPr>
        <p:spPr>
          <a:xfrm>
            <a:off x="1334703" y="1082816"/>
            <a:ext cx="4356847" cy="707886"/>
          </a:xfrm>
          <a:prstGeom prst="rect">
            <a:avLst/>
          </a:prstGeom>
          <a:noFill/>
        </p:spPr>
        <p:txBody>
          <a:bodyPr wrap="square" rtlCol="0">
            <a:spAutoFit/>
          </a:bodyPr>
          <a:lstStyle/>
          <a:p>
            <a:r>
              <a:rPr lang="en-US" sz="4000" b="1" dirty="0">
                <a:solidFill>
                  <a:schemeClr val="bg1"/>
                </a:solidFill>
              </a:rPr>
              <a:t>Objectives</a:t>
            </a:r>
          </a:p>
        </p:txBody>
      </p:sp>
      <p:sp>
        <p:nvSpPr>
          <p:cNvPr id="4" name="Rectangle 3">
            <a:extLst>
              <a:ext uri="{FF2B5EF4-FFF2-40B4-BE49-F238E27FC236}">
                <a16:creationId xmlns:a16="http://schemas.microsoft.com/office/drawing/2014/main" id="{9BA22AFE-77B0-6F0F-A92B-E2D8DA3B49CF}"/>
              </a:ext>
            </a:extLst>
          </p:cNvPr>
          <p:cNvSpPr/>
          <p:nvPr/>
        </p:nvSpPr>
        <p:spPr>
          <a:xfrm>
            <a:off x="1500045" y="1904956"/>
            <a:ext cx="1599430" cy="2358167"/>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warning pic">
            <a:extLst>
              <a:ext uri="{FF2B5EF4-FFF2-40B4-BE49-F238E27FC236}">
                <a16:creationId xmlns:a16="http://schemas.microsoft.com/office/drawing/2014/main" id="{9328F07A-BC4E-9A6C-A168-A255897359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9670" y="3403231"/>
            <a:ext cx="443432" cy="443432"/>
          </a:xfrm>
          <a:prstGeom prst="rect">
            <a:avLst/>
          </a:prstGeom>
        </p:spPr>
      </p:pic>
      <p:pic>
        <p:nvPicPr>
          <p:cNvPr id="14" name="writing pic">
            <a:extLst>
              <a:ext uri="{FF2B5EF4-FFF2-40B4-BE49-F238E27FC236}">
                <a16:creationId xmlns:a16="http://schemas.microsoft.com/office/drawing/2014/main" id="{9B21C5A6-65E8-8632-1A73-2E9AFE4AB914}"/>
              </a:ext>
            </a:extLst>
          </p:cNvPr>
          <p:cNvPicPr>
            <a:picLocks noChangeAspect="1"/>
          </p:cNvPicPr>
          <p:nvPr/>
        </p:nvPicPr>
        <p:blipFill>
          <a:blip r:embed="rId5" cstate="print">
            <a:alphaModFix amt="20000"/>
            <a:extLst>
              <a:ext uri="{28A0092B-C50C-407E-A947-70E740481C1C}">
                <a14:useLocalDpi xmlns:a14="http://schemas.microsoft.com/office/drawing/2010/main" val="0"/>
              </a:ext>
            </a:extLst>
          </a:blip>
          <a:stretch>
            <a:fillRect/>
          </a:stretch>
        </p:blipFill>
        <p:spPr>
          <a:xfrm>
            <a:off x="8956575" y="4492669"/>
            <a:ext cx="552177" cy="459092"/>
          </a:xfrm>
          <a:prstGeom prst="rect">
            <a:avLst/>
          </a:prstGeom>
        </p:spPr>
      </p:pic>
      <p:pic>
        <p:nvPicPr>
          <p:cNvPr id="15" name="trash can pic">
            <a:extLst>
              <a:ext uri="{FF2B5EF4-FFF2-40B4-BE49-F238E27FC236}">
                <a16:creationId xmlns:a16="http://schemas.microsoft.com/office/drawing/2014/main" id="{07E311F7-F08F-A7C7-A42F-FADD0FD86664}"/>
              </a:ext>
            </a:extLst>
          </p:cNvPr>
          <p:cNvPicPr>
            <a:picLocks noChangeAspect="1"/>
          </p:cNvPicPr>
          <p:nvPr/>
        </p:nvPicPr>
        <p:blipFill>
          <a:blip r:embed="rId6" cstate="print">
            <a:alphaModFix amt="20000"/>
            <a:extLst>
              <a:ext uri="{28A0092B-C50C-407E-A947-70E740481C1C}">
                <a14:useLocalDpi xmlns:a14="http://schemas.microsoft.com/office/drawing/2010/main" val="0"/>
              </a:ext>
            </a:extLst>
          </a:blip>
          <a:stretch>
            <a:fillRect/>
          </a:stretch>
        </p:blipFill>
        <p:spPr>
          <a:xfrm>
            <a:off x="7937950" y="5137451"/>
            <a:ext cx="532096" cy="442396"/>
          </a:xfrm>
          <a:prstGeom prst="rect">
            <a:avLst/>
          </a:prstGeom>
        </p:spPr>
      </p:pic>
      <p:sp>
        <p:nvSpPr>
          <p:cNvPr id="19" name="paper text">
            <a:extLst>
              <a:ext uri="{FF2B5EF4-FFF2-40B4-BE49-F238E27FC236}">
                <a16:creationId xmlns:a16="http://schemas.microsoft.com/office/drawing/2014/main" id="{E6654ED1-EA8D-1C74-70B4-CBE1FFF2F6DD}"/>
              </a:ext>
            </a:extLst>
          </p:cNvPr>
          <p:cNvSpPr txBox="1">
            <a:spLocks/>
          </p:cNvSpPr>
          <p:nvPr/>
        </p:nvSpPr>
        <p:spPr>
          <a:xfrm>
            <a:off x="1573010" y="2390006"/>
            <a:ext cx="789093" cy="6651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chemeClr val="bg1">
                    <a:lumMod val="75000"/>
                  </a:schemeClr>
                </a:solidFill>
                <a:latin typeface="+mn-lt"/>
                <a:cs typeface="Calibri" panose="020F0502020204030204" pitchFamily="34" charset="0"/>
              </a:rPr>
              <a:t>.0206</a:t>
            </a:r>
          </a:p>
          <a:p>
            <a:pPr marL="0" indent="0" fontAlgn="base">
              <a:spcBef>
                <a:spcPts val="400"/>
              </a:spcBef>
              <a:buNone/>
            </a:pPr>
            <a:r>
              <a:rPr lang="en-US" sz="2000" dirty="0">
                <a:solidFill>
                  <a:schemeClr val="bg1">
                    <a:lumMod val="75000"/>
                  </a:schemeClr>
                </a:solidFill>
                <a:latin typeface="+mn-lt"/>
                <a:cs typeface="Calibri" panose="020F0502020204030204" pitchFamily="34" charset="0"/>
              </a:rPr>
              <a:t>.0207</a:t>
            </a:r>
          </a:p>
        </p:txBody>
      </p:sp>
      <p:pic>
        <p:nvPicPr>
          <p:cNvPr id="20" name="paper pic">
            <a:extLst>
              <a:ext uri="{FF2B5EF4-FFF2-40B4-BE49-F238E27FC236}">
                <a16:creationId xmlns:a16="http://schemas.microsoft.com/office/drawing/2014/main" id="{6D571DE9-00B8-2E58-D601-3C588F099BFD}"/>
              </a:ext>
            </a:extLst>
          </p:cNvPr>
          <p:cNvPicPr>
            <a:picLocks noChangeAspect="1"/>
          </p:cNvPicPr>
          <p:nvPr/>
        </p:nvPicPr>
        <p:blipFill>
          <a:blip r:embed="rId7" cstate="print">
            <a:alphaModFix amt="20000"/>
            <a:extLst>
              <a:ext uri="{28A0092B-C50C-407E-A947-70E740481C1C}">
                <a14:useLocalDpi xmlns:a14="http://schemas.microsoft.com/office/drawing/2010/main" val="0"/>
              </a:ext>
            </a:extLst>
          </a:blip>
          <a:stretch>
            <a:fillRect/>
          </a:stretch>
        </p:blipFill>
        <p:spPr>
          <a:xfrm rot="20151162">
            <a:off x="2476218" y="2472802"/>
            <a:ext cx="516072" cy="516072"/>
          </a:xfrm>
          <a:prstGeom prst="rect">
            <a:avLst/>
          </a:prstGeom>
        </p:spPr>
      </p:pic>
      <p:sp>
        <p:nvSpPr>
          <p:cNvPr id="23" name="list">
            <a:extLst>
              <a:ext uri="{FF2B5EF4-FFF2-40B4-BE49-F238E27FC236}">
                <a16:creationId xmlns:a16="http://schemas.microsoft.com/office/drawing/2014/main" id="{CC856526-91E0-9EB8-708A-E1F064708949}"/>
              </a:ext>
            </a:extLst>
          </p:cNvPr>
          <p:cNvSpPr txBox="1">
            <a:spLocks/>
          </p:cNvSpPr>
          <p:nvPr/>
        </p:nvSpPr>
        <p:spPr>
          <a:xfrm>
            <a:off x="3408930" y="2506385"/>
            <a:ext cx="7283025" cy="320630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Edmondsans"/>
                <a:ea typeface="+mn-ea"/>
                <a:cs typeface="Edmondsan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Edmondsans"/>
                <a:ea typeface="+mn-ea"/>
                <a:cs typeface="Edmondsan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Edmondsans"/>
                <a:ea typeface="+mn-ea"/>
                <a:cs typeface="Edmondsan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Edmondsans"/>
                <a:ea typeface="+mn-ea"/>
                <a:cs typeface="Edmondsan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Edmondsans"/>
                <a:ea typeface="+mn-ea"/>
                <a:cs typeface="Edmondsan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Aft>
                <a:spcPts val="1800"/>
              </a:spcAft>
            </a:pPr>
            <a:r>
              <a:rPr lang="en-US" sz="2300" dirty="0">
                <a:solidFill>
                  <a:schemeClr val="bg1">
                    <a:lumMod val="75000"/>
                  </a:schemeClr>
                </a:solidFill>
                <a:latin typeface="+mn-lt"/>
                <a:cs typeface="Calibri" panose="020F0502020204030204" pitchFamily="34" charset="0"/>
              </a:rPr>
              <a:t>Describe North Carolina State Laws governing infection prevention in healthcare facilities</a:t>
            </a:r>
            <a:endParaRPr lang="en-US" sz="800" dirty="0">
              <a:solidFill>
                <a:schemeClr val="bg1">
                  <a:lumMod val="75000"/>
                </a:schemeClr>
              </a:solidFill>
              <a:latin typeface="+mn-lt"/>
              <a:cs typeface="Calibri" panose="020F0502020204030204" pitchFamily="34" charset="0"/>
            </a:endParaRPr>
          </a:p>
          <a:p>
            <a:pPr fontAlgn="base">
              <a:lnSpc>
                <a:spcPct val="100000"/>
              </a:lnSpc>
              <a:spcBef>
                <a:spcPts val="400"/>
              </a:spcBef>
              <a:spcAft>
                <a:spcPts val="1800"/>
              </a:spcAft>
            </a:pPr>
            <a:r>
              <a:rPr lang="en-US" sz="2300" dirty="0">
                <a:solidFill>
                  <a:srgbClr val="532E1D"/>
                </a:solidFill>
                <a:latin typeface="+mn-lt"/>
                <a:cs typeface="Calibri" panose="020F0502020204030204" pitchFamily="34" charset="0"/>
              </a:rPr>
              <a:t>Discuss Control Measures for Human Immunodeficiency Virus (HIV), hepatitis B and hepatitis C</a:t>
            </a:r>
          </a:p>
          <a:p>
            <a:pPr fontAlgn="base">
              <a:lnSpc>
                <a:spcPct val="100000"/>
              </a:lnSpc>
              <a:spcBef>
                <a:spcPts val="400"/>
              </a:spcBef>
              <a:spcAft>
                <a:spcPts val="2400"/>
              </a:spcAft>
            </a:pPr>
            <a:r>
              <a:rPr lang="en-US" sz="2300" dirty="0">
                <a:solidFill>
                  <a:schemeClr val="bg1">
                    <a:lumMod val="75000"/>
                  </a:schemeClr>
                </a:solidFill>
                <a:latin typeface="+mn-lt"/>
                <a:cs typeface="Calibri" panose="020F0502020204030204" pitchFamily="34" charset="0"/>
              </a:rPr>
              <a:t>Review Communicable Disease Reporting</a:t>
            </a:r>
          </a:p>
          <a:p>
            <a:pPr fontAlgn="base">
              <a:lnSpc>
                <a:spcPct val="100000"/>
              </a:lnSpc>
              <a:spcBef>
                <a:spcPts val="400"/>
              </a:spcBef>
              <a:spcAft>
                <a:spcPts val="1800"/>
              </a:spcAft>
            </a:pPr>
            <a:r>
              <a:rPr lang="en-US" sz="2300" dirty="0">
                <a:solidFill>
                  <a:schemeClr val="bg1">
                    <a:lumMod val="75000"/>
                  </a:schemeClr>
                </a:solidFill>
                <a:latin typeface="+mn-lt"/>
                <a:cs typeface="Calibri" panose="020F0502020204030204" pitchFamily="34" charset="0"/>
              </a:rPr>
              <a:t>Describe NC Medical waste rules.</a:t>
            </a:r>
          </a:p>
        </p:txBody>
      </p:sp>
      <p:sp>
        <p:nvSpPr>
          <p:cNvPr id="24" name="paper text">
            <a:extLst>
              <a:ext uri="{FF2B5EF4-FFF2-40B4-BE49-F238E27FC236}">
                <a16:creationId xmlns:a16="http://schemas.microsoft.com/office/drawing/2014/main" id="{2657FF4B-43E7-F86D-43B9-F0F87F98C865}"/>
              </a:ext>
            </a:extLst>
          </p:cNvPr>
          <p:cNvSpPr txBox="1">
            <a:spLocks/>
          </p:cNvSpPr>
          <p:nvPr/>
        </p:nvSpPr>
        <p:spPr>
          <a:xfrm>
            <a:off x="1568166" y="3220069"/>
            <a:ext cx="869005" cy="9512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rgbClr val="532E1D"/>
                </a:solidFill>
                <a:latin typeface="+mn-lt"/>
                <a:cs typeface="Calibri" panose="020F0502020204030204" pitchFamily="34" charset="0"/>
              </a:rPr>
              <a:t>.0202</a:t>
            </a:r>
          </a:p>
          <a:p>
            <a:pPr marL="0" indent="0" fontAlgn="base">
              <a:spcBef>
                <a:spcPts val="400"/>
              </a:spcBef>
              <a:buNone/>
            </a:pPr>
            <a:r>
              <a:rPr lang="en-US" sz="2000" dirty="0">
                <a:solidFill>
                  <a:srgbClr val="532E1D"/>
                </a:solidFill>
                <a:latin typeface="+mn-lt"/>
                <a:cs typeface="Calibri" panose="020F0502020204030204" pitchFamily="34" charset="0"/>
              </a:rPr>
              <a:t>.0203</a:t>
            </a:r>
          </a:p>
          <a:p>
            <a:pPr marL="0" indent="0" fontAlgn="base">
              <a:spcBef>
                <a:spcPts val="400"/>
              </a:spcBef>
              <a:buNone/>
            </a:pPr>
            <a:r>
              <a:rPr lang="en-US" sz="2000" dirty="0">
                <a:solidFill>
                  <a:srgbClr val="532E1D"/>
                </a:solidFill>
                <a:latin typeface="+mn-lt"/>
                <a:cs typeface="Calibri" panose="020F0502020204030204" pitchFamily="34" charset="0"/>
              </a:rPr>
              <a:t>.0214</a:t>
            </a:r>
          </a:p>
        </p:txBody>
      </p:sp>
      <p:sp>
        <p:nvSpPr>
          <p:cNvPr id="25" name="paper text">
            <a:extLst>
              <a:ext uri="{FF2B5EF4-FFF2-40B4-BE49-F238E27FC236}">
                <a16:creationId xmlns:a16="http://schemas.microsoft.com/office/drawing/2014/main" id="{59089030-0E02-45E9-0FB3-ECA3171CE9A3}"/>
              </a:ext>
            </a:extLst>
          </p:cNvPr>
          <p:cNvSpPr txBox="1">
            <a:spLocks/>
          </p:cNvSpPr>
          <p:nvPr/>
        </p:nvSpPr>
        <p:spPr>
          <a:xfrm>
            <a:off x="1428945" y="4380724"/>
            <a:ext cx="1859249" cy="6805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chemeClr val="bg1">
                    <a:lumMod val="75000"/>
                  </a:schemeClr>
                </a:solidFill>
                <a:latin typeface="+mn-lt"/>
                <a:cs typeface="Calibri" panose="020F0502020204030204" pitchFamily="34" charset="0"/>
              </a:rPr>
              <a:t>GS 130A-135</a:t>
            </a:r>
          </a:p>
          <a:p>
            <a:pPr marL="0" indent="0" fontAlgn="base">
              <a:spcBef>
                <a:spcPts val="400"/>
              </a:spcBef>
              <a:buNone/>
            </a:pPr>
            <a:r>
              <a:rPr lang="en-US" sz="2000" dirty="0">
                <a:solidFill>
                  <a:schemeClr val="bg1">
                    <a:lumMod val="75000"/>
                  </a:schemeClr>
                </a:solidFill>
                <a:latin typeface="+mn-lt"/>
                <a:cs typeface="Calibri" panose="020F0502020204030204" pitchFamily="34" charset="0"/>
              </a:rPr>
              <a:t>10A NCAC 41A</a:t>
            </a:r>
          </a:p>
          <a:p>
            <a:pPr marL="0" indent="0" fontAlgn="base">
              <a:spcBef>
                <a:spcPts val="400"/>
              </a:spcBef>
              <a:buNone/>
            </a:pPr>
            <a:endParaRPr lang="en-US" sz="2000" dirty="0">
              <a:latin typeface="Calibri" panose="020F0502020204030204" pitchFamily="34" charset="0"/>
              <a:cs typeface="Calibri" panose="020F0502020204030204" pitchFamily="34" charset="0"/>
            </a:endParaRPr>
          </a:p>
        </p:txBody>
      </p:sp>
      <p:sp>
        <p:nvSpPr>
          <p:cNvPr id="26" name="paper text">
            <a:extLst>
              <a:ext uri="{FF2B5EF4-FFF2-40B4-BE49-F238E27FC236}">
                <a16:creationId xmlns:a16="http://schemas.microsoft.com/office/drawing/2014/main" id="{37669BC0-A1A5-611D-356A-3A3AE3484D6C}"/>
              </a:ext>
            </a:extLst>
          </p:cNvPr>
          <p:cNvSpPr txBox="1">
            <a:spLocks/>
          </p:cNvSpPr>
          <p:nvPr/>
        </p:nvSpPr>
        <p:spPr>
          <a:xfrm>
            <a:off x="1428945" y="5140194"/>
            <a:ext cx="1496170" cy="658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chemeClr val="bg1">
                    <a:lumMod val="75000"/>
                  </a:schemeClr>
                </a:solidFill>
                <a:latin typeface="+mn-lt"/>
                <a:cs typeface="Calibri" panose="020F0502020204030204" pitchFamily="34" charset="0"/>
              </a:rPr>
              <a:t>15A NCAC 13B .1200</a:t>
            </a:r>
          </a:p>
        </p:txBody>
      </p:sp>
      <p:sp>
        <p:nvSpPr>
          <p:cNvPr id="27" name="paper text">
            <a:extLst>
              <a:ext uri="{FF2B5EF4-FFF2-40B4-BE49-F238E27FC236}">
                <a16:creationId xmlns:a16="http://schemas.microsoft.com/office/drawing/2014/main" id="{363C765D-08A9-ACE8-252F-8BBA6DB67FD7}"/>
              </a:ext>
            </a:extLst>
          </p:cNvPr>
          <p:cNvSpPr txBox="1">
            <a:spLocks/>
          </p:cNvSpPr>
          <p:nvPr/>
        </p:nvSpPr>
        <p:spPr>
          <a:xfrm>
            <a:off x="1428945" y="1931557"/>
            <a:ext cx="1928586" cy="4098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rgbClr val="532E1D"/>
                </a:solidFill>
                <a:latin typeface="+mn-lt"/>
                <a:cs typeface="Calibri" panose="020F0502020204030204" pitchFamily="34" charset="0"/>
              </a:rPr>
              <a:t>10 A NCAC 41A</a:t>
            </a:r>
          </a:p>
        </p:txBody>
      </p:sp>
    </p:spTree>
    <p:extLst>
      <p:ext uri="{BB962C8B-B14F-4D97-AF65-F5344CB8AC3E}">
        <p14:creationId xmlns:p14="http://schemas.microsoft.com/office/powerpoint/2010/main" val="3106118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left shoe pic">
            <a:extLst>
              <a:ext uri="{FF2B5EF4-FFF2-40B4-BE49-F238E27FC236}">
                <a16:creationId xmlns:a16="http://schemas.microsoft.com/office/drawing/2014/main" id="{CA89B396-B9ED-43E1-B041-833DD92D37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8033"/>
          <a:stretch/>
        </p:blipFill>
        <p:spPr>
          <a:xfrm rot="754171">
            <a:off x="1285269" y="3639497"/>
            <a:ext cx="1157113" cy="2226621"/>
          </a:xfrm>
          <a:prstGeom prst="rect">
            <a:avLst/>
          </a:prstGeom>
        </p:spPr>
      </p:pic>
      <p:sp>
        <p:nvSpPr>
          <p:cNvPr id="11" name="list">
            <a:extLst>
              <a:ext uri="{FF2B5EF4-FFF2-40B4-BE49-F238E27FC236}">
                <a16:creationId xmlns:a16="http://schemas.microsoft.com/office/drawing/2014/main" id="{A2C53AF8-E451-4E32-A711-E53DEB04EE6D}"/>
              </a:ext>
            </a:extLst>
          </p:cNvPr>
          <p:cNvSpPr txBox="1">
            <a:spLocks/>
          </p:cNvSpPr>
          <p:nvPr/>
        </p:nvSpPr>
        <p:spPr>
          <a:xfrm>
            <a:off x="4799359" y="3675387"/>
            <a:ext cx="5382897" cy="149588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7213" indent="-557213">
              <a:buFont typeface="+mj-lt"/>
              <a:buAutoNum type="arabicPeriod"/>
            </a:pPr>
            <a:r>
              <a:rPr lang="en-US" sz="2700" dirty="0">
                <a:solidFill>
                  <a:srgbClr val="532E1D"/>
                </a:solidFill>
                <a:latin typeface="Calibri" panose="020F0502020204030204" pitchFamily="34" charset="0"/>
                <a:cs typeface="Calibri" panose="020F0502020204030204" pitchFamily="34" charset="0"/>
              </a:rPr>
              <a:t>Determining the risk</a:t>
            </a:r>
          </a:p>
          <a:p>
            <a:pPr marL="557213" indent="-557213">
              <a:buFont typeface="+mj-lt"/>
              <a:buAutoNum type="arabicPeriod"/>
            </a:pPr>
            <a:r>
              <a:rPr lang="en-US" sz="2700" dirty="0">
                <a:solidFill>
                  <a:srgbClr val="532E1D"/>
                </a:solidFill>
                <a:latin typeface="Calibri" panose="020F0502020204030204" pitchFamily="34" charset="0"/>
                <a:cs typeface="Calibri" panose="020F0502020204030204" pitchFamily="34" charset="0"/>
              </a:rPr>
              <a:t>Following up on the source</a:t>
            </a:r>
          </a:p>
          <a:p>
            <a:pPr marL="557213" indent="-557213">
              <a:buFont typeface="+mj-lt"/>
              <a:buAutoNum type="arabicPeriod"/>
            </a:pPr>
            <a:r>
              <a:rPr lang="en-US" sz="2700" dirty="0">
                <a:solidFill>
                  <a:srgbClr val="532E1D"/>
                </a:solidFill>
                <a:latin typeface="Calibri" panose="020F0502020204030204" pitchFamily="34" charset="0"/>
                <a:cs typeface="Calibri" panose="020F0502020204030204" pitchFamily="34" charset="0"/>
              </a:rPr>
              <a:t>Maintaining confidentiality</a:t>
            </a:r>
          </a:p>
          <a:p>
            <a:pPr marL="0" indent="0" algn="r">
              <a:buNone/>
            </a:pPr>
            <a:r>
              <a:rPr lang="en-US" sz="2700" dirty="0">
                <a:solidFill>
                  <a:srgbClr val="532E1D"/>
                </a:solidFill>
                <a:latin typeface="Calibri" panose="020F0502020204030204" pitchFamily="34" charset="0"/>
                <a:cs typeface="Calibri" panose="020F0502020204030204" pitchFamily="34" charset="0"/>
              </a:rPr>
              <a:t> </a:t>
            </a:r>
          </a:p>
          <a:p>
            <a:pPr marL="0" indent="0" algn="r">
              <a:buNone/>
            </a:pPr>
            <a:endParaRPr lang="en-US" sz="2700" dirty="0">
              <a:solidFill>
                <a:srgbClr val="532E1D"/>
              </a:solidFill>
              <a:latin typeface="Calibri" panose="020F0502020204030204" pitchFamily="34" charset="0"/>
              <a:cs typeface="Calibri" panose="020F0502020204030204" pitchFamily="34" charset="0"/>
            </a:endParaRPr>
          </a:p>
        </p:txBody>
      </p:sp>
      <p:sp>
        <p:nvSpPr>
          <p:cNvPr id="35" name="header">
            <a:extLst>
              <a:ext uri="{FF2B5EF4-FFF2-40B4-BE49-F238E27FC236}">
                <a16:creationId xmlns:a16="http://schemas.microsoft.com/office/drawing/2014/main" id="{2941091F-F284-4C12-9481-5A2424E60BFE}"/>
              </a:ext>
            </a:extLst>
          </p:cNvPr>
          <p:cNvSpPr txBox="1">
            <a:spLocks/>
          </p:cNvSpPr>
          <p:nvPr/>
        </p:nvSpPr>
        <p:spPr>
          <a:xfrm>
            <a:off x="5424241" y="3006512"/>
            <a:ext cx="2573078" cy="60491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532E1D"/>
                </a:solidFill>
                <a:latin typeface="Calibri" panose="020F0502020204030204" pitchFamily="34" charset="0"/>
                <a:cs typeface="Calibri" panose="020F0502020204030204" pitchFamily="34" charset="0"/>
              </a:rPr>
              <a:t>3 Key Steps</a:t>
            </a:r>
          </a:p>
        </p:txBody>
      </p:sp>
      <p:pic>
        <p:nvPicPr>
          <p:cNvPr id="36" name="2. left shoe pic">
            <a:extLst>
              <a:ext uri="{FF2B5EF4-FFF2-40B4-BE49-F238E27FC236}">
                <a16:creationId xmlns:a16="http://schemas.microsoft.com/office/drawing/2014/main" id="{5FEE52C1-AC3D-41C6-B2E3-B551763E25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205" r="15720"/>
          <a:stretch/>
        </p:blipFill>
        <p:spPr>
          <a:xfrm rot="20824376">
            <a:off x="2338328" y="3308971"/>
            <a:ext cx="759427" cy="2228721"/>
          </a:xfrm>
          <a:prstGeom prst="rect">
            <a:avLst/>
          </a:prstGeom>
        </p:spPr>
      </p:pic>
      <p:pic>
        <p:nvPicPr>
          <p:cNvPr id="37" name="left shoe pic">
            <a:extLst>
              <a:ext uri="{FF2B5EF4-FFF2-40B4-BE49-F238E27FC236}">
                <a16:creationId xmlns:a16="http://schemas.microsoft.com/office/drawing/2014/main" id="{C8A55174-740E-4375-B82F-C3828705B1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8033"/>
          <a:stretch/>
        </p:blipFill>
        <p:spPr>
          <a:xfrm rot="947242">
            <a:off x="1244594" y="1786550"/>
            <a:ext cx="1191513" cy="2292818"/>
          </a:xfrm>
          <a:prstGeom prst="rect">
            <a:avLst/>
          </a:prstGeom>
        </p:spPr>
      </p:pic>
      <p:sp>
        <p:nvSpPr>
          <p:cNvPr id="2" name="Title 1"/>
          <p:cNvSpPr>
            <a:spLocks noGrp="1"/>
          </p:cNvSpPr>
          <p:nvPr>
            <p:ph type="title"/>
          </p:nvPr>
        </p:nvSpPr>
        <p:spPr>
          <a:xfrm>
            <a:off x="2887562" y="1948877"/>
            <a:ext cx="7026284" cy="628513"/>
          </a:xfrm>
        </p:spPr>
        <p:txBody>
          <a:bodyPr>
            <a:noAutofit/>
          </a:bodyPr>
          <a:lstStyle/>
          <a:p>
            <a:br>
              <a:rPr lang="en-US" dirty="0">
                <a:solidFill>
                  <a:srgbClr val="532E1D"/>
                </a:solidFill>
              </a:rPr>
            </a:br>
            <a:r>
              <a:rPr lang="en-US" dirty="0">
                <a:solidFill>
                  <a:srgbClr val="532E1D"/>
                </a:solidFill>
              </a:rPr>
              <a:t>10A NCAC 41A .0202, .0203, and .0214</a:t>
            </a:r>
          </a:p>
        </p:txBody>
      </p:sp>
      <p:sp>
        <p:nvSpPr>
          <p:cNvPr id="10" name="TextBox 9">
            <a:extLst>
              <a:ext uri="{FF2B5EF4-FFF2-40B4-BE49-F238E27FC236}">
                <a16:creationId xmlns:a16="http://schemas.microsoft.com/office/drawing/2014/main" id="{7AE7764E-0128-D327-9751-0AEA98BE8E32}"/>
              </a:ext>
            </a:extLst>
          </p:cNvPr>
          <p:cNvSpPr txBox="1"/>
          <p:nvPr/>
        </p:nvSpPr>
        <p:spPr>
          <a:xfrm>
            <a:off x="1840350" y="4526555"/>
            <a:ext cx="314963" cy="523220"/>
          </a:xfrm>
          <a:prstGeom prst="rect">
            <a:avLst/>
          </a:prstGeom>
          <a:noFill/>
        </p:spPr>
        <p:txBody>
          <a:bodyPr wrap="square" rtlCol="0">
            <a:spAutoFit/>
          </a:bodyPr>
          <a:lstStyle/>
          <a:p>
            <a:r>
              <a:rPr lang="en-US" sz="2800" dirty="0">
                <a:solidFill>
                  <a:schemeClr val="bg1"/>
                </a:solidFill>
              </a:rPr>
              <a:t>1</a:t>
            </a:r>
          </a:p>
        </p:txBody>
      </p:sp>
      <p:sp>
        <p:nvSpPr>
          <p:cNvPr id="12" name="TextBox 11">
            <a:extLst>
              <a:ext uri="{FF2B5EF4-FFF2-40B4-BE49-F238E27FC236}">
                <a16:creationId xmlns:a16="http://schemas.microsoft.com/office/drawing/2014/main" id="{C031FD90-18DD-EF20-D53E-714585ECABAE}"/>
              </a:ext>
            </a:extLst>
          </p:cNvPr>
          <p:cNvSpPr txBox="1"/>
          <p:nvPr/>
        </p:nvSpPr>
        <p:spPr>
          <a:xfrm>
            <a:off x="2420884" y="3704414"/>
            <a:ext cx="314963" cy="523220"/>
          </a:xfrm>
          <a:prstGeom prst="rect">
            <a:avLst/>
          </a:prstGeom>
          <a:noFill/>
        </p:spPr>
        <p:txBody>
          <a:bodyPr wrap="square" rtlCol="0">
            <a:spAutoFit/>
          </a:bodyPr>
          <a:lstStyle/>
          <a:p>
            <a:r>
              <a:rPr lang="en-US" sz="2800" dirty="0">
                <a:solidFill>
                  <a:schemeClr val="bg1"/>
                </a:solidFill>
              </a:rPr>
              <a:t>2</a:t>
            </a:r>
          </a:p>
        </p:txBody>
      </p:sp>
      <p:sp>
        <p:nvSpPr>
          <p:cNvPr id="14" name="TextBox 13">
            <a:extLst>
              <a:ext uri="{FF2B5EF4-FFF2-40B4-BE49-F238E27FC236}">
                <a16:creationId xmlns:a16="http://schemas.microsoft.com/office/drawing/2014/main" id="{9E3B68FA-EE22-AAAC-0019-EB0903D360F9}"/>
              </a:ext>
            </a:extLst>
          </p:cNvPr>
          <p:cNvSpPr txBox="1"/>
          <p:nvPr/>
        </p:nvSpPr>
        <p:spPr>
          <a:xfrm>
            <a:off x="1815030" y="2746644"/>
            <a:ext cx="314963" cy="523220"/>
          </a:xfrm>
          <a:prstGeom prst="rect">
            <a:avLst/>
          </a:prstGeom>
          <a:noFill/>
        </p:spPr>
        <p:txBody>
          <a:bodyPr wrap="square" rtlCol="0">
            <a:spAutoFit/>
          </a:bodyPr>
          <a:lstStyle/>
          <a:p>
            <a:r>
              <a:rPr lang="en-US" sz="2800" dirty="0">
                <a:solidFill>
                  <a:schemeClr val="bg1"/>
                </a:solidFill>
              </a:rPr>
              <a:t>3</a:t>
            </a:r>
          </a:p>
        </p:txBody>
      </p:sp>
      <p:pic>
        <p:nvPicPr>
          <p:cNvPr id="3" name="Banner">
            <a:extLst>
              <a:ext uri="{FF2B5EF4-FFF2-40B4-BE49-F238E27FC236}">
                <a16:creationId xmlns:a16="http://schemas.microsoft.com/office/drawing/2014/main" id="{FFA9A825-B287-C987-03C2-96FF9D4421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sp>
        <p:nvSpPr>
          <p:cNvPr id="9" name="Title 1">
            <a:extLst>
              <a:ext uri="{FF2B5EF4-FFF2-40B4-BE49-F238E27FC236}">
                <a16:creationId xmlns:a16="http://schemas.microsoft.com/office/drawing/2014/main" id="{45EDDBB3-D94D-CAAF-9AFC-2DC2EB1F9A3D}"/>
              </a:ext>
            </a:extLst>
          </p:cNvPr>
          <p:cNvSpPr txBox="1">
            <a:spLocks/>
          </p:cNvSpPr>
          <p:nvPr/>
        </p:nvSpPr>
        <p:spPr>
          <a:xfrm>
            <a:off x="1327545" y="1119961"/>
            <a:ext cx="7233349" cy="6917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0000"/>
                </a:solidFill>
                <a:latin typeface="Edmondsans"/>
                <a:ea typeface="+mj-ea"/>
                <a:cs typeface="Edmondsans"/>
              </a:defRPr>
            </a:lvl1pPr>
          </a:lstStyle>
          <a:p>
            <a:r>
              <a:rPr lang="en-US" sz="4000" b="1" dirty="0">
                <a:solidFill>
                  <a:schemeClr val="bg1"/>
                </a:solidFill>
                <a:latin typeface="+mn-lt"/>
                <a:ea typeface="+mn-ea"/>
                <a:cs typeface="Calibri" panose="020F0502020204030204" pitchFamily="34" charset="0"/>
              </a:rPr>
              <a:t>Control Measures</a:t>
            </a:r>
            <a:r>
              <a:rPr lang="en-US" sz="3200" dirty="0">
                <a:solidFill>
                  <a:srgbClr val="532E1D"/>
                </a:solidFill>
                <a:latin typeface="Calibri" panose="020F0502020204030204" pitchFamily="34" charset="0"/>
                <a:cs typeface="Calibri" panose="020F0502020204030204" pitchFamily="34" charset="0"/>
              </a:rPr>
              <a:t> </a:t>
            </a:r>
            <a:r>
              <a:rPr lang="en-US" sz="4000" b="1" dirty="0">
                <a:solidFill>
                  <a:schemeClr val="bg1"/>
                </a:solidFill>
                <a:latin typeface="+mn-lt"/>
                <a:ea typeface="+mn-ea"/>
                <a:cs typeface="Calibri" panose="020F0502020204030204" pitchFamily="34" charset="0"/>
              </a:rPr>
              <a:t>HIV, HBV, HCV</a:t>
            </a:r>
          </a:p>
        </p:txBody>
      </p:sp>
      <p:pic>
        <p:nvPicPr>
          <p:cNvPr id="6" name="header icon">
            <a:extLst>
              <a:ext uri="{FF2B5EF4-FFF2-40B4-BE49-F238E27FC236}">
                <a16:creationId xmlns:a16="http://schemas.microsoft.com/office/drawing/2014/main" id="{97D9070E-3A3F-8005-E823-3968462FB2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5685" y="1089043"/>
            <a:ext cx="714041" cy="714041"/>
          </a:xfrm>
          <a:prstGeom prst="rect">
            <a:avLst/>
          </a:prstGeom>
        </p:spPr>
      </p:pic>
    </p:spTree>
    <p:extLst>
      <p:ext uri="{BB962C8B-B14F-4D97-AF65-F5344CB8AC3E}">
        <p14:creationId xmlns:p14="http://schemas.microsoft.com/office/powerpoint/2010/main" val="429404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500"/>
                                        <p:tgtEl>
                                          <p:spTgt spid="11">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Effect transition="in" filter="fade">
                                      <p:cBhvr>
                                        <p:cTn id="31" dur="500"/>
                                        <p:tgtEl>
                                          <p:spTgt spid="11">
                                            <p:txEl>
                                              <p:pRg st="2" end="2"/>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322913" y="2116199"/>
            <a:ext cx="6418183" cy="3978710"/>
          </a:xfrm>
        </p:spPr>
        <p:txBody>
          <a:bodyPr>
            <a:normAutofit/>
          </a:bodyPr>
          <a:lstStyle/>
          <a:p>
            <a:pPr marL="0" indent="0">
              <a:spcAft>
                <a:spcPts val="450"/>
              </a:spcAft>
              <a:buNone/>
            </a:pPr>
            <a:r>
              <a:rPr lang="en-US" dirty="0">
                <a:solidFill>
                  <a:srgbClr val="532E1D"/>
                </a:solidFill>
              </a:rPr>
              <a:t>Determine if exposure to the person constitutes a significant risk</a:t>
            </a:r>
          </a:p>
          <a:p>
            <a:pPr lvl="1">
              <a:spcAft>
                <a:spcPts val="450"/>
              </a:spcAft>
            </a:pPr>
            <a:r>
              <a:rPr lang="en-US" sz="2100" dirty="0">
                <a:solidFill>
                  <a:srgbClr val="532E1D"/>
                </a:solidFill>
              </a:rPr>
              <a:t>Needlestick most common</a:t>
            </a:r>
          </a:p>
          <a:p>
            <a:pPr lvl="1">
              <a:spcAft>
                <a:spcPts val="450"/>
              </a:spcAft>
            </a:pPr>
            <a:r>
              <a:rPr lang="en-US" sz="2100" dirty="0">
                <a:solidFill>
                  <a:srgbClr val="532E1D"/>
                </a:solidFill>
              </a:rPr>
              <a:t>For all other exposures (splashes and splatters for example) evaluate:</a:t>
            </a:r>
          </a:p>
          <a:p>
            <a:pPr lvl="2">
              <a:spcAft>
                <a:spcPts val="450"/>
              </a:spcAft>
            </a:pPr>
            <a:r>
              <a:rPr lang="en-US" sz="1900" dirty="0">
                <a:solidFill>
                  <a:srgbClr val="532E1D"/>
                </a:solidFill>
              </a:rPr>
              <a:t>The amount and type of body fluid</a:t>
            </a:r>
          </a:p>
          <a:p>
            <a:pPr lvl="2">
              <a:spcAft>
                <a:spcPts val="450"/>
              </a:spcAft>
            </a:pPr>
            <a:r>
              <a:rPr lang="en-US" sz="1900" dirty="0">
                <a:solidFill>
                  <a:srgbClr val="532E1D"/>
                </a:solidFill>
              </a:rPr>
              <a:t>Potential pathogen and </a:t>
            </a:r>
          </a:p>
          <a:p>
            <a:pPr lvl="2">
              <a:spcAft>
                <a:spcPts val="450"/>
              </a:spcAft>
            </a:pPr>
            <a:r>
              <a:rPr lang="en-US" sz="1900" dirty="0">
                <a:solidFill>
                  <a:srgbClr val="532E1D"/>
                </a:solidFill>
              </a:rPr>
              <a:t>The route of exposure (mucous membranes, non-intact skin for example)</a:t>
            </a:r>
          </a:p>
          <a:p>
            <a:endParaRPr lang="en-US" sz="1800" dirty="0"/>
          </a:p>
        </p:txBody>
      </p:sp>
      <p:pic>
        <p:nvPicPr>
          <p:cNvPr id="7" name="2. Needle pic">
            <a:extLst>
              <a:ext uri="{FF2B5EF4-FFF2-40B4-BE49-F238E27FC236}">
                <a16:creationId xmlns:a16="http://schemas.microsoft.com/office/drawing/2014/main" id="{75BA84F4-F1C7-4560-89AE-C47B83BFA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1343" y="2779715"/>
            <a:ext cx="730037" cy="730037"/>
          </a:xfrm>
          <a:prstGeom prst="rect">
            <a:avLst/>
          </a:prstGeom>
        </p:spPr>
      </p:pic>
      <p:pic>
        <p:nvPicPr>
          <p:cNvPr id="8" name="3. hand pic">
            <a:extLst>
              <a:ext uri="{FF2B5EF4-FFF2-40B4-BE49-F238E27FC236}">
                <a16:creationId xmlns:a16="http://schemas.microsoft.com/office/drawing/2014/main" id="{48CAF124-5362-4522-8BBC-F5A0AACF6F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000728">
            <a:off x="2827191" y="4446606"/>
            <a:ext cx="998336" cy="998336"/>
          </a:xfrm>
          <a:prstGeom prst="rect">
            <a:avLst/>
          </a:prstGeom>
        </p:spPr>
      </p:pic>
      <p:pic>
        <p:nvPicPr>
          <p:cNvPr id="9" name="3. blood pic">
            <a:extLst>
              <a:ext uri="{FF2B5EF4-FFF2-40B4-BE49-F238E27FC236}">
                <a16:creationId xmlns:a16="http://schemas.microsoft.com/office/drawing/2014/main" id="{4A4B1CF3-CFAE-43D4-836A-72B568B376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5284" y="3854478"/>
            <a:ext cx="502153" cy="502153"/>
          </a:xfrm>
          <a:prstGeom prst="rect">
            <a:avLst/>
          </a:prstGeom>
        </p:spPr>
      </p:pic>
      <p:pic>
        <p:nvPicPr>
          <p:cNvPr id="21" name="Banner">
            <a:extLst>
              <a:ext uri="{FF2B5EF4-FFF2-40B4-BE49-F238E27FC236}">
                <a16:creationId xmlns:a16="http://schemas.microsoft.com/office/drawing/2014/main" id="{3F60BB14-AE7F-81C6-2FD4-AFDA4C2669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4934" y="1089043"/>
            <a:ext cx="8032620" cy="877852"/>
          </a:xfrm>
          <a:prstGeom prst="rect">
            <a:avLst/>
          </a:prstGeom>
        </p:spPr>
      </p:pic>
      <p:sp>
        <p:nvSpPr>
          <p:cNvPr id="22" name="Title 1">
            <a:extLst>
              <a:ext uri="{FF2B5EF4-FFF2-40B4-BE49-F238E27FC236}">
                <a16:creationId xmlns:a16="http://schemas.microsoft.com/office/drawing/2014/main" id="{C0FE49D0-A536-43D0-211F-5A3091959C96}"/>
              </a:ext>
            </a:extLst>
          </p:cNvPr>
          <p:cNvSpPr txBox="1">
            <a:spLocks/>
          </p:cNvSpPr>
          <p:nvPr/>
        </p:nvSpPr>
        <p:spPr>
          <a:xfrm>
            <a:off x="2164447" y="1127899"/>
            <a:ext cx="7233349" cy="6917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0000"/>
                </a:solidFill>
                <a:latin typeface="Edmondsans"/>
                <a:ea typeface="+mj-ea"/>
                <a:cs typeface="Edmondsans"/>
              </a:defRPr>
            </a:lvl1pPr>
          </a:lstStyle>
          <a:p>
            <a:r>
              <a:rPr lang="en-US" sz="4000" b="1" dirty="0">
                <a:solidFill>
                  <a:schemeClr val="bg1"/>
                </a:solidFill>
                <a:latin typeface="+mn-lt"/>
                <a:ea typeface="+mn-ea"/>
                <a:cs typeface="Calibri" panose="020F0502020204030204" pitchFamily="34" charset="0"/>
              </a:rPr>
              <a:t>Control measures</a:t>
            </a:r>
            <a:r>
              <a:rPr lang="en-US" sz="3200" dirty="0">
                <a:solidFill>
                  <a:srgbClr val="532E1D"/>
                </a:solidFill>
                <a:latin typeface="Calibri" panose="020F0502020204030204" pitchFamily="34" charset="0"/>
                <a:cs typeface="Calibri" panose="020F0502020204030204" pitchFamily="34" charset="0"/>
              </a:rPr>
              <a:t> </a:t>
            </a:r>
            <a:r>
              <a:rPr lang="en-US" sz="4000" b="1" dirty="0">
                <a:solidFill>
                  <a:schemeClr val="bg1"/>
                </a:solidFill>
                <a:latin typeface="+mn-lt"/>
                <a:ea typeface="+mn-ea"/>
                <a:cs typeface="Calibri" panose="020F0502020204030204" pitchFamily="34" charset="0"/>
              </a:rPr>
              <a:t>HIV, HBV, HCV</a:t>
            </a:r>
          </a:p>
        </p:txBody>
      </p:sp>
      <p:pic>
        <p:nvPicPr>
          <p:cNvPr id="25" name="left shoe pic">
            <a:extLst>
              <a:ext uri="{FF2B5EF4-FFF2-40B4-BE49-F238E27FC236}">
                <a16:creationId xmlns:a16="http://schemas.microsoft.com/office/drawing/2014/main" id="{00F4023B-5ADA-13A7-71C6-9AC82A59252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8033"/>
          <a:stretch/>
        </p:blipFill>
        <p:spPr>
          <a:xfrm rot="754171">
            <a:off x="1448003" y="2986440"/>
            <a:ext cx="767615" cy="1477114"/>
          </a:xfrm>
          <a:prstGeom prst="rect">
            <a:avLst/>
          </a:prstGeom>
        </p:spPr>
      </p:pic>
      <p:sp>
        <p:nvSpPr>
          <p:cNvPr id="28" name="TextBox 27">
            <a:extLst>
              <a:ext uri="{FF2B5EF4-FFF2-40B4-BE49-F238E27FC236}">
                <a16:creationId xmlns:a16="http://schemas.microsoft.com/office/drawing/2014/main" id="{F8D15EC5-D038-BFFD-8BC7-41C3D009A2E5}"/>
              </a:ext>
            </a:extLst>
          </p:cNvPr>
          <p:cNvSpPr txBox="1"/>
          <p:nvPr/>
        </p:nvSpPr>
        <p:spPr>
          <a:xfrm>
            <a:off x="1735220" y="3494996"/>
            <a:ext cx="208942" cy="523220"/>
          </a:xfrm>
          <a:prstGeom prst="rect">
            <a:avLst/>
          </a:prstGeom>
          <a:noFill/>
        </p:spPr>
        <p:txBody>
          <a:bodyPr wrap="square" rtlCol="0">
            <a:spAutoFit/>
          </a:bodyPr>
          <a:lstStyle/>
          <a:p>
            <a:r>
              <a:rPr lang="en-US" sz="2800" dirty="0">
                <a:solidFill>
                  <a:schemeClr val="bg1"/>
                </a:solidFill>
              </a:rPr>
              <a:t>1</a:t>
            </a:r>
          </a:p>
        </p:txBody>
      </p:sp>
      <p:pic>
        <p:nvPicPr>
          <p:cNvPr id="2" name="Banner">
            <a:extLst>
              <a:ext uri="{FF2B5EF4-FFF2-40B4-BE49-F238E27FC236}">
                <a16:creationId xmlns:a16="http://schemas.microsoft.com/office/drawing/2014/main" id="{1506C654-70BF-5FBD-82B1-E36CA70ED0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sp>
        <p:nvSpPr>
          <p:cNvPr id="3" name="TextBox 2">
            <a:extLst>
              <a:ext uri="{FF2B5EF4-FFF2-40B4-BE49-F238E27FC236}">
                <a16:creationId xmlns:a16="http://schemas.microsoft.com/office/drawing/2014/main" id="{621DFAE3-90F9-435D-B6C3-B39E5C32806B}"/>
              </a:ext>
            </a:extLst>
          </p:cNvPr>
          <p:cNvSpPr txBox="1"/>
          <p:nvPr/>
        </p:nvSpPr>
        <p:spPr>
          <a:xfrm>
            <a:off x="1334703" y="1082816"/>
            <a:ext cx="4356847" cy="707886"/>
          </a:xfrm>
          <a:prstGeom prst="rect">
            <a:avLst/>
          </a:prstGeom>
          <a:noFill/>
        </p:spPr>
        <p:txBody>
          <a:bodyPr wrap="square" rtlCol="0">
            <a:spAutoFit/>
          </a:bodyPr>
          <a:lstStyle/>
          <a:p>
            <a:r>
              <a:rPr lang="en-US" sz="4000" b="1" dirty="0">
                <a:solidFill>
                  <a:schemeClr val="bg1"/>
                </a:solidFill>
              </a:rPr>
              <a:t>Modules</a:t>
            </a:r>
          </a:p>
        </p:txBody>
      </p:sp>
      <p:pic>
        <p:nvPicPr>
          <p:cNvPr id="4" name="header icon">
            <a:extLst>
              <a:ext uri="{FF2B5EF4-FFF2-40B4-BE49-F238E27FC236}">
                <a16:creationId xmlns:a16="http://schemas.microsoft.com/office/drawing/2014/main" id="{147DB0A6-9F5E-0AC9-1993-521DC291D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5685" y="1089043"/>
            <a:ext cx="714041" cy="714041"/>
          </a:xfrm>
          <a:prstGeom prst="rect">
            <a:avLst/>
          </a:prstGeom>
        </p:spPr>
      </p:pic>
    </p:spTree>
    <p:extLst>
      <p:ext uri="{BB962C8B-B14F-4D97-AF65-F5344CB8AC3E}">
        <p14:creationId xmlns:p14="http://schemas.microsoft.com/office/powerpoint/2010/main" val="57224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500"/>
                                        <p:tgtEl>
                                          <p:spTgt spid="6">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fade">
                                      <p:cBhvr>
                                        <p:cTn id="33" dur="500"/>
                                        <p:tgtEl>
                                          <p:spTgt spid="6">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1334703" y="2005750"/>
            <a:ext cx="9607617" cy="4923538"/>
          </a:xfrm>
        </p:spPr>
        <p:txBody>
          <a:bodyPr>
            <a:normAutofit/>
          </a:bodyPr>
          <a:lstStyle/>
          <a:p>
            <a:pPr marL="0" indent="0">
              <a:spcAft>
                <a:spcPts val="450"/>
              </a:spcAft>
              <a:buNone/>
            </a:pPr>
            <a:r>
              <a:rPr lang="en-US" dirty="0">
                <a:solidFill>
                  <a:srgbClr val="532E1D"/>
                </a:solidFill>
              </a:rPr>
              <a:t>Follow up on the source of the exposure: </a:t>
            </a:r>
          </a:p>
          <a:p>
            <a:pPr lvl="1">
              <a:spcAft>
                <a:spcPts val="450"/>
              </a:spcAft>
            </a:pPr>
            <a:r>
              <a:rPr lang="en-US" sz="2100" dirty="0">
                <a:solidFill>
                  <a:srgbClr val="532E1D"/>
                </a:solidFill>
              </a:rPr>
              <a:t>If source is known, notify their physician, test for HIV, HBV and HCV (unless already known to be infected) and offer follow up as appropriate. </a:t>
            </a:r>
            <a:endParaRPr lang="en-US" sz="1800" dirty="0"/>
          </a:p>
        </p:txBody>
      </p:sp>
      <p:pic>
        <p:nvPicPr>
          <p:cNvPr id="31" name="3 big green arrow">
            <a:extLst>
              <a:ext uri="{FF2B5EF4-FFF2-40B4-BE49-F238E27FC236}">
                <a16:creationId xmlns:a16="http://schemas.microsoft.com/office/drawing/2014/main" id="{C07AB3BD-1109-E28D-F112-1C90DD54BC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5566" y="4372055"/>
            <a:ext cx="638237" cy="791131"/>
          </a:xfrm>
          <a:prstGeom prst="rect">
            <a:avLst/>
          </a:prstGeom>
        </p:spPr>
      </p:pic>
      <p:sp>
        <p:nvSpPr>
          <p:cNvPr id="32" name="2. Test for ...">
            <a:extLst>
              <a:ext uri="{FF2B5EF4-FFF2-40B4-BE49-F238E27FC236}">
                <a16:creationId xmlns:a16="http://schemas.microsoft.com/office/drawing/2014/main" id="{129DA526-8296-8F9F-2A2C-8D53D07FA1E6}"/>
              </a:ext>
            </a:extLst>
          </p:cNvPr>
          <p:cNvSpPr txBox="1">
            <a:spLocks/>
          </p:cNvSpPr>
          <p:nvPr/>
        </p:nvSpPr>
        <p:spPr>
          <a:xfrm>
            <a:off x="7970918" y="4340335"/>
            <a:ext cx="1294045" cy="16136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solidFill>
                  <a:srgbClr val="532E1D"/>
                </a:solidFill>
                <a:latin typeface="Calibri" panose="020F0502020204030204" pitchFamily="34" charset="0"/>
                <a:cs typeface="Calibri" panose="020F0502020204030204" pitchFamily="34" charset="0"/>
              </a:rPr>
              <a:t>Test for</a:t>
            </a:r>
          </a:p>
          <a:p>
            <a:pPr>
              <a:lnSpc>
                <a:spcPct val="100000"/>
              </a:lnSpc>
              <a:spcBef>
                <a:spcPts val="0"/>
              </a:spcBef>
            </a:pPr>
            <a:r>
              <a:rPr lang="en-US" sz="2400" dirty="0">
                <a:solidFill>
                  <a:srgbClr val="532E1D"/>
                </a:solidFill>
                <a:latin typeface="Calibri" panose="020F0502020204030204" pitchFamily="34" charset="0"/>
                <a:cs typeface="Calibri" panose="020F0502020204030204" pitchFamily="34" charset="0"/>
              </a:rPr>
              <a:t>HIV</a:t>
            </a:r>
          </a:p>
          <a:p>
            <a:pPr>
              <a:lnSpc>
                <a:spcPct val="100000"/>
              </a:lnSpc>
              <a:spcBef>
                <a:spcPts val="0"/>
              </a:spcBef>
            </a:pPr>
            <a:r>
              <a:rPr lang="en-US" sz="2400" dirty="0">
                <a:solidFill>
                  <a:srgbClr val="532E1D"/>
                </a:solidFill>
                <a:latin typeface="Calibri" panose="020F0502020204030204" pitchFamily="34" charset="0"/>
                <a:cs typeface="Calibri" panose="020F0502020204030204" pitchFamily="34" charset="0"/>
              </a:rPr>
              <a:t>HBV</a:t>
            </a:r>
          </a:p>
          <a:p>
            <a:pPr>
              <a:lnSpc>
                <a:spcPct val="100000"/>
              </a:lnSpc>
              <a:spcBef>
                <a:spcPts val="0"/>
              </a:spcBef>
            </a:pPr>
            <a:r>
              <a:rPr lang="en-US" sz="2400" dirty="0">
                <a:solidFill>
                  <a:srgbClr val="532E1D"/>
                </a:solidFill>
                <a:latin typeface="Calibri" panose="020F0502020204030204" pitchFamily="34" charset="0"/>
                <a:cs typeface="Calibri" panose="020F0502020204030204" pitchFamily="34" charset="0"/>
              </a:rPr>
              <a:t>HCV</a:t>
            </a:r>
          </a:p>
        </p:txBody>
      </p:sp>
      <p:pic>
        <p:nvPicPr>
          <p:cNvPr id="33" name="2 test tube">
            <a:extLst>
              <a:ext uri="{FF2B5EF4-FFF2-40B4-BE49-F238E27FC236}">
                <a16:creationId xmlns:a16="http://schemas.microsoft.com/office/drawing/2014/main" id="{6AC7EA6D-6639-5B17-74CE-C54CF9EDDF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539" y="4831167"/>
            <a:ext cx="843283" cy="843283"/>
          </a:xfrm>
          <a:prstGeom prst="rect">
            <a:avLst/>
          </a:prstGeom>
        </p:spPr>
      </p:pic>
      <p:sp>
        <p:nvSpPr>
          <p:cNvPr id="34" name="2. Notify physician">
            <a:extLst>
              <a:ext uri="{FF2B5EF4-FFF2-40B4-BE49-F238E27FC236}">
                <a16:creationId xmlns:a16="http://schemas.microsoft.com/office/drawing/2014/main" id="{2887C307-F14B-6ED0-10A7-5F6B5EFD9155}"/>
              </a:ext>
            </a:extLst>
          </p:cNvPr>
          <p:cNvSpPr txBox="1">
            <a:spLocks/>
          </p:cNvSpPr>
          <p:nvPr/>
        </p:nvSpPr>
        <p:spPr>
          <a:xfrm>
            <a:off x="7970918" y="3511879"/>
            <a:ext cx="1416029" cy="791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532E1D"/>
                </a:solidFill>
                <a:latin typeface="Calibri" panose="020F0502020204030204" pitchFamily="34" charset="0"/>
                <a:cs typeface="Calibri" panose="020F0502020204030204" pitchFamily="34" charset="0"/>
              </a:rPr>
              <a:t>Notify Physician</a:t>
            </a:r>
          </a:p>
        </p:txBody>
      </p:sp>
      <p:pic>
        <p:nvPicPr>
          <p:cNvPr id="35" name="2 doctor">
            <a:extLst>
              <a:ext uri="{FF2B5EF4-FFF2-40B4-BE49-F238E27FC236}">
                <a16:creationId xmlns:a16="http://schemas.microsoft.com/office/drawing/2014/main" id="{FC71F63A-4E36-2B4E-4CEA-E389433A20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2592" y="3516404"/>
            <a:ext cx="782082" cy="782082"/>
          </a:xfrm>
          <a:prstGeom prst="rect">
            <a:avLst/>
          </a:prstGeom>
        </p:spPr>
      </p:pic>
      <p:sp>
        <p:nvSpPr>
          <p:cNvPr id="36" name="2 Known source">
            <a:extLst>
              <a:ext uri="{FF2B5EF4-FFF2-40B4-BE49-F238E27FC236}">
                <a16:creationId xmlns:a16="http://schemas.microsoft.com/office/drawing/2014/main" id="{B43BD002-6F93-C4F1-CEC5-9215F36A2EBC}"/>
              </a:ext>
            </a:extLst>
          </p:cNvPr>
          <p:cNvSpPr txBox="1">
            <a:spLocks/>
          </p:cNvSpPr>
          <p:nvPr/>
        </p:nvSpPr>
        <p:spPr>
          <a:xfrm>
            <a:off x="4136270" y="4239011"/>
            <a:ext cx="1365125" cy="10572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C82606"/>
                </a:solidFill>
                <a:latin typeface="Calibri" panose="020F0502020204030204" pitchFamily="34" charset="0"/>
                <a:cs typeface="Calibri" panose="020F0502020204030204" pitchFamily="34" charset="0"/>
              </a:rPr>
              <a:t>Known</a:t>
            </a:r>
          </a:p>
          <a:p>
            <a:pPr marL="0" indent="0">
              <a:buNone/>
            </a:pPr>
            <a:r>
              <a:rPr lang="en-US" dirty="0">
                <a:solidFill>
                  <a:srgbClr val="C82606"/>
                </a:solidFill>
                <a:latin typeface="Calibri" panose="020F0502020204030204" pitchFamily="34" charset="0"/>
                <a:cs typeface="Calibri" panose="020F0502020204030204" pitchFamily="34" charset="0"/>
              </a:rPr>
              <a:t>Source</a:t>
            </a:r>
          </a:p>
        </p:txBody>
      </p:sp>
      <p:pic>
        <p:nvPicPr>
          <p:cNvPr id="37" name="1b red person">
            <a:extLst>
              <a:ext uri="{FF2B5EF4-FFF2-40B4-BE49-F238E27FC236}">
                <a16:creationId xmlns:a16="http://schemas.microsoft.com/office/drawing/2014/main" id="{D535E6F3-57AF-62BA-03C3-C76A16A29A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3076" y="2829994"/>
            <a:ext cx="3806335" cy="3806335"/>
          </a:xfrm>
          <a:prstGeom prst="rect">
            <a:avLst/>
          </a:prstGeom>
        </p:spPr>
      </p:pic>
      <p:pic>
        <p:nvPicPr>
          <p:cNvPr id="49" name="left shoe pic">
            <a:extLst>
              <a:ext uri="{FF2B5EF4-FFF2-40B4-BE49-F238E27FC236}">
                <a16:creationId xmlns:a16="http://schemas.microsoft.com/office/drawing/2014/main" id="{881FE75E-F393-74F3-4229-9938B796E41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8033"/>
          <a:stretch/>
        </p:blipFill>
        <p:spPr>
          <a:xfrm rot="754171">
            <a:off x="1109462" y="3753294"/>
            <a:ext cx="767615" cy="1477114"/>
          </a:xfrm>
          <a:prstGeom prst="rect">
            <a:avLst/>
          </a:prstGeom>
        </p:spPr>
      </p:pic>
      <p:pic>
        <p:nvPicPr>
          <p:cNvPr id="50" name="2. left shoe pic">
            <a:extLst>
              <a:ext uri="{FF2B5EF4-FFF2-40B4-BE49-F238E27FC236}">
                <a16:creationId xmlns:a16="http://schemas.microsoft.com/office/drawing/2014/main" id="{1E4B35F7-F594-6FA5-2DD6-57035FA6AD2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205" r="15720"/>
          <a:stretch/>
        </p:blipFill>
        <p:spPr>
          <a:xfrm rot="20824376">
            <a:off x="1796655" y="3332037"/>
            <a:ext cx="503794" cy="1478505"/>
          </a:xfrm>
          <a:prstGeom prst="rect">
            <a:avLst/>
          </a:prstGeom>
        </p:spPr>
      </p:pic>
      <p:sp>
        <p:nvSpPr>
          <p:cNvPr id="53" name="TextBox 52">
            <a:extLst>
              <a:ext uri="{FF2B5EF4-FFF2-40B4-BE49-F238E27FC236}">
                <a16:creationId xmlns:a16="http://schemas.microsoft.com/office/drawing/2014/main" id="{6AC49E51-B303-F569-1B50-884835986E9F}"/>
              </a:ext>
            </a:extLst>
          </p:cNvPr>
          <p:cNvSpPr txBox="1"/>
          <p:nvPr/>
        </p:nvSpPr>
        <p:spPr>
          <a:xfrm>
            <a:off x="1798901" y="3489077"/>
            <a:ext cx="208942" cy="523220"/>
          </a:xfrm>
          <a:prstGeom prst="rect">
            <a:avLst/>
          </a:prstGeom>
          <a:noFill/>
        </p:spPr>
        <p:txBody>
          <a:bodyPr wrap="square" rtlCol="0">
            <a:spAutoFit/>
          </a:bodyPr>
          <a:lstStyle/>
          <a:p>
            <a:r>
              <a:rPr lang="en-US" sz="2800" dirty="0">
                <a:solidFill>
                  <a:schemeClr val="bg1"/>
                </a:solidFill>
              </a:rPr>
              <a:t>2</a:t>
            </a:r>
          </a:p>
        </p:txBody>
      </p:sp>
      <p:pic>
        <p:nvPicPr>
          <p:cNvPr id="2" name="Banner">
            <a:extLst>
              <a:ext uri="{FF2B5EF4-FFF2-40B4-BE49-F238E27FC236}">
                <a16:creationId xmlns:a16="http://schemas.microsoft.com/office/drawing/2014/main" id="{BFE9729D-4B52-B4F5-1C0D-7CD9F6904D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pic>
        <p:nvPicPr>
          <p:cNvPr id="4" name="header icon">
            <a:extLst>
              <a:ext uri="{FF2B5EF4-FFF2-40B4-BE49-F238E27FC236}">
                <a16:creationId xmlns:a16="http://schemas.microsoft.com/office/drawing/2014/main" id="{4CC27875-CF0F-C34B-2B00-9D0C19166E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85685" y="1089043"/>
            <a:ext cx="714041" cy="714041"/>
          </a:xfrm>
          <a:prstGeom prst="rect">
            <a:avLst/>
          </a:prstGeom>
        </p:spPr>
      </p:pic>
      <p:sp>
        <p:nvSpPr>
          <p:cNvPr id="26" name="Title 1">
            <a:extLst>
              <a:ext uri="{FF2B5EF4-FFF2-40B4-BE49-F238E27FC236}">
                <a16:creationId xmlns:a16="http://schemas.microsoft.com/office/drawing/2014/main" id="{23BC88DE-BA5F-756A-7016-795725645309}"/>
              </a:ext>
            </a:extLst>
          </p:cNvPr>
          <p:cNvSpPr txBox="1">
            <a:spLocks/>
          </p:cNvSpPr>
          <p:nvPr/>
        </p:nvSpPr>
        <p:spPr>
          <a:xfrm>
            <a:off x="1334703" y="1111295"/>
            <a:ext cx="7233349" cy="6917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0000"/>
                </a:solidFill>
                <a:latin typeface="Edmondsans"/>
                <a:ea typeface="+mj-ea"/>
                <a:cs typeface="Edmondsans"/>
              </a:defRPr>
            </a:lvl1pPr>
          </a:lstStyle>
          <a:p>
            <a:r>
              <a:rPr lang="en-US" sz="4000" b="1" dirty="0">
                <a:solidFill>
                  <a:schemeClr val="bg1"/>
                </a:solidFill>
                <a:latin typeface="+mn-lt"/>
                <a:ea typeface="+mn-ea"/>
                <a:cs typeface="Calibri" panose="020F0502020204030204" pitchFamily="34" charset="0"/>
              </a:rPr>
              <a:t>Control Measures</a:t>
            </a:r>
            <a:r>
              <a:rPr lang="en-US" sz="3200" dirty="0">
                <a:solidFill>
                  <a:srgbClr val="532E1D"/>
                </a:solidFill>
                <a:latin typeface="Calibri" panose="020F0502020204030204" pitchFamily="34" charset="0"/>
                <a:cs typeface="Calibri" panose="020F0502020204030204" pitchFamily="34" charset="0"/>
              </a:rPr>
              <a:t> </a:t>
            </a:r>
            <a:r>
              <a:rPr lang="en-US" sz="4000" b="1" dirty="0">
                <a:solidFill>
                  <a:schemeClr val="bg1"/>
                </a:solidFill>
                <a:latin typeface="+mn-lt"/>
                <a:ea typeface="+mn-ea"/>
                <a:cs typeface="Calibri" panose="020F0502020204030204" pitchFamily="34" charset="0"/>
              </a:rPr>
              <a:t>HIV, HBV, HCV</a:t>
            </a:r>
          </a:p>
        </p:txBody>
      </p:sp>
    </p:spTree>
    <p:extLst>
      <p:ext uri="{BB962C8B-B14F-4D97-AF65-F5344CB8AC3E}">
        <p14:creationId xmlns:p14="http://schemas.microsoft.com/office/powerpoint/2010/main" val="244374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nodeType="withEffect">
                                  <p:stCondLst>
                                    <p:cond delay="150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600"/>
                                        <p:tgtEl>
                                          <p:spTgt spid="35"/>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600"/>
                                        <p:tgtEl>
                                          <p:spTgt spid="34"/>
                                        </p:tgtEl>
                                      </p:cBhvr>
                                    </p:animEffect>
                                  </p:childTnLst>
                                </p:cTn>
                              </p:par>
                              <p:par>
                                <p:cTn id="20" presetID="10" presetClass="entr" presetSubtype="0" fill="hold" nodeType="withEffect">
                                  <p:stCondLst>
                                    <p:cond delay="150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600"/>
                                        <p:tgtEl>
                                          <p:spTgt spid="31"/>
                                        </p:tgtEl>
                                      </p:cBhvr>
                                    </p:animEffect>
                                  </p:childTnLst>
                                </p:cTn>
                              </p:par>
                              <p:par>
                                <p:cTn id="23" presetID="10" presetClass="entr" presetSubtype="0" fill="hold" grpId="0" nodeType="withEffect">
                                  <p:stCondLst>
                                    <p:cond delay="400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nodeType="withEffect">
                                  <p:stCondLst>
                                    <p:cond delay="400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1330960" y="2005750"/>
            <a:ext cx="9712960" cy="1510654"/>
          </a:xfrm>
        </p:spPr>
        <p:txBody>
          <a:bodyPr>
            <a:normAutofit/>
          </a:bodyPr>
          <a:lstStyle/>
          <a:p>
            <a:pPr marL="0" indent="0">
              <a:spcAft>
                <a:spcPts val="450"/>
              </a:spcAft>
              <a:buNone/>
            </a:pPr>
            <a:r>
              <a:rPr lang="en-US" dirty="0">
                <a:solidFill>
                  <a:srgbClr val="532E1D"/>
                </a:solidFill>
              </a:rPr>
              <a:t>Follow up on the source of the exposure: </a:t>
            </a:r>
          </a:p>
          <a:p>
            <a:pPr lvl="1">
              <a:spcAft>
                <a:spcPts val="450"/>
              </a:spcAft>
            </a:pPr>
            <a:r>
              <a:rPr lang="en-US" sz="2100" dirty="0">
                <a:solidFill>
                  <a:srgbClr val="532E1D"/>
                </a:solidFill>
              </a:rPr>
              <a:t>If source unknown: offer HIV testing to exposed person, verify status of HBV vaccination and offer HCV testing</a:t>
            </a:r>
          </a:p>
        </p:txBody>
      </p:sp>
      <p:pic>
        <p:nvPicPr>
          <p:cNvPr id="31" name="3 big green arrow">
            <a:extLst>
              <a:ext uri="{FF2B5EF4-FFF2-40B4-BE49-F238E27FC236}">
                <a16:creationId xmlns:a16="http://schemas.microsoft.com/office/drawing/2014/main" id="{C07AB3BD-1109-E28D-F112-1C90DD54BC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5566" y="4372055"/>
            <a:ext cx="638237" cy="791131"/>
          </a:xfrm>
          <a:prstGeom prst="rect">
            <a:avLst/>
          </a:prstGeom>
        </p:spPr>
      </p:pic>
      <p:sp>
        <p:nvSpPr>
          <p:cNvPr id="36" name="2 Known source">
            <a:extLst>
              <a:ext uri="{FF2B5EF4-FFF2-40B4-BE49-F238E27FC236}">
                <a16:creationId xmlns:a16="http://schemas.microsoft.com/office/drawing/2014/main" id="{B43BD002-6F93-C4F1-CEC5-9215F36A2EBC}"/>
              </a:ext>
            </a:extLst>
          </p:cNvPr>
          <p:cNvSpPr txBox="1">
            <a:spLocks/>
          </p:cNvSpPr>
          <p:nvPr/>
        </p:nvSpPr>
        <p:spPr>
          <a:xfrm>
            <a:off x="4044524" y="4226427"/>
            <a:ext cx="1759194" cy="10572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C82606"/>
                </a:solidFill>
                <a:latin typeface="Calibri" panose="020F0502020204030204" pitchFamily="34" charset="0"/>
                <a:cs typeface="Calibri" panose="020F0502020204030204" pitchFamily="34" charset="0"/>
              </a:rPr>
              <a:t>Unknown</a:t>
            </a:r>
          </a:p>
          <a:p>
            <a:pPr marL="0" indent="0">
              <a:buNone/>
            </a:pPr>
            <a:r>
              <a:rPr lang="en-US" dirty="0">
                <a:solidFill>
                  <a:srgbClr val="C82606"/>
                </a:solidFill>
                <a:latin typeface="Calibri" panose="020F0502020204030204" pitchFamily="34" charset="0"/>
                <a:cs typeface="Calibri" panose="020F0502020204030204" pitchFamily="34" charset="0"/>
              </a:rPr>
              <a:t>Source</a:t>
            </a:r>
          </a:p>
        </p:txBody>
      </p:sp>
      <p:sp>
        <p:nvSpPr>
          <p:cNvPr id="4" name="3. Test for ...">
            <a:extLst>
              <a:ext uri="{FF2B5EF4-FFF2-40B4-BE49-F238E27FC236}">
                <a16:creationId xmlns:a16="http://schemas.microsoft.com/office/drawing/2014/main" id="{DEF1E61E-42F4-C6A0-C3DD-1FD621BD2D36}"/>
              </a:ext>
            </a:extLst>
          </p:cNvPr>
          <p:cNvSpPr txBox="1">
            <a:spLocks/>
          </p:cNvSpPr>
          <p:nvPr/>
        </p:nvSpPr>
        <p:spPr>
          <a:xfrm>
            <a:off x="7743989" y="3245443"/>
            <a:ext cx="1920990" cy="12315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solidFill>
                  <a:srgbClr val="532E1D"/>
                </a:solidFill>
                <a:latin typeface="Calibri" panose="020F0502020204030204" pitchFamily="34" charset="0"/>
                <a:cs typeface="Calibri" panose="020F0502020204030204" pitchFamily="34" charset="0"/>
              </a:rPr>
              <a:t>Offer tests</a:t>
            </a:r>
          </a:p>
          <a:p>
            <a:pPr>
              <a:lnSpc>
                <a:spcPct val="100000"/>
              </a:lnSpc>
              <a:spcBef>
                <a:spcPts val="0"/>
              </a:spcBef>
            </a:pPr>
            <a:r>
              <a:rPr lang="en-US" sz="2400" dirty="0">
                <a:solidFill>
                  <a:srgbClr val="532E1D"/>
                </a:solidFill>
                <a:latin typeface="Calibri" panose="020F0502020204030204" pitchFamily="34" charset="0"/>
                <a:cs typeface="Calibri" panose="020F0502020204030204" pitchFamily="34" charset="0"/>
              </a:rPr>
              <a:t>HIV</a:t>
            </a:r>
          </a:p>
          <a:p>
            <a:pPr>
              <a:lnSpc>
                <a:spcPct val="100000"/>
              </a:lnSpc>
              <a:spcBef>
                <a:spcPts val="0"/>
              </a:spcBef>
            </a:pPr>
            <a:r>
              <a:rPr lang="en-US" sz="2400" dirty="0">
                <a:solidFill>
                  <a:srgbClr val="532E1D"/>
                </a:solidFill>
                <a:latin typeface="Calibri" panose="020F0502020204030204" pitchFamily="34" charset="0"/>
                <a:cs typeface="Calibri" panose="020F0502020204030204" pitchFamily="34" charset="0"/>
              </a:rPr>
              <a:t>HCV</a:t>
            </a:r>
          </a:p>
        </p:txBody>
      </p:sp>
      <p:pic>
        <p:nvPicPr>
          <p:cNvPr id="7" name="3 mystery man">
            <a:extLst>
              <a:ext uri="{FF2B5EF4-FFF2-40B4-BE49-F238E27FC236}">
                <a16:creationId xmlns:a16="http://schemas.microsoft.com/office/drawing/2014/main" id="{84BEFE1C-EEAE-755C-8735-EE89B0DCD8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4629" y="3682845"/>
            <a:ext cx="948473" cy="2099534"/>
          </a:xfrm>
          <a:prstGeom prst="rect">
            <a:avLst/>
          </a:prstGeom>
        </p:spPr>
      </p:pic>
      <p:sp>
        <p:nvSpPr>
          <p:cNvPr id="10" name="3. Verify HBV...">
            <a:extLst>
              <a:ext uri="{FF2B5EF4-FFF2-40B4-BE49-F238E27FC236}">
                <a16:creationId xmlns:a16="http://schemas.microsoft.com/office/drawing/2014/main" id="{3F35360B-84D4-EED7-B2DB-1EF8946C9142}"/>
              </a:ext>
            </a:extLst>
          </p:cNvPr>
          <p:cNvSpPr txBox="1">
            <a:spLocks/>
          </p:cNvSpPr>
          <p:nvPr/>
        </p:nvSpPr>
        <p:spPr>
          <a:xfrm>
            <a:off x="7808414" y="4636216"/>
            <a:ext cx="2219141" cy="14370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solidFill>
                  <a:srgbClr val="532E1D"/>
                </a:solidFill>
                <a:latin typeface="Calibri" panose="020F0502020204030204" pitchFamily="34" charset="0"/>
                <a:cs typeface="Calibri" panose="020F0502020204030204" pitchFamily="34" charset="0"/>
              </a:rPr>
              <a:t>Verify HBV immunization status</a:t>
            </a:r>
          </a:p>
        </p:txBody>
      </p:sp>
      <p:pic>
        <p:nvPicPr>
          <p:cNvPr id="11" name="3 check mark">
            <a:extLst>
              <a:ext uri="{FF2B5EF4-FFF2-40B4-BE49-F238E27FC236}">
                <a16:creationId xmlns:a16="http://schemas.microsoft.com/office/drawing/2014/main" id="{47517B24-2FDF-6969-EE37-5AA3A5D03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3124" y="4938978"/>
            <a:ext cx="761551" cy="627658"/>
          </a:xfrm>
          <a:prstGeom prst="rect">
            <a:avLst/>
          </a:prstGeom>
        </p:spPr>
      </p:pic>
      <p:pic>
        <p:nvPicPr>
          <p:cNvPr id="12" name="3 test tube">
            <a:extLst>
              <a:ext uri="{FF2B5EF4-FFF2-40B4-BE49-F238E27FC236}">
                <a16:creationId xmlns:a16="http://schemas.microsoft.com/office/drawing/2014/main" id="{B1EE0B1E-0890-8D66-3180-769F2AD5FE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9233" y="3516404"/>
            <a:ext cx="865028" cy="865028"/>
          </a:xfrm>
          <a:prstGeom prst="rect">
            <a:avLst/>
          </a:prstGeom>
        </p:spPr>
      </p:pic>
      <p:pic>
        <p:nvPicPr>
          <p:cNvPr id="20" name="left shoe pic">
            <a:extLst>
              <a:ext uri="{FF2B5EF4-FFF2-40B4-BE49-F238E27FC236}">
                <a16:creationId xmlns:a16="http://schemas.microsoft.com/office/drawing/2014/main" id="{F8A19871-8B33-2D39-D799-7A332D67EBF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8033"/>
          <a:stretch/>
        </p:blipFill>
        <p:spPr>
          <a:xfrm rot="754171">
            <a:off x="1109462" y="3753294"/>
            <a:ext cx="767615" cy="1477114"/>
          </a:xfrm>
          <a:prstGeom prst="rect">
            <a:avLst/>
          </a:prstGeom>
        </p:spPr>
      </p:pic>
      <p:pic>
        <p:nvPicPr>
          <p:cNvPr id="21" name="2. left shoe pic">
            <a:extLst>
              <a:ext uri="{FF2B5EF4-FFF2-40B4-BE49-F238E27FC236}">
                <a16:creationId xmlns:a16="http://schemas.microsoft.com/office/drawing/2014/main" id="{4ED603CC-2C61-6DE1-104B-C8202E61099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205" r="15720"/>
          <a:stretch/>
        </p:blipFill>
        <p:spPr>
          <a:xfrm rot="20824376">
            <a:off x="1796655" y="3332037"/>
            <a:ext cx="503794" cy="1478505"/>
          </a:xfrm>
          <a:prstGeom prst="rect">
            <a:avLst/>
          </a:prstGeom>
        </p:spPr>
      </p:pic>
      <p:sp>
        <p:nvSpPr>
          <p:cNvPr id="22" name="TextBox 21">
            <a:extLst>
              <a:ext uri="{FF2B5EF4-FFF2-40B4-BE49-F238E27FC236}">
                <a16:creationId xmlns:a16="http://schemas.microsoft.com/office/drawing/2014/main" id="{6F5B6C57-F614-1A54-6518-F47AE4016F49}"/>
              </a:ext>
            </a:extLst>
          </p:cNvPr>
          <p:cNvSpPr txBox="1"/>
          <p:nvPr/>
        </p:nvSpPr>
        <p:spPr>
          <a:xfrm>
            <a:off x="1798901" y="3489077"/>
            <a:ext cx="208942" cy="523220"/>
          </a:xfrm>
          <a:prstGeom prst="rect">
            <a:avLst/>
          </a:prstGeom>
          <a:noFill/>
        </p:spPr>
        <p:txBody>
          <a:bodyPr wrap="square" rtlCol="0">
            <a:spAutoFit/>
          </a:bodyPr>
          <a:lstStyle/>
          <a:p>
            <a:r>
              <a:rPr lang="en-US" sz="2800" dirty="0">
                <a:solidFill>
                  <a:schemeClr val="bg1"/>
                </a:solidFill>
              </a:rPr>
              <a:t>2</a:t>
            </a:r>
          </a:p>
        </p:txBody>
      </p:sp>
      <p:pic>
        <p:nvPicPr>
          <p:cNvPr id="23" name="Banner">
            <a:extLst>
              <a:ext uri="{FF2B5EF4-FFF2-40B4-BE49-F238E27FC236}">
                <a16:creationId xmlns:a16="http://schemas.microsoft.com/office/drawing/2014/main" id="{3557ED2F-20E3-8A36-C55D-54B8DC74D5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pic>
        <p:nvPicPr>
          <p:cNvPr id="24" name="header icon">
            <a:extLst>
              <a:ext uri="{FF2B5EF4-FFF2-40B4-BE49-F238E27FC236}">
                <a16:creationId xmlns:a16="http://schemas.microsoft.com/office/drawing/2014/main" id="{0D783730-D507-477E-4C70-5FD7E9148F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85685" y="1089043"/>
            <a:ext cx="714041" cy="714041"/>
          </a:xfrm>
          <a:prstGeom prst="rect">
            <a:avLst/>
          </a:prstGeom>
        </p:spPr>
      </p:pic>
      <p:sp>
        <p:nvSpPr>
          <p:cNvPr id="28" name="Title 1">
            <a:extLst>
              <a:ext uri="{FF2B5EF4-FFF2-40B4-BE49-F238E27FC236}">
                <a16:creationId xmlns:a16="http://schemas.microsoft.com/office/drawing/2014/main" id="{907BC444-C0BD-EBCD-0AFC-1ED356B681E3}"/>
              </a:ext>
            </a:extLst>
          </p:cNvPr>
          <p:cNvSpPr txBox="1">
            <a:spLocks/>
          </p:cNvSpPr>
          <p:nvPr/>
        </p:nvSpPr>
        <p:spPr>
          <a:xfrm>
            <a:off x="1334703" y="1111295"/>
            <a:ext cx="7233349" cy="6917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0000"/>
                </a:solidFill>
                <a:latin typeface="Edmondsans"/>
                <a:ea typeface="+mj-ea"/>
                <a:cs typeface="Edmondsans"/>
              </a:defRPr>
            </a:lvl1pPr>
          </a:lstStyle>
          <a:p>
            <a:r>
              <a:rPr lang="en-US" sz="4000" b="1" dirty="0">
                <a:solidFill>
                  <a:schemeClr val="bg1"/>
                </a:solidFill>
                <a:latin typeface="+mn-lt"/>
                <a:ea typeface="+mn-ea"/>
                <a:cs typeface="Calibri" panose="020F0502020204030204" pitchFamily="34" charset="0"/>
              </a:rPr>
              <a:t>Control Measures</a:t>
            </a:r>
            <a:r>
              <a:rPr lang="en-US" sz="3200" dirty="0">
                <a:solidFill>
                  <a:srgbClr val="532E1D"/>
                </a:solidFill>
                <a:latin typeface="Calibri" panose="020F0502020204030204" pitchFamily="34" charset="0"/>
                <a:cs typeface="Calibri" panose="020F0502020204030204" pitchFamily="34" charset="0"/>
              </a:rPr>
              <a:t> </a:t>
            </a:r>
            <a:r>
              <a:rPr lang="en-US" sz="4000" b="1" dirty="0">
                <a:solidFill>
                  <a:schemeClr val="bg1"/>
                </a:solidFill>
                <a:latin typeface="+mn-lt"/>
                <a:ea typeface="+mn-ea"/>
                <a:cs typeface="Calibri" panose="020F0502020204030204" pitchFamily="34" charset="0"/>
              </a:rPr>
              <a:t>HIV, HBV, HCV</a:t>
            </a:r>
          </a:p>
        </p:txBody>
      </p:sp>
    </p:spTree>
    <p:extLst>
      <p:ext uri="{BB962C8B-B14F-4D97-AF65-F5344CB8AC3E}">
        <p14:creationId xmlns:p14="http://schemas.microsoft.com/office/powerpoint/2010/main" val="127771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1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3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2429221" y="2078230"/>
            <a:ext cx="7598333" cy="1816526"/>
          </a:xfrm>
        </p:spPr>
        <p:txBody>
          <a:bodyPr>
            <a:normAutofit/>
          </a:bodyPr>
          <a:lstStyle/>
          <a:p>
            <a:pPr marL="0" indent="0">
              <a:spcAft>
                <a:spcPts val="1200"/>
              </a:spcAft>
              <a:buNone/>
            </a:pPr>
            <a:r>
              <a:rPr lang="en-US" dirty="0">
                <a:solidFill>
                  <a:srgbClr val="532E1D"/>
                </a:solidFill>
              </a:rPr>
              <a:t>Maintain Confidentiality</a:t>
            </a:r>
          </a:p>
          <a:p>
            <a:pPr lvl="1">
              <a:spcAft>
                <a:spcPts val="1200"/>
              </a:spcAft>
            </a:pPr>
            <a:r>
              <a:rPr lang="en-US" sz="2100" dirty="0">
                <a:solidFill>
                  <a:srgbClr val="532E1D"/>
                </a:solidFill>
              </a:rPr>
              <a:t>Protect confidentiality of known source person and their testing status</a:t>
            </a:r>
          </a:p>
          <a:p>
            <a:pPr lvl="1">
              <a:spcAft>
                <a:spcPts val="1200"/>
              </a:spcAft>
            </a:pPr>
            <a:r>
              <a:rPr lang="en-US" sz="2100" dirty="0">
                <a:solidFill>
                  <a:srgbClr val="532E1D"/>
                </a:solidFill>
              </a:rPr>
              <a:t>Exposed person instructed to maintain confidentiality</a:t>
            </a:r>
          </a:p>
        </p:txBody>
      </p:sp>
      <p:pic>
        <p:nvPicPr>
          <p:cNvPr id="9" name="Picture 8">
            <a:extLst>
              <a:ext uri="{FF2B5EF4-FFF2-40B4-BE49-F238E27FC236}">
                <a16:creationId xmlns:a16="http://schemas.microsoft.com/office/drawing/2014/main" id="{A04A22A3-CAE0-4CD3-8AE8-70981330A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6278" y="3896241"/>
            <a:ext cx="2818813" cy="1933749"/>
          </a:xfrm>
          <a:prstGeom prst="rect">
            <a:avLst/>
          </a:prstGeom>
        </p:spPr>
      </p:pic>
      <p:pic>
        <p:nvPicPr>
          <p:cNvPr id="19" name="left shoe pic">
            <a:extLst>
              <a:ext uri="{FF2B5EF4-FFF2-40B4-BE49-F238E27FC236}">
                <a16:creationId xmlns:a16="http://schemas.microsoft.com/office/drawing/2014/main" id="{EE90EF94-9B2F-6243-DB11-06AAA1D1AD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033"/>
          <a:stretch/>
        </p:blipFill>
        <p:spPr>
          <a:xfrm rot="754171">
            <a:off x="1137073" y="3768251"/>
            <a:ext cx="767615" cy="1477114"/>
          </a:xfrm>
          <a:prstGeom prst="rect">
            <a:avLst/>
          </a:prstGeom>
        </p:spPr>
      </p:pic>
      <p:pic>
        <p:nvPicPr>
          <p:cNvPr id="20" name="2. left shoe pic">
            <a:extLst>
              <a:ext uri="{FF2B5EF4-FFF2-40B4-BE49-F238E27FC236}">
                <a16:creationId xmlns:a16="http://schemas.microsoft.com/office/drawing/2014/main" id="{4E3834D6-9C4A-D92D-6CDE-57C94A8A49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05" r="15720"/>
          <a:stretch/>
        </p:blipFill>
        <p:spPr>
          <a:xfrm rot="20824376">
            <a:off x="1824266" y="3346994"/>
            <a:ext cx="503794" cy="1478505"/>
          </a:xfrm>
          <a:prstGeom prst="rect">
            <a:avLst/>
          </a:prstGeom>
        </p:spPr>
      </p:pic>
      <p:pic>
        <p:nvPicPr>
          <p:cNvPr id="21" name="left shoe pic">
            <a:extLst>
              <a:ext uri="{FF2B5EF4-FFF2-40B4-BE49-F238E27FC236}">
                <a16:creationId xmlns:a16="http://schemas.microsoft.com/office/drawing/2014/main" id="{0C2E4A71-660C-33D3-0C97-4D566E41B7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033"/>
          <a:stretch/>
        </p:blipFill>
        <p:spPr>
          <a:xfrm rot="947242">
            <a:off x="1133545" y="2165780"/>
            <a:ext cx="790435" cy="1521027"/>
          </a:xfrm>
          <a:prstGeom prst="rect">
            <a:avLst/>
          </a:prstGeom>
        </p:spPr>
      </p:pic>
      <p:sp>
        <p:nvSpPr>
          <p:cNvPr id="24" name="TextBox 23">
            <a:extLst>
              <a:ext uri="{FF2B5EF4-FFF2-40B4-BE49-F238E27FC236}">
                <a16:creationId xmlns:a16="http://schemas.microsoft.com/office/drawing/2014/main" id="{391CD1B1-1E93-B8B5-4D8E-3C6766CEDECC}"/>
              </a:ext>
            </a:extLst>
          </p:cNvPr>
          <p:cNvSpPr txBox="1"/>
          <p:nvPr/>
        </p:nvSpPr>
        <p:spPr>
          <a:xfrm>
            <a:off x="1424290" y="2733955"/>
            <a:ext cx="208942" cy="523220"/>
          </a:xfrm>
          <a:prstGeom prst="rect">
            <a:avLst/>
          </a:prstGeom>
          <a:noFill/>
        </p:spPr>
        <p:txBody>
          <a:bodyPr wrap="square" rtlCol="0">
            <a:spAutoFit/>
          </a:bodyPr>
          <a:lstStyle/>
          <a:p>
            <a:r>
              <a:rPr lang="en-US" sz="2800" dirty="0">
                <a:solidFill>
                  <a:schemeClr val="bg1"/>
                </a:solidFill>
              </a:rPr>
              <a:t>3</a:t>
            </a:r>
          </a:p>
        </p:txBody>
      </p:sp>
      <p:pic>
        <p:nvPicPr>
          <p:cNvPr id="2" name="Banner">
            <a:extLst>
              <a:ext uri="{FF2B5EF4-FFF2-40B4-BE49-F238E27FC236}">
                <a16:creationId xmlns:a16="http://schemas.microsoft.com/office/drawing/2014/main" id="{F0B3AE30-68A2-51FD-EDF1-B327162BBE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pic>
        <p:nvPicPr>
          <p:cNvPr id="4" name="header icon">
            <a:extLst>
              <a:ext uri="{FF2B5EF4-FFF2-40B4-BE49-F238E27FC236}">
                <a16:creationId xmlns:a16="http://schemas.microsoft.com/office/drawing/2014/main" id="{F011B1BA-CF67-8932-D8B2-5FC5051F2F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5685" y="1089043"/>
            <a:ext cx="714041" cy="714041"/>
          </a:xfrm>
          <a:prstGeom prst="rect">
            <a:avLst/>
          </a:prstGeom>
        </p:spPr>
      </p:pic>
      <p:sp>
        <p:nvSpPr>
          <p:cNvPr id="11" name="TextBox 10">
            <a:extLst>
              <a:ext uri="{FF2B5EF4-FFF2-40B4-BE49-F238E27FC236}">
                <a16:creationId xmlns:a16="http://schemas.microsoft.com/office/drawing/2014/main" id="{D7E13088-2398-97A1-B89A-ADC54F67F8AC}"/>
              </a:ext>
            </a:extLst>
          </p:cNvPr>
          <p:cNvSpPr txBox="1"/>
          <p:nvPr/>
        </p:nvSpPr>
        <p:spPr>
          <a:xfrm>
            <a:off x="2429221" y="4006091"/>
            <a:ext cx="5747057" cy="964880"/>
          </a:xfrm>
          <a:prstGeom prst="rect">
            <a:avLst/>
          </a:prstGeom>
          <a:noFill/>
        </p:spPr>
        <p:txBody>
          <a:bodyPr wrap="square">
            <a:spAutoFit/>
          </a:bodyPr>
          <a:lstStyle/>
          <a:p>
            <a:pPr marL="742950" lvl="1" indent="-274320" defTabSz="685800">
              <a:lnSpc>
                <a:spcPct val="90000"/>
              </a:lnSpc>
              <a:spcBef>
                <a:spcPts val="375"/>
              </a:spcBef>
              <a:spcAft>
                <a:spcPts val="1200"/>
              </a:spcAft>
              <a:buFont typeface="Arial" pitchFamily="34" charset="0"/>
              <a:buChar char="•"/>
            </a:pPr>
            <a:r>
              <a:rPr lang="en-US" sz="2100" dirty="0">
                <a:solidFill>
                  <a:srgbClr val="532E1D"/>
                </a:solidFill>
                <a:latin typeface="Calibri" panose="020F0502020204030204" pitchFamily="34" charset="0"/>
                <a:cs typeface="Calibri" panose="020F0502020204030204" pitchFamily="34" charset="0"/>
              </a:rPr>
              <a:t>Disclosures for communicable disease reporting are protected and do not violate HIPAA regulations</a:t>
            </a:r>
          </a:p>
        </p:txBody>
      </p:sp>
      <p:sp>
        <p:nvSpPr>
          <p:cNvPr id="15" name="Title 1">
            <a:extLst>
              <a:ext uri="{FF2B5EF4-FFF2-40B4-BE49-F238E27FC236}">
                <a16:creationId xmlns:a16="http://schemas.microsoft.com/office/drawing/2014/main" id="{B2F816B0-DF01-1C2B-F1BA-0BD3937BD974}"/>
              </a:ext>
            </a:extLst>
          </p:cNvPr>
          <p:cNvSpPr txBox="1">
            <a:spLocks/>
          </p:cNvSpPr>
          <p:nvPr/>
        </p:nvSpPr>
        <p:spPr>
          <a:xfrm>
            <a:off x="1334703" y="1116762"/>
            <a:ext cx="7233349" cy="6917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0000"/>
                </a:solidFill>
                <a:latin typeface="Edmondsans"/>
                <a:ea typeface="+mj-ea"/>
                <a:cs typeface="Edmondsans"/>
              </a:defRPr>
            </a:lvl1pPr>
          </a:lstStyle>
          <a:p>
            <a:r>
              <a:rPr lang="en-US" sz="4000" b="1" dirty="0">
                <a:solidFill>
                  <a:schemeClr val="bg1"/>
                </a:solidFill>
                <a:latin typeface="+mn-lt"/>
                <a:ea typeface="+mn-ea"/>
                <a:cs typeface="Calibri" panose="020F0502020204030204" pitchFamily="34" charset="0"/>
              </a:rPr>
              <a:t>Control Measures</a:t>
            </a:r>
            <a:r>
              <a:rPr lang="en-US" sz="3200" dirty="0">
                <a:solidFill>
                  <a:srgbClr val="532E1D"/>
                </a:solidFill>
                <a:latin typeface="Calibri" panose="020F0502020204030204" pitchFamily="34" charset="0"/>
                <a:cs typeface="Calibri" panose="020F0502020204030204" pitchFamily="34" charset="0"/>
              </a:rPr>
              <a:t> </a:t>
            </a:r>
            <a:r>
              <a:rPr lang="en-US" sz="4000" b="1" dirty="0">
                <a:solidFill>
                  <a:schemeClr val="bg1"/>
                </a:solidFill>
                <a:latin typeface="+mn-lt"/>
                <a:ea typeface="+mn-ea"/>
                <a:cs typeface="Calibri" panose="020F0502020204030204" pitchFamily="34" charset="0"/>
              </a:rPr>
              <a:t>HIV, HBV, HCV</a:t>
            </a:r>
          </a:p>
        </p:txBody>
      </p:sp>
    </p:spTree>
    <p:extLst>
      <p:ext uri="{BB962C8B-B14F-4D97-AF65-F5344CB8AC3E}">
        <p14:creationId xmlns:p14="http://schemas.microsoft.com/office/powerpoint/2010/main" val="196120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utton">
            <a:extLst>
              <a:ext uri="{FF2B5EF4-FFF2-40B4-BE49-F238E27FC236}">
                <a16:creationId xmlns:a16="http://schemas.microsoft.com/office/drawing/2014/main" id="{BA38A7E5-722C-3376-7415-C96CF14FF5C5}"/>
              </a:ext>
            </a:extLst>
          </p:cNvPr>
          <p:cNvSpPr/>
          <p:nvPr/>
        </p:nvSpPr>
        <p:spPr>
          <a:xfrm>
            <a:off x="3881123" y="4868505"/>
            <a:ext cx="1498294" cy="1498294"/>
          </a:xfrm>
          <a:prstGeom prst="ellipse">
            <a:avLst/>
          </a:prstGeom>
          <a:solidFill>
            <a:srgbClr val="00B05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True</a:t>
            </a:r>
          </a:p>
        </p:txBody>
      </p:sp>
      <p:sp>
        <p:nvSpPr>
          <p:cNvPr id="15" name="button">
            <a:extLst>
              <a:ext uri="{FF2B5EF4-FFF2-40B4-BE49-F238E27FC236}">
                <a16:creationId xmlns:a16="http://schemas.microsoft.com/office/drawing/2014/main" id="{E39ABFE9-4FF7-FE7D-6978-79852D457524}"/>
              </a:ext>
            </a:extLst>
          </p:cNvPr>
          <p:cNvSpPr/>
          <p:nvPr/>
        </p:nvSpPr>
        <p:spPr>
          <a:xfrm>
            <a:off x="7240647" y="4868505"/>
            <a:ext cx="1498294" cy="1498294"/>
          </a:xfrm>
          <a:prstGeom prst="ellipse">
            <a:avLst/>
          </a:prstGeom>
          <a:solidFill>
            <a:srgbClr val="FF000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False</a:t>
            </a:r>
          </a:p>
        </p:txBody>
      </p:sp>
      <p:pic>
        <p:nvPicPr>
          <p:cNvPr id="8" name="Picture 7" descr="Vida en Jupit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1716" y="4710834"/>
            <a:ext cx="1579277" cy="1508209"/>
          </a:xfrm>
          <a:prstGeom prst="rect">
            <a:avLst/>
          </a:prstGeom>
        </p:spPr>
      </p:pic>
      <p:sp>
        <p:nvSpPr>
          <p:cNvPr id="2" name="Content Placeholder 2">
            <a:extLst>
              <a:ext uri="{FF2B5EF4-FFF2-40B4-BE49-F238E27FC236}">
                <a16:creationId xmlns:a16="http://schemas.microsoft.com/office/drawing/2014/main" id="{AD62D64D-C8C5-05FC-CE68-CE335BE52841}"/>
              </a:ext>
            </a:extLst>
          </p:cNvPr>
          <p:cNvSpPr txBox="1">
            <a:spLocks/>
          </p:cNvSpPr>
          <p:nvPr/>
        </p:nvSpPr>
        <p:spPr>
          <a:xfrm>
            <a:off x="1612091" y="1812640"/>
            <a:ext cx="9215678" cy="235865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Edmondsans"/>
                <a:ea typeface="+mn-ea"/>
                <a:cs typeface="Edmondsan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Edmondsans"/>
                <a:ea typeface="+mn-ea"/>
                <a:cs typeface="Edmondsan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Edmondsans"/>
                <a:ea typeface="+mn-ea"/>
                <a:cs typeface="Edmondsan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Edmondsans"/>
                <a:ea typeface="+mn-ea"/>
                <a:cs typeface="Edmondsan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Edmondsans"/>
                <a:ea typeface="+mn-ea"/>
                <a:cs typeface="Edmondsan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2800" b="1" dirty="0">
                <a:solidFill>
                  <a:srgbClr val="532E1D"/>
                </a:solidFill>
                <a:latin typeface="Calibri" panose="020F0502020204030204" pitchFamily="34" charset="0"/>
                <a:cs typeface="Calibri" panose="020F0502020204030204" pitchFamily="34" charset="0"/>
              </a:rPr>
              <a:t>True or False: </a:t>
            </a:r>
          </a:p>
          <a:p>
            <a:pPr marL="0" indent="0">
              <a:lnSpc>
                <a:spcPct val="150000"/>
              </a:lnSpc>
              <a:buNone/>
            </a:pPr>
            <a:r>
              <a:rPr lang="en-US" sz="2800" dirty="0">
                <a:solidFill>
                  <a:srgbClr val="532E1D"/>
                </a:solidFill>
                <a:latin typeface="Calibri" panose="020F0502020204030204" pitchFamily="34" charset="0"/>
                <a:cs typeface="Calibri" panose="020F0502020204030204" pitchFamily="34" charset="0"/>
              </a:rPr>
              <a:t>Needlesticks are the most common route of exposure to bloodborne pathogens in the healthcare setting</a:t>
            </a:r>
          </a:p>
          <a:p>
            <a:endParaRPr lang="en-US" sz="2800" dirty="0">
              <a:latin typeface="Calibri" panose="020F0502020204030204" pitchFamily="34" charset="0"/>
              <a:cs typeface="Calibri" panose="020F0502020204030204" pitchFamily="34" charset="0"/>
            </a:endParaRPr>
          </a:p>
          <a:p>
            <a:pPr marL="68580" indent="0">
              <a:buNone/>
            </a:pPr>
            <a:endParaRPr lang="en-US" sz="3500" dirty="0">
              <a:latin typeface="Calibri" panose="020F0502020204030204" pitchFamily="34" charset="0"/>
              <a:cs typeface="Calibri" panose="020F0502020204030204" pitchFamily="34" charset="0"/>
            </a:endParaRPr>
          </a:p>
        </p:txBody>
      </p:sp>
      <p:sp>
        <p:nvSpPr>
          <p:cNvPr id="3" name="banner">
            <a:extLst>
              <a:ext uri="{FF2B5EF4-FFF2-40B4-BE49-F238E27FC236}">
                <a16:creationId xmlns:a16="http://schemas.microsoft.com/office/drawing/2014/main" id="{5AC1FA4F-6124-B925-2B9E-6DCA7C105D8E}"/>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6D31959-567C-09C0-2E74-3AEA797792F8}"/>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000000"/>
                </a:solidFill>
                <a:latin typeface="Calibri" panose="020F0502020204030204" pitchFamily="34" charset="0"/>
                <a:ea typeface="+mj-ea"/>
                <a:cs typeface="Calibri" panose="020F0502020204030204" pitchFamily="34" charset="0"/>
              </a:defRPr>
            </a:lvl1pPr>
          </a:lstStyle>
          <a:p>
            <a:r>
              <a:rPr lang="en-US" b="1">
                <a:solidFill>
                  <a:schemeClr val="bg1"/>
                </a:solidFill>
              </a:rPr>
              <a:t>Knowledge Check</a:t>
            </a:r>
            <a:endParaRPr lang="en-US" b="1" dirty="0">
              <a:solidFill>
                <a:schemeClr val="bg1"/>
              </a:solidFill>
            </a:endParaRPr>
          </a:p>
        </p:txBody>
      </p:sp>
    </p:spTree>
    <p:extLst>
      <p:ext uri="{BB962C8B-B14F-4D97-AF65-F5344CB8AC3E}">
        <p14:creationId xmlns:p14="http://schemas.microsoft.com/office/powerpoint/2010/main" val="80142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0284" y="3707763"/>
            <a:ext cx="9586763" cy="2505808"/>
          </a:xfrm>
        </p:spPr>
        <p:txBody>
          <a:bodyPr>
            <a:normAutofit/>
          </a:bodyPr>
          <a:lstStyle/>
          <a:p>
            <a:pPr marL="0" indent="0" algn="ctr">
              <a:buNone/>
            </a:pPr>
            <a:endParaRPr lang="en-US" b="1" dirty="0"/>
          </a:p>
          <a:p>
            <a:pPr marL="0" indent="0" algn="ctr">
              <a:buNone/>
            </a:pPr>
            <a:r>
              <a:rPr lang="en-US" b="1" dirty="0">
                <a:solidFill>
                  <a:srgbClr val="532E1D"/>
                </a:solidFill>
                <a:latin typeface="+mn-lt"/>
              </a:rPr>
              <a:t>Mission</a:t>
            </a:r>
          </a:p>
          <a:p>
            <a:pPr marL="300038" lvl="1" indent="0">
              <a:buNone/>
            </a:pPr>
            <a:endParaRPr lang="en-US" sz="300" dirty="0">
              <a:solidFill>
                <a:srgbClr val="532E1D"/>
              </a:solidFill>
              <a:latin typeface="+mn-lt"/>
            </a:endParaRPr>
          </a:p>
          <a:p>
            <a:pPr marL="300038" lvl="1" indent="0">
              <a:buNone/>
            </a:pPr>
            <a:r>
              <a:rPr lang="en-US" dirty="0">
                <a:solidFill>
                  <a:srgbClr val="532E1D"/>
                </a:solidFill>
                <a:latin typeface="+mn-lt"/>
              </a:rPr>
              <a:t>The Statewide Program for Infection Control and Epidemiology promotes prevention and control of healthcare-associated infections in North Carolina and beyond by providing evidence-based education and consultation across the healthcare spectrum. </a:t>
            </a:r>
          </a:p>
          <a:p>
            <a:pPr marL="0" indent="0">
              <a:buNone/>
            </a:pPr>
            <a:endParaRPr lang="en-US" b="1" dirty="0"/>
          </a:p>
        </p:txBody>
      </p:sp>
      <p:pic>
        <p:nvPicPr>
          <p:cNvPr id="7" name="Picture 6">
            <a:extLst>
              <a:ext uri="{FF2B5EF4-FFF2-40B4-BE49-F238E27FC236}">
                <a16:creationId xmlns:a16="http://schemas.microsoft.com/office/drawing/2014/main" id="{12281BCB-47E3-29FF-B8BE-CFF08C1B6F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42718" y="102918"/>
            <a:ext cx="8636001" cy="4857749"/>
          </a:xfrm>
          <a:prstGeom prst="rect">
            <a:avLst/>
          </a:prstGeom>
        </p:spPr>
      </p:pic>
    </p:spTree>
    <p:extLst>
      <p:ext uri="{BB962C8B-B14F-4D97-AF65-F5344CB8AC3E}">
        <p14:creationId xmlns:p14="http://schemas.microsoft.com/office/powerpoint/2010/main" val="153213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nner">
            <a:extLst>
              <a:ext uri="{FF2B5EF4-FFF2-40B4-BE49-F238E27FC236}">
                <a16:creationId xmlns:a16="http://schemas.microsoft.com/office/drawing/2014/main" id="{08E071F0-EE5D-1067-B754-5B51A6650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sp>
        <p:nvSpPr>
          <p:cNvPr id="7" name="TextBox 6">
            <a:extLst>
              <a:ext uri="{FF2B5EF4-FFF2-40B4-BE49-F238E27FC236}">
                <a16:creationId xmlns:a16="http://schemas.microsoft.com/office/drawing/2014/main" id="{14A748EA-85FC-BC94-BE33-2F4D912C11E7}"/>
              </a:ext>
            </a:extLst>
          </p:cNvPr>
          <p:cNvSpPr txBox="1"/>
          <p:nvPr/>
        </p:nvSpPr>
        <p:spPr>
          <a:xfrm>
            <a:off x="1334703" y="1082816"/>
            <a:ext cx="4356847" cy="707886"/>
          </a:xfrm>
          <a:prstGeom prst="rect">
            <a:avLst/>
          </a:prstGeom>
          <a:noFill/>
        </p:spPr>
        <p:txBody>
          <a:bodyPr wrap="square" rtlCol="0">
            <a:spAutoFit/>
          </a:bodyPr>
          <a:lstStyle/>
          <a:p>
            <a:r>
              <a:rPr lang="en-US" sz="4000" b="1" dirty="0">
                <a:solidFill>
                  <a:schemeClr val="bg1"/>
                </a:solidFill>
              </a:rPr>
              <a:t>Objectives</a:t>
            </a:r>
          </a:p>
        </p:txBody>
      </p:sp>
      <p:sp>
        <p:nvSpPr>
          <p:cNvPr id="4" name="Rectangle 3">
            <a:extLst>
              <a:ext uri="{FF2B5EF4-FFF2-40B4-BE49-F238E27FC236}">
                <a16:creationId xmlns:a16="http://schemas.microsoft.com/office/drawing/2014/main" id="{24E69CA0-9B3B-6F0C-B996-7B674839ACF3}"/>
              </a:ext>
            </a:extLst>
          </p:cNvPr>
          <p:cNvSpPr/>
          <p:nvPr/>
        </p:nvSpPr>
        <p:spPr>
          <a:xfrm>
            <a:off x="1500045" y="1904956"/>
            <a:ext cx="1599430" cy="2358167"/>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warning pic">
            <a:extLst>
              <a:ext uri="{FF2B5EF4-FFF2-40B4-BE49-F238E27FC236}">
                <a16:creationId xmlns:a16="http://schemas.microsoft.com/office/drawing/2014/main" id="{26BC2795-F254-B92C-9B1B-49E63E19C81D}"/>
              </a:ext>
            </a:extLst>
          </p:cNvPr>
          <p:cNvPicPr>
            <a:picLocks noChangeAspect="1"/>
          </p:cNvPicPr>
          <p:nvPr/>
        </p:nvPicPr>
        <p:blipFill>
          <a:blip r:embed="rId4" cstate="print">
            <a:alphaModFix amt="20000"/>
            <a:extLst>
              <a:ext uri="{28A0092B-C50C-407E-A947-70E740481C1C}">
                <a14:useLocalDpi xmlns:a14="http://schemas.microsoft.com/office/drawing/2010/main" val="0"/>
              </a:ext>
            </a:extLst>
          </a:blip>
          <a:stretch>
            <a:fillRect/>
          </a:stretch>
        </p:blipFill>
        <p:spPr>
          <a:xfrm>
            <a:off x="2559670" y="3403231"/>
            <a:ext cx="443432" cy="443432"/>
          </a:xfrm>
          <a:prstGeom prst="rect">
            <a:avLst/>
          </a:prstGeom>
        </p:spPr>
      </p:pic>
      <p:pic>
        <p:nvPicPr>
          <p:cNvPr id="14" name="writing pic">
            <a:extLst>
              <a:ext uri="{FF2B5EF4-FFF2-40B4-BE49-F238E27FC236}">
                <a16:creationId xmlns:a16="http://schemas.microsoft.com/office/drawing/2014/main" id="{021F56FB-23B9-22C5-D015-76A78A8B77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6575" y="4492669"/>
            <a:ext cx="552177" cy="459092"/>
          </a:xfrm>
          <a:prstGeom prst="rect">
            <a:avLst/>
          </a:prstGeom>
        </p:spPr>
      </p:pic>
      <p:pic>
        <p:nvPicPr>
          <p:cNvPr id="15" name="trash can pic">
            <a:extLst>
              <a:ext uri="{FF2B5EF4-FFF2-40B4-BE49-F238E27FC236}">
                <a16:creationId xmlns:a16="http://schemas.microsoft.com/office/drawing/2014/main" id="{92A7C093-0E1C-AF2B-7014-83E29A9C4287}"/>
              </a:ext>
            </a:extLst>
          </p:cNvPr>
          <p:cNvPicPr>
            <a:picLocks noChangeAspect="1"/>
          </p:cNvPicPr>
          <p:nvPr/>
        </p:nvPicPr>
        <p:blipFill>
          <a:blip r:embed="rId6" cstate="print">
            <a:alphaModFix amt="20000"/>
            <a:extLst>
              <a:ext uri="{28A0092B-C50C-407E-A947-70E740481C1C}">
                <a14:useLocalDpi xmlns:a14="http://schemas.microsoft.com/office/drawing/2010/main" val="0"/>
              </a:ext>
            </a:extLst>
          </a:blip>
          <a:stretch>
            <a:fillRect/>
          </a:stretch>
        </p:blipFill>
        <p:spPr>
          <a:xfrm>
            <a:off x="7937950" y="5137451"/>
            <a:ext cx="532096" cy="442396"/>
          </a:xfrm>
          <a:prstGeom prst="rect">
            <a:avLst/>
          </a:prstGeom>
        </p:spPr>
      </p:pic>
      <p:sp>
        <p:nvSpPr>
          <p:cNvPr id="19" name="paper text">
            <a:extLst>
              <a:ext uri="{FF2B5EF4-FFF2-40B4-BE49-F238E27FC236}">
                <a16:creationId xmlns:a16="http://schemas.microsoft.com/office/drawing/2014/main" id="{FE8EF0F0-B367-A66F-D9A3-D7E57748C55F}"/>
              </a:ext>
            </a:extLst>
          </p:cNvPr>
          <p:cNvSpPr txBox="1">
            <a:spLocks/>
          </p:cNvSpPr>
          <p:nvPr/>
        </p:nvSpPr>
        <p:spPr>
          <a:xfrm>
            <a:off x="1573010" y="2390006"/>
            <a:ext cx="789093" cy="6651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chemeClr val="bg1">
                    <a:lumMod val="75000"/>
                  </a:schemeClr>
                </a:solidFill>
                <a:latin typeface="+mn-lt"/>
                <a:cs typeface="Calibri" panose="020F0502020204030204" pitchFamily="34" charset="0"/>
              </a:rPr>
              <a:t>.0206</a:t>
            </a:r>
          </a:p>
          <a:p>
            <a:pPr marL="0" indent="0" fontAlgn="base">
              <a:spcBef>
                <a:spcPts val="400"/>
              </a:spcBef>
              <a:buNone/>
            </a:pPr>
            <a:r>
              <a:rPr lang="en-US" sz="2000" dirty="0">
                <a:solidFill>
                  <a:schemeClr val="bg1">
                    <a:lumMod val="75000"/>
                  </a:schemeClr>
                </a:solidFill>
                <a:latin typeface="+mn-lt"/>
                <a:cs typeface="Calibri" panose="020F0502020204030204" pitchFamily="34" charset="0"/>
              </a:rPr>
              <a:t>.0207</a:t>
            </a:r>
          </a:p>
        </p:txBody>
      </p:sp>
      <p:pic>
        <p:nvPicPr>
          <p:cNvPr id="20" name="paper pic">
            <a:extLst>
              <a:ext uri="{FF2B5EF4-FFF2-40B4-BE49-F238E27FC236}">
                <a16:creationId xmlns:a16="http://schemas.microsoft.com/office/drawing/2014/main" id="{A49345BD-1C89-BC61-5A31-0DF1C6AB79E7}"/>
              </a:ext>
            </a:extLst>
          </p:cNvPr>
          <p:cNvPicPr>
            <a:picLocks noChangeAspect="1"/>
          </p:cNvPicPr>
          <p:nvPr/>
        </p:nvPicPr>
        <p:blipFill>
          <a:blip r:embed="rId7" cstate="print">
            <a:alphaModFix amt="20000"/>
            <a:extLst>
              <a:ext uri="{28A0092B-C50C-407E-A947-70E740481C1C}">
                <a14:useLocalDpi xmlns:a14="http://schemas.microsoft.com/office/drawing/2010/main" val="0"/>
              </a:ext>
            </a:extLst>
          </a:blip>
          <a:stretch>
            <a:fillRect/>
          </a:stretch>
        </p:blipFill>
        <p:spPr>
          <a:xfrm rot="20151162">
            <a:off x="2476218" y="2472802"/>
            <a:ext cx="516072" cy="516072"/>
          </a:xfrm>
          <a:prstGeom prst="rect">
            <a:avLst/>
          </a:prstGeom>
        </p:spPr>
      </p:pic>
      <p:sp>
        <p:nvSpPr>
          <p:cNvPr id="23" name="list">
            <a:extLst>
              <a:ext uri="{FF2B5EF4-FFF2-40B4-BE49-F238E27FC236}">
                <a16:creationId xmlns:a16="http://schemas.microsoft.com/office/drawing/2014/main" id="{B1AD62A7-1597-8FCB-7143-725331791439}"/>
              </a:ext>
            </a:extLst>
          </p:cNvPr>
          <p:cNvSpPr txBox="1">
            <a:spLocks/>
          </p:cNvSpPr>
          <p:nvPr/>
        </p:nvSpPr>
        <p:spPr>
          <a:xfrm>
            <a:off x="3408930" y="2506385"/>
            <a:ext cx="7283025" cy="320630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Edmondsans"/>
                <a:ea typeface="+mn-ea"/>
                <a:cs typeface="Edmondsan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Edmondsans"/>
                <a:ea typeface="+mn-ea"/>
                <a:cs typeface="Edmondsan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Edmondsans"/>
                <a:ea typeface="+mn-ea"/>
                <a:cs typeface="Edmondsan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Edmondsans"/>
                <a:ea typeface="+mn-ea"/>
                <a:cs typeface="Edmondsan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Edmondsans"/>
                <a:ea typeface="+mn-ea"/>
                <a:cs typeface="Edmondsan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Aft>
                <a:spcPts val="1800"/>
              </a:spcAft>
            </a:pPr>
            <a:r>
              <a:rPr lang="en-US" sz="2300" dirty="0">
                <a:solidFill>
                  <a:schemeClr val="bg1">
                    <a:lumMod val="75000"/>
                  </a:schemeClr>
                </a:solidFill>
                <a:latin typeface="+mn-lt"/>
                <a:cs typeface="Calibri" panose="020F0502020204030204" pitchFamily="34" charset="0"/>
              </a:rPr>
              <a:t>Describe North Carolina State Laws governing infection prevention in healthcare facilities</a:t>
            </a:r>
            <a:endParaRPr lang="en-US" sz="800" dirty="0">
              <a:solidFill>
                <a:schemeClr val="bg1">
                  <a:lumMod val="75000"/>
                </a:schemeClr>
              </a:solidFill>
              <a:latin typeface="+mn-lt"/>
              <a:cs typeface="Calibri" panose="020F0502020204030204" pitchFamily="34" charset="0"/>
            </a:endParaRPr>
          </a:p>
          <a:p>
            <a:pPr fontAlgn="base">
              <a:lnSpc>
                <a:spcPct val="100000"/>
              </a:lnSpc>
              <a:spcBef>
                <a:spcPts val="400"/>
              </a:spcBef>
              <a:spcAft>
                <a:spcPts val="1800"/>
              </a:spcAft>
            </a:pPr>
            <a:r>
              <a:rPr lang="en-US" sz="2300" dirty="0">
                <a:solidFill>
                  <a:schemeClr val="bg1">
                    <a:lumMod val="75000"/>
                  </a:schemeClr>
                </a:solidFill>
                <a:latin typeface="+mn-lt"/>
                <a:cs typeface="Calibri" panose="020F0502020204030204" pitchFamily="34" charset="0"/>
              </a:rPr>
              <a:t>Discuss Control Measures for Human Immunodeficiency Virus (HIV), hepatitis B and hepatitis C</a:t>
            </a:r>
          </a:p>
          <a:p>
            <a:pPr fontAlgn="base">
              <a:lnSpc>
                <a:spcPct val="100000"/>
              </a:lnSpc>
              <a:spcBef>
                <a:spcPts val="400"/>
              </a:spcBef>
              <a:spcAft>
                <a:spcPts val="2400"/>
              </a:spcAft>
            </a:pPr>
            <a:r>
              <a:rPr lang="en-US" sz="2300" dirty="0">
                <a:solidFill>
                  <a:srgbClr val="532E1D"/>
                </a:solidFill>
                <a:latin typeface="+mn-lt"/>
                <a:cs typeface="Calibri" panose="020F0502020204030204" pitchFamily="34" charset="0"/>
              </a:rPr>
              <a:t>Review Communicable Disease Reporting</a:t>
            </a:r>
          </a:p>
          <a:p>
            <a:pPr fontAlgn="base">
              <a:lnSpc>
                <a:spcPct val="100000"/>
              </a:lnSpc>
              <a:spcBef>
                <a:spcPts val="400"/>
              </a:spcBef>
              <a:spcAft>
                <a:spcPts val="1800"/>
              </a:spcAft>
            </a:pPr>
            <a:r>
              <a:rPr lang="en-US" sz="2300" dirty="0">
                <a:solidFill>
                  <a:schemeClr val="bg1">
                    <a:lumMod val="75000"/>
                  </a:schemeClr>
                </a:solidFill>
                <a:latin typeface="+mn-lt"/>
                <a:cs typeface="Calibri" panose="020F0502020204030204" pitchFamily="34" charset="0"/>
              </a:rPr>
              <a:t>Describe NC Medical waste rules.</a:t>
            </a:r>
          </a:p>
        </p:txBody>
      </p:sp>
      <p:sp>
        <p:nvSpPr>
          <p:cNvPr id="24" name="paper text">
            <a:extLst>
              <a:ext uri="{FF2B5EF4-FFF2-40B4-BE49-F238E27FC236}">
                <a16:creationId xmlns:a16="http://schemas.microsoft.com/office/drawing/2014/main" id="{2F1C5A06-A95C-0866-6D60-66747BAEA4CB}"/>
              </a:ext>
            </a:extLst>
          </p:cNvPr>
          <p:cNvSpPr txBox="1">
            <a:spLocks/>
          </p:cNvSpPr>
          <p:nvPr/>
        </p:nvSpPr>
        <p:spPr>
          <a:xfrm>
            <a:off x="1568166" y="3220069"/>
            <a:ext cx="869005" cy="9512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chemeClr val="bg1">
                    <a:lumMod val="75000"/>
                  </a:schemeClr>
                </a:solidFill>
                <a:latin typeface="+mn-lt"/>
                <a:cs typeface="Calibri" panose="020F0502020204030204" pitchFamily="34" charset="0"/>
              </a:rPr>
              <a:t>.0202</a:t>
            </a:r>
          </a:p>
          <a:p>
            <a:pPr marL="0" indent="0" fontAlgn="base">
              <a:spcBef>
                <a:spcPts val="400"/>
              </a:spcBef>
              <a:buNone/>
            </a:pPr>
            <a:r>
              <a:rPr lang="en-US" sz="2000" dirty="0">
                <a:solidFill>
                  <a:schemeClr val="bg1">
                    <a:lumMod val="75000"/>
                  </a:schemeClr>
                </a:solidFill>
                <a:latin typeface="+mn-lt"/>
                <a:cs typeface="Calibri" panose="020F0502020204030204" pitchFamily="34" charset="0"/>
              </a:rPr>
              <a:t>.0203</a:t>
            </a:r>
          </a:p>
          <a:p>
            <a:pPr marL="0" indent="0" fontAlgn="base">
              <a:spcBef>
                <a:spcPts val="400"/>
              </a:spcBef>
              <a:buNone/>
            </a:pPr>
            <a:r>
              <a:rPr lang="en-US" sz="2000" dirty="0">
                <a:solidFill>
                  <a:schemeClr val="bg1">
                    <a:lumMod val="75000"/>
                  </a:schemeClr>
                </a:solidFill>
                <a:latin typeface="+mn-lt"/>
                <a:cs typeface="Calibri" panose="020F0502020204030204" pitchFamily="34" charset="0"/>
              </a:rPr>
              <a:t>.0214</a:t>
            </a:r>
          </a:p>
        </p:txBody>
      </p:sp>
      <p:sp>
        <p:nvSpPr>
          <p:cNvPr id="25" name="paper text">
            <a:extLst>
              <a:ext uri="{FF2B5EF4-FFF2-40B4-BE49-F238E27FC236}">
                <a16:creationId xmlns:a16="http://schemas.microsoft.com/office/drawing/2014/main" id="{24FE1BA5-48B8-E683-4BA3-D8F80B211EC6}"/>
              </a:ext>
            </a:extLst>
          </p:cNvPr>
          <p:cNvSpPr txBox="1">
            <a:spLocks/>
          </p:cNvSpPr>
          <p:nvPr/>
        </p:nvSpPr>
        <p:spPr>
          <a:xfrm>
            <a:off x="1428945" y="4380724"/>
            <a:ext cx="1859249" cy="6805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rgbClr val="532E1D"/>
                </a:solidFill>
                <a:latin typeface="+mn-lt"/>
                <a:cs typeface="Calibri" panose="020F0502020204030204" pitchFamily="34" charset="0"/>
              </a:rPr>
              <a:t>GS 130A-135</a:t>
            </a:r>
          </a:p>
          <a:p>
            <a:pPr marL="0" indent="0" fontAlgn="base">
              <a:spcBef>
                <a:spcPts val="400"/>
              </a:spcBef>
              <a:buNone/>
            </a:pPr>
            <a:r>
              <a:rPr lang="en-US" sz="2000" dirty="0">
                <a:solidFill>
                  <a:srgbClr val="532E1D"/>
                </a:solidFill>
                <a:latin typeface="+mn-lt"/>
                <a:cs typeface="Calibri" panose="020F0502020204030204" pitchFamily="34" charset="0"/>
              </a:rPr>
              <a:t>10A NCAC 41A</a:t>
            </a:r>
          </a:p>
          <a:p>
            <a:pPr marL="0" indent="0" fontAlgn="base">
              <a:spcBef>
                <a:spcPts val="400"/>
              </a:spcBef>
              <a:buNone/>
            </a:pPr>
            <a:endParaRPr lang="en-US" sz="2000" dirty="0">
              <a:latin typeface="Calibri" panose="020F0502020204030204" pitchFamily="34" charset="0"/>
              <a:cs typeface="Calibri" panose="020F0502020204030204" pitchFamily="34" charset="0"/>
            </a:endParaRPr>
          </a:p>
        </p:txBody>
      </p:sp>
      <p:sp>
        <p:nvSpPr>
          <p:cNvPr id="26" name="paper text">
            <a:extLst>
              <a:ext uri="{FF2B5EF4-FFF2-40B4-BE49-F238E27FC236}">
                <a16:creationId xmlns:a16="http://schemas.microsoft.com/office/drawing/2014/main" id="{6AEC52CA-927C-9FF1-AC32-54512CAD2B4F}"/>
              </a:ext>
            </a:extLst>
          </p:cNvPr>
          <p:cNvSpPr txBox="1">
            <a:spLocks/>
          </p:cNvSpPr>
          <p:nvPr/>
        </p:nvSpPr>
        <p:spPr>
          <a:xfrm>
            <a:off x="1428945" y="5140194"/>
            <a:ext cx="1496170" cy="658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chemeClr val="bg1">
                    <a:lumMod val="75000"/>
                  </a:schemeClr>
                </a:solidFill>
                <a:latin typeface="+mn-lt"/>
                <a:cs typeface="Calibri" panose="020F0502020204030204" pitchFamily="34" charset="0"/>
              </a:rPr>
              <a:t>15A NCAC 13B .1200</a:t>
            </a:r>
          </a:p>
        </p:txBody>
      </p:sp>
      <p:sp>
        <p:nvSpPr>
          <p:cNvPr id="27" name="paper text">
            <a:extLst>
              <a:ext uri="{FF2B5EF4-FFF2-40B4-BE49-F238E27FC236}">
                <a16:creationId xmlns:a16="http://schemas.microsoft.com/office/drawing/2014/main" id="{542B7A79-3FFA-96B3-4FCD-637546D1D7C1}"/>
              </a:ext>
            </a:extLst>
          </p:cNvPr>
          <p:cNvSpPr txBox="1">
            <a:spLocks/>
          </p:cNvSpPr>
          <p:nvPr/>
        </p:nvSpPr>
        <p:spPr>
          <a:xfrm>
            <a:off x="1428945" y="1931557"/>
            <a:ext cx="1928586" cy="4098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chemeClr val="bg1">
                    <a:lumMod val="75000"/>
                  </a:schemeClr>
                </a:solidFill>
                <a:latin typeface="+mn-lt"/>
                <a:cs typeface="Calibri" panose="020F0502020204030204" pitchFamily="34" charset="0"/>
              </a:rPr>
              <a:t>10 A NCAC 41A</a:t>
            </a:r>
          </a:p>
        </p:txBody>
      </p:sp>
    </p:spTree>
    <p:extLst>
      <p:ext uri="{BB962C8B-B14F-4D97-AF65-F5344CB8AC3E}">
        <p14:creationId xmlns:p14="http://schemas.microsoft.com/office/powerpoint/2010/main" val="1440713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6895" y="1961250"/>
            <a:ext cx="5916804" cy="706998"/>
          </a:xfrm>
          <a:noFill/>
          <a:ln>
            <a:noFill/>
          </a:ln>
        </p:spPr>
        <p:txBody>
          <a:bodyPr>
            <a:normAutofit/>
          </a:bodyPr>
          <a:lstStyle/>
          <a:p>
            <a:pPr defTabSz="914400">
              <a:spcBef>
                <a:spcPts val="1000"/>
              </a:spcBef>
            </a:pPr>
            <a:r>
              <a:rPr lang="en-US" sz="3600" b="1" dirty="0">
                <a:solidFill>
                  <a:srgbClr val="532E1D"/>
                </a:solidFill>
                <a:ea typeface="+mn-ea"/>
              </a:rPr>
              <a:t>GS 130A-135; 10A NCAC 41A</a:t>
            </a:r>
          </a:p>
        </p:txBody>
      </p:sp>
      <p:sp>
        <p:nvSpPr>
          <p:cNvPr id="3" name="Content Placeholder 2"/>
          <p:cNvSpPr>
            <a:spLocks noGrp="1"/>
          </p:cNvSpPr>
          <p:nvPr>
            <p:ph idx="1"/>
          </p:nvPr>
        </p:nvSpPr>
        <p:spPr>
          <a:xfrm>
            <a:off x="1393791" y="2754967"/>
            <a:ext cx="9404417" cy="3916679"/>
          </a:xfrm>
          <a:noFill/>
          <a:ln>
            <a:noFill/>
          </a:ln>
        </p:spPr>
        <p:txBody>
          <a:bodyPr>
            <a:normAutofit/>
          </a:bodyPr>
          <a:lstStyle/>
          <a:p>
            <a:pPr marL="742950" lvl="1" indent="-274320">
              <a:spcAft>
                <a:spcPts val="1200"/>
              </a:spcAft>
            </a:pPr>
            <a:r>
              <a:rPr lang="en-US" sz="2400" dirty="0">
                <a:solidFill>
                  <a:srgbClr val="532E1D"/>
                </a:solidFill>
              </a:rPr>
              <a:t>“A physician licensed to practice medicine who has reason to suspect that a person about whom the physician has been consulted professionally has a communicable disease (CD) or condition declared by the Commission to be reported, shall report information required by the Commission to the local health director …” </a:t>
            </a:r>
          </a:p>
          <a:p>
            <a:pPr marL="742950" lvl="1" indent="-274320">
              <a:spcAft>
                <a:spcPts val="1200"/>
              </a:spcAft>
            </a:pPr>
            <a:r>
              <a:rPr lang="en-US" sz="2400" dirty="0">
                <a:solidFill>
                  <a:srgbClr val="532E1D"/>
                </a:solidFill>
              </a:rPr>
              <a:t>Physicians, labs &amp; specified others must report CDs designated “reportable” by NC Commission for Public Health</a:t>
            </a:r>
          </a:p>
          <a:p>
            <a:pPr marL="394335" indent="-342900"/>
            <a:endParaRPr lang="en-US" sz="2400" dirty="0"/>
          </a:p>
          <a:p>
            <a:pPr marL="0" indent="0">
              <a:buNone/>
            </a:pPr>
            <a:endParaRPr lang="en-US" dirty="0"/>
          </a:p>
        </p:txBody>
      </p:sp>
      <p:sp>
        <p:nvSpPr>
          <p:cNvPr id="6" name="Rectangle 5">
            <a:extLst>
              <a:ext uri="{FF2B5EF4-FFF2-40B4-BE49-F238E27FC236}">
                <a16:creationId xmlns:a16="http://schemas.microsoft.com/office/drawing/2014/main" id="{6BA51BE7-E56C-4F0D-8FB8-0040897F8D0E}"/>
              </a:ext>
            </a:extLst>
          </p:cNvPr>
          <p:cNvSpPr/>
          <p:nvPr/>
        </p:nvSpPr>
        <p:spPr>
          <a:xfrm>
            <a:off x="3430601" y="5609986"/>
            <a:ext cx="4569584" cy="369332"/>
          </a:xfrm>
          <a:prstGeom prst="rect">
            <a:avLst/>
          </a:prstGeom>
        </p:spPr>
        <p:txBody>
          <a:bodyPr wrap="none">
            <a:spAutoFit/>
          </a:bodyPr>
          <a:lstStyle/>
          <a:p>
            <a:r>
              <a:rPr lang="en-US" dirty="0">
                <a:hlinkClick r:id="rId3"/>
              </a:rPr>
              <a:t>https://epi.publichealth.nc.gov/cd/report.html</a:t>
            </a:r>
            <a:endParaRPr lang="en-US" dirty="0"/>
          </a:p>
        </p:txBody>
      </p:sp>
      <p:pic>
        <p:nvPicPr>
          <p:cNvPr id="4" name="Banner">
            <a:extLst>
              <a:ext uri="{FF2B5EF4-FFF2-40B4-BE49-F238E27FC236}">
                <a16:creationId xmlns:a16="http://schemas.microsoft.com/office/drawing/2014/main" id="{23A8CDA0-7EAB-B3B9-6CC1-04C60EA00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pic>
        <p:nvPicPr>
          <p:cNvPr id="5" name="header icon">
            <a:extLst>
              <a:ext uri="{FF2B5EF4-FFF2-40B4-BE49-F238E27FC236}">
                <a16:creationId xmlns:a16="http://schemas.microsoft.com/office/drawing/2014/main" id="{782294A7-326F-4010-9721-AB1FE783B7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0816" y="1098059"/>
            <a:ext cx="638464" cy="638464"/>
          </a:xfrm>
          <a:prstGeom prst="rect">
            <a:avLst/>
          </a:prstGeom>
        </p:spPr>
      </p:pic>
      <p:sp>
        <p:nvSpPr>
          <p:cNvPr id="13" name="TextBox 12">
            <a:extLst>
              <a:ext uri="{FF2B5EF4-FFF2-40B4-BE49-F238E27FC236}">
                <a16:creationId xmlns:a16="http://schemas.microsoft.com/office/drawing/2014/main" id="{A03C9954-AF9A-6FFC-6ACE-80FB86CE7C43}"/>
              </a:ext>
            </a:extLst>
          </p:cNvPr>
          <p:cNvSpPr txBox="1"/>
          <p:nvPr/>
        </p:nvSpPr>
        <p:spPr>
          <a:xfrm>
            <a:off x="1358546" y="1082816"/>
            <a:ext cx="4356847" cy="707886"/>
          </a:xfrm>
          <a:prstGeom prst="rect">
            <a:avLst/>
          </a:prstGeom>
          <a:noFill/>
        </p:spPr>
        <p:txBody>
          <a:bodyPr wrap="square" rtlCol="0">
            <a:spAutoFit/>
          </a:bodyPr>
          <a:lstStyle/>
          <a:p>
            <a:r>
              <a:rPr lang="en-US" sz="4000" b="1" dirty="0">
                <a:solidFill>
                  <a:schemeClr val="bg1"/>
                </a:solidFill>
              </a:rPr>
              <a:t>Reporting Rules:</a:t>
            </a:r>
          </a:p>
        </p:txBody>
      </p:sp>
    </p:spTree>
    <p:extLst>
      <p:ext uri="{BB962C8B-B14F-4D97-AF65-F5344CB8AC3E}">
        <p14:creationId xmlns:p14="http://schemas.microsoft.com/office/powerpoint/2010/main" val="258814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59B6970F-81D2-C214-DD88-F328BF4E1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727" y="1083212"/>
            <a:ext cx="9660546" cy="4628272"/>
          </a:xfrm>
          <a:prstGeom prst="rect">
            <a:avLst/>
          </a:prstGeom>
        </p:spPr>
      </p:pic>
      <p:sp>
        <p:nvSpPr>
          <p:cNvPr id="4" name="Oval 3">
            <a:extLst>
              <a:ext uri="{FF2B5EF4-FFF2-40B4-BE49-F238E27FC236}">
                <a16:creationId xmlns:a16="http://schemas.microsoft.com/office/drawing/2014/main" id="{4499AB3A-40DC-450A-CB58-5FB05DFBE213}"/>
              </a:ext>
            </a:extLst>
          </p:cNvPr>
          <p:cNvSpPr/>
          <p:nvPr/>
        </p:nvSpPr>
        <p:spPr>
          <a:xfrm>
            <a:off x="1223889" y="3854548"/>
            <a:ext cx="3137096" cy="211015"/>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D1EE371-157A-D565-7219-F2F3F28675F1}"/>
              </a:ext>
            </a:extLst>
          </p:cNvPr>
          <p:cNvSpPr txBox="1"/>
          <p:nvPr/>
        </p:nvSpPr>
        <p:spPr>
          <a:xfrm>
            <a:off x="4642338" y="3531382"/>
            <a:ext cx="3868615" cy="646331"/>
          </a:xfrm>
          <a:prstGeom prst="rect">
            <a:avLst/>
          </a:prstGeom>
          <a:noFill/>
        </p:spPr>
        <p:txBody>
          <a:bodyPr wrap="square" rtlCol="0">
            <a:spAutoFit/>
          </a:bodyPr>
          <a:lstStyle/>
          <a:p>
            <a:endParaRPr lang="en-US" dirty="0"/>
          </a:p>
          <a:p>
            <a:r>
              <a:rPr lang="en-US" b="1" dirty="0">
                <a:solidFill>
                  <a:srgbClr val="0070C0"/>
                </a:solidFill>
                <a:effectLst>
                  <a:outerShdw blurRad="38100" dist="38100" dir="2700000" algn="tl">
                    <a:srgbClr val="000000">
                      <a:alpha val="43137"/>
                    </a:srgbClr>
                  </a:outerShdw>
                </a:effectLst>
              </a:rPr>
              <a:t>Amended November 1, 2024</a:t>
            </a:r>
          </a:p>
        </p:txBody>
      </p:sp>
    </p:spTree>
    <p:extLst>
      <p:ext uri="{BB962C8B-B14F-4D97-AF65-F5344CB8AC3E}">
        <p14:creationId xmlns:p14="http://schemas.microsoft.com/office/powerpoint/2010/main" val="207638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nner">
            <a:extLst>
              <a:ext uri="{FF2B5EF4-FFF2-40B4-BE49-F238E27FC236}">
                <a16:creationId xmlns:a16="http://schemas.microsoft.com/office/drawing/2014/main" id="{3419982A-4A26-73F9-5CFD-AA92B6DFE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sp>
        <p:nvSpPr>
          <p:cNvPr id="7" name="TextBox 6">
            <a:extLst>
              <a:ext uri="{FF2B5EF4-FFF2-40B4-BE49-F238E27FC236}">
                <a16:creationId xmlns:a16="http://schemas.microsoft.com/office/drawing/2014/main" id="{14A748EA-85FC-BC94-BE33-2F4D912C11E7}"/>
              </a:ext>
            </a:extLst>
          </p:cNvPr>
          <p:cNvSpPr txBox="1"/>
          <p:nvPr/>
        </p:nvSpPr>
        <p:spPr>
          <a:xfrm>
            <a:off x="1334702" y="1082816"/>
            <a:ext cx="4356847" cy="707886"/>
          </a:xfrm>
          <a:prstGeom prst="rect">
            <a:avLst/>
          </a:prstGeom>
          <a:noFill/>
        </p:spPr>
        <p:txBody>
          <a:bodyPr wrap="square" rtlCol="0">
            <a:spAutoFit/>
          </a:bodyPr>
          <a:lstStyle/>
          <a:p>
            <a:r>
              <a:rPr lang="en-US" sz="4000" b="1" dirty="0">
                <a:solidFill>
                  <a:schemeClr val="bg1"/>
                </a:solidFill>
              </a:rPr>
              <a:t>Objectives</a:t>
            </a:r>
          </a:p>
        </p:txBody>
      </p:sp>
      <p:sp>
        <p:nvSpPr>
          <p:cNvPr id="4" name="Rectangle 3">
            <a:extLst>
              <a:ext uri="{FF2B5EF4-FFF2-40B4-BE49-F238E27FC236}">
                <a16:creationId xmlns:a16="http://schemas.microsoft.com/office/drawing/2014/main" id="{DCB15F32-870C-051B-EDC8-A2EFE944A7EF}"/>
              </a:ext>
            </a:extLst>
          </p:cNvPr>
          <p:cNvSpPr/>
          <p:nvPr/>
        </p:nvSpPr>
        <p:spPr>
          <a:xfrm>
            <a:off x="1500045" y="1904956"/>
            <a:ext cx="1599430" cy="2358167"/>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warning pic">
            <a:extLst>
              <a:ext uri="{FF2B5EF4-FFF2-40B4-BE49-F238E27FC236}">
                <a16:creationId xmlns:a16="http://schemas.microsoft.com/office/drawing/2014/main" id="{8F812621-0642-8574-1483-E74C0CB110C3}"/>
              </a:ext>
            </a:extLst>
          </p:cNvPr>
          <p:cNvPicPr>
            <a:picLocks noChangeAspect="1"/>
          </p:cNvPicPr>
          <p:nvPr/>
        </p:nvPicPr>
        <p:blipFill>
          <a:blip r:embed="rId4" cstate="print">
            <a:alphaModFix amt="20000"/>
            <a:extLst>
              <a:ext uri="{28A0092B-C50C-407E-A947-70E740481C1C}">
                <a14:useLocalDpi xmlns:a14="http://schemas.microsoft.com/office/drawing/2010/main" val="0"/>
              </a:ext>
            </a:extLst>
          </a:blip>
          <a:stretch>
            <a:fillRect/>
          </a:stretch>
        </p:blipFill>
        <p:spPr>
          <a:xfrm>
            <a:off x="2559670" y="3403231"/>
            <a:ext cx="443432" cy="443432"/>
          </a:xfrm>
          <a:prstGeom prst="rect">
            <a:avLst/>
          </a:prstGeom>
        </p:spPr>
      </p:pic>
      <p:pic>
        <p:nvPicPr>
          <p:cNvPr id="14" name="writing pic">
            <a:extLst>
              <a:ext uri="{FF2B5EF4-FFF2-40B4-BE49-F238E27FC236}">
                <a16:creationId xmlns:a16="http://schemas.microsoft.com/office/drawing/2014/main" id="{B0A6B926-36FB-2BE6-7535-9F8EED430901}"/>
              </a:ext>
            </a:extLst>
          </p:cNvPr>
          <p:cNvPicPr>
            <a:picLocks noChangeAspect="1"/>
          </p:cNvPicPr>
          <p:nvPr/>
        </p:nvPicPr>
        <p:blipFill>
          <a:blip r:embed="rId5" cstate="print">
            <a:alphaModFix amt="20000"/>
            <a:extLst>
              <a:ext uri="{28A0092B-C50C-407E-A947-70E740481C1C}">
                <a14:useLocalDpi xmlns:a14="http://schemas.microsoft.com/office/drawing/2010/main" val="0"/>
              </a:ext>
            </a:extLst>
          </a:blip>
          <a:stretch>
            <a:fillRect/>
          </a:stretch>
        </p:blipFill>
        <p:spPr>
          <a:xfrm>
            <a:off x="8956575" y="4492669"/>
            <a:ext cx="552177" cy="459092"/>
          </a:xfrm>
          <a:prstGeom prst="rect">
            <a:avLst/>
          </a:prstGeom>
        </p:spPr>
      </p:pic>
      <p:pic>
        <p:nvPicPr>
          <p:cNvPr id="15" name="trash can pic">
            <a:extLst>
              <a:ext uri="{FF2B5EF4-FFF2-40B4-BE49-F238E27FC236}">
                <a16:creationId xmlns:a16="http://schemas.microsoft.com/office/drawing/2014/main" id="{4A0C477C-9171-8D52-5B9F-FF4F9036B9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7950" y="5137451"/>
            <a:ext cx="532096" cy="442396"/>
          </a:xfrm>
          <a:prstGeom prst="rect">
            <a:avLst/>
          </a:prstGeom>
        </p:spPr>
      </p:pic>
      <p:sp>
        <p:nvSpPr>
          <p:cNvPr id="19" name="paper text">
            <a:extLst>
              <a:ext uri="{FF2B5EF4-FFF2-40B4-BE49-F238E27FC236}">
                <a16:creationId xmlns:a16="http://schemas.microsoft.com/office/drawing/2014/main" id="{FF8B5B83-5ABE-D16B-B71B-3C28C0C57956}"/>
              </a:ext>
            </a:extLst>
          </p:cNvPr>
          <p:cNvSpPr txBox="1">
            <a:spLocks/>
          </p:cNvSpPr>
          <p:nvPr/>
        </p:nvSpPr>
        <p:spPr>
          <a:xfrm>
            <a:off x="1573010" y="2390006"/>
            <a:ext cx="789093" cy="6651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chemeClr val="bg1">
                    <a:lumMod val="75000"/>
                  </a:schemeClr>
                </a:solidFill>
                <a:latin typeface="+mn-lt"/>
                <a:cs typeface="Calibri" panose="020F0502020204030204" pitchFamily="34" charset="0"/>
              </a:rPr>
              <a:t>.0206</a:t>
            </a:r>
          </a:p>
          <a:p>
            <a:pPr marL="0" indent="0" fontAlgn="base">
              <a:spcBef>
                <a:spcPts val="400"/>
              </a:spcBef>
              <a:buNone/>
            </a:pPr>
            <a:r>
              <a:rPr lang="en-US" sz="2000" dirty="0">
                <a:solidFill>
                  <a:schemeClr val="bg1">
                    <a:lumMod val="75000"/>
                  </a:schemeClr>
                </a:solidFill>
                <a:latin typeface="+mn-lt"/>
                <a:cs typeface="Calibri" panose="020F0502020204030204" pitchFamily="34" charset="0"/>
              </a:rPr>
              <a:t>.0207</a:t>
            </a:r>
          </a:p>
        </p:txBody>
      </p:sp>
      <p:pic>
        <p:nvPicPr>
          <p:cNvPr id="20" name="paper pic">
            <a:extLst>
              <a:ext uri="{FF2B5EF4-FFF2-40B4-BE49-F238E27FC236}">
                <a16:creationId xmlns:a16="http://schemas.microsoft.com/office/drawing/2014/main" id="{AF8C2B77-A118-4C47-6661-75CB8411EDA6}"/>
              </a:ext>
            </a:extLst>
          </p:cNvPr>
          <p:cNvPicPr>
            <a:picLocks noChangeAspect="1"/>
          </p:cNvPicPr>
          <p:nvPr/>
        </p:nvPicPr>
        <p:blipFill>
          <a:blip r:embed="rId7" cstate="print">
            <a:alphaModFix amt="20000"/>
            <a:extLst>
              <a:ext uri="{28A0092B-C50C-407E-A947-70E740481C1C}">
                <a14:useLocalDpi xmlns:a14="http://schemas.microsoft.com/office/drawing/2010/main" val="0"/>
              </a:ext>
            </a:extLst>
          </a:blip>
          <a:stretch>
            <a:fillRect/>
          </a:stretch>
        </p:blipFill>
        <p:spPr>
          <a:xfrm rot="20151162">
            <a:off x="2476218" y="2472802"/>
            <a:ext cx="516072" cy="516072"/>
          </a:xfrm>
          <a:prstGeom prst="rect">
            <a:avLst/>
          </a:prstGeom>
        </p:spPr>
      </p:pic>
      <p:sp>
        <p:nvSpPr>
          <p:cNvPr id="23" name="list">
            <a:extLst>
              <a:ext uri="{FF2B5EF4-FFF2-40B4-BE49-F238E27FC236}">
                <a16:creationId xmlns:a16="http://schemas.microsoft.com/office/drawing/2014/main" id="{5C90435D-38AD-82C7-E2EF-608528993629}"/>
              </a:ext>
            </a:extLst>
          </p:cNvPr>
          <p:cNvSpPr txBox="1">
            <a:spLocks/>
          </p:cNvSpPr>
          <p:nvPr/>
        </p:nvSpPr>
        <p:spPr>
          <a:xfrm>
            <a:off x="3408930" y="2506385"/>
            <a:ext cx="7283025" cy="320630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Edmondsans"/>
                <a:ea typeface="+mn-ea"/>
                <a:cs typeface="Edmondsan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Edmondsans"/>
                <a:ea typeface="+mn-ea"/>
                <a:cs typeface="Edmondsan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Edmondsans"/>
                <a:ea typeface="+mn-ea"/>
                <a:cs typeface="Edmondsan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Edmondsans"/>
                <a:ea typeface="+mn-ea"/>
                <a:cs typeface="Edmondsan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Edmondsans"/>
                <a:ea typeface="+mn-ea"/>
                <a:cs typeface="Edmondsan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Aft>
                <a:spcPts val="1800"/>
              </a:spcAft>
            </a:pPr>
            <a:r>
              <a:rPr lang="en-US" sz="2300" dirty="0">
                <a:solidFill>
                  <a:schemeClr val="bg1">
                    <a:lumMod val="75000"/>
                  </a:schemeClr>
                </a:solidFill>
                <a:latin typeface="+mn-lt"/>
                <a:cs typeface="Calibri" panose="020F0502020204030204" pitchFamily="34" charset="0"/>
              </a:rPr>
              <a:t>Describe North Carolina State Laws governing infection prevention in healthcare facilities</a:t>
            </a:r>
            <a:endParaRPr lang="en-US" sz="800" dirty="0">
              <a:solidFill>
                <a:schemeClr val="bg1">
                  <a:lumMod val="75000"/>
                </a:schemeClr>
              </a:solidFill>
              <a:latin typeface="+mn-lt"/>
              <a:cs typeface="Calibri" panose="020F0502020204030204" pitchFamily="34" charset="0"/>
            </a:endParaRPr>
          </a:p>
          <a:p>
            <a:pPr fontAlgn="base">
              <a:lnSpc>
                <a:spcPct val="100000"/>
              </a:lnSpc>
              <a:spcBef>
                <a:spcPts val="400"/>
              </a:spcBef>
              <a:spcAft>
                <a:spcPts val="1800"/>
              </a:spcAft>
            </a:pPr>
            <a:r>
              <a:rPr lang="en-US" sz="2300" dirty="0">
                <a:solidFill>
                  <a:schemeClr val="bg1">
                    <a:lumMod val="75000"/>
                  </a:schemeClr>
                </a:solidFill>
                <a:latin typeface="+mn-lt"/>
                <a:cs typeface="Calibri" panose="020F0502020204030204" pitchFamily="34" charset="0"/>
              </a:rPr>
              <a:t>Discuss Control Measures for Human Immunodeficiency Virus (HIV), hepatitis B and hepatitis C</a:t>
            </a:r>
          </a:p>
          <a:p>
            <a:pPr fontAlgn="base">
              <a:lnSpc>
                <a:spcPct val="100000"/>
              </a:lnSpc>
              <a:spcBef>
                <a:spcPts val="400"/>
              </a:spcBef>
              <a:spcAft>
                <a:spcPts val="2400"/>
              </a:spcAft>
            </a:pPr>
            <a:r>
              <a:rPr lang="en-US" sz="2300" dirty="0">
                <a:solidFill>
                  <a:schemeClr val="bg1">
                    <a:lumMod val="75000"/>
                  </a:schemeClr>
                </a:solidFill>
                <a:latin typeface="+mn-lt"/>
                <a:cs typeface="Calibri" panose="020F0502020204030204" pitchFamily="34" charset="0"/>
              </a:rPr>
              <a:t>Review Communicable Disease Reporting</a:t>
            </a:r>
          </a:p>
          <a:p>
            <a:pPr fontAlgn="base">
              <a:lnSpc>
                <a:spcPct val="100000"/>
              </a:lnSpc>
              <a:spcBef>
                <a:spcPts val="400"/>
              </a:spcBef>
              <a:spcAft>
                <a:spcPts val="1800"/>
              </a:spcAft>
            </a:pPr>
            <a:r>
              <a:rPr lang="en-US" sz="2300" dirty="0">
                <a:solidFill>
                  <a:srgbClr val="532E1D"/>
                </a:solidFill>
                <a:latin typeface="+mn-lt"/>
                <a:cs typeface="Calibri" panose="020F0502020204030204" pitchFamily="34" charset="0"/>
              </a:rPr>
              <a:t>Describe NC Medical waste rules.</a:t>
            </a:r>
            <a:endParaRPr lang="en-US" sz="2300" dirty="0">
              <a:latin typeface="+mn-lt"/>
              <a:cs typeface="Calibri" panose="020F0502020204030204" pitchFamily="34" charset="0"/>
            </a:endParaRPr>
          </a:p>
        </p:txBody>
      </p:sp>
      <p:sp>
        <p:nvSpPr>
          <p:cNvPr id="24" name="paper text">
            <a:extLst>
              <a:ext uri="{FF2B5EF4-FFF2-40B4-BE49-F238E27FC236}">
                <a16:creationId xmlns:a16="http://schemas.microsoft.com/office/drawing/2014/main" id="{52AC251B-17B2-F866-8974-334073C3C41B}"/>
              </a:ext>
            </a:extLst>
          </p:cNvPr>
          <p:cNvSpPr txBox="1">
            <a:spLocks/>
          </p:cNvSpPr>
          <p:nvPr/>
        </p:nvSpPr>
        <p:spPr>
          <a:xfrm>
            <a:off x="1568166" y="3220069"/>
            <a:ext cx="869005" cy="9512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chemeClr val="bg1">
                    <a:lumMod val="75000"/>
                  </a:schemeClr>
                </a:solidFill>
                <a:latin typeface="+mn-lt"/>
                <a:cs typeface="Calibri" panose="020F0502020204030204" pitchFamily="34" charset="0"/>
              </a:rPr>
              <a:t>.0202</a:t>
            </a:r>
          </a:p>
          <a:p>
            <a:pPr marL="0" indent="0" fontAlgn="base">
              <a:spcBef>
                <a:spcPts val="400"/>
              </a:spcBef>
              <a:buNone/>
            </a:pPr>
            <a:r>
              <a:rPr lang="en-US" sz="2000" dirty="0">
                <a:solidFill>
                  <a:schemeClr val="bg1">
                    <a:lumMod val="75000"/>
                  </a:schemeClr>
                </a:solidFill>
                <a:latin typeface="+mn-lt"/>
                <a:cs typeface="Calibri" panose="020F0502020204030204" pitchFamily="34" charset="0"/>
              </a:rPr>
              <a:t>.0203</a:t>
            </a:r>
          </a:p>
          <a:p>
            <a:pPr marL="0" indent="0" fontAlgn="base">
              <a:spcBef>
                <a:spcPts val="400"/>
              </a:spcBef>
              <a:buNone/>
            </a:pPr>
            <a:r>
              <a:rPr lang="en-US" sz="2000" dirty="0">
                <a:solidFill>
                  <a:schemeClr val="bg1">
                    <a:lumMod val="75000"/>
                  </a:schemeClr>
                </a:solidFill>
                <a:latin typeface="+mn-lt"/>
                <a:cs typeface="Calibri" panose="020F0502020204030204" pitchFamily="34" charset="0"/>
              </a:rPr>
              <a:t>.0214</a:t>
            </a:r>
          </a:p>
        </p:txBody>
      </p:sp>
      <p:sp>
        <p:nvSpPr>
          <p:cNvPr id="25" name="paper text">
            <a:extLst>
              <a:ext uri="{FF2B5EF4-FFF2-40B4-BE49-F238E27FC236}">
                <a16:creationId xmlns:a16="http://schemas.microsoft.com/office/drawing/2014/main" id="{60131650-0F4E-B9DC-8067-6B0A784CF2AD}"/>
              </a:ext>
            </a:extLst>
          </p:cNvPr>
          <p:cNvSpPr txBox="1">
            <a:spLocks/>
          </p:cNvSpPr>
          <p:nvPr/>
        </p:nvSpPr>
        <p:spPr>
          <a:xfrm>
            <a:off x="1428945" y="4380724"/>
            <a:ext cx="1859249" cy="6805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chemeClr val="bg1">
                    <a:lumMod val="75000"/>
                  </a:schemeClr>
                </a:solidFill>
                <a:latin typeface="+mn-lt"/>
                <a:cs typeface="Calibri" panose="020F0502020204030204" pitchFamily="34" charset="0"/>
              </a:rPr>
              <a:t>GS 130A-135</a:t>
            </a:r>
          </a:p>
          <a:p>
            <a:pPr marL="0" indent="0" fontAlgn="base">
              <a:spcBef>
                <a:spcPts val="400"/>
              </a:spcBef>
              <a:buNone/>
            </a:pPr>
            <a:r>
              <a:rPr lang="en-US" sz="2000" dirty="0">
                <a:solidFill>
                  <a:schemeClr val="bg1">
                    <a:lumMod val="75000"/>
                  </a:schemeClr>
                </a:solidFill>
                <a:latin typeface="+mn-lt"/>
                <a:cs typeface="Calibri" panose="020F0502020204030204" pitchFamily="34" charset="0"/>
              </a:rPr>
              <a:t>10A NCAC 41A</a:t>
            </a:r>
          </a:p>
          <a:p>
            <a:pPr marL="0" indent="0" fontAlgn="base">
              <a:spcBef>
                <a:spcPts val="400"/>
              </a:spcBef>
              <a:buNone/>
            </a:pPr>
            <a:endParaRPr lang="en-US" sz="2000" dirty="0">
              <a:latin typeface="Calibri" panose="020F0502020204030204" pitchFamily="34" charset="0"/>
              <a:cs typeface="Calibri" panose="020F0502020204030204" pitchFamily="34" charset="0"/>
            </a:endParaRPr>
          </a:p>
        </p:txBody>
      </p:sp>
      <p:sp>
        <p:nvSpPr>
          <p:cNvPr id="26" name="paper text">
            <a:extLst>
              <a:ext uri="{FF2B5EF4-FFF2-40B4-BE49-F238E27FC236}">
                <a16:creationId xmlns:a16="http://schemas.microsoft.com/office/drawing/2014/main" id="{CEA7C1B8-C38B-BA36-4FDA-EA7F259AE110}"/>
              </a:ext>
            </a:extLst>
          </p:cNvPr>
          <p:cNvSpPr txBox="1">
            <a:spLocks/>
          </p:cNvSpPr>
          <p:nvPr/>
        </p:nvSpPr>
        <p:spPr>
          <a:xfrm>
            <a:off x="1428945" y="5140194"/>
            <a:ext cx="1496170" cy="658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rgbClr val="532E1D"/>
                </a:solidFill>
                <a:latin typeface="+mn-lt"/>
                <a:cs typeface="Calibri" panose="020F0502020204030204" pitchFamily="34" charset="0"/>
              </a:rPr>
              <a:t>15A NCAC 13B .1200</a:t>
            </a:r>
          </a:p>
        </p:txBody>
      </p:sp>
      <p:sp>
        <p:nvSpPr>
          <p:cNvPr id="27" name="paper text">
            <a:extLst>
              <a:ext uri="{FF2B5EF4-FFF2-40B4-BE49-F238E27FC236}">
                <a16:creationId xmlns:a16="http://schemas.microsoft.com/office/drawing/2014/main" id="{458120BB-2177-9C80-444E-1A9109F2F62F}"/>
              </a:ext>
            </a:extLst>
          </p:cNvPr>
          <p:cNvSpPr txBox="1">
            <a:spLocks/>
          </p:cNvSpPr>
          <p:nvPr/>
        </p:nvSpPr>
        <p:spPr>
          <a:xfrm>
            <a:off x="1428945" y="1931557"/>
            <a:ext cx="1928586" cy="4098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chemeClr val="bg1">
                    <a:lumMod val="75000"/>
                  </a:schemeClr>
                </a:solidFill>
                <a:latin typeface="+mn-lt"/>
                <a:cs typeface="Calibri" panose="020F0502020204030204" pitchFamily="34" charset="0"/>
              </a:rPr>
              <a:t>10 A NCAC 41A</a:t>
            </a:r>
          </a:p>
        </p:txBody>
      </p:sp>
    </p:spTree>
    <p:extLst>
      <p:ext uri="{BB962C8B-B14F-4D97-AF65-F5344CB8AC3E}">
        <p14:creationId xmlns:p14="http://schemas.microsoft.com/office/powerpoint/2010/main" val="1104800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294" y="2043835"/>
            <a:ext cx="4992356" cy="618565"/>
          </a:xfrm>
        </p:spPr>
        <p:txBody>
          <a:bodyPr>
            <a:normAutofit fontScale="90000"/>
          </a:bodyPr>
          <a:lstStyle/>
          <a:p>
            <a:pPr algn="ctr"/>
            <a:br>
              <a:rPr lang="en-US" dirty="0"/>
            </a:br>
            <a:r>
              <a:rPr lang="en-US" sz="4000" b="1" dirty="0">
                <a:solidFill>
                  <a:srgbClr val="532E1D"/>
                </a:solidFill>
                <a:ea typeface="+mn-ea"/>
              </a:rPr>
              <a:t>15A NCAC 13B .1200</a:t>
            </a:r>
            <a:br>
              <a:rPr lang="en-US" b="1" dirty="0">
                <a:solidFill>
                  <a:srgbClr val="0070C0"/>
                </a:solidFill>
              </a:rPr>
            </a:br>
            <a:endParaRPr lang="en-US" b="1" dirty="0">
              <a:solidFill>
                <a:srgbClr val="0070C0"/>
              </a:solidFill>
            </a:endParaRPr>
          </a:p>
        </p:txBody>
      </p:sp>
      <p:sp>
        <p:nvSpPr>
          <p:cNvPr id="3" name="Content Placeholder 2"/>
          <p:cNvSpPr>
            <a:spLocks noGrp="1"/>
          </p:cNvSpPr>
          <p:nvPr>
            <p:ph idx="1"/>
          </p:nvPr>
        </p:nvSpPr>
        <p:spPr>
          <a:xfrm>
            <a:off x="1720783" y="2747630"/>
            <a:ext cx="9272337" cy="3021327"/>
          </a:xfrm>
        </p:spPr>
        <p:txBody>
          <a:bodyPr>
            <a:normAutofit/>
          </a:bodyPr>
          <a:lstStyle/>
          <a:p>
            <a:pPr marL="0" indent="0">
              <a:spcAft>
                <a:spcPts val="600"/>
              </a:spcAft>
              <a:buNone/>
            </a:pPr>
            <a:r>
              <a:rPr lang="en-US" sz="2400" dirty="0">
                <a:solidFill>
                  <a:srgbClr val="532E1D"/>
                </a:solidFill>
              </a:rPr>
              <a:t>The NC Medical Waste Rules:</a:t>
            </a:r>
          </a:p>
          <a:p>
            <a:pPr lvl="1">
              <a:spcAft>
                <a:spcPts val="600"/>
              </a:spcAft>
            </a:pPr>
            <a:r>
              <a:rPr lang="en-US" sz="2400" dirty="0">
                <a:solidFill>
                  <a:srgbClr val="532E1D"/>
                </a:solidFill>
              </a:rPr>
              <a:t>Define types of medical waste </a:t>
            </a:r>
          </a:p>
          <a:p>
            <a:pPr lvl="1">
              <a:spcAft>
                <a:spcPts val="600"/>
              </a:spcAft>
            </a:pPr>
            <a:r>
              <a:rPr lang="en-US" sz="2400" dirty="0">
                <a:solidFill>
                  <a:srgbClr val="532E1D"/>
                </a:solidFill>
              </a:rPr>
              <a:t>Outline how medical waste should be packaged</a:t>
            </a:r>
          </a:p>
          <a:p>
            <a:pPr lvl="1">
              <a:spcAft>
                <a:spcPts val="600"/>
              </a:spcAft>
            </a:pPr>
            <a:r>
              <a:rPr lang="en-US" sz="2400" dirty="0">
                <a:solidFill>
                  <a:srgbClr val="532E1D"/>
                </a:solidFill>
              </a:rPr>
              <a:t>Dictates how medical waste should be stored and transported and </a:t>
            </a:r>
          </a:p>
          <a:p>
            <a:pPr lvl="1">
              <a:spcAft>
                <a:spcPts val="600"/>
              </a:spcAft>
            </a:pPr>
            <a:r>
              <a:rPr lang="en-US" sz="2400" dirty="0">
                <a:solidFill>
                  <a:srgbClr val="532E1D"/>
                </a:solidFill>
              </a:rPr>
              <a:t>Outlines methods of treatment and disposal   </a:t>
            </a:r>
          </a:p>
          <a:p>
            <a:pPr marL="0" indent="0">
              <a:spcAft>
                <a:spcPts val="600"/>
              </a:spcAft>
              <a:buNone/>
            </a:pPr>
            <a:r>
              <a:rPr lang="en-US" sz="2400" dirty="0">
                <a:solidFill>
                  <a:srgbClr val="532E1D"/>
                </a:solidFill>
              </a:rPr>
              <a:t>Rules are periodically updated</a:t>
            </a:r>
          </a:p>
        </p:txBody>
      </p:sp>
      <p:pic>
        <p:nvPicPr>
          <p:cNvPr id="4" name="Banner">
            <a:extLst>
              <a:ext uri="{FF2B5EF4-FFF2-40B4-BE49-F238E27FC236}">
                <a16:creationId xmlns:a16="http://schemas.microsoft.com/office/drawing/2014/main" id="{F1FA0DD3-7673-FA11-E233-4E26F01AE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pic>
        <p:nvPicPr>
          <p:cNvPr id="5" name="header icon">
            <a:extLst>
              <a:ext uri="{FF2B5EF4-FFF2-40B4-BE49-F238E27FC236}">
                <a16:creationId xmlns:a16="http://schemas.microsoft.com/office/drawing/2014/main" id="{782294A7-326F-4010-9721-AB1FE783B7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4410" y="1148328"/>
            <a:ext cx="576862" cy="576862"/>
          </a:xfrm>
          <a:prstGeom prst="rect">
            <a:avLst/>
          </a:prstGeom>
        </p:spPr>
      </p:pic>
      <p:sp>
        <p:nvSpPr>
          <p:cNvPr id="10" name="TextBox 9">
            <a:extLst>
              <a:ext uri="{FF2B5EF4-FFF2-40B4-BE49-F238E27FC236}">
                <a16:creationId xmlns:a16="http://schemas.microsoft.com/office/drawing/2014/main" id="{063E0850-7EBC-5F29-2824-D7A27BEA2C85}"/>
              </a:ext>
            </a:extLst>
          </p:cNvPr>
          <p:cNvSpPr txBox="1"/>
          <p:nvPr/>
        </p:nvSpPr>
        <p:spPr>
          <a:xfrm>
            <a:off x="1334703" y="1082816"/>
            <a:ext cx="5425037" cy="707886"/>
          </a:xfrm>
          <a:prstGeom prst="rect">
            <a:avLst/>
          </a:prstGeom>
          <a:noFill/>
        </p:spPr>
        <p:txBody>
          <a:bodyPr wrap="square" rtlCol="0">
            <a:spAutoFit/>
          </a:bodyPr>
          <a:lstStyle/>
          <a:p>
            <a:r>
              <a:rPr lang="en-US" sz="4000" b="1" dirty="0">
                <a:solidFill>
                  <a:schemeClr val="bg1"/>
                </a:solidFill>
              </a:rPr>
              <a:t>NC Medical Waste Rules</a:t>
            </a:r>
          </a:p>
        </p:txBody>
      </p:sp>
    </p:spTree>
    <p:extLst>
      <p:ext uri="{BB962C8B-B14F-4D97-AF65-F5344CB8AC3E}">
        <p14:creationId xmlns:p14="http://schemas.microsoft.com/office/powerpoint/2010/main" val="295711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3866" y="2061504"/>
            <a:ext cx="4464269" cy="571429"/>
          </a:xfrm>
        </p:spPr>
        <p:txBody>
          <a:bodyPr>
            <a:normAutofit fontScale="90000"/>
          </a:bodyPr>
          <a:lstStyle/>
          <a:p>
            <a:pPr algn="ctr"/>
            <a:br>
              <a:rPr lang="en-US" dirty="0"/>
            </a:br>
            <a:r>
              <a:rPr lang="en-US" sz="4000" b="1" dirty="0">
                <a:solidFill>
                  <a:srgbClr val="532E1D"/>
                </a:solidFill>
                <a:ea typeface="+mn-ea"/>
              </a:rPr>
              <a:t>15A NCAC 13B .1200</a:t>
            </a:r>
            <a:br>
              <a:rPr lang="en-US" b="1" dirty="0">
                <a:solidFill>
                  <a:srgbClr val="0070C0"/>
                </a:solidFill>
              </a:rPr>
            </a:br>
            <a:r>
              <a:rPr lang="en-US" sz="2300" i="1" dirty="0">
                <a:solidFill>
                  <a:srgbClr val="532E1D"/>
                </a:solidFill>
                <a:ea typeface="+mn-ea"/>
              </a:rPr>
              <a:t>Currently Two Types of Medical Waste</a:t>
            </a:r>
          </a:p>
        </p:txBody>
      </p:sp>
      <p:sp>
        <p:nvSpPr>
          <p:cNvPr id="3" name="Content Placeholder 2"/>
          <p:cNvSpPr>
            <a:spLocks noGrp="1"/>
          </p:cNvSpPr>
          <p:nvPr>
            <p:ph type="body" idx="1"/>
          </p:nvPr>
        </p:nvSpPr>
        <p:spPr>
          <a:xfrm>
            <a:off x="1639910" y="1808978"/>
            <a:ext cx="3657600" cy="479822"/>
          </a:xfrm>
        </p:spPr>
        <p:txBody>
          <a:bodyPr>
            <a:normAutofit/>
          </a:bodyPr>
          <a:lstStyle/>
          <a:p>
            <a:pPr algn="ctr"/>
            <a:r>
              <a:rPr lang="en-US" sz="2400" b="1" dirty="0">
                <a:solidFill>
                  <a:schemeClr val="accent2">
                    <a:lumMod val="75000"/>
                  </a:schemeClr>
                </a:solidFill>
              </a:rPr>
              <a:t>Medical waste</a:t>
            </a:r>
          </a:p>
        </p:txBody>
      </p:sp>
      <p:sp>
        <p:nvSpPr>
          <p:cNvPr id="6" name="Text Placeholder 5"/>
          <p:cNvSpPr>
            <a:spLocks noGrp="1"/>
          </p:cNvSpPr>
          <p:nvPr>
            <p:ph type="body" sz="quarter" idx="3"/>
          </p:nvPr>
        </p:nvSpPr>
        <p:spPr>
          <a:xfrm>
            <a:off x="6423790" y="1808978"/>
            <a:ext cx="3657600" cy="479822"/>
          </a:xfrm>
        </p:spPr>
        <p:txBody>
          <a:bodyPr>
            <a:normAutofit/>
          </a:bodyPr>
          <a:lstStyle/>
          <a:p>
            <a:pPr algn="ctr"/>
            <a:r>
              <a:rPr lang="en-US" sz="2400" b="1" dirty="0">
                <a:solidFill>
                  <a:schemeClr val="accent2">
                    <a:lumMod val="75000"/>
                  </a:schemeClr>
                </a:solidFill>
              </a:rPr>
              <a:t>Regulated medical waste</a:t>
            </a:r>
          </a:p>
        </p:txBody>
      </p:sp>
      <p:sp>
        <p:nvSpPr>
          <p:cNvPr id="5" name="Content Placeholder 4"/>
          <p:cNvSpPr>
            <a:spLocks noGrp="1"/>
          </p:cNvSpPr>
          <p:nvPr>
            <p:ph sz="quarter" idx="13"/>
          </p:nvPr>
        </p:nvSpPr>
        <p:spPr>
          <a:xfrm>
            <a:off x="1334704" y="2310608"/>
            <a:ext cx="4276176" cy="4051379"/>
          </a:xfrm>
        </p:spPr>
        <p:txBody>
          <a:bodyPr>
            <a:normAutofit/>
          </a:bodyPr>
          <a:lstStyle/>
          <a:p>
            <a:r>
              <a:rPr lang="en-US" sz="2000" dirty="0">
                <a:solidFill>
                  <a:srgbClr val="532E1D"/>
                </a:solidFill>
              </a:rPr>
              <a:t>Any solid waste generated in the</a:t>
            </a:r>
          </a:p>
          <a:p>
            <a:pPr lvl="1"/>
            <a:r>
              <a:rPr lang="en-US" sz="1800" dirty="0">
                <a:solidFill>
                  <a:srgbClr val="532E1D"/>
                </a:solidFill>
              </a:rPr>
              <a:t>Diagnosis</a:t>
            </a:r>
          </a:p>
          <a:p>
            <a:pPr lvl="1"/>
            <a:r>
              <a:rPr lang="en-US" sz="1800" dirty="0">
                <a:solidFill>
                  <a:srgbClr val="532E1D"/>
                </a:solidFill>
              </a:rPr>
              <a:t>treatment, or</a:t>
            </a:r>
          </a:p>
          <a:p>
            <a:pPr lvl="1"/>
            <a:r>
              <a:rPr lang="en-US" sz="1800" dirty="0">
                <a:solidFill>
                  <a:srgbClr val="532E1D"/>
                </a:solidFill>
              </a:rPr>
              <a:t>immunization of human beings or animals</a:t>
            </a:r>
          </a:p>
          <a:p>
            <a:r>
              <a:rPr lang="en-US" sz="2000" dirty="0">
                <a:solidFill>
                  <a:srgbClr val="532E1D"/>
                </a:solidFill>
              </a:rPr>
              <a:t>Disposed of in the county landfill and no treatment necessary prior to disposal</a:t>
            </a:r>
          </a:p>
          <a:p>
            <a:endParaRPr lang="en-US" sz="2100" dirty="0">
              <a:solidFill>
                <a:srgbClr val="532E1D"/>
              </a:solidFill>
            </a:endParaRPr>
          </a:p>
        </p:txBody>
      </p:sp>
      <p:sp>
        <p:nvSpPr>
          <p:cNvPr id="7" name="Content Placeholder 6"/>
          <p:cNvSpPr>
            <a:spLocks noGrp="1"/>
          </p:cNvSpPr>
          <p:nvPr>
            <p:ph sz="quarter" idx="14"/>
          </p:nvPr>
        </p:nvSpPr>
        <p:spPr>
          <a:xfrm>
            <a:off x="5461260" y="2285744"/>
            <a:ext cx="5582660" cy="4051379"/>
          </a:xfrm>
        </p:spPr>
        <p:txBody>
          <a:bodyPr>
            <a:noAutofit/>
          </a:bodyPr>
          <a:lstStyle/>
          <a:p>
            <a:r>
              <a:rPr lang="en-US" sz="2000" dirty="0">
                <a:solidFill>
                  <a:srgbClr val="532E1D"/>
                </a:solidFill>
              </a:rPr>
              <a:t>Must be treated prior to disposal</a:t>
            </a:r>
          </a:p>
          <a:p>
            <a:r>
              <a:rPr lang="en-US" sz="2000" dirty="0">
                <a:solidFill>
                  <a:srgbClr val="532E1D"/>
                </a:solidFill>
              </a:rPr>
              <a:t>Regulated medical waste and treatment methods include the following:</a:t>
            </a:r>
          </a:p>
          <a:p>
            <a:pPr lvl="1"/>
            <a:r>
              <a:rPr lang="en-US" sz="1800" dirty="0">
                <a:solidFill>
                  <a:srgbClr val="532E1D"/>
                </a:solidFill>
              </a:rPr>
              <a:t>Any blood or body fluids in individual containers &gt;20ml (about size of test tube)...incineration/sanitary sewage system/steam sterilization</a:t>
            </a:r>
          </a:p>
          <a:p>
            <a:pPr lvl="1"/>
            <a:r>
              <a:rPr lang="en-US" sz="1800" dirty="0">
                <a:solidFill>
                  <a:srgbClr val="532E1D"/>
                </a:solidFill>
              </a:rPr>
              <a:t>Microbiological waste…Incineration, steam sterilization, microwave, ozonation, or chemical treatment</a:t>
            </a:r>
          </a:p>
          <a:p>
            <a:pPr lvl="1"/>
            <a:r>
              <a:rPr lang="en-US" sz="1800" dirty="0">
                <a:solidFill>
                  <a:srgbClr val="532E1D"/>
                </a:solidFill>
              </a:rPr>
              <a:t>Pathological waste…incineration/ozonation</a:t>
            </a:r>
          </a:p>
        </p:txBody>
      </p:sp>
      <p:pic>
        <p:nvPicPr>
          <p:cNvPr id="4" name="Picture 3" descr="خبرگزاری تسنیم - سایت بی‌خطرسازی پسماندهای عفونی در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4101" y="2347218"/>
            <a:ext cx="3281124" cy="2641993"/>
          </a:xfrm>
          <a:prstGeom prst="rect">
            <a:avLst/>
          </a:prstGeom>
        </p:spPr>
      </p:pic>
      <p:pic>
        <p:nvPicPr>
          <p:cNvPr id="9" name="3b. microbiological">
            <a:extLst>
              <a:ext uri="{FF2B5EF4-FFF2-40B4-BE49-F238E27FC236}">
                <a16:creationId xmlns:a16="http://schemas.microsoft.com/office/drawing/2014/main" id="{11804888-EAA8-4224-973A-5CCF16607F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76" t="4077" r="-453" b="39854"/>
          <a:stretch/>
        </p:blipFill>
        <p:spPr>
          <a:xfrm>
            <a:off x="3920257" y="5054323"/>
            <a:ext cx="1940513" cy="924448"/>
          </a:xfrm>
          <a:prstGeom prst="rect">
            <a:avLst/>
          </a:prstGeom>
        </p:spPr>
      </p:pic>
      <p:pic>
        <p:nvPicPr>
          <p:cNvPr id="12" name="Banner">
            <a:extLst>
              <a:ext uri="{FF2B5EF4-FFF2-40B4-BE49-F238E27FC236}">
                <a16:creationId xmlns:a16="http://schemas.microsoft.com/office/drawing/2014/main" id="{40250530-8E41-F84D-AB96-4CFF3BF14D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pic>
        <p:nvPicPr>
          <p:cNvPr id="14" name="header icon">
            <a:extLst>
              <a:ext uri="{FF2B5EF4-FFF2-40B4-BE49-F238E27FC236}">
                <a16:creationId xmlns:a16="http://schemas.microsoft.com/office/drawing/2014/main" id="{8250BC6B-820A-7912-2E52-0529FBFC14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4410" y="1148328"/>
            <a:ext cx="576862" cy="576862"/>
          </a:xfrm>
          <a:prstGeom prst="rect">
            <a:avLst/>
          </a:prstGeom>
        </p:spPr>
      </p:pic>
      <p:sp>
        <p:nvSpPr>
          <p:cNvPr id="10" name="TextBox 9">
            <a:extLst>
              <a:ext uri="{FF2B5EF4-FFF2-40B4-BE49-F238E27FC236}">
                <a16:creationId xmlns:a16="http://schemas.microsoft.com/office/drawing/2014/main" id="{8D41E5E4-9FC4-55E6-9B95-EF5B2A884711}"/>
              </a:ext>
            </a:extLst>
          </p:cNvPr>
          <p:cNvSpPr txBox="1"/>
          <p:nvPr/>
        </p:nvSpPr>
        <p:spPr>
          <a:xfrm>
            <a:off x="1334703" y="1082816"/>
            <a:ext cx="5425037" cy="707886"/>
          </a:xfrm>
          <a:prstGeom prst="rect">
            <a:avLst/>
          </a:prstGeom>
          <a:noFill/>
        </p:spPr>
        <p:txBody>
          <a:bodyPr wrap="square" rtlCol="0">
            <a:spAutoFit/>
          </a:bodyPr>
          <a:lstStyle/>
          <a:p>
            <a:r>
              <a:rPr lang="en-US" sz="4000" b="1" dirty="0">
                <a:solidFill>
                  <a:schemeClr val="bg1"/>
                </a:solidFill>
              </a:rPr>
              <a:t>NC Medical Waste Rules</a:t>
            </a:r>
          </a:p>
        </p:txBody>
      </p:sp>
    </p:spTree>
    <p:extLst>
      <p:ext uri="{BB962C8B-B14F-4D97-AF65-F5344CB8AC3E}">
        <p14:creationId xmlns:p14="http://schemas.microsoft.com/office/powerpoint/2010/main" val="7271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xit" presetSubtype="0" fill="hold" grpId="0" nodeType="with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fade">
                                      <p:cBhvr>
                                        <p:cTn id="33" dur="500"/>
                                        <p:tgtEl>
                                          <p:spTgt spid="7">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fade">
                                      <p:cBhvr>
                                        <p:cTn id="36" dur="500"/>
                                        <p:tgtEl>
                                          <p:spTgt spid="7">
                                            <p:txEl>
                                              <p:pRg st="1" end="1"/>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fade">
                                      <p:cBhvr>
                                        <p:cTn id="39" dur="500"/>
                                        <p:tgtEl>
                                          <p:spTgt spid="7">
                                            <p:txEl>
                                              <p:pRg st="2" end="2"/>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fade">
                                      <p:cBhvr>
                                        <p:cTn id="42" dur="500"/>
                                        <p:tgtEl>
                                          <p:spTgt spid="7">
                                            <p:txEl>
                                              <p:pRg st="3" end="3"/>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fade">
                                      <p:cBhvr>
                                        <p:cTn id="45" dur="500"/>
                                        <p:tgtEl>
                                          <p:spTgt spid="7">
                                            <p:txEl>
                                              <p:pRg st="4" end="4"/>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
                                            <p:txEl>
                                              <p:pRg st="0" end="0"/>
                                            </p:txEl>
                                          </p:spTgt>
                                        </p:tgtEl>
                                        <p:attrNameLst>
                                          <p:attrName>style.visibility</p:attrName>
                                        </p:attrNameLst>
                                      </p:cBhvr>
                                      <p:to>
                                        <p:strVal val="visible"/>
                                      </p:to>
                                    </p:set>
                                    <p:animEffect transition="in" filter="fade">
                                      <p:cBhvr>
                                        <p:cTn id="48" dur="500"/>
                                        <p:tgtEl>
                                          <p:spTgt spid="6">
                                            <p:txEl>
                                              <p:pRg st="0" end="0"/>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xit" presetSubtype="0" fill="hold" nodeType="with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build="p"/>
      <p:bldP spid="5" grpId="0" uiExpand="1" build="p"/>
      <p:bldP spid="7"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type="body" idx="1"/>
          </p:nvPr>
        </p:nvSpPr>
        <p:spPr>
          <a:xfrm>
            <a:off x="2997578" y="2251269"/>
            <a:ext cx="1308880" cy="461583"/>
          </a:xfrm>
        </p:spPr>
        <p:txBody>
          <a:bodyPr>
            <a:normAutofit/>
          </a:bodyPr>
          <a:lstStyle/>
          <a:p>
            <a:pPr algn="ctr"/>
            <a:r>
              <a:rPr lang="en-US" sz="2400" b="1" dirty="0">
                <a:solidFill>
                  <a:schemeClr val="accent2">
                    <a:lumMod val="75000"/>
                  </a:schemeClr>
                </a:solidFill>
              </a:rPr>
              <a:t>Sharps</a:t>
            </a:r>
          </a:p>
        </p:txBody>
      </p:sp>
      <p:sp>
        <p:nvSpPr>
          <p:cNvPr id="9" name="Content Placeholder 8"/>
          <p:cNvSpPr>
            <a:spLocks noGrp="1"/>
          </p:cNvSpPr>
          <p:nvPr>
            <p:ph sz="quarter" idx="13"/>
          </p:nvPr>
        </p:nvSpPr>
        <p:spPr>
          <a:xfrm>
            <a:off x="1270000" y="2706664"/>
            <a:ext cx="4961051" cy="3906707"/>
          </a:xfrm>
        </p:spPr>
        <p:txBody>
          <a:bodyPr>
            <a:normAutofit/>
          </a:bodyPr>
          <a:lstStyle/>
          <a:p>
            <a:pPr>
              <a:spcAft>
                <a:spcPts val="0"/>
              </a:spcAft>
            </a:pPr>
            <a:r>
              <a:rPr lang="en-US" sz="2000" dirty="0">
                <a:solidFill>
                  <a:srgbClr val="532E1D"/>
                </a:solidFill>
              </a:rPr>
              <a:t>Rules do not require treatment before disposal</a:t>
            </a:r>
          </a:p>
          <a:p>
            <a:pPr>
              <a:spcAft>
                <a:spcPts val="0"/>
              </a:spcAft>
            </a:pPr>
            <a:r>
              <a:rPr lang="en-US" sz="2000" u="sng" dirty="0">
                <a:solidFill>
                  <a:srgbClr val="532E1D"/>
                </a:solidFill>
              </a:rPr>
              <a:t>Must be packaged in a container that is rigid, leak-proof when upright, and puncture resistant</a:t>
            </a:r>
          </a:p>
          <a:p>
            <a:pPr>
              <a:spcAft>
                <a:spcPts val="0"/>
              </a:spcAft>
            </a:pPr>
            <a:r>
              <a:rPr lang="en-US" sz="2000" dirty="0">
                <a:solidFill>
                  <a:srgbClr val="532E1D"/>
                </a:solidFill>
              </a:rPr>
              <a:t>Shall not be compacted prior to off-site transportation </a:t>
            </a:r>
          </a:p>
          <a:p>
            <a:pPr>
              <a:spcAft>
                <a:spcPts val="0"/>
              </a:spcAft>
            </a:pPr>
            <a:r>
              <a:rPr lang="en-US" sz="2000" dirty="0">
                <a:solidFill>
                  <a:srgbClr val="532E1D"/>
                </a:solidFill>
              </a:rPr>
              <a:t>Can be disposed of with general solid waste</a:t>
            </a:r>
          </a:p>
          <a:p>
            <a:pPr lvl="1">
              <a:spcAft>
                <a:spcPts val="450"/>
              </a:spcAft>
            </a:pPr>
            <a:r>
              <a:rPr lang="en-US" sz="1800" dirty="0">
                <a:solidFill>
                  <a:srgbClr val="532E1D"/>
                </a:solidFill>
              </a:rPr>
              <a:t>Some landfills do not accept sharps</a:t>
            </a:r>
          </a:p>
          <a:p>
            <a:endParaRPr lang="en-US" dirty="0"/>
          </a:p>
        </p:txBody>
      </p:sp>
      <p:sp>
        <p:nvSpPr>
          <p:cNvPr id="11" name="Content Placeholder 10"/>
          <p:cNvSpPr>
            <a:spLocks noGrp="1"/>
          </p:cNvSpPr>
          <p:nvPr>
            <p:ph sz="quarter" idx="14"/>
          </p:nvPr>
        </p:nvSpPr>
        <p:spPr>
          <a:xfrm>
            <a:off x="6034036" y="2706664"/>
            <a:ext cx="4887964" cy="3938243"/>
          </a:xfrm>
        </p:spPr>
        <p:txBody>
          <a:bodyPr>
            <a:normAutofit/>
          </a:bodyPr>
          <a:lstStyle/>
          <a:p>
            <a:pPr>
              <a:lnSpc>
                <a:spcPct val="100000"/>
              </a:lnSpc>
            </a:pPr>
            <a:r>
              <a:rPr lang="en-US" sz="2000" dirty="0">
                <a:solidFill>
                  <a:srgbClr val="532E1D"/>
                </a:solidFill>
              </a:rPr>
              <a:t>Dressings and bandages (even blood soaked), sponges, disposable instruments, used gloves, and tubing</a:t>
            </a:r>
          </a:p>
          <a:p>
            <a:pPr lvl="1"/>
            <a:r>
              <a:rPr lang="en-US" dirty="0">
                <a:solidFill>
                  <a:srgbClr val="532E1D"/>
                </a:solidFill>
              </a:rPr>
              <a:t>Disposed of as general solid waste</a:t>
            </a:r>
          </a:p>
          <a:p>
            <a:pPr>
              <a:spcBef>
                <a:spcPts val="0"/>
              </a:spcBef>
            </a:pPr>
            <a:r>
              <a:rPr lang="en-US" sz="2000" dirty="0">
                <a:solidFill>
                  <a:srgbClr val="532E1D"/>
                </a:solidFill>
              </a:rPr>
              <a:t>Household waste including injections administered at home is not included in medical waste rules</a:t>
            </a:r>
          </a:p>
          <a:p>
            <a:endParaRPr lang="en-US" dirty="0"/>
          </a:p>
        </p:txBody>
      </p:sp>
      <p:pic>
        <p:nvPicPr>
          <p:cNvPr id="8" name="1. Sharps-needle">
            <a:extLst>
              <a:ext uri="{FF2B5EF4-FFF2-40B4-BE49-F238E27FC236}">
                <a16:creationId xmlns:a16="http://schemas.microsoft.com/office/drawing/2014/main" id="{569B78A8-A483-4046-98FC-AB62FCB483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665" y="2577652"/>
            <a:ext cx="1501588" cy="1412605"/>
          </a:xfrm>
          <a:prstGeom prst="rect">
            <a:avLst/>
          </a:prstGeom>
        </p:spPr>
      </p:pic>
      <p:pic>
        <p:nvPicPr>
          <p:cNvPr id="12" name="1. Bandages">
            <a:extLst>
              <a:ext uri="{FF2B5EF4-FFF2-40B4-BE49-F238E27FC236}">
                <a16:creationId xmlns:a16="http://schemas.microsoft.com/office/drawing/2014/main" id="{874230C4-78A1-4632-814C-BE54037E1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2223" y="4850569"/>
            <a:ext cx="1711590" cy="1155324"/>
          </a:xfrm>
          <a:prstGeom prst="rect">
            <a:avLst/>
          </a:prstGeom>
        </p:spPr>
      </p:pic>
      <p:pic>
        <p:nvPicPr>
          <p:cNvPr id="13" name="2. disposal container">
            <a:extLst>
              <a:ext uri="{FF2B5EF4-FFF2-40B4-BE49-F238E27FC236}">
                <a16:creationId xmlns:a16="http://schemas.microsoft.com/office/drawing/2014/main" id="{C816FDAA-44AA-4E21-945F-003455D069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0295" y="3832771"/>
            <a:ext cx="1725854" cy="1155324"/>
          </a:xfrm>
          <a:prstGeom prst="rect">
            <a:avLst/>
          </a:prstGeom>
        </p:spPr>
      </p:pic>
      <p:pic>
        <p:nvPicPr>
          <p:cNvPr id="3" name="Banner">
            <a:extLst>
              <a:ext uri="{FF2B5EF4-FFF2-40B4-BE49-F238E27FC236}">
                <a16:creationId xmlns:a16="http://schemas.microsoft.com/office/drawing/2014/main" id="{92655B17-C488-1DE6-7886-A2A674F602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457" y="938401"/>
            <a:ext cx="10136303" cy="1611149"/>
          </a:xfrm>
          <a:prstGeom prst="rect">
            <a:avLst/>
          </a:prstGeom>
        </p:spPr>
      </p:pic>
      <p:sp>
        <p:nvSpPr>
          <p:cNvPr id="14" name="Content Placeholder 6">
            <a:extLst>
              <a:ext uri="{FF2B5EF4-FFF2-40B4-BE49-F238E27FC236}">
                <a16:creationId xmlns:a16="http://schemas.microsoft.com/office/drawing/2014/main" id="{AE873D86-DAA0-4D1F-40D7-F7F2D34BDC5C}"/>
              </a:ext>
            </a:extLst>
          </p:cNvPr>
          <p:cNvSpPr txBox="1">
            <a:spLocks/>
          </p:cNvSpPr>
          <p:nvPr/>
        </p:nvSpPr>
        <p:spPr>
          <a:xfrm>
            <a:off x="7041104" y="2251269"/>
            <a:ext cx="2873828" cy="461583"/>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2000" b="0" kern="1200" baseline="0">
                <a:solidFill>
                  <a:schemeClr val="tx2"/>
                </a:solidFill>
                <a:latin typeface="+mj-lt"/>
                <a:ea typeface="+mn-ea"/>
                <a:cs typeface="Edmondsans"/>
              </a:defRPr>
            </a:lvl1pPr>
            <a:lvl2pPr marL="457200" indent="0" algn="l" defTabSz="685800" rtl="0" eaLnBrk="1" latinLnBrk="0" hangingPunct="1">
              <a:lnSpc>
                <a:spcPct val="90000"/>
              </a:lnSpc>
              <a:spcBef>
                <a:spcPts val="375"/>
              </a:spcBef>
              <a:buFont typeface="Arial" panose="020B0604020202020204" pitchFamily="34" charset="0"/>
              <a:buNone/>
              <a:defRPr sz="2000" b="1" kern="1200">
                <a:solidFill>
                  <a:srgbClr val="000000"/>
                </a:solidFill>
                <a:latin typeface="Edmondsans"/>
                <a:ea typeface="+mn-ea"/>
                <a:cs typeface="Edmondsans"/>
              </a:defRPr>
            </a:lvl2pPr>
            <a:lvl3pPr marL="914400" indent="0" algn="l" defTabSz="685800" rtl="0" eaLnBrk="1" latinLnBrk="0" hangingPunct="1">
              <a:lnSpc>
                <a:spcPct val="90000"/>
              </a:lnSpc>
              <a:spcBef>
                <a:spcPts val="375"/>
              </a:spcBef>
              <a:buFont typeface="Arial" panose="020B0604020202020204" pitchFamily="34" charset="0"/>
              <a:buNone/>
              <a:defRPr sz="1800" b="1" kern="1200">
                <a:solidFill>
                  <a:srgbClr val="000000"/>
                </a:solidFill>
                <a:latin typeface="Edmondsans"/>
                <a:ea typeface="+mn-ea"/>
                <a:cs typeface="Edmondsans"/>
              </a:defRPr>
            </a:lvl3pPr>
            <a:lvl4pPr marL="1371600" indent="0" algn="l" defTabSz="685800" rtl="0" eaLnBrk="1" latinLnBrk="0" hangingPunct="1">
              <a:lnSpc>
                <a:spcPct val="90000"/>
              </a:lnSpc>
              <a:spcBef>
                <a:spcPts val="375"/>
              </a:spcBef>
              <a:buFont typeface="Arial" panose="020B0604020202020204" pitchFamily="34" charset="0"/>
              <a:buNone/>
              <a:defRPr sz="1600" b="1" kern="1200">
                <a:solidFill>
                  <a:srgbClr val="000000"/>
                </a:solidFill>
                <a:latin typeface="Edmondsans"/>
                <a:ea typeface="+mn-ea"/>
                <a:cs typeface="Edmondsans"/>
              </a:defRPr>
            </a:lvl4pPr>
            <a:lvl5pPr marL="1828800" indent="0" algn="l" defTabSz="685800" rtl="0" eaLnBrk="1" latinLnBrk="0" hangingPunct="1">
              <a:lnSpc>
                <a:spcPct val="90000"/>
              </a:lnSpc>
              <a:spcBef>
                <a:spcPts val="375"/>
              </a:spcBef>
              <a:buFont typeface="Arial" panose="020B0604020202020204" pitchFamily="34" charset="0"/>
              <a:buNone/>
              <a:defRPr sz="1600" b="1" kern="1200">
                <a:solidFill>
                  <a:srgbClr val="000000"/>
                </a:solidFill>
                <a:latin typeface="Edmondsans"/>
                <a:ea typeface="+mn-ea"/>
                <a:cs typeface="Edmondsans"/>
              </a:defRPr>
            </a:lvl5pPr>
            <a:lvl6pPr marL="22860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9pPr>
          </a:lstStyle>
          <a:p>
            <a:pPr algn="ctr"/>
            <a:r>
              <a:rPr lang="en-US" sz="2400" b="1" dirty="0">
                <a:solidFill>
                  <a:schemeClr val="accent2">
                    <a:lumMod val="75000"/>
                  </a:schemeClr>
                </a:solidFill>
                <a:cs typeface="Calibri" panose="020F0502020204030204" pitchFamily="34" charset="0"/>
              </a:rPr>
              <a:t>Miscellaneous Items</a:t>
            </a:r>
          </a:p>
        </p:txBody>
      </p:sp>
      <p:sp>
        <p:nvSpPr>
          <p:cNvPr id="2" name="Title 1"/>
          <p:cNvSpPr>
            <a:spLocks noGrp="1"/>
          </p:cNvSpPr>
          <p:nvPr>
            <p:ph type="title"/>
          </p:nvPr>
        </p:nvSpPr>
        <p:spPr>
          <a:xfrm>
            <a:off x="713291" y="635097"/>
            <a:ext cx="8382000" cy="1143000"/>
          </a:xfrm>
        </p:spPr>
        <p:txBody>
          <a:bodyPr>
            <a:normAutofit fontScale="90000"/>
          </a:bodyPr>
          <a:lstStyle/>
          <a:p>
            <a:pPr algn="ctr"/>
            <a:br>
              <a:rPr lang="en-US" dirty="0"/>
            </a:br>
            <a:br>
              <a:rPr lang="en-US" dirty="0"/>
            </a:br>
            <a:r>
              <a:rPr lang="en-US" sz="4400" b="1" dirty="0">
                <a:solidFill>
                  <a:schemeClr val="bg1"/>
                </a:solidFill>
                <a:latin typeface="+mn-lt"/>
                <a:ea typeface="+mn-ea"/>
                <a:cs typeface="+mn-cs"/>
              </a:rPr>
              <a:t>Not Defined as Regulated Medical Waste Under 15A NCAC 13B .1200: </a:t>
            </a:r>
            <a:endParaRPr lang="en-US" dirty="0"/>
          </a:p>
        </p:txBody>
      </p:sp>
      <p:pic>
        <p:nvPicPr>
          <p:cNvPr id="6" name="header icon">
            <a:extLst>
              <a:ext uri="{FF2B5EF4-FFF2-40B4-BE49-F238E27FC236}">
                <a16:creationId xmlns:a16="http://schemas.microsoft.com/office/drawing/2014/main" id="{C282C46E-AE7E-211A-1474-C10310271C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4410" y="1148328"/>
            <a:ext cx="576862" cy="576862"/>
          </a:xfrm>
          <a:prstGeom prst="rect">
            <a:avLst/>
          </a:prstGeom>
        </p:spPr>
      </p:pic>
    </p:spTree>
    <p:extLst>
      <p:ext uri="{BB962C8B-B14F-4D97-AF65-F5344CB8AC3E}">
        <p14:creationId xmlns:p14="http://schemas.microsoft.com/office/powerpoint/2010/main" val="292024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fade">
                                      <p:cBhvr>
                                        <p:cTn id="13" dur="500"/>
                                        <p:tgtEl>
                                          <p:spTgt spid="11">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fade">
                                      <p:cBhvr>
                                        <p:cTn id="16" dur="500"/>
                                        <p:tgtEl>
                                          <p:spTgt spid="11">
                                            <p:txEl>
                                              <p:pRg st="2" end="2"/>
                                            </p:txEl>
                                          </p:spTgt>
                                        </p:tgtEl>
                                      </p:cBhvr>
                                    </p:animEffect>
                                  </p:childTnLst>
                                </p:cTn>
                              </p:par>
                              <p:par>
                                <p:cTn id="17" presetID="10" presetClass="exit" presetSubtype="0" fill="hold"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7047" y="1759750"/>
            <a:ext cx="9077652" cy="3465393"/>
          </a:xfrm>
        </p:spPr>
        <p:txBody>
          <a:bodyPr vert="horz" lIns="68580" tIns="34290" rIns="68580" bIns="34290" rtlCol="0">
            <a:normAutofit/>
          </a:bodyPr>
          <a:lstStyle/>
          <a:p>
            <a:pPr marL="0" indent="0">
              <a:spcAft>
                <a:spcPts val="600"/>
              </a:spcAft>
              <a:buNone/>
            </a:pPr>
            <a:r>
              <a:rPr lang="en-US" sz="2400" b="1" dirty="0">
                <a:solidFill>
                  <a:srgbClr val="532E1D"/>
                </a:solidFill>
              </a:rPr>
              <a:t>Which of the following is NOT classified as “Regulated” medical waste in the NC Medical Waste Rules?  </a:t>
            </a:r>
          </a:p>
          <a:p>
            <a:pPr marL="457200" indent="-457200">
              <a:spcAft>
                <a:spcPts val="600"/>
              </a:spcAft>
              <a:buFont typeface="+mj-lt"/>
              <a:buAutoNum type="alphaUcPeriod"/>
            </a:pPr>
            <a:r>
              <a:rPr lang="en-US" sz="2400" dirty="0">
                <a:solidFill>
                  <a:srgbClr val="532E1D"/>
                </a:solidFill>
              </a:rPr>
              <a:t>Microbiological</a:t>
            </a:r>
          </a:p>
          <a:p>
            <a:pPr marL="457200" indent="-457200">
              <a:spcAft>
                <a:spcPts val="600"/>
              </a:spcAft>
              <a:buFont typeface="+mj-lt"/>
              <a:buAutoNum type="alphaUcPeriod"/>
            </a:pPr>
            <a:r>
              <a:rPr lang="en-US" sz="2400" dirty="0">
                <a:solidFill>
                  <a:srgbClr val="532E1D"/>
                </a:solidFill>
              </a:rPr>
              <a:t>Gowns and gloves </a:t>
            </a:r>
          </a:p>
          <a:p>
            <a:pPr marL="457200" indent="-457200">
              <a:spcAft>
                <a:spcPts val="600"/>
              </a:spcAft>
              <a:buFont typeface="+mj-lt"/>
              <a:buAutoNum type="alphaUcPeriod"/>
            </a:pPr>
            <a:r>
              <a:rPr lang="en-US" sz="2400" dirty="0">
                <a:solidFill>
                  <a:srgbClr val="532E1D"/>
                </a:solidFill>
              </a:rPr>
              <a:t>Pathological </a:t>
            </a:r>
          </a:p>
          <a:p>
            <a:pPr marL="457200" indent="-457200">
              <a:spcAft>
                <a:spcPts val="600"/>
              </a:spcAft>
              <a:buFont typeface="+mj-lt"/>
              <a:buAutoNum type="alphaUcPeriod"/>
            </a:pPr>
            <a:r>
              <a:rPr lang="en-US" sz="2400" dirty="0">
                <a:solidFill>
                  <a:srgbClr val="532E1D"/>
                </a:solidFill>
              </a:rPr>
              <a:t>Blood in quantities of &gt;20 ml per a single unit vessel </a:t>
            </a:r>
          </a:p>
          <a:p>
            <a:pPr marL="0" indent="0">
              <a:spcAft>
                <a:spcPts val="450"/>
              </a:spcAft>
              <a:buNone/>
            </a:pPr>
            <a:endParaRPr lang="en-US" sz="1800" dirty="0"/>
          </a:p>
        </p:txBody>
      </p:sp>
      <p:pic>
        <p:nvPicPr>
          <p:cNvPr id="11" name="Picture 10" descr="Vida en Jupiter">
            <a:extLst>
              <a:ext uri="{FF2B5EF4-FFF2-40B4-BE49-F238E27FC236}">
                <a16:creationId xmlns:a16="http://schemas.microsoft.com/office/drawing/2014/main" id="{EE2566CD-7385-4BD5-8354-ACCFA2E752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4461" y="2876307"/>
            <a:ext cx="645172" cy="616139"/>
          </a:xfrm>
          <a:prstGeom prst="rect">
            <a:avLst/>
          </a:prstGeom>
        </p:spPr>
      </p:pic>
      <p:cxnSp>
        <p:nvCxnSpPr>
          <p:cNvPr id="12" name="Straight Connector 11">
            <a:extLst>
              <a:ext uri="{FF2B5EF4-FFF2-40B4-BE49-F238E27FC236}">
                <a16:creationId xmlns:a16="http://schemas.microsoft.com/office/drawing/2014/main" id="{9D7AF425-27AA-627D-B64B-A6DECFCCA4B8}"/>
              </a:ext>
            </a:extLst>
          </p:cNvPr>
          <p:cNvCxnSpPr/>
          <p:nvPr/>
        </p:nvCxnSpPr>
        <p:spPr>
          <a:xfrm>
            <a:off x="2118527" y="3492446"/>
            <a:ext cx="2331218"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
        <p:nvSpPr>
          <p:cNvPr id="2" name="banner">
            <a:extLst>
              <a:ext uri="{FF2B5EF4-FFF2-40B4-BE49-F238E27FC236}">
                <a16:creationId xmlns:a16="http://schemas.microsoft.com/office/drawing/2014/main" id="{E27A396E-C96A-BF0F-B29F-2900DF7D2497}"/>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BF5CB82-D263-D9BF-CD8F-F1AE19560FCF}"/>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000000"/>
                </a:solidFill>
                <a:latin typeface="Calibri" panose="020F0502020204030204" pitchFamily="34" charset="0"/>
                <a:ea typeface="+mj-ea"/>
                <a:cs typeface="Calibri" panose="020F0502020204030204" pitchFamily="34" charset="0"/>
              </a:defRPr>
            </a:lvl1pPr>
          </a:lstStyle>
          <a:p>
            <a:r>
              <a:rPr lang="en-US" b="1">
                <a:solidFill>
                  <a:schemeClr val="bg1"/>
                </a:solidFill>
              </a:rPr>
              <a:t>Knowledge Check</a:t>
            </a:r>
            <a:endParaRPr lang="en-US" b="1" dirty="0">
              <a:solidFill>
                <a:schemeClr val="bg1"/>
              </a:solidFill>
            </a:endParaRPr>
          </a:p>
        </p:txBody>
      </p:sp>
    </p:spTree>
    <p:extLst>
      <p:ext uri="{BB962C8B-B14F-4D97-AF65-F5344CB8AC3E}">
        <p14:creationId xmlns:p14="http://schemas.microsoft.com/office/powerpoint/2010/main" val="236864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7301" y="1759750"/>
            <a:ext cx="9405257" cy="4464424"/>
          </a:xfrm>
        </p:spPr>
        <p:txBody>
          <a:bodyPr vert="horz" lIns="137160" tIns="34290" rIns="137160" bIns="34290" rtlCol="0">
            <a:normAutofit/>
          </a:bodyPr>
          <a:lstStyle/>
          <a:p>
            <a:pPr marL="0" indent="0">
              <a:spcAft>
                <a:spcPts val="450"/>
              </a:spcAft>
              <a:buNone/>
            </a:pPr>
            <a:r>
              <a:rPr lang="en-US" sz="2400" b="1" dirty="0">
                <a:solidFill>
                  <a:srgbClr val="532E1D"/>
                </a:solidFill>
              </a:rPr>
              <a:t>What do the NC Medical Waste Rules require for disposal of sharps?</a:t>
            </a:r>
          </a:p>
          <a:p>
            <a:pPr marL="457200" indent="-457200">
              <a:spcAft>
                <a:spcPts val="450"/>
              </a:spcAft>
              <a:buFont typeface="+mj-lt"/>
              <a:buAutoNum type="alphaUcPeriod"/>
            </a:pPr>
            <a:r>
              <a:rPr lang="en-US" sz="2400" dirty="0">
                <a:solidFill>
                  <a:srgbClr val="532E1D"/>
                </a:solidFill>
              </a:rPr>
              <a:t>Container for sharps is rigid, puncture resistant and leak proof when in an upright position. </a:t>
            </a:r>
          </a:p>
          <a:p>
            <a:pPr marL="457200" indent="-457200">
              <a:spcAft>
                <a:spcPts val="450"/>
              </a:spcAft>
              <a:buFont typeface="+mj-lt"/>
              <a:buAutoNum type="alphaUcPeriod"/>
            </a:pPr>
            <a:r>
              <a:rPr lang="en-US" sz="2400" dirty="0">
                <a:solidFill>
                  <a:srgbClr val="532E1D"/>
                </a:solidFill>
              </a:rPr>
              <a:t>Closed sharps container may be disposed of with general solid waste.</a:t>
            </a:r>
          </a:p>
          <a:p>
            <a:pPr marL="457200" indent="-457200">
              <a:spcAft>
                <a:spcPts val="450"/>
              </a:spcAft>
              <a:buFont typeface="+mj-lt"/>
              <a:buAutoNum type="alphaUcPeriod"/>
            </a:pPr>
            <a:r>
              <a:rPr lang="en-US" sz="2400" dirty="0">
                <a:solidFill>
                  <a:srgbClr val="532E1D"/>
                </a:solidFill>
              </a:rPr>
              <a:t>Contained sharps shall not be compacted prior to off-site transportation.</a:t>
            </a:r>
          </a:p>
          <a:p>
            <a:pPr marL="457200" indent="-457200">
              <a:spcAft>
                <a:spcPts val="450"/>
              </a:spcAft>
              <a:buFont typeface="+mj-lt"/>
              <a:buAutoNum type="alphaUcPeriod"/>
            </a:pPr>
            <a:r>
              <a:rPr lang="en-US" sz="2400" dirty="0">
                <a:solidFill>
                  <a:srgbClr val="532E1D"/>
                </a:solidFill>
              </a:rPr>
              <a:t>All of the above</a:t>
            </a:r>
          </a:p>
        </p:txBody>
      </p:sp>
      <p:cxnSp>
        <p:nvCxnSpPr>
          <p:cNvPr id="13" name="Straight Connector 12">
            <a:extLst>
              <a:ext uri="{FF2B5EF4-FFF2-40B4-BE49-F238E27FC236}">
                <a16:creationId xmlns:a16="http://schemas.microsoft.com/office/drawing/2014/main" id="{C151FFFE-0858-2279-C010-ED2231607E91}"/>
              </a:ext>
            </a:extLst>
          </p:cNvPr>
          <p:cNvCxnSpPr>
            <a:cxnSpLocks/>
          </p:cNvCxnSpPr>
          <p:nvPr/>
        </p:nvCxnSpPr>
        <p:spPr>
          <a:xfrm>
            <a:off x="2118525" y="4767424"/>
            <a:ext cx="1961106"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pic>
        <p:nvPicPr>
          <p:cNvPr id="14" name="Picture 13" descr="Vida en Jupiter">
            <a:extLst>
              <a:ext uri="{FF2B5EF4-FFF2-40B4-BE49-F238E27FC236}">
                <a16:creationId xmlns:a16="http://schemas.microsoft.com/office/drawing/2014/main" id="{22BA46A7-19EE-ECCD-6695-54AC3DD15A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9442" y="4151285"/>
            <a:ext cx="645172" cy="616139"/>
          </a:xfrm>
          <a:prstGeom prst="rect">
            <a:avLst/>
          </a:prstGeom>
        </p:spPr>
      </p:pic>
      <p:sp>
        <p:nvSpPr>
          <p:cNvPr id="2" name="banner">
            <a:extLst>
              <a:ext uri="{FF2B5EF4-FFF2-40B4-BE49-F238E27FC236}">
                <a16:creationId xmlns:a16="http://schemas.microsoft.com/office/drawing/2014/main" id="{8BC9BDE7-3F10-9706-1E5A-9B2AFCDC8D3D}"/>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EC19B82-C511-FED8-066F-0F7D53B82D69}"/>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000000"/>
                </a:solidFill>
                <a:latin typeface="Calibri" panose="020F0502020204030204" pitchFamily="34" charset="0"/>
                <a:ea typeface="+mj-ea"/>
                <a:cs typeface="Calibri" panose="020F0502020204030204" pitchFamily="34" charset="0"/>
              </a:defRPr>
            </a:lvl1pPr>
          </a:lstStyle>
          <a:p>
            <a:r>
              <a:rPr lang="en-US" b="1">
                <a:solidFill>
                  <a:schemeClr val="bg1"/>
                </a:solidFill>
              </a:rPr>
              <a:t>Knowledge Check</a:t>
            </a:r>
            <a:endParaRPr lang="en-US" b="1" dirty="0">
              <a:solidFill>
                <a:schemeClr val="bg1"/>
              </a:solidFill>
            </a:endParaRPr>
          </a:p>
        </p:txBody>
      </p:sp>
    </p:spTree>
    <p:extLst>
      <p:ext uri="{BB962C8B-B14F-4D97-AF65-F5344CB8AC3E}">
        <p14:creationId xmlns:p14="http://schemas.microsoft.com/office/powerpoint/2010/main" val="135649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nner">
            <a:extLst>
              <a:ext uri="{FF2B5EF4-FFF2-40B4-BE49-F238E27FC236}">
                <a16:creationId xmlns:a16="http://schemas.microsoft.com/office/drawing/2014/main" id="{17669AD2-9F28-DD72-EF7C-11D047632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sp>
        <p:nvSpPr>
          <p:cNvPr id="7" name="TextBox 6">
            <a:extLst>
              <a:ext uri="{FF2B5EF4-FFF2-40B4-BE49-F238E27FC236}">
                <a16:creationId xmlns:a16="http://schemas.microsoft.com/office/drawing/2014/main" id="{14A748EA-85FC-BC94-BE33-2F4D912C11E7}"/>
              </a:ext>
            </a:extLst>
          </p:cNvPr>
          <p:cNvSpPr txBox="1"/>
          <p:nvPr/>
        </p:nvSpPr>
        <p:spPr>
          <a:xfrm>
            <a:off x="1334702" y="1082816"/>
            <a:ext cx="4356847" cy="707886"/>
          </a:xfrm>
          <a:prstGeom prst="rect">
            <a:avLst/>
          </a:prstGeom>
          <a:noFill/>
        </p:spPr>
        <p:txBody>
          <a:bodyPr wrap="square" rtlCol="0">
            <a:spAutoFit/>
          </a:bodyPr>
          <a:lstStyle/>
          <a:p>
            <a:r>
              <a:rPr lang="en-US" sz="4000" b="1" dirty="0">
                <a:solidFill>
                  <a:schemeClr val="bg1"/>
                </a:solidFill>
              </a:rPr>
              <a:t>Objectives</a:t>
            </a:r>
          </a:p>
        </p:txBody>
      </p:sp>
      <p:sp>
        <p:nvSpPr>
          <p:cNvPr id="4" name="Rectangle 3">
            <a:extLst>
              <a:ext uri="{FF2B5EF4-FFF2-40B4-BE49-F238E27FC236}">
                <a16:creationId xmlns:a16="http://schemas.microsoft.com/office/drawing/2014/main" id="{2EC96DEC-89C4-AB3D-DF55-18A7DFBFA130}"/>
              </a:ext>
            </a:extLst>
          </p:cNvPr>
          <p:cNvSpPr/>
          <p:nvPr/>
        </p:nvSpPr>
        <p:spPr>
          <a:xfrm>
            <a:off x="1500045" y="1904956"/>
            <a:ext cx="1599430" cy="2358167"/>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warning pic">
            <a:extLst>
              <a:ext uri="{FF2B5EF4-FFF2-40B4-BE49-F238E27FC236}">
                <a16:creationId xmlns:a16="http://schemas.microsoft.com/office/drawing/2014/main" id="{44541399-2409-C3BF-2333-02525BE88F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9670" y="3403231"/>
            <a:ext cx="443432" cy="443432"/>
          </a:xfrm>
          <a:prstGeom prst="rect">
            <a:avLst/>
          </a:prstGeom>
        </p:spPr>
      </p:pic>
      <p:pic>
        <p:nvPicPr>
          <p:cNvPr id="14" name="writing pic">
            <a:extLst>
              <a:ext uri="{FF2B5EF4-FFF2-40B4-BE49-F238E27FC236}">
                <a16:creationId xmlns:a16="http://schemas.microsoft.com/office/drawing/2014/main" id="{9B7C0B06-EB63-7C7B-72C3-22765AEA73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6575" y="4492669"/>
            <a:ext cx="552177" cy="459092"/>
          </a:xfrm>
          <a:prstGeom prst="rect">
            <a:avLst/>
          </a:prstGeom>
        </p:spPr>
      </p:pic>
      <p:pic>
        <p:nvPicPr>
          <p:cNvPr id="15" name="trash can pic">
            <a:extLst>
              <a:ext uri="{FF2B5EF4-FFF2-40B4-BE49-F238E27FC236}">
                <a16:creationId xmlns:a16="http://schemas.microsoft.com/office/drawing/2014/main" id="{82F25FB9-0FED-9760-7D07-91F220D084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7950" y="5137451"/>
            <a:ext cx="532096" cy="442396"/>
          </a:xfrm>
          <a:prstGeom prst="rect">
            <a:avLst/>
          </a:prstGeom>
        </p:spPr>
      </p:pic>
      <p:sp>
        <p:nvSpPr>
          <p:cNvPr id="19" name="paper text">
            <a:extLst>
              <a:ext uri="{FF2B5EF4-FFF2-40B4-BE49-F238E27FC236}">
                <a16:creationId xmlns:a16="http://schemas.microsoft.com/office/drawing/2014/main" id="{7F6A5370-1C32-5032-1FFF-80F6C836A369}"/>
              </a:ext>
            </a:extLst>
          </p:cNvPr>
          <p:cNvSpPr txBox="1">
            <a:spLocks/>
          </p:cNvSpPr>
          <p:nvPr/>
        </p:nvSpPr>
        <p:spPr>
          <a:xfrm>
            <a:off x="1573010" y="2390006"/>
            <a:ext cx="789093" cy="6651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rgbClr val="532E1D"/>
                </a:solidFill>
                <a:latin typeface="+mn-lt"/>
                <a:cs typeface="Calibri" panose="020F0502020204030204" pitchFamily="34" charset="0"/>
              </a:rPr>
              <a:t>.0206</a:t>
            </a:r>
          </a:p>
          <a:p>
            <a:pPr marL="0" indent="0" fontAlgn="base">
              <a:spcBef>
                <a:spcPts val="400"/>
              </a:spcBef>
              <a:buNone/>
            </a:pPr>
            <a:r>
              <a:rPr lang="en-US" sz="2000" dirty="0">
                <a:solidFill>
                  <a:srgbClr val="532E1D"/>
                </a:solidFill>
                <a:latin typeface="+mn-lt"/>
                <a:cs typeface="Calibri" panose="020F0502020204030204" pitchFamily="34" charset="0"/>
              </a:rPr>
              <a:t>.0207</a:t>
            </a:r>
          </a:p>
        </p:txBody>
      </p:sp>
      <p:pic>
        <p:nvPicPr>
          <p:cNvPr id="20" name="paper pic">
            <a:extLst>
              <a:ext uri="{FF2B5EF4-FFF2-40B4-BE49-F238E27FC236}">
                <a16:creationId xmlns:a16="http://schemas.microsoft.com/office/drawing/2014/main" id="{493A1092-431A-C9CF-43DE-3BA4B9DE70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151162">
            <a:off x="2476218" y="2472802"/>
            <a:ext cx="516072" cy="516072"/>
          </a:xfrm>
          <a:prstGeom prst="rect">
            <a:avLst/>
          </a:prstGeom>
        </p:spPr>
      </p:pic>
      <p:sp>
        <p:nvSpPr>
          <p:cNvPr id="23" name="list">
            <a:extLst>
              <a:ext uri="{FF2B5EF4-FFF2-40B4-BE49-F238E27FC236}">
                <a16:creationId xmlns:a16="http://schemas.microsoft.com/office/drawing/2014/main" id="{F8C3AABB-DDCC-6430-4C6F-9D1899784183}"/>
              </a:ext>
            </a:extLst>
          </p:cNvPr>
          <p:cNvSpPr txBox="1">
            <a:spLocks/>
          </p:cNvSpPr>
          <p:nvPr/>
        </p:nvSpPr>
        <p:spPr>
          <a:xfrm>
            <a:off x="3408930" y="2506385"/>
            <a:ext cx="7283025" cy="320630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Edmondsans"/>
                <a:ea typeface="+mn-ea"/>
                <a:cs typeface="Edmondsan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Edmondsans"/>
                <a:ea typeface="+mn-ea"/>
                <a:cs typeface="Edmondsan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Edmondsans"/>
                <a:ea typeface="+mn-ea"/>
                <a:cs typeface="Edmondsan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Edmondsans"/>
                <a:ea typeface="+mn-ea"/>
                <a:cs typeface="Edmondsan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Edmondsans"/>
                <a:ea typeface="+mn-ea"/>
                <a:cs typeface="Edmondsan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Aft>
                <a:spcPts val="1800"/>
              </a:spcAft>
            </a:pPr>
            <a:r>
              <a:rPr lang="en-US" sz="2300" dirty="0">
                <a:solidFill>
                  <a:srgbClr val="532E1D"/>
                </a:solidFill>
                <a:latin typeface="+mn-lt"/>
                <a:cs typeface="Calibri" panose="020F0502020204030204" pitchFamily="34" charset="0"/>
              </a:rPr>
              <a:t>Describe North Carolina State Laws governing infection prevention in healthcare facilities</a:t>
            </a:r>
            <a:endParaRPr lang="en-US" sz="800" dirty="0">
              <a:solidFill>
                <a:srgbClr val="532E1D"/>
              </a:solidFill>
              <a:latin typeface="+mn-lt"/>
              <a:cs typeface="Calibri" panose="020F0502020204030204" pitchFamily="34" charset="0"/>
            </a:endParaRPr>
          </a:p>
          <a:p>
            <a:pPr fontAlgn="base">
              <a:lnSpc>
                <a:spcPct val="100000"/>
              </a:lnSpc>
              <a:spcBef>
                <a:spcPts val="400"/>
              </a:spcBef>
              <a:spcAft>
                <a:spcPts val="1800"/>
              </a:spcAft>
            </a:pPr>
            <a:r>
              <a:rPr lang="en-US" sz="2300" dirty="0">
                <a:solidFill>
                  <a:srgbClr val="532E1D"/>
                </a:solidFill>
                <a:latin typeface="+mn-lt"/>
                <a:cs typeface="Calibri" panose="020F0502020204030204" pitchFamily="34" charset="0"/>
              </a:rPr>
              <a:t>Discuss Control Measures for Human Immunodeficiency Virus (HIV), hepatitis B and hepatitis C</a:t>
            </a:r>
          </a:p>
          <a:p>
            <a:pPr fontAlgn="base">
              <a:lnSpc>
                <a:spcPct val="100000"/>
              </a:lnSpc>
              <a:spcBef>
                <a:spcPts val="400"/>
              </a:spcBef>
              <a:spcAft>
                <a:spcPts val="2400"/>
              </a:spcAft>
            </a:pPr>
            <a:r>
              <a:rPr lang="en-US" sz="2300" dirty="0">
                <a:solidFill>
                  <a:srgbClr val="532E1D"/>
                </a:solidFill>
                <a:latin typeface="+mn-lt"/>
                <a:cs typeface="Calibri" panose="020F0502020204030204" pitchFamily="34" charset="0"/>
              </a:rPr>
              <a:t>Review Communicable Disease Reporting</a:t>
            </a:r>
          </a:p>
          <a:p>
            <a:pPr fontAlgn="base">
              <a:lnSpc>
                <a:spcPct val="100000"/>
              </a:lnSpc>
              <a:spcBef>
                <a:spcPts val="400"/>
              </a:spcBef>
              <a:spcAft>
                <a:spcPts val="1800"/>
              </a:spcAft>
            </a:pPr>
            <a:r>
              <a:rPr lang="en-US" sz="2300" dirty="0">
                <a:solidFill>
                  <a:srgbClr val="532E1D"/>
                </a:solidFill>
                <a:latin typeface="+mn-lt"/>
                <a:cs typeface="Calibri" panose="020F0502020204030204" pitchFamily="34" charset="0"/>
              </a:rPr>
              <a:t>Describe NC Medical waste rules.</a:t>
            </a:r>
            <a:endParaRPr lang="en-US" sz="2300" dirty="0">
              <a:latin typeface="+mn-lt"/>
              <a:cs typeface="Calibri" panose="020F0502020204030204" pitchFamily="34" charset="0"/>
            </a:endParaRPr>
          </a:p>
        </p:txBody>
      </p:sp>
      <p:sp>
        <p:nvSpPr>
          <p:cNvPr id="24" name="paper text">
            <a:extLst>
              <a:ext uri="{FF2B5EF4-FFF2-40B4-BE49-F238E27FC236}">
                <a16:creationId xmlns:a16="http://schemas.microsoft.com/office/drawing/2014/main" id="{2055F203-EB06-350D-A1C5-382668DFAA3D}"/>
              </a:ext>
            </a:extLst>
          </p:cNvPr>
          <p:cNvSpPr txBox="1">
            <a:spLocks/>
          </p:cNvSpPr>
          <p:nvPr/>
        </p:nvSpPr>
        <p:spPr>
          <a:xfrm>
            <a:off x="1568166" y="3220069"/>
            <a:ext cx="869005" cy="9512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rgbClr val="532E1D"/>
                </a:solidFill>
                <a:latin typeface="+mn-lt"/>
                <a:cs typeface="Calibri" panose="020F0502020204030204" pitchFamily="34" charset="0"/>
              </a:rPr>
              <a:t>.0202</a:t>
            </a:r>
          </a:p>
          <a:p>
            <a:pPr marL="0" indent="0" fontAlgn="base">
              <a:spcBef>
                <a:spcPts val="400"/>
              </a:spcBef>
              <a:buNone/>
            </a:pPr>
            <a:r>
              <a:rPr lang="en-US" sz="2000" dirty="0">
                <a:solidFill>
                  <a:srgbClr val="532E1D"/>
                </a:solidFill>
                <a:latin typeface="+mn-lt"/>
                <a:cs typeface="Calibri" panose="020F0502020204030204" pitchFamily="34" charset="0"/>
              </a:rPr>
              <a:t>.0203</a:t>
            </a:r>
          </a:p>
          <a:p>
            <a:pPr marL="0" indent="0" fontAlgn="base">
              <a:spcBef>
                <a:spcPts val="400"/>
              </a:spcBef>
              <a:buNone/>
            </a:pPr>
            <a:r>
              <a:rPr lang="en-US" sz="2000" dirty="0">
                <a:solidFill>
                  <a:srgbClr val="532E1D"/>
                </a:solidFill>
                <a:latin typeface="+mn-lt"/>
                <a:cs typeface="Calibri" panose="020F0502020204030204" pitchFamily="34" charset="0"/>
              </a:rPr>
              <a:t>.0214</a:t>
            </a:r>
          </a:p>
        </p:txBody>
      </p:sp>
      <p:sp>
        <p:nvSpPr>
          <p:cNvPr id="25" name="paper text">
            <a:extLst>
              <a:ext uri="{FF2B5EF4-FFF2-40B4-BE49-F238E27FC236}">
                <a16:creationId xmlns:a16="http://schemas.microsoft.com/office/drawing/2014/main" id="{F2A15C23-87F7-67D9-091E-AC3C006D114F}"/>
              </a:ext>
            </a:extLst>
          </p:cNvPr>
          <p:cNvSpPr txBox="1">
            <a:spLocks/>
          </p:cNvSpPr>
          <p:nvPr/>
        </p:nvSpPr>
        <p:spPr>
          <a:xfrm>
            <a:off x="1428945" y="4380724"/>
            <a:ext cx="1859249" cy="6805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rgbClr val="532E1D"/>
                </a:solidFill>
                <a:latin typeface="+mn-lt"/>
                <a:cs typeface="Calibri" panose="020F0502020204030204" pitchFamily="34" charset="0"/>
              </a:rPr>
              <a:t>GS 130A-135</a:t>
            </a:r>
          </a:p>
          <a:p>
            <a:pPr marL="0" indent="0" fontAlgn="base">
              <a:spcBef>
                <a:spcPts val="400"/>
              </a:spcBef>
              <a:buNone/>
            </a:pPr>
            <a:r>
              <a:rPr lang="en-US" sz="2000" dirty="0">
                <a:solidFill>
                  <a:srgbClr val="532E1D"/>
                </a:solidFill>
                <a:latin typeface="+mn-lt"/>
                <a:cs typeface="Calibri" panose="020F0502020204030204" pitchFamily="34" charset="0"/>
              </a:rPr>
              <a:t>10A NCAC 41A</a:t>
            </a:r>
          </a:p>
          <a:p>
            <a:pPr marL="0" indent="0" fontAlgn="base">
              <a:spcBef>
                <a:spcPts val="400"/>
              </a:spcBef>
              <a:buNone/>
            </a:pPr>
            <a:endParaRPr lang="en-US" sz="2000" dirty="0">
              <a:latin typeface="Calibri" panose="020F0502020204030204" pitchFamily="34" charset="0"/>
              <a:cs typeface="Calibri" panose="020F0502020204030204" pitchFamily="34" charset="0"/>
            </a:endParaRPr>
          </a:p>
        </p:txBody>
      </p:sp>
      <p:sp>
        <p:nvSpPr>
          <p:cNvPr id="26" name="paper text">
            <a:extLst>
              <a:ext uri="{FF2B5EF4-FFF2-40B4-BE49-F238E27FC236}">
                <a16:creationId xmlns:a16="http://schemas.microsoft.com/office/drawing/2014/main" id="{9D8D6675-6E49-AD5B-D2E6-0C2FC4BD3C72}"/>
              </a:ext>
            </a:extLst>
          </p:cNvPr>
          <p:cNvSpPr txBox="1">
            <a:spLocks/>
          </p:cNvSpPr>
          <p:nvPr/>
        </p:nvSpPr>
        <p:spPr>
          <a:xfrm>
            <a:off x="1428945" y="5140194"/>
            <a:ext cx="1496170" cy="658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rgbClr val="532E1D"/>
                </a:solidFill>
                <a:latin typeface="+mn-lt"/>
                <a:cs typeface="Calibri" panose="020F0502020204030204" pitchFamily="34" charset="0"/>
              </a:rPr>
              <a:t>15A NCAC 13B .1200</a:t>
            </a:r>
          </a:p>
        </p:txBody>
      </p:sp>
      <p:sp>
        <p:nvSpPr>
          <p:cNvPr id="27" name="paper text">
            <a:extLst>
              <a:ext uri="{FF2B5EF4-FFF2-40B4-BE49-F238E27FC236}">
                <a16:creationId xmlns:a16="http://schemas.microsoft.com/office/drawing/2014/main" id="{BB254A46-5E1E-7FAF-C5E0-E70FE95CC67D}"/>
              </a:ext>
            </a:extLst>
          </p:cNvPr>
          <p:cNvSpPr txBox="1">
            <a:spLocks/>
          </p:cNvSpPr>
          <p:nvPr/>
        </p:nvSpPr>
        <p:spPr>
          <a:xfrm>
            <a:off x="1428945" y="1931557"/>
            <a:ext cx="1928586" cy="4098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rgbClr val="532E1D"/>
                </a:solidFill>
                <a:latin typeface="+mn-lt"/>
                <a:cs typeface="Calibri" panose="020F0502020204030204" pitchFamily="34" charset="0"/>
              </a:rPr>
              <a:t>10 A NCAC 41A</a:t>
            </a:r>
          </a:p>
        </p:txBody>
      </p:sp>
    </p:spTree>
    <p:extLst>
      <p:ext uri="{BB962C8B-B14F-4D97-AF65-F5344CB8AC3E}">
        <p14:creationId xmlns:p14="http://schemas.microsoft.com/office/powerpoint/2010/main" val="2550317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1870" y="1807135"/>
            <a:ext cx="4093279" cy="2805155"/>
          </a:xfrm>
        </p:spPr>
        <p:txBody>
          <a:bodyPr>
            <a:normAutofit/>
          </a:bodyPr>
          <a:lstStyle/>
          <a:p>
            <a:pPr marL="169863" indent="-169863"/>
            <a:r>
              <a:rPr lang="en-US" sz="3200" b="1" dirty="0">
                <a:solidFill>
                  <a:srgbClr val="532E1D"/>
                </a:solidFill>
                <a:latin typeface="+mn-lt"/>
              </a:rPr>
              <a:t>“Patients deserve effective infection Prevention wherever they receive healthcare.”</a:t>
            </a:r>
          </a:p>
        </p:txBody>
      </p:sp>
      <p:sp>
        <p:nvSpPr>
          <p:cNvPr id="5" name="TextBox 4"/>
          <p:cNvSpPr txBox="1"/>
          <p:nvPr/>
        </p:nvSpPr>
        <p:spPr>
          <a:xfrm>
            <a:off x="2343577" y="5684921"/>
            <a:ext cx="7504846" cy="276999"/>
          </a:xfrm>
          <a:prstGeom prst="rect">
            <a:avLst/>
          </a:prstGeom>
          <a:noFill/>
        </p:spPr>
        <p:txBody>
          <a:bodyPr wrap="square" rtlCol="0">
            <a:spAutoFit/>
          </a:bodyPr>
          <a:lstStyle/>
          <a:p>
            <a:pPr algn="ctr"/>
            <a:r>
              <a:rPr lang="en-US" sz="1200" dirty="0"/>
              <a:t>Adapted from: Jarvis WR </a:t>
            </a:r>
            <a:r>
              <a:rPr lang="en-US" sz="1200" dirty="0" err="1"/>
              <a:t>Emerg</a:t>
            </a:r>
            <a:r>
              <a:rPr lang="en-US" sz="1200" dirty="0"/>
              <a:t> Infect Dis. 2001;7:170-3.   Macedo de Olivera et al. Annals of Int Med. 2005, 11</a:t>
            </a:r>
          </a:p>
        </p:txBody>
      </p:sp>
      <p:pic>
        <p:nvPicPr>
          <p:cNvPr id="3" name="Banner">
            <a:extLst>
              <a:ext uri="{FF2B5EF4-FFF2-40B4-BE49-F238E27FC236}">
                <a16:creationId xmlns:a16="http://schemas.microsoft.com/office/drawing/2014/main" id="{43DB68B6-1FEE-101A-D08F-56180A89A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sp>
        <p:nvSpPr>
          <p:cNvPr id="4" name="TextBox 3">
            <a:extLst>
              <a:ext uri="{FF2B5EF4-FFF2-40B4-BE49-F238E27FC236}">
                <a16:creationId xmlns:a16="http://schemas.microsoft.com/office/drawing/2014/main" id="{FCE6FD9C-7F81-B8B6-DDF7-3DFF961ADDE2}"/>
              </a:ext>
            </a:extLst>
          </p:cNvPr>
          <p:cNvSpPr txBox="1"/>
          <p:nvPr/>
        </p:nvSpPr>
        <p:spPr>
          <a:xfrm>
            <a:off x="1126156" y="1085556"/>
            <a:ext cx="6371110" cy="707886"/>
          </a:xfrm>
          <a:prstGeom prst="rect">
            <a:avLst/>
          </a:prstGeom>
          <a:noFill/>
        </p:spPr>
        <p:txBody>
          <a:bodyPr wrap="square">
            <a:spAutoFit/>
          </a:bodyPr>
          <a:lstStyle/>
          <a:p>
            <a:r>
              <a:rPr lang="en-US" sz="4000" b="1" dirty="0">
                <a:solidFill>
                  <a:schemeClr val="bg1"/>
                </a:solidFill>
                <a:latin typeface="Calibri" panose="020F0502020204030204" pitchFamily="34" charset="0"/>
              </a:rPr>
              <a:t>Course Theme</a:t>
            </a:r>
          </a:p>
        </p:txBody>
      </p:sp>
      <p:sp>
        <p:nvSpPr>
          <p:cNvPr id="6" name="Rectangle 5" hidden="1">
            <a:extLst>
              <a:ext uri="{FF2B5EF4-FFF2-40B4-BE49-F238E27FC236}">
                <a16:creationId xmlns:a16="http://schemas.microsoft.com/office/drawing/2014/main" id="{63D49248-53B6-4DCE-F41E-0A2FF37A9512}"/>
              </a:ext>
            </a:extLst>
          </p:cNvPr>
          <p:cNvSpPr/>
          <p:nvPr/>
        </p:nvSpPr>
        <p:spPr>
          <a:xfrm>
            <a:off x="-1838702" y="650102"/>
            <a:ext cx="3933645" cy="198621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New slide</a:t>
            </a:r>
          </a:p>
        </p:txBody>
      </p:sp>
      <p:pic>
        <p:nvPicPr>
          <p:cNvPr id="8" name="acute" descr="A black background with a building and arrow pointing&#10;&#10;Description automatically generated">
            <a:extLst>
              <a:ext uri="{FF2B5EF4-FFF2-40B4-BE49-F238E27FC236}">
                <a16:creationId xmlns:a16="http://schemas.microsoft.com/office/drawing/2014/main" id="{6C2FF388-253D-3613-CD4A-9A86BBE1F8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742" y="1818742"/>
            <a:ext cx="5955555" cy="3758730"/>
          </a:xfrm>
          <a:prstGeom prst="rect">
            <a:avLst/>
          </a:prstGeom>
        </p:spPr>
      </p:pic>
      <p:pic>
        <p:nvPicPr>
          <p:cNvPr id="11" name="center" descr="A black screen with white text&#10;&#10;Description automatically generated">
            <a:extLst>
              <a:ext uri="{FF2B5EF4-FFF2-40B4-BE49-F238E27FC236}">
                <a16:creationId xmlns:a16="http://schemas.microsoft.com/office/drawing/2014/main" id="{FF598D5C-573F-7236-A457-82DFB310F0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1742" y="1818742"/>
            <a:ext cx="5955555" cy="3758730"/>
          </a:xfrm>
          <a:prstGeom prst="rect">
            <a:avLst/>
          </a:prstGeom>
        </p:spPr>
      </p:pic>
      <p:pic>
        <p:nvPicPr>
          <p:cNvPr id="13" name="connectors" descr="A black background with arrows&#10;&#10;Description automatically generated">
            <a:extLst>
              <a:ext uri="{FF2B5EF4-FFF2-40B4-BE49-F238E27FC236}">
                <a16:creationId xmlns:a16="http://schemas.microsoft.com/office/drawing/2014/main" id="{512F684D-6B50-353B-7816-8BF4B55765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1742" y="1818742"/>
            <a:ext cx="5955555" cy="3758730"/>
          </a:xfrm>
          <a:prstGeom prst="rect">
            <a:avLst/>
          </a:prstGeom>
        </p:spPr>
      </p:pic>
      <p:pic>
        <p:nvPicPr>
          <p:cNvPr id="15" name="home" descr="A black background with a black screen&#10;&#10;Description automatically generated with medium confidence">
            <a:extLst>
              <a:ext uri="{FF2B5EF4-FFF2-40B4-BE49-F238E27FC236}">
                <a16:creationId xmlns:a16="http://schemas.microsoft.com/office/drawing/2014/main" id="{D6685653-5200-5981-08DB-5E6216BDC1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1742" y="1818742"/>
            <a:ext cx="5955555" cy="3758730"/>
          </a:xfrm>
          <a:prstGeom prst="rect">
            <a:avLst/>
          </a:prstGeom>
        </p:spPr>
      </p:pic>
      <p:pic>
        <p:nvPicPr>
          <p:cNvPr id="17" name="long term" descr="A black screen with a black background&#10;&#10;Description automatically generated">
            <a:extLst>
              <a:ext uri="{FF2B5EF4-FFF2-40B4-BE49-F238E27FC236}">
                <a16:creationId xmlns:a16="http://schemas.microsoft.com/office/drawing/2014/main" id="{0A71AE4F-ACB8-9CBD-B069-01D132A87D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01742" y="1818742"/>
            <a:ext cx="5955555" cy="3758730"/>
          </a:xfrm>
          <a:prstGeom prst="rect">
            <a:avLst/>
          </a:prstGeom>
        </p:spPr>
      </p:pic>
      <p:pic>
        <p:nvPicPr>
          <p:cNvPr id="19" name="outpatient" descr="A house with arrows pointing to the sky&#10;&#10;Description automatically generated">
            <a:extLst>
              <a:ext uri="{FF2B5EF4-FFF2-40B4-BE49-F238E27FC236}">
                <a16:creationId xmlns:a16="http://schemas.microsoft.com/office/drawing/2014/main" id="{D4E3E22A-7D62-6A88-5A03-B68DA1E230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1742" y="1818742"/>
            <a:ext cx="5955555" cy="3758730"/>
          </a:xfrm>
          <a:prstGeom prst="rect">
            <a:avLst/>
          </a:prstGeom>
        </p:spPr>
      </p:pic>
    </p:spTree>
    <p:extLst>
      <p:ext uri="{BB962C8B-B14F-4D97-AF65-F5344CB8AC3E}">
        <p14:creationId xmlns:p14="http://schemas.microsoft.com/office/powerpoint/2010/main" val="264914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2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4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6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8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1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581400" y="2529493"/>
            <a:ext cx="2948879" cy="2940381"/>
          </a:xfrm>
        </p:spPr>
      </p:pic>
      <p:pic>
        <p:nvPicPr>
          <p:cNvPr id="3" name="Picture 2" descr="A picture containing transport, airplane, aircraft, sketch&#10;&#10;Description automatically generated">
            <a:extLst>
              <a:ext uri="{FF2B5EF4-FFF2-40B4-BE49-F238E27FC236}">
                <a16:creationId xmlns:a16="http://schemas.microsoft.com/office/drawing/2014/main" id="{59761FCD-52F0-85C6-069E-1BDAFE0E1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43652" flipH="1">
            <a:off x="279558" y="966707"/>
            <a:ext cx="3545067" cy="2412591"/>
          </a:xfrm>
          <a:prstGeom prst="rect">
            <a:avLst/>
          </a:prstGeom>
        </p:spPr>
      </p:pic>
      <p:pic>
        <p:nvPicPr>
          <p:cNvPr id="8" name="Picture 7" descr="A picture containing font, graphics, text, logo&#10;&#10;Description automatically generated">
            <a:extLst>
              <a:ext uri="{FF2B5EF4-FFF2-40B4-BE49-F238E27FC236}">
                <a16:creationId xmlns:a16="http://schemas.microsoft.com/office/drawing/2014/main" id="{D069F113-D263-9DF6-7F37-A76686F0E2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005" y="1583744"/>
            <a:ext cx="7594220" cy="1978962"/>
          </a:xfrm>
          <a:prstGeom prst="rect">
            <a:avLst/>
          </a:prstGeom>
        </p:spPr>
      </p:pic>
    </p:spTree>
    <p:extLst>
      <p:ext uri="{BB962C8B-B14F-4D97-AF65-F5344CB8AC3E}">
        <p14:creationId xmlns:p14="http://schemas.microsoft.com/office/powerpoint/2010/main" val="2504115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7348" y="2039195"/>
            <a:ext cx="7412488" cy="3804044"/>
          </a:xfrm>
        </p:spPr>
        <p:txBody>
          <a:bodyPr>
            <a:normAutofit lnSpcReduction="10000"/>
          </a:bodyPr>
          <a:lstStyle/>
          <a:p>
            <a:pPr>
              <a:spcAft>
                <a:spcPts val="1200"/>
              </a:spcAft>
            </a:pPr>
            <a:r>
              <a:rPr lang="en-US" b="1" dirty="0">
                <a:solidFill>
                  <a:srgbClr val="532E1D"/>
                </a:solidFill>
                <a:latin typeface="+mn-lt"/>
              </a:rPr>
              <a:t>Module A</a:t>
            </a:r>
            <a:r>
              <a:rPr lang="en-US" dirty="0">
                <a:solidFill>
                  <a:srgbClr val="532E1D"/>
                </a:solidFill>
                <a:latin typeface="+mn-lt"/>
              </a:rPr>
              <a:t> - North Carolina Laws Concerning Infection Prevention </a:t>
            </a:r>
          </a:p>
          <a:p>
            <a:pPr>
              <a:spcAft>
                <a:spcPts val="1200"/>
              </a:spcAft>
            </a:pPr>
            <a:r>
              <a:rPr lang="en-US" b="1" dirty="0">
                <a:solidFill>
                  <a:srgbClr val="532E1D"/>
                </a:solidFill>
                <a:latin typeface="+mn-lt"/>
              </a:rPr>
              <a:t>Module B</a:t>
            </a:r>
            <a:r>
              <a:rPr lang="en-US" dirty="0">
                <a:solidFill>
                  <a:srgbClr val="532E1D"/>
                </a:solidFill>
                <a:latin typeface="+mn-lt"/>
              </a:rPr>
              <a:t> - Complying with OSHA Bloodborne Pathogen</a:t>
            </a:r>
          </a:p>
          <a:p>
            <a:pPr>
              <a:spcAft>
                <a:spcPts val="1200"/>
              </a:spcAft>
            </a:pPr>
            <a:r>
              <a:rPr lang="en-US" b="1" dirty="0">
                <a:solidFill>
                  <a:srgbClr val="532E1D"/>
                </a:solidFill>
                <a:latin typeface="+mn-lt"/>
              </a:rPr>
              <a:t>Module C</a:t>
            </a:r>
            <a:r>
              <a:rPr lang="en-US" dirty="0">
                <a:solidFill>
                  <a:srgbClr val="532E1D"/>
                </a:solidFill>
                <a:latin typeface="+mn-lt"/>
              </a:rPr>
              <a:t> - Epidemiology and Risk of Infection</a:t>
            </a:r>
          </a:p>
          <a:p>
            <a:pPr>
              <a:spcAft>
                <a:spcPts val="1200"/>
              </a:spcAft>
            </a:pPr>
            <a:r>
              <a:rPr lang="en-US" b="1" dirty="0">
                <a:solidFill>
                  <a:srgbClr val="532E1D"/>
                </a:solidFill>
                <a:latin typeface="+mn-lt"/>
              </a:rPr>
              <a:t>Module D</a:t>
            </a:r>
            <a:r>
              <a:rPr lang="en-US" dirty="0">
                <a:solidFill>
                  <a:srgbClr val="532E1D"/>
                </a:solidFill>
                <a:latin typeface="+mn-lt"/>
              </a:rPr>
              <a:t> - Outbreak and Safe Injection Practices </a:t>
            </a:r>
          </a:p>
          <a:p>
            <a:pPr>
              <a:spcAft>
                <a:spcPts val="1200"/>
              </a:spcAft>
            </a:pPr>
            <a:r>
              <a:rPr lang="en-US" b="1" dirty="0">
                <a:solidFill>
                  <a:srgbClr val="532E1D"/>
                </a:solidFill>
                <a:latin typeface="+mn-lt"/>
              </a:rPr>
              <a:t>Module E </a:t>
            </a:r>
            <a:r>
              <a:rPr lang="en-US" dirty="0">
                <a:solidFill>
                  <a:srgbClr val="532E1D"/>
                </a:solidFill>
                <a:latin typeface="+mn-lt"/>
              </a:rPr>
              <a:t> - Principles and Practices of Asepsis</a:t>
            </a:r>
          </a:p>
          <a:p>
            <a:pPr>
              <a:spcAft>
                <a:spcPts val="1200"/>
              </a:spcAft>
            </a:pPr>
            <a:r>
              <a:rPr lang="en-US" b="1" dirty="0">
                <a:solidFill>
                  <a:srgbClr val="532E1D"/>
                </a:solidFill>
                <a:latin typeface="+mn-lt"/>
              </a:rPr>
              <a:t>Module F </a:t>
            </a:r>
            <a:r>
              <a:rPr lang="en-US" dirty="0">
                <a:solidFill>
                  <a:srgbClr val="532E1D"/>
                </a:solidFill>
                <a:latin typeface="+mn-lt"/>
              </a:rPr>
              <a:t>-  Principles of Disinfection and Sterilization</a:t>
            </a:r>
          </a:p>
          <a:p>
            <a:pPr>
              <a:spcAft>
                <a:spcPts val="1200"/>
              </a:spcAft>
            </a:pPr>
            <a:r>
              <a:rPr lang="en-US" b="1" dirty="0">
                <a:solidFill>
                  <a:srgbClr val="532E1D"/>
                </a:solidFill>
                <a:latin typeface="+mn-lt"/>
              </a:rPr>
              <a:t>Module G </a:t>
            </a:r>
            <a:r>
              <a:rPr lang="en-US" dirty="0">
                <a:solidFill>
                  <a:srgbClr val="532E1D"/>
                </a:solidFill>
                <a:latin typeface="+mn-lt"/>
              </a:rPr>
              <a:t>– Application of Cleaning, Disinfection and Sterilization Principals in Home Health and Hospice Settings</a:t>
            </a:r>
          </a:p>
        </p:txBody>
      </p:sp>
      <p:sp>
        <p:nvSpPr>
          <p:cNvPr id="2" name="Rectangle 1">
            <a:extLst>
              <a:ext uri="{FF2B5EF4-FFF2-40B4-BE49-F238E27FC236}">
                <a16:creationId xmlns:a16="http://schemas.microsoft.com/office/drawing/2014/main" id="{0DF050B5-E5BA-432E-B817-2CCA7AFF625A}"/>
              </a:ext>
            </a:extLst>
          </p:cNvPr>
          <p:cNvSpPr/>
          <p:nvPr/>
        </p:nvSpPr>
        <p:spPr>
          <a:xfrm>
            <a:off x="3715923" y="6231382"/>
            <a:ext cx="4402424" cy="369332"/>
          </a:xfrm>
          <a:prstGeom prst="rect">
            <a:avLst/>
          </a:prstGeom>
        </p:spPr>
        <p:txBody>
          <a:bodyPr wrap="none">
            <a:spAutoFit/>
          </a:bodyPr>
          <a:lstStyle/>
          <a:p>
            <a:r>
              <a:rPr lang="en-US" u="sng" dirty="0">
                <a:solidFill>
                  <a:schemeClr val="bg1"/>
                </a:solidFill>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https://spice.unc.edu/0206-spice-handouts/</a:t>
            </a:r>
            <a:r>
              <a:rPr lang="en-US" dirty="0">
                <a:solidFill>
                  <a:schemeClr val="bg1"/>
                </a:solidFill>
                <a:latin typeface="Calibri" panose="020F0502020204030204" pitchFamily="34" charset="0"/>
                <a:ea typeface="Calibri" panose="020F0502020204030204" pitchFamily="34" charset="0"/>
              </a:rPr>
              <a:t> </a:t>
            </a:r>
            <a:endParaRPr lang="en-US" dirty="0">
              <a:solidFill>
                <a:schemeClr val="bg1"/>
              </a:solidFill>
            </a:endParaRPr>
          </a:p>
        </p:txBody>
      </p:sp>
      <p:pic>
        <p:nvPicPr>
          <p:cNvPr id="4" name="Banner">
            <a:extLst>
              <a:ext uri="{FF2B5EF4-FFF2-40B4-BE49-F238E27FC236}">
                <a16:creationId xmlns:a16="http://schemas.microsoft.com/office/drawing/2014/main" id="{6F0D9AB5-DB45-6CCC-ADE4-ED366C583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sp>
        <p:nvSpPr>
          <p:cNvPr id="5" name="TextBox 4">
            <a:extLst>
              <a:ext uri="{FF2B5EF4-FFF2-40B4-BE49-F238E27FC236}">
                <a16:creationId xmlns:a16="http://schemas.microsoft.com/office/drawing/2014/main" id="{097CBB3B-CEDD-3F78-D9E7-007EED64A307}"/>
              </a:ext>
            </a:extLst>
          </p:cNvPr>
          <p:cNvSpPr txBox="1"/>
          <p:nvPr/>
        </p:nvSpPr>
        <p:spPr>
          <a:xfrm>
            <a:off x="1334703" y="1082816"/>
            <a:ext cx="4356847" cy="707886"/>
          </a:xfrm>
          <a:prstGeom prst="rect">
            <a:avLst/>
          </a:prstGeom>
          <a:noFill/>
        </p:spPr>
        <p:txBody>
          <a:bodyPr wrap="square" rtlCol="0">
            <a:spAutoFit/>
          </a:bodyPr>
          <a:lstStyle/>
          <a:p>
            <a:r>
              <a:rPr lang="en-US" sz="4000" b="1" dirty="0">
                <a:solidFill>
                  <a:schemeClr val="bg1"/>
                </a:solidFill>
              </a:rPr>
              <a:t>Modules</a:t>
            </a:r>
          </a:p>
        </p:txBody>
      </p:sp>
      <p:pic>
        <p:nvPicPr>
          <p:cNvPr id="13" name="Picture 12" descr="A picture containing screenshot, palm tree, design&#10;&#10;Description automatically generated">
            <a:extLst>
              <a:ext uri="{FF2B5EF4-FFF2-40B4-BE49-F238E27FC236}">
                <a16:creationId xmlns:a16="http://schemas.microsoft.com/office/drawing/2014/main" id="{DFDE0043-078E-5517-E7D2-1818B2BA91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1544" y="3373653"/>
            <a:ext cx="1232321" cy="691469"/>
          </a:xfrm>
          <a:prstGeom prst="rect">
            <a:avLst/>
          </a:prstGeom>
        </p:spPr>
      </p:pic>
      <p:pic>
        <p:nvPicPr>
          <p:cNvPr id="11" name="Picture 10" descr="A picture containing design&#10;&#10;Description automatically generated with medium confidence">
            <a:extLst>
              <a:ext uri="{FF2B5EF4-FFF2-40B4-BE49-F238E27FC236}">
                <a16:creationId xmlns:a16="http://schemas.microsoft.com/office/drawing/2014/main" id="{CD40A51C-BD52-112F-05A5-252AE9E6DB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6606" y="2938689"/>
            <a:ext cx="1232321" cy="691469"/>
          </a:xfrm>
          <a:prstGeom prst="rect">
            <a:avLst/>
          </a:prstGeom>
        </p:spPr>
      </p:pic>
      <p:pic>
        <p:nvPicPr>
          <p:cNvPr id="7" name="Picture 6" descr="A picture containing text, screenshot, design&#10;&#10;Description automatically generated">
            <a:extLst>
              <a:ext uri="{FF2B5EF4-FFF2-40B4-BE49-F238E27FC236}">
                <a16:creationId xmlns:a16="http://schemas.microsoft.com/office/drawing/2014/main" id="{6C34F0E3-B1C3-D6FB-3AEC-EB68E8DCBF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4458" y="1860198"/>
            <a:ext cx="1232321" cy="691469"/>
          </a:xfrm>
          <a:prstGeom prst="rect">
            <a:avLst/>
          </a:prstGeom>
        </p:spPr>
      </p:pic>
      <p:pic>
        <p:nvPicPr>
          <p:cNvPr id="9" name="Picture 8" descr="A picture containing tree, house&#10;&#10;Description automatically generated">
            <a:extLst>
              <a:ext uri="{FF2B5EF4-FFF2-40B4-BE49-F238E27FC236}">
                <a16:creationId xmlns:a16="http://schemas.microsoft.com/office/drawing/2014/main" id="{DA91E40C-B176-038B-6E4E-E8720CC9B8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71544" y="2326554"/>
            <a:ext cx="1232321" cy="691469"/>
          </a:xfrm>
          <a:prstGeom prst="rect">
            <a:avLst/>
          </a:prstGeom>
        </p:spPr>
      </p:pic>
      <p:pic>
        <p:nvPicPr>
          <p:cNvPr id="15" name="Picture 14" descr="A stamp with a pyramid and palm trees&#10;&#10;Description automatically generated with low confidence">
            <a:extLst>
              <a:ext uri="{FF2B5EF4-FFF2-40B4-BE49-F238E27FC236}">
                <a16:creationId xmlns:a16="http://schemas.microsoft.com/office/drawing/2014/main" id="{1D352DDA-40F3-B53D-6434-18CD27FB22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7548" y="3991448"/>
            <a:ext cx="1232321" cy="691469"/>
          </a:xfrm>
          <a:prstGeom prst="rect">
            <a:avLst/>
          </a:prstGeom>
        </p:spPr>
      </p:pic>
      <p:pic>
        <p:nvPicPr>
          <p:cNvPr id="17" name="Picture 16" descr="A picture containing cartoon, screenshot, illustration&#10;&#10;Description automatically generated">
            <a:extLst>
              <a:ext uri="{FF2B5EF4-FFF2-40B4-BE49-F238E27FC236}">
                <a16:creationId xmlns:a16="http://schemas.microsoft.com/office/drawing/2014/main" id="{FF4F74DE-E161-E78C-7F3C-D9D5D20E89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16441" y="4446730"/>
            <a:ext cx="1232321" cy="691469"/>
          </a:xfrm>
          <a:prstGeom prst="rect">
            <a:avLst/>
          </a:prstGeom>
        </p:spPr>
      </p:pic>
      <p:pic>
        <p:nvPicPr>
          <p:cNvPr id="19" name="Picture 18" descr="A picture containing screenshot, sky, mountain, text&#10;&#10;Description automatically generated">
            <a:extLst>
              <a:ext uri="{FF2B5EF4-FFF2-40B4-BE49-F238E27FC236}">
                <a16:creationId xmlns:a16="http://schemas.microsoft.com/office/drawing/2014/main" id="{3FC88DDF-B6C5-9A9E-B9D4-815499D794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6606" y="5081318"/>
            <a:ext cx="1232321" cy="691469"/>
          </a:xfrm>
          <a:prstGeom prst="rect">
            <a:avLst/>
          </a:prstGeom>
        </p:spPr>
      </p:pic>
      <p:sp>
        <p:nvSpPr>
          <p:cNvPr id="23" name="TextBox 22">
            <a:extLst>
              <a:ext uri="{FF2B5EF4-FFF2-40B4-BE49-F238E27FC236}">
                <a16:creationId xmlns:a16="http://schemas.microsoft.com/office/drawing/2014/main" id="{797A8D67-B475-788B-5989-DAE924CA8B80}"/>
              </a:ext>
            </a:extLst>
          </p:cNvPr>
          <p:cNvSpPr txBox="1"/>
          <p:nvPr/>
        </p:nvSpPr>
        <p:spPr>
          <a:xfrm>
            <a:off x="2226948" y="1680223"/>
            <a:ext cx="552146" cy="646331"/>
          </a:xfrm>
          <a:prstGeom prst="rect">
            <a:avLst/>
          </a:prstGeom>
          <a:noFill/>
        </p:spPr>
        <p:txBody>
          <a:bodyPr wrap="square">
            <a:spAutoFit/>
          </a:bodyPr>
          <a:lstStyle/>
          <a:p>
            <a:r>
              <a:rPr lang="en-US" sz="3600" b="1" dirty="0">
                <a:solidFill>
                  <a:srgbClr val="18BAC5"/>
                </a:solidFill>
                <a:latin typeface="+mn-lt"/>
              </a:rPr>
              <a:t>A</a:t>
            </a:r>
            <a:endParaRPr lang="en-US" sz="3600" dirty="0">
              <a:solidFill>
                <a:srgbClr val="18BAC5"/>
              </a:solidFill>
            </a:endParaRPr>
          </a:p>
        </p:txBody>
      </p:sp>
      <p:sp>
        <p:nvSpPr>
          <p:cNvPr id="24" name="TextBox 23">
            <a:extLst>
              <a:ext uri="{FF2B5EF4-FFF2-40B4-BE49-F238E27FC236}">
                <a16:creationId xmlns:a16="http://schemas.microsoft.com/office/drawing/2014/main" id="{83E00019-EDA2-C295-A21D-0E8C33678225}"/>
              </a:ext>
            </a:extLst>
          </p:cNvPr>
          <p:cNvSpPr txBox="1"/>
          <p:nvPr/>
        </p:nvSpPr>
        <p:spPr>
          <a:xfrm>
            <a:off x="9051529" y="4780722"/>
            <a:ext cx="552146" cy="646331"/>
          </a:xfrm>
          <a:prstGeom prst="rect">
            <a:avLst/>
          </a:prstGeom>
          <a:noFill/>
        </p:spPr>
        <p:txBody>
          <a:bodyPr wrap="square">
            <a:spAutoFit/>
          </a:bodyPr>
          <a:lstStyle/>
          <a:p>
            <a:r>
              <a:rPr lang="en-US" sz="3600" b="1" dirty="0">
                <a:solidFill>
                  <a:srgbClr val="18BAC5"/>
                </a:solidFill>
                <a:latin typeface="+mn-lt"/>
              </a:rPr>
              <a:t>F</a:t>
            </a:r>
            <a:endParaRPr lang="en-US" sz="3600" dirty="0">
              <a:solidFill>
                <a:srgbClr val="18BAC5"/>
              </a:solidFill>
            </a:endParaRPr>
          </a:p>
        </p:txBody>
      </p:sp>
      <p:sp>
        <p:nvSpPr>
          <p:cNvPr id="25" name="TextBox 24">
            <a:extLst>
              <a:ext uri="{FF2B5EF4-FFF2-40B4-BE49-F238E27FC236}">
                <a16:creationId xmlns:a16="http://schemas.microsoft.com/office/drawing/2014/main" id="{F4462C73-4E37-31FA-45AE-2F5A426F27F4}"/>
              </a:ext>
            </a:extLst>
          </p:cNvPr>
          <p:cNvSpPr txBox="1"/>
          <p:nvPr/>
        </p:nvSpPr>
        <p:spPr>
          <a:xfrm>
            <a:off x="8995471" y="3645143"/>
            <a:ext cx="552146" cy="646331"/>
          </a:xfrm>
          <a:prstGeom prst="rect">
            <a:avLst/>
          </a:prstGeom>
          <a:noFill/>
        </p:spPr>
        <p:txBody>
          <a:bodyPr wrap="square">
            <a:spAutoFit/>
          </a:bodyPr>
          <a:lstStyle/>
          <a:p>
            <a:r>
              <a:rPr lang="en-US" sz="3600" b="1" dirty="0">
                <a:solidFill>
                  <a:srgbClr val="18BAC5"/>
                </a:solidFill>
                <a:latin typeface="+mn-lt"/>
              </a:rPr>
              <a:t>D</a:t>
            </a:r>
            <a:endParaRPr lang="en-US" sz="3600" dirty="0">
              <a:solidFill>
                <a:srgbClr val="18BAC5"/>
              </a:solidFill>
            </a:endParaRPr>
          </a:p>
        </p:txBody>
      </p:sp>
      <p:sp>
        <p:nvSpPr>
          <p:cNvPr id="26" name="TextBox 25">
            <a:extLst>
              <a:ext uri="{FF2B5EF4-FFF2-40B4-BE49-F238E27FC236}">
                <a16:creationId xmlns:a16="http://schemas.microsoft.com/office/drawing/2014/main" id="{9DDD56F8-C4EE-7ACD-14A3-DC2ED5C46134}"/>
              </a:ext>
            </a:extLst>
          </p:cNvPr>
          <p:cNvSpPr txBox="1"/>
          <p:nvPr/>
        </p:nvSpPr>
        <p:spPr>
          <a:xfrm>
            <a:off x="8977672" y="2574378"/>
            <a:ext cx="552146" cy="646331"/>
          </a:xfrm>
          <a:prstGeom prst="rect">
            <a:avLst/>
          </a:prstGeom>
          <a:noFill/>
        </p:spPr>
        <p:txBody>
          <a:bodyPr wrap="square">
            <a:spAutoFit/>
          </a:bodyPr>
          <a:lstStyle/>
          <a:p>
            <a:r>
              <a:rPr lang="en-US" sz="3600" b="1" dirty="0">
                <a:solidFill>
                  <a:srgbClr val="18BAC5"/>
                </a:solidFill>
                <a:latin typeface="+mn-lt"/>
              </a:rPr>
              <a:t>B</a:t>
            </a:r>
            <a:endParaRPr lang="en-US" sz="3600" dirty="0">
              <a:solidFill>
                <a:srgbClr val="18BAC5"/>
              </a:solidFill>
            </a:endParaRPr>
          </a:p>
        </p:txBody>
      </p:sp>
      <p:sp>
        <p:nvSpPr>
          <p:cNvPr id="27" name="TextBox 26">
            <a:extLst>
              <a:ext uri="{FF2B5EF4-FFF2-40B4-BE49-F238E27FC236}">
                <a16:creationId xmlns:a16="http://schemas.microsoft.com/office/drawing/2014/main" id="{8C61AB57-1CC0-918B-8EBB-7E0A5BD42E30}"/>
              </a:ext>
            </a:extLst>
          </p:cNvPr>
          <p:cNvSpPr txBox="1"/>
          <p:nvPr/>
        </p:nvSpPr>
        <p:spPr>
          <a:xfrm>
            <a:off x="2203471" y="2701030"/>
            <a:ext cx="552146" cy="646331"/>
          </a:xfrm>
          <a:prstGeom prst="rect">
            <a:avLst/>
          </a:prstGeom>
          <a:noFill/>
        </p:spPr>
        <p:txBody>
          <a:bodyPr wrap="square">
            <a:spAutoFit/>
          </a:bodyPr>
          <a:lstStyle/>
          <a:p>
            <a:r>
              <a:rPr lang="en-US" sz="3600" b="1" dirty="0">
                <a:solidFill>
                  <a:srgbClr val="18BAC5"/>
                </a:solidFill>
                <a:latin typeface="+mn-lt"/>
              </a:rPr>
              <a:t>C</a:t>
            </a:r>
            <a:endParaRPr lang="en-US" sz="3600" dirty="0">
              <a:solidFill>
                <a:srgbClr val="18BAC5"/>
              </a:solidFill>
            </a:endParaRPr>
          </a:p>
        </p:txBody>
      </p:sp>
      <p:sp>
        <p:nvSpPr>
          <p:cNvPr id="28" name="TextBox 27">
            <a:extLst>
              <a:ext uri="{FF2B5EF4-FFF2-40B4-BE49-F238E27FC236}">
                <a16:creationId xmlns:a16="http://schemas.microsoft.com/office/drawing/2014/main" id="{E5C2CA02-0921-3C09-B6D8-F4E81C5168B1}"/>
              </a:ext>
            </a:extLst>
          </p:cNvPr>
          <p:cNvSpPr txBox="1"/>
          <p:nvPr/>
        </p:nvSpPr>
        <p:spPr>
          <a:xfrm>
            <a:off x="2201415" y="3690851"/>
            <a:ext cx="552146" cy="646331"/>
          </a:xfrm>
          <a:prstGeom prst="rect">
            <a:avLst/>
          </a:prstGeom>
          <a:noFill/>
        </p:spPr>
        <p:txBody>
          <a:bodyPr wrap="square">
            <a:spAutoFit/>
          </a:bodyPr>
          <a:lstStyle/>
          <a:p>
            <a:r>
              <a:rPr lang="en-US" sz="3600" b="1" dirty="0">
                <a:solidFill>
                  <a:srgbClr val="18BAC5"/>
                </a:solidFill>
                <a:latin typeface="+mn-lt"/>
              </a:rPr>
              <a:t>E</a:t>
            </a:r>
            <a:endParaRPr lang="en-US" sz="3600" dirty="0">
              <a:solidFill>
                <a:srgbClr val="18BAC5"/>
              </a:solidFill>
            </a:endParaRPr>
          </a:p>
        </p:txBody>
      </p:sp>
      <p:sp>
        <p:nvSpPr>
          <p:cNvPr id="29" name="TextBox 28">
            <a:extLst>
              <a:ext uri="{FF2B5EF4-FFF2-40B4-BE49-F238E27FC236}">
                <a16:creationId xmlns:a16="http://schemas.microsoft.com/office/drawing/2014/main" id="{86E7DC8E-2F46-5344-1345-DA8AE39F1CA8}"/>
              </a:ext>
            </a:extLst>
          </p:cNvPr>
          <p:cNvSpPr txBox="1"/>
          <p:nvPr/>
        </p:nvSpPr>
        <p:spPr>
          <a:xfrm>
            <a:off x="2164949" y="4848598"/>
            <a:ext cx="552146" cy="646331"/>
          </a:xfrm>
          <a:prstGeom prst="rect">
            <a:avLst/>
          </a:prstGeom>
          <a:noFill/>
        </p:spPr>
        <p:txBody>
          <a:bodyPr wrap="square">
            <a:spAutoFit/>
          </a:bodyPr>
          <a:lstStyle/>
          <a:p>
            <a:r>
              <a:rPr lang="en-US" sz="3600" b="1" dirty="0">
                <a:solidFill>
                  <a:srgbClr val="18BAC5"/>
                </a:solidFill>
                <a:latin typeface="+mn-lt"/>
              </a:rPr>
              <a:t>G</a:t>
            </a:r>
            <a:endParaRPr lang="en-US" sz="3600" dirty="0">
              <a:solidFill>
                <a:srgbClr val="18BAC5"/>
              </a:solidFill>
            </a:endParaRPr>
          </a:p>
        </p:txBody>
      </p:sp>
    </p:spTree>
    <p:extLst>
      <p:ext uri="{BB962C8B-B14F-4D97-AF65-F5344CB8AC3E}">
        <p14:creationId xmlns:p14="http://schemas.microsoft.com/office/powerpoint/2010/main" val="66103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500"/>
                                        <p:tgtEl>
                                          <p:spTgt spid="3">
                                            <p:txEl>
                                              <p:pRg st="3" end="3"/>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fade">
                                      <p:cBhvr>
                                        <p:cTn id="51" dur="500"/>
                                        <p:tgtEl>
                                          <p:spTgt spid="3">
                                            <p:txEl>
                                              <p:pRg st="4" end="4"/>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0"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5" end="5"/>
                                            </p:txEl>
                                          </p:spTgt>
                                        </p:tgtEl>
                                        <p:attrNameLst>
                                          <p:attrName>style.visibility</p:attrName>
                                        </p:attrNameLst>
                                      </p:cBhvr>
                                      <p:to>
                                        <p:strVal val="visible"/>
                                      </p:to>
                                    </p:set>
                                    <p:animEffect transition="in" filter="fade">
                                      <p:cBhvr>
                                        <p:cTn id="62" dur="500"/>
                                        <p:tgtEl>
                                          <p:spTgt spid="3">
                                            <p:txEl>
                                              <p:pRg st="5" end="5"/>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par>
                                <p:cTn id="66" presetID="10" presetClass="entr" presetSubtype="0"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
                                            <p:txEl>
                                              <p:pRg st="6" end="6"/>
                                            </p:txEl>
                                          </p:spTgt>
                                        </p:tgtEl>
                                        <p:attrNameLst>
                                          <p:attrName>style.visibility</p:attrName>
                                        </p:attrNameLst>
                                      </p:cBhvr>
                                      <p:to>
                                        <p:strVal val="visible"/>
                                      </p:to>
                                    </p:set>
                                    <p:animEffect transition="in" filter="fade">
                                      <p:cBhvr>
                                        <p:cTn id="73" dur="500"/>
                                        <p:tgtEl>
                                          <p:spTgt spid="3">
                                            <p:txEl>
                                              <p:pRg st="6" end="6"/>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par>
                                <p:cTn id="77" presetID="10" presetClass="entr" presetSubtype="0"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3" grpId="0"/>
      <p:bldP spid="24" grpId="0"/>
      <p:bldP spid="25"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EF0657-B4DE-E521-42E5-2C4BEF5C414D}"/>
              </a:ext>
            </a:extLst>
          </p:cNvPr>
          <p:cNvPicPr>
            <a:picLocks noChangeAspect="1"/>
          </p:cNvPicPr>
          <p:nvPr/>
        </p:nvPicPr>
        <p:blipFill>
          <a:blip r:embed="rId3">
            <a:extLst>
              <a:ext uri="{28A0092B-C50C-407E-A947-70E740481C1C}">
                <a14:useLocalDpi xmlns:a14="http://schemas.microsoft.com/office/drawing/2010/main" val="0"/>
              </a:ext>
            </a:extLst>
          </a:blip>
          <a:srcRect l="7808" r="7808"/>
          <a:stretch/>
        </p:blipFill>
        <p:spPr>
          <a:xfrm>
            <a:off x="294270" y="1575414"/>
            <a:ext cx="8316807" cy="5486400"/>
          </a:xfrm>
          <a:prstGeom prst="rect">
            <a:avLst/>
          </a:prstGeom>
        </p:spPr>
      </p:pic>
      <p:pic>
        <p:nvPicPr>
          <p:cNvPr id="2" name="Banner">
            <a:extLst>
              <a:ext uri="{FF2B5EF4-FFF2-40B4-BE49-F238E27FC236}">
                <a16:creationId xmlns:a16="http://schemas.microsoft.com/office/drawing/2014/main" id="{BD332D46-868B-9037-F7B3-187FB4C2D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sp>
        <p:nvSpPr>
          <p:cNvPr id="5" name="TextBox 4">
            <a:extLst>
              <a:ext uri="{FF2B5EF4-FFF2-40B4-BE49-F238E27FC236}">
                <a16:creationId xmlns:a16="http://schemas.microsoft.com/office/drawing/2014/main" id="{6C8A69D9-824B-430A-8F0A-537847ADE0E9}"/>
              </a:ext>
            </a:extLst>
          </p:cNvPr>
          <p:cNvSpPr txBox="1"/>
          <p:nvPr/>
        </p:nvSpPr>
        <p:spPr>
          <a:xfrm>
            <a:off x="1334703" y="1082816"/>
            <a:ext cx="4356847" cy="707886"/>
          </a:xfrm>
          <a:prstGeom prst="rect">
            <a:avLst/>
          </a:prstGeom>
          <a:noFill/>
        </p:spPr>
        <p:txBody>
          <a:bodyPr wrap="square" rtlCol="0">
            <a:spAutoFit/>
          </a:bodyPr>
          <a:lstStyle/>
          <a:p>
            <a:r>
              <a:rPr lang="en-US" sz="4000" b="1" dirty="0">
                <a:solidFill>
                  <a:schemeClr val="bg1"/>
                </a:solidFill>
              </a:rPr>
              <a:t>Module A</a:t>
            </a:r>
          </a:p>
        </p:txBody>
      </p:sp>
      <p:pic>
        <p:nvPicPr>
          <p:cNvPr id="7" name="Picture 6">
            <a:extLst>
              <a:ext uri="{FF2B5EF4-FFF2-40B4-BE49-F238E27FC236}">
                <a16:creationId xmlns:a16="http://schemas.microsoft.com/office/drawing/2014/main" id="{2D3D3471-1E30-EA18-46CB-9EB5C4D0A6B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96200" y="3240069"/>
            <a:ext cx="4495800" cy="2528887"/>
          </a:xfrm>
          <a:prstGeom prst="rect">
            <a:avLst/>
          </a:prstGeom>
        </p:spPr>
      </p:pic>
      <p:pic>
        <p:nvPicPr>
          <p:cNvPr id="9" name="Picture 8" descr="A picture containing transport, airplane, aircraft, sketch&#10;&#10;Description automatically generated">
            <a:extLst>
              <a:ext uri="{FF2B5EF4-FFF2-40B4-BE49-F238E27FC236}">
                <a16:creationId xmlns:a16="http://schemas.microsoft.com/office/drawing/2014/main" id="{5FC2BDCB-E331-0FCA-8D51-210808FA7A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96036">
            <a:off x="9596998" y="1794921"/>
            <a:ext cx="2109840" cy="1435849"/>
          </a:xfrm>
          <a:prstGeom prst="rect">
            <a:avLst/>
          </a:prstGeom>
        </p:spPr>
      </p:pic>
    </p:spTree>
    <p:extLst>
      <p:ext uri="{BB962C8B-B14F-4D97-AF65-F5344CB8AC3E}">
        <p14:creationId xmlns:p14="http://schemas.microsoft.com/office/powerpoint/2010/main" val="177136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B80D168-AFF2-4E8F-A9D5-F62B79E6A064}"/>
              </a:ext>
            </a:extLst>
          </p:cNvPr>
          <p:cNvSpPr/>
          <p:nvPr/>
        </p:nvSpPr>
        <p:spPr>
          <a:xfrm>
            <a:off x="1500045" y="1904956"/>
            <a:ext cx="1599430" cy="2358167"/>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warning pic">
            <a:extLst>
              <a:ext uri="{FF2B5EF4-FFF2-40B4-BE49-F238E27FC236}">
                <a16:creationId xmlns:a16="http://schemas.microsoft.com/office/drawing/2014/main" id="{3FA851A9-11AB-43B4-12A7-9666C30DD2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9670" y="3403231"/>
            <a:ext cx="443432" cy="443432"/>
          </a:xfrm>
          <a:prstGeom prst="rect">
            <a:avLst/>
          </a:prstGeom>
        </p:spPr>
      </p:pic>
      <p:pic>
        <p:nvPicPr>
          <p:cNvPr id="9" name="writing pic">
            <a:extLst>
              <a:ext uri="{FF2B5EF4-FFF2-40B4-BE49-F238E27FC236}">
                <a16:creationId xmlns:a16="http://schemas.microsoft.com/office/drawing/2014/main" id="{E9A2857D-16AE-E68C-505B-68E5F11A0F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6575" y="4492669"/>
            <a:ext cx="552177" cy="459092"/>
          </a:xfrm>
          <a:prstGeom prst="rect">
            <a:avLst/>
          </a:prstGeom>
        </p:spPr>
      </p:pic>
      <p:pic>
        <p:nvPicPr>
          <p:cNvPr id="10" name="trash can pic">
            <a:extLst>
              <a:ext uri="{FF2B5EF4-FFF2-40B4-BE49-F238E27FC236}">
                <a16:creationId xmlns:a16="http://schemas.microsoft.com/office/drawing/2014/main" id="{6AE5B69E-567E-11C4-9CFC-13D7827D84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7950" y="5137451"/>
            <a:ext cx="532096" cy="442396"/>
          </a:xfrm>
          <a:prstGeom prst="rect">
            <a:avLst/>
          </a:prstGeom>
        </p:spPr>
      </p:pic>
      <p:sp>
        <p:nvSpPr>
          <p:cNvPr id="11" name="paper text">
            <a:extLst>
              <a:ext uri="{FF2B5EF4-FFF2-40B4-BE49-F238E27FC236}">
                <a16:creationId xmlns:a16="http://schemas.microsoft.com/office/drawing/2014/main" id="{34E8E37A-825A-85DC-108B-978C03A0506B}"/>
              </a:ext>
            </a:extLst>
          </p:cNvPr>
          <p:cNvSpPr txBox="1">
            <a:spLocks/>
          </p:cNvSpPr>
          <p:nvPr/>
        </p:nvSpPr>
        <p:spPr>
          <a:xfrm>
            <a:off x="1573010" y="2390006"/>
            <a:ext cx="789093" cy="6651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rgbClr val="532E1D"/>
                </a:solidFill>
                <a:latin typeface="+mn-lt"/>
                <a:cs typeface="Calibri" panose="020F0502020204030204" pitchFamily="34" charset="0"/>
              </a:rPr>
              <a:t>.0206</a:t>
            </a:r>
          </a:p>
          <a:p>
            <a:pPr marL="0" indent="0" fontAlgn="base">
              <a:spcBef>
                <a:spcPts val="400"/>
              </a:spcBef>
              <a:buNone/>
            </a:pPr>
            <a:r>
              <a:rPr lang="en-US" sz="2000" dirty="0">
                <a:solidFill>
                  <a:srgbClr val="532E1D"/>
                </a:solidFill>
                <a:latin typeface="+mn-lt"/>
                <a:cs typeface="Calibri" panose="020F0502020204030204" pitchFamily="34" charset="0"/>
              </a:rPr>
              <a:t>.0207</a:t>
            </a:r>
          </a:p>
        </p:txBody>
      </p:sp>
      <p:pic>
        <p:nvPicPr>
          <p:cNvPr id="12" name="paper pic">
            <a:extLst>
              <a:ext uri="{FF2B5EF4-FFF2-40B4-BE49-F238E27FC236}">
                <a16:creationId xmlns:a16="http://schemas.microsoft.com/office/drawing/2014/main" id="{4946D55D-F16E-E479-C1EF-583998DB6D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51162">
            <a:off x="2476218" y="2472802"/>
            <a:ext cx="516072" cy="516072"/>
          </a:xfrm>
          <a:prstGeom prst="rect">
            <a:avLst/>
          </a:prstGeom>
        </p:spPr>
      </p:pic>
      <p:sp>
        <p:nvSpPr>
          <p:cNvPr id="13" name="list">
            <a:extLst>
              <a:ext uri="{FF2B5EF4-FFF2-40B4-BE49-F238E27FC236}">
                <a16:creationId xmlns:a16="http://schemas.microsoft.com/office/drawing/2014/main" id="{738F2809-DFAE-674E-F407-A7C25051F7E6}"/>
              </a:ext>
            </a:extLst>
          </p:cNvPr>
          <p:cNvSpPr txBox="1">
            <a:spLocks/>
          </p:cNvSpPr>
          <p:nvPr/>
        </p:nvSpPr>
        <p:spPr>
          <a:xfrm>
            <a:off x="3408930" y="2506385"/>
            <a:ext cx="7283025" cy="320630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Edmondsans"/>
                <a:ea typeface="+mn-ea"/>
                <a:cs typeface="Edmondsan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Edmondsans"/>
                <a:ea typeface="+mn-ea"/>
                <a:cs typeface="Edmondsan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Edmondsans"/>
                <a:ea typeface="+mn-ea"/>
                <a:cs typeface="Edmondsan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Edmondsans"/>
                <a:ea typeface="+mn-ea"/>
                <a:cs typeface="Edmondsan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Edmondsans"/>
                <a:ea typeface="+mn-ea"/>
                <a:cs typeface="Edmondsan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Aft>
                <a:spcPts val="1800"/>
              </a:spcAft>
            </a:pPr>
            <a:r>
              <a:rPr lang="en-US" sz="2300" dirty="0">
                <a:solidFill>
                  <a:srgbClr val="532E1D"/>
                </a:solidFill>
                <a:latin typeface="+mn-lt"/>
                <a:cs typeface="Calibri" panose="020F0502020204030204" pitchFamily="34" charset="0"/>
              </a:rPr>
              <a:t>Describe North Carolina State Laws governing infection prevention in healthcare facilities</a:t>
            </a:r>
            <a:endParaRPr lang="en-US" sz="800" dirty="0">
              <a:solidFill>
                <a:srgbClr val="532E1D"/>
              </a:solidFill>
              <a:latin typeface="+mn-lt"/>
              <a:cs typeface="Calibri" panose="020F0502020204030204" pitchFamily="34" charset="0"/>
            </a:endParaRPr>
          </a:p>
          <a:p>
            <a:pPr fontAlgn="base">
              <a:lnSpc>
                <a:spcPct val="100000"/>
              </a:lnSpc>
              <a:spcBef>
                <a:spcPts val="400"/>
              </a:spcBef>
              <a:spcAft>
                <a:spcPts val="1800"/>
              </a:spcAft>
            </a:pPr>
            <a:r>
              <a:rPr lang="en-US" sz="2300" dirty="0">
                <a:solidFill>
                  <a:srgbClr val="532E1D"/>
                </a:solidFill>
                <a:latin typeface="+mn-lt"/>
                <a:cs typeface="Calibri" panose="020F0502020204030204" pitchFamily="34" charset="0"/>
              </a:rPr>
              <a:t>Discuss Control Measures for Human Immunodeficiency Virus (HIV), hepatitis B and hepatitis C</a:t>
            </a:r>
          </a:p>
          <a:p>
            <a:pPr fontAlgn="base">
              <a:lnSpc>
                <a:spcPct val="100000"/>
              </a:lnSpc>
              <a:spcBef>
                <a:spcPts val="400"/>
              </a:spcBef>
              <a:spcAft>
                <a:spcPts val="2400"/>
              </a:spcAft>
            </a:pPr>
            <a:r>
              <a:rPr lang="en-US" sz="2300" dirty="0">
                <a:solidFill>
                  <a:srgbClr val="532E1D"/>
                </a:solidFill>
                <a:latin typeface="+mn-lt"/>
                <a:cs typeface="Calibri" panose="020F0502020204030204" pitchFamily="34" charset="0"/>
              </a:rPr>
              <a:t>Review Communicable Disease Reporting</a:t>
            </a:r>
          </a:p>
          <a:p>
            <a:pPr fontAlgn="base">
              <a:lnSpc>
                <a:spcPct val="100000"/>
              </a:lnSpc>
              <a:spcBef>
                <a:spcPts val="400"/>
              </a:spcBef>
              <a:spcAft>
                <a:spcPts val="1800"/>
              </a:spcAft>
            </a:pPr>
            <a:r>
              <a:rPr lang="en-US" sz="2300" dirty="0">
                <a:solidFill>
                  <a:srgbClr val="532E1D"/>
                </a:solidFill>
                <a:latin typeface="+mn-lt"/>
                <a:cs typeface="Calibri" panose="020F0502020204030204" pitchFamily="34" charset="0"/>
              </a:rPr>
              <a:t>Describe NC Medical waste rules.</a:t>
            </a:r>
            <a:endParaRPr lang="en-US" sz="2300" dirty="0">
              <a:latin typeface="+mn-lt"/>
              <a:cs typeface="Calibri" panose="020F0502020204030204" pitchFamily="34" charset="0"/>
            </a:endParaRPr>
          </a:p>
        </p:txBody>
      </p:sp>
      <p:sp>
        <p:nvSpPr>
          <p:cNvPr id="16" name="paper text">
            <a:extLst>
              <a:ext uri="{FF2B5EF4-FFF2-40B4-BE49-F238E27FC236}">
                <a16:creationId xmlns:a16="http://schemas.microsoft.com/office/drawing/2014/main" id="{D77A98D3-E8CA-6C4C-37F9-A2BB283E3DE4}"/>
              </a:ext>
            </a:extLst>
          </p:cNvPr>
          <p:cNvSpPr txBox="1">
            <a:spLocks/>
          </p:cNvSpPr>
          <p:nvPr/>
        </p:nvSpPr>
        <p:spPr>
          <a:xfrm>
            <a:off x="1568166" y="3220069"/>
            <a:ext cx="869005" cy="9512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rgbClr val="532E1D"/>
                </a:solidFill>
                <a:latin typeface="+mn-lt"/>
                <a:cs typeface="Calibri" panose="020F0502020204030204" pitchFamily="34" charset="0"/>
              </a:rPr>
              <a:t>.0202</a:t>
            </a:r>
          </a:p>
          <a:p>
            <a:pPr marL="0" indent="0" fontAlgn="base">
              <a:spcBef>
                <a:spcPts val="400"/>
              </a:spcBef>
              <a:buNone/>
            </a:pPr>
            <a:r>
              <a:rPr lang="en-US" sz="2000" dirty="0">
                <a:solidFill>
                  <a:srgbClr val="532E1D"/>
                </a:solidFill>
                <a:latin typeface="+mn-lt"/>
                <a:cs typeface="Calibri" panose="020F0502020204030204" pitchFamily="34" charset="0"/>
              </a:rPr>
              <a:t>.0203</a:t>
            </a:r>
          </a:p>
          <a:p>
            <a:pPr marL="0" indent="0" fontAlgn="base">
              <a:spcBef>
                <a:spcPts val="400"/>
              </a:spcBef>
              <a:buNone/>
            </a:pPr>
            <a:r>
              <a:rPr lang="en-US" sz="2000" dirty="0">
                <a:solidFill>
                  <a:srgbClr val="532E1D"/>
                </a:solidFill>
                <a:latin typeface="+mn-lt"/>
                <a:cs typeface="Calibri" panose="020F0502020204030204" pitchFamily="34" charset="0"/>
              </a:rPr>
              <a:t>.0214</a:t>
            </a:r>
          </a:p>
        </p:txBody>
      </p:sp>
      <p:sp>
        <p:nvSpPr>
          <p:cNvPr id="17" name="paper text">
            <a:extLst>
              <a:ext uri="{FF2B5EF4-FFF2-40B4-BE49-F238E27FC236}">
                <a16:creationId xmlns:a16="http://schemas.microsoft.com/office/drawing/2014/main" id="{964655BC-A1BF-92D1-634B-F5EE80D709DA}"/>
              </a:ext>
            </a:extLst>
          </p:cNvPr>
          <p:cNvSpPr txBox="1">
            <a:spLocks/>
          </p:cNvSpPr>
          <p:nvPr/>
        </p:nvSpPr>
        <p:spPr>
          <a:xfrm>
            <a:off x="1428945" y="4380724"/>
            <a:ext cx="1859249" cy="6805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rgbClr val="532E1D"/>
                </a:solidFill>
                <a:latin typeface="+mn-lt"/>
                <a:cs typeface="Calibri" panose="020F0502020204030204" pitchFamily="34" charset="0"/>
              </a:rPr>
              <a:t>GS 130A-135</a:t>
            </a:r>
          </a:p>
          <a:p>
            <a:pPr marL="0" indent="0" fontAlgn="base">
              <a:spcBef>
                <a:spcPts val="400"/>
              </a:spcBef>
              <a:buNone/>
            </a:pPr>
            <a:r>
              <a:rPr lang="en-US" sz="2000" dirty="0">
                <a:solidFill>
                  <a:srgbClr val="532E1D"/>
                </a:solidFill>
                <a:latin typeface="+mn-lt"/>
                <a:cs typeface="Calibri" panose="020F0502020204030204" pitchFamily="34" charset="0"/>
              </a:rPr>
              <a:t>10A NCAC 41A</a:t>
            </a:r>
          </a:p>
          <a:p>
            <a:pPr marL="0" indent="0" fontAlgn="base">
              <a:spcBef>
                <a:spcPts val="400"/>
              </a:spcBef>
              <a:buNone/>
            </a:pPr>
            <a:endParaRPr lang="en-US" sz="2000" dirty="0">
              <a:latin typeface="Calibri" panose="020F0502020204030204" pitchFamily="34" charset="0"/>
              <a:cs typeface="Calibri" panose="020F0502020204030204" pitchFamily="34" charset="0"/>
            </a:endParaRPr>
          </a:p>
        </p:txBody>
      </p:sp>
      <p:sp>
        <p:nvSpPr>
          <p:cNvPr id="18" name="paper text">
            <a:extLst>
              <a:ext uri="{FF2B5EF4-FFF2-40B4-BE49-F238E27FC236}">
                <a16:creationId xmlns:a16="http://schemas.microsoft.com/office/drawing/2014/main" id="{3FFB3BFB-C093-6E0F-FF01-B17FB10BD1B8}"/>
              </a:ext>
            </a:extLst>
          </p:cNvPr>
          <p:cNvSpPr txBox="1">
            <a:spLocks/>
          </p:cNvSpPr>
          <p:nvPr/>
        </p:nvSpPr>
        <p:spPr>
          <a:xfrm>
            <a:off x="1428945" y="5140194"/>
            <a:ext cx="1496170" cy="658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rgbClr val="532E1D"/>
                </a:solidFill>
                <a:latin typeface="+mn-lt"/>
                <a:cs typeface="Calibri" panose="020F0502020204030204" pitchFamily="34" charset="0"/>
              </a:rPr>
              <a:t>15A NCAC 13B .1200</a:t>
            </a:r>
          </a:p>
        </p:txBody>
      </p:sp>
      <p:sp>
        <p:nvSpPr>
          <p:cNvPr id="21" name="paper text">
            <a:extLst>
              <a:ext uri="{FF2B5EF4-FFF2-40B4-BE49-F238E27FC236}">
                <a16:creationId xmlns:a16="http://schemas.microsoft.com/office/drawing/2014/main" id="{2A833F4B-96C5-0166-126A-1200CB1DA180}"/>
              </a:ext>
            </a:extLst>
          </p:cNvPr>
          <p:cNvSpPr txBox="1">
            <a:spLocks/>
          </p:cNvSpPr>
          <p:nvPr/>
        </p:nvSpPr>
        <p:spPr>
          <a:xfrm>
            <a:off x="1428945" y="1931557"/>
            <a:ext cx="1928586" cy="4098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400"/>
              </a:spcBef>
              <a:buNone/>
            </a:pPr>
            <a:r>
              <a:rPr lang="en-US" sz="2000" dirty="0">
                <a:solidFill>
                  <a:srgbClr val="532E1D"/>
                </a:solidFill>
                <a:latin typeface="+mn-lt"/>
                <a:cs typeface="Calibri" panose="020F0502020204030204" pitchFamily="34" charset="0"/>
              </a:rPr>
              <a:t>10 A NCAC 41A</a:t>
            </a:r>
          </a:p>
        </p:txBody>
      </p:sp>
      <p:pic>
        <p:nvPicPr>
          <p:cNvPr id="2" name="Banner">
            <a:extLst>
              <a:ext uri="{FF2B5EF4-FFF2-40B4-BE49-F238E27FC236}">
                <a16:creationId xmlns:a16="http://schemas.microsoft.com/office/drawing/2014/main" id="{46C99D2F-B95E-E6EC-6E52-77DB733B31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sp>
        <p:nvSpPr>
          <p:cNvPr id="7" name="TextBox 6">
            <a:extLst>
              <a:ext uri="{FF2B5EF4-FFF2-40B4-BE49-F238E27FC236}">
                <a16:creationId xmlns:a16="http://schemas.microsoft.com/office/drawing/2014/main" id="{14A748EA-85FC-BC94-BE33-2F4D912C11E7}"/>
              </a:ext>
            </a:extLst>
          </p:cNvPr>
          <p:cNvSpPr txBox="1"/>
          <p:nvPr/>
        </p:nvSpPr>
        <p:spPr>
          <a:xfrm>
            <a:off x="1334703" y="1093163"/>
            <a:ext cx="4356847" cy="707886"/>
          </a:xfrm>
          <a:prstGeom prst="rect">
            <a:avLst/>
          </a:prstGeom>
          <a:noFill/>
        </p:spPr>
        <p:txBody>
          <a:bodyPr wrap="square" rtlCol="0">
            <a:spAutoFit/>
          </a:bodyPr>
          <a:lstStyle/>
          <a:p>
            <a:r>
              <a:rPr lang="en-US" sz="4000" b="1" dirty="0">
                <a:solidFill>
                  <a:schemeClr val="bg1"/>
                </a:solidFill>
              </a:rPr>
              <a:t>Objectives</a:t>
            </a:r>
          </a:p>
        </p:txBody>
      </p:sp>
    </p:spTree>
    <p:extLst>
      <p:ext uri="{BB962C8B-B14F-4D97-AF65-F5344CB8AC3E}">
        <p14:creationId xmlns:p14="http://schemas.microsoft.com/office/powerpoint/2010/main" val="4456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fade">
                                      <p:cBhvr>
                                        <p:cTn id="18" dur="500"/>
                                        <p:tgtEl>
                                          <p:spTgt spid="1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xEl>
                                              <p:pRg st="3" end="3"/>
                                            </p:txEl>
                                          </p:spTgt>
                                        </p:tgtEl>
                                        <p:attrNameLst>
                                          <p:attrName>style.visibility</p:attrName>
                                        </p:attrNameLst>
                                      </p:cBhvr>
                                      <p:to>
                                        <p:strVal val="visible"/>
                                      </p:to>
                                    </p:set>
                                    <p:animEffect transition="in" filter="fade">
                                      <p:cBhvr>
                                        <p:cTn id="29" dur="500"/>
                                        <p:tgtEl>
                                          <p:spTgt spid="13">
                                            <p:txEl>
                                              <p:pRg st="3" end="3"/>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eader icon">
            <a:extLst>
              <a:ext uri="{FF2B5EF4-FFF2-40B4-BE49-F238E27FC236}">
                <a16:creationId xmlns:a16="http://schemas.microsoft.com/office/drawing/2014/main" id="{88BD1597-3CF6-4BBC-BB1A-AC4129545F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1050" y="1229425"/>
            <a:ext cx="664885" cy="418774"/>
          </a:xfrm>
          <a:prstGeom prst="rect">
            <a:avLst/>
          </a:prstGeom>
        </p:spPr>
      </p:pic>
      <p:sp>
        <p:nvSpPr>
          <p:cNvPr id="18" name="Rectangle 2">
            <a:extLst>
              <a:ext uri="{FF2B5EF4-FFF2-40B4-BE49-F238E27FC236}">
                <a16:creationId xmlns:a16="http://schemas.microsoft.com/office/drawing/2014/main" id="{6D235512-FF04-5DD8-24C6-020F8D20E1F1}"/>
              </a:ext>
            </a:extLst>
          </p:cNvPr>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a:latin typeface="Arial" panose="020B0604020202020204" pitchFamily="34" charset="0"/>
            </a:endParaRPr>
          </a:p>
        </p:txBody>
      </p:sp>
      <p:pic>
        <p:nvPicPr>
          <p:cNvPr id="5121" name="Picture 1">
            <a:extLst>
              <a:ext uri="{FF2B5EF4-FFF2-40B4-BE49-F238E27FC236}">
                <a16:creationId xmlns:a16="http://schemas.microsoft.com/office/drawing/2014/main" id="{AFD21552-69B5-B85D-81DE-1588E3F7C7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3066" y="1992195"/>
            <a:ext cx="1680170" cy="193897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3">
            <a:extLst>
              <a:ext uri="{FF2B5EF4-FFF2-40B4-BE49-F238E27FC236}">
                <a16:creationId xmlns:a16="http://schemas.microsoft.com/office/drawing/2014/main" id="{C9078738-A1C7-F69F-CDE0-4AE764A0919C}"/>
              </a:ext>
            </a:extLst>
          </p:cNvPr>
          <p:cNvSpPr>
            <a:spLocks noChangeArrowheads="1"/>
          </p:cNvSpPr>
          <p:nvPr/>
        </p:nvSpPr>
        <p:spPr bwMode="auto">
          <a:xfrm>
            <a:off x="1256044" y="2197495"/>
            <a:ext cx="7596554"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285750" indent="-285750">
              <a:spcAft>
                <a:spcPts val="1200"/>
              </a:spcAft>
              <a:buFont typeface="Arial" panose="020B0604020202020204" pitchFamily="34" charset="0"/>
              <a:buChar char="•"/>
            </a:pPr>
            <a:r>
              <a:rPr lang="en-US" altLang="en-US" sz="2000" dirty="0">
                <a:solidFill>
                  <a:srgbClr val="532E1D"/>
                </a:solidFill>
                <a:latin typeface="+mn-lt"/>
                <a:ea typeface="Times New Roman" panose="02020603050405020304" pitchFamily="18" charset="0"/>
                <a:cs typeface="Calibri" panose="020F0502020204030204" pitchFamily="34" charset="0"/>
              </a:rPr>
              <a:t>1990 – CDC becomes aware of a possible transmission of HIV from a dentist to 6 patients (Kimberly </a:t>
            </a:r>
            <a:r>
              <a:rPr lang="en-US" altLang="en-US" sz="2000" dirty="0" err="1">
                <a:solidFill>
                  <a:srgbClr val="532E1D"/>
                </a:solidFill>
                <a:latin typeface="+mn-lt"/>
                <a:ea typeface="Times New Roman" panose="02020603050405020304" pitchFamily="18" charset="0"/>
                <a:cs typeface="Calibri" panose="020F0502020204030204" pitchFamily="34" charset="0"/>
              </a:rPr>
              <a:t>Bergalis</a:t>
            </a:r>
            <a:r>
              <a:rPr lang="en-US" altLang="en-US" sz="2000" dirty="0">
                <a:solidFill>
                  <a:srgbClr val="532E1D"/>
                </a:solidFill>
                <a:latin typeface="+mn-lt"/>
                <a:ea typeface="Times New Roman" panose="02020603050405020304" pitchFamily="18" charset="0"/>
                <a:cs typeface="Calibri" panose="020F0502020204030204" pitchFamily="34" charset="0"/>
              </a:rPr>
              <a:t> case) </a:t>
            </a:r>
            <a:endParaRPr lang="en-US" altLang="en-US" sz="2000" dirty="0">
              <a:latin typeface="+mn-lt"/>
            </a:endParaRPr>
          </a:p>
          <a:p>
            <a:pPr marL="285750" indent="-285750">
              <a:spcAft>
                <a:spcPts val="1200"/>
              </a:spcAft>
              <a:buFont typeface="Arial" panose="020B0604020202020204" pitchFamily="34" charset="0"/>
              <a:buChar char="•"/>
            </a:pPr>
            <a:r>
              <a:rPr lang="en-US" altLang="en-US" sz="2000" dirty="0">
                <a:solidFill>
                  <a:srgbClr val="532E1D"/>
                </a:solidFill>
                <a:latin typeface="+mn-lt"/>
                <a:ea typeface="Times New Roman" panose="02020603050405020304" pitchFamily="18" charset="0"/>
                <a:cs typeface="Calibri" panose="020F0502020204030204" pitchFamily="34" charset="0"/>
              </a:rPr>
              <a:t>July 1991 – CDC publishes </a:t>
            </a:r>
            <a:r>
              <a:rPr lang="en-US" altLang="en-US" sz="2000" i="1" dirty="0">
                <a:solidFill>
                  <a:srgbClr val="532E1D"/>
                </a:solidFill>
                <a:latin typeface="+mn-lt"/>
                <a:ea typeface="Times New Roman" panose="02020603050405020304" pitchFamily="18" charset="0"/>
                <a:cs typeface="Calibri" panose="020F0502020204030204" pitchFamily="34" charset="0"/>
              </a:rPr>
              <a:t>Recommendations for Preventing Transmission of HIV and hepatitis B Virus to Patients During Exposure-Prone Invasive Procedures</a:t>
            </a:r>
            <a:endParaRPr lang="en-US" altLang="en-US" sz="2000" dirty="0">
              <a:latin typeface="+mn-lt"/>
            </a:endParaRPr>
          </a:p>
        </p:txBody>
      </p:sp>
      <p:sp>
        <p:nvSpPr>
          <p:cNvPr id="20" name="Rectangle 3">
            <a:extLst>
              <a:ext uri="{FF2B5EF4-FFF2-40B4-BE49-F238E27FC236}">
                <a16:creationId xmlns:a16="http://schemas.microsoft.com/office/drawing/2014/main" id="{E4FF20DC-9AEB-2E52-A61A-2A4CD5F598F2}"/>
              </a:ext>
            </a:extLst>
          </p:cNvPr>
          <p:cNvSpPr>
            <a:spLocks noChangeArrowheads="1"/>
          </p:cNvSpPr>
          <p:nvPr/>
        </p:nvSpPr>
        <p:spPr bwMode="auto">
          <a:xfrm>
            <a:off x="1256044" y="4059534"/>
            <a:ext cx="9716756"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285750" indent="-285750">
              <a:spcAft>
                <a:spcPts val="1200"/>
              </a:spcAft>
              <a:buFont typeface="Arial" panose="020B0604020202020204" pitchFamily="34" charset="0"/>
              <a:buChar char="•"/>
            </a:pPr>
            <a:r>
              <a:rPr lang="en-US" altLang="en-US" sz="2000" dirty="0">
                <a:solidFill>
                  <a:srgbClr val="532E1D"/>
                </a:solidFill>
                <a:latin typeface="+mn-lt"/>
                <a:ea typeface="Times New Roman" panose="02020603050405020304" pitchFamily="18" charset="0"/>
                <a:cs typeface="Calibri" panose="020F0502020204030204" pitchFamily="34" charset="0"/>
              </a:rPr>
              <a:t>October 1991 – Congress passes Public Law 102-141, requiring states to adopt CDC Guidelines or equivalent guidelines drafted by the state</a:t>
            </a:r>
            <a:endParaRPr lang="en-US" altLang="en-US" sz="2000" dirty="0">
              <a:latin typeface="+mn-lt"/>
            </a:endParaRPr>
          </a:p>
          <a:p>
            <a:pPr marL="285750" indent="-285750">
              <a:spcAft>
                <a:spcPts val="1200"/>
              </a:spcAft>
              <a:buFont typeface="Arial" panose="020B0604020202020204" pitchFamily="34" charset="0"/>
              <a:buChar char="•"/>
            </a:pPr>
            <a:r>
              <a:rPr lang="en-US" altLang="en-US" sz="2000" dirty="0">
                <a:solidFill>
                  <a:srgbClr val="532E1D"/>
                </a:solidFill>
                <a:latin typeface="+mn-lt"/>
                <a:ea typeface="Times New Roman" panose="02020603050405020304" pitchFamily="18" charset="0"/>
                <a:cs typeface="Calibri" panose="020F0502020204030204" pitchFamily="34" charset="0"/>
              </a:rPr>
              <a:t>July 6</a:t>
            </a:r>
            <a:r>
              <a:rPr lang="en-US" altLang="en-US" sz="2000" baseline="30000" dirty="0">
                <a:solidFill>
                  <a:srgbClr val="532E1D"/>
                </a:solidFill>
                <a:latin typeface="+mn-lt"/>
                <a:ea typeface="Times New Roman" panose="02020603050405020304" pitchFamily="18" charset="0"/>
                <a:cs typeface="Calibri" panose="020F0502020204030204" pitchFamily="34" charset="0"/>
              </a:rPr>
              <a:t>th</a:t>
            </a:r>
            <a:r>
              <a:rPr lang="en-US" altLang="en-US" sz="2000" dirty="0">
                <a:solidFill>
                  <a:srgbClr val="532E1D"/>
                </a:solidFill>
                <a:latin typeface="+mn-lt"/>
                <a:ea typeface="Times New Roman" panose="02020603050405020304" pitchFamily="18" charset="0"/>
                <a:cs typeface="Calibri" panose="020F0502020204030204" pitchFamily="34" charset="0"/>
              </a:rPr>
              <a:t>, 2012 – CDC Updated Recommendations for Management of Hepatitis B Virus-Infected Health-Care Providers and Students</a:t>
            </a:r>
            <a:endParaRPr lang="en-US" altLang="en-US" sz="2000" dirty="0">
              <a:latin typeface="+mn-lt"/>
            </a:endParaRPr>
          </a:p>
          <a:p>
            <a:endParaRPr lang="en-US" altLang="en-US" dirty="0"/>
          </a:p>
        </p:txBody>
      </p:sp>
      <p:pic>
        <p:nvPicPr>
          <p:cNvPr id="2" name="Banner">
            <a:extLst>
              <a:ext uri="{FF2B5EF4-FFF2-40B4-BE49-F238E27FC236}">
                <a16:creationId xmlns:a16="http://schemas.microsoft.com/office/drawing/2014/main" id="{5E5CFD99-30AF-5602-89AB-D93593EE18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296" y="1089043"/>
            <a:ext cx="10239019" cy="877852"/>
          </a:xfrm>
          <a:prstGeom prst="rect">
            <a:avLst/>
          </a:prstGeom>
        </p:spPr>
      </p:pic>
      <p:sp>
        <p:nvSpPr>
          <p:cNvPr id="9" name="TextBox 8">
            <a:extLst>
              <a:ext uri="{FF2B5EF4-FFF2-40B4-BE49-F238E27FC236}">
                <a16:creationId xmlns:a16="http://schemas.microsoft.com/office/drawing/2014/main" id="{91185842-ABA7-82A3-BC2D-5F323D3CA88A}"/>
              </a:ext>
            </a:extLst>
          </p:cNvPr>
          <p:cNvSpPr txBox="1"/>
          <p:nvPr/>
        </p:nvSpPr>
        <p:spPr>
          <a:xfrm>
            <a:off x="1334703" y="1071484"/>
            <a:ext cx="4356847" cy="707886"/>
          </a:xfrm>
          <a:prstGeom prst="rect">
            <a:avLst/>
          </a:prstGeom>
          <a:noFill/>
        </p:spPr>
        <p:txBody>
          <a:bodyPr wrap="square" rtlCol="0">
            <a:spAutoFit/>
          </a:bodyPr>
          <a:lstStyle/>
          <a:p>
            <a:r>
              <a:rPr lang="en-US" sz="4000" b="1" dirty="0">
                <a:solidFill>
                  <a:schemeClr val="bg1"/>
                </a:solidFill>
              </a:rPr>
              <a:t>History</a:t>
            </a:r>
          </a:p>
        </p:txBody>
      </p:sp>
      <p:pic>
        <p:nvPicPr>
          <p:cNvPr id="4" name="header icon">
            <a:extLst>
              <a:ext uri="{FF2B5EF4-FFF2-40B4-BE49-F238E27FC236}">
                <a16:creationId xmlns:a16="http://schemas.microsoft.com/office/drawing/2014/main" id="{54B62A70-4735-C39B-93C9-B383277D4B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3935" y="1114485"/>
            <a:ext cx="664885" cy="664885"/>
          </a:xfrm>
          <a:prstGeom prst="rect">
            <a:avLst/>
          </a:prstGeom>
        </p:spPr>
      </p:pic>
    </p:spTree>
    <p:extLst>
      <p:ext uri="{BB962C8B-B14F-4D97-AF65-F5344CB8AC3E}">
        <p14:creationId xmlns:p14="http://schemas.microsoft.com/office/powerpoint/2010/main" val="60860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Effect transition="in" filter="fade">
                                      <p:cBhvr>
                                        <p:cTn id="7" dur="500"/>
                                        <p:tgtEl>
                                          <p:spTgt spid="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fade">
                                      <p:cBhvr>
                                        <p:cTn id="1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0687" y="1966895"/>
            <a:ext cx="7742588" cy="707886"/>
          </a:xfrm>
          <a:noFill/>
          <a:ln>
            <a:noFill/>
          </a:ln>
        </p:spPr>
        <p:txBody>
          <a:bodyPr>
            <a:normAutofit/>
          </a:bodyPr>
          <a:lstStyle/>
          <a:p>
            <a:pPr algn="ctr"/>
            <a:r>
              <a:rPr lang="en-US" dirty="0">
                <a:solidFill>
                  <a:srgbClr val="532E1D"/>
                </a:solidFill>
                <a:latin typeface="+mn-lt"/>
              </a:rPr>
              <a:t>HIV and hepatitis B Infected HCP</a:t>
            </a:r>
          </a:p>
        </p:txBody>
      </p:sp>
      <p:sp>
        <p:nvSpPr>
          <p:cNvPr id="6" name="Content Placeholder 5"/>
          <p:cNvSpPr>
            <a:spLocks noGrp="1"/>
          </p:cNvSpPr>
          <p:nvPr>
            <p:ph sz="quarter" idx="13"/>
          </p:nvPr>
        </p:nvSpPr>
        <p:spPr>
          <a:xfrm>
            <a:off x="3766494" y="2822126"/>
            <a:ext cx="7276644" cy="2972715"/>
          </a:xfrm>
        </p:spPr>
        <p:txBody>
          <a:bodyPr>
            <a:normAutofit/>
          </a:bodyPr>
          <a:lstStyle/>
          <a:p>
            <a:r>
              <a:rPr lang="en-US" sz="2100" u="sng" dirty="0">
                <a:solidFill>
                  <a:srgbClr val="532E1D"/>
                </a:solidFill>
                <a:latin typeface="+mn-lt"/>
              </a:rPr>
              <a:t>All </a:t>
            </a:r>
            <a:r>
              <a:rPr lang="en-US" sz="2100" dirty="0">
                <a:solidFill>
                  <a:srgbClr val="532E1D"/>
                </a:solidFill>
                <a:latin typeface="+mn-lt"/>
              </a:rPr>
              <a:t>healthcare providers who perform or assist in:</a:t>
            </a:r>
          </a:p>
          <a:p>
            <a:pPr lvl="1"/>
            <a:r>
              <a:rPr lang="en-US" sz="2100" dirty="0">
                <a:solidFill>
                  <a:srgbClr val="532E1D"/>
                </a:solidFill>
                <a:latin typeface="+mn-lt"/>
              </a:rPr>
              <a:t>Surgical OR </a:t>
            </a:r>
          </a:p>
          <a:p>
            <a:pPr lvl="1"/>
            <a:r>
              <a:rPr lang="en-US" sz="2100" dirty="0">
                <a:solidFill>
                  <a:srgbClr val="532E1D"/>
                </a:solidFill>
                <a:latin typeface="+mn-lt"/>
              </a:rPr>
              <a:t>Obstetrical OR </a:t>
            </a:r>
          </a:p>
          <a:p>
            <a:pPr lvl="1"/>
            <a:r>
              <a:rPr lang="en-US" sz="2100" dirty="0">
                <a:solidFill>
                  <a:srgbClr val="532E1D"/>
                </a:solidFill>
                <a:latin typeface="+mn-lt"/>
              </a:rPr>
              <a:t>Dental procedures </a:t>
            </a:r>
          </a:p>
          <a:p>
            <a:r>
              <a:rPr lang="en-US" sz="2100" dirty="0">
                <a:solidFill>
                  <a:srgbClr val="532E1D"/>
                </a:solidFill>
                <a:latin typeface="+mn-lt"/>
              </a:rPr>
              <a:t>And who know themselves to be infected with HIV or Hepatitis B shall notify the NC State Health Director</a:t>
            </a:r>
          </a:p>
          <a:p>
            <a:r>
              <a:rPr lang="en-US" sz="2100" dirty="0">
                <a:solidFill>
                  <a:srgbClr val="532E1D"/>
                </a:solidFill>
                <a:latin typeface="+mn-lt"/>
              </a:rPr>
              <a:t>No requirement to notify employer</a:t>
            </a:r>
          </a:p>
        </p:txBody>
      </p:sp>
      <p:pic>
        <p:nvPicPr>
          <p:cNvPr id="9" name="header icon">
            <a:extLst>
              <a:ext uri="{FF2B5EF4-FFF2-40B4-BE49-F238E27FC236}">
                <a16:creationId xmlns:a16="http://schemas.microsoft.com/office/drawing/2014/main" id="{5B916616-BCE9-2B88-16B7-FECA8BE558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1050" y="1229425"/>
            <a:ext cx="664885" cy="418774"/>
          </a:xfrm>
          <a:prstGeom prst="rect">
            <a:avLst/>
          </a:prstGeom>
        </p:spPr>
      </p:pic>
      <p:sp>
        <p:nvSpPr>
          <p:cNvPr id="10" name="Title 1">
            <a:extLst>
              <a:ext uri="{FF2B5EF4-FFF2-40B4-BE49-F238E27FC236}">
                <a16:creationId xmlns:a16="http://schemas.microsoft.com/office/drawing/2014/main" id="{F3FF3EB2-D3F3-DE2C-889E-78D9FF64D47C}"/>
              </a:ext>
            </a:extLst>
          </p:cNvPr>
          <p:cNvSpPr txBox="1">
            <a:spLocks/>
          </p:cNvSpPr>
          <p:nvPr/>
        </p:nvSpPr>
        <p:spPr>
          <a:xfrm>
            <a:off x="4967621" y="1114916"/>
            <a:ext cx="3848860" cy="647792"/>
          </a:xfrm>
          <a:prstGeom prst="rect">
            <a:avLst/>
          </a:prstGeom>
          <a:noFill/>
          <a:ln>
            <a:noFill/>
          </a:ln>
        </p:spPr>
        <p:txBody>
          <a:bodyPr vert="horz" lIns="91440" tIns="45720" rIns="91440" bIns="45720" rtlCol="0" anchor="ctr">
            <a:normAutofit/>
          </a:bodyPr>
          <a:lstStyle>
            <a:lvl1pPr algn="ctr" defTabSz="685800" rtl="0" eaLnBrk="1" latinLnBrk="0" hangingPunct="1">
              <a:lnSpc>
                <a:spcPct val="90000"/>
              </a:lnSpc>
              <a:spcBef>
                <a:spcPct val="0"/>
              </a:spcBef>
              <a:buNone/>
              <a:defRPr sz="3300" kern="1200">
                <a:solidFill>
                  <a:srgbClr val="000000"/>
                </a:solidFill>
                <a:latin typeface="Edmondsans"/>
                <a:ea typeface="+mj-ea"/>
                <a:cs typeface="Edmondsans"/>
              </a:defRPr>
            </a:lvl1pPr>
          </a:lstStyle>
          <a:p>
            <a:r>
              <a:rPr lang="en-US" b="1" dirty="0">
                <a:solidFill>
                  <a:srgbClr val="532E1D"/>
                </a:solidFill>
                <a:latin typeface="+mn-lt"/>
                <a:cs typeface="Calibri" panose="020F0502020204030204" pitchFamily="34" charset="0"/>
              </a:rPr>
              <a:t>10A NCAC 41A .0207</a:t>
            </a:r>
          </a:p>
        </p:txBody>
      </p:sp>
      <p:pic>
        <p:nvPicPr>
          <p:cNvPr id="11" name="Map">
            <a:extLst>
              <a:ext uri="{FF2B5EF4-FFF2-40B4-BE49-F238E27FC236}">
                <a16:creationId xmlns:a16="http://schemas.microsoft.com/office/drawing/2014/main" id="{C2708B1D-978A-60D1-726C-0F6E012809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60"/>
          <a:stretch/>
        </p:blipFill>
        <p:spPr>
          <a:xfrm>
            <a:off x="1411460" y="2599537"/>
            <a:ext cx="2274647" cy="1861360"/>
          </a:xfrm>
          <a:prstGeom prst="rect">
            <a:avLst/>
          </a:prstGeom>
        </p:spPr>
      </p:pic>
      <p:pic>
        <p:nvPicPr>
          <p:cNvPr id="3" name="Banner">
            <a:extLst>
              <a:ext uri="{FF2B5EF4-FFF2-40B4-BE49-F238E27FC236}">
                <a16:creationId xmlns:a16="http://schemas.microsoft.com/office/drawing/2014/main" id="{0C66D95A-8BC0-54CF-7315-77344677A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sp>
        <p:nvSpPr>
          <p:cNvPr id="8" name="TextBox 7">
            <a:extLst>
              <a:ext uri="{FF2B5EF4-FFF2-40B4-BE49-F238E27FC236}">
                <a16:creationId xmlns:a16="http://schemas.microsoft.com/office/drawing/2014/main" id="{1DF4FFAB-CE68-2FFF-D9DC-6CA0DE0DC11F}"/>
              </a:ext>
            </a:extLst>
          </p:cNvPr>
          <p:cNvSpPr txBox="1"/>
          <p:nvPr/>
        </p:nvSpPr>
        <p:spPr>
          <a:xfrm>
            <a:off x="1334702" y="1098640"/>
            <a:ext cx="4356847" cy="707886"/>
          </a:xfrm>
          <a:prstGeom prst="rect">
            <a:avLst/>
          </a:prstGeom>
          <a:noFill/>
        </p:spPr>
        <p:txBody>
          <a:bodyPr wrap="square" rtlCol="0">
            <a:spAutoFit/>
          </a:bodyPr>
          <a:lstStyle/>
          <a:p>
            <a:r>
              <a:rPr lang="en-US" sz="4000" b="1" dirty="0">
                <a:solidFill>
                  <a:schemeClr val="bg1"/>
                </a:solidFill>
              </a:rPr>
              <a:t>History</a:t>
            </a:r>
          </a:p>
        </p:txBody>
      </p:sp>
      <p:pic>
        <p:nvPicPr>
          <p:cNvPr id="5" name="header icon">
            <a:extLst>
              <a:ext uri="{FF2B5EF4-FFF2-40B4-BE49-F238E27FC236}">
                <a16:creationId xmlns:a16="http://schemas.microsoft.com/office/drawing/2014/main" id="{56327A5E-0261-97F6-33C8-5D12DC58D4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3935" y="1114485"/>
            <a:ext cx="664885" cy="664885"/>
          </a:xfrm>
          <a:prstGeom prst="rect">
            <a:avLst/>
          </a:prstGeom>
        </p:spPr>
      </p:pic>
    </p:spTree>
    <p:extLst>
      <p:ext uri="{BB962C8B-B14F-4D97-AF65-F5344CB8AC3E}">
        <p14:creationId xmlns:p14="http://schemas.microsoft.com/office/powerpoint/2010/main" val="1287558536"/>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edb2f70-473f-4960-857d-2575b4faee23" xsi:nil="true"/>
    <lcf76f155ced4ddcb4097134ff3c332f xmlns="656ce74a-f1bf-4e6c-91df-64f38f0dbc8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6838F3BB003584495C41491D5424DF1" ma:contentTypeVersion="18" ma:contentTypeDescription="Create a new document." ma:contentTypeScope="" ma:versionID="797d65b37c1e7093dd66b87d8f6b43b1">
  <xsd:schema xmlns:xsd="http://www.w3.org/2001/XMLSchema" xmlns:xs="http://www.w3.org/2001/XMLSchema" xmlns:p="http://schemas.microsoft.com/office/2006/metadata/properties" xmlns:ns2="656ce74a-f1bf-4e6c-91df-64f38f0dbc8d" xmlns:ns3="6edb2f70-473f-4960-857d-2575b4faee23" targetNamespace="http://schemas.microsoft.com/office/2006/metadata/properties" ma:root="true" ma:fieldsID="3d5c31d9e0c7b5faf1dd18b833112159" ns2:_="" ns3:_="">
    <xsd:import namespace="656ce74a-f1bf-4e6c-91df-64f38f0dbc8d"/>
    <xsd:import namespace="6edb2f70-473f-4960-857d-2575b4faee2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6ce74a-f1bf-4e6c-91df-64f38f0dbc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4d7b926-9b74-4e81-a5d7-ee651d7ac91d"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db2f70-473f-4960-857d-2575b4faee2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5bf5809-380f-4b1f-a897-4c21158e80f0}" ma:internalName="TaxCatchAll" ma:showField="CatchAllData" ma:web="6edb2f70-473f-4960-857d-2575b4faee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B28B75-480D-411C-B11D-F5093E41F032}">
  <ds:schemaRefs>
    <ds:schemaRef ds:uri="http://schemas.microsoft.com/office/2006/metadata/properties"/>
    <ds:schemaRef ds:uri="http://schemas.microsoft.com/office/infopath/2007/PartnerControls"/>
    <ds:schemaRef ds:uri="http://purl.org/dc/terms/"/>
    <ds:schemaRef ds:uri="http://www.w3.org/XML/1998/namespace"/>
    <ds:schemaRef ds:uri="http://schemas.microsoft.com/office/2006/documentManagement/types"/>
    <ds:schemaRef ds:uri="http://purl.org/dc/dcmitype/"/>
    <ds:schemaRef ds:uri="656ce74a-f1bf-4e6c-91df-64f38f0dbc8d"/>
    <ds:schemaRef ds:uri="http://purl.org/dc/elements/1.1/"/>
    <ds:schemaRef ds:uri="http://schemas.openxmlformats.org/package/2006/metadata/core-properties"/>
    <ds:schemaRef ds:uri="6edb2f70-473f-4960-857d-2575b4faee23"/>
  </ds:schemaRefs>
</ds:datastoreItem>
</file>

<file path=customXml/itemProps2.xml><?xml version="1.0" encoding="utf-8"?>
<ds:datastoreItem xmlns:ds="http://schemas.openxmlformats.org/officeDocument/2006/customXml" ds:itemID="{4307D270-22F6-4BCB-AEF1-F8BB2FD943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6ce74a-f1bf-4e6c-91df-64f38f0dbc8d"/>
    <ds:schemaRef ds:uri="6edb2f70-473f-4960-857d-2575b4faee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E40BF3-356E-4A41-B195-6A3AE373EF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Template>
  <TotalTime>3743</TotalTime>
  <Words>4734</Words>
  <Application>Microsoft Office PowerPoint</Application>
  <PresentationFormat>Widescreen</PresentationFormat>
  <Paragraphs>503</Paragraphs>
  <Slides>40</Slides>
  <Notes>40</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Calibri</vt:lpstr>
      <vt:lpstr>2_Office Theme</vt:lpstr>
      <vt:lpstr>PowerPoint Presentation</vt:lpstr>
      <vt:lpstr>PowerPoint Presentation</vt:lpstr>
      <vt:lpstr>PowerPoint Presentation</vt:lpstr>
      <vt:lpstr>“Patients deserve effective infection Prevention wherever they receive healthcare.”</vt:lpstr>
      <vt:lpstr>PowerPoint Presentation</vt:lpstr>
      <vt:lpstr>PowerPoint Presentation</vt:lpstr>
      <vt:lpstr>PowerPoint Presentation</vt:lpstr>
      <vt:lpstr>PowerPoint Presentation</vt:lpstr>
      <vt:lpstr>HIV and hepatitis B Infected HCP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Knowledge Check</vt:lpstr>
      <vt:lpstr>PowerPoint Presentation</vt:lpstr>
      <vt:lpstr>PowerPoint Presentation</vt:lpstr>
      <vt:lpstr> 10A NCAC 41A .0202, .0203, and .0214</vt:lpstr>
      <vt:lpstr>PowerPoint Presentation</vt:lpstr>
      <vt:lpstr>PowerPoint Presentation</vt:lpstr>
      <vt:lpstr>PowerPoint Presentation</vt:lpstr>
      <vt:lpstr>PowerPoint Presentation</vt:lpstr>
      <vt:lpstr>PowerPoint Presentation</vt:lpstr>
      <vt:lpstr>PowerPoint Presentation</vt:lpstr>
      <vt:lpstr>GS 130A-135; 10A NCAC 41A</vt:lpstr>
      <vt:lpstr>PowerPoint Presentation</vt:lpstr>
      <vt:lpstr>PowerPoint Presentation</vt:lpstr>
      <vt:lpstr> 15A NCAC 13B .1200 </vt:lpstr>
      <vt:lpstr> 15A NCAC 13B .1200 Currently Two Types of Medical Waste</vt:lpstr>
      <vt:lpstr>  Not Defined as Regulated Medical Waste Under 15A NCAC 13B .1200: </vt:lpstr>
      <vt:lpstr>PowerPoint Presentation</vt:lpstr>
      <vt:lpstr>PowerPoint Presentation</vt:lpstr>
      <vt:lpstr>PowerPoint Presentation</vt:lpstr>
      <vt:lpstr>PowerPoint Presentation</vt:lpstr>
    </vt:vector>
  </TitlesOfParts>
  <Company>UNC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Cook, Evelyn C</dc:creator>
  <cp:lastModifiedBy>Scott Rucci</cp:lastModifiedBy>
  <cp:revision>14</cp:revision>
  <cp:lastPrinted>2019-04-04T14:23:30Z</cp:lastPrinted>
  <dcterms:created xsi:type="dcterms:W3CDTF">2017-03-14T18:13:40Z</dcterms:created>
  <dcterms:modified xsi:type="dcterms:W3CDTF">2025-03-04T20:36:21Z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0x010100C6838F3BB003584495C41491D5424DF1</vt:lpwstr>
  </property>
  <property fmtid="{D5CDD505-2E9C-101B-9397-08002B2CF9AE}" pid="3" name="MediaServiceImageTags">
    <vt:lpwstr/>
  </property>
</Properties>
</file>