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6" r:id="rId4"/>
  </p:sldMasterIdLst>
  <p:notesMasterIdLst>
    <p:notesMasterId r:id="rId38"/>
  </p:notesMasterIdLst>
  <p:handoutMasterIdLst>
    <p:handoutMasterId r:id="rId39"/>
  </p:handoutMasterIdLst>
  <p:sldIdLst>
    <p:sldId id="258" r:id="rId5"/>
    <p:sldId id="424" r:id="rId6"/>
    <p:sldId id="414" r:id="rId7"/>
    <p:sldId id="415" r:id="rId8"/>
    <p:sldId id="416" r:id="rId9"/>
    <p:sldId id="417" r:id="rId10"/>
    <p:sldId id="418" r:id="rId11"/>
    <p:sldId id="412" r:id="rId12"/>
    <p:sldId id="419" r:id="rId13"/>
    <p:sldId id="420" r:id="rId14"/>
    <p:sldId id="362" r:id="rId15"/>
    <p:sldId id="364" r:id="rId16"/>
    <p:sldId id="365" r:id="rId17"/>
    <p:sldId id="367" r:id="rId18"/>
    <p:sldId id="421" r:id="rId19"/>
    <p:sldId id="392" r:id="rId20"/>
    <p:sldId id="393" r:id="rId21"/>
    <p:sldId id="394" r:id="rId22"/>
    <p:sldId id="411" r:id="rId23"/>
    <p:sldId id="369" r:id="rId24"/>
    <p:sldId id="379" r:id="rId25"/>
    <p:sldId id="388" r:id="rId26"/>
    <p:sldId id="370" r:id="rId27"/>
    <p:sldId id="425" r:id="rId28"/>
    <p:sldId id="426" r:id="rId29"/>
    <p:sldId id="373" r:id="rId30"/>
    <p:sldId id="407" r:id="rId31"/>
    <p:sldId id="408" r:id="rId32"/>
    <p:sldId id="423" r:id="rId33"/>
    <p:sldId id="387" r:id="rId34"/>
    <p:sldId id="398" r:id="rId35"/>
    <p:sldId id="399" r:id="rId36"/>
    <p:sldId id="428" r:id="rId37"/>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221D27A-4888-DD83-710D-67BEE9877398}" name="Guest User" initials="GU" userId="S::urn:spo:anon#0f9e47d911176b61ac6c48fb415b50ae07aa89c456dbb6c29c93e1c0f8b09136::" providerId="AD"/>
  <p188:author id="{863B218F-544D-C748-3D0B-2DD545658F01}" name="Guest User" initials="GU" userId="S::urn:spo:anon#a019ff990ffe3892d8312a45100fb9d3ba1fbe700aad60517e2bcdda62c5a0cf::" providerId="AD"/>
  <p188:author id="{BB765EAB-5635-E4F9-0C67-29CB2B910108}" name="Scott Rucci" initials="SR" userId="S::scott@ruccipro.com::b2dc4d01-5c8f-490c-8278-2e7fb7bc5c02" providerId="AD"/>
  <p188:author id="{5B2651E0-16AF-061C-5350-59A3E03AAE1B}" name="Cook, Evelyn C" initials="EC" userId="S::eccook@ad.unc.edu::3fdf2339-b52c-4e91-83d0-5de3e8bfcbb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116"/>
    <a:srgbClr val="FFFFFF"/>
    <a:srgbClr val="18BAC5"/>
    <a:srgbClr val="532E1D"/>
    <a:srgbClr val="089E00"/>
    <a:srgbClr val="F38F19"/>
    <a:srgbClr val="FF0000"/>
    <a:srgbClr val="3B1F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BF7E17-3D19-3AE5-9665-FACD2239C8E7}" v="1" dt="2024-08-13T20:18:34.9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19" autoAdjust="0"/>
    <p:restoredTop sz="67239" autoAdjust="0"/>
  </p:normalViewPr>
  <p:slideViewPr>
    <p:cSldViewPr>
      <p:cViewPr varScale="1">
        <p:scale>
          <a:sx n="43" d="100"/>
          <a:sy n="43" d="100"/>
        </p:scale>
        <p:origin x="1473" y="39"/>
      </p:cViewPr>
      <p:guideLst>
        <p:guide orient="horz" pos="2160"/>
        <p:guide pos="3840"/>
      </p:guideLst>
    </p:cSldViewPr>
  </p:slideViewPr>
  <p:outlineViewPr>
    <p:cViewPr>
      <p:scale>
        <a:sx n="33" d="100"/>
        <a:sy n="33" d="100"/>
      </p:scale>
      <p:origin x="0" y="-6"/>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82" d="100"/>
          <a:sy n="82" d="100"/>
        </p:scale>
        <p:origin x="375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7A461F-FD78-DB7D-4D80-1637994A3578}"/>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669A7F-979B-B4BE-C181-A13123C7D2CC}"/>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F2123CAE-6FFD-4121-B2D9-3ABEF32C2482}" type="datetimeFigureOut">
              <a:rPr lang="en-US" smtClean="0"/>
              <a:t>1/21/2025</a:t>
            </a:fld>
            <a:endParaRPr lang="en-US"/>
          </a:p>
        </p:txBody>
      </p:sp>
      <p:sp>
        <p:nvSpPr>
          <p:cNvPr id="4" name="Footer Placeholder 3">
            <a:extLst>
              <a:ext uri="{FF2B5EF4-FFF2-40B4-BE49-F238E27FC236}">
                <a16:creationId xmlns:a16="http://schemas.microsoft.com/office/drawing/2014/main" id="{00F4E85F-6DCB-6694-D238-B24080FC21A3}"/>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48E715B-59C1-A767-8654-1501718AA3F9}"/>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458893A2-E2C3-468E-AB44-087673F5A2E0}" type="slidenum">
              <a:rPr lang="en-US" smtClean="0"/>
              <a:t>‹#›</a:t>
            </a:fld>
            <a:endParaRPr lang="en-US"/>
          </a:p>
        </p:txBody>
      </p:sp>
    </p:spTree>
    <p:extLst>
      <p:ext uri="{BB962C8B-B14F-4D97-AF65-F5344CB8AC3E}">
        <p14:creationId xmlns:p14="http://schemas.microsoft.com/office/powerpoint/2010/main" val="448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617DD0-8F08-4483-AAF7-9E6C574DEC93}"/>
              </a:ext>
            </a:extLst>
          </p:cNvPr>
          <p:cNvSpPr>
            <a:spLocks noGrp="1"/>
          </p:cNvSpPr>
          <p:nvPr>
            <p:ph type="hdr" sz="quarter"/>
          </p:nvPr>
        </p:nvSpPr>
        <p:spPr>
          <a:xfrm>
            <a:off x="0" y="0"/>
            <a:ext cx="3170238" cy="481013"/>
          </a:xfrm>
          <a:prstGeom prst="rect">
            <a:avLst/>
          </a:prstGeom>
        </p:spPr>
        <p:txBody>
          <a:bodyPr vert="horz" lIns="96653" tIns="48327" rIns="96653" bIns="48327"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CC32AB2-FD80-458C-818F-8E35B77775B5}"/>
              </a:ext>
            </a:extLst>
          </p:cNvPr>
          <p:cNvSpPr>
            <a:spLocks noGrp="1"/>
          </p:cNvSpPr>
          <p:nvPr>
            <p:ph type="dt" idx="1"/>
          </p:nvPr>
        </p:nvSpPr>
        <p:spPr>
          <a:xfrm>
            <a:off x="4143375" y="0"/>
            <a:ext cx="3170238" cy="481013"/>
          </a:xfrm>
          <a:prstGeom prst="rect">
            <a:avLst/>
          </a:prstGeom>
        </p:spPr>
        <p:txBody>
          <a:bodyPr vert="horz" lIns="96653" tIns="48327" rIns="96653" bIns="48327" rtlCol="0"/>
          <a:lstStyle>
            <a:lvl1pPr algn="r" eaLnBrk="1" fontAlgn="auto" hangingPunct="1">
              <a:spcBef>
                <a:spcPts val="0"/>
              </a:spcBef>
              <a:spcAft>
                <a:spcPts val="0"/>
              </a:spcAft>
              <a:defRPr sz="1200">
                <a:latin typeface="+mn-lt"/>
              </a:defRPr>
            </a:lvl1pPr>
          </a:lstStyle>
          <a:p>
            <a:pPr>
              <a:defRPr/>
            </a:pPr>
            <a:fld id="{F82FEDA0-F800-4692-9E8E-F9A2E9361EFE}" type="datetimeFigureOut">
              <a:rPr lang="en-US"/>
              <a:pPr>
                <a:defRPr/>
              </a:pPr>
              <a:t>1/21/2025</a:t>
            </a:fld>
            <a:endParaRPr lang="en-US"/>
          </a:p>
        </p:txBody>
      </p:sp>
      <p:sp>
        <p:nvSpPr>
          <p:cNvPr id="4" name="Slide Image Placeholder 3">
            <a:extLst>
              <a:ext uri="{FF2B5EF4-FFF2-40B4-BE49-F238E27FC236}">
                <a16:creationId xmlns:a16="http://schemas.microsoft.com/office/drawing/2014/main" id="{694425F6-1FB3-40C4-9CF4-08C5A69DEFF8}"/>
              </a:ext>
            </a:extLst>
          </p:cNvPr>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a:extLst>
              <a:ext uri="{FF2B5EF4-FFF2-40B4-BE49-F238E27FC236}">
                <a16:creationId xmlns:a16="http://schemas.microsoft.com/office/drawing/2014/main" id="{C4CC26B3-2349-49C4-84F1-F358C9FD9E1D}"/>
              </a:ext>
            </a:extLst>
          </p:cNvPr>
          <p:cNvSpPr>
            <a:spLocks noGrp="1"/>
          </p:cNvSpPr>
          <p:nvPr>
            <p:ph type="body" sz="quarter" idx="3"/>
          </p:nvPr>
        </p:nvSpPr>
        <p:spPr>
          <a:xfrm>
            <a:off x="731838" y="4560888"/>
            <a:ext cx="5851525" cy="4321175"/>
          </a:xfrm>
          <a:prstGeom prst="rect">
            <a:avLst/>
          </a:prstGeom>
        </p:spPr>
        <p:txBody>
          <a:bodyPr vert="horz" lIns="96653" tIns="48327" rIns="96653" bIns="4832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A575200-C08F-4689-B315-07A5D423530A}"/>
              </a:ext>
            </a:extLst>
          </p:cNvPr>
          <p:cNvSpPr>
            <a:spLocks noGrp="1"/>
          </p:cNvSpPr>
          <p:nvPr>
            <p:ph type="ftr" sz="quarter" idx="4"/>
          </p:nvPr>
        </p:nvSpPr>
        <p:spPr>
          <a:xfrm>
            <a:off x="0" y="9118600"/>
            <a:ext cx="3170238" cy="481013"/>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CA38201-103D-415E-A9EF-05D11D824237}"/>
              </a:ext>
            </a:extLst>
          </p:cNvPr>
          <p:cNvSpPr>
            <a:spLocks noGrp="1"/>
          </p:cNvSpPr>
          <p:nvPr>
            <p:ph type="sldNum" sz="quarter" idx="5"/>
          </p:nvPr>
        </p:nvSpPr>
        <p:spPr>
          <a:xfrm>
            <a:off x="4143375" y="9118600"/>
            <a:ext cx="3170238" cy="481013"/>
          </a:xfrm>
          <a:prstGeom prst="rect">
            <a:avLst/>
          </a:prstGeom>
        </p:spPr>
        <p:txBody>
          <a:bodyPr vert="horz" lIns="96653" tIns="48327" rIns="96653" bIns="48327" rtlCol="0" anchor="b"/>
          <a:lstStyle>
            <a:lvl1pPr algn="r" eaLnBrk="1" fontAlgn="auto" hangingPunct="1">
              <a:spcBef>
                <a:spcPts val="0"/>
              </a:spcBef>
              <a:spcAft>
                <a:spcPts val="0"/>
              </a:spcAft>
              <a:defRPr sz="1200">
                <a:latin typeface="+mn-lt"/>
              </a:defRPr>
            </a:lvl1pPr>
          </a:lstStyle>
          <a:p>
            <a:pPr>
              <a:defRPr/>
            </a:pPr>
            <a:fld id="{5B6A5B29-5149-40CA-86F0-9BCE27113AB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7FAE265B-1DB1-4030-9FBE-0F95AC61707F}"/>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2638" indent="-300038">
              <a:defRPr>
                <a:solidFill>
                  <a:schemeClr val="tx1"/>
                </a:solidFill>
                <a:latin typeface="Calibri" panose="020F0502020204030204" pitchFamily="34" charset="0"/>
              </a:defRPr>
            </a:lvl2pPr>
            <a:lvl3pPr marL="1206500" indent="-239713">
              <a:defRPr>
                <a:solidFill>
                  <a:schemeClr val="tx1"/>
                </a:solidFill>
                <a:latin typeface="Calibri" panose="020F0502020204030204" pitchFamily="34" charset="0"/>
              </a:defRPr>
            </a:lvl3pPr>
            <a:lvl4pPr marL="1690688" indent="-239713">
              <a:defRPr>
                <a:solidFill>
                  <a:schemeClr val="tx1"/>
                </a:solidFill>
                <a:latin typeface="Calibri" panose="020F0502020204030204" pitchFamily="34" charset="0"/>
              </a:defRPr>
            </a:lvl4pPr>
            <a:lvl5pPr marL="2173288" indent="-239713">
              <a:defRPr>
                <a:solidFill>
                  <a:schemeClr val="tx1"/>
                </a:solidFill>
                <a:latin typeface="Calibri" panose="020F0502020204030204" pitchFamily="34" charset="0"/>
              </a:defRPr>
            </a:lvl5pPr>
            <a:lvl6pPr marL="2630488" indent="-239713" eaLnBrk="0" fontAlgn="base" hangingPunct="0">
              <a:spcBef>
                <a:spcPct val="0"/>
              </a:spcBef>
              <a:spcAft>
                <a:spcPct val="0"/>
              </a:spcAft>
              <a:defRPr>
                <a:solidFill>
                  <a:schemeClr val="tx1"/>
                </a:solidFill>
                <a:latin typeface="Calibri" panose="020F0502020204030204" pitchFamily="34" charset="0"/>
              </a:defRPr>
            </a:lvl6pPr>
            <a:lvl7pPr marL="3087688" indent="-239713" eaLnBrk="0" fontAlgn="base" hangingPunct="0">
              <a:spcBef>
                <a:spcPct val="0"/>
              </a:spcBef>
              <a:spcAft>
                <a:spcPct val="0"/>
              </a:spcAft>
              <a:defRPr>
                <a:solidFill>
                  <a:schemeClr val="tx1"/>
                </a:solidFill>
                <a:latin typeface="Calibri" panose="020F0502020204030204" pitchFamily="34" charset="0"/>
              </a:defRPr>
            </a:lvl7pPr>
            <a:lvl8pPr marL="3544888" indent="-239713" eaLnBrk="0" fontAlgn="base" hangingPunct="0">
              <a:spcBef>
                <a:spcPct val="0"/>
              </a:spcBef>
              <a:spcAft>
                <a:spcPct val="0"/>
              </a:spcAft>
              <a:defRPr>
                <a:solidFill>
                  <a:schemeClr val="tx1"/>
                </a:solidFill>
                <a:latin typeface="Calibri" panose="020F0502020204030204" pitchFamily="34" charset="0"/>
              </a:defRPr>
            </a:lvl8pPr>
            <a:lvl9pPr marL="4002088" indent="-23971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2CF9F31-3BFF-4ED8-A482-B4AA84129A2D}"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15000"/>
              </a:lnSpc>
              <a:spcBef>
                <a:spcPct val="0"/>
              </a:spcBef>
              <a:defRPr/>
            </a:pPr>
            <a:r>
              <a:rPr lang="en-US" alt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CLICK to play video</a:t>
            </a:r>
          </a:p>
          <a:p>
            <a:pPr eaLnBrk="1" hangingPunct="1">
              <a:lnSpc>
                <a:spcPct val="115000"/>
              </a:lnSpc>
              <a:spcBef>
                <a:spcPct val="0"/>
              </a:spcBef>
              <a:defRPr/>
            </a:pPr>
            <a:r>
              <a:rPr lang="en-US" altLang="en-US"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is the narration on the video:</a:t>
            </a:r>
          </a:p>
          <a:p>
            <a:r>
              <a:rPr lang="en-US" altLang="en-US" dirty="0">
                <a:solidFill>
                  <a:srgbClr val="000000"/>
                </a:solidFill>
                <a:latin typeface="Times New Roman" panose="02020603050405020304" pitchFamily="18" charset="0"/>
                <a:cs typeface="Times New Roman" panose="02020603050405020304" pitchFamily="18" charset="0"/>
              </a:rPr>
              <a:t>This is a critical point, so we’re going to go over it one more time. Here’s how double dipping works. You start with a new needle, new syringe, and new vial. All good so far. You then inject a patient infected with HCV. This </a:t>
            </a:r>
            <a:r>
              <a:rPr lang="en-US" altLang="en-US" b="0" dirty="0">
                <a:solidFill>
                  <a:srgbClr val="000000"/>
                </a:solidFill>
                <a:latin typeface="Times New Roman" panose="02020603050405020304" pitchFamily="18" charset="0"/>
                <a:cs typeface="Times New Roman" panose="02020603050405020304" pitchFamily="18" charset="0"/>
              </a:rPr>
              <a:t>contaminates</a:t>
            </a:r>
            <a:r>
              <a:rPr lang="en-US" altLang="en-US" dirty="0">
                <a:solidFill>
                  <a:srgbClr val="000000"/>
                </a:solidFill>
                <a:latin typeface="Times New Roman" panose="02020603050405020304" pitchFamily="18" charset="0"/>
                <a:cs typeface="Times New Roman" panose="02020603050405020304" pitchFamily="18" charset="0"/>
              </a:rPr>
              <a:t> both the needle and the syringe. But instead of discarding both, only the needle is changed. When the vial is accessed again, the HCV virus is transferred from the old syringe into the vial. From that point forward, every patient who receives medication from that vial is potentially exposed to the virus. Just changing the needle is not enough. The needle AND the syringe must be replaced every time.</a:t>
            </a:r>
            <a:endParaRPr lang="en-US" altLang="en-US" dirty="0">
              <a:latin typeface="Arial" panose="020B0604020202020204" pitchFamily="34" charset="0"/>
            </a:endParaRPr>
          </a:p>
          <a:p>
            <a:endParaRPr lang="en-US" altLang="en-US" dirty="0">
              <a:latin typeface="Arial" panose="020B0604020202020204" pitchFamily="34" charset="0"/>
            </a:endParaRPr>
          </a:p>
          <a:p>
            <a:endParaRPr lang="en-US" altLang="en-US" dirty="0"/>
          </a:p>
        </p:txBody>
      </p:sp>
      <p:sp>
        <p:nvSpPr>
          <p:cNvPr id="4" name="Slide Number Placeholder 3">
            <a:extLst>
              <a:ext uri="{FF2B5EF4-FFF2-40B4-BE49-F238E27FC236}">
                <a16:creationId xmlns:a16="http://schemas.microsoft.com/office/drawing/2014/main" id="{C7E5E669-DB30-42A2-A1DF-886618C05762}"/>
              </a:ext>
            </a:extLst>
          </p:cNvPr>
          <p:cNvSpPr>
            <a:spLocks noGrp="1"/>
          </p:cNvSpPr>
          <p:nvPr>
            <p:ph type="sldNum" sz="quarter" idx="5"/>
          </p:nvPr>
        </p:nvSpPr>
        <p:spPr/>
        <p:txBody>
          <a:bodyPr/>
          <a:lstStyle/>
          <a:p>
            <a:pPr>
              <a:defRPr/>
            </a:pPr>
            <a:fld id="{95661394-29D4-4B9D-A8BB-A82337272761}"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solidFill>
                  <a:srgbClr val="000000"/>
                </a:solidFill>
                <a:latin typeface="Times New Roman" panose="02020603050405020304" pitchFamily="18" charset="0"/>
                <a:cs typeface="Times New Roman" panose="02020603050405020304" pitchFamily="18" charset="0"/>
              </a:rPr>
              <a:t>This is an unfortunate example of what can happen in this “double dipping” situation.  This was a hepatitis C outbreak that occurred in 2008 in an endoscopy center in Nevada. </a:t>
            </a:r>
            <a:endParaRPr lang="en-US" altLang="en-US" sz="1500">
              <a:latin typeface="Times New Roman" panose="02020603050405020304" pitchFamily="18" charset="0"/>
              <a:cs typeface="Times New Roman" panose="02020603050405020304" pitchFamily="18" charset="0"/>
            </a:endParaRPr>
          </a:p>
          <a:p>
            <a:pPr eaLnBrk="1" hangingPunct="1">
              <a:spcBef>
                <a:spcPct val="0"/>
              </a:spcBef>
              <a:spcAft>
                <a:spcPts val="638"/>
              </a:spcAft>
            </a:pPr>
            <a:r>
              <a:rPr lang="en-US" altLang="en-US">
                <a:solidFill>
                  <a:srgbClr val="000000"/>
                </a:solidFill>
                <a:latin typeface="Times New Roman" panose="02020603050405020304" pitchFamily="18" charset="0"/>
                <a:cs typeface="Times New Roman" panose="02020603050405020304" pitchFamily="18" charset="0"/>
              </a:rPr>
              <a:t>This outbreak resulted in 9 confirmed cases and 106 </a:t>
            </a:r>
            <a:r>
              <a:rPr lang="en-US" altLang="en-US" i="1">
                <a:solidFill>
                  <a:srgbClr val="000000"/>
                </a:solidFill>
                <a:latin typeface="Times New Roman" panose="02020603050405020304" pitchFamily="18" charset="0"/>
                <a:cs typeface="Times New Roman" panose="02020603050405020304" pitchFamily="18" charset="0"/>
              </a:rPr>
              <a:t>possible</a:t>
            </a:r>
            <a:r>
              <a:rPr lang="en-US" altLang="en-US">
                <a:solidFill>
                  <a:srgbClr val="000000"/>
                </a:solidFill>
                <a:latin typeface="Times New Roman" panose="02020603050405020304" pitchFamily="18" charset="0"/>
                <a:cs typeface="Times New Roman" panose="02020603050405020304" pitchFamily="18" charset="0"/>
              </a:rPr>
              <a:t> cases of hepatitis C. There were 63,000 people potentially exposed and the outbreak resulted in $16 to $21 million dollars in public health costs. </a:t>
            </a:r>
            <a:endParaRPr lang="en-US" altLang="en-US" sz="1500">
              <a:latin typeface="Times New Roman" panose="02020603050405020304" pitchFamily="18" charset="0"/>
              <a:cs typeface="Times New Roman" panose="02020603050405020304" pitchFamily="18" charset="0"/>
            </a:endParaRPr>
          </a:p>
          <a:p>
            <a:pPr eaLnBrk="1" hangingPunct="1">
              <a:spcBef>
                <a:spcPct val="0"/>
              </a:spcBef>
            </a:pPr>
            <a:endParaRPr lang="en-US" altLang="en-US">
              <a:latin typeface="Arial" panose="020B0604020202020204" pitchFamily="34" charset="0"/>
            </a:endParaRPr>
          </a:p>
          <a:p>
            <a:pPr eaLnBrk="1" hangingPunct="1">
              <a:spcBef>
                <a:spcPct val="0"/>
              </a:spcBef>
            </a:pPr>
            <a:r>
              <a:rPr lang="en-US" altLang="en-US">
                <a:latin typeface="Arial" panose="020B0604020202020204" pitchFamily="34" charset="0"/>
              </a:rPr>
              <a:t>The link to this outbreak has been added to your resource page</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929C0B-8BFC-47A9-8812-AD58633D2407}" type="slidenum">
              <a:rPr lang="en-US" altLang="en-US" smtClean="0">
                <a:solidFill>
                  <a:srgbClr val="000000"/>
                </a:solidFill>
                <a:latin typeface="Arial" panose="020B0604020202020204" pitchFamily="34" charset="0"/>
              </a:rPr>
              <a:pPr fontAlgn="base">
                <a:spcBef>
                  <a:spcPct val="0"/>
                </a:spcBef>
                <a:spcAft>
                  <a:spcPct val="0"/>
                </a:spcAft>
              </a:pPr>
              <a:t>11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926BD92D-D659-4239-B8F2-176F23D3A746}"/>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spcAft>
                <a:spcPts val="0"/>
              </a:spcAft>
              <a:defRPr/>
            </a:pPr>
            <a:r>
              <a:rPr lang="en-US" dirty="0">
                <a:solidFill>
                  <a:srgbClr val="000000"/>
                </a:solidFill>
                <a:latin typeface="Times New Roman" panose="02020603050405020304" pitchFamily="18" charset="0"/>
                <a:ea typeface="Times New Roman" panose="02020603050405020304" pitchFamily="18" charset="0"/>
              </a:rPr>
              <a:t>Unfortunately some dangerous misperceptions still exist in healthcare settings and include:</a:t>
            </a:r>
          </a:p>
          <a:p>
            <a:pPr eaLnBrk="1" hangingPunct="1">
              <a:spcBef>
                <a:spcPts val="0"/>
              </a:spcBef>
              <a:spcAft>
                <a:spcPts val="0"/>
              </a:spcAft>
              <a:defRPr/>
            </a:pPr>
            <a:r>
              <a:rPr lang="en-US" b="1" dirty="0">
                <a:solidFill>
                  <a:srgbClr val="000000"/>
                </a:solidFill>
                <a:latin typeface="Times New Roman" panose="02020603050405020304" pitchFamily="18" charset="0"/>
                <a:ea typeface="Times New Roman" panose="02020603050405020304" pitchFamily="18" charset="0"/>
              </a:rPr>
              <a:t>CLICKS</a:t>
            </a:r>
            <a:endParaRPr lang="en-US" dirty="0">
              <a:solidFill>
                <a:srgbClr val="000000"/>
              </a:solidFill>
              <a:latin typeface="Times New Roman" panose="02020603050405020304" pitchFamily="18" charset="0"/>
              <a:ea typeface="Times New Roman" panose="02020603050405020304" pitchFamily="18" charset="0"/>
            </a:endParaRPr>
          </a:p>
          <a:p>
            <a:pPr marL="177845" indent="-177845" eaLnBrk="1" hangingPunct="1">
              <a:spcBef>
                <a:spcPts val="0"/>
              </a:spcBef>
              <a:spcAft>
                <a:spcPts val="0"/>
              </a:spcAft>
              <a:buFont typeface="Arial" panose="020B0604020202020204" pitchFamily="34" charset="0"/>
              <a:buChar char="•"/>
              <a:defRPr/>
            </a:pPr>
            <a:r>
              <a:rPr lang="en-US" dirty="0">
                <a:solidFill>
                  <a:srgbClr val="000000"/>
                </a:solidFill>
                <a:latin typeface="Times New Roman" panose="02020603050405020304" pitchFamily="18" charset="0"/>
                <a:ea typeface="Times New Roman" panose="02020603050405020304" pitchFamily="18" charset="0"/>
              </a:rPr>
              <a:t>Changing the needle makes a syringe safe for reuse</a:t>
            </a:r>
          </a:p>
          <a:p>
            <a:pPr marL="177845" indent="-177845" eaLnBrk="1" hangingPunct="1">
              <a:spcBef>
                <a:spcPts val="0"/>
              </a:spcBef>
              <a:spcAft>
                <a:spcPts val="0"/>
              </a:spcAft>
              <a:buFont typeface="Arial" panose="020B0604020202020204" pitchFamily="34" charset="0"/>
              <a:buChar char="•"/>
              <a:defRPr/>
            </a:pPr>
            <a:r>
              <a:rPr lang="en-US" dirty="0">
                <a:solidFill>
                  <a:srgbClr val="000000"/>
                </a:solidFill>
                <a:latin typeface="Times New Roman" panose="02020603050405020304" pitchFamily="18" charset="0"/>
                <a:ea typeface="Times New Roman" panose="02020603050405020304" pitchFamily="18" charset="0"/>
              </a:rPr>
              <a:t>Syringes can be reused if there is a sufficient length of tubing between the patient and the injection site and</a:t>
            </a:r>
          </a:p>
          <a:p>
            <a:pPr marL="177845" indent="-177845" eaLnBrk="1" hangingPunct="1">
              <a:spcBef>
                <a:spcPts val="0"/>
              </a:spcBef>
              <a:spcAft>
                <a:spcPts val="0"/>
              </a:spcAft>
              <a:buFont typeface="Arial" panose="020B0604020202020204" pitchFamily="34" charset="0"/>
              <a:buChar char="•"/>
              <a:defRPr/>
            </a:pPr>
            <a:r>
              <a:rPr lang="en-US" dirty="0">
                <a:solidFill>
                  <a:srgbClr val="000000"/>
                </a:solidFill>
                <a:latin typeface="Times New Roman" panose="02020603050405020304" pitchFamily="18" charset="0"/>
                <a:ea typeface="Times New Roman" panose="02020603050405020304" pitchFamily="18" charset="0"/>
              </a:rPr>
              <a:t>Lack of visible blood means the syringe is safe for reuse. </a:t>
            </a:r>
          </a:p>
          <a:p>
            <a:pPr eaLnBrk="1" hangingPunct="1">
              <a:spcBef>
                <a:spcPts val="0"/>
              </a:spcBef>
              <a:spcAft>
                <a:spcPts val="0"/>
              </a:spcAft>
              <a:defRPr/>
            </a:pPr>
            <a:r>
              <a:rPr lang="en-US" dirty="0">
                <a:solidFill>
                  <a:srgbClr val="000000"/>
                </a:solidFill>
                <a:latin typeface="Times New Roman" panose="02020603050405020304" pitchFamily="18" charset="0"/>
                <a:ea typeface="Times New Roman" panose="02020603050405020304" pitchFamily="18" charset="0"/>
              </a:rPr>
              <a:t>All of these are false and </a:t>
            </a:r>
            <a:r>
              <a:rPr lang="en-US" b="0" dirty="0">
                <a:solidFill>
                  <a:srgbClr val="000000"/>
                </a:solidFill>
                <a:latin typeface="Times New Roman" panose="02020603050405020304" pitchFamily="18" charset="0"/>
                <a:ea typeface="Times New Roman" panose="02020603050405020304" pitchFamily="18" charset="0"/>
              </a:rPr>
              <a:t>once a needle and syringe are used, both are contaminated and must be discarded!</a:t>
            </a:r>
            <a:endParaRPr lang="en-US" sz="1500" b="0" dirty="0">
              <a:latin typeface="Times New Roman" panose="02020603050405020304" pitchFamily="18" charset="0"/>
              <a:ea typeface="Times New Roman" panose="02020603050405020304" pitchFamily="18" charset="0"/>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79ECC7D-F101-4FAE-BFC5-BDE8C533AB5D}" type="slidenum">
              <a:rPr lang="en-US" altLang="en-US" smtClean="0">
                <a:latin typeface="Arial" panose="020B0604020202020204" pitchFamily="34" charset="0"/>
              </a:rPr>
              <a:pPr fontAlgn="base">
                <a:spcBef>
                  <a:spcPct val="0"/>
                </a:spcBef>
                <a:spcAft>
                  <a:spcPct val="0"/>
                </a:spcAft>
              </a:pPr>
              <a:t>12</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15000"/>
              </a:lnSpc>
              <a:spcBef>
                <a:spcPct val="0"/>
              </a:spcBef>
              <a:spcAft>
                <a:spcPts val="638"/>
              </a:spcAft>
            </a:pP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second cause of large outbreaks in health care setting is misuse of single-dose/single-use vials. </a:t>
            </a:r>
          </a:p>
          <a:p>
            <a:pPr eaLnBrk="1" hangingPunct="1">
              <a:lnSpc>
                <a:spcPct val="115000"/>
              </a:lnSpc>
              <a:spcBef>
                <a:spcPct val="0"/>
              </a:spcBef>
              <a:spcAft>
                <a:spcPts val="638"/>
              </a:spcAft>
            </a:pPr>
            <a:r>
              <a:rPr lang="en-US" alt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CLICK </a:t>
            </a: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Vials labeled as single use do not contain ANY preservative and can be accessed </a:t>
            </a:r>
            <a:r>
              <a:rPr lang="en-US" altLang="en-US" u="none"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one time only  and for one patient only. Remaining contents must be discarded</a:t>
            </a:r>
            <a:endParaRPr lang="en-US" altLang="en-US" u="none" dirty="0">
              <a:ea typeface="Calibri" panose="020F0502020204030204" pitchFamily="34" charset="0"/>
              <a:cs typeface="Times New Roman" panose="02020603050405020304" pitchFamily="18" charset="0"/>
            </a:endParaRPr>
          </a:p>
          <a:p>
            <a:pPr eaLnBrk="1" hangingPunct="1">
              <a:lnSpc>
                <a:spcPct val="115000"/>
              </a:lnSpc>
              <a:spcBef>
                <a:spcPct val="0"/>
              </a:spcBef>
              <a:spcAft>
                <a:spcPts val="638"/>
              </a:spcAft>
            </a:pPr>
            <a:r>
              <a:rPr lang="en-US" alt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CLICK </a:t>
            </a: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CDC is aware of at least 19 outbreaks involving single dose vial misuse, with seven outbreaks involving bloodborne pathogens and twelve outbreaks involving bacterial infections. </a:t>
            </a:r>
            <a:endParaRPr lang="en-US" altLang="en-US" dirty="0">
              <a:ea typeface="Calibri" panose="020F0502020204030204" pitchFamily="34" charset="0"/>
              <a:cs typeface="Times New Roman" panose="02020603050405020304" pitchFamily="18" charset="0"/>
            </a:endParaRPr>
          </a:p>
          <a:p>
            <a:pPr eaLnBrk="1" hangingPunct="1">
              <a:lnSpc>
                <a:spcPct val="115000"/>
              </a:lnSpc>
              <a:spcBef>
                <a:spcPct val="0"/>
              </a:spcBef>
              <a:spcAft>
                <a:spcPts val="638"/>
              </a:spcAft>
            </a:pP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All of these outbreaks occurred in outpatient settings, with almost half in pain remediation clinics where injections are performed frequently and medications are often packaged in large-volume single-dose vials. </a:t>
            </a:r>
            <a:endParaRPr lang="en-US" altLang="en-US" dirty="0">
              <a:ea typeface="Calibri" panose="020F0502020204030204" pitchFamily="34" charset="0"/>
              <a:cs typeface="Times New Roman" panose="02020603050405020304" pitchFamily="18" charset="0"/>
            </a:endParaRPr>
          </a:p>
          <a:p>
            <a:pPr eaLnBrk="1" hangingPunct="1">
              <a:lnSpc>
                <a:spcPct val="115000"/>
              </a:lnSpc>
              <a:spcBef>
                <a:spcPct val="0"/>
              </a:spcBef>
              <a:spcAft>
                <a:spcPts val="638"/>
              </a:spcAft>
            </a:pPr>
            <a:r>
              <a:rPr lang="en-US" altLang="en-US" dirty="0">
                <a:ea typeface="Calibri" panose="020F0502020204030204" pitchFamily="34" charset="0"/>
                <a:cs typeface="Times New Roman" panose="02020603050405020304" pitchFamily="18" charset="0"/>
              </a:rPr>
              <a:t>Link to outbreaks are included in your resource listing</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A561C05-4E92-410B-906F-002A0B370D72}" type="slidenum">
              <a:rPr lang="en-US" altLang="en-US" smtClean="0">
                <a:latin typeface="Arial" panose="020B0604020202020204" pitchFamily="34" charset="0"/>
              </a:rPr>
              <a:pPr fontAlgn="base">
                <a:spcBef>
                  <a:spcPct val="0"/>
                </a:spcBef>
                <a:spcAft>
                  <a:spcPct val="0"/>
                </a:spcAft>
              </a:pPr>
              <a:t>13</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94A4153C-142B-47DB-9BCE-B233A5A21F7F}"/>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spcAft>
                <a:spcPts val="0"/>
              </a:spcAft>
              <a:defRPr/>
            </a:pPr>
            <a:r>
              <a:rPr lang="en-US" dirty="0">
                <a:solidFill>
                  <a:srgbClr val="000000"/>
                </a:solidFill>
                <a:latin typeface="Times New Roman" panose="02020603050405020304" pitchFamily="18" charset="0"/>
                <a:ea typeface="Times New Roman" panose="02020603050405020304" pitchFamily="18" charset="0"/>
              </a:rPr>
              <a:t>As a result of outbreaks resulting from single dose vial misuse, the CDC restated its position on the use of single-dose/single-use vials in 2012. </a:t>
            </a:r>
            <a:endParaRPr lang="en-US" sz="1500" dirty="0">
              <a:latin typeface="Times New Roman" panose="02020603050405020304" pitchFamily="18" charset="0"/>
              <a:ea typeface="Times New Roman" panose="02020603050405020304" pitchFamily="18" charset="0"/>
            </a:endParaRPr>
          </a:p>
          <a:p>
            <a:pPr eaLnBrk="1" hangingPunct="1">
              <a:spcBef>
                <a:spcPts val="0"/>
              </a:spcBef>
              <a:spcAft>
                <a:spcPts val="0"/>
              </a:spcAft>
              <a:defRPr/>
            </a:pPr>
            <a:r>
              <a:rPr lang="en-US" dirty="0">
                <a:solidFill>
                  <a:srgbClr val="000000"/>
                </a:solidFill>
                <a:latin typeface="Times New Roman" panose="02020603050405020304" pitchFamily="18" charset="0"/>
                <a:ea typeface="Times New Roman" panose="02020603050405020304" pitchFamily="18" charset="0"/>
              </a:rPr>
              <a:t>The CDC stated that: </a:t>
            </a:r>
          </a:p>
          <a:p>
            <a:pPr eaLnBrk="1" hangingPunct="1">
              <a:spcBef>
                <a:spcPts val="0"/>
              </a:spcBef>
              <a:spcAft>
                <a:spcPts val="0"/>
              </a:spcAft>
              <a:defRPr/>
            </a:pPr>
            <a:r>
              <a:rPr lang="en-US" sz="1500" b="1" dirty="0">
                <a:solidFill>
                  <a:srgbClr val="000000"/>
                </a:solidFill>
                <a:latin typeface="Times New Roman" panose="02020603050405020304" pitchFamily="18" charset="0"/>
                <a:ea typeface="Times New Roman" panose="02020603050405020304" pitchFamily="18" charset="0"/>
              </a:rPr>
              <a:t>CLICKS</a:t>
            </a:r>
            <a:endParaRPr lang="en-US" sz="1500" b="1" dirty="0">
              <a:latin typeface="Times New Roman" panose="02020603050405020304" pitchFamily="18" charset="0"/>
              <a:ea typeface="Times New Roman" panose="02020603050405020304" pitchFamily="18" charset="0"/>
            </a:endParaRPr>
          </a:p>
          <a:p>
            <a:pPr marL="362448" indent="-362448" eaLnBrk="1" hangingPunct="1">
              <a:spcBef>
                <a:spcPts val="0"/>
              </a:spcBef>
              <a:spcAft>
                <a:spcPts val="0"/>
              </a:spcAft>
              <a:buFont typeface="Arial" panose="020B0604020202020204" pitchFamily="34" charset="0"/>
              <a:buChar char="•"/>
              <a:tabLst>
                <a:tab pos="483265"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Vials labeled by the manufacturer as “single dose” or “single use” should only be used for a single patient.</a:t>
            </a:r>
            <a:endParaRPr 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362448" indent="-362448" eaLnBrk="1" hangingPunct="1">
              <a:spcBef>
                <a:spcPts val="0"/>
              </a:spcBef>
              <a:spcAft>
                <a:spcPts val="0"/>
              </a:spcAft>
              <a:buFont typeface="Arial" panose="020B0604020202020204" pitchFamily="34" charset="0"/>
              <a:buChar char="•"/>
              <a:tabLst>
                <a:tab pos="483265"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Ongoing outbreaks provide ample evidence to support that this misuse results in patient harm.</a:t>
            </a:r>
            <a:endParaRPr 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362448" indent="-362448" eaLnBrk="1" hangingPunct="1">
              <a:spcBef>
                <a:spcPts val="0"/>
              </a:spcBef>
              <a:spcAft>
                <a:spcPts val="0"/>
              </a:spcAft>
              <a:buFont typeface="Arial" panose="020B0604020202020204" pitchFamily="34" charset="0"/>
              <a:buChar char="•"/>
              <a:tabLst>
                <a:tab pos="483265"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Leftover medications should not be pooled or stored for later administration.</a:t>
            </a:r>
            <a:endParaRPr 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362448" indent="-362448" eaLnBrk="1" hangingPunct="1">
              <a:spcBef>
                <a:spcPts val="0"/>
              </a:spcBef>
              <a:spcAft>
                <a:spcPts val="0"/>
              </a:spcAft>
              <a:buFont typeface="Arial" panose="020B0604020202020204" pitchFamily="34" charset="0"/>
              <a:buChar char="•"/>
              <a:tabLst>
                <a:tab pos="483265"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And, in times of shortage, medications can be repackaged ONLY if it’s done in accordance with established standards.</a:t>
            </a:r>
            <a:endParaRPr lang="en-US" sz="15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1311487-BDF3-4DF4-B9A9-3BB29371F139}" type="slidenum">
              <a:rPr lang="en-US" altLang="en-US" smtClean="0">
                <a:latin typeface="Arial" panose="020B0604020202020204" pitchFamily="34" charset="0"/>
              </a:rPr>
              <a:pPr fontAlgn="base">
                <a:spcBef>
                  <a:spcPct val="0"/>
                </a:spcBef>
                <a:spcAft>
                  <a:spcPct val="0"/>
                </a:spcAft>
              </a:pPr>
              <a:t>14</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000000"/>
                </a:solidFill>
                <a:latin typeface="Times New Roman"/>
                <a:ea typeface="Calibri" panose="020F0502020204030204" pitchFamily="34" charset="0"/>
                <a:cs typeface="Times New Roman"/>
              </a:rPr>
              <a:t>The third cause of large outbreaks is </a:t>
            </a:r>
            <a:r>
              <a:rPr lang="en-US" sz="1200" dirty="0">
                <a:solidFill>
                  <a:srgbClr val="532E1D"/>
                </a:solidFill>
              </a:rPr>
              <a:t>failure to use aseptic technique .</a:t>
            </a:r>
            <a:endPar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altLang="en-US" dirty="0">
              <a:solidFill>
                <a:srgbClr val="000000"/>
              </a:solidFill>
              <a:latin typeface="Times New Roman" panose="02020603050405020304" pitchFamily="18" charset="0"/>
              <a:cs typeface="Times New Roman" panose="02020603050405020304" pitchFamily="18" charset="0"/>
            </a:endParaRPr>
          </a:p>
          <a:p>
            <a:r>
              <a:rPr lang="en-US" altLang="en-US" dirty="0"/>
              <a:t>In this example, two women, aged 60 and 77 years, were diagnosed with acute hepatitis B virus (HBV) infection; both received chemotherapy at the same physician’s office. </a:t>
            </a:r>
          </a:p>
          <a:p>
            <a:endParaRPr lang="en-US" altLang="en-US" dirty="0"/>
          </a:p>
          <a:p>
            <a:r>
              <a:rPr lang="en-US" altLang="en-US" dirty="0"/>
              <a:t>Due to suspicion of health care associated HBV transmission, a multidisciplinary team initiated an investigation of the hematology-oncology office practice.</a:t>
            </a:r>
          </a:p>
          <a:p>
            <a:r>
              <a:rPr lang="en-US" altLang="en-US" dirty="0"/>
              <a:t>Patients who visited the office practice between January 1, 2006 and March 3, 2009 were advised to seek testing for bloodborne pathogens.</a:t>
            </a:r>
          </a:p>
          <a:p>
            <a:endParaRPr lang="en-US" altLang="en-US" dirty="0"/>
          </a:p>
          <a:p>
            <a:r>
              <a:rPr lang="en-US" altLang="en-US" dirty="0"/>
              <a:t>Deficient infection prevention policies/procedures and failure to use aseptic technique were identified as primary breaches  and cause of the outbreak. </a:t>
            </a:r>
          </a:p>
          <a:p>
            <a:r>
              <a:rPr lang="en-US" altLang="en-US" dirty="0"/>
              <a:t>We will discuss some of the specific failures in aseptic technique in the next few slides. </a:t>
            </a:r>
          </a:p>
          <a:p>
            <a:endParaRPr lang="en-US" altLang="en-US" dirty="0"/>
          </a:p>
        </p:txBody>
      </p:sp>
      <p:sp>
        <p:nvSpPr>
          <p:cNvPr id="4" name="Slide Number Placeholder 3">
            <a:extLst>
              <a:ext uri="{FF2B5EF4-FFF2-40B4-BE49-F238E27FC236}">
                <a16:creationId xmlns:a16="http://schemas.microsoft.com/office/drawing/2014/main" id="{186809A1-AC24-491B-BC41-1818C034E71C}"/>
              </a:ext>
            </a:extLst>
          </p:cNvPr>
          <p:cNvSpPr>
            <a:spLocks noGrp="1"/>
          </p:cNvSpPr>
          <p:nvPr>
            <p:ph type="sldNum" sz="quarter" idx="5"/>
          </p:nvPr>
        </p:nvSpPr>
        <p:spPr/>
        <p:txBody>
          <a:bodyPr/>
          <a:lstStyle/>
          <a:p>
            <a:pPr>
              <a:defRPr/>
            </a:pPr>
            <a:fld id="{CE4A8231-F52A-464D-9014-DC1A7BC601AD}"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9A7F80E-1A8C-46AC-82CF-2C20CDA39967}" type="slidenum">
              <a:rPr lang="en-US" altLang="en-US" smtClean="0">
                <a:latin typeface="Arial" panose="020B0604020202020204" pitchFamily="34" charset="0"/>
              </a:rPr>
              <a:pPr fontAlgn="base">
                <a:spcBef>
                  <a:spcPct val="0"/>
                </a:spcBef>
                <a:spcAft>
                  <a:spcPct val="0"/>
                </a:spcAft>
              </a:pPr>
              <a:t>16</a:t>
            </a:fld>
            <a:endParaRPr lang="en-US" altLang="en-US">
              <a:latin typeface="Arial" panose="020B0604020202020204" pitchFamily="34" charset="0"/>
            </a:endParaRPr>
          </a:p>
        </p:txBody>
      </p:sp>
      <p:sp>
        <p:nvSpPr>
          <p:cNvPr id="40963" name="Rectangle 2"/>
          <p:cNvSpPr>
            <a:spLocks noGrp="1" noRot="1" noChangeAspect="1" noChangeArrowheads="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a:extLst>
              <a:ext uri="{FF2B5EF4-FFF2-40B4-BE49-F238E27FC236}">
                <a16:creationId xmlns:a16="http://schemas.microsoft.com/office/drawing/2014/main" id="{9E86DECD-FD8A-4224-8F05-24CAD7CD837B}"/>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0"/>
              </a:spcBef>
              <a:spcAft>
                <a:spcPts val="0"/>
              </a:spcAft>
              <a:defRPr/>
            </a:pPr>
            <a:r>
              <a:rPr lang="en-US" dirty="0">
                <a:solidFill>
                  <a:srgbClr val="000000"/>
                </a:solidFill>
                <a:latin typeface="Times New Roman" panose="02020603050405020304" pitchFamily="18" charset="0"/>
                <a:ea typeface="Times New Roman" panose="02020603050405020304" pitchFamily="18" charset="0"/>
              </a:rPr>
              <a:t>Common breaches in use of aseptic technique identified in the NJ outbreak include: </a:t>
            </a:r>
            <a:endParaRPr lang="en-US" sz="1500" dirty="0">
              <a:latin typeface="Times New Roman" panose="02020603050405020304" pitchFamily="18" charset="0"/>
              <a:ea typeface="Times New Roman" panose="02020603050405020304" pitchFamily="18" charset="0"/>
            </a:endParaRPr>
          </a:p>
          <a:p>
            <a:pPr marL="362448" indent="-362448" eaLnBrk="1" hangingPunct="1">
              <a:spcBef>
                <a:spcPts val="0"/>
              </a:spcBef>
              <a:spcAft>
                <a:spcPts val="0"/>
              </a:spcAft>
              <a:buFont typeface="Arial" panose="020B0604020202020204" pitchFamily="34" charset="0"/>
              <a:buChar char="•"/>
              <a:tabLst>
                <a:tab pos="483265"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Lack of hand hygiene</a:t>
            </a:r>
            <a:endParaRPr 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362448" indent="-362448" eaLnBrk="1" hangingPunct="1">
              <a:spcBef>
                <a:spcPts val="0"/>
              </a:spcBef>
              <a:spcAft>
                <a:spcPts val="0"/>
              </a:spcAft>
              <a:buFont typeface="Arial" panose="020B0604020202020204" pitchFamily="34" charset="0"/>
              <a:buChar char="•"/>
              <a:tabLst>
                <a:tab pos="483265"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clean medication area had not been established and medications were prepared in areas with visible blood contamination. </a:t>
            </a:r>
            <a:r>
              <a:rPr lang="en-US" altLang="en-US" sz="1500" dirty="0"/>
              <a:t>Handling and preparing supplies used for injections must be done in a manner that prevents microbial contamination between the injection materials and the non-sterile environment</a:t>
            </a:r>
          </a:p>
          <a:p>
            <a:pPr marL="362448" indent="-362448" eaLnBrk="1" hangingPunct="1">
              <a:spcBef>
                <a:spcPts val="0"/>
              </a:spcBef>
              <a:spcAft>
                <a:spcPts val="0"/>
              </a:spcAft>
              <a:buFont typeface="Arial" panose="020B0604020202020204" pitchFamily="34" charset="0"/>
              <a:buChar char="•"/>
              <a:tabLst>
                <a:tab pos="483265"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common bag of saline was used to flush multiple patients IV lines and </a:t>
            </a:r>
            <a:endParaRPr 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362448" indent="-362448" eaLnBrk="1" hangingPunct="1">
              <a:spcBef>
                <a:spcPts val="0"/>
              </a:spcBef>
              <a:spcAft>
                <a:spcPts val="0"/>
              </a:spcAft>
              <a:buFont typeface="Arial" panose="020B0604020202020204" pitchFamily="34" charset="0"/>
              <a:buChar char="•"/>
              <a:tabLst>
                <a:tab pos="483265"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Re-use of single dose vials for multiple patients</a:t>
            </a:r>
          </a:p>
          <a:p>
            <a:pPr marL="362448" indent="-362448" eaLnBrk="1" hangingPunct="1">
              <a:spcBef>
                <a:spcPts val="0"/>
              </a:spcBef>
              <a:spcAft>
                <a:spcPts val="0"/>
              </a:spcAft>
              <a:buFont typeface="Arial" panose="020B0604020202020204" pitchFamily="34" charset="0"/>
              <a:buChar char="•"/>
              <a:tabLst>
                <a:tab pos="483265" algn="l"/>
              </a:tabLst>
              <a:defRPr/>
            </a:pPr>
            <a:endParaRPr lang="en-US" sz="1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eaLnBrk="1" hangingPunct="1">
              <a:spcBef>
                <a:spcPct val="0"/>
              </a:spcBef>
              <a:spcAft>
                <a:spcPts val="636"/>
              </a:spcAft>
              <a:defRPr/>
            </a:pPr>
            <a:endParaRPr lang="en-US" altLang="en-US"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spcAft>
                <a:spcPts val="636"/>
              </a:spcAft>
              <a:defRPr/>
            </a:pPr>
            <a:endParaRPr lang="en-US" altLang="en-US"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spcAft>
                <a:spcPts val="636"/>
              </a:spcAft>
              <a:defRPr/>
            </a:pPr>
            <a:endParaRPr lang="en-US" altLang="en-US"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spcAft>
                <a:spcPts val="636"/>
              </a:spcAft>
              <a:defRPr/>
            </a:pPr>
            <a:endParaRPr lang="en-US" altLang="en-US"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spcAft>
                <a:spcPts val="636"/>
              </a:spcAft>
              <a:defRPr/>
            </a:pPr>
            <a:endParaRPr lang="en-US" altLang="en-US"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spcAft>
                <a:spcPts val="636"/>
              </a:spcAft>
              <a:defRPr/>
            </a:pPr>
            <a:endParaRPr lang="en-US" altLang="en-US"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spcAft>
                <a:spcPts val="636"/>
              </a:spcAft>
              <a:defRPr/>
            </a:pPr>
            <a:endParaRPr lang="en-US" altLang="en-US"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spcAft>
                <a:spcPts val="636"/>
              </a:spcAft>
              <a:defRPr/>
            </a:pPr>
            <a:endParaRPr lang="en-US" altLang="en-US"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spcAft>
                <a:spcPts val="636"/>
              </a:spcAft>
              <a:defRPr/>
            </a:pPr>
            <a:endParaRPr lang="en-US" altLang="en-US"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EDB1060-320E-47A0-869A-CE251FEA17FB}" type="slidenum">
              <a:rPr lang="en-US" altLang="en-US" smtClean="0">
                <a:latin typeface="Arial" panose="020B0604020202020204" pitchFamily="34" charset="0"/>
              </a:rPr>
              <a:pPr fontAlgn="base">
                <a:spcBef>
                  <a:spcPct val="0"/>
                </a:spcBef>
                <a:spcAft>
                  <a:spcPct val="0"/>
                </a:spcAft>
              </a:pPr>
              <a:t>17</a:t>
            </a:fld>
            <a:endParaRPr lang="en-US" altLang="en-US">
              <a:latin typeface="Arial" panose="020B0604020202020204" pitchFamily="34" charset="0"/>
            </a:endParaRPr>
          </a:p>
        </p:txBody>
      </p:sp>
      <p:sp>
        <p:nvSpPr>
          <p:cNvPr id="43011" name="Rectangle 2"/>
          <p:cNvSpPr>
            <a:spLocks noGrp="1" noRot="1" noChangeAspect="1" noChangeArrowheads="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a:extLst>
              <a:ext uri="{FF2B5EF4-FFF2-40B4-BE49-F238E27FC236}">
                <a16:creationId xmlns:a16="http://schemas.microsoft.com/office/drawing/2014/main" id="{9CB6BC36-3FD0-4310-BDFB-F05BDD49726B}"/>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15000"/>
              </a:lnSpc>
              <a:spcBef>
                <a:spcPct val="0"/>
              </a:spcBef>
              <a:spcAft>
                <a:spcPts val="636"/>
              </a:spcAft>
              <a:defRPr/>
            </a:pP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Additional breaches included:</a:t>
            </a:r>
          </a:p>
          <a:p>
            <a:pPr marL="177845" indent="-177845" eaLnBrk="1" hangingPunct="1">
              <a:lnSpc>
                <a:spcPct val="115000"/>
              </a:lnSpc>
              <a:spcBef>
                <a:spcPct val="0"/>
              </a:spcBef>
              <a:spcAft>
                <a:spcPts val="636"/>
              </a:spcAft>
              <a:buFont typeface="Arial" panose="020B0604020202020204" pitchFamily="34" charset="0"/>
              <a:buChar char="•"/>
              <a:defRPr/>
            </a:pP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Uncapped syringes for flushing IVs unwrapped and prefilled in advance, </a:t>
            </a:r>
          </a:p>
          <a:p>
            <a:pPr marL="177845" indent="-177845" eaLnBrk="1" hangingPunct="1">
              <a:lnSpc>
                <a:spcPct val="115000"/>
              </a:lnSpc>
              <a:spcBef>
                <a:spcPct val="0"/>
              </a:spcBef>
              <a:spcAft>
                <a:spcPts val="636"/>
              </a:spcAft>
              <a:buFont typeface="Arial" panose="020B0604020202020204" pitchFamily="34" charset="0"/>
              <a:buChar char="•"/>
              <a:defRPr/>
            </a:pP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blood drawing equipment in the area of medication preparation,</a:t>
            </a:r>
          </a:p>
          <a:p>
            <a:pPr marL="177845" indent="-177845" eaLnBrk="1" hangingPunct="1">
              <a:lnSpc>
                <a:spcPct val="115000"/>
              </a:lnSpc>
              <a:spcBef>
                <a:spcPct val="0"/>
              </a:spcBef>
              <a:spcAft>
                <a:spcPts val="636"/>
              </a:spcAft>
              <a:buFont typeface="Arial" panose="020B0604020202020204" pitchFamily="34" charset="0"/>
              <a:buChar char="•"/>
              <a:defRPr/>
            </a:pP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medication prepared in advance, and</a:t>
            </a:r>
          </a:p>
          <a:p>
            <a:pPr marL="177845" indent="-177845" eaLnBrk="1" hangingPunct="1">
              <a:lnSpc>
                <a:spcPct val="115000"/>
              </a:lnSpc>
              <a:spcBef>
                <a:spcPct val="0"/>
              </a:spcBef>
              <a:spcAft>
                <a:spcPts val="636"/>
              </a:spcAft>
              <a:buFont typeface="Arial" panose="020B0604020202020204" pitchFamily="34" charset="0"/>
              <a:buChar char="•"/>
              <a:defRPr/>
            </a:pP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medication prepared in the hood in the patient treatment area.</a:t>
            </a:r>
            <a:endParaRPr lang="en-US" altLang="en-US" dirty="0">
              <a:ea typeface="Calibri" panose="020F0502020204030204" pitchFamily="34" charset="0"/>
              <a:cs typeface="Times New Roman" panose="02020603050405020304" pitchFamily="18" charset="0"/>
            </a:endParaRPr>
          </a:p>
          <a:p>
            <a:pPr eaLnBrk="1" hangingPunct="1">
              <a:lnSpc>
                <a:spcPct val="115000"/>
              </a:lnSpc>
              <a:spcBef>
                <a:spcPct val="0"/>
              </a:spcBef>
              <a:spcAft>
                <a:spcPts val="636"/>
              </a:spcAft>
              <a:defRPr/>
            </a:pP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 reduce possible environmental contamination, medication should not be prepared in areas that are potentially contaminated </a:t>
            </a:r>
            <a:endParaRPr lang="en-US" altLang="en-US" dirty="0">
              <a:ea typeface="Calibri" panose="020F0502020204030204" pitchFamily="34" charset="0"/>
              <a:cs typeface="Times New Roman" panose="02020603050405020304" pitchFamily="18" charset="0"/>
            </a:endParaRPr>
          </a:p>
          <a:p>
            <a:pPr eaLnBrk="1" hangingPunct="1">
              <a:lnSpc>
                <a:spcPct val="115000"/>
              </a:lnSpc>
              <a:spcBef>
                <a:spcPct val="0"/>
              </a:spcBef>
              <a:spcAft>
                <a:spcPts val="636"/>
              </a:spcAft>
              <a:defRPr/>
            </a:pP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Syringes should not be unwrapped or filled in advance. Medication may be drawn up 1 hour in advance only. Syringes should not be unwrapped before use to prevent environmental contamination.</a:t>
            </a:r>
            <a:endParaRPr lang="en-US" altLang="en-US" dirty="0">
              <a:ea typeface="Calibri" panose="020F0502020204030204" pitchFamily="34" charset="0"/>
              <a:cs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F7D85DA-5283-4598-83D3-068D735173AF}" type="slidenum">
              <a:rPr lang="en-US" altLang="en-US" smtClean="0">
                <a:latin typeface="Arial" panose="020B0604020202020204" pitchFamily="34" charset="0"/>
              </a:rPr>
              <a:pPr fontAlgn="base">
                <a:spcBef>
                  <a:spcPct val="0"/>
                </a:spcBef>
                <a:spcAft>
                  <a:spcPct val="0"/>
                </a:spcAft>
              </a:pPr>
              <a:t>18</a:t>
            </a:fld>
            <a:endParaRPr lang="en-US" altLang="en-US">
              <a:latin typeface="Arial" panose="020B0604020202020204" pitchFamily="34" charset="0"/>
            </a:endParaRPr>
          </a:p>
        </p:txBody>
      </p:sp>
      <p:sp>
        <p:nvSpPr>
          <p:cNvPr id="45059" name="Rectangle 2"/>
          <p:cNvSpPr>
            <a:spLocks noGrp="1" noRot="1" noChangeAspect="1" noChangeArrowheads="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15000"/>
              </a:lnSpc>
              <a:spcBef>
                <a:spcPct val="0"/>
              </a:spcBef>
              <a:spcAft>
                <a:spcPts val="638"/>
              </a:spcAft>
            </a:pP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Additionally, environmental surfaces must be kept clean to reduce environmental contamination.</a:t>
            </a:r>
            <a:endParaRPr lang="en-US" altLang="en-US">
              <a:ea typeface="Calibri" panose="020F0502020204030204" pitchFamily="34" charset="0"/>
              <a:cs typeface="Times New Roman" panose="02020603050405020304" pitchFamily="18" charset="0"/>
            </a:endParaRPr>
          </a:p>
          <a:p>
            <a:pPr eaLnBrk="1" hangingPunct="1">
              <a:lnSpc>
                <a:spcPct val="115000"/>
              </a:lnSpc>
              <a:spcBef>
                <a:spcPct val="0"/>
              </a:spcBef>
              <a:spcAft>
                <a:spcPts val="638"/>
              </a:spcAft>
            </a:pP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Vacutainer holders are single-use devices and should not be reused. OSHA warns against vacutainer re-use due to needle stick risk during removal. </a:t>
            </a:r>
            <a:endParaRPr lang="en-US" altLang="en-US" dirty="0">
              <a:ea typeface="Calibri" panose="020F0502020204030204" pitchFamily="34" charset="0"/>
              <a:cs typeface="Times New Roman" panose="02020603050405020304" pitchFamily="18" charset="0"/>
            </a:endParaRPr>
          </a:p>
          <a:p>
            <a:pPr eaLnBrk="1" hangingPunct="1">
              <a:lnSpc>
                <a:spcPct val="115000"/>
              </a:lnSpc>
              <a:spcBef>
                <a:spcPct val="0"/>
              </a:spcBef>
              <a:spcAft>
                <a:spcPts val="638"/>
              </a:spcAft>
            </a:pP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Potentially contaminated items should not come in contact with other patient-care items, like gauze. </a:t>
            </a:r>
            <a:endParaRPr lang="en-US" altLang="en-US" dirty="0">
              <a:ea typeface="Calibri" panose="020F0502020204030204" pitchFamily="34" charset="0"/>
              <a:cs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 is correct. All  those statements are false and dangerous misconceptions</a:t>
            </a:r>
          </a:p>
          <a:p>
            <a:endParaRPr lang="en-US" altLang="en-US" dirty="0"/>
          </a:p>
        </p:txBody>
      </p:sp>
      <p:sp>
        <p:nvSpPr>
          <p:cNvPr id="4" name="Slide Number Placeholder 3">
            <a:extLst>
              <a:ext uri="{FF2B5EF4-FFF2-40B4-BE49-F238E27FC236}">
                <a16:creationId xmlns:a16="http://schemas.microsoft.com/office/drawing/2014/main" id="{A95BA5A2-047E-4DA1-BA70-D5885C175770}"/>
              </a:ext>
            </a:extLst>
          </p:cNvPr>
          <p:cNvSpPr>
            <a:spLocks noGrp="1"/>
          </p:cNvSpPr>
          <p:nvPr>
            <p:ph type="sldNum" sz="quarter" idx="5"/>
          </p:nvPr>
        </p:nvSpPr>
        <p:spPr/>
        <p:txBody>
          <a:bodyPr/>
          <a:lstStyle/>
          <a:p>
            <a:pPr>
              <a:defRPr/>
            </a:pPr>
            <a:fld id="{E61D3B49-9D80-47E6-84E5-78EAEFE52102}"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7FAE265B-1DB1-4030-9FBE-0F95AC61707F}"/>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a:t>In this module we will:</a:t>
            </a:r>
          </a:p>
          <a:p>
            <a:pPr marL="177845" indent="-177845" eaLnBrk="1" hangingPunct="1">
              <a:spcBef>
                <a:spcPct val="0"/>
              </a:spcBef>
              <a:buFont typeface="Arial" panose="020B0604020202020204" pitchFamily="34" charset="0"/>
              <a:buChar char="•"/>
              <a:defRPr/>
            </a:pPr>
            <a:r>
              <a:rPr lang="en-US" altLang="en-US" dirty="0"/>
              <a:t>Discuss some of the large outbreaks, (causes and consequences) that have occurred due to unsafe injection practice</a:t>
            </a:r>
          </a:p>
          <a:p>
            <a:pPr marL="177845" indent="-177845" eaLnBrk="1" hangingPunct="1">
              <a:spcBef>
                <a:spcPct val="0"/>
              </a:spcBef>
              <a:buFont typeface="Arial" panose="020B0604020202020204" pitchFamily="34" charset="0"/>
              <a:buChar char="•"/>
              <a:defRPr/>
            </a:pPr>
            <a:r>
              <a:rPr lang="en-US" altLang="en-US" dirty="0"/>
              <a:t>Discuss recommended best practices for safe injections and blood glucose monitoring</a:t>
            </a:r>
          </a:p>
          <a:p>
            <a:pPr marL="177845" indent="-177845" eaLnBrk="1" hangingPunct="1">
              <a:spcBef>
                <a:spcPct val="0"/>
              </a:spcBef>
              <a:buFont typeface="Arial" panose="020B0604020202020204" pitchFamily="34" charset="0"/>
              <a:buChar char="•"/>
              <a:defRPr/>
            </a:pPr>
            <a:r>
              <a:rPr lang="en-US" altLang="en-US" dirty="0"/>
              <a:t>Describe One and Only </a:t>
            </a:r>
            <a:r>
              <a:rPr lang="en-US" altLang="en-US"/>
              <a:t>Campaign.</a:t>
            </a:r>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2638" indent="-300038">
              <a:defRPr>
                <a:solidFill>
                  <a:schemeClr val="tx1"/>
                </a:solidFill>
                <a:latin typeface="Calibri" panose="020F0502020204030204" pitchFamily="34" charset="0"/>
              </a:defRPr>
            </a:lvl2pPr>
            <a:lvl3pPr marL="1206500" indent="-239713">
              <a:defRPr>
                <a:solidFill>
                  <a:schemeClr val="tx1"/>
                </a:solidFill>
                <a:latin typeface="Calibri" panose="020F0502020204030204" pitchFamily="34" charset="0"/>
              </a:defRPr>
            </a:lvl3pPr>
            <a:lvl4pPr marL="1690688" indent="-239713">
              <a:defRPr>
                <a:solidFill>
                  <a:schemeClr val="tx1"/>
                </a:solidFill>
                <a:latin typeface="Calibri" panose="020F0502020204030204" pitchFamily="34" charset="0"/>
              </a:defRPr>
            </a:lvl4pPr>
            <a:lvl5pPr marL="2173288" indent="-239713">
              <a:defRPr>
                <a:solidFill>
                  <a:schemeClr val="tx1"/>
                </a:solidFill>
                <a:latin typeface="Calibri" panose="020F0502020204030204" pitchFamily="34" charset="0"/>
              </a:defRPr>
            </a:lvl5pPr>
            <a:lvl6pPr marL="2630488" indent="-239713" eaLnBrk="0" fontAlgn="base" hangingPunct="0">
              <a:spcBef>
                <a:spcPct val="0"/>
              </a:spcBef>
              <a:spcAft>
                <a:spcPct val="0"/>
              </a:spcAft>
              <a:defRPr>
                <a:solidFill>
                  <a:schemeClr val="tx1"/>
                </a:solidFill>
                <a:latin typeface="Calibri" panose="020F0502020204030204" pitchFamily="34" charset="0"/>
              </a:defRPr>
            </a:lvl6pPr>
            <a:lvl7pPr marL="3087688" indent="-239713" eaLnBrk="0" fontAlgn="base" hangingPunct="0">
              <a:spcBef>
                <a:spcPct val="0"/>
              </a:spcBef>
              <a:spcAft>
                <a:spcPct val="0"/>
              </a:spcAft>
              <a:defRPr>
                <a:solidFill>
                  <a:schemeClr val="tx1"/>
                </a:solidFill>
                <a:latin typeface="Calibri" panose="020F0502020204030204" pitchFamily="34" charset="0"/>
              </a:defRPr>
            </a:lvl7pPr>
            <a:lvl8pPr marL="3544888" indent="-239713" eaLnBrk="0" fontAlgn="base" hangingPunct="0">
              <a:spcBef>
                <a:spcPct val="0"/>
              </a:spcBef>
              <a:spcAft>
                <a:spcPct val="0"/>
              </a:spcAft>
              <a:defRPr>
                <a:solidFill>
                  <a:schemeClr val="tx1"/>
                </a:solidFill>
                <a:latin typeface="Calibri" panose="020F0502020204030204" pitchFamily="34" charset="0"/>
              </a:defRPr>
            </a:lvl8pPr>
            <a:lvl9pPr marL="4002088" indent="-23971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2CF9F31-3BFF-4ED8-A482-B4AA84129A2D}" type="slidenum">
              <a:rPr lang="en-US" altLang="en-US" smtClean="0"/>
              <a:pPr fontAlgn="base">
                <a:spcBef>
                  <a:spcPct val="0"/>
                </a:spcBef>
                <a:spcAft>
                  <a:spcPct val="0"/>
                </a:spcAft>
              </a:pPr>
              <a:t>2</a:t>
            </a:fld>
            <a:endParaRPr lang="en-US" altLang="en-US"/>
          </a:p>
        </p:txBody>
      </p:sp>
    </p:spTree>
    <p:extLst>
      <p:ext uri="{BB962C8B-B14F-4D97-AF65-F5344CB8AC3E}">
        <p14:creationId xmlns:p14="http://schemas.microsoft.com/office/powerpoint/2010/main" val="1824866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18C2BEB1-ED5D-43D2-81FA-353B611031C7}"/>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spcAft>
                <a:spcPts val="634"/>
              </a:spcAft>
              <a:defRPr/>
            </a:pPr>
            <a:r>
              <a:rPr lang="en-US" dirty="0">
                <a:solidFill>
                  <a:srgbClr val="000000"/>
                </a:solidFill>
                <a:latin typeface="Times New Roman" panose="02020603050405020304" pitchFamily="18" charset="0"/>
                <a:ea typeface="Times New Roman" panose="02020603050405020304" pitchFamily="18" charset="0"/>
              </a:rPr>
              <a:t>The fourth cause of outbreaks that we are going to discuss is Unsafe Diabetes Care. This underappreciated area of risk has been the mode of transmission for many hepatitis B outbreaks. </a:t>
            </a:r>
            <a:endParaRPr lang="en-US" sz="1500" dirty="0">
              <a:latin typeface="Times New Roman" panose="02020603050405020304" pitchFamily="18" charset="0"/>
              <a:ea typeface="Times New Roman" panose="02020603050405020304" pitchFamily="18" charset="0"/>
            </a:endParaRPr>
          </a:p>
          <a:p>
            <a:pPr eaLnBrk="1" hangingPunct="1">
              <a:spcBef>
                <a:spcPts val="0"/>
              </a:spcBef>
              <a:spcAft>
                <a:spcPts val="634"/>
              </a:spcAft>
              <a:defRPr/>
            </a:pPr>
            <a:r>
              <a:rPr lang="en-US" dirty="0">
                <a:solidFill>
                  <a:srgbClr val="000000"/>
                </a:solidFill>
                <a:latin typeface="Times New Roman" panose="02020603050405020304" pitchFamily="18" charset="0"/>
                <a:ea typeface="Times New Roman" panose="02020603050405020304" pitchFamily="18" charset="0"/>
              </a:rPr>
              <a:t>As noted earlier, large numbers of </a:t>
            </a:r>
            <a:r>
              <a:rPr lang="en-US" dirty="0"/>
              <a:t>Hepatitis B outbreaks, reported to CDC were associated with breeches in infection control during assisted monitoring of blood glucose (AMBG)</a:t>
            </a:r>
          </a:p>
          <a:p>
            <a:pPr eaLnBrk="1" hangingPunct="1">
              <a:spcBef>
                <a:spcPts val="0"/>
              </a:spcBef>
              <a:spcAft>
                <a:spcPts val="634"/>
              </a:spcAft>
              <a:defRPr/>
            </a:pPr>
            <a:r>
              <a:rPr lang="en-US" dirty="0">
                <a:solidFill>
                  <a:srgbClr val="000000"/>
                </a:solidFill>
                <a:latin typeface="Times New Roman" panose="02020603050405020304" pitchFamily="18" charset="0"/>
                <a:ea typeface="Times New Roman" panose="02020603050405020304" pitchFamily="18" charset="0"/>
              </a:rPr>
              <a:t>Outbreaks have been linked to the infection control breaches shown here, including:</a:t>
            </a:r>
          </a:p>
          <a:p>
            <a:pPr eaLnBrk="1" hangingPunct="1">
              <a:spcBef>
                <a:spcPts val="0"/>
              </a:spcBef>
              <a:spcAft>
                <a:spcPts val="634"/>
              </a:spcAft>
              <a:defRPr/>
            </a:pPr>
            <a:r>
              <a:rPr lang="en-US" sz="1500" b="1" dirty="0">
                <a:solidFill>
                  <a:srgbClr val="000000"/>
                </a:solidFill>
                <a:latin typeface="Times New Roman" panose="02020603050405020304" pitchFamily="18" charset="0"/>
                <a:ea typeface="Times New Roman" panose="02020603050405020304" pitchFamily="18" charset="0"/>
              </a:rPr>
              <a:t>CLICKS</a:t>
            </a:r>
            <a:endParaRPr lang="en-US" sz="1500" b="1" dirty="0">
              <a:latin typeface="Times New Roman" panose="02020603050405020304" pitchFamily="18" charset="0"/>
              <a:ea typeface="Times New Roman" panose="02020603050405020304" pitchFamily="18" charset="0"/>
            </a:endParaRPr>
          </a:p>
          <a:p>
            <a:pPr marL="362448" indent="-362448" eaLnBrk="1" hangingPunct="1">
              <a:spcBef>
                <a:spcPts val="0"/>
              </a:spcBef>
              <a:spcAft>
                <a:spcPts val="634"/>
              </a:spcAft>
              <a:buFont typeface="Arial" panose="020B0604020202020204" pitchFamily="34" charset="0"/>
              <a:buChar char="•"/>
              <a:tabLst>
                <a:tab pos="483265"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Sharing of blood glucose meters without disinfection and cleaning between uses, this is the most common breach.</a:t>
            </a:r>
            <a:endParaRPr 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362448" indent="-362448" eaLnBrk="1" hangingPunct="1">
              <a:spcBef>
                <a:spcPts val="0"/>
              </a:spcBef>
              <a:spcAft>
                <a:spcPts val="634"/>
              </a:spcAft>
              <a:buFont typeface="Arial" panose="020B0604020202020204" pitchFamily="34" charset="0"/>
              <a:buChar char="•"/>
              <a:tabLst>
                <a:tab pos="483265"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Use of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fingerstick</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devices or insulin pens for multiple people, and </a:t>
            </a:r>
            <a:endParaRPr lang="en-US" sz="1500" dirty="0">
              <a:latin typeface="Times New Roman" panose="02020603050405020304" pitchFamily="18" charset="0"/>
              <a:ea typeface="Times New Roman" panose="02020603050405020304" pitchFamily="18" charset="0"/>
              <a:cs typeface="Times New Roman" panose="02020603050405020304" pitchFamily="18" charset="0"/>
            </a:endParaRPr>
          </a:p>
          <a:p>
            <a:pPr marL="362448" indent="-362448" eaLnBrk="1" hangingPunct="1">
              <a:spcBef>
                <a:spcPts val="0"/>
              </a:spcBef>
              <a:spcAft>
                <a:spcPts val="634"/>
              </a:spcAft>
              <a:buFont typeface="Arial" panose="020B0604020202020204" pitchFamily="34" charset="0"/>
              <a:buChar char="•"/>
              <a:tabLst>
                <a:tab pos="483265"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Failure to perform hand hygiene or change gloves between procedures.</a:t>
            </a:r>
            <a:endParaRPr lang="en-US" sz="15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78B4026-F1FA-44AA-8FC1-BE3FCF5CC10F}" type="slidenum">
              <a:rPr lang="en-US" altLang="en-US" smtClean="0">
                <a:latin typeface="Arial" panose="020B0604020202020204" pitchFamily="34" charset="0"/>
              </a:rPr>
              <a:pPr fontAlgn="base">
                <a:spcBef>
                  <a:spcPct val="0"/>
                </a:spcBef>
                <a:spcAft>
                  <a:spcPct val="0"/>
                </a:spcAft>
              </a:pPr>
              <a:t>20</a:t>
            </a:fld>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final cause of outbreaks that we will discuss is Drug Diversion. </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CDC notes the following: “When prescription medicines are obtained or used illegally, it is called drug diversion. Healthcare personnel who steal prescription medicines or controlled substances for their own use put patients at risk.”</a:t>
            </a: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CDC and state and local health departments have assisted in the investigation of infection outbreaks stemming from drug diversion that involved healthcare personnel who tampered with injectable drugs.</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Drug diversion can harm patients in multiple ways.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ea typeface="Calibri" charset="0"/>
              <a:cs typeface="Times New Roman" charset="0"/>
            </a:endParaRPr>
          </a:p>
        </p:txBody>
      </p:sp>
      <p:sp>
        <p:nvSpPr>
          <p:cNvPr id="4" name="Slide Number Placeholder 3"/>
          <p:cNvSpPr>
            <a:spLocks noGrp="1"/>
          </p:cNvSpPr>
          <p:nvPr>
            <p:ph type="sldNum" sz="quarter" idx="10"/>
          </p:nvPr>
        </p:nvSpPr>
        <p:spPr/>
        <p:txBody>
          <a:bodyPr/>
          <a:lstStyle/>
          <a:p>
            <a:fld id="{8926F45F-4D21-4D63-8311-539BE51A5B1F}" type="slidenum">
              <a:rPr lang="en-US" smtClean="0"/>
              <a:t>21</a:t>
            </a:fld>
            <a:endParaRPr lang="en-US"/>
          </a:p>
        </p:txBody>
      </p:sp>
    </p:spTree>
    <p:extLst>
      <p:ext uri="{BB962C8B-B14F-4D97-AF65-F5344CB8AC3E}">
        <p14:creationId xmlns:p14="http://schemas.microsoft.com/office/powerpoint/2010/main" val="1997541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Here are some of the outbreaks that have occurred due to drug diversion. Because safe injection practices may not be followed during diversion events, the greatest risk of patient exposure to infectious pathogens comes from injectable medications. Thus, drug diversion can directly expose patients to HIV, HBV, HCV or other BBPSs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ea typeface="Calibri" charset="0"/>
              <a:cs typeface="Times New Roman" charset="0"/>
            </a:endParaRPr>
          </a:p>
        </p:txBody>
      </p:sp>
      <p:sp>
        <p:nvSpPr>
          <p:cNvPr id="4" name="Slide Number Placeholder 3"/>
          <p:cNvSpPr>
            <a:spLocks noGrp="1"/>
          </p:cNvSpPr>
          <p:nvPr>
            <p:ph type="sldNum" sz="quarter" idx="10"/>
          </p:nvPr>
        </p:nvSpPr>
        <p:spPr/>
        <p:txBody>
          <a:bodyPr/>
          <a:lstStyle/>
          <a:p>
            <a:fld id="{8926F45F-4D21-4D63-8311-539BE51A5B1F}" type="slidenum">
              <a:rPr lang="en-US" smtClean="0"/>
              <a:t>22</a:t>
            </a:fld>
            <a:endParaRPr lang="en-US"/>
          </a:p>
        </p:txBody>
      </p:sp>
    </p:spTree>
    <p:extLst>
      <p:ext uri="{BB962C8B-B14F-4D97-AF65-F5344CB8AC3E}">
        <p14:creationId xmlns:p14="http://schemas.microsoft.com/office/powerpoint/2010/main" val="3475196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8E19533F-C8A7-46E5-A26B-897B4E168FE5}"/>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lnSpc>
                <a:spcPct val="115000"/>
              </a:lnSpc>
              <a:spcBef>
                <a:spcPts val="0"/>
              </a:spcBef>
              <a:spcAft>
                <a:spcPts val="634"/>
              </a:spcAft>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Because this topic is so important and can potentially save lives, we want to summarize these key points:</a:t>
            </a:r>
          </a:p>
          <a:p>
            <a:pPr marL="0" indent="0" eaLnBrk="1" fontAlgn="auto" hangingPunct="1">
              <a:lnSpc>
                <a:spcPct val="115000"/>
              </a:lnSpc>
              <a:spcBef>
                <a:spcPts val="0"/>
              </a:spcBef>
              <a:spcAft>
                <a:spcPts val="634"/>
              </a:spcAft>
              <a:buFont typeface="Symbol" panose="05050102010706020507" pitchFamily="18" charset="2"/>
              <a:buNone/>
              <a:defRPr/>
            </a:pPr>
            <a:r>
              <a:rPr lang="en-US"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CLICKS</a:t>
            </a:r>
          </a:p>
          <a:p>
            <a:pPr marL="362448" indent="-362448" eaLnBrk="1" fontAlgn="auto" hangingPunct="1">
              <a:lnSpc>
                <a:spcPct val="115000"/>
              </a:lnSpc>
              <a:spcBef>
                <a:spcPts val="0"/>
              </a:spcBef>
              <a:spcAft>
                <a:spcPts val="634"/>
              </a:spcAft>
              <a:buFont typeface="Symbol" panose="05050102010706020507" pitchFamily="18" charset="2"/>
              <a:buChar char=""/>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Never administer medications from the same syringe to multiple patients</a:t>
            </a:r>
            <a:endParaRPr lang="en-US">
              <a:ea typeface="Calibri" panose="020F0502020204030204" pitchFamily="34" charset="0"/>
              <a:cs typeface="Times New Roman" panose="02020603050405020304" pitchFamily="18" charset="0"/>
            </a:endParaRPr>
          </a:p>
          <a:p>
            <a:pPr marL="362448" indent="-362448" eaLnBrk="1" fontAlgn="auto" hangingPunct="1">
              <a:lnSpc>
                <a:spcPct val="115000"/>
              </a:lnSpc>
              <a:spcBef>
                <a:spcPts val="0"/>
              </a:spcBef>
              <a:spcAft>
                <a:spcPts val="634"/>
              </a:spcAft>
              <a:buFont typeface="Symbol" panose="05050102010706020507" pitchFamily="18" charset="2"/>
              <a:buChar char=""/>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not re-use a syringe to enter a medication vial or solution</a:t>
            </a:r>
            <a:endParaRPr lang="en-US">
              <a:ea typeface="Calibri" panose="020F0502020204030204" pitchFamily="34" charset="0"/>
              <a:cs typeface="Times New Roman" panose="02020603050405020304" pitchFamily="18" charset="0"/>
            </a:endParaRPr>
          </a:p>
          <a:p>
            <a:pPr marL="362448" indent="-362448" eaLnBrk="1" fontAlgn="auto" hangingPunct="1">
              <a:lnSpc>
                <a:spcPct val="115000"/>
              </a:lnSpc>
              <a:spcBef>
                <a:spcPts val="0"/>
              </a:spcBef>
              <a:spcAft>
                <a:spcPts val="634"/>
              </a:spcAft>
              <a:buFont typeface="Symbol" panose="05050102010706020507" pitchFamily="18" charset="2"/>
              <a:buChar char=""/>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Limit the use of multi-dose vials and dedicate them to a single patient whenever possible</a:t>
            </a:r>
            <a:endParaRPr lang="en-US">
              <a:ea typeface="Calibri" panose="020F0502020204030204" pitchFamily="34" charset="0"/>
              <a:cs typeface="Times New Roman" panose="02020603050405020304" pitchFamily="18" charset="0"/>
            </a:endParaRPr>
          </a:p>
          <a:p>
            <a:pPr eaLnBrk="1" fontAlgn="auto" hangingPunct="1">
              <a:lnSpc>
                <a:spcPct val="115000"/>
              </a:lnSpc>
              <a:spcBef>
                <a:spcPts val="0"/>
              </a:spcBef>
              <a:spcAft>
                <a:spcPts val="634"/>
              </a:spcAft>
              <a:defRPr/>
            </a:pPr>
            <a:endPar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eaLnBrk="1" fontAlgn="auto" hangingPunct="1">
              <a:lnSpc>
                <a:spcPct val="115000"/>
              </a:lnSpc>
              <a:spcBef>
                <a:spcPts val="0"/>
              </a:spcBef>
              <a:spcAft>
                <a:spcPts val="634"/>
              </a:spcAft>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Regarding single dose vials:</a:t>
            </a:r>
            <a:endParaRPr lang="en-US">
              <a:ea typeface="Calibri" panose="020F0502020204030204" pitchFamily="34" charset="0"/>
              <a:cs typeface="Times New Roman" panose="02020603050405020304" pitchFamily="18" charset="0"/>
            </a:endParaRPr>
          </a:p>
          <a:p>
            <a:pPr marL="362448" indent="-362448" eaLnBrk="1" fontAlgn="auto" hangingPunct="1">
              <a:lnSpc>
                <a:spcPct val="115000"/>
              </a:lnSpc>
              <a:spcBef>
                <a:spcPts val="0"/>
              </a:spcBef>
              <a:spcAft>
                <a:spcPts val="634"/>
              </a:spcAft>
              <a:buFont typeface="Symbol" panose="05050102010706020507" pitchFamily="18" charset="2"/>
              <a:buChar char=""/>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not administer medications from a single dose vial or IV solution bag to more than one patient.</a:t>
            </a:r>
            <a:endParaRPr lang="en-US">
              <a:ea typeface="Calibri" panose="020F0502020204030204" pitchFamily="34" charset="0"/>
              <a:cs typeface="Times New Roman" panose="02020603050405020304"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FC2B955-DD60-4BCB-9007-931E7810ECCD}" type="slidenum">
              <a:rPr lang="en-US" altLang="en-US" smtClean="0">
                <a:latin typeface="Arial" panose="020B0604020202020204" pitchFamily="34" charset="0"/>
              </a:rPr>
              <a:pPr fontAlgn="base">
                <a:spcBef>
                  <a:spcPct val="0"/>
                </a:spcBef>
                <a:spcAft>
                  <a:spcPct val="0"/>
                </a:spcAft>
              </a:pPr>
              <a:t>23</a:t>
            </a:fld>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8E19533F-C8A7-46E5-A26B-897B4E168FE5}"/>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lnSpc>
                <a:spcPct val="115000"/>
              </a:lnSpc>
              <a:spcBef>
                <a:spcPts val="0"/>
              </a:spcBef>
              <a:spcAft>
                <a:spcPts val="634"/>
              </a:spcAft>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Use aseptic technique when preparing or administering medications. </a:t>
            </a:r>
          </a:p>
          <a:p>
            <a:pPr eaLnBrk="1" fontAlgn="auto" hangingPunct="1">
              <a:lnSpc>
                <a:spcPct val="115000"/>
              </a:lnSpc>
              <a:spcBef>
                <a:spcPts val="0"/>
              </a:spcBef>
              <a:spcAft>
                <a:spcPts val="634"/>
              </a:spcAft>
              <a:defRPr/>
            </a:pPr>
            <a:r>
              <a:rPr lang="en-US"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CLICKS</a:t>
            </a:r>
            <a:endParaRPr lang="en-US">
              <a:ea typeface="Calibri" panose="020F0502020204030204" pitchFamily="34" charset="0"/>
              <a:cs typeface="Times New Roman" panose="02020603050405020304" pitchFamily="18" charset="0"/>
            </a:endParaRPr>
          </a:p>
          <a:p>
            <a:pPr marL="171450" indent="-171450" eaLnBrk="1" fontAlgn="auto" hangingPunct="1">
              <a:lnSpc>
                <a:spcPct val="115000"/>
              </a:lnSpc>
              <a:spcBef>
                <a:spcPts val="0"/>
              </a:spcBef>
              <a:spcAft>
                <a:spcPts val="634"/>
              </a:spcAft>
              <a:buFont typeface="Arial" panose="020B0604020202020204" pitchFamily="34" charset="0"/>
              <a:buChar char="•"/>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Keep contaminated items and surfaces away from the preparation area. </a:t>
            </a:r>
            <a:endParaRPr lang="en-US">
              <a:ea typeface="Calibri" panose="020F0502020204030204" pitchFamily="34" charset="0"/>
              <a:cs typeface="Times New Roman" panose="02020603050405020304" pitchFamily="18" charset="0"/>
            </a:endParaRPr>
          </a:p>
          <a:p>
            <a:pPr marL="171450" indent="-171450" eaLnBrk="1" fontAlgn="auto" hangingPunct="1">
              <a:lnSpc>
                <a:spcPct val="115000"/>
              </a:lnSpc>
              <a:spcBef>
                <a:spcPts val="0"/>
              </a:spcBef>
              <a:spcAft>
                <a:spcPts val="634"/>
              </a:spcAft>
              <a:buFont typeface="Arial" panose="020B0604020202020204" pitchFamily="34" charset="0"/>
              <a:buChar char="•"/>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Designate a ‘clean’ medication preparation area that is not adjacent to areas where potentially contaminated items are placed. </a:t>
            </a:r>
            <a:endParaRPr lang="en-US">
              <a:ea typeface="Calibri" panose="020F0502020204030204" pitchFamily="34" charset="0"/>
              <a:cs typeface="Times New Roman" panose="02020603050405020304" pitchFamily="18" charset="0"/>
            </a:endParaRPr>
          </a:p>
          <a:p>
            <a:pPr marL="171450" indent="-171450" eaLnBrk="1" fontAlgn="auto" hangingPunct="1">
              <a:lnSpc>
                <a:spcPct val="115000"/>
              </a:lnSpc>
              <a:spcBef>
                <a:spcPts val="0"/>
              </a:spcBef>
              <a:spcAft>
                <a:spcPts val="634"/>
              </a:spcAft>
              <a:buFont typeface="Arial" panose="020B0604020202020204" pitchFamily="34" charset="0"/>
              <a:buChar char="•"/>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Perform hand hygiene before handling medications.</a:t>
            </a:r>
            <a:endParaRPr lang="en-US">
              <a:ea typeface="Calibri" panose="020F0502020204030204" pitchFamily="34" charset="0"/>
              <a:cs typeface="Times New Roman" panose="02020603050405020304" pitchFamily="18" charset="0"/>
            </a:endParaRPr>
          </a:p>
          <a:p>
            <a:pPr eaLnBrk="1" fontAlgn="auto" hangingPunct="1">
              <a:lnSpc>
                <a:spcPct val="115000"/>
              </a:lnSpc>
              <a:spcBef>
                <a:spcPts val="0"/>
              </a:spcBef>
              <a:spcAft>
                <a:spcPts val="634"/>
              </a:spcAft>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Insure that the rubber septum is disinfected with alcohol prior to piercing it.</a:t>
            </a:r>
            <a:endParaRPr lang="en-US">
              <a:ea typeface="Calibri" panose="020F0502020204030204" pitchFamily="34" charset="0"/>
              <a:cs typeface="Times New Roman" panose="02020603050405020304" pitchFamily="18" charset="0"/>
            </a:endParaRPr>
          </a:p>
          <a:p>
            <a:pPr eaLnBrk="1" fontAlgn="auto" hangingPunct="1">
              <a:lnSpc>
                <a:spcPct val="115000"/>
              </a:lnSpc>
              <a:spcBef>
                <a:spcPts val="0"/>
              </a:spcBef>
              <a:spcAft>
                <a:spcPts val="634"/>
              </a:spcAft>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lastly, with diabetes care –</a:t>
            </a:r>
            <a:endParaRPr lang="en-US">
              <a:ea typeface="Calibri" panose="020F0502020204030204" pitchFamily="34" charset="0"/>
              <a:cs typeface="Times New Roman" panose="02020603050405020304" pitchFamily="18" charset="0"/>
            </a:endParaRPr>
          </a:p>
          <a:p>
            <a:pPr marL="362448" indent="-362448" eaLnBrk="1" fontAlgn="auto" hangingPunct="1">
              <a:lnSpc>
                <a:spcPct val="115000"/>
              </a:lnSpc>
              <a:spcBef>
                <a:spcPts val="0"/>
              </a:spcBef>
              <a:spcAft>
                <a:spcPts val="634"/>
              </a:spcAft>
              <a:buFont typeface="Arial" panose="020B0604020202020204" pitchFamily="34" charset="0"/>
              <a:buChar char="•"/>
              <a:tabLst>
                <a:tab pos="483265" algn="l"/>
              </a:tabLst>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Use insulin pens and lancing devices for only one patient.</a:t>
            </a:r>
            <a:endParaRPr lang="en-US">
              <a:ea typeface="Calibri" panose="020F0502020204030204" pitchFamily="34" charset="0"/>
              <a:cs typeface="Times New Roman" panose="02020603050405020304" pitchFamily="18" charset="0"/>
            </a:endParaRPr>
          </a:p>
          <a:p>
            <a:pPr marL="362448" indent="-362448" eaLnBrk="1" fontAlgn="auto" hangingPunct="1">
              <a:lnSpc>
                <a:spcPct val="115000"/>
              </a:lnSpc>
              <a:spcBef>
                <a:spcPts val="0"/>
              </a:spcBef>
              <a:spcAft>
                <a:spcPts val="634"/>
              </a:spcAft>
              <a:buFont typeface="Arial" panose="020B0604020202020204" pitchFamily="34" charset="0"/>
              <a:buChar char="•"/>
              <a:tabLst>
                <a:tab pos="483265" algn="l"/>
              </a:tabLst>
              <a:defRPr/>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Dedicate blood glucose meters to a single patient. If they must be shared, clean and disinfect after each use per manufacturer's instructions. If there are no instructions, it cannot be shared. </a:t>
            </a:r>
            <a:endParaRPr lang="en-US">
              <a:ea typeface="Calibri" panose="020F0502020204030204" pitchFamily="34" charset="0"/>
              <a:cs typeface="Times New Roman" panose="02020603050405020304"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FC2B955-DD60-4BCB-9007-931E7810ECCD}" type="slidenum">
              <a:rPr lang="en-US" altLang="en-US" smtClean="0">
                <a:latin typeface="Arial" panose="020B0604020202020204" pitchFamily="34" charset="0"/>
              </a:rPr>
              <a:pPr fontAlgn="base">
                <a:spcBef>
                  <a:spcPct val="0"/>
                </a:spcBef>
                <a:spcAft>
                  <a:spcPct val="0"/>
                </a:spcAft>
              </a:pPr>
              <a:t>24</a:t>
            </a:fld>
            <a:endParaRPr lang="en-US" altLang="en-US">
              <a:latin typeface="Arial" panose="020B0604020202020204" pitchFamily="34" charset="0"/>
            </a:endParaRPr>
          </a:p>
        </p:txBody>
      </p:sp>
    </p:spTree>
    <p:extLst>
      <p:ext uri="{BB962C8B-B14F-4D97-AF65-F5344CB8AC3E}">
        <p14:creationId xmlns:p14="http://schemas.microsoft.com/office/powerpoint/2010/main" val="550484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8E19533F-C8A7-46E5-A26B-897B4E168FE5}"/>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lnSpc>
                <a:spcPct val="115000"/>
              </a:lnSpc>
              <a:spcBef>
                <a:spcPts val="0"/>
              </a:spcBef>
              <a:spcAft>
                <a:spcPts val="634"/>
              </a:spcAft>
              <a:defRPr/>
            </a:pPr>
            <a:endParaRPr lang="en-US">
              <a:latin typeface="Times New Roman"/>
              <a:ea typeface="Calibri" panose="020F0502020204030204" pitchFamily="34" charset="0"/>
              <a:cs typeface="Times New Roman" panose="02020603050405020304" pitchFamily="18"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FC2B955-DD60-4BCB-9007-931E7810ECCD}" type="slidenum">
              <a:rPr lang="en-US" altLang="en-US" smtClean="0">
                <a:latin typeface="Arial" panose="020B0604020202020204" pitchFamily="34" charset="0"/>
              </a:rPr>
              <a:pPr fontAlgn="base">
                <a:spcBef>
                  <a:spcPct val="0"/>
                </a:spcBef>
                <a:spcAft>
                  <a:spcPct val="0"/>
                </a:spcAft>
              </a:pPr>
              <a:t>25</a:t>
            </a:fld>
            <a:endParaRPr lang="en-US" altLang="en-US">
              <a:latin typeface="Arial" panose="020B0604020202020204" pitchFamily="34" charset="0"/>
            </a:endParaRPr>
          </a:p>
        </p:txBody>
      </p:sp>
    </p:spTree>
    <p:extLst>
      <p:ext uri="{BB962C8B-B14F-4D97-AF65-F5344CB8AC3E}">
        <p14:creationId xmlns:p14="http://schemas.microsoft.com/office/powerpoint/2010/main" val="3553269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B9327BB-43D0-43F8-A93E-893992DD1F1A}" type="slidenum">
              <a:rPr lang="en-US" altLang="en-US" smtClean="0">
                <a:latin typeface="Arial" panose="020B0604020202020204" pitchFamily="34" charset="0"/>
              </a:rPr>
              <a:pPr fontAlgn="base">
                <a:spcBef>
                  <a:spcPct val="0"/>
                </a:spcBef>
                <a:spcAft>
                  <a:spcPct val="0"/>
                </a:spcAft>
              </a:pPr>
              <a:t>26</a:t>
            </a:fld>
            <a:endParaRPr lang="en-US" altLang="en-US">
              <a:latin typeface="Arial" panose="020B0604020202020204" pitchFamily="34" charset="0"/>
            </a:endParaRPr>
          </a:p>
        </p:txBody>
      </p:sp>
      <p:sp>
        <p:nvSpPr>
          <p:cNvPr id="55299"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3" rIns="94824" bIns="47413" anchor="b"/>
          <a:lstStyle>
            <a:lvl1pPr defTabSz="896938">
              <a:defRPr>
                <a:solidFill>
                  <a:schemeClr val="tx1"/>
                </a:solidFill>
                <a:latin typeface="Calibri" panose="020F0502020204030204" pitchFamily="34" charset="0"/>
              </a:defRPr>
            </a:lvl1pPr>
            <a:lvl2pPr marL="742950" indent="-285750" defTabSz="896938">
              <a:defRPr>
                <a:solidFill>
                  <a:schemeClr val="tx1"/>
                </a:solidFill>
                <a:latin typeface="Calibri" panose="020F0502020204030204" pitchFamily="34" charset="0"/>
              </a:defRPr>
            </a:lvl2pPr>
            <a:lvl3pPr marL="1143000" indent="-228600" defTabSz="896938">
              <a:defRPr>
                <a:solidFill>
                  <a:schemeClr val="tx1"/>
                </a:solidFill>
                <a:latin typeface="Calibri" panose="020F0502020204030204" pitchFamily="34" charset="0"/>
              </a:defRPr>
            </a:lvl3pPr>
            <a:lvl4pPr marL="1600200" indent="-228600" defTabSz="896938">
              <a:defRPr>
                <a:solidFill>
                  <a:schemeClr val="tx1"/>
                </a:solidFill>
                <a:latin typeface="Calibri" panose="020F0502020204030204" pitchFamily="34" charset="0"/>
              </a:defRPr>
            </a:lvl4pPr>
            <a:lvl5pPr marL="2057400" indent="-228600" defTabSz="896938">
              <a:defRPr>
                <a:solidFill>
                  <a:schemeClr val="tx1"/>
                </a:solidFill>
                <a:latin typeface="Calibri" panose="020F0502020204030204" pitchFamily="34" charset="0"/>
              </a:defRPr>
            </a:lvl5pPr>
            <a:lvl6pPr marL="2514600" indent="-228600" defTabSz="896938" eaLnBrk="0" fontAlgn="base" hangingPunct="0">
              <a:spcBef>
                <a:spcPct val="0"/>
              </a:spcBef>
              <a:spcAft>
                <a:spcPct val="0"/>
              </a:spcAft>
              <a:defRPr>
                <a:solidFill>
                  <a:schemeClr val="tx1"/>
                </a:solidFill>
                <a:latin typeface="Calibri" panose="020F0502020204030204" pitchFamily="34" charset="0"/>
              </a:defRPr>
            </a:lvl6pPr>
            <a:lvl7pPr marL="2971800" indent="-228600" defTabSz="896938" eaLnBrk="0" fontAlgn="base" hangingPunct="0">
              <a:spcBef>
                <a:spcPct val="0"/>
              </a:spcBef>
              <a:spcAft>
                <a:spcPct val="0"/>
              </a:spcAft>
              <a:defRPr>
                <a:solidFill>
                  <a:schemeClr val="tx1"/>
                </a:solidFill>
                <a:latin typeface="Calibri" panose="020F0502020204030204" pitchFamily="34" charset="0"/>
              </a:defRPr>
            </a:lvl7pPr>
            <a:lvl8pPr marL="3429000" indent="-228600" defTabSz="896938" eaLnBrk="0" fontAlgn="base" hangingPunct="0">
              <a:spcBef>
                <a:spcPct val="0"/>
              </a:spcBef>
              <a:spcAft>
                <a:spcPct val="0"/>
              </a:spcAft>
              <a:defRPr>
                <a:solidFill>
                  <a:schemeClr val="tx1"/>
                </a:solidFill>
                <a:latin typeface="Calibri" panose="020F0502020204030204" pitchFamily="34" charset="0"/>
              </a:defRPr>
            </a:lvl8pPr>
            <a:lvl9pPr marL="3886200" indent="-228600" defTabSz="896938"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1248430F-902F-4E09-B422-84F0851AEC72}" type="slidenum">
              <a:rPr lang="en-US" altLang="en-US" sz="1200">
                <a:solidFill>
                  <a:srgbClr val="000000"/>
                </a:solidFill>
                <a:latin typeface="Arial" panose="020B0604020202020204" pitchFamily="34" charset="0"/>
              </a:rPr>
              <a:pPr algn="r" eaLnBrk="1" hangingPunct="1"/>
              <a:t>26</a:t>
            </a:fld>
            <a:endParaRPr lang="en-US" altLang="en-US" sz="1200">
              <a:solidFill>
                <a:srgbClr val="000000"/>
              </a:solidFill>
              <a:latin typeface="Arial" panose="020B0604020202020204" pitchFamily="34" charset="0"/>
            </a:endParaRPr>
          </a:p>
        </p:txBody>
      </p:sp>
      <p:sp>
        <p:nvSpPr>
          <p:cNvPr id="55300" name="Rectangle 2"/>
          <p:cNvSpPr>
            <a:spLocks noGrp="1" noRot="1" noChangeAspect="1" noChangeArrowheads="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1" name="Rectangle 3">
            <a:extLst>
              <a:ext uri="{FF2B5EF4-FFF2-40B4-BE49-F238E27FC236}">
                <a16:creationId xmlns:a16="http://schemas.microsoft.com/office/drawing/2014/main" id="{F4A426A5-0FD8-45F6-A9A7-3E64A8B942A0}"/>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4824" tIns="47413" rIns="94824" bIns="47413" numCol="1" anchor="t" anchorCtr="0" compatLnSpc="1">
            <a:prstTxWarp prst="textNoShape">
              <a:avLst/>
            </a:prstTxWarp>
          </a:bodyPr>
          <a:lstStyle/>
          <a:p>
            <a:pPr eaLnBrk="1" hangingPunct="1">
              <a:spcBef>
                <a:spcPct val="0"/>
              </a:spcBef>
              <a:defRPr/>
            </a:pPr>
            <a:r>
              <a:rPr lang="en-US" altLang="en-US" dirty="0">
                <a:solidFill>
                  <a:srgbClr val="000000"/>
                </a:solidFill>
                <a:latin typeface="Times New Roman" panose="02020603050405020304" pitchFamily="18" charset="0"/>
                <a:cs typeface="Times New Roman" panose="02020603050405020304" pitchFamily="18" charset="0"/>
              </a:rPr>
              <a:t>Unfortunately, the outbreaks described so far are just the tip of the iceberg. Most outbreaks are never detected for a variety of reasons including:</a:t>
            </a:r>
          </a:p>
          <a:p>
            <a:pPr marL="0" indent="0" eaLnBrk="1" hangingPunct="1">
              <a:spcBef>
                <a:spcPct val="0"/>
              </a:spcBef>
              <a:buFont typeface="+mj-lt"/>
              <a:buNone/>
              <a:defRPr/>
            </a:pPr>
            <a:r>
              <a:rPr lang="en-US" altLang="en-US" b="1" dirty="0">
                <a:solidFill>
                  <a:srgbClr val="000000"/>
                </a:solidFill>
                <a:latin typeface="Times New Roman" panose="02020603050405020304" pitchFamily="18" charset="0"/>
                <a:cs typeface="Times New Roman" panose="02020603050405020304" pitchFamily="18" charset="0"/>
              </a:rPr>
              <a:t>CLICKS</a:t>
            </a:r>
          </a:p>
          <a:p>
            <a:pPr marL="237127" indent="-237127" eaLnBrk="1" hangingPunct="1">
              <a:spcBef>
                <a:spcPct val="0"/>
              </a:spcBef>
              <a:buFont typeface="+mj-lt"/>
              <a:buAutoNum type="arabicPeriod"/>
              <a:defRPr/>
            </a:pPr>
            <a:r>
              <a:rPr lang="en-US" altLang="en-US" dirty="0">
                <a:solidFill>
                  <a:srgbClr val="000000"/>
                </a:solidFill>
                <a:latin typeface="Times New Roman" panose="02020603050405020304" pitchFamily="18" charset="0"/>
                <a:cs typeface="Times New Roman" panose="02020603050405020304" pitchFamily="18" charset="0"/>
              </a:rPr>
              <a:t>Hepatitis B and C can be asymptomatic infections.  </a:t>
            </a:r>
          </a:p>
          <a:p>
            <a:pPr marL="237127" indent="-237127" eaLnBrk="1" hangingPunct="1">
              <a:spcBef>
                <a:spcPct val="0"/>
              </a:spcBef>
              <a:buFont typeface="+mj-lt"/>
              <a:buAutoNum type="arabicPeriod"/>
              <a:defRPr/>
            </a:pPr>
            <a:r>
              <a:rPr lang="en-US" altLang="en-US" dirty="0">
                <a:solidFill>
                  <a:srgbClr val="000000"/>
                </a:solidFill>
                <a:latin typeface="Times New Roman" panose="02020603050405020304" pitchFamily="18" charset="0"/>
                <a:cs typeface="Times New Roman" panose="02020603050405020304" pitchFamily="18" charset="0"/>
              </a:rPr>
              <a:t>They have long incubation periods of up to 6 months, making it difficult to identify a single healthcare exposure.</a:t>
            </a:r>
          </a:p>
          <a:p>
            <a:pPr marL="237127" indent="-237127" eaLnBrk="1" hangingPunct="1">
              <a:spcBef>
                <a:spcPct val="0"/>
              </a:spcBef>
              <a:buFont typeface="+mj-lt"/>
              <a:buAutoNum type="arabicPeriod"/>
              <a:defRPr/>
            </a:pPr>
            <a:r>
              <a:rPr lang="en-US" altLang="en-US" dirty="0">
                <a:solidFill>
                  <a:srgbClr val="000000"/>
                </a:solidFill>
                <a:latin typeface="Times New Roman" panose="02020603050405020304" pitchFamily="18" charset="0"/>
                <a:cs typeface="Times New Roman" panose="02020603050405020304" pitchFamily="18" charset="0"/>
              </a:rPr>
              <a:t>Even if an infection is diagnosed, the case might not be reported and healthcare might not be recognized as a risk factor and, </a:t>
            </a:r>
          </a:p>
          <a:p>
            <a:pPr marL="237127" indent="-237127" eaLnBrk="1" hangingPunct="1">
              <a:spcBef>
                <a:spcPct val="0"/>
              </a:spcBef>
              <a:buFont typeface="+mj-lt"/>
              <a:buAutoNum type="arabicPeriod"/>
              <a:defRPr/>
            </a:pPr>
            <a:r>
              <a:rPr lang="en-US" altLang="en-US" dirty="0">
                <a:solidFill>
                  <a:srgbClr val="000000"/>
                </a:solidFill>
                <a:latin typeface="Times New Roman" panose="02020603050405020304" pitchFamily="18" charset="0"/>
                <a:cs typeface="Times New Roman" panose="02020603050405020304" pitchFamily="18" charset="0"/>
              </a:rPr>
              <a:t>There are barriers and resource constraints, making investigation of potential healthcare-associated outbreaks difficult.</a:t>
            </a:r>
            <a:endParaRPr lang="en-US" altLang="en-US" sz="15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45ACF60B-0C33-4F1D-B715-CE9B99C08FDD}"/>
              </a:ext>
            </a:extLst>
          </p:cNvPr>
          <p:cNvSpPr>
            <a:spLocks noGrp="1"/>
          </p:cNvSpPr>
          <p:nvPr>
            <p:ph type="body" idx="1"/>
          </p:nvPr>
        </p:nvSpPr>
        <p:spPr/>
        <p:txBody>
          <a:bodyPr/>
          <a:lstStyle/>
          <a:p>
            <a:pPr eaLnBrk="1" fontAlgn="auto" hangingPunct="1">
              <a:lnSpc>
                <a:spcPct val="115000"/>
              </a:lnSpc>
              <a:spcBef>
                <a:spcPts val="0"/>
              </a:spcBef>
              <a:spcAft>
                <a:spcPts val="634"/>
              </a:spcAf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Fortunately, most healthcare professionals do practice safe injection techniques with every injection; however, a survey published in September 2017, of </a:t>
            </a:r>
            <a:r>
              <a:rPr lang="en-US" dirty="0"/>
              <a:t>physician and nurse knowledge, attitudes, and practices around injection safety produced alarming results. The survey included:</a:t>
            </a:r>
          </a:p>
          <a:p>
            <a:pPr marL="177845" indent="-177845" eaLnBrk="1" fontAlgn="auto" hangingPunct="1">
              <a:lnSpc>
                <a:spcPct val="115000"/>
              </a:lnSpc>
              <a:spcBef>
                <a:spcPts val="0"/>
              </a:spcBef>
              <a:spcAft>
                <a:spcPts val="634"/>
              </a:spcAft>
              <a:buFont typeface="Arial" panose="020B0604020202020204" pitchFamily="34" charset="0"/>
              <a:buChar char="•"/>
              <a:defRPr/>
            </a:pPr>
            <a:r>
              <a:rPr lang="en-US" dirty="0"/>
              <a:t>3</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70 physicians, </a:t>
            </a:r>
          </a:p>
          <a:p>
            <a:pPr marL="177845" indent="-177845" eaLnBrk="1" fontAlgn="auto" hangingPunct="1">
              <a:lnSpc>
                <a:spcPct val="115000"/>
              </a:lnSpc>
              <a:spcBef>
                <a:spcPts val="0"/>
              </a:spcBef>
              <a:spcAft>
                <a:spcPts val="634"/>
              </a:spcAft>
              <a:buFont typeface="Arial" panose="020B0604020202020204" pitchFamily="34" charset="0"/>
              <a:buChar char="•"/>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320 nurses, </a:t>
            </a:r>
          </a:p>
          <a:p>
            <a:pPr marL="177845" indent="-177845" eaLnBrk="1" fontAlgn="auto" hangingPunct="1">
              <a:lnSpc>
                <a:spcPct val="115000"/>
              </a:lnSpc>
              <a:spcBef>
                <a:spcPts val="0"/>
              </a:spcBef>
              <a:spcAft>
                <a:spcPts val="634"/>
              </a:spcAft>
              <a:buFont typeface="Arial" panose="020B0604020202020204" pitchFamily="34" charset="0"/>
              <a:buChar char="•"/>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 states and </a:t>
            </a:r>
          </a:p>
          <a:p>
            <a:pPr marL="177845" indent="-177845" eaLnBrk="1" fontAlgn="auto" hangingPunct="1">
              <a:lnSpc>
                <a:spcPct val="115000"/>
              </a:lnSpc>
              <a:spcBef>
                <a:spcPts val="0"/>
              </a:spcBef>
              <a:spcAft>
                <a:spcPts val="634"/>
              </a:spcAft>
              <a:buFont typeface="Arial" panose="020B0604020202020204" pitchFamily="34" charset="0"/>
              <a:buChar char="•"/>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All types of healthcare settings. </a:t>
            </a:r>
          </a:p>
          <a:p>
            <a:pPr>
              <a:defRPr/>
            </a:pPr>
            <a:endParaRPr lang="en-US" dirty="0"/>
          </a:p>
        </p:txBody>
      </p:sp>
      <p:sp>
        <p:nvSpPr>
          <p:cNvPr id="4" name="Slide Number Placeholder 3">
            <a:extLst>
              <a:ext uri="{FF2B5EF4-FFF2-40B4-BE49-F238E27FC236}">
                <a16:creationId xmlns:a16="http://schemas.microsoft.com/office/drawing/2014/main" id="{89A23FBE-B0AD-414E-BAC7-29529CE567DD}"/>
              </a:ext>
            </a:extLst>
          </p:cNvPr>
          <p:cNvSpPr>
            <a:spLocks noGrp="1"/>
          </p:cNvSpPr>
          <p:nvPr>
            <p:ph type="sldNum" sz="quarter" idx="5"/>
          </p:nvPr>
        </p:nvSpPr>
        <p:spPr/>
        <p:txBody>
          <a:bodyPr/>
          <a:lstStyle/>
          <a:p>
            <a:pPr>
              <a:defRPr/>
            </a:pPr>
            <a:fld id="{8AC889D5-B11D-458F-BD54-C954AB2F8480}"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1DB59F4-7A14-4FAF-A491-EEF922F193A7}"/>
              </a:ext>
            </a:extLst>
          </p:cNvPr>
          <p:cNvSpPr>
            <a:spLocks noGrp="1"/>
          </p:cNvSpPr>
          <p:nvPr>
            <p:ph type="body" idx="1"/>
          </p:nvPr>
        </p:nvSpPr>
        <p:spPr/>
        <p:txBody>
          <a:bodyPr/>
          <a:lstStyle/>
          <a:p>
            <a:pPr eaLnBrk="1" fontAlgn="auto" hangingPunct="1">
              <a:lnSpc>
                <a:spcPct val="115000"/>
              </a:lnSpc>
              <a:spcBef>
                <a:spcPts val="0"/>
              </a:spcBef>
              <a:spcAft>
                <a:spcPts val="634"/>
              </a:spcAf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Results include the following:</a:t>
            </a:r>
          </a:p>
          <a:p>
            <a:pPr marL="177845" indent="-177845" eaLnBrk="1" fontAlgn="auto" hangingPunct="1">
              <a:lnSpc>
                <a:spcPct val="115000"/>
              </a:lnSpc>
              <a:spcBef>
                <a:spcPts val="0"/>
              </a:spcBef>
              <a:spcAft>
                <a:spcPts val="634"/>
              </a:spcAft>
              <a:buFont typeface="Arial" panose="020B0604020202020204" pitchFamily="34" charset="0"/>
              <a:buChar char="•"/>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12.4% of physicians and 3.4% of nurses reused a syringe on more than one patient</a:t>
            </a:r>
          </a:p>
          <a:p>
            <a:pPr marL="177845" indent="-177845" eaLnBrk="1" fontAlgn="auto" hangingPunct="1">
              <a:lnSpc>
                <a:spcPct val="115000"/>
              </a:lnSpc>
              <a:spcBef>
                <a:spcPts val="0"/>
              </a:spcBef>
              <a:spcAft>
                <a:spcPts val="634"/>
              </a:spcAft>
              <a:buFont typeface="Arial" panose="020B0604020202020204" pitchFamily="34" charset="0"/>
              <a:buChar char="•"/>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12.7 % of physicians and 6.7% of nurses re-enter a medication vial with a used needle and/or syringe</a:t>
            </a:r>
          </a:p>
          <a:p>
            <a:pPr marL="177845" indent="-177845" eaLnBrk="1" fontAlgn="auto" hangingPunct="1">
              <a:lnSpc>
                <a:spcPct val="115000"/>
              </a:lnSpc>
              <a:spcBef>
                <a:spcPts val="0"/>
              </a:spcBef>
              <a:spcAft>
                <a:spcPts val="634"/>
              </a:spcAft>
              <a:buFont typeface="Arial" panose="020B0604020202020204" pitchFamily="34" charset="0"/>
              <a:buChar char="•"/>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34% of physicians and 16.9% of nurses use a single dose vial more than one time and</a:t>
            </a:r>
          </a:p>
          <a:p>
            <a:pPr marL="177845" indent="-177845" eaLnBrk="1" fontAlgn="auto" hangingPunct="1">
              <a:lnSpc>
                <a:spcPct val="115000"/>
              </a:lnSpc>
              <a:spcBef>
                <a:spcPts val="0"/>
              </a:spcBef>
              <a:spcAft>
                <a:spcPts val="634"/>
              </a:spcAft>
              <a:buFont typeface="Arial" panose="020B0604020202020204" pitchFamily="34" charset="0"/>
              <a:buChar char="•"/>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28.9 % of physicians and 13.1 % of nurses use a source bag for more than one patient</a:t>
            </a:r>
          </a:p>
          <a:p>
            <a:pPr eaLnBrk="1" fontAlgn="auto" hangingPunct="1">
              <a:lnSpc>
                <a:spcPct val="115000"/>
              </a:lnSpc>
              <a:spcBef>
                <a:spcPts val="0"/>
              </a:spcBef>
              <a:spcAft>
                <a:spcPts val="634"/>
              </a:spcAf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sp>
        <p:nvSpPr>
          <p:cNvPr id="4" name="Slide Number Placeholder 3">
            <a:extLst>
              <a:ext uri="{FF2B5EF4-FFF2-40B4-BE49-F238E27FC236}">
                <a16:creationId xmlns:a16="http://schemas.microsoft.com/office/drawing/2014/main" id="{F28F88D6-61F5-4726-BEDF-9E8FFF4FD863}"/>
              </a:ext>
            </a:extLst>
          </p:cNvPr>
          <p:cNvSpPr>
            <a:spLocks noGrp="1"/>
          </p:cNvSpPr>
          <p:nvPr>
            <p:ph type="sldNum" sz="quarter" idx="5"/>
          </p:nvPr>
        </p:nvSpPr>
        <p:spPr/>
        <p:txBody>
          <a:bodyPr/>
          <a:lstStyle/>
          <a:p>
            <a:pPr>
              <a:defRPr/>
            </a:pPr>
            <a:fld id="{FDAA95AF-B7B5-4FE2-B8A5-6C0D4F272E12}"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485775" y="731838"/>
            <a:ext cx="6505575" cy="3660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b="1" baseline="0" dirty="0"/>
              <a:t>CLICK</a:t>
            </a:r>
            <a:r>
              <a:rPr lang="en-US" baseline="0" dirty="0"/>
              <a:t> </a:t>
            </a:r>
            <a:r>
              <a:rPr lang="en-US" b="1" baseline="0" dirty="0"/>
              <a:t>for answer </a:t>
            </a:r>
            <a:r>
              <a:rPr lang="en-US" altLang="en-US" dirty="0"/>
              <a:t>That’s right! It’s false! Unfortunately, not all healthcare providers do the right thing every time, but hopefully with modules like these we can work toward that goal. </a:t>
            </a:r>
          </a:p>
          <a:p>
            <a:pPr defTabSz="930275" eaLnBrk="1" hangingPunct="1">
              <a:spcBef>
                <a:spcPct val="0"/>
              </a:spcBef>
            </a:pPr>
            <a:endParaRPr lang="en-US" altLang="en-US" dirty="0"/>
          </a:p>
        </p:txBody>
      </p:sp>
      <p:sp>
        <p:nvSpPr>
          <p:cNvPr id="4" name="Slide Number Placeholder 3">
            <a:extLst>
              <a:ext uri="{FF2B5EF4-FFF2-40B4-BE49-F238E27FC236}">
                <a16:creationId xmlns:a16="http://schemas.microsoft.com/office/drawing/2014/main" id="{5841D850-5340-4775-835C-D27EEA65893A}"/>
              </a:ext>
            </a:extLst>
          </p:cNvPr>
          <p:cNvSpPr>
            <a:spLocks noGrp="1"/>
          </p:cNvSpPr>
          <p:nvPr>
            <p:ph type="sldNum" sz="quarter" idx="5"/>
          </p:nvPr>
        </p:nvSpPr>
        <p:spPr/>
        <p:txBody>
          <a:bodyPr/>
          <a:lstStyle/>
          <a:p>
            <a:pPr>
              <a:defRPr/>
            </a:pPr>
            <a:fld id="{13E824D3-D7BF-40B9-AC32-AF807B49F57B}" type="slidenum">
              <a:rPr lang="en-US" smtClean="0">
                <a:solidFill>
                  <a:prstClr val="black"/>
                </a:solidFill>
              </a:rPr>
              <a:pPr>
                <a:defRPr/>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15000"/>
              </a:lnSpc>
              <a:spcBef>
                <a:spcPct val="0"/>
              </a:spcBef>
              <a:spcAft>
                <a:spcPts val="638"/>
              </a:spcAft>
            </a:pPr>
            <a:r>
              <a:rPr lang="en-US" alt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AUTO</a:t>
            </a: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When unexpected, adverse events, like outbreaks, happen in healthcare the results are devastating, sometimes resulting in patient illness and deaths.  </a:t>
            </a:r>
          </a:p>
          <a:p>
            <a:pPr eaLnBrk="1" hangingPunct="1">
              <a:lnSpc>
                <a:spcPct val="115000"/>
              </a:lnSpc>
              <a:spcBef>
                <a:spcPct val="0"/>
              </a:spcBef>
              <a:spcAft>
                <a:spcPts val="638"/>
              </a:spcAft>
            </a:pP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Often times many patients have to be contacted and told that they may have been exposed to an infectious agent while receiving healthcare. As you can image this creates a great deal of stress and anxiety for patients and their families, even if no actual transmission has occurred. </a:t>
            </a:r>
            <a:endParaRPr lang="en-US" altLang="en-US" dirty="0">
              <a:ea typeface="Calibri" panose="020F0502020204030204" pitchFamily="34" charset="0"/>
              <a:cs typeface="Times New Roman" panose="02020603050405020304" pitchFamily="18" charset="0"/>
            </a:endParaRPr>
          </a:p>
          <a:p>
            <a:pPr eaLnBrk="1" hangingPunct="1">
              <a:lnSpc>
                <a:spcPct val="115000"/>
              </a:lnSpc>
              <a:spcBef>
                <a:spcPct val="0"/>
              </a:spcBef>
              <a:spcAft>
                <a:spcPts val="638"/>
              </a:spcAft>
            </a:pP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 addition to patients being harmed healthcare providers may have their professional license revoked , be sued for malpractice and even have criminal charges filed. </a:t>
            </a:r>
            <a:endParaRPr lang="en-US" altLang="en-US" dirty="0">
              <a:ea typeface="Calibri" panose="020F0502020204030204" pitchFamily="34" charset="0"/>
              <a:cs typeface="Times New Roman" panose="02020603050405020304" pitchFamily="18" charset="0"/>
            </a:endParaRPr>
          </a:p>
          <a:p>
            <a:endParaRPr lang="en-US" altLang="en-US" dirty="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C9A8967-9A89-4B99-ADC3-3D2D29168B1F}"/>
              </a:ext>
            </a:extLst>
          </p:cNvPr>
          <p:cNvSpPr>
            <a:spLocks noGrp="1"/>
          </p:cNvSpPr>
          <p:nvPr>
            <p:ph type="sldNum" sz="quarter" idx="5"/>
          </p:nvPr>
        </p:nvSpPr>
        <p:spPr/>
        <p:txBody>
          <a:bodyPr/>
          <a:lstStyle/>
          <a:p>
            <a:pPr>
              <a:defRPr/>
            </a:pPr>
            <a:fld id="{C11BC692-2392-4B7B-BE23-120C0F232F66}"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4E6B82BB-8EB6-4E2F-B63D-04F6497E622A}"/>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lnSpc>
                <a:spcPct val="115000"/>
              </a:lnSpc>
              <a:spcBef>
                <a:spcPts val="0"/>
              </a:spcBef>
              <a:spcAft>
                <a:spcPts val="611"/>
              </a:spcAf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By learning more and becoming more aware of these issues, we can make great strides toward preventing outbreaks. </a:t>
            </a:r>
          </a:p>
          <a:p>
            <a:pPr eaLnBrk="1" fontAlgn="auto" hangingPunct="1">
              <a:lnSpc>
                <a:spcPct val="115000"/>
              </a:lnSpc>
              <a:spcBef>
                <a:spcPts val="0"/>
              </a:spcBef>
              <a:spcAft>
                <a:spcPts val="611"/>
              </a:spcAft>
              <a:defRPr/>
            </a:pPr>
            <a:endParaRPr lang="en-US" dirty="0">
              <a:ea typeface="Calibri" panose="020F0502020204030204" pitchFamily="34" charset="0"/>
              <a:cs typeface="Times New Roman" panose="02020603050405020304" pitchFamily="18" charset="0"/>
            </a:endParaRPr>
          </a:p>
          <a:p>
            <a:pPr eaLnBrk="1" fontAlgn="auto" hangingPunct="1">
              <a:lnSpc>
                <a:spcPct val="115000"/>
              </a:lnSpc>
              <a:spcBef>
                <a:spcPts val="0"/>
              </a:spcBef>
              <a:spcAft>
                <a:spcPts val="611"/>
              </a:spcAf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Here are some practical policies you can implement: </a:t>
            </a:r>
          </a:p>
          <a:p>
            <a:pPr eaLnBrk="1" fontAlgn="auto" hangingPunct="1">
              <a:lnSpc>
                <a:spcPct val="115000"/>
              </a:lnSpc>
              <a:spcBef>
                <a:spcPts val="0"/>
              </a:spcBef>
              <a:spcAft>
                <a:spcPts val="611"/>
              </a:spcAft>
              <a:defRP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CLICK</a:t>
            </a:r>
            <a:endParaRPr lang="en-US" b="1" dirty="0">
              <a:ea typeface="Calibri" panose="020F0502020204030204" pitchFamily="34" charset="0"/>
              <a:cs typeface="Times New Roman" panose="02020603050405020304" pitchFamily="18" charset="0"/>
            </a:endParaRPr>
          </a:p>
          <a:p>
            <a:pPr marL="349415" indent="-349415" eaLnBrk="1" fontAlgn="auto" hangingPunct="1">
              <a:lnSpc>
                <a:spcPct val="115000"/>
              </a:lnSpc>
              <a:spcBef>
                <a:spcPts val="0"/>
              </a:spcBef>
              <a:spcAft>
                <a:spcPts val="611"/>
              </a:spcAft>
              <a:buFont typeface="Arial" panose="020B0604020202020204" pitchFamily="34" charset="0"/>
              <a:buChar char="•"/>
              <a:tabLst>
                <a:tab pos="465887" algn="l"/>
              </a:tabLs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Designate someone to provide ongoing oversight</a:t>
            </a:r>
            <a:endParaRPr lang="en-US" dirty="0">
              <a:ea typeface="Calibri" panose="020F0502020204030204" pitchFamily="34" charset="0"/>
              <a:cs typeface="Times New Roman" panose="02020603050405020304" pitchFamily="18" charset="0"/>
            </a:endParaRPr>
          </a:p>
          <a:p>
            <a:pPr marL="349415" indent="-349415" eaLnBrk="1" fontAlgn="auto" hangingPunct="1">
              <a:lnSpc>
                <a:spcPct val="115000"/>
              </a:lnSpc>
              <a:spcBef>
                <a:spcPts val="0"/>
              </a:spcBef>
              <a:spcAft>
                <a:spcPts val="611"/>
              </a:spcAft>
              <a:buFont typeface="Arial" panose="020B0604020202020204" pitchFamily="34" charset="0"/>
              <a:buChar char="•"/>
              <a:tabLst>
                <a:tab pos="465887" algn="l"/>
              </a:tabLs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Develop written infection control policies</a:t>
            </a:r>
            <a:endParaRPr lang="en-US" dirty="0">
              <a:ea typeface="Calibri" panose="020F0502020204030204" pitchFamily="34" charset="0"/>
              <a:cs typeface="Times New Roman" panose="02020603050405020304" pitchFamily="18" charset="0"/>
            </a:endParaRPr>
          </a:p>
          <a:p>
            <a:pPr marL="349415" indent="-349415" eaLnBrk="1" fontAlgn="auto" hangingPunct="1">
              <a:lnSpc>
                <a:spcPct val="115000"/>
              </a:lnSpc>
              <a:spcBef>
                <a:spcPts val="0"/>
              </a:spcBef>
              <a:spcAft>
                <a:spcPts val="611"/>
              </a:spcAft>
              <a:buFont typeface="Arial" panose="020B0604020202020204" pitchFamily="34" charset="0"/>
              <a:buChar char="•"/>
              <a:tabLst>
                <a:tab pos="465887" algn="l"/>
              </a:tabLs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Provide training</a:t>
            </a:r>
            <a:endParaRPr lang="en-US" dirty="0">
              <a:ea typeface="Calibri" panose="020F0502020204030204" pitchFamily="34" charset="0"/>
              <a:cs typeface="Times New Roman" panose="02020603050405020304" pitchFamily="18" charset="0"/>
            </a:endParaRPr>
          </a:p>
          <a:p>
            <a:pPr marL="349415" indent="-349415" eaLnBrk="1" fontAlgn="auto" hangingPunct="1">
              <a:lnSpc>
                <a:spcPct val="115000"/>
              </a:lnSpc>
              <a:spcBef>
                <a:spcPts val="0"/>
              </a:spcBef>
              <a:spcAft>
                <a:spcPts val="611"/>
              </a:spcAft>
              <a:buFont typeface="Arial" panose="020B0604020202020204" pitchFamily="34" charset="0"/>
              <a:buChar char="•"/>
              <a:tabLst>
                <a:tab pos="465887" algn="l"/>
              </a:tabLs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Conduct quality assurance assessments</a:t>
            </a:r>
            <a:endParaRPr lang="en-US" dirty="0">
              <a:ea typeface="Calibri" panose="020F0502020204030204" pitchFamily="34" charset="0"/>
              <a:cs typeface="Times New Roman" panose="02020603050405020304" pitchFamily="18" charset="0"/>
            </a:endParaRPr>
          </a:p>
          <a:p>
            <a:pPr eaLnBrk="1" fontAlgn="auto" hangingPunct="1">
              <a:lnSpc>
                <a:spcPct val="115000"/>
              </a:lnSpc>
              <a:spcBef>
                <a:spcPts val="0"/>
              </a:spcBef>
              <a:spcAft>
                <a:spcPts val="611"/>
              </a:spcAft>
              <a:defRPr/>
            </a:pPr>
            <a:r>
              <a:rPr lang="en-US"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CLICK</a:t>
            </a:r>
          </a:p>
          <a:p>
            <a:pPr eaLnBrk="1" fontAlgn="auto" hangingPunct="1">
              <a:lnSpc>
                <a:spcPct val="115000"/>
              </a:lnSpc>
              <a:spcBef>
                <a:spcPts val="0"/>
              </a:spcBef>
              <a:spcAft>
                <a:spcPts val="611"/>
              </a:spcAft>
              <a:defRPr/>
            </a:pP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lastly, speak up if you see someone not following safe injection practices. You are not only protecting your patients - you are protecting your colleagues as well. </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8350" indent="-293688">
              <a:defRPr>
                <a:solidFill>
                  <a:schemeClr val="tx1"/>
                </a:solidFill>
                <a:latin typeface="Calibri" panose="020F0502020204030204" pitchFamily="34" charset="0"/>
              </a:defRPr>
            </a:lvl2pPr>
            <a:lvl3pPr marL="1182688" indent="-234950">
              <a:defRPr>
                <a:solidFill>
                  <a:schemeClr val="tx1"/>
                </a:solidFill>
                <a:latin typeface="Calibri" panose="020F0502020204030204" pitchFamily="34" charset="0"/>
              </a:defRPr>
            </a:lvl3pPr>
            <a:lvl4pPr marL="1657350" indent="-234950">
              <a:defRPr>
                <a:solidFill>
                  <a:schemeClr val="tx1"/>
                </a:solidFill>
                <a:latin typeface="Calibri" panose="020F0502020204030204" pitchFamily="34" charset="0"/>
              </a:defRPr>
            </a:lvl4pPr>
            <a:lvl5pPr marL="2132013" indent="-234950">
              <a:defRPr>
                <a:solidFill>
                  <a:schemeClr val="tx1"/>
                </a:solidFill>
                <a:latin typeface="Calibri" panose="020F0502020204030204" pitchFamily="34" charset="0"/>
              </a:defRPr>
            </a:lvl5pPr>
            <a:lvl6pPr marL="2589213" indent="-234950" eaLnBrk="0" fontAlgn="base" hangingPunct="0">
              <a:spcBef>
                <a:spcPct val="0"/>
              </a:spcBef>
              <a:spcAft>
                <a:spcPct val="0"/>
              </a:spcAft>
              <a:defRPr>
                <a:solidFill>
                  <a:schemeClr val="tx1"/>
                </a:solidFill>
                <a:latin typeface="Calibri" panose="020F0502020204030204" pitchFamily="34" charset="0"/>
              </a:defRPr>
            </a:lvl6pPr>
            <a:lvl7pPr marL="3046413" indent="-234950" eaLnBrk="0" fontAlgn="base" hangingPunct="0">
              <a:spcBef>
                <a:spcPct val="0"/>
              </a:spcBef>
              <a:spcAft>
                <a:spcPct val="0"/>
              </a:spcAft>
              <a:defRPr>
                <a:solidFill>
                  <a:schemeClr val="tx1"/>
                </a:solidFill>
                <a:latin typeface="Calibri" panose="020F0502020204030204" pitchFamily="34" charset="0"/>
              </a:defRPr>
            </a:lvl7pPr>
            <a:lvl8pPr marL="3503613" indent="-234950" eaLnBrk="0" fontAlgn="base" hangingPunct="0">
              <a:spcBef>
                <a:spcPct val="0"/>
              </a:spcBef>
              <a:spcAft>
                <a:spcPct val="0"/>
              </a:spcAft>
              <a:defRPr>
                <a:solidFill>
                  <a:schemeClr val="tx1"/>
                </a:solidFill>
                <a:latin typeface="Calibri" panose="020F0502020204030204" pitchFamily="34" charset="0"/>
              </a:defRPr>
            </a:lvl8pPr>
            <a:lvl9pPr marL="3960813" indent="-23495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A096E77-FD06-4290-9EFF-FEB27C9A4504}" type="slidenum">
              <a:rPr lang="en-US" altLang="en-US" smtClean="0">
                <a:latin typeface="Arial" panose="020B0604020202020204" pitchFamily="34" charset="0"/>
              </a:rPr>
              <a:pPr fontAlgn="base">
                <a:spcBef>
                  <a:spcPct val="0"/>
                </a:spcBef>
                <a:spcAft>
                  <a:spcPct val="0"/>
                </a:spcAft>
              </a:pPr>
              <a:t>30</a:t>
            </a:fld>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a:t>
            </a:r>
            <a:r>
              <a:rPr lang="en-US" altLang="en-US" i="1" dirty="0"/>
              <a:t>One &amp; Only Campaign </a:t>
            </a:r>
            <a:r>
              <a:rPr lang="en-US" altLang="en-US" dirty="0"/>
              <a:t>is a public health campaign, led by the Centers for Disease Control and Prevention (CDC) and the Safe Injection Practices Coalition (SIPC), to raise awareness among patients and healthcare providers about safe injection practices. </a:t>
            </a:r>
            <a:r>
              <a:rPr lang="en-US" altLang="en-US" b="0" dirty="0"/>
              <a:t>The Campaign aims to eliminate infections resulting from unsafe injection practices.</a:t>
            </a:r>
            <a:endParaRPr lang="en-US" altLang="en-US" b="0" dirty="0">
              <a:ea typeface="Calibri" panose="020F0502020204030204" pitchFamily="34" charset="0"/>
              <a:cs typeface="Times New Roman" panose="02020603050405020304" pitchFamily="18" charset="0"/>
            </a:endParaRPr>
          </a:p>
          <a:p>
            <a:endParaRPr lang="en-US" altLang="en-US" b="1" i="1"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69938" indent="-295275">
              <a:defRPr>
                <a:solidFill>
                  <a:schemeClr val="tx1"/>
                </a:solidFill>
                <a:latin typeface="Calibri" panose="020F0502020204030204" pitchFamily="34" charset="0"/>
              </a:defRPr>
            </a:lvl2pPr>
            <a:lvl3pPr marL="1184275" indent="-236538">
              <a:defRPr>
                <a:solidFill>
                  <a:schemeClr val="tx1"/>
                </a:solidFill>
                <a:latin typeface="Calibri" panose="020F0502020204030204" pitchFamily="34" charset="0"/>
              </a:defRPr>
            </a:lvl3pPr>
            <a:lvl4pPr marL="1658938" indent="-236538">
              <a:defRPr>
                <a:solidFill>
                  <a:schemeClr val="tx1"/>
                </a:solidFill>
                <a:latin typeface="Calibri" panose="020F0502020204030204" pitchFamily="34" charset="0"/>
              </a:defRPr>
            </a:lvl4pPr>
            <a:lvl5pPr marL="2133600" indent="-236538">
              <a:defRPr>
                <a:solidFill>
                  <a:schemeClr val="tx1"/>
                </a:solidFill>
                <a:latin typeface="Calibri" panose="020F0502020204030204" pitchFamily="34" charset="0"/>
              </a:defRPr>
            </a:lvl5pPr>
            <a:lvl6pPr marL="2590800" indent="-236538" eaLnBrk="0" fontAlgn="base" hangingPunct="0">
              <a:spcBef>
                <a:spcPct val="0"/>
              </a:spcBef>
              <a:spcAft>
                <a:spcPct val="0"/>
              </a:spcAft>
              <a:defRPr>
                <a:solidFill>
                  <a:schemeClr val="tx1"/>
                </a:solidFill>
                <a:latin typeface="Calibri" panose="020F0502020204030204" pitchFamily="34" charset="0"/>
              </a:defRPr>
            </a:lvl6pPr>
            <a:lvl7pPr marL="3048000" indent="-236538" eaLnBrk="0" fontAlgn="base" hangingPunct="0">
              <a:spcBef>
                <a:spcPct val="0"/>
              </a:spcBef>
              <a:spcAft>
                <a:spcPct val="0"/>
              </a:spcAft>
              <a:defRPr>
                <a:solidFill>
                  <a:schemeClr val="tx1"/>
                </a:solidFill>
                <a:latin typeface="Calibri" panose="020F0502020204030204" pitchFamily="34" charset="0"/>
              </a:defRPr>
            </a:lvl7pPr>
            <a:lvl8pPr marL="3505200" indent="-236538" eaLnBrk="0" fontAlgn="base" hangingPunct="0">
              <a:spcBef>
                <a:spcPct val="0"/>
              </a:spcBef>
              <a:spcAft>
                <a:spcPct val="0"/>
              </a:spcAft>
              <a:defRPr>
                <a:solidFill>
                  <a:schemeClr val="tx1"/>
                </a:solidFill>
                <a:latin typeface="Calibri" panose="020F0502020204030204" pitchFamily="34" charset="0"/>
              </a:defRPr>
            </a:lvl8pPr>
            <a:lvl9pPr marL="3962400" indent="-23653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8E1759B-607D-4F29-9114-ABCB65FBD217}" type="slidenum">
              <a:rPr lang="en-US" altLang="en-US" smtClean="0">
                <a:solidFill>
                  <a:srgbClr val="000000"/>
                </a:solidFill>
              </a:rPr>
              <a:pPr fontAlgn="base">
                <a:spcBef>
                  <a:spcPct val="0"/>
                </a:spcBef>
                <a:spcAft>
                  <a:spcPct val="0"/>
                </a:spcAft>
              </a:pPr>
              <a:t>31</a:t>
            </a:fld>
            <a:endParaRPr lang="en-US" alt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latin typeface="Arial" panose="020B0604020202020204" pitchFamily="34" charset="0"/>
              </a:rPr>
              <a:t>AUTO</a:t>
            </a:r>
            <a:r>
              <a:rPr lang="en-US" altLang="en-US" dirty="0">
                <a:latin typeface="Arial" panose="020B0604020202020204" pitchFamily="34" charset="0"/>
              </a:rPr>
              <a:t> The campaign utilizes many mediums and materials to deliver their messages. In addition to the numerous print materials available on the website,  they also have several healthcare provider videos and an injection safety “app.”</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They use social media, including Facebook and Twitter, to get relevant and engaging materials out to target audience. And, recently, they have developed toolkits to help healthcare providers educate themselves and their staff. </a:t>
            </a:r>
          </a:p>
          <a:p>
            <a:pPr eaLnBrk="1" hangingPunct="1">
              <a:spcBef>
                <a:spcPct val="0"/>
              </a:spcBef>
            </a:pPr>
            <a:endParaRPr lang="en-US" altLang="en-US" dirty="0">
              <a:latin typeface="Arial" panose="020B0604020202020204" pitchFamily="34" charset="0"/>
            </a:endParaRPr>
          </a:p>
          <a:p>
            <a:pPr eaLnBrk="1" hangingPunct="1">
              <a:spcBef>
                <a:spcPct val="0"/>
              </a:spcBef>
            </a:pPr>
            <a:r>
              <a:rPr lang="en-US" altLang="en-US" dirty="0">
                <a:latin typeface="Arial" panose="020B0604020202020204" pitchFamily="34" charset="0"/>
              </a:rPr>
              <a:t>All of the materials are free and available either on the campaign website or can be ordered through CDC Info. There are actually quite a few new resources, such as a new video, infographic and bloodborne pathogen training.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5650" indent="-288925">
              <a:defRPr>
                <a:solidFill>
                  <a:schemeClr val="tx1"/>
                </a:solidFill>
                <a:latin typeface="Calibri" panose="020F0502020204030204" pitchFamily="34" charset="0"/>
              </a:defRPr>
            </a:lvl2pPr>
            <a:lvl3pPr marL="1162050" indent="-231775">
              <a:defRPr>
                <a:solidFill>
                  <a:schemeClr val="tx1"/>
                </a:solidFill>
                <a:latin typeface="Calibri" panose="020F0502020204030204" pitchFamily="34" charset="0"/>
              </a:defRPr>
            </a:lvl3pPr>
            <a:lvl4pPr marL="1627188" indent="-231775">
              <a:defRPr>
                <a:solidFill>
                  <a:schemeClr val="tx1"/>
                </a:solidFill>
                <a:latin typeface="Calibri" panose="020F0502020204030204" pitchFamily="34" charset="0"/>
              </a:defRPr>
            </a:lvl4pPr>
            <a:lvl5pPr marL="2092325" indent="-231775">
              <a:defRPr>
                <a:solidFill>
                  <a:schemeClr val="tx1"/>
                </a:solidFill>
                <a:latin typeface="Calibri" panose="020F0502020204030204" pitchFamily="34" charset="0"/>
              </a:defRPr>
            </a:lvl5pPr>
            <a:lvl6pPr marL="2549525" indent="-231775" eaLnBrk="0" fontAlgn="base" hangingPunct="0">
              <a:spcBef>
                <a:spcPct val="0"/>
              </a:spcBef>
              <a:spcAft>
                <a:spcPct val="0"/>
              </a:spcAft>
              <a:defRPr>
                <a:solidFill>
                  <a:schemeClr val="tx1"/>
                </a:solidFill>
                <a:latin typeface="Calibri" panose="020F0502020204030204" pitchFamily="34" charset="0"/>
              </a:defRPr>
            </a:lvl6pPr>
            <a:lvl7pPr marL="3006725" indent="-231775" eaLnBrk="0" fontAlgn="base" hangingPunct="0">
              <a:spcBef>
                <a:spcPct val="0"/>
              </a:spcBef>
              <a:spcAft>
                <a:spcPct val="0"/>
              </a:spcAft>
              <a:defRPr>
                <a:solidFill>
                  <a:schemeClr val="tx1"/>
                </a:solidFill>
                <a:latin typeface="Calibri" panose="020F0502020204030204" pitchFamily="34" charset="0"/>
              </a:defRPr>
            </a:lvl7pPr>
            <a:lvl8pPr marL="3463925" indent="-231775" eaLnBrk="0" fontAlgn="base" hangingPunct="0">
              <a:spcBef>
                <a:spcPct val="0"/>
              </a:spcBef>
              <a:spcAft>
                <a:spcPct val="0"/>
              </a:spcAft>
              <a:defRPr>
                <a:solidFill>
                  <a:schemeClr val="tx1"/>
                </a:solidFill>
                <a:latin typeface="Calibri" panose="020F0502020204030204" pitchFamily="34" charset="0"/>
              </a:defRPr>
            </a:lvl8pPr>
            <a:lvl9pPr marL="3921125" indent="-2317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B90F948-A958-4C68-92E6-CC8FC3366179}" type="slidenum">
              <a:rPr lang="en-US" altLang="en-US" smtClean="0">
                <a:solidFill>
                  <a:srgbClr val="000000"/>
                </a:solidFill>
                <a:latin typeface="Arial" panose="020B0604020202020204" pitchFamily="34" charset="0"/>
              </a:rPr>
              <a:pPr fontAlgn="base">
                <a:spcBef>
                  <a:spcPct val="0"/>
                </a:spcBef>
                <a:spcAft>
                  <a:spcPct val="0"/>
                </a:spcAft>
              </a:pPr>
              <a:t>32</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B6A5B29-5149-40CA-86F0-9BCE27113AB9}" type="slidenum">
              <a:rPr lang="en-US" smtClean="0"/>
              <a:pPr>
                <a:defRPr/>
              </a:pPr>
              <a:t>33</a:t>
            </a:fld>
            <a:endParaRPr lang="en-US"/>
          </a:p>
        </p:txBody>
      </p:sp>
    </p:spTree>
    <p:extLst>
      <p:ext uri="{BB962C8B-B14F-4D97-AF65-F5344CB8AC3E}">
        <p14:creationId xmlns:p14="http://schemas.microsoft.com/office/powerpoint/2010/main" val="399892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Just to give you an example of </a:t>
            </a:r>
            <a:r>
              <a:rPr lang="en-US" b="0" dirty="0"/>
              <a:t>outbreaks and patient notifications in outpatient settings:</a:t>
            </a:r>
          </a:p>
          <a:p>
            <a:r>
              <a:rPr lang="en-US" b="1" dirty="0"/>
              <a:t>CLICK</a:t>
            </a:r>
          </a:p>
          <a:p>
            <a:r>
              <a:rPr lang="en-US" b="0" dirty="0"/>
              <a:t>CDC notes that these events occur in a variety of outpatient settings including primary care clinics, pediatric offices, cosmetic surgery centers, pain remediation clinics, imaging facilities, and cancer (oncology) clinics. </a:t>
            </a:r>
            <a:endParaRPr lang="en-US" b="0" dirty="0">
              <a:cs typeface="Calibri"/>
            </a:endParaRPr>
          </a:p>
          <a:p>
            <a:r>
              <a:rPr lang="en-US" b="0" dirty="0"/>
              <a:t>For example, in a pain management clinic hepatitis B and C transmission occurred and resulted in over two thousand patient notifications. </a:t>
            </a:r>
          </a:p>
          <a:p>
            <a:r>
              <a:rPr lang="en-US" b="1" dirty="0"/>
              <a:t>CLICK</a:t>
            </a:r>
          </a:p>
          <a:p>
            <a:r>
              <a:rPr lang="en-US" b="0" dirty="0"/>
              <a:t>Infection Prevention breaches included, but not limited to: </a:t>
            </a:r>
          </a:p>
          <a:p>
            <a:pPr marL="171450" indent="-171450">
              <a:buFont typeface="Arial"/>
              <a:buChar char="•"/>
            </a:pPr>
            <a:r>
              <a:rPr lang="en-US" b="0" dirty="0"/>
              <a:t>Reuse of syringes to access medication vials used for &gt; 1 patient</a:t>
            </a:r>
          </a:p>
          <a:p>
            <a:pPr marL="171450" indent="-171450">
              <a:buFont typeface="Arial"/>
              <a:buChar char="•"/>
            </a:pPr>
            <a:r>
              <a:rPr lang="en-US" b="0" dirty="0"/>
              <a:t>Failure to properly reprocess reusable equipment</a:t>
            </a:r>
          </a:p>
          <a:p>
            <a:pPr marL="171450" indent="-171450">
              <a:buFont typeface="Arial"/>
              <a:buChar char="•"/>
            </a:pPr>
            <a:r>
              <a:rPr lang="en-US" b="0" dirty="0"/>
              <a:t>Lack of aseptic technique while preparing medications</a:t>
            </a:r>
          </a:p>
          <a:p>
            <a:pPr marL="171450" indent="-171450">
              <a:buFont typeface="Arial"/>
              <a:buChar char="•"/>
            </a:pPr>
            <a:r>
              <a:rPr lang="en-US" b="0" dirty="0"/>
              <a:t>Reuse of single dose vials</a:t>
            </a:r>
          </a:p>
          <a:p>
            <a:pPr marL="171450" indent="-171450">
              <a:buFont typeface="Arial"/>
              <a:buChar char="•"/>
            </a:pPr>
            <a:r>
              <a:rPr lang="en-US" b="0" dirty="0"/>
              <a:t>Drug diversion by a healthcare provider</a:t>
            </a:r>
          </a:p>
          <a:p>
            <a:endParaRPr lang="en-US" altLang="en-US" dirty="0">
              <a:cs typeface="Calibri"/>
            </a:endParaRPr>
          </a:p>
        </p:txBody>
      </p:sp>
      <p:sp>
        <p:nvSpPr>
          <p:cNvPr id="4" name="Slide Number Placeholder 3">
            <a:extLst>
              <a:ext uri="{FF2B5EF4-FFF2-40B4-BE49-F238E27FC236}">
                <a16:creationId xmlns:a16="http://schemas.microsoft.com/office/drawing/2014/main" id="{4BF6042B-CF0F-4CAF-ADAD-5B0839E43E08}"/>
              </a:ext>
            </a:extLst>
          </p:cNvPr>
          <p:cNvSpPr>
            <a:spLocks noGrp="1"/>
          </p:cNvSpPr>
          <p:nvPr>
            <p:ph type="sldNum" sz="quarter" idx="5"/>
          </p:nvPr>
        </p:nvSpPr>
        <p:spPr/>
        <p:txBody>
          <a:bodyPr/>
          <a:lstStyle/>
          <a:p>
            <a:pPr>
              <a:defRPr/>
            </a:pPr>
            <a:fld id="{9CA22046-5FA8-458A-A980-F66C0FF04132}"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15000"/>
              </a:lnSpc>
              <a:spcBef>
                <a:spcPct val="0"/>
              </a:spcBef>
            </a:pP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Unfortunately, outbreaks related to unsafe injections and glucose monitoring have occurred right here in North Carolina. </a:t>
            </a:r>
            <a:r>
              <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State </a:t>
            </a: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and local public health agencies have investigated 5 outbreaks: one hepatitis C outbreak at a cardiology clinic due to syringe re-use, and four outbreaks in long term care facilities due mainly to unsafe diabetes care.</a:t>
            </a:r>
            <a:endParaRPr lang="en-US" altLang="en-US" dirty="0">
              <a:ea typeface="Calibri" panose="020F0502020204030204" pitchFamily="34" charset="0"/>
              <a:cs typeface="Times New Roman" panose="02020603050405020304" pitchFamily="18" charset="0"/>
            </a:endParaRPr>
          </a:p>
          <a:p>
            <a:pPr eaLnBrk="1" hangingPunct="1">
              <a:lnSpc>
                <a:spcPct val="115000"/>
              </a:lnSpc>
              <a:spcBef>
                <a:spcPct val="0"/>
              </a:spcBef>
            </a:pPr>
            <a:r>
              <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altLang="en-US" dirty="0">
              <a:ea typeface="Calibri" panose="020F0502020204030204" pitchFamily="34" charset="0"/>
              <a:cs typeface="Times New Roman" panose="02020603050405020304" pitchFamily="18" charset="0"/>
            </a:endParaRPr>
          </a:p>
          <a:p>
            <a:endParaRPr lang="en-US" altLang="en-US" dirty="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E062680-55A8-40E9-80F8-45D68D7BC1B6}"/>
              </a:ext>
            </a:extLst>
          </p:cNvPr>
          <p:cNvSpPr>
            <a:spLocks noGrp="1"/>
          </p:cNvSpPr>
          <p:nvPr>
            <p:ph type="sldNum" sz="quarter" idx="5"/>
          </p:nvPr>
        </p:nvSpPr>
        <p:spPr/>
        <p:txBody>
          <a:bodyPr/>
          <a:lstStyle/>
          <a:p>
            <a:pPr>
              <a:defRPr/>
            </a:pPr>
            <a:fld id="{142D540F-00FD-4E8F-9B3A-AE3F216A0673}"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 is correct, Most reported outbreaks occur in </a:t>
            </a:r>
            <a:r>
              <a:rPr lang="en-US" altLang="en-US" b="0" dirty="0"/>
              <a:t>non-hospital </a:t>
            </a:r>
            <a:r>
              <a:rPr lang="en-US" altLang="en-US" dirty="0"/>
              <a:t>settings and are associated with breaches in infection prevention including unsafe injection practices</a:t>
            </a:r>
          </a:p>
        </p:txBody>
      </p:sp>
      <p:sp>
        <p:nvSpPr>
          <p:cNvPr id="4" name="Slide Number Placeholder 3">
            <a:extLst>
              <a:ext uri="{FF2B5EF4-FFF2-40B4-BE49-F238E27FC236}">
                <a16:creationId xmlns:a16="http://schemas.microsoft.com/office/drawing/2014/main" id="{A7648B92-335A-42C0-BB66-726FA53F338D}"/>
              </a:ext>
            </a:extLst>
          </p:cNvPr>
          <p:cNvSpPr>
            <a:spLocks noGrp="1"/>
          </p:cNvSpPr>
          <p:nvPr>
            <p:ph type="sldNum" sz="quarter" idx="5"/>
          </p:nvPr>
        </p:nvSpPr>
        <p:spPr/>
        <p:txBody>
          <a:bodyPr/>
          <a:lstStyle/>
          <a:p>
            <a:pPr>
              <a:defRPr/>
            </a:pPr>
            <a:fld id="{8FA80476-D4FF-4F99-9D72-A4EB71758874}"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Next we are going to go over the major reasons outbreaks happen</a:t>
            </a:r>
          </a:p>
        </p:txBody>
      </p:sp>
      <p:sp>
        <p:nvSpPr>
          <p:cNvPr id="4" name="Slide Number Placeholder 3"/>
          <p:cNvSpPr>
            <a:spLocks noGrp="1"/>
          </p:cNvSpPr>
          <p:nvPr>
            <p:ph type="sldNum" sz="quarter" idx="5"/>
          </p:nvPr>
        </p:nvSpPr>
        <p:spPr/>
        <p:txBody>
          <a:bodyPr/>
          <a:lstStyle/>
          <a:p>
            <a:pPr>
              <a:defRPr/>
            </a:pPr>
            <a:fld id="{5B6A5B29-5149-40CA-86F0-9BCE27113AB9}" type="slidenum">
              <a:rPr lang="en-US"/>
              <a:pPr>
                <a:defRPr/>
              </a:pPr>
              <a:t>7</a:t>
            </a:fld>
            <a:endParaRPr lang="en-US"/>
          </a:p>
        </p:txBody>
      </p:sp>
    </p:spTree>
    <p:extLst>
      <p:ext uri="{BB962C8B-B14F-4D97-AF65-F5344CB8AC3E}">
        <p14:creationId xmlns:p14="http://schemas.microsoft.com/office/powerpoint/2010/main" val="2835741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1944443-D8B5-438E-8054-DD5FD9A11302}"/>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solidFill>
                  <a:srgbClr val="000000"/>
                </a:solidFill>
                <a:latin typeface="Times New Roman" panose="02020603050405020304" pitchFamily="18" charset="0"/>
                <a:ea typeface="Times New Roman" panose="02020603050405020304" pitchFamily="18" charset="0"/>
              </a:rPr>
              <a:t>The ‘big </a:t>
            </a:r>
            <a:r>
              <a:rPr lang="en-US" b="0" dirty="0">
                <a:solidFill>
                  <a:srgbClr val="000000"/>
                </a:solidFill>
                <a:latin typeface="Times New Roman" panose="02020603050405020304" pitchFamily="18" charset="0"/>
                <a:ea typeface="Times New Roman" panose="02020603050405020304" pitchFamily="18" charset="0"/>
              </a:rPr>
              <a:t>5</a:t>
            </a:r>
            <a:r>
              <a:rPr lang="en-US" dirty="0">
                <a:solidFill>
                  <a:srgbClr val="000000"/>
                </a:solidFill>
                <a:latin typeface="Times New Roman" panose="02020603050405020304" pitchFamily="18" charset="0"/>
                <a:ea typeface="Times New Roman" panose="02020603050405020304" pitchFamily="18" charset="0"/>
              </a:rPr>
              <a:t>’ causes that lead to these outbreaks are:</a:t>
            </a:r>
            <a:endParaRPr lang="en-US" sz="1400" dirty="0">
              <a:latin typeface="Times New Roman" panose="02020603050405020304" pitchFamily="18" charset="0"/>
              <a:ea typeface="Times New Roman" panose="02020603050405020304" pitchFamily="18" charset="0"/>
            </a:endParaRPr>
          </a:p>
          <a:p>
            <a:pPr eaLnBrk="1" hangingPunct="1">
              <a:spcBef>
                <a:spcPts val="0"/>
              </a:spcBef>
              <a:spcAft>
                <a:spcPts val="0"/>
              </a:spcAft>
              <a:defRPr/>
            </a:pPr>
            <a:r>
              <a:rPr lang="en-US" sz="1500" b="1" dirty="0">
                <a:solidFill>
                  <a:srgbClr val="000000"/>
                </a:solidFill>
                <a:latin typeface="Times New Roman" panose="02020603050405020304" pitchFamily="18" charset="0"/>
                <a:ea typeface="Times New Roman" panose="02020603050405020304" pitchFamily="18" charset="0"/>
              </a:rPr>
              <a:t>CLICKS</a:t>
            </a:r>
            <a:endParaRPr lang="en-US" sz="1500" b="1" dirty="0">
              <a:latin typeface="Times New Roman" panose="02020603050405020304" pitchFamily="18" charset="0"/>
              <a:ea typeface="Times New Roman" panose="02020603050405020304" pitchFamily="18" charset="0"/>
            </a:endParaRPr>
          </a:p>
          <a:p>
            <a:pPr marL="349415" indent="-349415" eaLnBrk="1" hangingPunct="1">
              <a:spcBef>
                <a:spcPts val="0"/>
              </a:spcBef>
              <a:spcAft>
                <a:spcPts val="0"/>
              </a:spcAft>
              <a:buFont typeface="Arial" panose="020B0604020202020204" pitchFamily="34" charset="0"/>
              <a:buChar char="•"/>
              <a:tabLst>
                <a:tab pos="465887"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Syringe re-use, either directly or indirectly </a:t>
            </a: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marL="349415" indent="-349415" eaLnBrk="1" hangingPunct="1">
              <a:spcBef>
                <a:spcPts val="0"/>
              </a:spcBef>
              <a:spcAft>
                <a:spcPts val="0"/>
              </a:spcAft>
              <a:buFont typeface="Arial" panose="020B0604020202020204" pitchFamily="34" charset="0"/>
              <a:buChar char="•"/>
              <a:tabLst>
                <a:tab pos="465887"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Inappropriate use of single dose or single use vials</a:t>
            </a: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marL="349415" indent="-349415" eaLnBrk="1" hangingPunct="1">
              <a:spcBef>
                <a:spcPts val="0"/>
              </a:spcBef>
              <a:spcAft>
                <a:spcPts val="0"/>
              </a:spcAft>
              <a:buFont typeface="Arial" panose="020B0604020202020204" pitchFamily="34" charset="0"/>
              <a:buChar char="•"/>
              <a:tabLst>
                <a:tab pos="465887" algn="l"/>
              </a:tabLst>
              <a:defRPr/>
            </a:pP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Failure to use aseptic technique. In this case, we are referring to contamination of injection equipment </a:t>
            </a:r>
          </a:p>
          <a:p>
            <a:pPr marL="349415" indent="-349415" eaLnBrk="1" hangingPunct="1">
              <a:spcBef>
                <a:spcPts val="0"/>
              </a:spcBef>
              <a:spcAft>
                <a:spcPts val="0"/>
              </a:spcAft>
              <a:buFont typeface="Arial" panose="020B0604020202020204" pitchFamily="34" charset="0"/>
              <a:buChar char="•"/>
              <a:tabLst>
                <a:tab pos="465887" algn="l"/>
              </a:tabLst>
              <a:defRPr/>
            </a:pPr>
            <a:r>
              <a:rPr lang="en-US"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Unsafe diabetes care, specifically the assisted blood glucose monitoring. </a:t>
            </a:r>
          </a:p>
          <a:p>
            <a:pPr marL="349415" indent="-349415" eaLnBrk="1" hangingPunct="1">
              <a:spcBef>
                <a:spcPts val="0"/>
              </a:spcBef>
              <a:spcAft>
                <a:spcPts val="0"/>
              </a:spcAft>
              <a:buFont typeface="Arial" panose="020B0604020202020204" pitchFamily="34" charset="0"/>
              <a:buChar char="•"/>
              <a:tabLst>
                <a:tab pos="465887" algn="l"/>
              </a:tabLst>
              <a:defRPr/>
            </a:pPr>
            <a:r>
              <a:rPr lang="en-US" sz="14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And drug diversion</a:t>
            </a:r>
            <a:endParaRPr lang="en-US" sz="1400" b="0" dirty="0">
              <a:latin typeface="Times New Roman" panose="02020603050405020304" pitchFamily="18" charset="0"/>
              <a:ea typeface="Times New Roman" panose="02020603050405020304" pitchFamily="18" charset="0"/>
              <a:cs typeface="Times New Roman" panose="02020603050405020304" pitchFamily="18" charset="0"/>
            </a:endParaRPr>
          </a:p>
          <a:p>
            <a:pPr eaLnBrk="1" hangingPunct="1">
              <a:spcBef>
                <a:spcPts val="0"/>
              </a:spcBef>
              <a:spcAft>
                <a:spcPts val="0"/>
              </a:spcAft>
              <a:defRPr/>
            </a:pPr>
            <a:r>
              <a:rPr lang="en-US" dirty="0">
                <a:solidFill>
                  <a:srgbClr val="000000"/>
                </a:solidFill>
                <a:latin typeface="Times New Roman" panose="02020603050405020304" pitchFamily="18" charset="0"/>
                <a:ea typeface="Times New Roman" panose="02020603050405020304" pitchFamily="18" charset="0"/>
              </a:rPr>
              <a:t>Outbreaks often involve more than one of these breaches and we are going to discuss each of these in more detail. </a:t>
            </a:r>
          </a:p>
          <a:p>
            <a:pPr eaLnBrk="1" fontAlgn="auto" hangingPunct="1">
              <a:spcBef>
                <a:spcPts val="0"/>
              </a:spcBef>
              <a:spcAft>
                <a:spcPts val="0"/>
              </a:spcAft>
              <a:defRPr/>
            </a:pPr>
            <a:endParaRPr lang="en-US" altLang="en-US" dirty="0">
              <a:solidFill>
                <a:srgbClr val="000000"/>
              </a:solidFill>
              <a:latin typeface="Arial" charset="0"/>
              <a:ea typeface="Calibri" charset="0"/>
              <a:cs typeface="Times New Roman" charset="0"/>
            </a:endParaRPr>
          </a:p>
          <a:p>
            <a:pPr eaLnBrk="1" hangingPunct="1">
              <a:spcBef>
                <a:spcPts val="0"/>
              </a:spcBef>
              <a:spcAft>
                <a:spcPts val="0"/>
              </a:spcAft>
              <a:defRPr/>
            </a:pPr>
            <a:endParaRPr lang="en-US" dirty="0">
              <a:solidFill>
                <a:srgbClr val="000000"/>
              </a:solidFill>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DF45DBB8-B3C5-43CD-ACB9-194789CC874A}"/>
              </a:ext>
            </a:extLst>
          </p:cNvPr>
          <p:cNvSpPr>
            <a:spLocks noGrp="1"/>
          </p:cNvSpPr>
          <p:nvPr>
            <p:ph type="sldNum" sz="quarter" idx="5"/>
          </p:nvPr>
        </p:nvSpPr>
        <p:spPr/>
        <p:txBody>
          <a:bodyPr/>
          <a:lstStyle/>
          <a:p>
            <a:pPr>
              <a:defRPr/>
            </a:pPr>
            <a:fld id="{DFF135F7-4A16-450C-9342-7E323CF1D4B9}" type="slidenum">
              <a:rPr lang="en-US" smtClean="0">
                <a:solidFill>
                  <a:prstClr val="black"/>
                </a:solidFill>
              </a:rPr>
              <a:pPr>
                <a:def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457200" y="719138"/>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18873B84-8543-41A1-AD4B-4D6A9F91437D}"/>
              </a:ext>
            </a:extLst>
          </p:cNvPr>
          <p:cNvSpPr>
            <a:spLocks noGrp="1"/>
          </p:cNvSpPr>
          <p:nvPr>
            <p:ph type="body" idx="1"/>
          </p:nvPr>
        </p:nvSpPr>
        <p:spPr/>
        <p:txBody>
          <a:bodyPr/>
          <a:lstStyle/>
          <a:p>
            <a:pPr eaLnBrk="1" hangingPunct="1">
              <a:spcBef>
                <a:spcPct val="0"/>
              </a:spcBef>
              <a:defRPr/>
            </a:pPr>
            <a:endParaRPr lang="en-US" altLang="en-US"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defRPr/>
            </a:pPr>
            <a:r>
              <a:rPr lang="en-US" altLang="en-US" dirty="0">
                <a:solidFill>
                  <a:srgbClr val="000000"/>
                </a:solidFill>
                <a:latin typeface="Times New Roman"/>
                <a:cs typeface="Times New Roman"/>
              </a:rPr>
              <a:t>The first common cause of outbreaks</a:t>
            </a:r>
            <a:r>
              <a:rPr lang="en-US" altLang="en-US" strike="sngStrike" dirty="0">
                <a:solidFill>
                  <a:srgbClr val="000000"/>
                </a:solidFill>
                <a:latin typeface="Times New Roman"/>
                <a:cs typeface="Times New Roman"/>
              </a:rPr>
              <a:t>,</a:t>
            </a:r>
            <a:r>
              <a:rPr lang="en-US" altLang="en-US" dirty="0">
                <a:solidFill>
                  <a:srgbClr val="000000"/>
                </a:solidFill>
                <a:latin typeface="Times New Roman"/>
                <a:cs typeface="Times New Roman"/>
              </a:rPr>
              <a:t> that we are going to discuss is inappropriate use of syringes, and this can include two kinds, either direct reuse or indirect reuse.  </a:t>
            </a:r>
            <a:endParaRPr lang="en-US" altLang="en-US" sz="1400" dirty="0">
              <a:latin typeface="Times New Roman" panose="02020603050405020304" pitchFamily="18" charset="0"/>
              <a:cs typeface="Times New Roman" panose="02020603050405020304" pitchFamily="18" charset="0"/>
            </a:endParaRPr>
          </a:p>
          <a:p>
            <a:pPr marL="171450" indent="-171450" eaLnBrk="1" hangingPunct="1">
              <a:spcBef>
                <a:spcPct val="0"/>
              </a:spcBef>
              <a:buFont typeface="Arial" panose="020B0604020202020204" pitchFamily="34" charset="0"/>
              <a:buChar char="•"/>
              <a:defRPr/>
            </a:pPr>
            <a:r>
              <a:rPr lang="en-US" altLang="en-US" b="1" dirty="0">
                <a:solidFill>
                  <a:srgbClr val="000000"/>
                </a:solidFill>
                <a:latin typeface="Times New Roman" panose="02020603050405020304" pitchFamily="18" charset="0"/>
                <a:cs typeface="Times New Roman" panose="02020603050405020304" pitchFamily="18" charset="0"/>
              </a:rPr>
              <a:t>CLICK</a:t>
            </a:r>
            <a:r>
              <a:rPr lang="en-US" altLang="en-US" dirty="0">
                <a:solidFill>
                  <a:srgbClr val="000000"/>
                </a:solidFill>
                <a:latin typeface="Times New Roman" panose="02020603050405020304" pitchFamily="18" charset="0"/>
                <a:cs typeface="Times New Roman" panose="02020603050405020304" pitchFamily="18" charset="0"/>
              </a:rPr>
              <a:t> When we talk about direct reuse  of syringes, just as it sounds, involves the use of a single syringe to administer medication for multiple patients, for example insulin pens or when the same syringe is used to administer vaccines to multiple patients </a:t>
            </a:r>
            <a:r>
              <a:rPr lang="en-US" altLang="en-US" strike="sngStrike" dirty="0">
                <a:solidFill>
                  <a:srgbClr val="000000"/>
                </a:solidFill>
                <a:latin typeface="Times New Roman" panose="02020603050405020304" pitchFamily="18" charset="0"/>
                <a:cs typeface="Times New Roman" panose="02020603050405020304" pitchFamily="18" charset="0"/>
              </a:rPr>
              <a:t> </a:t>
            </a:r>
          </a:p>
          <a:p>
            <a:pPr marL="171450" indent="-171450" eaLnBrk="1" hangingPunct="1">
              <a:spcBef>
                <a:spcPct val="0"/>
              </a:spcBef>
              <a:buFont typeface="Arial" panose="020B0604020202020204" pitchFamily="34" charset="0"/>
              <a:buChar char="•"/>
              <a:defRPr/>
            </a:pPr>
            <a:r>
              <a:rPr lang="en-US" altLang="en-US" sz="1400" b="1" dirty="0">
                <a:solidFill>
                  <a:srgbClr val="000000"/>
                </a:solidFill>
                <a:latin typeface="Times New Roman" panose="02020603050405020304" pitchFamily="18" charset="0"/>
                <a:cs typeface="Times New Roman" panose="02020603050405020304" pitchFamily="18" charset="0"/>
              </a:rPr>
              <a:t>CLICK </a:t>
            </a:r>
            <a:r>
              <a:rPr lang="en-US" altLang="en-US" sz="1400" dirty="0">
                <a:solidFill>
                  <a:srgbClr val="000000"/>
                </a:solidFill>
                <a:latin typeface="Times New Roman" panose="02020603050405020304" pitchFamily="18" charset="0"/>
                <a:cs typeface="Times New Roman" panose="02020603050405020304" pitchFamily="18" charset="0"/>
              </a:rPr>
              <a:t>Indirect re-use or “double dipping” is </a:t>
            </a:r>
            <a:r>
              <a:rPr lang="en-US" altLang="en-US" dirty="0">
                <a:solidFill>
                  <a:srgbClr val="000000"/>
                </a:solidFill>
                <a:latin typeface="Times New Roman" panose="02020603050405020304" pitchFamily="18" charset="0"/>
                <a:cs typeface="Times New Roman" panose="02020603050405020304" pitchFamily="18" charset="0"/>
              </a:rPr>
              <a:t>the most common cause for </a:t>
            </a:r>
            <a:r>
              <a:rPr lang="en-US" altLang="en-US" i="1" dirty="0">
                <a:solidFill>
                  <a:srgbClr val="000000"/>
                </a:solidFill>
                <a:latin typeface="Times New Roman" panose="02020603050405020304" pitchFamily="18" charset="0"/>
                <a:cs typeface="Times New Roman" panose="02020603050405020304" pitchFamily="18" charset="0"/>
              </a:rPr>
              <a:t>large</a:t>
            </a:r>
            <a:r>
              <a:rPr lang="en-US" altLang="en-US" dirty="0">
                <a:solidFill>
                  <a:srgbClr val="000000"/>
                </a:solidFill>
                <a:latin typeface="Times New Roman" panose="02020603050405020304" pitchFamily="18" charset="0"/>
                <a:cs typeface="Times New Roman" panose="02020603050405020304" pitchFamily="18" charset="0"/>
              </a:rPr>
              <a:t> numbers of viral hepatitis outbreaks and occurs when you have taken a vial of medication, withdrawn some medicine from the vial, administered that to the patient and then you would come back and re-access that vial with the same syringe. You have now contaminated the contents pf the vial of the medication so anyone who receives medication afterwards can potentially become infected </a:t>
            </a:r>
            <a:endParaRPr lang="en-US" dirty="0"/>
          </a:p>
        </p:txBody>
      </p:sp>
      <p:sp>
        <p:nvSpPr>
          <p:cNvPr id="4" name="Slide Number Placeholder 3">
            <a:extLst>
              <a:ext uri="{FF2B5EF4-FFF2-40B4-BE49-F238E27FC236}">
                <a16:creationId xmlns:a16="http://schemas.microsoft.com/office/drawing/2014/main" id="{3E86A41A-0287-488C-8F2E-EA110B32C4D2}"/>
              </a:ext>
            </a:extLst>
          </p:cNvPr>
          <p:cNvSpPr>
            <a:spLocks noGrp="1"/>
          </p:cNvSpPr>
          <p:nvPr>
            <p:ph type="sldNum" sz="quarter" idx="5"/>
          </p:nvPr>
        </p:nvSpPr>
        <p:spPr/>
        <p:txBody>
          <a:bodyPr/>
          <a:lstStyle/>
          <a:p>
            <a:pPr>
              <a:defRPr/>
            </a:pPr>
            <a:fld id="{EF673E03-9C06-4141-9ED8-AC11D5D262C2}"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57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599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64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7879BE-26CE-4065-BDEF-E03C54837B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1206" y="6098267"/>
            <a:ext cx="1243123" cy="720551"/>
          </a:xfrm>
          <a:prstGeom prst="rect">
            <a:avLst/>
          </a:prstGeom>
        </p:spPr>
      </p:pic>
    </p:spTree>
    <p:extLst>
      <p:ext uri="{BB962C8B-B14F-4D97-AF65-F5344CB8AC3E}">
        <p14:creationId xmlns:p14="http://schemas.microsoft.com/office/powerpoint/2010/main" val="444498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BF1BFF5-707F-0560-FFAD-08982951B68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555"/>
            <a:ext cx="12192000" cy="6854890"/>
          </a:xfrm>
          <a:prstGeom prst="rect">
            <a:avLst/>
          </a:prstGeom>
        </p:spPr>
      </p:pic>
      <p:sp>
        <p:nvSpPr>
          <p:cNvPr id="20" name="Text">
            <a:extLst>
              <a:ext uri="{FF2B5EF4-FFF2-40B4-BE49-F238E27FC236}">
                <a16:creationId xmlns:a16="http://schemas.microsoft.com/office/drawing/2014/main" id="{4944792D-25ED-F35D-D396-69928335D698}"/>
              </a:ext>
            </a:extLst>
          </p:cNvPr>
          <p:cNvSpPr txBox="1">
            <a:spLocks/>
          </p:cNvSpPr>
          <p:nvPr userDrawn="1"/>
        </p:nvSpPr>
        <p:spPr>
          <a:xfrm>
            <a:off x="133330" y="146900"/>
            <a:ext cx="756154" cy="10000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400"/>
              </a:spcBef>
              <a:buNone/>
            </a:pPr>
            <a:r>
              <a:rPr lang="en-US" sz="3600" b="1" dirty="0">
                <a:solidFill>
                  <a:schemeClr val="tx1"/>
                </a:solidFill>
              </a:rPr>
              <a:t>D</a:t>
            </a:r>
            <a:endParaRPr lang="en-US" sz="1600" b="1" dirty="0">
              <a:solidFill>
                <a:schemeClr val="tx1"/>
              </a:solidFill>
            </a:endParaRPr>
          </a:p>
        </p:txBody>
      </p:sp>
      <p:sp>
        <p:nvSpPr>
          <p:cNvPr id="21" name="Text">
            <a:extLst>
              <a:ext uri="{FF2B5EF4-FFF2-40B4-BE49-F238E27FC236}">
                <a16:creationId xmlns:a16="http://schemas.microsoft.com/office/drawing/2014/main" id="{F7D9899C-910D-3D5E-8309-71F028F3308F}"/>
              </a:ext>
            </a:extLst>
          </p:cNvPr>
          <p:cNvSpPr txBox="1">
            <a:spLocks/>
          </p:cNvSpPr>
          <p:nvPr userDrawn="1"/>
        </p:nvSpPr>
        <p:spPr>
          <a:xfrm>
            <a:off x="889484" y="226038"/>
            <a:ext cx="7019156" cy="8417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400"/>
              </a:spcBef>
              <a:buFont typeface="Arial" panose="020B0604020202020204" pitchFamily="34" charset="0"/>
              <a:buNone/>
            </a:pPr>
            <a:r>
              <a:rPr lang="en-US" sz="2000" b="1" dirty="0">
                <a:solidFill>
                  <a:schemeClr val="tx1"/>
                </a:solidFill>
              </a:rPr>
              <a:t>Safe Injection Practices</a:t>
            </a:r>
          </a:p>
          <a:p>
            <a:pPr fontAlgn="base">
              <a:spcBef>
                <a:spcPts val="400"/>
              </a:spcBef>
            </a:pPr>
            <a:endParaRPr lang="en-US" sz="1800" b="1" dirty="0">
              <a:solidFill>
                <a:srgbClr val="532E1D"/>
              </a:solidFill>
            </a:endParaRPr>
          </a:p>
        </p:txBody>
      </p:sp>
      <p:pic>
        <p:nvPicPr>
          <p:cNvPr id="22" name="Picture 21">
            <a:extLst>
              <a:ext uri="{FF2B5EF4-FFF2-40B4-BE49-F238E27FC236}">
                <a16:creationId xmlns:a16="http://schemas.microsoft.com/office/drawing/2014/main" id="{68870C96-4F77-52C3-7A05-7F101B58C7A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937337" y="-91613"/>
            <a:ext cx="5346988" cy="2146959"/>
          </a:xfrm>
          <a:prstGeom prst="rect">
            <a:avLst/>
          </a:prstGeom>
        </p:spPr>
      </p:pic>
      <p:pic>
        <p:nvPicPr>
          <p:cNvPr id="23" name="Picture 22">
            <a:extLst>
              <a:ext uri="{FF2B5EF4-FFF2-40B4-BE49-F238E27FC236}">
                <a16:creationId xmlns:a16="http://schemas.microsoft.com/office/drawing/2014/main" id="{724E8B4D-DECD-87EA-DE36-1C64992F2E10}"/>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1750" t="11047" r="10749" b="9124"/>
          <a:stretch/>
        </p:blipFill>
        <p:spPr>
          <a:xfrm>
            <a:off x="761999" y="776221"/>
            <a:ext cx="10668001" cy="5472179"/>
          </a:xfrm>
          <a:prstGeom prst="rect">
            <a:avLst/>
          </a:prstGeom>
        </p:spPr>
      </p:pic>
      <p:pic>
        <p:nvPicPr>
          <p:cNvPr id="24" name="Picture 23">
            <a:extLst>
              <a:ext uri="{FF2B5EF4-FFF2-40B4-BE49-F238E27FC236}">
                <a16:creationId xmlns:a16="http://schemas.microsoft.com/office/drawing/2014/main" id="{EC9F6432-DC5C-228A-5C66-3D082C2B8F3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791206" y="6098267"/>
            <a:ext cx="1243123" cy="720551"/>
          </a:xfrm>
          <a:prstGeom prst="rect">
            <a:avLst/>
          </a:prstGeom>
        </p:spPr>
      </p:pic>
    </p:spTree>
  </p:cSld>
  <p:clrMap bg1="dk1" tx1="lt1" bg2="dk2" tx2="lt2" accent1="accent1" accent2="accent2" accent3="accent3" accent4="accent4" accent5="accent5" accent6="accent6" hlink="hlink" folHlink="folHlink"/>
  <p:sldLayoutIdLst>
    <p:sldLayoutId id="2147484183" r:id="rId1"/>
    <p:sldLayoutId id="2147484184" r:id="rId2"/>
    <p:sldLayoutId id="2147484187" r:id="rId3"/>
    <p:sldLayoutId id="2147484188" r:id="rId4"/>
  </p:sldLayoutIdLst>
  <p:txStyles>
    <p:titleStyle>
      <a:lvl1pPr algn="ctr" rtl="0" eaLnBrk="0" fontAlgn="base" hangingPunct="0">
        <a:spcBef>
          <a:spcPct val="0"/>
        </a:spcBef>
        <a:spcAft>
          <a:spcPct val="0"/>
        </a:spcAft>
        <a:defRPr sz="3600" kern="1200" cap="all">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Calibri" panose="020F0502020204030204" pitchFamily="34" charset="0"/>
        </a:defRPr>
      </a:lvl2pPr>
      <a:lvl3pPr algn="ctr" rtl="0" eaLnBrk="0" fontAlgn="base" hangingPunct="0">
        <a:spcBef>
          <a:spcPct val="0"/>
        </a:spcBef>
        <a:spcAft>
          <a:spcPct val="0"/>
        </a:spcAft>
        <a:defRPr sz="3600">
          <a:solidFill>
            <a:schemeClr val="bg1"/>
          </a:solidFill>
          <a:latin typeface="Calibri" panose="020F0502020204030204" pitchFamily="34" charset="0"/>
        </a:defRPr>
      </a:lvl3pPr>
      <a:lvl4pPr algn="ctr" rtl="0" eaLnBrk="0" fontAlgn="base" hangingPunct="0">
        <a:spcBef>
          <a:spcPct val="0"/>
        </a:spcBef>
        <a:spcAft>
          <a:spcPct val="0"/>
        </a:spcAft>
        <a:defRPr sz="3600">
          <a:solidFill>
            <a:schemeClr val="bg1"/>
          </a:solidFill>
          <a:latin typeface="Calibri" panose="020F0502020204030204" pitchFamily="34" charset="0"/>
        </a:defRPr>
      </a:lvl4pPr>
      <a:lvl5pPr algn="ctr" rtl="0" eaLnBrk="0" fontAlgn="base" hangingPunct="0">
        <a:spcBef>
          <a:spcPct val="0"/>
        </a:spcBef>
        <a:spcAft>
          <a:spcPct val="0"/>
        </a:spcAft>
        <a:defRPr sz="3600">
          <a:solidFill>
            <a:schemeClr val="bg1"/>
          </a:solidFill>
          <a:latin typeface="Calibri" panose="020F05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ts val="700"/>
        </a:spcBef>
        <a:spcAft>
          <a:spcPts val="600"/>
        </a:spcAft>
        <a:buSzPct val="85000"/>
        <a:buFont typeface="Arial" panose="020B0604020202020204" pitchFamily="34" charset="0"/>
        <a:buChar char="•"/>
        <a:defRPr sz="3200" kern="1200">
          <a:solidFill>
            <a:schemeClr val="bg1"/>
          </a:solidFill>
          <a:latin typeface="+mn-lt"/>
          <a:ea typeface="+mn-ea"/>
          <a:cs typeface="+mn-cs"/>
        </a:defRPr>
      </a:lvl1pPr>
      <a:lvl2pPr marL="742950" indent="-273050" algn="l" rtl="0" eaLnBrk="0" fontAlgn="base" hangingPunct="0">
        <a:spcBef>
          <a:spcPts val="700"/>
        </a:spcBef>
        <a:spcAft>
          <a:spcPts val="600"/>
        </a:spcAft>
        <a:buSzPct val="85000"/>
        <a:buFont typeface="Arial" panose="020B0604020202020204" pitchFamily="34" charset="0"/>
        <a:buChar char="•"/>
        <a:defRPr sz="2800" kern="1200">
          <a:solidFill>
            <a:schemeClr val="bg1"/>
          </a:solidFill>
          <a:latin typeface="+mn-lt"/>
          <a:ea typeface="+mn-ea"/>
          <a:cs typeface="+mn-cs"/>
        </a:defRPr>
      </a:lvl2pPr>
      <a:lvl3pPr marL="1143000" indent="-273050" algn="l" rtl="0" eaLnBrk="0" fontAlgn="base" hangingPunct="0">
        <a:spcBef>
          <a:spcPts val="700"/>
        </a:spcBef>
        <a:spcAft>
          <a:spcPts val="600"/>
        </a:spcAft>
        <a:buSzPct val="85000"/>
        <a:buFont typeface="Arial" panose="020B0604020202020204" pitchFamily="34" charset="0"/>
        <a:buChar char="•"/>
        <a:defRPr sz="2400" kern="1200">
          <a:solidFill>
            <a:schemeClr val="bg1"/>
          </a:solidFill>
          <a:latin typeface="+mn-lt"/>
          <a:ea typeface="+mn-ea"/>
          <a:cs typeface="+mn-cs"/>
        </a:defRPr>
      </a:lvl3pPr>
      <a:lvl4pPr marL="1600200" indent="-273050" algn="l" rtl="0" eaLnBrk="0" fontAlgn="base" hangingPunct="0">
        <a:spcBef>
          <a:spcPts val="700"/>
        </a:spcBef>
        <a:spcAft>
          <a:spcPts val="600"/>
        </a:spcAft>
        <a:buSzPct val="85000"/>
        <a:buFont typeface="Arial" panose="020B0604020202020204" pitchFamily="34" charset="0"/>
        <a:buChar char="•"/>
        <a:defRPr sz="2000" kern="1200">
          <a:solidFill>
            <a:schemeClr val="bg1"/>
          </a:solidFill>
          <a:latin typeface="+mn-lt"/>
          <a:ea typeface="+mn-ea"/>
          <a:cs typeface="+mn-cs"/>
        </a:defRPr>
      </a:lvl4pPr>
      <a:lvl5pPr marL="2057400" indent="-273050" algn="l" rtl="0" eaLnBrk="0" fontAlgn="base" hangingPunct="0">
        <a:spcBef>
          <a:spcPts val="700"/>
        </a:spcBef>
        <a:spcAft>
          <a:spcPts val="600"/>
        </a:spcAft>
        <a:buSzPct val="85000"/>
        <a:buFont typeface="Arial" panose="020B0604020202020204" pitchFamily="34" charset="0"/>
        <a:buChar char="•"/>
        <a:defRPr sz="2000" kern="1200">
          <a:solidFill>
            <a:schemeClr val="bg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video" Target="https://player.vimeo.com/video/333411781?h=80e1132db7&amp;app_id=122963" TargetMode="External"/><Relationship Id="rId6" Type="http://schemas.openxmlformats.org/officeDocument/2006/relationships/image" Target="../media/image18.png"/><Relationship Id="rId5" Type="http://schemas.openxmlformats.org/officeDocument/2006/relationships/image" Target="../media/image28.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2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2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6.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7.jpe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5.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4.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6.png"/><Relationship Id="rId7"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hyperlink" Target="https://www.sciencedirect.com/science/article/pii/S0196655317306806?via%3Dihub"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_rels/slide3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2.png"/><Relationship Id="rId7"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4.png"/><Relationship Id="rId4" Type="http://schemas.openxmlformats.org/officeDocument/2006/relationships/image" Target="../media/image53.jpe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60.jpeg"/><Relationship Id="rId5" Type="http://schemas.openxmlformats.org/officeDocument/2006/relationships/image" Target="../media/image59.jpeg"/><Relationship Id="rId10" Type="http://schemas.openxmlformats.org/officeDocument/2006/relationships/image" Target="../media/image6.png"/><Relationship Id="rId4" Type="http://schemas.openxmlformats.org/officeDocument/2006/relationships/image" Target="../media/image58.jpeg"/><Relationship Id="rId9" Type="http://schemas.openxmlformats.org/officeDocument/2006/relationships/image" Target="../media/image63.jpe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DA63483-4734-90F9-7265-376E692F7E59}"/>
              </a:ext>
            </a:extLst>
          </p:cNvPr>
          <p:cNvPicPr>
            <a:picLocks noChangeAspect="1"/>
          </p:cNvPicPr>
          <p:nvPr/>
        </p:nvPicPr>
        <p:blipFill rotWithShape="1">
          <a:blip r:embed="rId3">
            <a:extLst>
              <a:ext uri="{28A0092B-C50C-407E-A947-70E740481C1C}">
                <a14:useLocalDpi xmlns:a14="http://schemas.microsoft.com/office/drawing/2010/main" val="0"/>
              </a:ext>
            </a:extLst>
          </a:blip>
          <a:srcRect r="15615"/>
          <a:stretch/>
        </p:blipFill>
        <p:spPr>
          <a:xfrm>
            <a:off x="-479662" y="1712416"/>
            <a:ext cx="8230553" cy="5486399"/>
          </a:xfrm>
          <a:prstGeom prst="rect">
            <a:avLst/>
          </a:prstGeom>
        </p:spPr>
      </p:pic>
      <p:pic>
        <p:nvPicPr>
          <p:cNvPr id="18" name="Banner">
            <a:extLst>
              <a:ext uri="{FF2B5EF4-FFF2-40B4-BE49-F238E27FC236}">
                <a16:creationId xmlns:a16="http://schemas.microsoft.com/office/drawing/2014/main" id="{591275CE-B687-DA4F-43D3-FBD52E5406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19" name="TextBox 18">
            <a:extLst>
              <a:ext uri="{FF2B5EF4-FFF2-40B4-BE49-F238E27FC236}">
                <a16:creationId xmlns:a16="http://schemas.microsoft.com/office/drawing/2014/main" id="{3DB223DF-99BE-94CF-5EC0-6A18E51A8A3A}"/>
              </a:ext>
            </a:extLst>
          </p:cNvPr>
          <p:cNvSpPr txBox="1"/>
          <p:nvPr/>
        </p:nvSpPr>
        <p:spPr>
          <a:xfrm>
            <a:off x="1143000" y="1070650"/>
            <a:ext cx="4356847" cy="707886"/>
          </a:xfrm>
          <a:prstGeom prst="rect">
            <a:avLst/>
          </a:prstGeom>
          <a:noFill/>
        </p:spPr>
        <p:txBody>
          <a:bodyPr wrap="square" rtlCol="0">
            <a:spAutoFit/>
          </a:bodyPr>
          <a:lstStyle/>
          <a:p>
            <a:r>
              <a:rPr lang="en-US" sz="4000" b="1" dirty="0"/>
              <a:t>Module D</a:t>
            </a:r>
          </a:p>
        </p:txBody>
      </p:sp>
      <p:pic>
        <p:nvPicPr>
          <p:cNvPr id="25" name="Picture 24">
            <a:extLst>
              <a:ext uri="{FF2B5EF4-FFF2-40B4-BE49-F238E27FC236}">
                <a16:creationId xmlns:a16="http://schemas.microsoft.com/office/drawing/2014/main" id="{6908D356-8965-7D5D-F73F-90E77720EBB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696200" y="3240069"/>
            <a:ext cx="4495800" cy="2528887"/>
          </a:xfrm>
          <a:prstGeom prst="rect">
            <a:avLst/>
          </a:prstGeom>
        </p:spPr>
      </p:pic>
      <p:pic>
        <p:nvPicPr>
          <p:cNvPr id="26" name="Picture 25" descr="A picture containing transport, airplane, aircraft, sketch&#10;&#10;Description automatically generated">
            <a:extLst>
              <a:ext uri="{FF2B5EF4-FFF2-40B4-BE49-F238E27FC236}">
                <a16:creationId xmlns:a16="http://schemas.microsoft.com/office/drawing/2014/main" id="{5676D58A-DFC6-327D-3633-217E64EE27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796036">
            <a:off x="9596998" y="1794921"/>
            <a:ext cx="2109840" cy="14358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Box 4"/>
          <p:cNvSpPr txBox="1">
            <a:spLocks noChangeArrowheads="1"/>
          </p:cNvSpPr>
          <p:nvPr/>
        </p:nvSpPr>
        <p:spPr bwMode="auto">
          <a:xfrm>
            <a:off x="2095500" y="1049338"/>
            <a:ext cx="800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i="1">
                <a:solidFill>
                  <a:schemeClr val="bg1"/>
                </a:solidFill>
              </a:rPr>
              <a:t>Video Clip: Start the video by clicking on the image below.</a:t>
            </a:r>
          </a:p>
        </p:txBody>
      </p:sp>
      <p:pic>
        <p:nvPicPr>
          <p:cNvPr id="4" name="Banner">
            <a:extLst>
              <a:ext uri="{FF2B5EF4-FFF2-40B4-BE49-F238E27FC236}">
                <a16:creationId xmlns:a16="http://schemas.microsoft.com/office/drawing/2014/main" id="{5FE0D9B1-1C8F-5F4E-816A-DCD8A9BA64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6" name="TextBox 5">
            <a:extLst>
              <a:ext uri="{FF2B5EF4-FFF2-40B4-BE49-F238E27FC236}">
                <a16:creationId xmlns:a16="http://schemas.microsoft.com/office/drawing/2014/main" id="{94EEE580-7AB7-8BFB-FBCC-13D92887730B}"/>
              </a:ext>
            </a:extLst>
          </p:cNvPr>
          <p:cNvSpPr txBox="1"/>
          <p:nvPr/>
        </p:nvSpPr>
        <p:spPr>
          <a:xfrm>
            <a:off x="1143000" y="1070650"/>
            <a:ext cx="4356847" cy="707886"/>
          </a:xfrm>
          <a:prstGeom prst="rect">
            <a:avLst/>
          </a:prstGeom>
          <a:noFill/>
        </p:spPr>
        <p:txBody>
          <a:bodyPr wrap="square" rtlCol="0">
            <a:spAutoFit/>
          </a:bodyPr>
          <a:lstStyle/>
          <a:p>
            <a:r>
              <a:rPr lang="en-US" sz="4000" b="1" dirty="0"/>
              <a:t>Syringe Re-use</a:t>
            </a:r>
          </a:p>
        </p:txBody>
      </p:sp>
      <p:pic>
        <p:nvPicPr>
          <p:cNvPr id="7" name="Online Media 6" title="D11 Double Dipping">
            <a:hlinkClick r:id="" action="ppaction://media"/>
            <a:extLst>
              <a:ext uri="{FF2B5EF4-FFF2-40B4-BE49-F238E27FC236}">
                <a16:creationId xmlns:a16="http://schemas.microsoft.com/office/drawing/2014/main" id="{3458E805-736A-A805-3285-DE32DC08F20A}"/>
              </a:ext>
            </a:extLst>
          </p:cNvPr>
          <p:cNvPicPr>
            <a:picLocks noRot="1" noChangeAspect="1"/>
          </p:cNvPicPr>
          <p:nvPr>
            <a:videoFile r:link="rId1"/>
          </p:nvPr>
        </p:nvPicPr>
        <p:blipFill>
          <a:blip r:embed="rId5"/>
          <a:stretch>
            <a:fillRect/>
          </a:stretch>
        </p:blipFill>
        <p:spPr>
          <a:xfrm>
            <a:off x="1232464" y="1836218"/>
            <a:ext cx="9479819" cy="4183582"/>
          </a:xfrm>
          <a:prstGeom prst="rect">
            <a:avLst/>
          </a:prstGeom>
          <a:ln>
            <a:noFill/>
          </a:ln>
        </p:spPr>
      </p:pic>
      <p:pic>
        <p:nvPicPr>
          <p:cNvPr id="11" name="1 Needle pic">
            <a:extLst>
              <a:ext uri="{FF2B5EF4-FFF2-40B4-BE49-F238E27FC236}">
                <a16:creationId xmlns:a16="http://schemas.microsoft.com/office/drawing/2014/main" id="{6210A58C-085C-E825-C8C8-7DE7F3F39F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1374" y="1093966"/>
            <a:ext cx="703628" cy="703628"/>
          </a:xfrm>
          <a:prstGeom prst="rect">
            <a:avLst/>
          </a:prstGeom>
        </p:spPr>
      </p:pic>
      <p:pic>
        <p:nvPicPr>
          <p:cNvPr id="12" name="Needle pic" hidden="1">
            <a:extLst>
              <a:ext uri="{FF2B5EF4-FFF2-40B4-BE49-F238E27FC236}">
                <a16:creationId xmlns:a16="http://schemas.microsoft.com/office/drawing/2014/main" id="{55945A51-EFB0-FBAE-5112-CE4E76D470B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000" y="5671469"/>
            <a:ext cx="797561" cy="797561"/>
          </a:xfrm>
          <a:prstGeom prst="rect">
            <a:avLst/>
          </a:prstGeom>
        </p:spPr>
      </p:pic>
      <p:sp>
        <p:nvSpPr>
          <p:cNvPr id="13" name="3 hand hygiene text" hidden="1">
            <a:extLst>
              <a:ext uri="{FF2B5EF4-FFF2-40B4-BE49-F238E27FC236}">
                <a16:creationId xmlns:a16="http://schemas.microsoft.com/office/drawing/2014/main" id="{0ACBAE53-300E-CA02-08E8-8A8779723976}"/>
              </a:ext>
            </a:extLst>
          </p:cNvPr>
          <p:cNvSpPr txBox="1"/>
          <p:nvPr/>
        </p:nvSpPr>
        <p:spPr>
          <a:xfrm>
            <a:off x="1785051" y="6103541"/>
            <a:ext cx="1578124" cy="369332"/>
          </a:xfrm>
          <a:prstGeom prst="rect">
            <a:avLst/>
          </a:prstGeom>
          <a:noFill/>
        </p:spPr>
        <p:txBody>
          <a:bodyPr wrap="none" rtlCol="0">
            <a:spAutoFit/>
          </a:bodyPr>
          <a:lstStyle/>
          <a:p>
            <a:r>
              <a:rPr lang="en-US" b="1" dirty="0">
                <a:solidFill>
                  <a:srgbClr val="3B1F4D"/>
                </a:solidFill>
                <a:latin typeface="Edmondsans"/>
                <a:cs typeface="Edmondsans"/>
              </a:rPr>
              <a:t>Syringe Re-use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5">
            <a:extLst>
              <a:ext uri="{FF2B5EF4-FFF2-40B4-BE49-F238E27FC236}">
                <a16:creationId xmlns:a16="http://schemas.microsoft.com/office/drawing/2014/main" id="{B996AACE-A6D9-406E-9F01-F85DCE8BFB95}"/>
              </a:ext>
            </a:extLst>
          </p:cNvPr>
          <p:cNvPicPr>
            <a:picLocks noGrp="1" noChangeAspect="1" noChangeArrowheads="1"/>
          </p:cNvPicPr>
          <p:nvPr>
            <p:ph idx="4294967295"/>
          </p:nvPr>
        </p:nvPicPr>
        <p:blipFill>
          <a:blip r:embed="rId3"/>
          <a:stretch>
            <a:fillRect/>
          </a:stretch>
        </p:blipFill>
        <p:spPr>
          <a:xfrm>
            <a:off x="3704356" y="4059159"/>
            <a:ext cx="5257801" cy="2570241"/>
          </a:xfrm>
          <a:prstGeom prst="rect">
            <a:avLst/>
          </a:prstGeom>
          <a:effectLst>
            <a:outerShdw blurRad="292100" dist="139700" dir="2700000" algn="tl" rotWithShape="0">
              <a:srgbClr val="333333">
                <a:alpha val="65000"/>
              </a:srgbClr>
            </a:outerShdw>
          </a:effectLst>
        </p:spPr>
      </p:pic>
      <p:sp>
        <p:nvSpPr>
          <p:cNvPr id="29700" name="Rectangle 3"/>
          <p:cNvSpPr>
            <a:spLocks noGrp="1"/>
          </p:cNvSpPr>
          <p:nvPr>
            <p:ph type="body" sz="half" idx="4294967295"/>
          </p:nvPr>
        </p:nvSpPr>
        <p:spPr>
          <a:xfrm>
            <a:off x="1371600" y="1985288"/>
            <a:ext cx="6553200" cy="2345765"/>
          </a:xfrm>
          <a:prstGeom prst="rect">
            <a:avLst/>
          </a:prstGeom>
        </p:spPr>
        <p:txBody>
          <a:bodyPr/>
          <a:lstStyle/>
          <a:p>
            <a:pPr eaLnBrk="1" hangingPunct="1">
              <a:spcAft>
                <a:spcPts val="0"/>
              </a:spcAft>
              <a:buSzPct val="60000"/>
            </a:pPr>
            <a:r>
              <a:rPr lang="en-US" altLang="en-US" sz="2600" dirty="0">
                <a:solidFill>
                  <a:srgbClr val="532E1D"/>
                </a:solidFill>
                <a:latin typeface="Calibri" panose="020F0502020204030204" pitchFamily="34" charset="0"/>
                <a:cs typeface="Calibri" panose="020F0502020204030204" pitchFamily="34" charset="0"/>
              </a:rPr>
              <a:t>9 clinic-associated hepatitis C virus cases </a:t>
            </a:r>
          </a:p>
          <a:p>
            <a:pPr eaLnBrk="1" hangingPunct="1">
              <a:spcAft>
                <a:spcPts val="0"/>
              </a:spcAft>
              <a:buSzPct val="60000"/>
            </a:pPr>
            <a:r>
              <a:rPr lang="en-US" altLang="en-US" sz="2600" dirty="0">
                <a:solidFill>
                  <a:srgbClr val="532E1D"/>
                </a:solidFill>
                <a:latin typeface="Calibri" panose="020F0502020204030204" pitchFamily="34" charset="0"/>
                <a:cs typeface="Calibri" panose="020F0502020204030204" pitchFamily="34" charset="0"/>
              </a:rPr>
              <a:t>106 possible clinic-associated cases</a:t>
            </a:r>
          </a:p>
          <a:p>
            <a:pPr eaLnBrk="1" hangingPunct="1">
              <a:spcAft>
                <a:spcPts val="0"/>
              </a:spcAft>
              <a:buSzPct val="60000"/>
            </a:pPr>
            <a:r>
              <a:rPr lang="en-US" altLang="en-US" sz="2600" dirty="0">
                <a:solidFill>
                  <a:srgbClr val="532E1D"/>
                </a:solidFill>
                <a:latin typeface="Calibri" panose="020F0502020204030204" pitchFamily="34" charset="0"/>
                <a:cs typeface="Calibri" panose="020F0502020204030204" pitchFamily="34" charset="0"/>
              </a:rPr>
              <a:t>63,000 potential exposures</a:t>
            </a:r>
          </a:p>
          <a:p>
            <a:pPr eaLnBrk="1" hangingPunct="1">
              <a:spcAft>
                <a:spcPts val="0"/>
              </a:spcAft>
              <a:buSzPct val="60000"/>
            </a:pPr>
            <a:r>
              <a:rPr lang="en-US" altLang="en-US" sz="2600" dirty="0">
                <a:solidFill>
                  <a:srgbClr val="532E1D"/>
                </a:solidFill>
                <a:latin typeface="Calibri" panose="020F0502020204030204" pitchFamily="34" charset="0"/>
                <a:cs typeface="Calibri" panose="020F0502020204030204" pitchFamily="34" charset="0"/>
              </a:rPr>
              <a:t>$16–21 million total cost</a:t>
            </a:r>
          </a:p>
        </p:txBody>
      </p:sp>
      <p:pic>
        <p:nvPicPr>
          <p:cNvPr id="5" name="Picture 9" descr="ANd9GcRaW-K3kBAE0P1l7ECPUUl-IlOvP06FXEllGoUTGKtsPjv9dYOF">
            <a:extLst>
              <a:ext uri="{FF2B5EF4-FFF2-40B4-BE49-F238E27FC236}">
                <a16:creationId xmlns:a16="http://schemas.microsoft.com/office/drawing/2014/main" id="{EF306F7D-BEE9-4F52-9D18-91845B446A46}"/>
              </a:ext>
            </a:extLst>
          </p:cNvPr>
          <p:cNvPicPr>
            <a:picLocks noChangeAspect="1" noChangeArrowheads="1"/>
          </p:cNvPicPr>
          <p:nvPr/>
        </p:nvPicPr>
        <p:blipFill>
          <a:blip r:embed="rId4"/>
          <a:srcRect/>
          <a:stretch>
            <a:fillRect/>
          </a:stretch>
        </p:blipFill>
        <p:spPr bwMode="auto">
          <a:xfrm>
            <a:off x="7683063" y="1966895"/>
            <a:ext cx="3900487" cy="2713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anner">
            <a:extLst>
              <a:ext uri="{FF2B5EF4-FFF2-40B4-BE49-F238E27FC236}">
                <a16:creationId xmlns:a16="http://schemas.microsoft.com/office/drawing/2014/main" id="{63BF5FFC-F719-4D04-796F-48817564D4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3" name="TextBox 2">
            <a:extLst>
              <a:ext uri="{FF2B5EF4-FFF2-40B4-BE49-F238E27FC236}">
                <a16:creationId xmlns:a16="http://schemas.microsoft.com/office/drawing/2014/main" id="{EFDE889E-6B91-FCCB-3F56-9B9750D25709}"/>
              </a:ext>
            </a:extLst>
          </p:cNvPr>
          <p:cNvSpPr txBox="1"/>
          <p:nvPr/>
        </p:nvSpPr>
        <p:spPr>
          <a:xfrm>
            <a:off x="1143000" y="1070650"/>
            <a:ext cx="7886700" cy="707886"/>
          </a:xfrm>
          <a:prstGeom prst="rect">
            <a:avLst/>
          </a:prstGeom>
          <a:noFill/>
        </p:spPr>
        <p:txBody>
          <a:bodyPr wrap="square" rtlCol="0">
            <a:spAutoFit/>
          </a:bodyPr>
          <a:lstStyle/>
          <a:p>
            <a:r>
              <a:rPr lang="en-US" sz="4000" b="1" dirty="0"/>
              <a:t>Endoscopy Center, Nevada (2008)</a:t>
            </a:r>
          </a:p>
        </p:txBody>
      </p:sp>
      <p:pic>
        <p:nvPicPr>
          <p:cNvPr id="9" name="1 Needle pic">
            <a:extLst>
              <a:ext uri="{FF2B5EF4-FFF2-40B4-BE49-F238E27FC236}">
                <a16:creationId xmlns:a16="http://schemas.microsoft.com/office/drawing/2014/main" id="{002845AF-B3E5-C015-5C8D-198C1893A50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1374" y="1093966"/>
            <a:ext cx="703628" cy="703628"/>
          </a:xfrm>
          <a:prstGeom prst="rect">
            <a:avLst/>
          </a:prstGeom>
        </p:spPr>
      </p:pic>
      <p:pic>
        <p:nvPicPr>
          <p:cNvPr id="10" name="Needle pic" hidden="1">
            <a:extLst>
              <a:ext uri="{FF2B5EF4-FFF2-40B4-BE49-F238E27FC236}">
                <a16:creationId xmlns:a16="http://schemas.microsoft.com/office/drawing/2014/main" id="{24913623-A9E3-9486-A24E-1430388B6B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3000" y="5671469"/>
            <a:ext cx="797561" cy="797561"/>
          </a:xfrm>
          <a:prstGeom prst="rect">
            <a:avLst/>
          </a:prstGeom>
        </p:spPr>
      </p:pic>
      <p:sp>
        <p:nvSpPr>
          <p:cNvPr id="11" name="3 hand hygiene text" hidden="1">
            <a:extLst>
              <a:ext uri="{FF2B5EF4-FFF2-40B4-BE49-F238E27FC236}">
                <a16:creationId xmlns:a16="http://schemas.microsoft.com/office/drawing/2014/main" id="{17E0CE53-6980-C842-C786-9385461844F4}"/>
              </a:ext>
            </a:extLst>
          </p:cNvPr>
          <p:cNvSpPr txBox="1"/>
          <p:nvPr/>
        </p:nvSpPr>
        <p:spPr>
          <a:xfrm>
            <a:off x="1785051" y="6103541"/>
            <a:ext cx="1578124" cy="369332"/>
          </a:xfrm>
          <a:prstGeom prst="rect">
            <a:avLst/>
          </a:prstGeom>
          <a:noFill/>
        </p:spPr>
        <p:txBody>
          <a:bodyPr wrap="none" rtlCol="0">
            <a:spAutoFit/>
          </a:bodyPr>
          <a:lstStyle/>
          <a:p>
            <a:r>
              <a:rPr lang="en-US" b="1" dirty="0">
                <a:solidFill>
                  <a:srgbClr val="3B1F4D"/>
                </a:solidFill>
                <a:latin typeface="Edmondsans"/>
                <a:cs typeface="Edmondsans"/>
              </a:rPr>
              <a:t>Syringe Re-use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C20BBB-CD96-4BA0-B84A-62E6950A8197}"/>
              </a:ext>
            </a:extLst>
          </p:cNvPr>
          <p:cNvSpPr>
            <a:spLocks noGrp="1"/>
          </p:cNvSpPr>
          <p:nvPr>
            <p:ph idx="4294967295"/>
          </p:nvPr>
        </p:nvSpPr>
        <p:spPr>
          <a:xfrm>
            <a:off x="2743200" y="2058473"/>
            <a:ext cx="7391400" cy="2284928"/>
          </a:xfrm>
          <a:prstGeom prst="rect">
            <a:avLst/>
          </a:prstGeom>
        </p:spPr>
        <p:txBody>
          <a:bodyPr rtlCol="0">
            <a:normAutofit/>
          </a:bodyPr>
          <a:lstStyle/>
          <a:p>
            <a:pPr marL="231775" indent="-231775" eaLnBrk="1" fontAlgn="auto" hangingPunct="1">
              <a:spcBef>
                <a:spcPts val="563"/>
              </a:spcBef>
              <a:buFont typeface="+mj-lt"/>
              <a:buAutoNum type="arabicPeriod"/>
              <a:defRPr/>
            </a:pPr>
            <a:r>
              <a:rPr lang="en-US" sz="2400" dirty="0">
                <a:solidFill>
                  <a:srgbClr val="532E1D"/>
                </a:solidFill>
              </a:rPr>
              <a:t>Changing the needle makes a syringe safe for reuse.</a:t>
            </a:r>
          </a:p>
          <a:p>
            <a:pPr marL="231775" indent="-231775" eaLnBrk="1" fontAlgn="auto" hangingPunct="1">
              <a:spcBef>
                <a:spcPts val="563"/>
              </a:spcBef>
              <a:buFont typeface="+mj-lt"/>
              <a:buAutoNum type="arabicPeriod"/>
              <a:defRPr/>
            </a:pPr>
            <a:r>
              <a:rPr lang="en-US" sz="2400" dirty="0">
                <a:solidFill>
                  <a:srgbClr val="532E1D"/>
                </a:solidFill>
              </a:rPr>
              <a:t>Syringes can be reused as long as an injection is administered through an intervening length of IV tubing.</a:t>
            </a:r>
          </a:p>
          <a:p>
            <a:pPr marL="231775" indent="-231775" eaLnBrk="1" fontAlgn="auto" hangingPunct="1">
              <a:spcBef>
                <a:spcPts val="563"/>
              </a:spcBef>
              <a:spcAft>
                <a:spcPts val="1800"/>
              </a:spcAft>
              <a:buFont typeface="+mj-lt"/>
              <a:buAutoNum type="arabicPeriod"/>
              <a:defRPr/>
            </a:pPr>
            <a:r>
              <a:rPr lang="en-US" sz="2400" dirty="0">
                <a:solidFill>
                  <a:srgbClr val="532E1D"/>
                </a:solidFill>
              </a:rPr>
              <a:t>If you don't see blood in the IV tubing or syringe, it means that those supplies are safe for reuse.</a:t>
            </a:r>
          </a:p>
        </p:txBody>
      </p:sp>
      <p:pic>
        <p:nvPicPr>
          <p:cNvPr id="7" name="Banner">
            <a:extLst>
              <a:ext uri="{FF2B5EF4-FFF2-40B4-BE49-F238E27FC236}">
                <a16:creationId xmlns:a16="http://schemas.microsoft.com/office/drawing/2014/main" id="{1F937C24-8CAA-AE9B-6D5E-44AF66E04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8" name="TextBox 7">
            <a:extLst>
              <a:ext uri="{FF2B5EF4-FFF2-40B4-BE49-F238E27FC236}">
                <a16:creationId xmlns:a16="http://schemas.microsoft.com/office/drawing/2014/main" id="{E696B74C-0081-2A80-0005-4E23F0F525AB}"/>
              </a:ext>
            </a:extLst>
          </p:cNvPr>
          <p:cNvSpPr txBox="1"/>
          <p:nvPr/>
        </p:nvSpPr>
        <p:spPr>
          <a:xfrm>
            <a:off x="1143000" y="1070650"/>
            <a:ext cx="6629400" cy="707886"/>
          </a:xfrm>
          <a:prstGeom prst="rect">
            <a:avLst/>
          </a:prstGeom>
          <a:noFill/>
        </p:spPr>
        <p:txBody>
          <a:bodyPr wrap="square" rtlCol="0">
            <a:spAutoFit/>
          </a:bodyPr>
          <a:lstStyle/>
          <a:p>
            <a:r>
              <a:rPr lang="en-US" sz="4000" b="1" dirty="0"/>
              <a:t>Dangerous  Misperceptions</a:t>
            </a:r>
          </a:p>
        </p:txBody>
      </p:sp>
      <p:pic>
        <p:nvPicPr>
          <p:cNvPr id="13" name="1 Needle pic">
            <a:extLst>
              <a:ext uri="{FF2B5EF4-FFF2-40B4-BE49-F238E27FC236}">
                <a16:creationId xmlns:a16="http://schemas.microsoft.com/office/drawing/2014/main" id="{7F441A44-E711-4D94-16BA-FDD6CDF4FE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1374" y="1093966"/>
            <a:ext cx="703628" cy="703628"/>
          </a:xfrm>
          <a:prstGeom prst="rect">
            <a:avLst/>
          </a:prstGeom>
        </p:spPr>
      </p:pic>
      <p:pic>
        <p:nvPicPr>
          <p:cNvPr id="14" name="Needle pic" hidden="1">
            <a:extLst>
              <a:ext uri="{FF2B5EF4-FFF2-40B4-BE49-F238E27FC236}">
                <a16:creationId xmlns:a16="http://schemas.microsoft.com/office/drawing/2014/main" id="{A113CD86-5F06-D42D-1EDB-1DB60D18C5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 y="5671469"/>
            <a:ext cx="797561" cy="797561"/>
          </a:xfrm>
          <a:prstGeom prst="rect">
            <a:avLst/>
          </a:prstGeom>
        </p:spPr>
      </p:pic>
      <p:sp>
        <p:nvSpPr>
          <p:cNvPr id="15" name="3 hand hygiene text" hidden="1">
            <a:extLst>
              <a:ext uri="{FF2B5EF4-FFF2-40B4-BE49-F238E27FC236}">
                <a16:creationId xmlns:a16="http://schemas.microsoft.com/office/drawing/2014/main" id="{FFE5E631-EC18-62D2-A3C1-4A4CE2BD9C27}"/>
              </a:ext>
            </a:extLst>
          </p:cNvPr>
          <p:cNvSpPr txBox="1"/>
          <p:nvPr/>
        </p:nvSpPr>
        <p:spPr>
          <a:xfrm>
            <a:off x="1785051" y="6103541"/>
            <a:ext cx="1578124" cy="369332"/>
          </a:xfrm>
          <a:prstGeom prst="rect">
            <a:avLst/>
          </a:prstGeom>
          <a:noFill/>
        </p:spPr>
        <p:txBody>
          <a:bodyPr wrap="none" rtlCol="0">
            <a:spAutoFit/>
          </a:bodyPr>
          <a:lstStyle/>
          <a:p>
            <a:r>
              <a:rPr lang="en-US" b="1" dirty="0">
                <a:solidFill>
                  <a:srgbClr val="3B1F4D"/>
                </a:solidFill>
                <a:latin typeface="Edmondsans"/>
                <a:cs typeface="Edmondsans"/>
              </a:rPr>
              <a:t>Syringe Re-use</a:t>
            </a:r>
          </a:p>
        </p:txBody>
      </p:sp>
      <p:pic>
        <p:nvPicPr>
          <p:cNvPr id="17" name="Picture 16" descr="A red x on a black background&#10;&#10;Description automatically generated">
            <a:extLst>
              <a:ext uri="{FF2B5EF4-FFF2-40B4-BE49-F238E27FC236}">
                <a16:creationId xmlns:a16="http://schemas.microsoft.com/office/drawing/2014/main" id="{D1D80EFE-65CD-F474-D732-AC264FF173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9993" y="2036968"/>
            <a:ext cx="591820" cy="588689"/>
          </a:xfrm>
          <a:prstGeom prst="rect">
            <a:avLst/>
          </a:prstGeom>
        </p:spPr>
      </p:pic>
      <p:pic>
        <p:nvPicPr>
          <p:cNvPr id="18" name="Picture 17" descr="A red x on a black background&#10;&#10;Description automatically generated">
            <a:extLst>
              <a:ext uri="{FF2B5EF4-FFF2-40B4-BE49-F238E27FC236}">
                <a16:creationId xmlns:a16="http://schemas.microsoft.com/office/drawing/2014/main" id="{AC30A458-339E-4C54-FD78-4E7DBF6420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9993" y="2747789"/>
            <a:ext cx="591820" cy="588689"/>
          </a:xfrm>
          <a:prstGeom prst="rect">
            <a:avLst/>
          </a:prstGeom>
        </p:spPr>
      </p:pic>
      <p:pic>
        <p:nvPicPr>
          <p:cNvPr id="19" name="Picture 18" descr="A red x on a black background&#10;&#10;Description automatically generated">
            <a:extLst>
              <a:ext uri="{FF2B5EF4-FFF2-40B4-BE49-F238E27FC236}">
                <a16:creationId xmlns:a16="http://schemas.microsoft.com/office/drawing/2014/main" id="{B9B8DB3C-5E44-2EF0-F605-FA4036C357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9993" y="3498808"/>
            <a:ext cx="591820" cy="588689"/>
          </a:xfrm>
          <a:prstGeom prst="rect">
            <a:avLst/>
          </a:prstGeom>
        </p:spPr>
      </p:pic>
      <p:sp>
        <p:nvSpPr>
          <p:cNvPr id="21" name="TextBox 20">
            <a:extLst>
              <a:ext uri="{FF2B5EF4-FFF2-40B4-BE49-F238E27FC236}">
                <a16:creationId xmlns:a16="http://schemas.microsoft.com/office/drawing/2014/main" id="{F55EF644-EED2-7ABD-AA9A-0BF6760C931E}"/>
              </a:ext>
            </a:extLst>
          </p:cNvPr>
          <p:cNvSpPr txBox="1"/>
          <p:nvPr/>
        </p:nvSpPr>
        <p:spPr>
          <a:xfrm>
            <a:off x="2129969" y="4565572"/>
            <a:ext cx="7620000" cy="954107"/>
          </a:xfrm>
          <a:prstGeom prst="rect">
            <a:avLst/>
          </a:prstGeom>
          <a:noFill/>
        </p:spPr>
        <p:txBody>
          <a:bodyPr wrap="square">
            <a:spAutoFit/>
          </a:bodyPr>
          <a:lstStyle/>
          <a:p>
            <a:pPr marL="119062" indent="0" algn="ctr" eaLnBrk="1" fontAlgn="auto" hangingPunct="1">
              <a:spcAft>
                <a:spcPts val="1800"/>
              </a:spcAft>
              <a:buNone/>
              <a:defRPr/>
            </a:pPr>
            <a:r>
              <a:rPr lang="en-US" sz="2800" dirty="0">
                <a:solidFill>
                  <a:srgbClr val="FF0000"/>
                </a:solidFill>
              </a:rPr>
              <a:t>Once they are used, both the needle </a:t>
            </a:r>
            <a:r>
              <a:rPr lang="en-US" sz="2800" u="sng" dirty="0">
                <a:solidFill>
                  <a:srgbClr val="FF0000"/>
                </a:solidFill>
              </a:rPr>
              <a:t>and syringe </a:t>
            </a:r>
            <a:r>
              <a:rPr lang="en-US" sz="2800" dirty="0">
                <a:solidFill>
                  <a:srgbClr val="FF0000"/>
                </a:solidFill>
              </a:rPr>
              <a:t>are contaminated and must be discarded!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4294967295"/>
          </p:nvPr>
        </p:nvSpPr>
        <p:spPr>
          <a:xfrm>
            <a:off x="1578507" y="2514600"/>
            <a:ext cx="8839200" cy="5105400"/>
          </a:xfrm>
          <a:prstGeom prst="rect">
            <a:avLst/>
          </a:prstGeom>
        </p:spPr>
        <p:txBody>
          <a:bodyPr/>
          <a:lstStyle/>
          <a:p>
            <a:pPr indent="-273050" eaLnBrk="1" hangingPunct="1">
              <a:spcAft>
                <a:spcPts val="0"/>
              </a:spcAft>
            </a:pPr>
            <a:r>
              <a:rPr lang="en-US" altLang="en-US" sz="2400" dirty="0">
                <a:solidFill>
                  <a:srgbClr val="532E1D"/>
                </a:solidFill>
              </a:rPr>
              <a:t>Vials labeled as single use:</a:t>
            </a:r>
          </a:p>
          <a:p>
            <a:pPr lvl="1" indent="-273050" eaLnBrk="1" hangingPunct="1">
              <a:spcAft>
                <a:spcPts val="0"/>
              </a:spcAft>
            </a:pPr>
            <a:r>
              <a:rPr lang="en-US" altLang="en-US" sz="2400" dirty="0">
                <a:solidFill>
                  <a:srgbClr val="FF0000"/>
                </a:solidFill>
              </a:rPr>
              <a:t>NO PRESERVATIVE</a:t>
            </a:r>
          </a:p>
          <a:p>
            <a:pPr lvl="1" indent="-273050" eaLnBrk="1" hangingPunct="1">
              <a:spcAft>
                <a:spcPts val="0"/>
              </a:spcAft>
            </a:pPr>
            <a:r>
              <a:rPr lang="en-US" altLang="en-US" sz="2400" dirty="0">
                <a:solidFill>
                  <a:srgbClr val="532E1D"/>
                </a:solidFill>
              </a:rPr>
              <a:t>Can be accessed </a:t>
            </a:r>
            <a:r>
              <a:rPr lang="en-US" altLang="en-US" sz="2400" u="sng" dirty="0">
                <a:solidFill>
                  <a:srgbClr val="532E1D"/>
                </a:solidFill>
              </a:rPr>
              <a:t>one time only  and for one patient only and remaining contents must be discarded</a:t>
            </a:r>
          </a:p>
          <a:p>
            <a:pPr indent="-273050" eaLnBrk="1" hangingPunct="1">
              <a:spcBef>
                <a:spcPts val="1800"/>
              </a:spcBef>
            </a:pPr>
            <a:r>
              <a:rPr lang="en-US" altLang="en-US" sz="2400" dirty="0">
                <a:solidFill>
                  <a:srgbClr val="532E1D"/>
                </a:solidFill>
              </a:rPr>
              <a:t>CDC is aware of at least 19 outbreaks involving single dose vial use</a:t>
            </a:r>
          </a:p>
          <a:p>
            <a:pPr lvl="1" indent="-279400" eaLnBrk="1" hangingPunct="1">
              <a:spcBef>
                <a:spcPct val="0"/>
              </a:spcBef>
            </a:pPr>
            <a:r>
              <a:rPr lang="en-US" altLang="en-US" sz="2400" dirty="0">
                <a:solidFill>
                  <a:srgbClr val="532E1D"/>
                </a:solidFill>
              </a:rPr>
              <a:t>All occurred in outpatient setting with almost half in pain remediation clinics</a:t>
            </a:r>
          </a:p>
        </p:txBody>
      </p:sp>
      <p:pic>
        <p:nvPicPr>
          <p:cNvPr id="10" name="Banner">
            <a:extLst>
              <a:ext uri="{FF2B5EF4-FFF2-40B4-BE49-F238E27FC236}">
                <a16:creationId xmlns:a16="http://schemas.microsoft.com/office/drawing/2014/main" id="{E98E916F-D19B-30E2-26B4-2EE348049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63859"/>
            <a:ext cx="10256154" cy="1591023"/>
          </a:xfrm>
          <a:prstGeom prst="rect">
            <a:avLst/>
          </a:prstGeom>
        </p:spPr>
      </p:pic>
      <p:sp>
        <p:nvSpPr>
          <p:cNvPr id="4" name="TextBox 3">
            <a:extLst>
              <a:ext uri="{FF2B5EF4-FFF2-40B4-BE49-F238E27FC236}">
                <a16:creationId xmlns:a16="http://schemas.microsoft.com/office/drawing/2014/main" id="{8D577293-CFDF-B2A4-602D-BB640C8B6504}"/>
              </a:ext>
            </a:extLst>
          </p:cNvPr>
          <p:cNvSpPr txBox="1"/>
          <p:nvPr/>
        </p:nvSpPr>
        <p:spPr>
          <a:xfrm>
            <a:off x="1143000" y="1070650"/>
            <a:ext cx="9236497" cy="1323439"/>
          </a:xfrm>
          <a:prstGeom prst="rect">
            <a:avLst/>
          </a:prstGeom>
          <a:noFill/>
        </p:spPr>
        <p:txBody>
          <a:bodyPr wrap="square" rtlCol="0">
            <a:spAutoFit/>
          </a:bodyPr>
          <a:lstStyle/>
          <a:p>
            <a:r>
              <a:rPr lang="en-US" sz="4000" b="1" dirty="0"/>
              <a:t>Inappropriate Use of</a:t>
            </a:r>
          </a:p>
          <a:p>
            <a:r>
              <a:rPr lang="en-US" sz="4000" b="1" dirty="0"/>
              <a:t>Single-dose/Single-use Vials </a:t>
            </a:r>
          </a:p>
        </p:txBody>
      </p:sp>
      <p:sp>
        <p:nvSpPr>
          <p:cNvPr id="7" name="3 hand hygiene text" hidden="1">
            <a:extLst>
              <a:ext uri="{FF2B5EF4-FFF2-40B4-BE49-F238E27FC236}">
                <a16:creationId xmlns:a16="http://schemas.microsoft.com/office/drawing/2014/main" id="{EF11F10E-4B7D-5CD2-D6EA-85B813D2651E}"/>
              </a:ext>
            </a:extLst>
          </p:cNvPr>
          <p:cNvSpPr txBox="1"/>
          <p:nvPr/>
        </p:nvSpPr>
        <p:spPr>
          <a:xfrm>
            <a:off x="1785051" y="6103541"/>
            <a:ext cx="4150752" cy="369332"/>
          </a:xfrm>
          <a:prstGeom prst="rect">
            <a:avLst/>
          </a:prstGeom>
          <a:noFill/>
        </p:spPr>
        <p:txBody>
          <a:bodyPr wrap="none" rtlCol="0">
            <a:spAutoFit/>
          </a:bodyPr>
          <a:lstStyle/>
          <a:p>
            <a:r>
              <a:rPr lang="en-US" b="1" dirty="0">
                <a:latin typeface="Edmondsans"/>
                <a:cs typeface="Edmondsans"/>
              </a:rPr>
              <a:t>Inappropriate use of single dose/use vials</a:t>
            </a:r>
          </a:p>
        </p:txBody>
      </p:sp>
      <p:pic>
        <p:nvPicPr>
          <p:cNvPr id="8" name="Vial" hidden="1">
            <a:extLst>
              <a:ext uri="{FF2B5EF4-FFF2-40B4-BE49-F238E27FC236}">
                <a16:creationId xmlns:a16="http://schemas.microsoft.com/office/drawing/2014/main" id="{07A338CD-730E-13B0-608E-0975ACC7D0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4527" y="5684151"/>
            <a:ext cx="488625" cy="844677"/>
          </a:xfrm>
          <a:prstGeom prst="rect">
            <a:avLst/>
          </a:prstGeom>
        </p:spPr>
      </p:pic>
      <p:pic>
        <p:nvPicPr>
          <p:cNvPr id="33796" name="Vial"/>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71727" y="1506267"/>
            <a:ext cx="445980" cy="77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500"/>
                                        <p:tgtEl>
                                          <p:spTgt spid="337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3795">
                                            <p:txEl>
                                              <p:pRg st="1" end="1"/>
                                            </p:txEl>
                                          </p:spTgt>
                                        </p:tgtEl>
                                        <p:attrNameLst>
                                          <p:attrName>style.visibility</p:attrName>
                                        </p:attrNameLst>
                                      </p:cBhvr>
                                      <p:to>
                                        <p:strVal val="visible"/>
                                      </p:to>
                                    </p:set>
                                    <p:animEffect transition="in" filter="fade">
                                      <p:cBhvr>
                                        <p:cTn id="10" dur="500"/>
                                        <p:tgtEl>
                                          <p:spTgt spid="3379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Effect transition="in" filter="fade">
                                      <p:cBhvr>
                                        <p:cTn id="13" dur="500"/>
                                        <p:tgtEl>
                                          <p:spTgt spid="3379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795">
                                            <p:txEl>
                                              <p:pRg st="3" end="3"/>
                                            </p:txEl>
                                          </p:spTgt>
                                        </p:tgtEl>
                                        <p:attrNameLst>
                                          <p:attrName>style.visibility</p:attrName>
                                        </p:attrNameLst>
                                      </p:cBhvr>
                                      <p:to>
                                        <p:strVal val="visible"/>
                                      </p:to>
                                    </p:set>
                                    <p:animEffect transition="in" filter="fade">
                                      <p:cBhvr>
                                        <p:cTn id="18" dur="500"/>
                                        <p:tgtEl>
                                          <p:spTgt spid="3379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3795">
                                            <p:txEl>
                                              <p:pRg st="4" end="4"/>
                                            </p:txEl>
                                          </p:spTgt>
                                        </p:tgtEl>
                                        <p:attrNameLst>
                                          <p:attrName>style.visibility</p:attrName>
                                        </p:attrNameLst>
                                      </p:cBhvr>
                                      <p:to>
                                        <p:strVal val="visible"/>
                                      </p:to>
                                    </p:set>
                                    <p:animEffect transition="in" filter="fade">
                                      <p:cBhvr>
                                        <p:cTn id="21" dur="5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a:extLst>
              <a:ext uri="{FF2B5EF4-FFF2-40B4-BE49-F238E27FC236}">
                <a16:creationId xmlns:a16="http://schemas.microsoft.com/office/drawing/2014/main" id="{8E824D76-5518-41D2-8FB2-536944109453}"/>
              </a:ext>
            </a:extLst>
          </p:cNvPr>
          <p:cNvSpPr>
            <a:spLocks noGrp="1"/>
          </p:cNvSpPr>
          <p:nvPr>
            <p:ph idx="4294967295"/>
          </p:nvPr>
        </p:nvSpPr>
        <p:spPr>
          <a:xfrm>
            <a:off x="1143000" y="2406601"/>
            <a:ext cx="9982200" cy="4375150"/>
          </a:xfrm>
          <a:prstGeom prst="rect">
            <a:avLst/>
          </a:prstGeom>
        </p:spPr>
        <p:txBody>
          <a:bodyPr>
            <a:normAutofit/>
          </a:bodyPr>
          <a:lstStyle/>
          <a:p>
            <a:pPr marL="457200" indent="-457200" eaLnBrk="1" hangingPunct="1">
              <a:spcBef>
                <a:spcPts val="0"/>
              </a:spcBef>
              <a:defRPr/>
            </a:pPr>
            <a:r>
              <a:rPr lang="en-US" altLang="en-US" sz="2500" dirty="0">
                <a:solidFill>
                  <a:srgbClr val="532E1D"/>
                </a:solidFill>
              </a:rPr>
              <a:t>Vials labeled by the manufacturer as “single dose” or “single use” should only be used for a single patient </a:t>
            </a:r>
          </a:p>
          <a:p>
            <a:pPr marL="457200" indent="-457200" eaLnBrk="1" hangingPunct="1">
              <a:spcBef>
                <a:spcPts val="0"/>
              </a:spcBef>
              <a:defRPr/>
            </a:pPr>
            <a:r>
              <a:rPr lang="en-US" altLang="en-US" sz="2500" dirty="0">
                <a:solidFill>
                  <a:srgbClr val="532E1D"/>
                </a:solidFill>
              </a:rPr>
              <a:t>Ongoing outbreaks provide ample evidence that inappropriate use of single-dose/single-use vials causes patient harm.</a:t>
            </a:r>
          </a:p>
          <a:p>
            <a:pPr marL="457200" indent="-457200" eaLnBrk="1" hangingPunct="1">
              <a:spcBef>
                <a:spcPts val="563"/>
              </a:spcBef>
              <a:spcAft>
                <a:spcPts val="0"/>
              </a:spcAft>
              <a:defRPr/>
            </a:pPr>
            <a:r>
              <a:rPr lang="en-US" altLang="en-US" sz="2500" dirty="0">
                <a:solidFill>
                  <a:srgbClr val="532E1D"/>
                </a:solidFill>
              </a:rPr>
              <a:t>Leftover parenteral medications should never be pooled for later administration</a:t>
            </a:r>
          </a:p>
          <a:p>
            <a:pPr marL="857250" lvl="1" indent="-457200" eaLnBrk="1" hangingPunct="1">
              <a:spcAft>
                <a:spcPts val="0"/>
              </a:spcAft>
              <a:defRPr/>
            </a:pPr>
            <a:r>
              <a:rPr lang="en-US" altLang="en-US" sz="2100" dirty="0">
                <a:solidFill>
                  <a:srgbClr val="532E1D"/>
                </a:solidFill>
              </a:rPr>
              <a:t>In times of critical need, contents from unopened single dose vials can be repackaged for multiple patients in accordance with standards in United States Pharmacopeia General Chapter ‹797›</a:t>
            </a:r>
          </a:p>
        </p:txBody>
      </p:sp>
      <p:sp>
        <p:nvSpPr>
          <p:cNvPr id="35844" name="TextBox 3"/>
          <p:cNvSpPr txBox="1">
            <a:spLocks noChangeArrowheads="1"/>
          </p:cNvSpPr>
          <p:nvPr/>
        </p:nvSpPr>
        <p:spPr bwMode="auto">
          <a:xfrm>
            <a:off x="3048000" y="6324600"/>
            <a:ext cx="5791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spcAft>
                <a:spcPts val="600"/>
              </a:spcAft>
              <a:buSzPct val="85000"/>
              <a:buFont typeface="Arial" panose="020B0604020202020204" pitchFamily="34" charset="0"/>
              <a:buChar char="•"/>
              <a:defRPr sz="3200">
                <a:solidFill>
                  <a:schemeClr val="bg1"/>
                </a:solidFill>
                <a:latin typeface="Calibri" panose="020F0502020204030204" pitchFamily="34" charset="0"/>
              </a:defRPr>
            </a:lvl1pPr>
            <a:lvl2pPr marL="742950" indent="-285750">
              <a:spcBef>
                <a:spcPts val="700"/>
              </a:spcBef>
              <a:spcAft>
                <a:spcPts val="600"/>
              </a:spcAft>
              <a:buSzPct val="85000"/>
              <a:buFont typeface="Arial" panose="020B0604020202020204" pitchFamily="34" charset="0"/>
              <a:buChar char="•"/>
              <a:defRPr sz="2800">
                <a:solidFill>
                  <a:schemeClr val="bg1"/>
                </a:solidFill>
                <a:latin typeface="Calibri" panose="020F0502020204030204" pitchFamily="34" charset="0"/>
              </a:defRPr>
            </a:lvl2pPr>
            <a:lvl3pPr marL="1143000" indent="-228600">
              <a:spcBef>
                <a:spcPts val="700"/>
              </a:spcBef>
              <a:spcAft>
                <a:spcPts val="600"/>
              </a:spcAft>
              <a:buSzPct val="85000"/>
              <a:buFont typeface="Arial" panose="020B0604020202020204" pitchFamily="34" charset="0"/>
              <a:buChar char="•"/>
              <a:defRPr sz="2400">
                <a:solidFill>
                  <a:schemeClr val="bg1"/>
                </a:solidFill>
                <a:latin typeface="Calibri" panose="020F0502020204030204" pitchFamily="34" charset="0"/>
              </a:defRPr>
            </a:lvl3pPr>
            <a:lvl4pPr marL="1600200" indent="-22860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4pPr>
            <a:lvl5pPr marL="2057400" indent="-22860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9pPr>
          </a:lstStyle>
          <a:p>
            <a:pPr algn="r" eaLnBrk="1" hangingPunct="1">
              <a:spcBef>
                <a:spcPct val="0"/>
              </a:spcBef>
              <a:spcAft>
                <a:spcPct val="0"/>
              </a:spcAft>
              <a:buSzTx/>
              <a:buFontTx/>
              <a:buNone/>
            </a:pPr>
            <a:r>
              <a:rPr lang="en-US" altLang="en-US" sz="1600" dirty="0">
                <a:solidFill>
                  <a:schemeClr val="tx1"/>
                </a:solidFill>
                <a:latin typeface="Arial" panose="020B0604020202020204" pitchFamily="34" charset="0"/>
              </a:rPr>
              <a:t>www.cdc.gov/injectionsafety/CDCposition-SingleUseVial.html</a:t>
            </a:r>
          </a:p>
        </p:txBody>
      </p:sp>
      <p:pic>
        <p:nvPicPr>
          <p:cNvPr id="11" name="Banner">
            <a:extLst>
              <a:ext uri="{FF2B5EF4-FFF2-40B4-BE49-F238E27FC236}">
                <a16:creationId xmlns:a16="http://schemas.microsoft.com/office/drawing/2014/main" id="{D2BC428D-3F73-28D5-872A-CB66C36BE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58138"/>
            <a:ext cx="10256154" cy="1591023"/>
          </a:xfrm>
          <a:prstGeom prst="rect">
            <a:avLst/>
          </a:prstGeom>
        </p:spPr>
      </p:pic>
      <p:sp>
        <p:nvSpPr>
          <p:cNvPr id="4" name="TextBox 3">
            <a:extLst>
              <a:ext uri="{FF2B5EF4-FFF2-40B4-BE49-F238E27FC236}">
                <a16:creationId xmlns:a16="http://schemas.microsoft.com/office/drawing/2014/main" id="{E622A12E-DF3A-6DC4-EF17-1C5D1C7FFF47}"/>
              </a:ext>
            </a:extLst>
          </p:cNvPr>
          <p:cNvSpPr txBox="1"/>
          <p:nvPr/>
        </p:nvSpPr>
        <p:spPr>
          <a:xfrm>
            <a:off x="1143000" y="1070650"/>
            <a:ext cx="8896350" cy="1323439"/>
          </a:xfrm>
          <a:prstGeom prst="rect">
            <a:avLst/>
          </a:prstGeom>
          <a:noFill/>
        </p:spPr>
        <p:txBody>
          <a:bodyPr wrap="square" rtlCol="0">
            <a:spAutoFit/>
          </a:bodyPr>
          <a:lstStyle/>
          <a:p>
            <a:r>
              <a:rPr lang="en-US" sz="4000" b="1" dirty="0"/>
              <a:t>Single Dose Vials:</a:t>
            </a:r>
            <a:br>
              <a:rPr lang="en-US" sz="4000" b="1" dirty="0"/>
            </a:br>
            <a:r>
              <a:rPr lang="en-US" sz="4000" b="1" dirty="0"/>
              <a:t>CDC Position Statement, 2012</a:t>
            </a:r>
          </a:p>
        </p:txBody>
      </p:sp>
      <p:sp>
        <p:nvSpPr>
          <p:cNvPr id="7" name="3 hand hygiene text" hidden="1">
            <a:extLst>
              <a:ext uri="{FF2B5EF4-FFF2-40B4-BE49-F238E27FC236}">
                <a16:creationId xmlns:a16="http://schemas.microsoft.com/office/drawing/2014/main" id="{9F044034-B748-5132-8F87-16FC6DCFB54D}"/>
              </a:ext>
            </a:extLst>
          </p:cNvPr>
          <p:cNvSpPr txBox="1"/>
          <p:nvPr/>
        </p:nvSpPr>
        <p:spPr>
          <a:xfrm>
            <a:off x="1785051" y="6103541"/>
            <a:ext cx="4150752" cy="369332"/>
          </a:xfrm>
          <a:prstGeom prst="rect">
            <a:avLst/>
          </a:prstGeom>
          <a:noFill/>
        </p:spPr>
        <p:txBody>
          <a:bodyPr wrap="none" rtlCol="0">
            <a:spAutoFit/>
          </a:bodyPr>
          <a:lstStyle/>
          <a:p>
            <a:r>
              <a:rPr lang="en-US" b="1" dirty="0">
                <a:latin typeface="Edmondsans"/>
                <a:cs typeface="Edmondsans"/>
              </a:rPr>
              <a:t>Inappropriate use of single dose/use vials</a:t>
            </a:r>
          </a:p>
        </p:txBody>
      </p:sp>
      <p:pic>
        <p:nvPicPr>
          <p:cNvPr id="8" name="Vial" hidden="1">
            <a:extLst>
              <a:ext uri="{FF2B5EF4-FFF2-40B4-BE49-F238E27FC236}">
                <a16:creationId xmlns:a16="http://schemas.microsoft.com/office/drawing/2014/main" id="{92E7CAD5-3484-DED3-9145-92C54BC5D3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4527" y="5684151"/>
            <a:ext cx="488625" cy="844677"/>
          </a:xfrm>
          <a:prstGeom prst="rect">
            <a:avLst/>
          </a:prstGeom>
        </p:spPr>
      </p:pic>
      <p:pic>
        <p:nvPicPr>
          <p:cNvPr id="12" name="Vial">
            <a:extLst>
              <a:ext uri="{FF2B5EF4-FFF2-40B4-BE49-F238E27FC236}">
                <a16:creationId xmlns:a16="http://schemas.microsoft.com/office/drawing/2014/main" id="{2A9726BE-E24F-B034-C4E4-65009705C94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71727" y="1506267"/>
            <a:ext cx="445980" cy="77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fade">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fade">
                                      <p:cBhvr>
                                        <p:cTn id="22"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Content Placeholder 2"/>
          <p:cNvSpPr>
            <a:spLocks noGrp="1"/>
          </p:cNvSpPr>
          <p:nvPr>
            <p:ph idx="4294967295"/>
          </p:nvPr>
        </p:nvSpPr>
        <p:spPr>
          <a:xfrm>
            <a:off x="1927225" y="2590800"/>
            <a:ext cx="7455885" cy="3048000"/>
          </a:xfrm>
          <a:prstGeom prst="rect">
            <a:avLst/>
          </a:prstGeom>
        </p:spPr>
        <p:txBody>
          <a:bodyPr lIns="91440" tIns="45720" rIns="91440" bIns="45720" anchor="t"/>
          <a:lstStyle/>
          <a:p>
            <a:pPr indent="-273050">
              <a:spcBef>
                <a:spcPts val="0"/>
              </a:spcBef>
              <a:spcAft>
                <a:spcPts val="0"/>
              </a:spcAft>
            </a:pPr>
            <a:r>
              <a:rPr lang="en-US" altLang="en-US" sz="2400" dirty="0">
                <a:solidFill>
                  <a:srgbClr val="532E1D"/>
                </a:solidFill>
              </a:rPr>
              <a:t>Two women diagnosed with HBV infection, receiving chemotherapy at the same physician practice</a:t>
            </a:r>
          </a:p>
          <a:p>
            <a:pPr indent="-273050">
              <a:spcBef>
                <a:spcPts val="1200"/>
              </a:spcBef>
              <a:spcAft>
                <a:spcPts val="0"/>
              </a:spcAft>
            </a:pPr>
            <a:r>
              <a:rPr lang="en-US" altLang="en-US" sz="2400" dirty="0">
                <a:solidFill>
                  <a:srgbClr val="532E1D"/>
                </a:solidFill>
              </a:rPr>
              <a:t>Multidisciplinary team investigation</a:t>
            </a:r>
          </a:p>
          <a:p>
            <a:pPr indent="-273050">
              <a:spcBef>
                <a:spcPts val="1200"/>
              </a:spcBef>
              <a:spcAft>
                <a:spcPts val="0"/>
              </a:spcAft>
            </a:pPr>
            <a:r>
              <a:rPr lang="en-US" altLang="en-US" sz="2400" dirty="0">
                <a:solidFill>
                  <a:srgbClr val="532E1D"/>
                </a:solidFill>
              </a:rPr>
              <a:t>Office closed; physician license suspended</a:t>
            </a:r>
          </a:p>
          <a:p>
            <a:pPr indent="-273050">
              <a:spcBef>
                <a:spcPts val="1200"/>
              </a:spcBef>
              <a:spcAft>
                <a:spcPts val="0"/>
              </a:spcAft>
            </a:pPr>
            <a:r>
              <a:rPr lang="en-US" altLang="en-US" sz="2400" dirty="0">
                <a:solidFill>
                  <a:srgbClr val="532E1D"/>
                </a:solidFill>
              </a:rPr>
              <a:t>2,700 patients notified</a:t>
            </a:r>
          </a:p>
          <a:p>
            <a:pPr indent="-273050">
              <a:spcBef>
                <a:spcPts val="1200"/>
              </a:spcBef>
              <a:spcAft>
                <a:spcPts val="0"/>
              </a:spcAft>
            </a:pPr>
            <a:r>
              <a:rPr lang="en-US" altLang="en-US" sz="2400" dirty="0">
                <a:solidFill>
                  <a:srgbClr val="532E1D"/>
                </a:solidFill>
              </a:rPr>
              <a:t>29 outbreak-associated cases of HBV</a:t>
            </a:r>
          </a:p>
        </p:txBody>
      </p:sp>
      <p:pic>
        <p:nvPicPr>
          <p:cNvPr id="8" name="Banner">
            <a:extLst>
              <a:ext uri="{FF2B5EF4-FFF2-40B4-BE49-F238E27FC236}">
                <a16:creationId xmlns:a16="http://schemas.microsoft.com/office/drawing/2014/main" id="{A20AD307-0CD5-1B38-CD85-80B83DE82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489" y="1082293"/>
            <a:ext cx="10256154" cy="1591023"/>
          </a:xfrm>
          <a:prstGeom prst="rect">
            <a:avLst/>
          </a:prstGeom>
        </p:spPr>
      </p:pic>
      <p:sp>
        <p:nvSpPr>
          <p:cNvPr id="4" name="TextBox 3">
            <a:extLst>
              <a:ext uri="{FF2B5EF4-FFF2-40B4-BE49-F238E27FC236}">
                <a16:creationId xmlns:a16="http://schemas.microsoft.com/office/drawing/2014/main" id="{29514CF4-9EF3-9DBA-1EFB-D54945BE24FC}"/>
              </a:ext>
            </a:extLst>
          </p:cNvPr>
          <p:cNvSpPr txBox="1"/>
          <p:nvPr/>
        </p:nvSpPr>
        <p:spPr>
          <a:xfrm>
            <a:off x="1143000" y="1070650"/>
            <a:ext cx="8240110" cy="1323439"/>
          </a:xfrm>
          <a:prstGeom prst="rect">
            <a:avLst/>
          </a:prstGeom>
          <a:noFill/>
        </p:spPr>
        <p:txBody>
          <a:bodyPr wrap="square" rtlCol="0">
            <a:spAutoFit/>
          </a:bodyPr>
          <a:lstStyle/>
          <a:p>
            <a:r>
              <a:rPr lang="en-US" sz="4000" b="1" dirty="0"/>
              <a:t>When Failure To Use Aseptic Technique Happens!</a:t>
            </a:r>
          </a:p>
        </p:txBody>
      </p:sp>
      <p:sp>
        <p:nvSpPr>
          <p:cNvPr id="6" name="3 hand hygiene text" hidden="1">
            <a:extLst>
              <a:ext uri="{FF2B5EF4-FFF2-40B4-BE49-F238E27FC236}">
                <a16:creationId xmlns:a16="http://schemas.microsoft.com/office/drawing/2014/main" id="{0E387698-3004-C166-85D0-25C4BC69A226}"/>
              </a:ext>
            </a:extLst>
          </p:cNvPr>
          <p:cNvSpPr txBox="1"/>
          <p:nvPr/>
        </p:nvSpPr>
        <p:spPr>
          <a:xfrm>
            <a:off x="1883126" y="6103540"/>
            <a:ext cx="3297313" cy="369332"/>
          </a:xfrm>
          <a:prstGeom prst="rect">
            <a:avLst/>
          </a:prstGeom>
          <a:noFill/>
        </p:spPr>
        <p:txBody>
          <a:bodyPr wrap="none" rtlCol="0">
            <a:spAutoFit/>
          </a:bodyPr>
          <a:lstStyle/>
          <a:p>
            <a:r>
              <a:rPr lang="en-US" b="1" dirty="0">
                <a:solidFill>
                  <a:srgbClr val="F38F19"/>
                </a:solidFill>
                <a:latin typeface="Edmondsans"/>
                <a:cs typeface="Edmondsans"/>
              </a:rPr>
              <a:t>Failure to use aseptic technique</a:t>
            </a:r>
          </a:p>
        </p:txBody>
      </p:sp>
      <p:pic>
        <p:nvPicPr>
          <p:cNvPr id="7" name="Handwash" hidden="1">
            <a:extLst>
              <a:ext uri="{FF2B5EF4-FFF2-40B4-BE49-F238E27FC236}">
                <a16:creationId xmlns:a16="http://schemas.microsoft.com/office/drawing/2014/main" id="{47CD2AF1-0821-D508-7E3C-A149EB7997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072" y="5740959"/>
            <a:ext cx="753054" cy="725163"/>
          </a:xfrm>
          <a:prstGeom prst="rect">
            <a:avLst/>
          </a:prstGeom>
        </p:spPr>
      </p:pic>
      <p:pic>
        <p:nvPicPr>
          <p:cNvPr id="9" name="1 Needle pic">
            <a:extLst>
              <a:ext uri="{FF2B5EF4-FFF2-40B4-BE49-F238E27FC236}">
                <a16:creationId xmlns:a16="http://schemas.microsoft.com/office/drawing/2014/main" id="{E1C5B274-7D4D-9637-B975-7534AEB7E7E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557807" y="1525990"/>
            <a:ext cx="703628" cy="70362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5" name="Picture 5" descr="P3020005_KS">
            <a:extLst>
              <a:ext uri="{FF2B5EF4-FFF2-40B4-BE49-F238E27FC236}">
                <a16:creationId xmlns:a16="http://schemas.microsoft.com/office/drawing/2014/main" id="{B3D6913D-1D18-4C72-BE0E-EB7981255C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1881" y="1947150"/>
            <a:ext cx="5302250" cy="3975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a:extLst>
              <a:ext uri="{FF2B5EF4-FFF2-40B4-BE49-F238E27FC236}">
                <a16:creationId xmlns:a16="http://schemas.microsoft.com/office/drawing/2014/main" id="{C7D0AD51-4AF7-4AF2-9AB4-3ACA1CFE7EA7}"/>
              </a:ext>
            </a:extLst>
          </p:cNvPr>
          <p:cNvCxnSpPr/>
          <p:nvPr/>
        </p:nvCxnSpPr>
        <p:spPr>
          <a:xfrm>
            <a:off x="3429000" y="2630488"/>
            <a:ext cx="2362200" cy="1047750"/>
          </a:xfrm>
          <a:prstGeom prst="straightConnector1">
            <a:avLst/>
          </a:prstGeom>
          <a:ln w="57150">
            <a:solidFill>
              <a:srgbClr val="18BAC5"/>
            </a:solidFill>
            <a:tailEnd type="arrow"/>
          </a:ln>
          <a:effectLst>
            <a:glow rad="50800">
              <a:schemeClr val="tx1"/>
            </a:glow>
          </a:effectLst>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661E9804-4BA3-46CD-9671-7CC6B71A00E2}"/>
              </a:ext>
            </a:extLst>
          </p:cNvPr>
          <p:cNvCxnSpPr/>
          <p:nvPr/>
        </p:nvCxnSpPr>
        <p:spPr>
          <a:xfrm flipH="1">
            <a:off x="7848600" y="2630488"/>
            <a:ext cx="1371600" cy="1395412"/>
          </a:xfrm>
          <a:prstGeom prst="straightConnector1">
            <a:avLst/>
          </a:prstGeom>
          <a:ln w="57150">
            <a:solidFill>
              <a:srgbClr val="18BAC5"/>
            </a:solidFill>
            <a:tailEnd type="arrow"/>
          </a:ln>
          <a:effectLst>
            <a:glow rad="50800">
              <a:schemeClr val="tx1"/>
            </a:glow>
          </a:effectLst>
        </p:spPr>
        <p:style>
          <a:lnRef idx="3">
            <a:schemeClr val="accent1"/>
          </a:lnRef>
          <a:fillRef idx="0">
            <a:schemeClr val="accent1"/>
          </a:fillRef>
          <a:effectRef idx="2">
            <a:schemeClr val="accent1"/>
          </a:effectRef>
          <a:fontRef idx="minor">
            <a:schemeClr val="tx1"/>
          </a:fontRef>
        </p:style>
      </p:cxnSp>
      <p:sp>
        <p:nvSpPr>
          <p:cNvPr id="128007" name="Text Box 7">
            <a:extLst>
              <a:ext uri="{FF2B5EF4-FFF2-40B4-BE49-F238E27FC236}">
                <a16:creationId xmlns:a16="http://schemas.microsoft.com/office/drawing/2014/main" id="{027EF6C3-90F9-4863-9A5C-E0AE3B2038F2}"/>
              </a:ext>
            </a:extLst>
          </p:cNvPr>
          <p:cNvSpPr txBox="1">
            <a:spLocks noChangeArrowheads="1"/>
          </p:cNvSpPr>
          <p:nvPr/>
        </p:nvSpPr>
        <p:spPr bwMode="auto">
          <a:xfrm>
            <a:off x="8382000" y="2273301"/>
            <a:ext cx="2133600" cy="714375"/>
          </a:xfrm>
          <a:prstGeom prst="roundRect">
            <a:avLst/>
          </a:prstGeom>
          <a:solidFill>
            <a:srgbClr val="18BAC5"/>
          </a:solidFill>
          <a:ln/>
        </p:spPr>
        <p:style>
          <a:lnRef idx="3">
            <a:schemeClr val="lt1"/>
          </a:lnRef>
          <a:fillRef idx="1">
            <a:schemeClr val="accent1"/>
          </a:fillRef>
          <a:effectRef idx="1">
            <a:schemeClr val="accent1"/>
          </a:effectRef>
          <a:fontRef idx="minor">
            <a:schemeClr val="lt1"/>
          </a:fontRef>
        </p:style>
        <p:txBody>
          <a:bodyPr>
            <a:spAutoFit/>
          </a:bodyPr>
          <a:lstStyle/>
          <a:p>
            <a:pPr fontAlgn="auto">
              <a:spcBef>
                <a:spcPct val="50000"/>
              </a:spcBef>
              <a:spcAft>
                <a:spcPts val="0"/>
              </a:spcAft>
              <a:defRPr/>
            </a:pPr>
            <a:r>
              <a:rPr lang="en-US" dirty="0"/>
              <a:t>IV bags with stoppers removed</a:t>
            </a:r>
          </a:p>
        </p:txBody>
      </p:sp>
      <p:sp>
        <p:nvSpPr>
          <p:cNvPr id="128009" name="Text Box 9">
            <a:extLst>
              <a:ext uri="{FF2B5EF4-FFF2-40B4-BE49-F238E27FC236}">
                <a16:creationId xmlns:a16="http://schemas.microsoft.com/office/drawing/2014/main" id="{C75C95C9-14ED-4E03-9278-2AC027824B44}"/>
              </a:ext>
            </a:extLst>
          </p:cNvPr>
          <p:cNvSpPr txBox="1">
            <a:spLocks noChangeArrowheads="1"/>
          </p:cNvSpPr>
          <p:nvPr/>
        </p:nvSpPr>
        <p:spPr bwMode="auto">
          <a:xfrm>
            <a:off x="1676400" y="2349500"/>
            <a:ext cx="2133600" cy="1328738"/>
          </a:xfrm>
          <a:prstGeom prst="roundRect">
            <a:avLst/>
          </a:prstGeom>
          <a:solidFill>
            <a:srgbClr val="18BAC5"/>
          </a:solidFill>
          <a:ln/>
        </p:spPr>
        <p:style>
          <a:lnRef idx="3">
            <a:schemeClr val="lt1"/>
          </a:lnRef>
          <a:fillRef idx="1">
            <a:schemeClr val="accent1"/>
          </a:fillRef>
          <a:effectRef idx="1">
            <a:schemeClr val="accent1"/>
          </a:effectRef>
          <a:fontRef idx="minor">
            <a:schemeClr val="lt1"/>
          </a:fontRef>
        </p:style>
        <p:txBody>
          <a:bodyPr>
            <a:spAutoFit/>
          </a:bodyPr>
          <a:lstStyle/>
          <a:p>
            <a:pPr fontAlgn="auto">
              <a:spcBef>
                <a:spcPct val="50000"/>
              </a:spcBef>
              <a:spcAft>
                <a:spcPts val="0"/>
              </a:spcAft>
              <a:defRPr/>
            </a:pPr>
            <a:r>
              <a:rPr lang="en-US" dirty="0"/>
              <a:t>IV bags used as sources of fluid to flush catheters for multiple patients</a:t>
            </a:r>
          </a:p>
        </p:txBody>
      </p:sp>
      <p:pic>
        <p:nvPicPr>
          <p:cNvPr id="2" name="Banner">
            <a:extLst>
              <a:ext uri="{FF2B5EF4-FFF2-40B4-BE49-F238E27FC236}">
                <a16:creationId xmlns:a16="http://schemas.microsoft.com/office/drawing/2014/main" id="{4CE113BE-AE7D-9437-2795-4AA43CF821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4" name="TextBox 3">
            <a:extLst>
              <a:ext uri="{FF2B5EF4-FFF2-40B4-BE49-F238E27FC236}">
                <a16:creationId xmlns:a16="http://schemas.microsoft.com/office/drawing/2014/main" id="{E6E73EC8-299C-C881-E664-D334597CAF4D}"/>
              </a:ext>
            </a:extLst>
          </p:cNvPr>
          <p:cNvSpPr txBox="1"/>
          <p:nvPr/>
        </p:nvSpPr>
        <p:spPr>
          <a:xfrm>
            <a:off x="1143000" y="1070650"/>
            <a:ext cx="7651750" cy="707886"/>
          </a:xfrm>
          <a:prstGeom prst="rect">
            <a:avLst/>
          </a:prstGeom>
          <a:noFill/>
        </p:spPr>
        <p:txBody>
          <a:bodyPr wrap="square" rtlCol="0">
            <a:spAutoFit/>
          </a:bodyPr>
          <a:lstStyle/>
          <a:p>
            <a:r>
              <a:rPr lang="en-US" sz="4000" b="1" dirty="0"/>
              <a:t>New Jersey – Oncology Office</a:t>
            </a:r>
          </a:p>
        </p:txBody>
      </p:sp>
      <p:sp>
        <p:nvSpPr>
          <p:cNvPr id="5" name="3 hand hygiene text" hidden="1">
            <a:extLst>
              <a:ext uri="{FF2B5EF4-FFF2-40B4-BE49-F238E27FC236}">
                <a16:creationId xmlns:a16="http://schemas.microsoft.com/office/drawing/2014/main" id="{C96175CF-784A-CC89-5471-A74AE64E308D}"/>
              </a:ext>
            </a:extLst>
          </p:cNvPr>
          <p:cNvSpPr txBox="1"/>
          <p:nvPr/>
        </p:nvSpPr>
        <p:spPr>
          <a:xfrm>
            <a:off x="1883126" y="6103540"/>
            <a:ext cx="3297313" cy="369332"/>
          </a:xfrm>
          <a:prstGeom prst="rect">
            <a:avLst/>
          </a:prstGeom>
          <a:noFill/>
        </p:spPr>
        <p:txBody>
          <a:bodyPr wrap="none" rtlCol="0">
            <a:spAutoFit/>
          </a:bodyPr>
          <a:lstStyle/>
          <a:p>
            <a:r>
              <a:rPr lang="en-US" b="1" dirty="0">
                <a:solidFill>
                  <a:srgbClr val="F38F19"/>
                </a:solidFill>
                <a:latin typeface="Edmondsans"/>
                <a:cs typeface="Edmondsans"/>
              </a:rPr>
              <a:t>Failure to use aseptic technique</a:t>
            </a:r>
          </a:p>
        </p:txBody>
      </p:sp>
      <p:pic>
        <p:nvPicPr>
          <p:cNvPr id="6" name="Handwash" hidden="1">
            <a:extLst>
              <a:ext uri="{FF2B5EF4-FFF2-40B4-BE49-F238E27FC236}">
                <a16:creationId xmlns:a16="http://schemas.microsoft.com/office/drawing/2014/main" id="{66574E8B-2B01-0CE7-80E2-4251D625A9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0072" y="5740959"/>
            <a:ext cx="753054" cy="725163"/>
          </a:xfrm>
          <a:prstGeom prst="rect">
            <a:avLst/>
          </a:prstGeom>
        </p:spPr>
      </p:pic>
      <p:pic>
        <p:nvPicPr>
          <p:cNvPr id="9" name="1 Needle pic">
            <a:extLst>
              <a:ext uri="{FF2B5EF4-FFF2-40B4-BE49-F238E27FC236}">
                <a16:creationId xmlns:a16="http://schemas.microsoft.com/office/drawing/2014/main" id="{66D5C877-6190-CD97-DD50-94947423AF6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611374" y="1093966"/>
            <a:ext cx="703628" cy="70362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7" name="Picture 5" descr="P3030043_RG">
            <a:extLst>
              <a:ext uri="{FF2B5EF4-FFF2-40B4-BE49-F238E27FC236}">
                <a16:creationId xmlns:a16="http://schemas.microsoft.com/office/drawing/2014/main" id="{18B8A35B-4C21-4EAF-A2B9-F0E3B2C316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7880" y="1843644"/>
            <a:ext cx="5438140" cy="40786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a:extLst>
              <a:ext uri="{FF2B5EF4-FFF2-40B4-BE49-F238E27FC236}">
                <a16:creationId xmlns:a16="http://schemas.microsoft.com/office/drawing/2014/main" id="{2AB2435D-1EBC-49AD-94A0-CFB9B356B989}"/>
              </a:ext>
            </a:extLst>
          </p:cNvPr>
          <p:cNvCxnSpPr>
            <a:cxnSpLocks/>
          </p:cNvCxnSpPr>
          <p:nvPr/>
        </p:nvCxnSpPr>
        <p:spPr>
          <a:xfrm flipH="1">
            <a:off x="8001000" y="3319493"/>
            <a:ext cx="738589" cy="414307"/>
          </a:xfrm>
          <a:prstGeom prst="straightConnector1">
            <a:avLst/>
          </a:prstGeom>
          <a:ln w="57150">
            <a:solidFill>
              <a:srgbClr val="18BAC5"/>
            </a:solidFill>
            <a:tailEnd type="arrow"/>
          </a:ln>
          <a:effectLst>
            <a:glow rad="50800">
              <a:schemeClr val="tx1"/>
            </a:glow>
          </a:effectLst>
        </p:spPr>
        <p:style>
          <a:lnRef idx="3">
            <a:schemeClr val="accent1"/>
          </a:lnRef>
          <a:fillRef idx="0">
            <a:schemeClr val="accent1"/>
          </a:fillRef>
          <a:effectRef idx="2">
            <a:schemeClr val="accent1"/>
          </a:effectRef>
          <a:fontRef idx="minor">
            <a:schemeClr val="tx1"/>
          </a:fontRef>
        </p:style>
      </p:cxnSp>
      <p:sp>
        <p:nvSpPr>
          <p:cNvPr id="125965" name="Text Box 13">
            <a:extLst>
              <a:ext uri="{FF2B5EF4-FFF2-40B4-BE49-F238E27FC236}">
                <a16:creationId xmlns:a16="http://schemas.microsoft.com/office/drawing/2014/main" id="{36C9FE1E-F773-47C3-BBFA-ACB34E52DEEA}"/>
              </a:ext>
            </a:extLst>
          </p:cNvPr>
          <p:cNvSpPr txBox="1">
            <a:spLocks noChangeArrowheads="1"/>
          </p:cNvSpPr>
          <p:nvPr/>
        </p:nvSpPr>
        <p:spPr bwMode="auto">
          <a:xfrm>
            <a:off x="1213653" y="2032003"/>
            <a:ext cx="2819400" cy="1123950"/>
          </a:xfrm>
          <a:prstGeom prst="roundRect">
            <a:avLst/>
          </a:prstGeom>
          <a:solidFill>
            <a:srgbClr val="18BAC5"/>
          </a:solidFill>
          <a:ln/>
        </p:spPr>
        <p:style>
          <a:lnRef idx="3">
            <a:schemeClr val="lt1"/>
          </a:lnRef>
          <a:fillRef idx="1">
            <a:schemeClr val="accent1"/>
          </a:fillRef>
          <a:effectRef idx="1">
            <a:schemeClr val="accent1"/>
          </a:effectRef>
          <a:fontRef idx="minor">
            <a:schemeClr val="lt1"/>
          </a:fontRef>
        </p:style>
        <p:txBody>
          <a:bodyPr anchor="ctr">
            <a:spAutoFit/>
          </a:bodyPr>
          <a:lstStyle/>
          <a:p>
            <a:pPr fontAlgn="auto">
              <a:spcBef>
                <a:spcPct val="50000"/>
              </a:spcBef>
              <a:spcAft>
                <a:spcPts val="0"/>
              </a:spcAft>
              <a:defRPr/>
            </a:pPr>
            <a:r>
              <a:rPr lang="en-US" sz="2000" dirty="0"/>
              <a:t>Medication prepared in hood in patient treatment area</a:t>
            </a:r>
          </a:p>
        </p:txBody>
      </p:sp>
      <p:sp>
        <p:nvSpPr>
          <p:cNvPr id="125961" name="Text Box 9">
            <a:extLst>
              <a:ext uri="{FF2B5EF4-FFF2-40B4-BE49-F238E27FC236}">
                <a16:creationId xmlns:a16="http://schemas.microsoft.com/office/drawing/2014/main" id="{441CF3EE-A664-48DA-9C20-774DBAC53B4F}"/>
              </a:ext>
            </a:extLst>
          </p:cNvPr>
          <p:cNvSpPr txBox="1">
            <a:spLocks noChangeArrowheads="1"/>
          </p:cNvSpPr>
          <p:nvPr/>
        </p:nvSpPr>
        <p:spPr bwMode="auto">
          <a:xfrm>
            <a:off x="8739589" y="1860818"/>
            <a:ext cx="2209800" cy="1804749"/>
          </a:xfrm>
          <a:prstGeom prst="roundRect">
            <a:avLst/>
          </a:prstGeom>
          <a:solidFill>
            <a:srgbClr val="18BAC5"/>
          </a:solidFill>
          <a:ln/>
        </p:spPr>
        <p:style>
          <a:lnRef idx="3">
            <a:schemeClr val="lt1"/>
          </a:lnRef>
          <a:fillRef idx="1">
            <a:schemeClr val="accent1"/>
          </a:fillRef>
          <a:effectRef idx="1">
            <a:schemeClr val="accent1"/>
          </a:effectRef>
          <a:fontRef idx="minor">
            <a:schemeClr val="lt1"/>
          </a:fontRef>
        </p:style>
        <p:txBody>
          <a:bodyPr anchor="ctr">
            <a:spAutoFit/>
          </a:bodyPr>
          <a:lstStyle/>
          <a:p>
            <a:pPr fontAlgn="auto">
              <a:spcBef>
                <a:spcPct val="50000"/>
              </a:spcBef>
              <a:spcAft>
                <a:spcPts val="0"/>
              </a:spcAft>
              <a:defRPr/>
            </a:pPr>
            <a:r>
              <a:rPr lang="en-US" sz="2000" dirty="0"/>
              <a:t>Blood drawing equipment in area of medication preparation</a:t>
            </a:r>
          </a:p>
        </p:txBody>
      </p:sp>
      <p:cxnSp>
        <p:nvCxnSpPr>
          <p:cNvPr id="20" name="Straight Arrow Connector 19">
            <a:extLst>
              <a:ext uri="{FF2B5EF4-FFF2-40B4-BE49-F238E27FC236}">
                <a16:creationId xmlns:a16="http://schemas.microsoft.com/office/drawing/2014/main" id="{99A7073C-F75B-4C11-ADAB-406C754EE06C}"/>
              </a:ext>
            </a:extLst>
          </p:cNvPr>
          <p:cNvCxnSpPr/>
          <p:nvPr/>
        </p:nvCxnSpPr>
        <p:spPr>
          <a:xfrm>
            <a:off x="3733800" y="4953000"/>
            <a:ext cx="1295400" cy="0"/>
          </a:xfrm>
          <a:prstGeom prst="straightConnector1">
            <a:avLst/>
          </a:prstGeom>
          <a:ln w="57150">
            <a:solidFill>
              <a:srgbClr val="18BAC5"/>
            </a:solidFill>
            <a:tailEnd type="arrow"/>
          </a:ln>
          <a:effectLst>
            <a:glow rad="50800">
              <a:schemeClr val="tx1"/>
            </a:glow>
          </a:effectLst>
        </p:spPr>
        <p:style>
          <a:lnRef idx="3">
            <a:schemeClr val="accent1"/>
          </a:lnRef>
          <a:fillRef idx="0">
            <a:schemeClr val="accent1"/>
          </a:fillRef>
          <a:effectRef idx="2">
            <a:schemeClr val="accent1"/>
          </a:effectRef>
          <a:fontRef idx="minor">
            <a:schemeClr val="tx1"/>
          </a:fontRef>
        </p:style>
      </p:cxnSp>
      <p:sp>
        <p:nvSpPr>
          <p:cNvPr id="125963" name="Text Box 11">
            <a:extLst>
              <a:ext uri="{FF2B5EF4-FFF2-40B4-BE49-F238E27FC236}">
                <a16:creationId xmlns:a16="http://schemas.microsoft.com/office/drawing/2014/main" id="{6440A028-63CD-4789-8C13-D3ABB16A2792}"/>
              </a:ext>
            </a:extLst>
          </p:cNvPr>
          <p:cNvSpPr txBox="1">
            <a:spLocks noChangeArrowheads="1"/>
          </p:cNvSpPr>
          <p:nvPr/>
        </p:nvSpPr>
        <p:spPr bwMode="auto">
          <a:xfrm>
            <a:off x="1631269" y="4435719"/>
            <a:ext cx="2209800" cy="1123950"/>
          </a:xfrm>
          <a:prstGeom prst="roundRect">
            <a:avLst/>
          </a:prstGeom>
          <a:solidFill>
            <a:srgbClr val="18BAC5"/>
          </a:solidFill>
          <a:ln/>
        </p:spPr>
        <p:style>
          <a:lnRef idx="3">
            <a:schemeClr val="lt1"/>
          </a:lnRef>
          <a:fillRef idx="1">
            <a:schemeClr val="accent1"/>
          </a:fillRef>
          <a:effectRef idx="1">
            <a:schemeClr val="accent1"/>
          </a:effectRef>
          <a:fontRef idx="minor">
            <a:schemeClr val="lt1"/>
          </a:fontRef>
        </p:style>
        <p:txBody>
          <a:bodyPr anchor="ctr">
            <a:spAutoFit/>
          </a:bodyPr>
          <a:lstStyle/>
          <a:p>
            <a:pPr fontAlgn="auto">
              <a:spcBef>
                <a:spcPct val="50000"/>
              </a:spcBef>
              <a:spcAft>
                <a:spcPts val="0"/>
              </a:spcAft>
              <a:defRPr/>
            </a:pPr>
            <a:r>
              <a:rPr lang="en-US" sz="2000" dirty="0"/>
              <a:t>Medication prepared in advance </a:t>
            </a:r>
          </a:p>
        </p:txBody>
      </p:sp>
      <p:sp>
        <p:nvSpPr>
          <p:cNvPr id="125959" name="Text Box 7">
            <a:extLst>
              <a:ext uri="{FF2B5EF4-FFF2-40B4-BE49-F238E27FC236}">
                <a16:creationId xmlns:a16="http://schemas.microsoft.com/office/drawing/2014/main" id="{68B7FFC3-157A-4696-89E9-A17A6D10E2C8}"/>
              </a:ext>
            </a:extLst>
          </p:cNvPr>
          <p:cNvSpPr txBox="1">
            <a:spLocks noChangeArrowheads="1"/>
          </p:cNvSpPr>
          <p:nvPr/>
        </p:nvSpPr>
        <p:spPr bwMode="auto">
          <a:xfrm>
            <a:off x="8200712" y="4326569"/>
            <a:ext cx="2705100" cy="1465263"/>
          </a:xfrm>
          <a:prstGeom prst="roundRect">
            <a:avLst/>
          </a:prstGeom>
          <a:solidFill>
            <a:srgbClr val="18BAC5"/>
          </a:solidFill>
          <a:ln/>
        </p:spPr>
        <p:style>
          <a:lnRef idx="3">
            <a:schemeClr val="lt1"/>
          </a:lnRef>
          <a:fillRef idx="1">
            <a:schemeClr val="accent1"/>
          </a:fillRef>
          <a:effectRef idx="1">
            <a:schemeClr val="accent1"/>
          </a:effectRef>
          <a:fontRef idx="minor">
            <a:schemeClr val="lt1"/>
          </a:fontRef>
        </p:style>
        <p:txBody>
          <a:bodyPr anchor="ctr">
            <a:spAutoFit/>
          </a:bodyPr>
          <a:lstStyle/>
          <a:p>
            <a:pPr fontAlgn="auto">
              <a:spcBef>
                <a:spcPct val="50000"/>
              </a:spcBef>
              <a:spcAft>
                <a:spcPts val="0"/>
              </a:spcAft>
              <a:defRPr/>
            </a:pPr>
            <a:r>
              <a:rPr lang="en-US" sz="2000" dirty="0"/>
              <a:t>Uncapped syringes for flushing IVs unwrapped and prefilled in advance</a:t>
            </a:r>
          </a:p>
        </p:txBody>
      </p:sp>
      <p:pic>
        <p:nvPicPr>
          <p:cNvPr id="3" name="Banner">
            <a:extLst>
              <a:ext uri="{FF2B5EF4-FFF2-40B4-BE49-F238E27FC236}">
                <a16:creationId xmlns:a16="http://schemas.microsoft.com/office/drawing/2014/main" id="{D2F2297F-4665-94AE-0728-B933E94768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6" name="TextBox 5">
            <a:extLst>
              <a:ext uri="{FF2B5EF4-FFF2-40B4-BE49-F238E27FC236}">
                <a16:creationId xmlns:a16="http://schemas.microsoft.com/office/drawing/2014/main" id="{9EE603CB-906C-FC9B-2B97-F7E08A91D2F8}"/>
              </a:ext>
            </a:extLst>
          </p:cNvPr>
          <p:cNvSpPr txBox="1"/>
          <p:nvPr/>
        </p:nvSpPr>
        <p:spPr>
          <a:xfrm>
            <a:off x="1143000" y="1070650"/>
            <a:ext cx="7651750" cy="707886"/>
          </a:xfrm>
          <a:prstGeom prst="rect">
            <a:avLst/>
          </a:prstGeom>
          <a:noFill/>
        </p:spPr>
        <p:txBody>
          <a:bodyPr wrap="square" rtlCol="0">
            <a:spAutoFit/>
          </a:bodyPr>
          <a:lstStyle/>
          <a:p>
            <a:r>
              <a:rPr lang="en-US" sz="4000" b="1" dirty="0"/>
              <a:t>New Jersey – Oncology Office</a:t>
            </a:r>
          </a:p>
        </p:txBody>
      </p:sp>
      <p:sp>
        <p:nvSpPr>
          <p:cNvPr id="7" name="3 hand hygiene text">
            <a:extLst>
              <a:ext uri="{FF2B5EF4-FFF2-40B4-BE49-F238E27FC236}">
                <a16:creationId xmlns:a16="http://schemas.microsoft.com/office/drawing/2014/main" id="{877186D9-245A-7239-1281-60CDB76AF12B}"/>
              </a:ext>
            </a:extLst>
          </p:cNvPr>
          <p:cNvSpPr txBox="1"/>
          <p:nvPr/>
        </p:nvSpPr>
        <p:spPr>
          <a:xfrm>
            <a:off x="1883126" y="6103540"/>
            <a:ext cx="3297313" cy="369332"/>
          </a:xfrm>
          <a:prstGeom prst="rect">
            <a:avLst/>
          </a:prstGeom>
          <a:noFill/>
        </p:spPr>
        <p:txBody>
          <a:bodyPr wrap="none" rtlCol="0">
            <a:spAutoFit/>
          </a:bodyPr>
          <a:lstStyle/>
          <a:p>
            <a:r>
              <a:rPr lang="en-US" b="1" dirty="0">
                <a:solidFill>
                  <a:srgbClr val="F38F19"/>
                </a:solidFill>
                <a:latin typeface="Edmondsans"/>
                <a:cs typeface="Edmondsans"/>
              </a:rPr>
              <a:t>Failure to use aseptic technique</a:t>
            </a:r>
          </a:p>
        </p:txBody>
      </p:sp>
      <p:pic>
        <p:nvPicPr>
          <p:cNvPr id="8" name="Handwash">
            <a:extLst>
              <a:ext uri="{FF2B5EF4-FFF2-40B4-BE49-F238E27FC236}">
                <a16:creationId xmlns:a16="http://schemas.microsoft.com/office/drawing/2014/main" id="{23955E28-D77D-B1D1-FF62-EF82294727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0072" y="5740959"/>
            <a:ext cx="753054" cy="725163"/>
          </a:xfrm>
          <a:prstGeom prst="rect">
            <a:avLst/>
          </a:prstGeom>
        </p:spPr>
      </p:pic>
      <p:pic>
        <p:nvPicPr>
          <p:cNvPr id="10" name="1 Needle pic">
            <a:extLst>
              <a:ext uri="{FF2B5EF4-FFF2-40B4-BE49-F238E27FC236}">
                <a16:creationId xmlns:a16="http://schemas.microsoft.com/office/drawing/2014/main" id="{4A72DA78-BB77-6780-533D-02E9F21D78E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611374" y="1093966"/>
            <a:ext cx="703628" cy="70362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1" name="Picture 5" descr="P3030026_RG">
            <a:extLst>
              <a:ext uri="{FF2B5EF4-FFF2-40B4-BE49-F238E27FC236}">
                <a16:creationId xmlns:a16="http://schemas.microsoft.com/office/drawing/2014/main" id="{59056326-E102-4B8A-91F1-3F273630BB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1" y="2485311"/>
            <a:ext cx="4269615"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2" name="Picture 6">
            <a:extLst>
              <a:ext uri="{FF2B5EF4-FFF2-40B4-BE49-F238E27FC236}">
                <a16:creationId xmlns:a16="http://schemas.microsoft.com/office/drawing/2014/main" id="{EF057EBC-AB1B-4854-A358-BE0B8CD5C455}"/>
              </a:ext>
            </a:extLst>
          </p:cNvPr>
          <p:cNvPicPr>
            <a:picLocks noChangeAspect="1" noChangeArrowheads="1"/>
          </p:cNvPicPr>
          <p:nvPr/>
        </p:nvPicPr>
        <p:blipFill>
          <a:blip r:embed="rId4">
            <a:lum contrast="22000"/>
            <a:extLst>
              <a:ext uri="{28A0092B-C50C-407E-A947-70E740481C1C}">
                <a14:useLocalDpi xmlns:a14="http://schemas.microsoft.com/office/drawing/2010/main" val="0"/>
              </a:ext>
            </a:extLst>
          </a:blip>
          <a:srcRect/>
          <a:stretch>
            <a:fillRect/>
          </a:stretch>
        </p:blipFill>
        <p:spPr bwMode="auto">
          <a:xfrm>
            <a:off x="6248400" y="2485311"/>
            <a:ext cx="4263560"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a:extLst>
              <a:ext uri="{FF2B5EF4-FFF2-40B4-BE49-F238E27FC236}">
                <a16:creationId xmlns:a16="http://schemas.microsoft.com/office/drawing/2014/main" id="{3BC06964-DF63-4CB5-AD58-A76D9241A2A8}"/>
              </a:ext>
            </a:extLst>
          </p:cNvPr>
          <p:cNvCxnSpPr/>
          <p:nvPr/>
        </p:nvCxnSpPr>
        <p:spPr>
          <a:xfrm flipH="1" flipV="1">
            <a:off x="4244975" y="4085511"/>
            <a:ext cx="1447800" cy="1752600"/>
          </a:xfrm>
          <a:prstGeom prst="straightConnector1">
            <a:avLst/>
          </a:prstGeom>
          <a:ln w="57150">
            <a:solidFill>
              <a:srgbClr val="18BAC5"/>
            </a:solidFill>
            <a:tailEnd type="arrow"/>
          </a:ln>
          <a:effectLst>
            <a:glow rad="50800">
              <a:schemeClr val="tx1"/>
            </a:glow>
          </a:effectLst>
        </p:spPr>
        <p:style>
          <a:lnRef idx="3">
            <a:schemeClr val="accent1"/>
          </a:lnRef>
          <a:fillRef idx="0">
            <a:schemeClr val="accent1"/>
          </a:fillRef>
          <a:effectRef idx="2">
            <a:schemeClr val="accent1"/>
          </a:effectRef>
          <a:fontRef idx="minor">
            <a:schemeClr val="tx1"/>
          </a:fontRef>
        </p:style>
      </p:cxnSp>
      <p:cxnSp>
        <p:nvCxnSpPr>
          <p:cNvPr id="16" name="Straight Arrow Connector 15">
            <a:extLst>
              <a:ext uri="{FF2B5EF4-FFF2-40B4-BE49-F238E27FC236}">
                <a16:creationId xmlns:a16="http://schemas.microsoft.com/office/drawing/2014/main" id="{CB836C56-FBBD-4242-AA3D-E69C23135E0D}"/>
              </a:ext>
            </a:extLst>
          </p:cNvPr>
          <p:cNvCxnSpPr>
            <a:cxnSpLocks/>
          </p:cNvCxnSpPr>
          <p:nvPr/>
        </p:nvCxnSpPr>
        <p:spPr>
          <a:xfrm flipV="1">
            <a:off x="6781800" y="4419600"/>
            <a:ext cx="1600200" cy="1266111"/>
          </a:xfrm>
          <a:prstGeom prst="straightConnector1">
            <a:avLst/>
          </a:prstGeom>
          <a:ln w="57150">
            <a:solidFill>
              <a:srgbClr val="18BAC5"/>
            </a:solidFill>
            <a:tailEnd type="arrow"/>
          </a:ln>
          <a:effectLst>
            <a:glow rad="50800">
              <a:schemeClr val="tx1"/>
            </a:glow>
          </a:effectLst>
        </p:spPr>
        <p:style>
          <a:lnRef idx="3">
            <a:schemeClr val="accent1"/>
          </a:lnRef>
          <a:fillRef idx="0">
            <a:schemeClr val="accent1"/>
          </a:fillRef>
          <a:effectRef idx="2">
            <a:schemeClr val="accent1"/>
          </a:effectRef>
          <a:fontRef idx="minor">
            <a:schemeClr val="tx1"/>
          </a:fontRef>
        </p:style>
      </p:cxnSp>
      <p:sp>
        <p:nvSpPr>
          <p:cNvPr id="126985" name="Text Box 9">
            <a:extLst>
              <a:ext uri="{FF2B5EF4-FFF2-40B4-BE49-F238E27FC236}">
                <a16:creationId xmlns:a16="http://schemas.microsoft.com/office/drawing/2014/main" id="{E77D8BE0-9388-4DA1-9AD6-80458A4B2D98}"/>
              </a:ext>
            </a:extLst>
          </p:cNvPr>
          <p:cNvSpPr txBox="1">
            <a:spLocks noChangeArrowheads="1"/>
          </p:cNvSpPr>
          <p:nvPr/>
        </p:nvSpPr>
        <p:spPr bwMode="auto">
          <a:xfrm>
            <a:off x="5105400" y="5181600"/>
            <a:ext cx="1981200" cy="714375"/>
          </a:xfrm>
          <a:prstGeom prst="roundRect">
            <a:avLst/>
          </a:prstGeom>
          <a:solidFill>
            <a:srgbClr val="18BAC5"/>
          </a:solidFill>
          <a:ln/>
        </p:spPr>
        <p:style>
          <a:lnRef idx="3">
            <a:schemeClr val="lt1"/>
          </a:lnRef>
          <a:fillRef idx="1">
            <a:schemeClr val="accent1"/>
          </a:fillRef>
          <a:effectRef idx="1">
            <a:schemeClr val="accent1"/>
          </a:effectRef>
          <a:fontRef idx="minor">
            <a:schemeClr val="lt1"/>
          </a:fontRef>
        </p:style>
        <p:txBody>
          <a:bodyPr>
            <a:spAutoFit/>
          </a:bodyPr>
          <a:lstStyle/>
          <a:p>
            <a:pPr algn="ctr" fontAlgn="auto">
              <a:spcBef>
                <a:spcPct val="50000"/>
              </a:spcBef>
              <a:spcAft>
                <a:spcPts val="0"/>
              </a:spcAft>
              <a:defRPr/>
            </a:pPr>
            <a:r>
              <a:rPr lang="en-US" dirty="0"/>
              <a:t>Blood contamination</a:t>
            </a:r>
          </a:p>
        </p:txBody>
      </p:sp>
      <p:cxnSp>
        <p:nvCxnSpPr>
          <p:cNvPr id="9" name="Straight Arrow Connector 8">
            <a:extLst>
              <a:ext uri="{FF2B5EF4-FFF2-40B4-BE49-F238E27FC236}">
                <a16:creationId xmlns:a16="http://schemas.microsoft.com/office/drawing/2014/main" id="{7633151A-B80D-4C70-9B7B-B7610C36C0B7}"/>
              </a:ext>
            </a:extLst>
          </p:cNvPr>
          <p:cNvCxnSpPr/>
          <p:nvPr/>
        </p:nvCxnSpPr>
        <p:spPr>
          <a:xfrm flipH="1">
            <a:off x="7811096" y="2654995"/>
            <a:ext cx="685800" cy="457200"/>
          </a:xfrm>
          <a:prstGeom prst="straightConnector1">
            <a:avLst/>
          </a:prstGeom>
          <a:ln w="57150">
            <a:solidFill>
              <a:srgbClr val="18BAC5"/>
            </a:solidFill>
            <a:tailEnd type="arrow"/>
          </a:ln>
          <a:effectLst>
            <a:glow rad="50800">
              <a:schemeClr val="tx1"/>
            </a:glow>
          </a:effectLst>
        </p:spPr>
        <p:style>
          <a:lnRef idx="3">
            <a:schemeClr val="accent1"/>
          </a:lnRef>
          <a:fillRef idx="0">
            <a:schemeClr val="accent1"/>
          </a:fillRef>
          <a:effectRef idx="2">
            <a:schemeClr val="accent1"/>
          </a:effectRef>
          <a:fontRef idx="minor">
            <a:schemeClr val="tx1"/>
          </a:fontRef>
        </p:style>
      </p:cxnSp>
      <p:sp>
        <p:nvSpPr>
          <p:cNvPr id="126987" name="Text Box 11">
            <a:extLst>
              <a:ext uri="{FF2B5EF4-FFF2-40B4-BE49-F238E27FC236}">
                <a16:creationId xmlns:a16="http://schemas.microsoft.com/office/drawing/2014/main" id="{9E4EBBCB-C29C-4125-AC49-8D645007BFC5}"/>
              </a:ext>
            </a:extLst>
          </p:cNvPr>
          <p:cNvSpPr txBox="1">
            <a:spLocks noChangeArrowheads="1"/>
          </p:cNvSpPr>
          <p:nvPr/>
        </p:nvSpPr>
        <p:spPr bwMode="auto">
          <a:xfrm>
            <a:off x="8380180" y="1997629"/>
            <a:ext cx="2133600" cy="1020763"/>
          </a:xfrm>
          <a:prstGeom prst="roundRect">
            <a:avLst/>
          </a:prstGeom>
          <a:solidFill>
            <a:srgbClr val="18BAC5"/>
          </a:solidFill>
          <a:ln/>
        </p:spPr>
        <p:style>
          <a:lnRef idx="3">
            <a:schemeClr val="lt1"/>
          </a:lnRef>
          <a:fillRef idx="1">
            <a:schemeClr val="accent1"/>
          </a:fillRef>
          <a:effectRef idx="1">
            <a:schemeClr val="accent1"/>
          </a:effectRef>
          <a:fontRef idx="minor">
            <a:schemeClr val="lt1"/>
          </a:fontRef>
        </p:style>
        <p:txBody>
          <a:bodyPr>
            <a:spAutoFit/>
          </a:bodyPr>
          <a:lstStyle/>
          <a:p>
            <a:pPr fontAlgn="auto">
              <a:spcBef>
                <a:spcPct val="50000"/>
              </a:spcBef>
              <a:spcAft>
                <a:spcPts val="0"/>
              </a:spcAft>
              <a:defRPr/>
            </a:pPr>
            <a:r>
              <a:rPr lang="en-US" dirty="0"/>
              <a:t>Reused Vacutainer holders in contact with gauze</a:t>
            </a:r>
          </a:p>
        </p:txBody>
      </p:sp>
      <p:pic>
        <p:nvPicPr>
          <p:cNvPr id="3" name="Banner">
            <a:extLst>
              <a:ext uri="{FF2B5EF4-FFF2-40B4-BE49-F238E27FC236}">
                <a16:creationId xmlns:a16="http://schemas.microsoft.com/office/drawing/2014/main" id="{084FC4FB-32D8-B98C-D2FD-717F7B7A07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6" name="TextBox 5">
            <a:extLst>
              <a:ext uri="{FF2B5EF4-FFF2-40B4-BE49-F238E27FC236}">
                <a16:creationId xmlns:a16="http://schemas.microsoft.com/office/drawing/2014/main" id="{9CFD4479-EA83-E008-6945-24F7825170E4}"/>
              </a:ext>
            </a:extLst>
          </p:cNvPr>
          <p:cNvSpPr txBox="1"/>
          <p:nvPr/>
        </p:nvSpPr>
        <p:spPr>
          <a:xfrm>
            <a:off x="1143000" y="1070650"/>
            <a:ext cx="7651750" cy="707886"/>
          </a:xfrm>
          <a:prstGeom prst="rect">
            <a:avLst/>
          </a:prstGeom>
          <a:noFill/>
        </p:spPr>
        <p:txBody>
          <a:bodyPr wrap="square" rtlCol="0">
            <a:spAutoFit/>
          </a:bodyPr>
          <a:lstStyle/>
          <a:p>
            <a:r>
              <a:rPr lang="en-US" sz="4000" b="1" dirty="0"/>
              <a:t>New Jersey – Oncology Office</a:t>
            </a:r>
          </a:p>
        </p:txBody>
      </p:sp>
      <p:sp>
        <p:nvSpPr>
          <p:cNvPr id="7" name="3 hand hygiene text" hidden="1">
            <a:extLst>
              <a:ext uri="{FF2B5EF4-FFF2-40B4-BE49-F238E27FC236}">
                <a16:creationId xmlns:a16="http://schemas.microsoft.com/office/drawing/2014/main" id="{B4BBBC92-AA26-2A05-C9AB-E69509D8B885}"/>
              </a:ext>
            </a:extLst>
          </p:cNvPr>
          <p:cNvSpPr txBox="1"/>
          <p:nvPr/>
        </p:nvSpPr>
        <p:spPr>
          <a:xfrm>
            <a:off x="1883126" y="6103540"/>
            <a:ext cx="3297313" cy="369332"/>
          </a:xfrm>
          <a:prstGeom prst="rect">
            <a:avLst/>
          </a:prstGeom>
          <a:noFill/>
        </p:spPr>
        <p:txBody>
          <a:bodyPr wrap="none" rtlCol="0">
            <a:spAutoFit/>
          </a:bodyPr>
          <a:lstStyle/>
          <a:p>
            <a:r>
              <a:rPr lang="en-US" b="1" dirty="0">
                <a:solidFill>
                  <a:srgbClr val="F38F19"/>
                </a:solidFill>
                <a:latin typeface="Edmondsans"/>
                <a:cs typeface="Edmondsans"/>
              </a:rPr>
              <a:t>Failure to use aseptic technique</a:t>
            </a:r>
          </a:p>
        </p:txBody>
      </p:sp>
      <p:pic>
        <p:nvPicPr>
          <p:cNvPr id="8" name="Handwash" hidden="1">
            <a:extLst>
              <a:ext uri="{FF2B5EF4-FFF2-40B4-BE49-F238E27FC236}">
                <a16:creationId xmlns:a16="http://schemas.microsoft.com/office/drawing/2014/main" id="{A36FE06E-53E2-2C5B-A717-DC53B20096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0072" y="5740959"/>
            <a:ext cx="753054" cy="72516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D677BD-143C-4CE1-B16B-6229F0EA6067}"/>
              </a:ext>
            </a:extLst>
          </p:cNvPr>
          <p:cNvSpPr>
            <a:spLocks noGrp="1"/>
          </p:cNvSpPr>
          <p:nvPr>
            <p:ph idx="4294967295"/>
          </p:nvPr>
        </p:nvSpPr>
        <p:spPr>
          <a:xfrm>
            <a:off x="2057400" y="1752600"/>
            <a:ext cx="8839200" cy="4648200"/>
          </a:xfrm>
          <a:prstGeom prst="rect">
            <a:avLst/>
          </a:prstGeom>
        </p:spPr>
        <p:txBody>
          <a:bodyPr lIns="91440" tIns="45720" rIns="91440" bIns="45720" anchor="t">
            <a:normAutofit/>
          </a:bodyPr>
          <a:lstStyle/>
          <a:p>
            <a:pPr marL="69850" indent="0" eaLnBrk="1" hangingPunct="1">
              <a:buNone/>
              <a:defRPr/>
            </a:pPr>
            <a:r>
              <a:rPr lang="en-US" sz="2600" b="1" dirty="0">
                <a:solidFill>
                  <a:srgbClr val="532E1D"/>
                </a:solidFill>
              </a:rPr>
              <a:t>Which of the following statements is false?</a:t>
            </a:r>
          </a:p>
          <a:p>
            <a:pPr marL="633095" indent="-514350" eaLnBrk="1" fontAlgn="auto" hangingPunct="1">
              <a:spcBef>
                <a:spcPts val="0"/>
              </a:spcBef>
              <a:buFont typeface="+mj-lt"/>
              <a:buAutoNum type="alphaUcPeriod"/>
              <a:defRPr/>
            </a:pPr>
            <a:r>
              <a:rPr lang="en-US" sz="2600" dirty="0">
                <a:solidFill>
                  <a:srgbClr val="532E1D"/>
                </a:solidFill>
              </a:rPr>
              <a:t>Syringes can be used on more than one patient if the needle is changed.</a:t>
            </a:r>
            <a:endParaRPr lang="en-US" sz="2600" dirty="0">
              <a:solidFill>
                <a:srgbClr val="532E1D"/>
              </a:solidFill>
              <a:cs typeface="Calibri"/>
            </a:endParaRPr>
          </a:p>
          <a:p>
            <a:pPr marL="633095" indent="-514350" eaLnBrk="1" fontAlgn="auto" hangingPunct="1">
              <a:spcBef>
                <a:spcPts val="0"/>
              </a:spcBef>
              <a:buFont typeface="+mj-lt"/>
              <a:buAutoNum type="alphaUcPeriod"/>
              <a:defRPr/>
            </a:pPr>
            <a:r>
              <a:rPr lang="en-US" sz="2600" dirty="0">
                <a:solidFill>
                  <a:srgbClr val="532E1D"/>
                </a:solidFill>
              </a:rPr>
              <a:t>Single dose vials can be used more than one time if it has not been contaminated</a:t>
            </a:r>
            <a:endParaRPr lang="en-US" sz="2600" dirty="0">
              <a:solidFill>
                <a:srgbClr val="532E1D"/>
              </a:solidFill>
              <a:cs typeface="Calibri"/>
            </a:endParaRPr>
          </a:p>
          <a:p>
            <a:pPr marL="633095" indent="-514350" eaLnBrk="1" fontAlgn="auto" hangingPunct="1">
              <a:spcBef>
                <a:spcPts val="0"/>
              </a:spcBef>
              <a:buFont typeface="+mj-lt"/>
              <a:buAutoNum type="alphaUcPeriod"/>
              <a:defRPr/>
            </a:pPr>
            <a:r>
              <a:rPr lang="en-US" sz="2600" dirty="0">
                <a:solidFill>
                  <a:srgbClr val="532E1D"/>
                </a:solidFill>
              </a:rPr>
              <a:t>Blood glucose meters do not have contact with patients and do not need to be cleaned</a:t>
            </a:r>
            <a:endParaRPr lang="en-US" sz="2600" dirty="0">
              <a:solidFill>
                <a:srgbClr val="532E1D"/>
              </a:solidFill>
              <a:cs typeface="Calibri"/>
            </a:endParaRPr>
          </a:p>
          <a:p>
            <a:pPr marL="633095" indent="-514350" eaLnBrk="1" fontAlgn="auto" hangingPunct="1">
              <a:spcBef>
                <a:spcPts val="0"/>
              </a:spcBef>
              <a:buFont typeface="+mj-lt"/>
              <a:buAutoNum type="alphaUcPeriod"/>
              <a:defRPr/>
            </a:pPr>
            <a:r>
              <a:rPr lang="en-US" sz="2600" dirty="0">
                <a:solidFill>
                  <a:srgbClr val="532E1D"/>
                </a:solidFill>
              </a:rPr>
              <a:t>If there is no visible blood the syringe is safe to reuse.</a:t>
            </a:r>
            <a:endParaRPr lang="en-US" sz="2600" dirty="0">
              <a:solidFill>
                <a:srgbClr val="532E1D"/>
              </a:solidFill>
              <a:cs typeface="Calibri"/>
            </a:endParaRPr>
          </a:p>
          <a:p>
            <a:pPr marL="623570" indent="-514350" eaLnBrk="1" hangingPunct="1">
              <a:spcBef>
                <a:spcPts val="0"/>
              </a:spcBef>
              <a:buFont typeface="+mj-lt"/>
              <a:buAutoNum type="alphaUcPeriod"/>
              <a:defRPr/>
            </a:pPr>
            <a:r>
              <a:rPr lang="en-US" sz="2600" dirty="0">
                <a:solidFill>
                  <a:srgbClr val="532E1D"/>
                </a:solidFill>
              </a:rPr>
              <a:t>All the above</a:t>
            </a:r>
            <a:r>
              <a:rPr lang="en-US" altLang="en-US" sz="2600" dirty="0">
                <a:solidFill>
                  <a:srgbClr val="532E1D"/>
                </a:solidFill>
              </a:rPr>
              <a:t> </a:t>
            </a:r>
            <a:endParaRPr lang="en-US" sz="2600" dirty="0">
              <a:solidFill>
                <a:srgbClr val="532E1D"/>
              </a:solidFill>
              <a:cs typeface="Calibri"/>
            </a:endParaRPr>
          </a:p>
          <a:p>
            <a:pPr marL="582930" indent="-514350" eaLnBrk="1" hangingPunct="1">
              <a:buFont typeface="+mj-lt"/>
              <a:buAutoNum type="alphaUcPeriod"/>
              <a:defRPr/>
            </a:pPr>
            <a:endParaRPr lang="en-US" dirty="0"/>
          </a:p>
        </p:txBody>
      </p:sp>
      <p:sp>
        <p:nvSpPr>
          <p:cNvPr id="10" name="banner">
            <a:extLst>
              <a:ext uri="{FF2B5EF4-FFF2-40B4-BE49-F238E27FC236}">
                <a16:creationId xmlns:a16="http://schemas.microsoft.com/office/drawing/2014/main" id="{2D0C218E-AB0B-55F1-803A-1373AFFF89DB}"/>
              </a:ext>
            </a:extLst>
          </p:cNvPr>
          <p:cNvSpPr/>
          <p:nvPr/>
        </p:nvSpPr>
        <p:spPr>
          <a:xfrm>
            <a:off x="6219930" y="562708"/>
            <a:ext cx="5972070" cy="889574"/>
          </a:xfrm>
          <a:prstGeom prst="rect">
            <a:avLst/>
          </a:prstGeom>
          <a:solidFill>
            <a:srgbClr val="CC20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FDF045A0-FDA2-90A1-AC26-0C6CA547B95F}"/>
              </a:ext>
            </a:extLst>
          </p:cNvPr>
          <p:cNvSpPr txBox="1">
            <a:spLocks/>
          </p:cNvSpPr>
          <p:nvPr/>
        </p:nvSpPr>
        <p:spPr>
          <a:xfrm>
            <a:off x="6529753" y="633826"/>
            <a:ext cx="3334378" cy="747338"/>
          </a:xfrm>
          <a:prstGeom prst="rect">
            <a:avLst/>
          </a:prstGeom>
          <a:noFill/>
          <a:ln>
            <a:no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dirty="0"/>
              <a:t>Knowledge Check</a:t>
            </a:r>
          </a:p>
        </p:txBody>
      </p:sp>
      <p:pic>
        <p:nvPicPr>
          <p:cNvPr id="13" name="Picture 12" descr="Vida en Jupiter">
            <a:extLst>
              <a:ext uri="{FF2B5EF4-FFF2-40B4-BE49-F238E27FC236}">
                <a16:creationId xmlns:a16="http://schemas.microsoft.com/office/drawing/2014/main" id="{16636EBB-1083-79FC-73A0-8B95A7890D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5105400"/>
            <a:ext cx="645172" cy="616139"/>
          </a:xfrm>
          <a:prstGeom prst="rect">
            <a:avLst/>
          </a:prstGeom>
        </p:spPr>
      </p:pic>
      <p:cxnSp>
        <p:nvCxnSpPr>
          <p:cNvPr id="14" name="Straight Connector 13">
            <a:extLst>
              <a:ext uri="{FF2B5EF4-FFF2-40B4-BE49-F238E27FC236}">
                <a16:creationId xmlns:a16="http://schemas.microsoft.com/office/drawing/2014/main" id="{0848B474-3F57-94E7-9D0D-172333DCA07E}"/>
              </a:ext>
            </a:extLst>
          </p:cNvPr>
          <p:cNvCxnSpPr>
            <a:cxnSpLocks/>
          </p:cNvCxnSpPr>
          <p:nvPr/>
        </p:nvCxnSpPr>
        <p:spPr>
          <a:xfrm>
            <a:off x="2772163" y="5691059"/>
            <a:ext cx="2104637"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4294967295"/>
          </p:nvPr>
        </p:nvSpPr>
        <p:spPr>
          <a:xfrm>
            <a:off x="2844271" y="2209800"/>
            <a:ext cx="8839200" cy="4028030"/>
          </a:xfrm>
          <a:prstGeom prst="rect">
            <a:avLst/>
          </a:prstGeom>
        </p:spPr>
        <p:txBody>
          <a:bodyPr/>
          <a:lstStyle/>
          <a:p>
            <a:pPr marL="800100" indent="-228600" eaLnBrk="1" hangingPunct="1">
              <a:spcAft>
                <a:spcPts val="4200"/>
              </a:spcAft>
              <a:defRPr/>
            </a:pPr>
            <a:r>
              <a:rPr lang="en-US" altLang="en-US" sz="2400" dirty="0">
                <a:solidFill>
                  <a:srgbClr val="532E1D"/>
                </a:solidFill>
                <a:latin typeface="Calibri" panose="020F0502020204030204" pitchFamily="34" charset="0"/>
                <a:cs typeface="Calibri" panose="020F0502020204030204" pitchFamily="34" charset="0"/>
              </a:rPr>
              <a:t>Discuss the consequences of unsafe injection practices</a:t>
            </a:r>
          </a:p>
          <a:p>
            <a:pPr marL="800100" indent="-228600" eaLnBrk="1" hangingPunct="1">
              <a:spcAft>
                <a:spcPts val="4200"/>
              </a:spcAft>
              <a:defRPr/>
            </a:pPr>
            <a:r>
              <a:rPr lang="en-US" altLang="en-US" sz="2400" dirty="0">
                <a:solidFill>
                  <a:srgbClr val="532E1D"/>
                </a:solidFill>
                <a:latin typeface="Calibri" panose="020F0502020204030204" pitchFamily="34" charset="0"/>
                <a:cs typeface="Calibri" panose="020F0502020204030204" pitchFamily="34" charset="0"/>
              </a:rPr>
              <a:t>Describe outbreaks </a:t>
            </a:r>
          </a:p>
          <a:p>
            <a:pPr marL="800100" indent="-228600" eaLnBrk="1" hangingPunct="1">
              <a:spcAft>
                <a:spcPts val="4200"/>
              </a:spcAft>
              <a:defRPr/>
            </a:pPr>
            <a:r>
              <a:rPr lang="en-US" altLang="en-US" sz="2400" dirty="0">
                <a:solidFill>
                  <a:srgbClr val="532E1D"/>
                </a:solidFill>
                <a:latin typeface="Calibri" panose="020F0502020204030204" pitchFamily="34" charset="0"/>
                <a:cs typeface="Calibri" panose="020F0502020204030204" pitchFamily="34" charset="0"/>
              </a:rPr>
              <a:t>Discuss safe injection best practices</a:t>
            </a:r>
          </a:p>
          <a:p>
            <a:pPr marL="800100" indent="-228600" eaLnBrk="1" hangingPunct="1">
              <a:spcAft>
                <a:spcPts val="4200"/>
              </a:spcAft>
              <a:defRPr/>
            </a:pPr>
            <a:r>
              <a:rPr lang="en-US" altLang="en-US" sz="2400" dirty="0">
                <a:solidFill>
                  <a:srgbClr val="532E1D"/>
                </a:solidFill>
                <a:latin typeface="Calibri" panose="020F0502020204030204" pitchFamily="34" charset="0"/>
                <a:cs typeface="Calibri" panose="020F0502020204030204" pitchFamily="34" charset="0"/>
              </a:rPr>
              <a:t>Describe One and Only Campaign</a:t>
            </a:r>
          </a:p>
        </p:txBody>
      </p:sp>
      <p:pic>
        <p:nvPicPr>
          <p:cNvPr id="2" name="Banner">
            <a:extLst>
              <a:ext uri="{FF2B5EF4-FFF2-40B4-BE49-F238E27FC236}">
                <a16:creationId xmlns:a16="http://schemas.microsoft.com/office/drawing/2014/main" id="{62FF2ADA-B1EE-E1AC-35C5-779E5D5B3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3" name="TextBox 2">
            <a:extLst>
              <a:ext uri="{FF2B5EF4-FFF2-40B4-BE49-F238E27FC236}">
                <a16:creationId xmlns:a16="http://schemas.microsoft.com/office/drawing/2014/main" id="{299079AD-99A9-2668-C6D5-64717F06B661}"/>
              </a:ext>
            </a:extLst>
          </p:cNvPr>
          <p:cNvSpPr txBox="1"/>
          <p:nvPr/>
        </p:nvSpPr>
        <p:spPr>
          <a:xfrm>
            <a:off x="1143000" y="1070650"/>
            <a:ext cx="4356847" cy="707886"/>
          </a:xfrm>
          <a:prstGeom prst="rect">
            <a:avLst/>
          </a:prstGeom>
          <a:noFill/>
        </p:spPr>
        <p:txBody>
          <a:bodyPr wrap="square" rtlCol="0">
            <a:spAutoFit/>
          </a:bodyPr>
          <a:lstStyle/>
          <a:p>
            <a:r>
              <a:rPr lang="en-US" sz="4000" b="1" cap="none" dirty="0">
                <a:solidFill>
                  <a:schemeClr val="tx1"/>
                </a:solidFill>
                <a:latin typeface="Calibri" panose="020F0502020204030204" pitchFamily="34" charset="0"/>
                <a:ea typeface="+mn-ea"/>
                <a:cs typeface="+mn-cs"/>
              </a:rPr>
              <a:t>Objectives</a:t>
            </a:r>
            <a:endParaRPr lang="en-US" sz="4000" b="1" dirty="0"/>
          </a:p>
        </p:txBody>
      </p:sp>
      <p:pic>
        <p:nvPicPr>
          <p:cNvPr id="4" name="Needle">
            <a:extLst>
              <a:ext uri="{FF2B5EF4-FFF2-40B4-BE49-F238E27FC236}">
                <a16:creationId xmlns:a16="http://schemas.microsoft.com/office/drawing/2014/main" id="{C21A99D9-A014-FA42-6EC2-A51FAB3B42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41443" y="1991616"/>
            <a:ext cx="903334" cy="903334"/>
          </a:xfrm>
          <a:prstGeom prst="rect">
            <a:avLst/>
          </a:prstGeom>
        </p:spPr>
      </p:pic>
      <p:pic>
        <p:nvPicPr>
          <p:cNvPr id="5" name="Trophy">
            <a:extLst>
              <a:ext uri="{FF2B5EF4-FFF2-40B4-BE49-F238E27FC236}">
                <a16:creationId xmlns:a16="http://schemas.microsoft.com/office/drawing/2014/main" id="{4F17E6FB-CEB1-C9D5-2B74-5CC2370C7E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4645" y="3948137"/>
            <a:ext cx="861660" cy="806425"/>
          </a:xfrm>
          <a:prstGeom prst="rect">
            <a:avLst/>
          </a:prstGeom>
        </p:spPr>
      </p:pic>
      <p:pic>
        <p:nvPicPr>
          <p:cNvPr id="10" name="Picture 9">
            <a:extLst>
              <a:ext uri="{FF2B5EF4-FFF2-40B4-BE49-F238E27FC236}">
                <a16:creationId xmlns:a16="http://schemas.microsoft.com/office/drawing/2014/main" id="{B533AF50-1D69-F5DC-054B-89CB4477B9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2852" y="4907116"/>
            <a:ext cx="1290538" cy="806424"/>
          </a:xfrm>
          <a:prstGeom prst="rect">
            <a:avLst/>
          </a:prstGeom>
        </p:spPr>
      </p:pic>
      <p:pic>
        <p:nvPicPr>
          <p:cNvPr id="16" name="Picture 15" descr="A picture containing circle, graphics, gear, design&#10;&#10;Description automatically generated">
            <a:extLst>
              <a:ext uri="{FF2B5EF4-FFF2-40B4-BE49-F238E27FC236}">
                <a16:creationId xmlns:a16="http://schemas.microsoft.com/office/drawing/2014/main" id="{7E440A15-575A-A7CF-7694-96E9732A28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52600" y="2783605"/>
            <a:ext cx="1290790" cy="1290790"/>
          </a:xfrm>
          <a:prstGeom prst="rect">
            <a:avLst/>
          </a:prstGeom>
        </p:spPr>
      </p:pic>
    </p:spTree>
    <p:extLst>
      <p:ext uri="{BB962C8B-B14F-4D97-AF65-F5344CB8AC3E}">
        <p14:creationId xmlns:p14="http://schemas.microsoft.com/office/powerpoint/2010/main" val="1738267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8E9DBE4-F5CF-06BB-D6D8-7510427A2990}"/>
              </a:ext>
            </a:extLst>
          </p:cNvPr>
          <p:cNvSpPr txBox="1"/>
          <p:nvPr/>
        </p:nvSpPr>
        <p:spPr>
          <a:xfrm>
            <a:off x="1835205" y="4145643"/>
            <a:ext cx="1815418" cy="1292662"/>
          </a:xfrm>
          <a:prstGeom prst="rect">
            <a:avLst/>
          </a:prstGeom>
          <a:noFill/>
        </p:spPr>
        <p:txBody>
          <a:bodyPr wrap="square">
            <a:spAutoFit/>
          </a:bodyPr>
          <a:lstStyle/>
          <a:p>
            <a:pPr algn="ctr"/>
            <a:r>
              <a:rPr lang="en-US" sz="2600" dirty="0">
                <a:solidFill>
                  <a:srgbClr val="532E1D"/>
                </a:solidFill>
                <a:latin typeface="+mn-lt"/>
              </a:rPr>
              <a:t>Blood</a:t>
            </a:r>
          </a:p>
          <a:p>
            <a:pPr algn="ctr"/>
            <a:r>
              <a:rPr lang="en-US" sz="2600" dirty="0">
                <a:solidFill>
                  <a:srgbClr val="532E1D"/>
                </a:solidFill>
                <a:latin typeface="+mn-lt"/>
              </a:rPr>
              <a:t>Glucose</a:t>
            </a:r>
          </a:p>
          <a:p>
            <a:pPr algn="ctr"/>
            <a:r>
              <a:rPr lang="en-US" sz="2600" dirty="0">
                <a:solidFill>
                  <a:srgbClr val="532E1D"/>
                </a:solidFill>
                <a:latin typeface="+mn-lt"/>
              </a:rPr>
              <a:t>Meters</a:t>
            </a:r>
          </a:p>
        </p:txBody>
      </p:sp>
      <p:sp>
        <p:nvSpPr>
          <p:cNvPr id="19" name="TextBox 18">
            <a:extLst>
              <a:ext uri="{FF2B5EF4-FFF2-40B4-BE49-F238E27FC236}">
                <a16:creationId xmlns:a16="http://schemas.microsoft.com/office/drawing/2014/main" id="{0BD0C620-6D87-DB1D-9491-E9C242D9AEEF}"/>
              </a:ext>
            </a:extLst>
          </p:cNvPr>
          <p:cNvSpPr txBox="1"/>
          <p:nvPr/>
        </p:nvSpPr>
        <p:spPr>
          <a:xfrm>
            <a:off x="4995327" y="2030750"/>
            <a:ext cx="2277087" cy="1292662"/>
          </a:xfrm>
          <a:prstGeom prst="rect">
            <a:avLst/>
          </a:prstGeom>
          <a:noFill/>
        </p:spPr>
        <p:txBody>
          <a:bodyPr wrap="square">
            <a:spAutoFit/>
          </a:bodyPr>
          <a:lstStyle/>
          <a:p>
            <a:pPr algn="ctr"/>
            <a:r>
              <a:rPr lang="en-US" sz="2600" dirty="0">
                <a:solidFill>
                  <a:srgbClr val="532E1D"/>
                </a:solidFill>
                <a:latin typeface="+mn-lt"/>
              </a:rPr>
              <a:t>Fingerstick</a:t>
            </a:r>
          </a:p>
          <a:p>
            <a:pPr algn="ctr"/>
            <a:r>
              <a:rPr lang="en-US" sz="2600" dirty="0">
                <a:solidFill>
                  <a:srgbClr val="532E1D"/>
                </a:solidFill>
                <a:latin typeface="+mn-lt"/>
              </a:rPr>
              <a:t>Devices/Insulin Pens</a:t>
            </a:r>
          </a:p>
        </p:txBody>
      </p:sp>
      <p:sp>
        <p:nvSpPr>
          <p:cNvPr id="21" name="TextBox 20">
            <a:extLst>
              <a:ext uri="{FF2B5EF4-FFF2-40B4-BE49-F238E27FC236}">
                <a16:creationId xmlns:a16="http://schemas.microsoft.com/office/drawing/2014/main" id="{12004907-950E-515D-526F-2C9DE8C2B20D}"/>
              </a:ext>
            </a:extLst>
          </p:cNvPr>
          <p:cNvSpPr txBox="1"/>
          <p:nvPr/>
        </p:nvSpPr>
        <p:spPr>
          <a:xfrm>
            <a:off x="8201759" y="3998274"/>
            <a:ext cx="2277087" cy="1292662"/>
          </a:xfrm>
          <a:prstGeom prst="rect">
            <a:avLst/>
          </a:prstGeom>
          <a:noFill/>
        </p:spPr>
        <p:txBody>
          <a:bodyPr wrap="square">
            <a:spAutoFit/>
          </a:bodyPr>
          <a:lstStyle/>
          <a:p>
            <a:pPr algn="ctr"/>
            <a:r>
              <a:rPr lang="en-US" sz="2600" dirty="0">
                <a:solidFill>
                  <a:srgbClr val="532E1D"/>
                </a:solidFill>
                <a:latin typeface="+mn-lt"/>
              </a:rPr>
              <a:t>Hand</a:t>
            </a:r>
          </a:p>
          <a:p>
            <a:pPr algn="ctr"/>
            <a:r>
              <a:rPr lang="en-US" sz="2600" dirty="0">
                <a:solidFill>
                  <a:srgbClr val="532E1D"/>
                </a:solidFill>
                <a:latin typeface="+mn-lt"/>
              </a:rPr>
              <a:t>Hygiene</a:t>
            </a:r>
          </a:p>
          <a:p>
            <a:pPr algn="ctr"/>
            <a:r>
              <a:rPr lang="en-US" sz="2600" dirty="0">
                <a:solidFill>
                  <a:srgbClr val="532E1D"/>
                </a:solidFill>
                <a:latin typeface="+mn-lt"/>
              </a:rPr>
              <a:t>Failure</a:t>
            </a:r>
          </a:p>
        </p:txBody>
      </p:sp>
      <p:pic>
        <p:nvPicPr>
          <p:cNvPr id="48138" name="right handwash pic"/>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3439" y="1919526"/>
            <a:ext cx="2517775"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middle prick gloves pic"/>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85585" y="3857642"/>
            <a:ext cx="2517775"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left BGM pic"/>
          <p:cNvPicPr>
            <a:picLocks noChangeAspect="1" noChangeArrowheads="1"/>
          </p:cNvPicPr>
          <p:nvPr/>
        </p:nvPicPr>
        <p:blipFill rotWithShape="1">
          <a:blip r:embed="rId5">
            <a:extLst>
              <a:ext uri="{28A0092B-C50C-407E-A947-70E740481C1C}">
                <a14:useLocalDpi xmlns:a14="http://schemas.microsoft.com/office/drawing/2010/main" val="0"/>
              </a:ext>
            </a:extLst>
          </a:blip>
          <a:srcRect t="14591"/>
          <a:stretch/>
        </p:blipFill>
        <p:spPr bwMode="auto">
          <a:xfrm>
            <a:off x="1539080" y="1921809"/>
            <a:ext cx="2484438" cy="1689418"/>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descr="A brown rectangular object with a black background&#10;&#10;Description automatically generated with low confidence">
            <a:extLst>
              <a:ext uri="{FF2B5EF4-FFF2-40B4-BE49-F238E27FC236}">
                <a16:creationId xmlns:a16="http://schemas.microsoft.com/office/drawing/2014/main" id="{008D779F-BFA8-56D0-94FA-3C2D1AA0B5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2109787" y="3526000"/>
            <a:ext cx="1343025" cy="691826"/>
          </a:xfrm>
          <a:prstGeom prst="rect">
            <a:avLst/>
          </a:prstGeom>
          <a:effectLst>
            <a:glow rad="50800">
              <a:schemeClr val="tx1"/>
            </a:glow>
          </a:effectLst>
        </p:spPr>
      </p:pic>
      <p:pic>
        <p:nvPicPr>
          <p:cNvPr id="15" name="Picture 14" descr="A brown rectangular object with a black background&#10;&#10;Description automatically generated with low confidence">
            <a:extLst>
              <a:ext uri="{FF2B5EF4-FFF2-40B4-BE49-F238E27FC236}">
                <a16:creationId xmlns:a16="http://schemas.microsoft.com/office/drawing/2014/main" id="{52337159-1804-4F29-2170-CD22F0F672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499063" y="3315861"/>
            <a:ext cx="1343025" cy="691826"/>
          </a:xfrm>
          <a:prstGeom prst="rect">
            <a:avLst/>
          </a:prstGeom>
          <a:effectLst>
            <a:glow rad="50800">
              <a:schemeClr val="tx1"/>
            </a:glow>
          </a:effectLst>
        </p:spPr>
      </p:pic>
      <p:pic>
        <p:nvPicPr>
          <p:cNvPr id="16" name="Picture 15" descr="A brown rectangular object with a black background&#10;&#10;Description automatically generated with low confidence">
            <a:extLst>
              <a:ext uri="{FF2B5EF4-FFF2-40B4-BE49-F238E27FC236}">
                <a16:creationId xmlns:a16="http://schemas.microsoft.com/office/drawing/2014/main" id="{01424C19-0544-6B2A-C96A-264F0B5CE4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660814" y="3526000"/>
            <a:ext cx="1343025" cy="691826"/>
          </a:xfrm>
          <a:prstGeom prst="rect">
            <a:avLst/>
          </a:prstGeom>
          <a:effectLst>
            <a:glow rad="50800">
              <a:schemeClr val="tx1"/>
            </a:glow>
          </a:effectLst>
        </p:spPr>
      </p:pic>
      <p:sp>
        <p:nvSpPr>
          <p:cNvPr id="78853" name="Text Box 14">
            <a:extLst>
              <a:ext uri="{FF2B5EF4-FFF2-40B4-BE49-F238E27FC236}">
                <a16:creationId xmlns:a16="http://schemas.microsoft.com/office/drawing/2014/main" id="{EC132930-675D-4170-AE3F-25A3E4571C87}"/>
              </a:ext>
            </a:extLst>
          </p:cNvPr>
          <p:cNvSpPr txBox="1">
            <a:spLocks noChangeArrowheads="1"/>
          </p:cNvSpPr>
          <p:nvPr/>
        </p:nvSpPr>
        <p:spPr bwMode="auto">
          <a:xfrm>
            <a:off x="4652963" y="1884137"/>
            <a:ext cx="2886073" cy="1569660"/>
          </a:xfrm>
          <a:prstGeom prst="rect">
            <a:avLst/>
          </a:prstGeom>
          <a:solidFill>
            <a:srgbClr val="18BAC5"/>
          </a:solidFill>
          <a:ln/>
        </p:spPr>
        <p:style>
          <a:lnRef idx="3">
            <a:schemeClr val="lt1"/>
          </a:lnRef>
          <a:fillRef idx="1">
            <a:schemeClr val="accent1"/>
          </a:fillRef>
          <a:effectRef idx="1">
            <a:schemeClr val="accent1"/>
          </a:effectRef>
          <a:fontRef idx="minor">
            <a:schemeClr val="lt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ct val="50000"/>
              </a:spcBef>
              <a:spcAft>
                <a:spcPts val="0"/>
              </a:spcAft>
              <a:defRPr/>
            </a:pPr>
            <a:r>
              <a:rPr lang="en-US" sz="2400" dirty="0">
                <a:latin typeface="+mn-lt"/>
              </a:rPr>
              <a:t>Use of fingerstick devices or insulin pens on multiple persons</a:t>
            </a:r>
          </a:p>
        </p:txBody>
      </p:sp>
      <p:sp>
        <p:nvSpPr>
          <p:cNvPr id="78854" name="Rectangle 20">
            <a:extLst>
              <a:ext uri="{FF2B5EF4-FFF2-40B4-BE49-F238E27FC236}">
                <a16:creationId xmlns:a16="http://schemas.microsoft.com/office/drawing/2014/main" id="{870451E5-5095-4379-8A98-354FCB8A9343}"/>
              </a:ext>
            </a:extLst>
          </p:cNvPr>
          <p:cNvSpPr>
            <a:spLocks noChangeArrowheads="1"/>
          </p:cNvSpPr>
          <p:nvPr/>
        </p:nvSpPr>
        <p:spPr bwMode="auto">
          <a:xfrm>
            <a:off x="1343025" y="3859775"/>
            <a:ext cx="2886075" cy="1938992"/>
          </a:xfrm>
          <a:prstGeom prst="rect">
            <a:avLst/>
          </a:prstGeom>
          <a:solidFill>
            <a:srgbClr val="18BAC5"/>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eaLnBrk="1" fontAlgn="auto" hangingPunct="1">
              <a:spcBef>
                <a:spcPct val="50000"/>
              </a:spcBef>
              <a:spcAft>
                <a:spcPts val="0"/>
              </a:spcAft>
              <a:buClr>
                <a:schemeClr val="tx2"/>
              </a:buClr>
              <a:defRPr/>
            </a:pPr>
            <a:r>
              <a:rPr lang="en-US" sz="2400" dirty="0">
                <a:solidFill>
                  <a:schemeClr val="tx1"/>
                </a:solidFill>
              </a:rPr>
              <a:t>Sharing of blood glucose meters without cleaning and disinfection between uses</a:t>
            </a:r>
          </a:p>
        </p:txBody>
      </p:sp>
      <p:sp>
        <p:nvSpPr>
          <p:cNvPr id="78855" name="Rectangle 22">
            <a:extLst>
              <a:ext uri="{FF2B5EF4-FFF2-40B4-BE49-F238E27FC236}">
                <a16:creationId xmlns:a16="http://schemas.microsoft.com/office/drawing/2014/main" id="{E15D5AB6-1BCE-4F5A-AFA6-AF0EEAEA4B07}"/>
              </a:ext>
            </a:extLst>
          </p:cNvPr>
          <p:cNvSpPr>
            <a:spLocks noChangeArrowheads="1"/>
          </p:cNvSpPr>
          <p:nvPr/>
        </p:nvSpPr>
        <p:spPr bwMode="auto">
          <a:xfrm>
            <a:off x="7889289" y="3859775"/>
            <a:ext cx="2886074" cy="1569660"/>
          </a:xfrm>
          <a:prstGeom prst="rect">
            <a:avLst/>
          </a:prstGeom>
          <a:solidFill>
            <a:srgbClr val="18BAC5"/>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eaLnBrk="1" fontAlgn="auto" hangingPunct="1">
              <a:spcBef>
                <a:spcPct val="50000"/>
              </a:spcBef>
              <a:spcAft>
                <a:spcPts val="0"/>
              </a:spcAft>
              <a:buClr>
                <a:schemeClr val="tx2"/>
              </a:buClr>
              <a:defRPr/>
            </a:pPr>
            <a:r>
              <a:rPr lang="en-US" sz="2400" dirty="0">
                <a:solidFill>
                  <a:schemeClr val="tx1"/>
                </a:solidFill>
              </a:rPr>
              <a:t>Failure to perform hand hygiene or change gloves between procedures</a:t>
            </a:r>
          </a:p>
        </p:txBody>
      </p:sp>
      <p:sp>
        <p:nvSpPr>
          <p:cNvPr id="48134" name="TextBox 12"/>
          <p:cNvSpPr txBox="1">
            <a:spLocks noChangeArrowheads="1"/>
          </p:cNvSpPr>
          <p:nvPr/>
        </p:nvSpPr>
        <p:spPr bwMode="auto">
          <a:xfrm>
            <a:off x="676275" y="6400801"/>
            <a:ext cx="9144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spcAft>
                <a:spcPts val="600"/>
              </a:spcAft>
              <a:buSzPct val="85000"/>
              <a:buFont typeface="Arial" panose="020B0604020202020204" pitchFamily="34" charset="0"/>
              <a:buChar char="•"/>
              <a:defRPr sz="3200">
                <a:solidFill>
                  <a:schemeClr val="bg1"/>
                </a:solidFill>
                <a:latin typeface="Calibri" panose="020F0502020204030204" pitchFamily="34" charset="0"/>
              </a:defRPr>
            </a:lvl1pPr>
            <a:lvl2pPr marL="742950" indent="-285750">
              <a:spcBef>
                <a:spcPts val="700"/>
              </a:spcBef>
              <a:spcAft>
                <a:spcPts val="600"/>
              </a:spcAft>
              <a:buSzPct val="85000"/>
              <a:buFont typeface="Arial" panose="020B0604020202020204" pitchFamily="34" charset="0"/>
              <a:buChar char="•"/>
              <a:defRPr sz="2800">
                <a:solidFill>
                  <a:schemeClr val="bg1"/>
                </a:solidFill>
                <a:latin typeface="Calibri" panose="020F0502020204030204" pitchFamily="34" charset="0"/>
              </a:defRPr>
            </a:lvl2pPr>
            <a:lvl3pPr marL="1143000" indent="-228600">
              <a:spcBef>
                <a:spcPts val="700"/>
              </a:spcBef>
              <a:spcAft>
                <a:spcPts val="600"/>
              </a:spcAft>
              <a:buSzPct val="85000"/>
              <a:buFont typeface="Arial" panose="020B0604020202020204" pitchFamily="34" charset="0"/>
              <a:buChar char="•"/>
              <a:defRPr sz="2400">
                <a:solidFill>
                  <a:schemeClr val="bg1"/>
                </a:solidFill>
                <a:latin typeface="Calibri" panose="020F0502020204030204" pitchFamily="34" charset="0"/>
              </a:defRPr>
            </a:lvl3pPr>
            <a:lvl4pPr marL="1600200" indent="-22860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4pPr>
            <a:lvl5pPr marL="2057400" indent="-22860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ts val="700"/>
              </a:spcBef>
              <a:spcAft>
                <a:spcPts val="600"/>
              </a:spcAft>
              <a:buSzPct val="85000"/>
              <a:buFont typeface="Arial" panose="020B0604020202020204" pitchFamily="34" charset="0"/>
              <a:buChar char="•"/>
              <a:defRPr sz="2000">
                <a:solidFill>
                  <a:schemeClr val="bg1"/>
                </a:solidFill>
                <a:latin typeface="Calibri" panose="020F0502020204030204" pitchFamily="34" charset="0"/>
              </a:defRPr>
            </a:lvl9pPr>
          </a:lstStyle>
          <a:p>
            <a:pPr algn="r" eaLnBrk="1" hangingPunct="1">
              <a:spcBef>
                <a:spcPct val="0"/>
              </a:spcBef>
              <a:spcAft>
                <a:spcPct val="0"/>
              </a:spcAft>
              <a:buSzTx/>
              <a:buFontTx/>
              <a:buNone/>
            </a:pPr>
            <a:r>
              <a:rPr lang="en-US" altLang="en-US" sz="1400" i="1">
                <a:solidFill>
                  <a:schemeClr val="tx1"/>
                </a:solidFill>
                <a:latin typeface="Arial" panose="020B0604020202020204" pitchFamily="34" charset="0"/>
              </a:rPr>
              <a:t>Patel et al. ICHE 2009; </a:t>
            </a:r>
            <a:r>
              <a:rPr lang="en-US" altLang="en-US" sz="1600" i="1">
                <a:solidFill>
                  <a:schemeClr val="tx1"/>
                </a:solidFill>
                <a:latin typeface="Arial" panose="020B0604020202020204" pitchFamily="34" charset="0"/>
              </a:rPr>
              <a:t>30:209-14,Thompson et al. JAGS 2010, MMWR 2005; 54:220-3</a:t>
            </a:r>
          </a:p>
        </p:txBody>
      </p:sp>
      <p:pic>
        <p:nvPicPr>
          <p:cNvPr id="2" name="Banner">
            <a:extLst>
              <a:ext uri="{FF2B5EF4-FFF2-40B4-BE49-F238E27FC236}">
                <a16:creationId xmlns:a16="http://schemas.microsoft.com/office/drawing/2014/main" id="{2EC13389-0F21-E1A7-04CC-854E0AD233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4" name="TextBox 3">
            <a:extLst>
              <a:ext uri="{FF2B5EF4-FFF2-40B4-BE49-F238E27FC236}">
                <a16:creationId xmlns:a16="http://schemas.microsoft.com/office/drawing/2014/main" id="{4C9C24BD-DE8D-FCC6-EFBF-35D1712C7C17}"/>
              </a:ext>
            </a:extLst>
          </p:cNvPr>
          <p:cNvSpPr txBox="1"/>
          <p:nvPr/>
        </p:nvSpPr>
        <p:spPr>
          <a:xfrm>
            <a:off x="1143000" y="1070650"/>
            <a:ext cx="6172200" cy="707886"/>
          </a:xfrm>
          <a:prstGeom prst="rect">
            <a:avLst/>
          </a:prstGeom>
          <a:noFill/>
        </p:spPr>
        <p:txBody>
          <a:bodyPr wrap="square" rtlCol="0">
            <a:spAutoFit/>
          </a:bodyPr>
          <a:lstStyle/>
          <a:p>
            <a:r>
              <a:rPr lang="en-US" sz="4000" b="1" dirty="0"/>
              <a:t>Unsafe Diabetes Care</a:t>
            </a:r>
          </a:p>
        </p:txBody>
      </p:sp>
      <p:pic>
        <p:nvPicPr>
          <p:cNvPr id="7" name="BGM" hidden="1">
            <a:extLst>
              <a:ext uri="{FF2B5EF4-FFF2-40B4-BE49-F238E27FC236}">
                <a16:creationId xmlns:a16="http://schemas.microsoft.com/office/drawing/2014/main" id="{71591268-9046-DDE0-9A77-DD6EEF632D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4143" y="5743215"/>
            <a:ext cx="786686" cy="781770"/>
          </a:xfrm>
          <a:prstGeom prst="rect">
            <a:avLst/>
          </a:prstGeom>
        </p:spPr>
      </p:pic>
      <p:sp>
        <p:nvSpPr>
          <p:cNvPr id="9" name="diabetes text" hidden="1">
            <a:extLst>
              <a:ext uri="{FF2B5EF4-FFF2-40B4-BE49-F238E27FC236}">
                <a16:creationId xmlns:a16="http://schemas.microsoft.com/office/drawing/2014/main" id="{E0550F91-1405-BABD-A9C4-990FCC084D46}"/>
              </a:ext>
            </a:extLst>
          </p:cNvPr>
          <p:cNvSpPr txBox="1">
            <a:spLocks/>
          </p:cNvSpPr>
          <p:nvPr/>
        </p:nvSpPr>
        <p:spPr>
          <a:xfrm>
            <a:off x="1880829" y="6126075"/>
            <a:ext cx="2224660" cy="3728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021488"/>
                </a:solidFill>
              </a:rPr>
              <a:t>Diabetes care</a:t>
            </a:r>
            <a:endParaRPr lang="en-US" sz="1800" dirty="0">
              <a:solidFill>
                <a:srgbClr val="021488"/>
              </a:solidFill>
            </a:endParaRPr>
          </a:p>
        </p:txBody>
      </p:sp>
      <p:pic>
        <p:nvPicPr>
          <p:cNvPr id="11" name="BGM">
            <a:extLst>
              <a:ext uri="{FF2B5EF4-FFF2-40B4-BE49-F238E27FC236}">
                <a16:creationId xmlns:a16="http://schemas.microsoft.com/office/drawing/2014/main" id="{8C0C8977-1AD0-71E8-1AC6-130C007F11F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70792" y="1104115"/>
            <a:ext cx="708054" cy="70362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854"/>
                                        </p:tgtEl>
                                        <p:attrNameLst>
                                          <p:attrName>style.visibility</p:attrName>
                                        </p:attrNameLst>
                                      </p:cBhvr>
                                      <p:to>
                                        <p:strVal val="visible"/>
                                      </p:to>
                                    </p:set>
                                    <p:animEffect transition="in" filter="fade">
                                      <p:cBhvr>
                                        <p:cTn id="7" dur="250"/>
                                        <p:tgtEl>
                                          <p:spTgt spid="78854"/>
                                        </p:tgtEl>
                                      </p:cBhvr>
                                    </p:animEffect>
                                  </p:childTnLst>
                                </p:cTn>
                              </p:par>
                              <p:par>
                                <p:cTn id="8" presetID="10" presetClass="entr" presetSubtype="0" fill="hold" nodeType="withEffect">
                                  <p:stCondLst>
                                    <p:cond delay="1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8853"/>
                                        </p:tgtEl>
                                        <p:attrNameLst>
                                          <p:attrName>style.visibility</p:attrName>
                                        </p:attrNameLst>
                                      </p:cBhvr>
                                      <p:to>
                                        <p:strVal val="visible"/>
                                      </p:to>
                                    </p:set>
                                    <p:animEffect transition="in" filter="fade">
                                      <p:cBhvr>
                                        <p:cTn id="15" dur="250"/>
                                        <p:tgtEl>
                                          <p:spTgt spid="78853"/>
                                        </p:tgtEl>
                                      </p:cBhvr>
                                    </p:animEffect>
                                  </p:childTnLst>
                                </p:cTn>
                              </p:par>
                              <p:par>
                                <p:cTn id="16" presetID="10" presetClass="entr" presetSubtype="0" fill="hold" nodeType="withEffect">
                                  <p:stCondLst>
                                    <p:cond delay="15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8855"/>
                                        </p:tgtEl>
                                        <p:attrNameLst>
                                          <p:attrName>style.visibility</p:attrName>
                                        </p:attrNameLst>
                                      </p:cBhvr>
                                      <p:to>
                                        <p:strVal val="visible"/>
                                      </p:to>
                                    </p:set>
                                    <p:animEffect transition="in" filter="fade">
                                      <p:cBhvr>
                                        <p:cTn id="23" dur="500"/>
                                        <p:tgtEl>
                                          <p:spTgt spid="78855"/>
                                        </p:tgtEl>
                                      </p:cBhvr>
                                    </p:animEffect>
                                  </p:childTnLst>
                                </p:cTn>
                              </p:par>
                              <p:par>
                                <p:cTn id="24" presetID="10" presetClass="entr" presetSubtype="0" fill="hold" nodeType="withEffect">
                                  <p:stCondLst>
                                    <p:cond delay="15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P spid="78854" grpId="0" animBg="1"/>
      <p:bldP spid="788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anner">
            <a:extLst>
              <a:ext uri="{FF2B5EF4-FFF2-40B4-BE49-F238E27FC236}">
                <a16:creationId xmlns:a16="http://schemas.microsoft.com/office/drawing/2014/main" id="{4593B723-F36F-6973-693D-196450FA3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15" name="Title 1"/>
          <p:cNvSpPr txBox="1">
            <a:spLocks/>
          </p:cNvSpPr>
          <p:nvPr/>
        </p:nvSpPr>
        <p:spPr>
          <a:xfrm>
            <a:off x="1066800" y="1134633"/>
            <a:ext cx="7554976" cy="6917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00000"/>
                </a:solidFill>
                <a:latin typeface="Edmondsans"/>
                <a:ea typeface="+mj-ea"/>
                <a:cs typeface="Edmondsans"/>
              </a:defRPr>
            </a:lvl1pPr>
          </a:lstStyle>
          <a:p>
            <a:r>
              <a:rPr lang="en-US" sz="4000" b="1" dirty="0">
                <a:solidFill>
                  <a:schemeClr val="tx1"/>
                </a:solidFill>
                <a:latin typeface="Calibri" panose="020F0502020204030204" pitchFamily="34" charset="0"/>
                <a:ea typeface="+mn-ea"/>
                <a:cs typeface="+mn-cs"/>
              </a:rPr>
              <a:t>Drug Diversion</a:t>
            </a:r>
          </a:p>
        </p:txBody>
      </p:sp>
      <p:sp>
        <p:nvSpPr>
          <p:cNvPr id="29" name="Last bullet list">
            <a:extLst>
              <a:ext uri="{FF2B5EF4-FFF2-40B4-BE49-F238E27FC236}">
                <a16:creationId xmlns:a16="http://schemas.microsoft.com/office/drawing/2014/main" id="{0F1BD27C-D95B-7706-3E67-456CFD8AF256}"/>
              </a:ext>
            </a:extLst>
          </p:cNvPr>
          <p:cNvSpPr txBox="1"/>
          <p:nvPr/>
        </p:nvSpPr>
        <p:spPr>
          <a:xfrm>
            <a:off x="1834978" y="2720542"/>
            <a:ext cx="8223422" cy="2461058"/>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dirty="0">
                <a:solidFill>
                  <a:srgbClr val="532E1D"/>
                </a:solidFill>
                <a:latin typeface="Edmondsans"/>
                <a:cs typeface="Arial" pitchFamily="34" charset="0"/>
              </a:rPr>
              <a:t>Substandard care delivered by an impaired provider</a:t>
            </a:r>
          </a:p>
          <a:p>
            <a:pPr marL="342900" marR="0" indent="-342900">
              <a:lnSpc>
                <a:spcPct val="107000"/>
              </a:lnSpc>
              <a:spcBef>
                <a:spcPts val="0"/>
              </a:spcBef>
              <a:spcAft>
                <a:spcPts val="800"/>
              </a:spcAft>
              <a:buFont typeface="Arial" panose="020B0604020202020204" pitchFamily="34" charset="0"/>
              <a:buChar char="•"/>
            </a:pPr>
            <a:r>
              <a:rPr lang="en-US" sz="2400" dirty="0">
                <a:solidFill>
                  <a:srgbClr val="532E1D"/>
                </a:solidFill>
                <a:latin typeface="Edmondsans"/>
                <a:cs typeface="Arial" pitchFamily="34" charset="0"/>
              </a:rPr>
              <a:t>Denial of essential pain medication or therapy</a:t>
            </a:r>
          </a:p>
          <a:p>
            <a:pPr marL="342900" marR="0" indent="-342900">
              <a:lnSpc>
                <a:spcPct val="107000"/>
              </a:lnSpc>
              <a:spcBef>
                <a:spcPts val="0"/>
              </a:spcBef>
              <a:spcAft>
                <a:spcPts val="800"/>
              </a:spcAft>
              <a:buFont typeface="Arial" panose="020B0604020202020204" pitchFamily="34" charset="0"/>
              <a:buChar char="•"/>
            </a:pPr>
            <a:r>
              <a:rPr lang="en-US" sz="2400" dirty="0">
                <a:solidFill>
                  <a:srgbClr val="532E1D"/>
                </a:solidFill>
                <a:latin typeface="Edmondsans"/>
                <a:cs typeface="Arial" pitchFamily="34" charset="0"/>
              </a:rPr>
              <a:t>Risks of infection</a:t>
            </a:r>
          </a:p>
          <a:p>
            <a:pPr marL="800100" lvl="1" indent="-342900">
              <a:lnSpc>
                <a:spcPct val="107000"/>
              </a:lnSpc>
              <a:spcAft>
                <a:spcPts val="800"/>
              </a:spcAft>
              <a:buFont typeface="Arial" panose="020B0604020202020204" pitchFamily="34" charset="0"/>
              <a:buChar char="•"/>
            </a:pPr>
            <a:r>
              <a:rPr lang="en-US" sz="2400" dirty="0">
                <a:solidFill>
                  <a:srgbClr val="532E1D"/>
                </a:solidFill>
                <a:latin typeface="Edmondsans"/>
                <a:cs typeface="Arial" pitchFamily="34" charset="0"/>
              </a:rPr>
              <a:t>Bloodborne pathogen</a:t>
            </a:r>
          </a:p>
          <a:p>
            <a:pPr marL="800100" lvl="1" indent="-342900">
              <a:lnSpc>
                <a:spcPct val="107000"/>
              </a:lnSpc>
              <a:spcAft>
                <a:spcPts val="800"/>
              </a:spcAft>
              <a:buFont typeface="Arial" panose="020B0604020202020204" pitchFamily="34" charset="0"/>
              <a:buChar char="•"/>
            </a:pPr>
            <a:r>
              <a:rPr lang="en-US" sz="2400" dirty="0">
                <a:solidFill>
                  <a:srgbClr val="532E1D"/>
                </a:solidFill>
                <a:latin typeface="Edmondsans"/>
                <a:cs typeface="Arial" pitchFamily="34" charset="0"/>
              </a:rPr>
              <a:t>Bacterial contaminants</a:t>
            </a:r>
          </a:p>
        </p:txBody>
      </p:sp>
      <p:sp>
        <p:nvSpPr>
          <p:cNvPr id="25" name="CDC and state..." hidden="1">
            <a:extLst>
              <a:ext uri="{FF2B5EF4-FFF2-40B4-BE49-F238E27FC236}">
                <a16:creationId xmlns:a16="http://schemas.microsoft.com/office/drawing/2014/main" id="{76A5ED55-31AA-2660-64F2-248675699B20}"/>
              </a:ext>
            </a:extLst>
          </p:cNvPr>
          <p:cNvSpPr txBox="1"/>
          <p:nvPr/>
        </p:nvSpPr>
        <p:spPr>
          <a:xfrm>
            <a:off x="1359572" y="4687678"/>
            <a:ext cx="9472856" cy="470000"/>
          </a:xfrm>
          <a:prstGeom prst="rect">
            <a:avLst/>
          </a:prstGeom>
          <a:noFill/>
        </p:spPr>
        <p:txBody>
          <a:bodyPr wrap="square">
            <a:spAutoFit/>
          </a:bodyPr>
          <a:lstStyle/>
          <a:p>
            <a:pPr marL="0" marR="0">
              <a:lnSpc>
                <a:spcPct val="107000"/>
              </a:lnSpc>
              <a:spcBef>
                <a:spcPts val="0"/>
              </a:spcBef>
              <a:spcAft>
                <a:spcPts val="800"/>
              </a:spcAft>
            </a:pPr>
            <a:r>
              <a:rPr lang="en-US" sz="2400" dirty="0">
                <a:solidFill>
                  <a:srgbClr val="532E1D"/>
                </a:solidFill>
                <a:latin typeface="Edmondsans"/>
                <a:cs typeface="Arial" pitchFamily="34" charset="0"/>
              </a:rPr>
              <a:t>CDC and state and local health departments have assisted in investigations.</a:t>
            </a:r>
          </a:p>
        </p:txBody>
      </p:sp>
      <p:sp>
        <p:nvSpPr>
          <p:cNvPr id="10" name="First text" hidden="1">
            <a:extLst>
              <a:ext uri="{FF2B5EF4-FFF2-40B4-BE49-F238E27FC236}">
                <a16:creationId xmlns:a16="http://schemas.microsoft.com/office/drawing/2014/main" id="{C861AEFE-2E3D-BD7F-0FB5-B20E48B54EB2}"/>
              </a:ext>
            </a:extLst>
          </p:cNvPr>
          <p:cNvSpPr txBox="1"/>
          <p:nvPr/>
        </p:nvSpPr>
        <p:spPr>
          <a:xfrm>
            <a:off x="2746253" y="2703818"/>
            <a:ext cx="8223422" cy="1655518"/>
          </a:xfrm>
          <a:prstGeom prst="rect">
            <a:avLst/>
          </a:prstGeom>
          <a:noFill/>
        </p:spPr>
        <p:txBody>
          <a:bodyPr wrap="square">
            <a:spAutoFit/>
          </a:bodyPr>
          <a:lstStyle/>
          <a:p>
            <a:pPr marL="0" marR="0">
              <a:lnSpc>
                <a:spcPct val="107000"/>
              </a:lnSpc>
              <a:spcBef>
                <a:spcPts val="0"/>
              </a:spcBef>
              <a:spcAft>
                <a:spcPts val="800"/>
              </a:spcAft>
            </a:pPr>
            <a:r>
              <a:rPr lang="en-US" sz="2400" dirty="0">
                <a:solidFill>
                  <a:srgbClr val="532E1D"/>
                </a:solidFill>
                <a:latin typeface="Edmondsans"/>
                <a:cs typeface="Arial" pitchFamily="34" charset="0"/>
              </a:rPr>
              <a:t>When prescription medicines are obtained or used illegally, it is called drug diversion. Healthcare personnel who steal prescription medicines or controlled substances for their own use put patients at risk.</a:t>
            </a:r>
          </a:p>
        </p:txBody>
      </p:sp>
      <p:pic>
        <p:nvPicPr>
          <p:cNvPr id="24" name="CDC logo" descr="Logo&#10;&#10;Description automatically generated" hidden="1">
            <a:extLst>
              <a:ext uri="{FF2B5EF4-FFF2-40B4-BE49-F238E27FC236}">
                <a16:creationId xmlns:a16="http://schemas.microsoft.com/office/drawing/2014/main" id="{176F04F6-2C1D-E7A6-424D-7D38834BAB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9572" y="2826806"/>
            <a:ext cx="1143000" cy="762000"/>
          </a:xfrm>
          <a:prstGeom prst="rect">
            <a:avLst/>
          </a:prstGeom>
        </p:spPr>
      </p:pic>
      <p:sp>
        <p:nvSpPr>
          <p:cNvPr id="20" name="1 Title">
            <a:extLst>
              <a:ext uri="{FF2B5EF4-FFF2-40B4-BE49-F238E27FC236}">
                <a16:creationId xmlns:a16="http://schemas.microsoft.com/office/drawing/2014/main" id="{A4747CF0-3ABC-5F1D-F60C-D833BDE80DFA}"/>
              </a:ext>
            </a:extLst>
          </p:cNvPr>
          <p:cNvSpPr txBox="1">
            <a:spLocks/>
          </p:cNvSpPr>
          <p:nvPr/>
        </p:nvSpPr>
        <p:spPr>
          <a:xfrm>
            <a:off x="4506106" y="2064081"/>
            <a:ext cx="3203295" cy="6917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00000"/>
                </a:solidFill>
                <a:latin typeface="Edmondsans"/>
                <a:ea typeface="+mj-ea"/>
                <a:cs typeface="Edmondsans"/>
              </a:defRPr>
            </a:lvl1pPr>
          </a:lstStyle>
          <a:p>
            <a:r>
              <a:rPr lang="en-US" sz="2400" b="1" dirty="0">
                <a:solidFill>
                  <a:srgbClr val="532E1D"/>
                </a:solidFill>
                <a:ea typeface="+mn-ea"/>
                <a:cs typeface="Arial" pitchFamily="34" charset="0"/>
              </a:rPr>
              <a:t>5. Drug diversion</a:t>
            </a:r>
          </a:p>
        </p:txBody>
      </p:sp>
      <p:pic>
        <p:nvPicPr>
          <p:cNvPr id="3" name="pills" descr="A picture containing vector graphics&#10;&#10;Description automatically generated">
            <a:extLst>
              <a:ext uri="{FF2B5EF4-FFF2-40B4-BE49-F238E27FC236}">
                <a16:creationId xmlns:a16="http://schemas.microsoft.com/office/drawing/2014/main" id="{2450601A-BDA4-596C-72FD-69927181CB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9798" y="912991"/>
            <a:ext cx="1075802" cy="1075802"/>
          </a:xfrm>
          <a:prstGeom prst="rect">
            <a:avLst/>
          </a:prstGeom>
        </p:spPr>
      </p:pic>
    </p:spTree>
    <p:extLst>
      <p:ext uri="{BB962C8B-B14F-4D97-AF65-F5344CB8AC3E}">
        <p14:creationId xmlns:p14="http://schemas.microsoft.com/office/powerpoint/2010/main" val="871879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xit" presetSubtype="0" fill="hold" grpId="1" nodeType="withEffect">
                                  <p:stCondLst>
                                    <p:cond delay="0"/>
                                  </p:stCondLst>
                                  <p:childTnLst>
                                    <p:animEffect transition="out" filter="fade">
                                      <p:cBhvr>
                                        <p:cTn id="20" dur="500"/>
                                        <p:tgtEl>
                                          <p:spTgt spid="25"/>
                                        </p:tgtEl>
                                      </p:cBhvr>
                                    </p:animEffect>
                                    <p:set>
                                      <p:cBhvr>
                                        <p:cTn id="21" dur="1" fill="hold">
                                          <p:stCondLst>
                                            <p:cond delay="499"/>
                                          </p:stCondLst>
                                        </p:cTn>
                                        <p:tgtEl>
                                          <p:spTgt spid="2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4"/>
                                        </p:tgtEl>
                                      </p:cBhvr>
                                    </p:animEffect>
                                    <p:set>
                                      <p:cBhvr>
                                        <p:cTn id="27"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5" grpId="1"/>
      <p:bldP spid="10" grpId="0"/>
      <p:bldP spid="1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26ECD0F-C585-A7CF-373D-F0A2B77EFA78}"/>
              </a:ext>
            </a:extLst>
          </p:cNvPr>
          <p:cNvGraphicFramePr>
            <a:graphicFrameLocks noGrp="1"/>
          </p:cNvGraphicFramePr>
          <p:nvPr>
            <p:extLst>
              <p:ext uri="{D42A27DB-BD31-4B8C-83A1-F6EECF244321}">
                <p14:modId xmlns:p14="http://schemas.microsoft.com/office/powerpoint/2010/main" val="3265996868"/>
              </p:ext>
            </p:extLst>
          </p:nvPr>
        </p:nvGraphicFramePr>
        <p:xfrm>
          <a:off x="1036445" y="1057990"/>
          <a:ext cx="10119110" cy="4742019"/>
        </p:xfrm>
        <a:graphic>
          <a:graphicData uri="http://schemas.openxmlformats.org/drawingml/2006/table">
            <a:tbl>
              <a:tblPr firstRow="1" firstCol="1" bandRow="1">
                <a:tableStyleId>{5C22544A-7EE6-4342-B048-85BDC9FD1C3A}</a:tableStyleId>
              </a:tblPr>
              <a:tblGrid>
                <a:gridCol w="660771">
                  <a:extLst>
                    <a:ext uri="{9D8B030D-6E8A-4147-A177-3AD203B41FA5}">
                      <a16:colId xmlns:a16="http://schemas.microsoft.com/office/drawing/2014/main" val="3093592687"/>
                    </a:ext>
                  </a:extLst>
                </a:gridCol>
                <a:gridCol w="635356">
                  <a:extLst>
                    <a:ext uri="{9D8B030D-6E8A-4147-A177-3AD203B41FA5}">
                      <a16:colId xmlns:a16="http://schemas.microsoft.com/office/drawing/2014/main" val="2713599194"/>
                    </a:ext>
                  </a:extLst>
                </a:gridCol>
                <a:gridCol w="8822983">
                  <a:extLst>
                    <a:ext uri="{9D8B030D-6E8A-4147-A177-3AD203B41FA5}">
                      <a16:colId xmlns:a16="http://schemas.microsoft.com/office/drawing/2014/main" val="1285595414"/>
                    </a:ext>
                  </a:extLst>
                </a:gridCol>
              </a:tblGrid>
              <a:tr h="107005">
                <a:tc>
                  <a:txBody>
                    <a:bodyPr/>
                    <a:lstStyle/>
                    <a:p>
                      <a:pPr marL="0" marR="0">
                        <a:lnSpc>
                          <a:spcPct val="107000"/>
                        </a:lnSpc>
                        <a:spcBef>
                          <a:spcPts val="0"/>
                        </a:spcBef>
                        <a:spcAft>
                          <a:spcPts val="0"/>
                        </a:spcAft>
                      </a:pPr>
                      <a:r>
                        <a:rPr lang="en-US" sz="1800">
                          <a:effectLst/>
                        </a:rPr>
                        <a:t>Year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Cases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Outbreak</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39978633"/>
                  </a:ext>
                </a:extLst>
              </a:tr>
              <a:tr h="330921">
                <a:tc>
                  <a:txBody>
                    <a:bodyPr/>
                    <a:lstStyle/>
                    <a:p>
                      <a:pPr marL="0" marR="0">
                        <a:lnSpc>
                          <a:spcPct val="107000"/>
                        </a:lnSpc>
                        <a:spcBef>
                          <a:spcPts val="0"/>
                        </a:spcBef>
                        <a:spcAft>
                          <a:spcPts val="0"/>
                        </a:spcAft>
                      </a:pPr>
                      <a:r>
                        <a:rPr lang="en-US" sz="1800" dirty="0">
                          <a:effectLst/>
                        </a:rPr>
                        <a:t>2018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dirty="0">
                          <a:effectLst/>
                        </a:rPr>
                        <a:t>HCV infections associated with an emergency department nurse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2296339316"/>
                  </a:ext>
                </a:extLst>
              </a:tr>
              <a:tr h="330921">
                <a:tc>
                  <a:txBody>
                    <a:bodyPr/>
                    <a:lstStyle/>
                    <a:p>
                      <a:pPr marL="0" marR="0">
                        <a:lnSpc>
                          <a:spcPct val="107000"/>
                        </a:lnSpc>
                        <a:spcBef>
                          <a:spcPts val="0"/>
                        </a:spcBef>
                        <a:spcAft>
                          <a:spcPts val="0"/>
                        </a:spcAft>
                      </a:pPr>
                      <a:r>
                        <a:rPr lang="en-US" sz="1800">
                          <a:effectLst/>
                        </a:rPr>
                        <a:t>2018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a:effectLst/>
                        </a:rPr>
                        <a:t>Sphingomonas paucimobilis bacteremia associated with a nurse at a cancer center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4235736029"/>
                  </a:ext>
                </a:extLst>
              </a:tr>
              <a:tr h="218963">
                <a:tc>
                  <a:txBody>
                    <a:bodyPr/>
                    <a:lstStyle/>
                    <a:p>
                      <a:pPr marL="0" marR="0">
                        <a:lnSpc>
                          <a:spcPct val="107000"/>
                        </a:lnSpc>
                        <a:spcBef>
                          <a:spcPts val="0"/>
                        </a:spcBef>
                        <a:spcAft>
                          <a:spcPts val="0"/>
                        </a:spcAft>
                      </a:pPr>
                      <a:r>
                        <a:rPr lang="en-US" sz="1800">
                          <a:effectLst/>
                        </a:rPr>
                        <a:t>2015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a:effectLst/>
                        </a:rPr>
                        <a:t>HCV infections associated with a nurse at a hospital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4134494756"/>
                  </a:ext>
                </a:extLst>
              </a:tr>
              <a:tr h="299015">
                <a:tc>
                  <a:txBody>
                    <a:bodyPr/>
                    <a:lstStyle/>
                    <a:p>
                      <a:pPr marL="0" marR="0">
                        <a:lnSpc>
                          <a:spcPct val="107000"/>
                        </a:lnSpc>
                        <a:spcBef>
                          <a:spcPts val="0"/>
                        </a:spcBef>
                        <a:spcAft>
                          <a:spcPts val="0"/>
                        </a:spcAft>
                      </a:pPr>
                      <a:r>
                        <a:rPr lang="en-US" sz="1800">
                          <a:effectLst/>
                        </a:rPr>
                        <a:t>2014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dirty="0">
                          <a:effectLst/>
                        </a:rPr>
                        <a:t>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dirty="0">
                          <a:effectLst/>
                        </a:rPr>
                        <a:t>Serratia marcescens bacteremia associated with a nurse in a post-anesthesia care unit at a hospital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1036229288"/>
                  </a:ext>
                </a:extLst>
              </a:tr>
              <a:tr h="348916">
                <a:tc>
                  <a:txBody>
                    <a:bodyPr/>
                    <a:lstStyle/>
                    <a:p>
                      <a:pPr marL="0" marR="0">
                        <a:lnSpc>
                          <a:spcPct val="107000"/>
                        </a:lnSpc>
                        <a:spcBef>
                          <a:spcPts val="0"/>
                        </a:spcBef>
                        <a:spcAft>
                          <a:spcPts val="0"/>
                        </a:spcAft>
                      </a:pPr>
                      <a:r>
                        <a:rPr lang="en-US" sz="1800">
                          <a:effectLst/>
                        </a:rPr>
                        <a:t>2012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a:effectLst/>
                        </a:rPr>
                        <a:t>HCV infections associated with a radiology technician at hospitals in NH, Kansas and Maryland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3856046141"/>
                  </a:ext>
                </a:extLst>
              </a:tr>
              <a:tr h="330921">
                <a:tc>
                  <a:txBody>
                    <a:bodyPr/>
                    <a:lstStyle/>
                    <a:p>
                      <a:pPr marL="0" marR="0">
                        <a:lnSpc>
                          <a:spcPct val="107000"/>
                        </a:lnSpc>
                        <a:spcBef>
                          <a:spcPts val="0"/>
                        </a:spcBef>
                        <a:spcAft>
                          <a:spcPts val="0"/>
                        </a:spcAft>
                      </a:pPr>
                      <a:r>
                        <a:rPr lang="en-US" sz="1800">
                          <a:effectLst/>
                        </a:rPr>
                        <a:t>2011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a:effectLst/>
                        </a:rPr>
                        <a:t>Gram negative bacteremia associated with a nurse at a Minnesota hospital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3010567130"/>
                  </a:ext>
                </a:extLst>
              </a:tr>
              <a:tr h="330921">
                <a:tc>
                  <a:txBody>
                    <a:bodyPr/>
                    <a:lstStyle/>
                    <a:p>
                      <a:pPr marL="0" marR="0">
                        <a:lnSpc>
                          <a:spcPct val="107000"/>
                        </a:lnSpc>
                        <a:spcBef>
                          <a:spcPts val="0"/>
                        </a:spcBef>
                        <a:spcAft>
                          <a:spcPts val="0"/>
                        </a:spcAft>
                      </a:pPr>
                      <a:r>
                        <a:rPr lang="en-US" sz="1800">
                          <a:effectLst/>
                        </a:rPr>
                        <a:t>2009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a:effectLst/>
                        </a:rPr>
                        <a:t>HCV infection associated with a surgical technician at a Colorado hospital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343382575"/>
                  </a:ext>
                </a:extLst>
              </a:tr>
              <a:tr h="330921">
                <a:tc>
                  <a:txBody>
                    <a:bodyPr/>
                    <a:lstStyle/>
                    <a:p>
                      <a:pPr marL="0" marR="0">
                        <a:lnSpc>
                          <a:spcPct val="107000"/>
                        </a:lnSpc>
                        <a:spcBef>
                          <a:spcPts val="0"/>
                        </a:spcBef>
                        <a:spcAft>
                          <a:spcPts val="0"/>
                        </a:spcAft>
                      </a:pPr>
                      <a:r>
                        <a:rPr lang="en-US" sz="1800">
                          <a:effectLst/>
                        </a:rPr>
                        <a:t>2008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a:effectLst/>
                        </a:rPr>
                        <a:t>HCV infections associated with a radiology technician at a Florida hospital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700820295"/>
                  </a:ext>
                </a:extLst>
              </a:tr>
              <a:tr h="330921">
                <a:tc>
                  <a:txBody>
                    <a:bodyPr/>
                    <a:lstStyle/>
                    <a:p>
                      <a:pPr marL="0" marR="0">
                        <a:lnSpc>
                          <a:spcPct val="107000"/>
                        </a:lnSpc>
                        <a:spcBef>
                          <a:spcPts val="0"/>
                        </a:spcBef>
                        <a:spcAft>
                          <a:spcPts val="0"/>
                        </a:spcAft>
                      </a:pPr>
                      <a:r>
                        <a:rPr lang="en-US" sz="1800">
                          <a:effectLst/>
                        </a:rPr>
                        <a:t>2006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a:effectLst/>
                        </a:rPr>
                        <a:t>Achromobacter xylosoxidans bacteremia associated with a nurse at an Illinois hospital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1142409110"/>
                  </a:ext>
                </a:extLst>
              </a:tr>
              <a:tr h="330921">
                <a:tc>
                  <a:txBody>
                    <a:bodyPr/>
                    <a:lstStyle/>
                    <a:p>
                      <a:pPr marL="0" marR="0">
                        <a:lnSpc>
                          <a:spcPct val="107000"/>
                        </a:lnSpc>
                        <a:spcBef>
                          <a:spcPts val="0"/>
                        </a:spcBef>
                        <a:spcAft>
                          <a:spcPts val="0"/>
                        </a:spcAft>
                      </a:pPr>
                      <a:r>
                        <a:rPr lang="en-US" sz="1800">
                          <a:effectLst/>
                        </a:rPr>
                        <a:t>2004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a:effectLst/>
                        </a:rPr>
                        <a:t>HCV infections associated with a certified registered nurse anesthetist at a Texas hospital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3707563284"/>
                  </a:ext>
                </a:extLst>
              </a:tr>
              <a:tr h="442880">
                <a:tc>
                  <a:txBody>
                    <a:bodyPr/>
                    <a:lstStyle/>
                    <a:p>
                      <a:pPr marL="0" marR="0">
                        <a:lnSpc>
                          <a:spcPct val="107000"/>
                        </a:lnSpc>
                        <a:spcBef>
                          <a:spcPts val="0"/>
                        </a:spcBef>
                        <a:spcAft>
                          <a:spcPts val="0"/>
                        </a:spcAft>
                      </a:pPr>
                      <a:r>
                        <a:rPr lang="en-US" sz="1800">
                          <a:effectLst/>
                        </a:rPr>
                        <a:t>1999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26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dirty="0">
                          <a:effectLst/>
                        </a:rPr>
                        <a:t>Serratia marcescens bacteremia associated with a respiratory therapist at a Pennsylvania hospital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2304883697"/>
                  </a:ext>
                </a:extLst>
              </a:tr>
              <a:tr h="330921">
                <a:tc>
                  <a:txBody>
                    <a:bodyPr/>
                    <a:lstStyle/>
                    <a:p>
                      <a:pPr marL="0" marR="0">
                        <a:lnSpc>
                          <a:spcPct val="107000"/>
                        </a:lnSpc>
                        <a:spcBef>
                          <a:spcPts val="0"/>
                        </a:spcBef>
                        <a:spcAft>
                          <a:spcPts val="0"/>
                        </a:spcAft>
                      </a:pPr>
                      <a:r>
                        <a:rPr lang="en-US" sz="1800">
                          <a:effectLst/>
                        </a:rPr>
                        <a:t>1992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a:effectLst/>
                        </a:rPr>
                        <a:t>HCV infections associated with a surgical technician at a Texas ambulatory surgical center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870083126"/>
                  </a:ext>
                </a:extLst>
              </a:tr>
              <a:tr h="442880">
                <a:tc>
                  <a:txBody>
                    <a:bodyPr/>
                    <a:lstStyle/>
                    <a:p>
                      <a:pPr marL="0" marR="0">
                        <a:lnSpc>
                          <a:spcPct val="107000"/>
                        </a:lnSpc>
                        <a:spcBef>
                          <a:spcPts val="0"/>
                        </a:spcBef>
                        <a:spcAft>
                          <a:spcPts val="0"/>
                        </a:spcAft>
                      </a:pPr>
                      <a:r>
                        <a:rPr lang="en-US" sz="1800">
                          <a:effectLst/>
                        </a:rPr>
                        <a:t>1985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800">
                          <a:effectLst/>
                        </a:rPr>
                        <a:t>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tc>
                  <a:txBody>
                    <a:bodyPr/>
                    <a:lstStyle/>
                    <a:p>
                      <a:pPr marL="0" marR="0">
                        <a:lnSpc>
                          <a:spcPct val="107000"/>
                        </a:lnSpc>
                        <a:spcBef>
                          <a:spcPts val="0"/>
                        </a:spcBef>
                        <a:spcAft>
                          <a:spcPts val="0"/>
                        </a:spcAft>
                      </a:pPr>
                      <a:r>
                        <a:rPr lang="en-US" sz="1600" dirty="0">
                          <a:effectLst/>
                        </a:rPr>
                        <a:t>Pseudomonas </a:t>
                      </a:r>
                      <a:r>
                        <a:rPr lang="en-US" sz="1600" dirty="0" err="1">
                          <a:effectLst/>
                        </a:rPr>
                        <a:t>pickettii</a:t>
                      </a:r>
                      <a:r>
                        <a:rPr lang="en-US" sz="1600" dirty="0">
                          <a:effectLst/>
                        </a:rPr>
                        <a:t> bacteremia associated with a pharmacy technician at a Wisconsin hospital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27252" marR="27252" marT="0" marB="0"/>
                </a:tc>
                <a:extLst>
                  <a:ext uri="{0D108BD9-81ED-4DB2-BD59-A6C34878D82A}">
                    <a16:rowId xmlns:a16="http://schemas.microsoft.com/office/drawing/2014/main" val="2351869574"/>
                  </a:ext>
                </a:extLst>
              </a:tr>
            </a:tbl>
          </a:graphicData>
        </a:graphic>
      </p:graphicFrame>
      <p:sp>
        <p:nvSpPr>
          <p:cNvPr id="17" name="Rectangle 16" hidden="1">
            <a:extLst>
              <a:ext uri="{FF2B5EF4-FFF2-40B4-BE49-F238E27FC236}">
                <a16:creationId xmlns:a16="http://schemas.microsoft.com/office/drawing/2014/main" id="{BE78CD85-DBD8-18A5-6F37-AD1D91CAA15E}"/>
              </a:ext>
            </a:extLst>
          </p:cNvPr>
          <p:cNvSpPr/>
          <p:nvPr/>
        </p:nvSpPr>
        <p:spPr>
          <a:xfrm>
            <a:off x="4117" y="0"/>
            <a:ext cx="5903055" cy="4431384"/>
          </a:xfrm>
          <a:prstGeom prst="rect">
            <a:avLst/>
          </a:prstGeom>
          <a:solidFill>
            <a:srgbClr val="49B4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hidden="1">
            <a:extLst>
              <a:ext uri="{FF2B5EF4-FFF2-40B4-BE49-F238E27FC236}">
                <a16:creationId xmlns:a16="http://schemas.microsoft.com/office/drawing/2014/main" id="{34BD5D10-A6EB-05CF-5200-4F923A16E677}"/>
              </a:ext>
            </a:extLst>
          </p:cNvPr>
          <p:cNvSpPr/>
          <p:nvPr/>
        </p:nvSpPr>
        <p:spPr>
          <a:xfrm>
            <a:off x="522094" y="388155"/>
            <a:ext cx="4638502" cy="356293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hidden="1">
            <a:extLst>
              <a:ext uri="{FF2B5EF4-FFF2-40B4-BE49-F238E27FC236}">
                <a16:creationId xmlns:a16="http://schemas.microsoft.com/office/drawing/2014/main" id="{CE30DCB4-D839-3BCA-085E-A48D403966C5}"/>
              </a:ext>
            </a:extLst>
          </p:cNvPr>
          <p:cNvSpPr txBox="1"/>
          <p:nvPr/>
        </p:nvSpPr>
        <p:spPr>
          <a:xfrm>
            <a:off x="1075576" y="864169"/>
            <a:ext cx="3529235" cy="1107996"/>
          </a:xfrm>
          <a:prstGeom prst="rect">
            <a:avLst/>
          </a:prstGeom>
          <a:noFill/>
        </p:spPr>
        <p:txBody>
          <a:bodyPr wrap="none" rtlCol="0">
            <a:spAutoFit/>
          </a:bodyPr>
          <a:lstStyle/>
          <a:p>
            <a:pPr algn="ctr"/>
            <a:r>
              <a:rPr lang="en-US" sz="6600" dirty="0">
                <a:solidFill>
                  <a:schemeClr val="bg1"/>
                </a:solidFill>
              </a:rPr>
              <a:t>New slide</a:t>
            </a:r>
          </a:p>
        </p:txBody>
      </p:sp>
      <p:sp>
        <p:nvSpPr>
          <p:cNvPr id="3" name="diabetes text" hidden="1">
            <a:extLst>
              <a:ext uri="{FF2B5EF4-FFF2-40B4-BE49-F238E27FC236}">
                <a16:creationId xmlns:a16="http://schemas.microsoft.com/office/drawing/2014/main" id="{F87D8340-CF44-9F19-0823-D32E906AA850}"/>
              </a:ext>
            </a:extLst>
          </p:cNvPr>
          <p:cNvSpPr txBox="1">
            <a:spLocks/>
          </p:cNvSpPr>
          <p:nvPr/>
        </p:nvSpPr>
        <p:spPr>
          <a:xfrm>
            <a:off x="1359572" y="5764964"/>
            <a:ext cx="2224660" cy="3728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rgbClr val="FF001D"/>
                </a:solidFill>
              </a:rPr>
              <a:t>Drug diversion</a:t>
            </a:r>
            <a:endParaRPr lang="en-US" sz="1800" dirty="0">
              <a:solidFill>
                <a:srgbClr val="FF001D"/>
              </a:solidFill>
            </a:endParaRPr>
          </a:p>
        </p:txBody>
      </p:sp>
      <p:pic>
        <p:nvPicPr>
          <p:cNvPr id="5" name="pills" descr="A picture containing vector graphics&#10;&#10;Description automatically generated" hidden="1">
            <a:extLst>
              <a:ext uri="{FF2B5EF4-FFF2-40B4-BE49-F238E27FC236}">
                <a16:creationId xmlns:a16="http://schemas.microsoft.com/office/drawing/2014/main" id="{35315F65-8023-D06A-FA59-779E01031B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395" y="5339339"/>
            <a:ext cx="1132100" cy="1132100"/>
          </a:xfrm>
          <a:prstGeom prst="rect">
            <a:avLst/>
          </a:prstGeom>
        </p:spPr>
      </p:pic>
    </p:spTree>
    <p:extLst>
      <p:ext uri="{BB962C8B-B14F-4D97-AF65-F5344CB8AC3E}">
        <p14:creationId xmlns:p14="http://schemas.microsoft.com/office/powerpoint/2010/main" val="2144538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anner">
            <a:extLst>
              <a:ext uri="{FF2B5EF4-FFF2-40B4-BE49-F238E27FC236}">
                <a16:creationId xmlns:a16="http://schemas.microsoft.com/office/drawing/2014/main" id="{FF12DD03-AA84-DAC7-EFCA-3150A17F4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5" name="TextBox 4">
            <a:extLst>
              <a:ext uri="{FF2B5EF4-FFF2-40B4-BE49-F238E27FC236}">
                <a16:creationId xmlns:a16="http://schemas.microsoft.com/office/drawing/2014/main" id="{D3F0B609-F23A-EC60-407C-7748491BB861}"/>
              </a:ext>
            </a:extLst>
          </p:cNvPr>
          <p:cNvSpPr txBox="1"/>
          <p:nvPr/>
        </p:nvSpPr>
        <p:spPr>
          <a:xfrm>
            <a:off x="1143000" y="1070650"/>
            <a:ext cx="6781800" cy="707886"/>
          </a:xfrm>
          <a:prstGeom prst="rect">
            <a:avLst/>
          </a:prstGeom>
          <a:noFill/>
        </p:spPr>
        <p:txBody>
          <a:bodyPr wrap="square" rtlCol="0">
            <a:spAutoFit/>
          </a:bodyPr>
          <a:lstStyle/>
          <a:p>
            <a:r>
              <a:rPr lang="en-US" sz="4000" b="1"/>
              <a:t>Safe Injections: Best Practices</a:t>
            </a:r>
          </a:p>
        </p:txBody>
      </p:sp>
      <p:sp>
        <p:nvSpPr>
          <p:cNvPr id="6" name="TextBox 5">
            <a:extLst>
              <a:ext uri="{FF2B5EF4-FFF2-40B4-BE49-F238E27FC236}">
                <a16:creationId xmlns:a16="http://schemas.microsoft.com/office/drawing/2014/main" id="{6F8C9791-16A2-0786-CDB6-AB287DB9BFCE}"/>
              </a:ext>
            </a:extLst>
          </p:cNvPr>
          <p:cNvSpPr txBox="1"/>
          <p:nvPr/>
        </p:nvSpPr>
        <p:spPr>
          <a:xfrm>
            <a:off x="1447800" y="5233180"/>
            <a:ext cx="8981090" cy="757130"/>
          </a:xfrm>
          <a:prstGeom prst="rect">
            <a:avLst/>
          </a:prstGeom>
          <a:noFill/>
        </p:spPr>
        <p:txBody>
          <a:bodyPr wrap="square">
            <a:spAutoFit/>
          </a:bodyPr>
          <a:lstStyle/>
          <a:p>
            <a:pPr marL="273050" lvl="0" indent="-273050" algn="l" defTabSz="914400" rtl="0" eaLnBrk="0" fontAlgn="base" latinLnBrk="0" hangingPunct="0">
              <a:lnSpc>
                <a:spcPct val="90000"/>
              </a:lnSpc>
              <a:spcBef>
                <a:spcPct val="0"/>
              </a:spcBef>
              <a:spcAft>
                <a:spcPts val="600"/>
              </a:spcAft>
              <a:buClrTx/>
              <a:buSzPct val="85000"/>
              <a:buFont typeface="Arial" panose="020B0604020202020204" pitchFamily="34" charset="0"/>
              <a:buChar char="•"/>
            </a:pPr>
            <a:r>
              <a:rPr lang="en-US" sz="2400">
                <a:solidFill>
                  <a:srgbClr val="532E1D"/>
                </a:solidFill>
                <a:latin typeface="Calibri"/>
              </a:rPr>
              <a:t>Do not administer medications from a single dose vial or IV solution bag to more than one patient, more than one time</a:t>
            </a:r>
          </a:p>
        </p:txBody>
      </p:sp>
      <p:sp>
        <p:nvSpPr>
          <p:cNvPr id="8" name="TextBox 7">
            <a:extLst>
              <a:ext uri="{FF2B5EF4-FFF2-40B4-BE49-F238E27FC236}">
                <a16:creationId xmlns:a16="http://schemas.microsoft.com/office/drawing/2014/main" id="{D9F2D954-7672-E534-05CB-8540DE91BA62}"/>
              </a:ext>
            </a:extLst>
          </p:cNvPr>
          <p:cNvSpPr txBox="1"/>
          <p:nvPr/>
        </p:nvSpPr>
        <p:spPr>
          <a:xfrm>
            <a:off x="1447800" y="2665364"/>
            <a:ext cx="9779618" cy="1755352"/>
          </a:xfrm>
          <a:prstGeom prst="rect">
            <a:avLst/>
          </a:prstGeom>
          <a:noFill/>
        </p:spPr>
        <p:txBody>
          <a:bodyPr wrap="square">
            <a:spAutoFit/>
          </a:bodyPr>
          <a:lstStyle/>
          <a:p>
            <a:pPr marL="273050" lvl="0" indent="-273050" algn="l" defTabSz="914400" rtl="0" eaLnBrk="0" fontAlgn="base" latinLnBrk="0" hangingPunct="0">
              <a:lnSpc>
                <a:spcPct val="90000"/>
              </a:lnSpc>
              <a:spcBef>
                <a:spcPts val="700"/>
              </a:spcBef>
              <a:spcAft>
                <a:spcPts val="600"/>
              </a:spcAft>
              <a:buClrTx/>
              <a:buSzPct val="85000"/>
              <a:buFont typeface="Arial" panose="020B0604020202020204" pitchFamily="34" charset="0"/>
              <a:buChar char="•"/>
            </a:pPr>
            <a:r>
              <a:rPr lang="en-US" sz="2400">
                <a:solidFill>
                  <a:srgbClr val="532E1D"/>
                </a:solidFill>
                <a:latin typeface="Calibri"/>
              </a:rPr>
              <a:t>Never administer medications from the same syringe to multiple patients</a:t>
            </a:r>
          </a:p>
          <a:p>
            <a:pPr marL="273050" lvl="0" indent="-273050" algn="l" defTabSz="914400" rtl="0" eaLnBrk="0" fontAlgn="base" latinLnBrk="0" hangingPunct="0">
              <a:lnSpc>
                <a:spcPct val="90000"/>
              </a:lnSpc>
              <a:spcBef>
                <a:spcPts val="700"/>
              </a:spcBef>
              <a:spcAft>
                <a:spcPts val="600"/>
              </a:spcAft>
              <a:buClrTx/>
              <a:buSzPct val="85000"/>
              <a:buFont typeface="Arial" panose="020B0604020202020204" pitchFamily="34" charset="0"/>
              <a:buChar char="•"/>
            </a:pPr>
            <a:r>
              <a:rPr lang="en-US" sz="2400">
                <a:solidFill>
                  <a:srgbClr val="532E1D"/>
                </a:solidFill>
                <a:latin typeface="Calibri"/>
              </a:rPr>
              <a:t>Do not reuse a syringe to enter a medication vial or solution</a:t>
            </a:r>
          </a:p>
          <a:p>
            <a:pPr marL="273050" lvl="0" indent="-273050" algn="l" defTabSz="914400" rtl="0" eaLnBrk="0" fontAlgn="base" latinLnBrk="0" hangingPunct="0">
              <a:lnSpc>
                <a:spcPct val="90000"/>
              </a:lnSpc>
              <a:spcBef>
                <a:spcPts val="700"/>
              </a:spcBef>
              <a:spcAft>
                <a:spcPts val="600"/>
              </a:spcAft>
              <a:buClrTx/>
              <a:buSzPct val="85000"/>
              <a:buFont typeface="Arial" panose="020B0604020202020204" pitchFamily="34" charset="0"/>
              <a:buChar char="•"/>
            </a:pPr>
            <a:r>
              <a:rPr lang="en-US" sz="2400">
                <a:solidFill>
                  <a:srgbClr val="532E1D"/>
                </a:solidFill>
                <a:latin typeface="Calibri"/>
              </a:rPr>
              <a:t>Limit the use of multi-dose vials and dedicate them to a single patient whenever possible</a:t>
            </a:r>
          </a:p>
        </p:txBody>
      </p:sp>
      <p:grpSp>
        <p:nvGrpSpPr>
          <p:cNvPr id="9" name="Group 8">
            <a:extLst>
              <a:ext uri="{FF2B5EF4-FFF2-40B4-BE49-F238E27FC236}">
                <a16:creationId xmlns:a16="http://schemas.microsoft.com/office/drawing/2014/main" id="{0DFFFD71-A53D-B2B1-0641-885572E901E1}"/>
              </a:ext>
            </a:extLst>
          </p:cNvPr>
          <p:cNvGrpSpPr/>
          <p:nvPr/>
        </p:nvGrpSpPr>
        <p:grpSpPr>
          <a:xfrm>
            <a:off x="1503513" y="1898372"/>
            <a:ext cx="8478520" cy="721520"/>
            <a:chOff x="0" y="2588736"/>
            <a:chExt cx="8478520" cy="1216800"/>
          </a:xfrm>
          <a:scene3d>
            <a:camera prst="orthographicFront"/>
            <a:lightRig rig="flat" dir="t"/>
          </a:scene3d>
        </p:grpSpPr>
        <p:sp>
          <p:nvSpPr>
            <p:cNvPr id="10" name="Rectangle: Rounded Corners 9">
              <a:extLst>
                <a:ext uri="{FF2B5EF4-FFF2-40B4-BE49-F238E27FC236}">
                  <a16:creationId xmlns:a16="http://schemas.microsoft.com/office/drawing/2014/main" id="{056624B1-96BD-3BAF-773F-E8662468C5CE}"/>
                </a:ext>
              </a:extLst>
            </p:cNvPr>
            <p:cNvSpPr/>
            <p:nvPr/>
          </p:nvSpPr>
          <p:spPr>
            <a:xfrm>
              <a:off x="0" y="2588736"/>
              <a:ext cx="8478520" cy="1216800"/>
            </a:xfrm>
            <a:prstGeom prst="roundRect">
              <a:avLst/>
            </a:prstGeom>
            <a:solidFill>
              <a:srgbClr val="18BAC5"/>
            </a:solid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11" name="Rectangle: Rounded Corners 4">
              <a:extLst>
                <a:ext uri="{FF2B5EF4-FFF2-40B4-BE49-F238E27FC236}">
                  <a16:creationId xmlns:a16="http://schemas.microsoft.com/office/drawing/2014/main" id="{73E85C0F-7868-6FDC-F49A-9C7D4E925483}"/>
                </a:ext>
              </a:extLst>
            </p:cNvPr>
            <p:cNvSpPr txBox="1"/>
            <p:nvPr/>
          </p:nvSpPr>
          <p:spPr>
            <a:xfrm>
              <a:off x="59399" y="2648135"/>
              <a:ext cx="8359722" cy="1098002"/>
            </a:xfrm>
            <a:prstGeom prst="rect">
              <a:avLst/>
            </a:prstGeom>
            <a:solidFill>
              <a:srgbClr val="18BAC5"/>
            </a:solidFill>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a:solidFill>
                    <a:schemeClr val="tx1"/>
                  </a:solidFill>
                  <a:latin typeface="Calibri"/>
                  <a:ea typeface="+mn-ea"/>
                  <a:cs typeface="+mn-cs"/>
                </a:rPr>
                <a:t>Misuse of single-dose/single-use vials</a:t>
              </a:r>
            </a:p>
          </p:txBody>
        </p:sp>
      </p:grpSp>
      <p:grpSp>
        <p:nvGrpSpPr>
          <p:cNvPr id="12" name="Group 11">
            <a:extLst>
              <a:ext uri="{FF2B5EF4-FFF2-40B4-BE49-F238E27FC236}">
                <a16:creationId xmlns:a16="http://schemas.microsoft.com/office/drawing/2014/main" id="{9E96031D-0E23-2488-AD14-C6C4756FBF07}"/>
              </a:ext>
            </a:extLst>
          </p:cNvPr>
          <p:cNvGrpSpPr/>
          <p:nvPr/>
        </p:nvGrpSpPr>
        <p:grpSpPr>
          <a:xfrm>
            <a:off x="1570532" y="4466188"/>
            <a:ext cx="8478520" cy="721520"/>
            <a:chOff x="0" y="1246869"/>
            <a:chExt cx="8478520" cy="1216800"/>
          </a:xfrm>
          <a:solidFill>
            <a:srgbClr val="18BAC5"/>
          </a:solidFill>
          <a:scene3d>
            <a:camera prst="orthographicFront"/>
            <a:lightRig rig="flat" dir="t"/>
          </a:scene3d>
        </p:grpSpPr>
        <p:sp>
          <p:nvSpPr>
            <p:cNvPr id="13" name="Rectangle: Rounded Corners 12">
              <a:extLst>
                <a:ext uri="{FF2B5EF4-FFF2-40B4-BE49-F238E27FC236}">
                  <a16:creationId xmlns:a16="http://schemas.microsoft.com/office/drawing/2014/main" id="{D5202CCC-6450-049B-351F-39B62E7A9C29}"/>
                </a:ext>
              </a:extLst>
            </p:cNvPr>
            <p:cNvSpPr/>
            <p:nvPr/>
          </p:nvSpPr>
          <p:spPr>
            <a:xfrm>
              <a:off x="0" y="1246869"/>
              <a:ext cx="8478520" cy="121680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14" name="Rectangle: Rounded Corners 4">
              <a:extLst>
                <a:ext uri="{FF2B5EF4-FFF2-40B4-BE49-F238E27FC236}">
                  <a16:creationId xmlns:a16="http://schemas.microsoft.com/office/drawing/2014/main" id="{6B3A22A7-A913-0AF8-808A-ACB6F2362F84}"/>
                </a:ext>
              </a:extLst>
            </p:cNvPr>
            <p:cNvSpPr txBox="1"/>
            <p:nvPr/>
          </p:nvSpPr>
          <p:spPr>
            <a:xfrm>
              <a:off x="59399" y="1306268"/>
              <a:ext cx="8359722" cy="1098002"/>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79070" tIns="179070" rIns="179070" bIns="179070" numCol="1" spcCol="1270" anchor="ctr" anchorCtr="0">
              <a:noAutofit/>
            </a:bodyPr>
            <a:lstStyle/>
            <a:p>
              <a:pPr marL="0" lvl="0" indent="0" algn="ctr" defTabSz="2089150" rtl="0">
                <a:lnSpc>
                  <a:spcPct val="90000"/>
                </a:lnSpc>
                <a:spcBef>
                  <a:spcPct val="0"/>
                </a:spcBef>
                <a:spcAft>
                  <a:spcPct val="35000"/>
                </a:spcAft>
                <a:buNone/>
              </a:pPr>
              <a:r>
                <a:rPr lang="en-US" sz="4700" kern="1200">
                  <a:solidFill>
                    <a:schemeClr val="bg1"/>
                  </a:solidFill>
                </a:rPr>
                <a:t> </a:t>
              </a:r>
              <a:r>
                <a:rPr lang="en-US" sz="2800" kern="1200">
                  <a:solidFill>
                    <a:schemeClr val="tx1"/>
                  </a:solidFill>
                  <a:latin typeface="Calibri"/>
                  <a:ea typeface="+mn-ea"/>
                  <a:cs typeface="+mn-cs"/>
                </a:rPr>
                <a:t>Syringe reuse (direct and indirect)</a:t>
              </a:r>
            </a:p>
          </p:txBody>
        </p:sp>
      </p:grpSp>
      <p:pic>
        <p:nvPicPr>
          <p:cNvPr id="50181" name="Vial"/>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9961" y="4403739"/>
            <a:ext cx="4889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Needle pic"/>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85973" y="1850071"/>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Trophy">
            <a:extLst>
              <a:ext uri="{FF2B5EF4-FFF2-40B4-BE49-F238E27FC236}">
                <a16:creationId xmlns:a16="http://schemas.microsoft.com/office/drawing/2014/main" id="{707A2511-0D35-F2E2-4909-9D5FF9F3E3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43718" y="1046738"/>
            <a:ext cx="810668" cy="7587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50180"/>
                                        </p:tgtEl>
                                        <p:attrNameLst>
                                          <p:attrName>style.visibility</p:attrName>
                                        </p:attrNameLst>
                                      </p:cBhvr>
                                      <p:to>
                                        <p:strVal val="visible"/>
                                      </p:to>
                                    </p:set>
                                    <p:animEffect transition="in" filter="fade">
                                      <p:cBhvr>
                                        <p:cTn id="10" dur="500"/>
                                        <p:tgtEl>
                                          <p:spTgt spid="50180"/>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50181"/>
                                        </p:tgtEl>
                                        <p:attrNameLst>
                                          <p:attrName>style.visibility</p:attrName>
                                        </p:attrNameLst>
                                      </p:cBhvr>
                                      <p:to>
                                        <p:strVal val="visible"/>
                                      </p:to>
                                    </p:set>
                                    <p:animEffect transition="in" filter="fade">
                                      <p:cBhvr>
                                        <p:cTn id="31" dur="500"/>
                                        <p:tgtEl>
                                          <p:spTgt spid="5018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anner">
            <a:extLst>
              <a:ext uri="{FF2B5EF4-FFF2-40B4-BE49-F238E27FC236}">
                <a16:creationId xmlns:a16="http://schemas.microsoft.com/office/drawing/2014/main" id="{FF12DD03-AA84-DAC7-EFCA-3150A17F4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5" name="TextBox 4">
            <a:extLst>
              <a:ext uri="{FF2B5EF4-FFF2-40B4-BE49-F238E27FC236}">
                <a16:creationId xmlns:a16="http://schemas.microsoft.com/office/drawing/2014/main" id="{D3F0B609-F23A-EC60-407C-7748491BB861}"/>
              </a:ext>
            </a:extLst>
          </p:cNvPr>
          <p:cNvSpPr txBox="1"/>
          <p:nvPr/>
        </p:nvSpPr>
        <p:spPr>
          <a:xfrm>
            <a:off x="1143000" y="1070650"/>
            <a:ext cx="6781800" cy="707886"/>
          </a:xfrm>
          <a:prstGeom prst="rect">
            <a:avLst/>
          </a:prstGeom>
          <a:noFill/>
        </p:spPr>
        <p:txBody>
          <a:bodyPr wrap="square" rtlCol="0">
            <a:spAutoFit/>
          </a:bodyPr>
          <a:lstStyle/>
          <a:p>
            <a:r>
              <a:rPr lang="en-US" sz="4000" b="1"/>
              <a:t>Safe Injections: Best Practices</a:t>
            </a:r>
          </a:p>
        </p:txBody>
      </p:sp>
      <p:sp>
        <p:nvSpPr>
          <p:cNvPr id="6" name="TextBox 5">
            <a:extLst>
              <a:ext uri="{FF2B5EF4-FFF2-40B4-BE49-F238E27FC236}">
                <a16:creationId xmlns:a16="http://schemas.microsoft.com/office/drawing/2014/main" id="{6F8C9791-16A2-0786-CDB6-AB287DB9BFCE}"/>
              </a:ext>
            </a:extLst>
          </p:cNvPr>
          <p:cNvSpPr txBox="1"/>
          <p:nvPr/>
        </p:nvSpPr>
        <p:spPr>
          <a:xfrm>
            <a:off x="1436649" y="4891106"/>
            <a:ext cx="8981090" cy="1166473"/>
          </a:xfrm>
          <a:prstGeom prst="rect">
            <a:avLst/>
          </a:prstGeom>
          <a:noFill/>
        </p:spPr>
        <p:txBody>
          <a:bodyPr wrap="square">
            <a:spAutoFit/>
          </a:bodyPr>
          <a:lstStyle/>
          <a:p>
            <a:pPr marL="273050" lvl="0" indent="-273050">
              <a:lnSpc>
                <a:spcPct val="90000"/>
              </a:lnSpc>
              <a:spcAft>
                <a:spcPts val="600"/>
              </a:spcAft>
              <a:buSzPct val="85000"/>
              <a:buFont typeface="Arial" panose="020B0604020202020204" pitchFamily="34" charset="0"/>
              <a:buChar char="•"/>
            </a:pPr>
            <a:r>
              <a:rPr lang="en-US" sz="2400">
                <a:solidFill>
                  <a:srgbClr val="532E1D"/>
                </a:solidFill>
                <a:latin typeface="Calibri"/>
              </a:rPr>
              <a:t>Use insulin pens and lancing devices for only one patient</a:t>
            </a:r>
          </a:p>
          <a:p>
            <a:pPr marL="273050" lvl="0" indent="-273050">
              <a:lnSpc>
                <a:spcPct val="90000"/>
              </a:lnSpc>
              <a:spcAft>
                <a:spcPts val="600"/>
              </a:spcAft>
              <a:buSzPct val="85000"/>
              <a:buFont typeface="Arial" panose="020B0604020202020204" pitchFamily="34" charset="0"/>
              <a:buChar char="•"/>
            </a:pPr>
            <a:r>
              <a:rPr lang="en-US" sz="2400">
                <a:solidFill>
                  <a:srgbClr val="532E1D"/>
                </a:solidFill>
                <a:latin typeface="Calibri"/>
              </a:rPr>
              <a:t>Dedicate glucometers to a single patient. If they MUST be shared, clean and disinfect after each use</a:t>
            </a:r>
          </a:p>
        </p:txBody>
      </p:sp>
      <p:sp>
        <p:nvSpPr>
          <p:cNvPr id="8" name="TextBox 7">
            <a:extLst>
              <a:ext uri="{FF2B5EF4-FFF2-40B4-BE49-F238E27FC236}">
                <a16:creationId xmlns:a16="http://schemas.microsoft.com/office/drawing/2014/main" id="{D9F2D954-7672-E534-05CB-8540DE91BA62}"/>
              </a:ext>
            </a:extLst>
          </p:cNvPr>
          <p:cNvSpPr txBox="1"/>
          <p:nvPr/>
        </p:nvSpPr>
        <p:spPr>
          <a:xfrm>
            <a:off x="1447800" y="2665364"/>
            <a:ext cx="9779618" cy="1742015"/>
          </a:xfrm>
          <a:prstGeom prst="rect">
            <a:avLst/>
          </a:prstGeom>
          <a:noFill/>
        </p:spPr>
        <p:txBody>
          <a:bodyPr wrap="square">
            <a:spAutoFit/>
          </a:bodyPr>
          <a:lstStyle/>
          <a:p>
            <a:pPr marL="273050" lvl="0" indent="-273050">
              <a:lnSpc>
                <a:spcPct val="90000"/>
              </a:lnSpc>
              <a:spcAft>
                <a:spcPts val="600"/>
              </a:spcAft>
              <a:buSzPct val="85000"/>
              <a:buFont typeface="Arial" panose="020B0604020202020204" pitchFamily="34" charset="0"/>
              <a:buChar char="•"/>
            </a:pPr>
            <a:r>
              <a:rPr lang="en-US" sz="2400">
                <a:solidFill>
                  <a:srgbClr val="532E1D"/>
                </a:solidFill>
                <a:latin typeface="Calibri"/>
              </a:rPr>
              <a:t>Use aseptic technique when preparing or administering medications</a:t>
            </a:r>
          </a:p>
          <a:p>
            <a:pPr marL="628650" lvl="1" indent="-171450" eaLnBrk="1" fontAlgn="auto" hangingPunct="1">
              <a:spcBef>
                <a:spcPts val="0"/>
              </a:spcBef>
              <a:spcAft>
                <a:spcPts val="0"/>
              </a:spcAft>
              <a:buFont typeface="Arial" panose="020B0604020202020204" pitchFamily="34" charset="0"/>
              <a:buChar char="•"/>
              <a:defRPr/>
            </a:pPr>
            <a:r>
              <a:rPr lang="en-US">
                <a:solidFill>
                  <a:srgbClr val="532E1D"/>
                </a:solidFill>
                <a:latin typeface="Calibri"/>
              </a:rPr>
              <a:t>Keep contaminated items and surfaces away from the preparation area. </a:t>
            </a:r>
          </a:p>
          <a:p>
            <a:pPr marL="628650" lvl="1" indent="-171450" eaLnBrk="1" fontAlgn="auto" hangingPunct="1">
              <a:spcBef>
                <a:spcPts val="300"/>
              </a:spcBef>
              <a:spcAft>
                <a:spcPts val="0"/>
              </a:spcAft>
              <a:buFont typeface="Arial" panose="020B0604020202020204" pitchFamily="34" charset="0"/>
              <a:buChar char="•"/>
              <a:defRPr/>
            </a:pPr>
            <a:r>
              <a:rPr lang="en-US">
                <a:solidFill>
                  <a:srgbClr val="532E1D"/>
                </a:solidFill>
                <a:latin typeface="Calibri"/>
              </a:rPr>
              <a:t>Designate a ‘clean’ medication preparation area that is not adjacent to contaminated items </a:t>
            </a:r>
          </a:p>
          <a:p>
            <a:pPr marL="628650" lvl="1" indent="-171450" eaLnBrk="1" fontAlgn="auto" hangingPunct="1">
              <a:spcBef>
                <a:spcPts val="300"/>
              </a:spcBef>
              <a:spcAft>
                <a:spcPts val="0"/>
              </a:spcAft>
              <a:buFont typeface="Arial" panose="020B0604020202020204" pitchFamily="34" charset="0"/>
              <a:buChar char="•"/>
              <a:defRPr/>
            </a:pPr>
            <a:r>
              <a:rPr lang="en-US">
                <a:solidFill>
                  <a:srgbClr val="532E1D"/>
                </a:solidFill>
                <a:latin typeface="Calibri"/>
              </a:rPr>
              <a:t>Perform hand hygiene before handling medications.</a:t>
            </a:r>
          </a:p>
          <a:p>
            <a:pPr marL="273050" lvl="0" indent="-273050">
              <a:lnSpc>
                <a:spcPct val="90000"/>
              </a:lnSpc>
              <a:spcAft>
                <a:spcPts val="600"/>
              </a:spcAft>
              <a:buSzPct val="85000"/>
              <a:buFont typeface="Arial" panose="020B0604020202020204" pitchFamily="34" charset="0"/>
              <a:buChar char="•"/>
            </a:pPr>
            <a:endParaRPr lang="en-US" sz="2400">
              <a:solidFill>
                <a:srgbClr val="532E1D"/>
              </a:solidFill>
              <a:latin typeface="Calibri"/>
            </a:endParaRPr>
          </a:p>
        </p:txBody>
      </p:sp>
      <p:grpSp>
        <p:nvGrpSpPr>
          <p:cNvPr id="9" name="Group 8">
            <a:extLst>
              <a:ext uri="{FF2B5EF4-FFF2-40B4-BE49-F238E27FC236}">
                <a16:creationId xmlns:a16="http://schemas.microsoft.com/office/drawing/2014/main" id="{0DFFFD71-A53D-B2B1-0641-885572E901E1}"/>
              </a:ext>
            </a:extLst>
          </p:cNvPr>
          <p:cNvGrpSpPr/>
          <p:nvPr/>
        </p:nvGrpSpPr>
        <p:grpSpPr>
          <a:xfrm>
            <a:off x="1503513" y="1898372"/>
            <a:ext cx="8478520" cy="721520"/>
            <a:chOff x="0" y="2588736"/>
            <a:chExt cx="8478520" cy="1216800"/>
          </a:xfrm>
          <a:scene3d>
            <a:camera prst="orthographicFront"/>
            <a:lightRig rig="flat" dir="t"/>
          </a:scene3d>
        </p:grpSpPr>
        <p:sp>
          <p:nvSpPr>
            <p:cNvPr id="10" name="Rectangle: Rounded Corners 9">
              <a:extLst>
                <a:ext uri="{FF2B5EF4-FFF2-40B4-BE49-F238E27FC236}">
                  <a16:creationId xmlns:a16="http://schemas.microsoft.com/office/drawing/2014/main" id="{056624B1-96BD-3BAF-773F-E8662468C5CE}"/>
                </a:ext>
              </a:extLst>
            </p:cNvPr>
            <p:cNvSpPr/>
            <p:nvPr/>
          </p:nvSpPr>
          <p:spPr>
            <a:xfrm>
              <a:off x="0" y="2588736"/>
              <a:ext cx="8478520" cy="1216800"/>
            </a:xfrm>
            <a:prstGeom prst="roundRect">
              <a:avLst/>
            </a:prstGeom>
            <a:solidFill>
              <a:srgbClr val="18BAC5"/>
            </a:solid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11" name="Rectangle: Rounded Corners 4">
              <a:extLst>
                <a:ext uri="{FF2B5EF4-FFF2-40B4-BE49-F238E27FC236}">
                  <a16:creationId xmlns:a16="http://schemas.microsoft.com/office/drawing/2014/main" id="{73E85C0F-7868-6FDC-F49A-9C7D4E925483}"/>
                </a:ext>
              </a:extLst>
            </p:cNvPr>
            <p:cNvSpPr txBox="1"/>
            <p:nvPr/>
          </p:nvSpPr>
          <p:spPr>
            <a:xfrm>
              <a:off x="59399" y="2648135"/>
              <a:ext cx="8359722" cy="1098002"/>
            </a:xfrm>
            <a:prstGeom prst="rect">
              <a:avLst/>
            </a:prstGeom>
            <a:solidFill>
              <a:srgbClr val="18BAC5"/>
            </a:solidFill>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a:solidFill>
                    <a:schemeClr val="tx1"/>
                  </a:solidFill>
                  <a:latin typeface="Calibri"/>
                </a:rPr>
                <a:t>Failure to use aseptic technique</a:t>
              </a:r>
              <a:endParaRPr lang="en-US" sz="2800" kern="1200">
                <a:solidFill>
                  <a:schemeClr val="tx1"/>
                </a:solidFill>
                <a:latin typeface="Calibri"/>
                <a:ea typeface="+mn-ea"/>
                <a:cs typeface="+mn-cs"/>
              </a:endParaRPr>
            </a:p>
          </p:txBody>
        </p:sp>
      </p:grpSp>
      <p:grpSp>
        <p:nvGrpSpPr>
          <p:cNvPr id="12" name="Group 11">
            <a:extLst>
              <a:ext uri="{FF2B5EF4-FFF2-40B4-BE49-F238E27FC236}">
                <a16:creationId xmlns:a16="http://schemas.microsoft.com/office/drawing/2014/main" id="{9E96031D-0E23-2488-AD14-C6C4756FBF07}"/>
              </a:ext>
            </a:extLst>
          </p:cNvPr>
          <p:cNvGrpSpPr/>
          <p:nvPr/>
        </p:nvGrpSpPr>
        <p:grpSpPr>
          <a:xfrm>
            <a:off x="1559381" y="4124114"/>
            <a:ext cx="8478520" cy="721520"/>
            <a:chOff x="0" y="1246869"/>
            <a:chExt cx="8478520" cy="1216800"/>
          </a:xfrm>
          <a:solidFill>
            <a:srgbClr val="18BAC5"/>
          </a:solidFill>
          <a:scene3d>
            <a:camera prst="orthographicFront"/>
            <a:lightRig rig="flat" dir="t"/>
          </a:scene3d>
        </p:grpSpPr>
        <p:sp>
          <p:nvSpPr>
            <p:cNvPr id="13" name="Rectangle: Rounded Corners 12">
              <a:extLst>
                <a:ext uri="{FF2B5EF4-FFF2-40B4-BE49-F238E27FC236}">
                  <a16:creationId xmlns:a16="http://schemas.microsoft.com/office/drawing/2014/main" id="{D5202CCC-6450-049B-351F-39B62E7A9C29}"/>
                </a:ext>
              </a:extLst>
            </p:cNvPr>
            <p:cNvSpPr/>
            <p:nvPr/>
          </p:nvSpPr>
          <p:spPr>
            <a:xfrm>
              <a:off x="0" y="1246869"/>
              <a:ext cx="8478520" cy="1216800"/>
            </a:xfrm>
            <a:prstGeom prst="roundRect">
              <a:avLst/>
            </a:prstGeom>
            <a:grp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14" name="Rectangle: Rounded Corners 4">
              <a:extLst>
                <a:ext uri="{FF2B5EF4-FFF2-40B4-BE49-F238E27FC236}">
                  <a16:creationId xmlns:a16="http://schemas.microsoft.com/office/drawing/2014/main" id="{6B3A22A7-A913-0AF8-808A-ACB6F2362F84}"/>
                </a:ext>
              </a:extLst>
            </p:cNvPr>
            <p:cNvSpPr txBox="1"/>
            <p:nvPr/>
          </p:nvSpPr>
          <p:spPr>
            <a:xfrm>
              <a:off x="59399" y="1306268"/>
              <a:ext cx="8359722" cy="1098002"/>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179070" tIns="179070" rIns="179070" bIns="179070" numCol="1" spcCol="1270" anchor="ctr" anchorCtr="0">
              <a:noAutofit/>
            </a:bodyPr>
            <a:lstStyle/>
            <a:p>
              <a:pPr marL="0" lvl="0" indent="0" algn="ctr" defTabSz="2089150" rtl="0">
                <a:lnSpc>
                  <a:spcPct val="90000"/>
                </a:lnSpc>
                <a:spcBef>
                  <a:spcPct val="0"/>
                </a:spcBef>
                <a:spcAft>
                  <a:spcPct val="35000"/>
                </a:spcAft>
                <a:buNone/>
              </a:pPr>
              <a:r>
                <a:rPr lang="en-US" sz="2800">
                  <a:solidFill>
                    <a:schemeClr val="tx1"/>
                  </a:solidFill>
                  <a:latin typeface="Calibri"/>
                </a:rPr>
                <a:t>Unsafe diabetes care</a:t>
              </a:r>
              <a:endParaRPr lang="en-US" sz="2800" kern="1200">
                <a:solidFill>
                  <a:schemeClr val="tx1"/>
                </a:solidFill>
                <a:latin typeface="Calibri"/>
                <a:ea typeface="+mn-ea"/>
                <a:cs typeface="+mn-cs"/>
              </a:endParaRPr>
            </a:p>
          </p:txBody>
        </p:sp>
      </p:grpSp>
      <p:pic>
        <p:nvPicPr>
          <p:cNvPr id="2" name="Handwash">
            <a:extLst>
              <a:ext uri="{FF2B5EF4-FFF2-40B4-BE49-F238E27FC236}">
                <a16:creationId xmlns:a16="http://schemas.microsoft.com/office/drawing/2014/main" id="{76CB63A7-449F-7A2C-0F5F-B22687EDF3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50540" y="1894404"/>
            <a:ext cx="752475"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GM">
            <a:extLst>
              <a:ext uri="{FF2B5EF4-FFF2-40B4-BE49-F238E27FC236}">
                <a16:creationId xmlns:a16="http://schemas.microsoft.com/office/drawing/2014/main" id="{98AF60E6-7058-73F5-8F78-35569548B0F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80379" y="4121718"/>
            <a:ext cx="78581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Trophy">
            <a:extLst>
              <a:ext uri="{FF2B5EF4-FFF2-40B4-BE49-F238E27FC236}">
                <a16:creationId xmlns:a16="http://schemas.microsoft.com/office/drawing/2014/main" id="{7B5C68AC-9232-9CB6-12FB-2CA6173F61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43718" y="1046738"/>
            <a:ext cx="810668" cy="758702"/>
          </a:xfrm>
          <a:prstGeom prst="rect">
            <a:avLst/>
          </a:prstGeom>
        </p:spPr>
      </p:pic>
    </p:spTree>
    <p:extLst>
      <p:ext uri="{BB962C8B-B14F-4D97-AF65-F5344CB8AC3E}">
        <p14:creationId xmlns:p14="http://schemas.microsoft.com/office/powerpoint/2010/main" val="135476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xEl>
                                              <p:pRg st="1" end="1"/>
                                            </p:txEl>
                                          </p:spTgt>
                                        </p:tgtEl>
                                        <p:attrNameLst>
                                          <p:attrName>style.visibility</p:attrName>
                                        </p:attrNameLst>
                                      </p:cBhvr>
                                      <p:to>
                                        <p:strVal val="visible"/>
                                      </p:to>
                                    </p:set>
                                    <p:animEffect transition="in" filter="fade">
                                      <p:cBhvr>
                                        <p:cTn id="18" dur="500"/>
                                        <p:tgtEl>
                                          <p:spTgt spid="8">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500"/>
                                        <p:tgtEl>
                                          <p:spTgt spid="6">
                                            <p:txEl>
                                              <p:pRg st="0" end="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fade">
                                      <p:cBhvr>
                                        <p:cTn id="4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indoor, shelving, cabinetry, floor&#10;&#10;Description automatically generated">
            <a:extLst>
              <a:ext uri="{FF2B5EF4-FFF2-40B4-BE49-F238E27FC236}">
                <a16:creationId xmlns:a16="http://schemas.microsoft.com/office/drawing/2014/main" id="{580423FD-DB6A-8305-903C-C2AC05B970E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6000" contrast="4000"/>
                    </a14:imgEffect>
                  </a14:imgLayer>
                </a14:imgProps>
              </a:ext>
              <a:ext uri="{28A0092B-C50C-407E-A947-70E740481C1C}">
                <a14:useLocalDpi xmlns:a14="http://schemas.microsoft.com/office/drawing/2010/main" val="0"/>
              </a:ext>
            </a:extLst>
          </a:blip>
          <a:srcRect l="7167" r="16861"/>
          <a:stretch/>
        </p:blipFill>
        <p:spPr>
          <a:xfrm>
            <a:off x="7010400" y="2438400"/>
            <a:ext cx="4038600" cy="3558081"/>
          </a:xfrm>
          <a:prstGeom prst="rect">
            <a:avLst/>
          </a:prstGeom>
        </p:spPr>
      </p:pic>
      <p:pic>
        <p:nvPicPr>
          <p:cNvPr id="3" name="Banner">
            <a:extLst>
              <a:ext uri="{FF2B5EF4-FFF2-40B4-BE49-F238E27FC236}">
                <a16:creationId xmlns:a16="http://schemas.microsoft.com/office/drawing/2014/main" id="{FF12DD03-AA84-DAC7-EFCA-3150A17F4D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5" name="TextBox 4">
            <a:extLst>
              <a:ext uri="{FF2B5EF4-FFF2-40B4-BE49-F238E27FC236}">
                <a16:creationId xmlns:a16="http://schemas.microsoft.com/office/drawing/2014/main" id="{D3F0B609-F23A-EC60-407C-7748491BB861}"/>
              </a:ext>
            </a:extLst>
          </p:cNvPr>
          <p:cNvSpPr txBox="1"/>
          <p:nvPr/>
        </p:nvSpPr>
        <p:spPr>
          <a:xfrm>
            <a:off x="1143000" y="1070650"/>
            <a:ext cx="6781800" cy="707886"/>
          </a:xfrm>
          <a:prstGeom prst="rect">
            <a:avLst/>
          </a:prstGeom>
          <a:noFill/>
        </p:spPr>
        <p:txBody>
          <a:bodyPr wrap="square" rtlCol="0">
            <a:spAutoFit/>
          </a:bodyPr>
          <a:lstStyle/>
          <a:p>
            <a:r>
              <a:rPr lang="en-US" sz="4000" b="1"/>
              <a:t>Safe Injections: Best Practices</a:t>
            </a:r>
          </a:p>
        </p:txBody>
      </p:sp>
      <p:sp>
        <p:nvSpPr>
          <p:cNvPr id="8" name="TextBox 7">
            <a:extLst>
              <a:ext uri="{FF2B5EF4-FFF2-40B4-BE49-F238E27FC236}">
                <a16:creationId xmlns:a16="http://schemas.microsoft.com/office/drawing/2014/main" id="{D9F2D954-7672-E534-05CB-8540DE91BA62}"/>
              </a:ext>
            </a:extLst>
          </p:cNvPr>
          <p:cNvSpPr txBox="1"/>
          <p:nvPr/>
        </p:nvSpPr>
        <p:spPr>
          <a:xfrm>
            <a:off x="1447800" y="2801624"/>
            <a:ext cx="5257800" cy="1831271"/>
          </a:xfrm>
          <a:prstGeom prst="rect">
            <a:avLst/>
          </a:prstGeom>
          <a:noFill/>
        </p:spPr>
        <p:txBody>
          <a:bodyPr wrap="square" lIns="91440" tIns="45720" rIns="91440" bIns="45720" anchor="t">
            <a:spAutoFit/>
          </a:bodyPr>
          <a:lstStyle/>
          <a:p>
            <a:pPr marL="273050" indent="-273050">
              <a:lnSpc>
                <a:spcPct val="90000"/>
              </a:lnSpc>
              <a:spcAft>
                <a:spcPts val="600"/>
              </a:spcAft>
              <a:buSzPct val="85000"/>
              <a:buFont typeface="Arial" panose="020B0604020202020204" pitchFamily="34" charset="0"/>
              <a:buChar char="•"/>
            </a:pPr>
            <a:r>
              <a:rPr lang="en-US" sz="2400">
                <a:solidFill>
                  <a:srgbClr val="532E1D"/>
                </a:solidFill>
                <a:latin typeface="Calibri"/>
              </a:rPr>
              <a:t>Institue drug diversion monitoring systems and security measure to assist in averting and/or identifying diversion activity. </a:t>
            </a:r>
            <a:endParaRPr lang="en-US">
              <a:solidFill>
                <a:srgbClr val="532E1D"/>
              </a:solidFill>
              <a:latin typeface="Calibri"/>
              <a:cs typeface="Calibri"/>
            </a:endParaRPr>
          </a:p>
          <a:p>
            <a:pPr marL="273050" lvl="0" indent="-273050">
              <a:lnSpc>
                <a:spcPct val="90000"/>
              </a:lnSpc>
              <a:spcAft>
                <a:spcPts val="600"/>
              </a:spcAft>
              <a:buSzPct val="85000"/>
              <a:buFont typeface="Arial" panose="020B0604020202020204" pitchFamily="34" charset="0"/>
              <a:buChar char="•"/>
            </a:pPr>
            <a:endParaRPr lang="en-US" sz="2400">
              <a:solidFill>
                <a:srgbClr val="532E1D"/>
              </a:solidFill>
              <a:latin typeface="Calibri"/>
            </a:endParaRPr>
          </a:p>
        </p:txBody>
      </p:sp>
      <p:grpSp>
        <p:nvGrpSpPr>
          <p:cNvPr id="9" name="Group 8">
            <a:extLst>
              <a:ext uri="{FF2B5EF4-FFF2-40B4-BE49-F238E27FC236}">
                <a16:creationId xmlns:a16="http://schemas.microsoft.com/office/drawing/2014/main" id="{0DFFFD71-A53D-B2B1-0641-885572E901E1}"/>
              </a:ext>
            </a:extLst>
          </p:cNvPr>
          <p:cNvGrpSpPr/>
          <p:nvPr/>
        </p:nvGrpSpPr>
        <p:grpSpPr>
          <a:xfrm>
            <a:off x="1503513" y="1898372"/>
            <a:ext cx="8478520" cy="721520"/>
            <a:chOff x="0" y="2588736"/>
            <a:chExt cx="8478520" cy="1216800"/>
          </a:xfrm>
          <a:scene3d>
            <a:camera prst="orthographicFront"/>
            <a:lightRig rig="flat" dir="t"/>
          </a:scene3d>
        </p:grpSpPr>
        <p:sp>
          <p:nvSpPr>
            <p:cNvPr id="10" name="Rectangle: Rounded Corners 9">
              <a:extLst>
                <a:ext uri="{FF2B5EF4-FFF2-40B4-BE49-F238E27FC236}">
                  <a16:creationId xmlns:a16="http://schemas.microsoft.com/office/drawing/2014/main" id="{056624B1-96BD-3BAF-773F-E8662468C5CE}"/>
                </a:ext>
              </a:extLst>
            </p:cNvPr>
            <p:cNvSpPr/>
            <p:nvPr/>
          </p:nvSpPr>
          <p:spPr>
            <a:xfrm>
              <a:off x="0" y="2588736"/>
              <a:ext cx="8478520" cy="1216800"/>
            </a:xfrm>
            <a:prstGeom prst="roundRect">
              <a:avLst/>
            </a:prstGeom>
            <a:solidFill>
              <a:srgbClr val="18BAC5"/>
            </a:solidFill>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a:lstStyle/>
            <a:p>
              <a:endParaRPr lang="en-US"/>
            </a:p>
          </p:txBody>
        </p:sp>
        <p:sp>
          <p:nvSpPr>
            <p:cNvPr id="11" name="Rectangle: Rounded Corners 4">
              <a:extLst>
                <a:ext uri="{FF2B5EF4-FFF2-40B4-BE49-F238E27FC236}">
                  <a16:creationId xmlns:a16="http://schemas.microsoft.com/office/drawing/2014/main" id="{73E85C0F-7868-6FDC-F49A-9C7D4E925483}"/>
                </a:ext>
              </a:extLst>
            </p:cNvPr>
            <p:cNvSpPr txBox="1"/>
            <p:nvPr/>
          </p:nvSpPr>
          <p:spPr>
            <a:xfrm>
              <a:off x="59399" y="2648135"/>
              <a:ext cx="8359722" cy="1098002"/>
            </a:xfrm>
            <a:prstGeom prst="rect">
              <a:avLst/>
            </a:prstGeom>
            <a:solidFill>
              <a:srgbClr val="18BAC5"/>
            </a:solidFill>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algn="ctr" defTabSz="1244600">
                <a:lnSpc>
                  <a:spcPct val="90000"/>
                </a:lnSpc>
                <a:spcAft>
                  <a:spcPct val="35000"/>
                </a:spcAft>
              </a:pPr>
              <a:r>
                <a:rPr lang="en-US" sz="2800">
                  <a:solidFill>
                    <a:schemeClr val="tx1"/>
                  </a:solidFill>
                  <a:latin typeface="Calibri"/>
                </a:rPr>
                <a:t>Drug Diversion</a:t>
              </a:r>
              <a:endParaRPr lang="en-US" err="1">
                <a:solidFill>
                  <a:schemeClr val="tx1"/>
                </a:solidFill>
                <a:ea typeface="+mn-ea"/>
                <a:cs typeface="+mn-cs"/>
              </a:endParaRPr>
            </a:p>
          </p:txBody>
        </p:sp>
      </p:grpSp>
      <p:pic>
        <p:nvPicPr>
          <p:cNvPr id="7" name="Trophy">
            <a:extLst>
              <a:ext uri="{FF2B5EF4-FFF2-40B4-BE49-F238E27FC236}">
                <a16:creationId xmlns:a16="http://schemas.microsoft.com/office/drawing/2014/main" id="{7B5C68AC-9232-9CB6-12FB-2CA6173F61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43718" y="1046738"/>
            <a:ext cx="810668" cy="758702"/>
          </a:xfrm>
          <a:prstGeom prst="rect">
            <a:avLst/>
          </a:prstGeom>
        </p:spPr>
      </p:pic>
      <p:pic>
        <p:nvPicPr>
          <p:cNvPr id="2" name="pills" descr="A picture containing vector graphics&#10;&#10;Description automatically generated">
            <a:extLst>
              <a:ext uri="{FF2B5EF4-FFF2-40B4-BE49-F238E27FC236}">
                <a16:creationId xmlns:a16="http://schemas.microsoft.com/office/drawing/2014/main" id="{6C2AF4B1-F9F2-6C97-5224-0219524FCF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47800" y="1696448"/>
            <a:ext cx="1166473" cy="1166473"/>
          </a:xfrm>
          <a:prstGeom prst="rect">
            <a:avLst/>
          </a:prstGeom>
        </p:spPr>
      </p:pic>
    </p:spTree>
    <p:extLst>
      <p:ext uri="{BB962C8B-B14F-4D97-AF65-F5344CB8AC3E}">
        <p14:creationId xmlns:p14="http://schemas.microsoft.com/office/powerpoint/2010/main" val="373317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ymbol, graphics, font, orange&#10;&#10;Description automatically generated">
            <a:extLst>
              <a:ext uri="{FF2B5EF4-FFF2-40B4-BE49-F238E27FC236}">
                <a16:creationId xmlns:a16="http://schemas.microsoft.com/office/drawing/2014/main" id="{AEFE931D-0400-6B12-2820-36E80AA3F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8298" y="5235557"/>
            <a:ext cx="533400" cy="533400"/>
          </a:xfrm>
          <a:prstGeom prst="rect">
            <a:avLst/>
          </a:prstGeom>
        </p:spPr>
      </p:pic>
      <p:pic>
        <p:nvPicPr>
          <p:cNvPr id="8" name="Picture 7" descr="A orange smiley face on a black background&#10;&#10;Description automatically generated with low confidence">
            <a:extLst>
              <a:ext uri="{FF2B5EF4-FFF2-40B4-BE49-F238E27FC236}">
                <a16:creationId xmlns:a16="http://schemas.microsoft.com/office/drawing/2014/main" id="{F83ECD96-CB9C-725E-9EB7-49071C6FDD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2075814"/>
            <a:ext cx="1048386" cy="1048386"/>
          </a:xfrm>
          <a:prstGeom prst="rect">
            <a:avLst/>
          </a:prstGeom>
          <a:ln>
            <a:noFill/>
          </a:ln>
        </p:spPr>
      </p:pic>
      <p:pic>
        <p:nvPicPr>
          <p:cNvPr id="10" name="Picture 9" descr="An orange hourglass on a black background&#10;&#10;Description automatically generated">
            <a:extLst>
              <a:ext uri="{FF2B5EF4-FFF2-40B4-BE49-F238E27FC236}">
                <a16:creationId xmlns:a16="http://schemas.microsoft.com/office/drawing/2014/main" id="{7DA9E343-5368-C943-2A88-FA5E791D23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2992" y="4438650"/>
            <a:ext cx="533400" cy="533400"/>
          </a:xfrm>
          <a:prstGeom prst="rect">
            <a:avLst/>
          </a:prstGeom>
        </p:spPr>
      </p:pic>
      <p:pic>
        <p:nvPicPr>
          <p:cNvPr id="12" name="Picture 11" descr="A picture containing font, graphics, logo, symbol&#10;&#10;Description automatically generated">
            <a:extLst>
              <a:ext uri="{FF2B5EF4-FFF2-40B4-BE49-F238E27FC236}">
                <a16:creationId xmlns:a16="http://schemas.microsoft.com/office/drawing/2014/main" id="{E8F630F6-A50F-2B75-E583-0A53F3FDB5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28298" y="2085664"/>
            <a:ext cx="533400" cy="533400"/>
          </a:xfrm>
          <a:prstGeom prst="rect">
            <a:avLst/>
          </a:prstGeom>
        </p:spPr>
      </p:pic>
      <p:pic>
        <p:nvPicPr>
          <p:cNvPr id="13" name="Picture 12" descr="A picture containing font, graphics, logo, symbol&#10;&#10;Description automatically generated">
            <a:extLst>
              <a:ext uri="{FF2B5EF4-FFF2-40B4-BE49-F238E27FC236}">
                <a16:creationId xmlns:a16="http://schemas.microsoft.com/office/drawing/2014/main" id="{E5E165EC-7067-E361-3D25-AA4E892094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38456" y="3497940"/>
            <a:ext cx="533400" cy="533400"/>
          </a:xfrm>
          <a:prstGeom prst="rect">
            <a:avLst/>
          </a:prstGeom>
        </p:spPr>
      </p:pic>
      <p:sp>
        <p:nvSpPr>
          <p:cNvPr id="41989" name="Text Box 8">
            <a:extLst>
              <a:ext uri="{FF2B5EF4-FFF2-40B4-BE49-F238E27FC236}">
                <a16:creationId xmlns:a16="http://schemas.microsoft.com/office/drawing/2014/main" id="{46775BC2-C4BE-49C5-B4AB-40F3AA2BEEC1}"/>
              </a:ext>
            </a:extLst>
          </p:cNvPr>
          <p:cNvSpPr txBox="1">
            <a:spLocks noChangeArrowheads="1"/>
          </p:cNvSpPr>
          <p:nvPr/>
        </p:nvSpPr>
        <p:spPr bwMode="auto">
          <a:xfrm>
            <a:off x="1616075" y="2246313"/>
            <a:ext cx="2378075" cy="708025"/>
          </a:xfrm>
          <a:prstGeom prst="rect">
            <a:avLst/>
          </a:prstGeom>
          <a:solidFill>
            <a:srgbClr val="18BAC5"/>
          </a:solidFill>
          <a:ln>
            <a:headEnd/>
            <a:tailEnd/>
          </a:ln>
        </p:spPr>
        <p:style>
          <a:lnRef idx="3">
            <a:schemeClr val="lt1"/>
          </a:lnRef>
          <a:fillRef idx="1">
            <a:schemeClr val="accent1"/>
          </a:fillRef>
          <a:effectRef idx="1">
            <a:schemeClr val="accent1"/>
          </a:effectRef>
          <a:fontRef idx="minor">
            <a:schemeClr val="lt1"/>
          </a:fontRef>
        </p:style>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ct val="50000"/>
              </a:spcBef>
              <a:spcAft>
                <a:spcPts val="0"/>
              </a:spcAft>
              <a:defRPr/>
            </a:pPr>
            <a:r>
              <a:rPr lang="en-US" sz="2000" dirty="0">
                <a:solidFill>
                  <a:schemeClr val="bg1"/>
                </a:solidFill>
                <a:latin typeface="+mn-lt"/>
                <a:cs typeface="Helvetica" pitchFamily="34" charset="0"/>
              </a:rPr>
              <a:t>Asymptomatic infection</a:t>
            </a:r>
          </a:p>
        </p:txBody>
      </p:sp>
      <p:sp>
        <p:nvSpPr>
          <p:cNvPr id="41990" name="Text Box 10">
            <a:extLst>
              <a:ext uri="{FF2B5EF4-FFF2-40B4-BE49-F238E27FC236}">
                <a16:creationId xmlns:a16="http://schemas.microsoft.com/office/drawing/2014/main" id="{CA67CFBD-2A8F-498E-B268-49476BB8407F}"/>
              </a:ext>
            </a:extLst>
          </p:cNvPr>
          <p:cNvSpPr txBox="1">
            <a:spLocks noChangeArrowheads="1"/>
          </p:cNvSpPr>
          <p:nvPr/>
        </p:nvSpPr>
        <p:spPr bwMode="auto">
          <a:xfrm>
            <a:off x="8153399" y="1946275"/>
            <a:ext cx="2378075" cy="708025"/>
          </a:xfrm>
          <a:prstGeom prst="rect">
            <a:avLst/>
          </a:prstGeom>
          <a:solidFill>
            <a:srgbClr val="18BAC5"/>
          </a:solidFill>
          <a:ln>
            <a:headEnd/>
            <a:tailEnd/>
          </a:ln>
        </p:spPr>
        <p:style>
          <a:lnRef idx="3">
            <a:schemeClr val="lt1"/>
          </a:lnRef>
          <a:fillRef idx="1">
            <a:schemeClr val="accent1"/>
          </a:fillRef>
          <a:effectRef idx="1">
            <a:schemeClr val="accent1"/>
          </a:effectRef>
          <a:fontRef idx="minor">
            <a:schemeClr val="lt1"/>
          </a:fontRef>
        </p:style>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ct val="50000"/>
              </a:spcBef>
              <a:spcAft>
                <a:spcPts val="0"/>
              </a:spcAft>
              <a:defRPr/>
            </a:pPr>
            <a:r>
              <a:rPr lang="en-US" sz="2000" dirty="0">
                <a:solidFill>
                  <a:schemeClr val="bg1"/>
                </a:solidFill>
                <a:latin typeface="+mn-lt"/>
                <a:cs typeface="Helvetica" pitchFamily="34" charset="0"/>
              </a:rPr>
              <a:t>Under-reporting of cases</a:t>
            </a:r>
          </a:p>
        </p:txBody>
      </p:sp>
      <p:sp>
        <p:nvSpPr>
          <p:cNvPr id="41991" name="Text Box 11">
            <a:extLst>
              <a:ext uri="{FF2B5EF4-FFF2-40B4-BE49-F238E27FC236}">
                <a16:creationId xmlns:a16="http://schemas.microsoft.com/office/drawing/2014/main" id="{D9AE29EE-AFEF-49FD-BD85-BA652F0084BE}"/>
              </a:ext>
            </a:extLst>
          </p:cNvPr>
          <p:cNvSpPr txBox="1">
            <a:spLocks noChangeArrowheads="1"/>
          </p:cNvSpPr>
          <p:nvPr/>
        </p:nvSpPr>
        <p:spPr bwMode="auto">
          <a:xfrm>
            <a:off x="8153399" y="3420987"/>
            <a:ext cx="2378075" cy="708025"/>
          </a:xfrm>
          <a:prstGeom prst="rect">
            <a:avLst/>
          </a:prstGeom>
          <a:solidFill>
            <a:srgbClr val="18BAC5"/>
          </a:solidFill>
          <a:ln>
            <a:headEnd/>
            <a:tailEnd/>
          </a:ln>
        </p:spPr>
        <p:style>
          <a:lnRef idx="3">
            <a:schemeClr val="lt1"/>
          </a:lnRef>
          <a:fillRef idx="1">
            <a:schemeClr val="accent1"/>
          </a:fillRef>
          <a:effectRef idx="1">
            <a:schemeClr val="accent1"/>
          </a:effectRef>
          <a:fontRef idx="minor">
            <a:schemeClr val="lt1"/>
          </a:fontRef>
        </p:style>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ct val="50000"/>
              </a:spcBef>
              <a:spcAft>
                <a:spcPts val="0"/>
              </a:spcAft>
              <a:defRPr/>
            </a:pPr>
            <a:r>
              <a:rPr lang="en-US" sz="2000" dirty="0">
                <a:solidFill>
                  <a:schemeClr val="bg1"/>
                </a:solidFill>
                <a:latin typeface="+mn-lt"/>
                <a:cs typeface="Helvetica" pitchFamily="34" charset="0"/>
              </a:rPr>
              <a:t>Under-recognition of healthcare as risk</a:t>
            </a:r>
          </a:p>
        </p:txBody>
      </p:sp>
      <p:sp>
        <p:nvSpPr>
          <p:cNvPr id="41992" name="Text Box 12">
            <a:extLst>
              <a:ext uri="{FF2B5EF4-FFF2-40B4-BE49-F238E27FC236}">
                <a16:creationId xmlns:a16="http://schemas.microsoft.com/office/drawing/2014/main" id="{9DCDDEEB-5588-414E-8AD4-8FD7C821B2B0}"/>
              </a:ext>
            </a:extLst>
          </p:cNvPr>
          <p:cNvSpPr txBox="1">
            <a:spLocks noChangeArrowheads="1"/>
          </p:cNvSpPr>
          <p:nvPr/>
        </p:nvSpPr>
        <p:spPr bwMode="auto">
          <a:xfrm>
            <a:off x="8153400" y="4927600"/>
            <a:ext cx="2378075" cy="1016000"/>
          </a:xfrm>
          <a:prstGeom prst="rect">
            <a:avLst/>
          </a:prstGeom>
          <a:solidFill>
            <a:srgbClr val="18BAC5"/>
          </a:solidFill>
          <a:ln>
            <a:headEnd/>
            <a:tailEnd/>
          </a:ln>
        </p:spPr>
        <p:style>
          <a:lnRef idx="3">
            <a:schemeClr val="lt1"/>
          </a:lnRef>
          <a:fillRef idx="1">
            <a:schemeClr val="accent1"/>
          </a:fillRef>
          <a:effectRef idx="1">
            <a:schemeClr val="accent1"/>
          </a:effectRef>
          <a:fontRef idx="minor">
            <a:schemeClr val="lt1"/>
          </a:fontRef>
        </p:style>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ct val="50000"/>
              </a:spcBef>
              <a:spcAft>
                <a:spcPts val="0"/>
              </a:spcAft>
              <a:defRPr/>
            </a:pPr>
            <a:r>
              <a:rPr lang="en-US" sz="2000" dirty="0">
                <a:solidFill>
                  <a:schemeClr val="bg1"/>
                </a:solidFill>
                <a:latin typeface="+mn-lt"/>
                <a:cs typeface="Helvetica" pitchFamily="34" charset="0"/>
              </a:rPr>
              <a:t>Barriers to investigation, resource constraints </a:t>
            </a:r>
          </a:p>
        </p:txBody>
      </p:sp>
      <p:pic>
        <p:nvPicPr>
          <p:cNvPr id="41988" name="Picture 6" descr="iceberg">
            <a:extLst>
              <a:ext uri="{FF2B5EF4-FFF2-40B4-BE49-F238E27FC236}">
                <a16:creationId xmlns:a16="http://schemas.microsoft.com/office/drawing/2014/main" id="{5790B216-FD61-4832-B903-028A5607303A}"/>
              </a:ext>
            </a:extLst>
          </p:cNvPr>
          <p:cNvPicPr>
            <a:picLocks noChangeAspect="1" noChangeArrowheads="1"/>
          </p:cNvPicPr>
          <p:nvPr/>
        </p:nvPicPr>
        <p:blipFill>
          <a:blip r:embed="rId7"/>
          <a:srcRect/>
          <a:stretch>
            <a:fillRect/>
          </a:stretch>
        </p:blipFill>
        <p:spPr bwMode="auto">
          <a:xfrm>
            <a:off x="4543681" y="1857336"/>
            <a:ext cx="3160225" cy="4162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993" name="Line 14">
            <a:extLst>
              <a:ext uri="{FF2B5EF4-FFF2-40B4-BE49-F238E27FC236}">
                <a16:creationId xmlns:a16="http://schemas.microsoft.com/office/drawing/2014/main" id="{860B799F-221A-4114-A7E7-758E796F9234}"/>
              </a:ext>
            </a:extLst>
          </p:cNvPr>
          <p:cNvSpPr>
            <a:spLocks noChangeShapeType="1"/>
          </p:cNvSpPr>
          <p:nvPr/>
        </p:nvSpPr>
        <p:spPr bwMode="auto">
          <a:xfrm>
            <a:off x="3994150" y="2800350"/>
            <a:ext cx="1720850" cy="784225"/>
          </a:xfrm>
          <a:prstGeom prst="line">
            <a:avLst/>
          </a:prstGeom>
          <a:ln w="38100">
            <a:solidFill>
              <a:schemeClr val="tx1"/>
            </a:solidFill>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eaLnBrk="1" fontAlgn="auto" hangingPunct="1">
              <a:spcBef>
                <a:spcPts val="0"/>
              </a:spcBef>
              <a:spcAft>
                <a:spcPts val="0"/>
              </a:spcAft>
              <a:defRPr/>
            </a:pPr>
            <a:endParaRPr lang="en-US" dirty="0"/>
          </a:p>
        </p:txBody>
      </p:sp>
      <p:sp>
        <p:nvSpPr>
          <p:cNvPr id="41996" name="Line 18">
            <a:extLst>
              <a:ext uri="{FF2B5EF4-FFF2-40B4-BE49-F238E27FC236}">
                <a16:creationId xmlns:a16="http://schemas.microsoft.com/office/drawing/2014/main" id="{2CE70738-4A0C-42B7-8154-5D0A423BFCD0}"/>
              </a:ext>
            </a:extLst>
          </p:cNvPr>
          <p:cNvSpPr>
            <a:spLocks noChangeShapeType="1"/>
          </p:cNvSpPr>
          <p:nvPr/>
        </p:nvSpPr>
        <p:spPr bwMode="auto">
          <a:xfrm flipH="1" flipV="1">
            <a:off x="6553200" y="4705350"/>
            <a:ext cx="1600200" cy="730250"/>
          </a:xfrm>
          <a:prstGeom prst="line">
            <a:avLst/>
          </a:prstGeom>
          <a:ln w="38100">
            <a:solidFill>
              <a:schemeClr val="tx1"/>
            </a:solidFill>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eaLnBrk="1" fontAlgn="auto" hangingPunct="1">
              <a:spcBef>
                <a:spcPts val="0"/>
              </a:spcBef>
              <a:spcAft>
                <a:spcPts val="0"/>
              </a:spcAft>
              <a:defRPr/>
            </a:pPr>
            <a:endParaRPr lang="en-US" dirty="0"/>
          </a:p>
        </p:txBody>
      </p:sp>
      <p:sp>
        <p:nvSpPr>
          <p:cNvPr id="41997" name="Line 21">
            <a:extLst>
              <a:ext uri="{FF2B5EF4-FFF2-40B4-BE49-F238E27FC236}">
                <a16:creationId xmlns:a16="http://schemas.microsoft.com/office/drawing/2014/main" id="{46B133AF-FE52-4767-ABAB-FF971D0F7922}"/>
              </a:ext>
            </a:extLst>
          </p:cNvPr>
          <p:cNvSpPr>
            <a:spLocks noChangeShapeType="1"/>
          </p:cNvSpPr>
          <p:nvPr/>
        </p:nvSpPr>
        <p:spPr bwMode="auto">
          <a:xfrm flipV="1">
            <a:off x="3810000" y="4705350"/>
            <a:ext cx="1600200" cy="0"/>
          </a:xfrm>
          <a:prstGeom prst="line">
            <a:avLst/>
          </a:prstGeom>
          <a:ln w="38100">
            <a:solidFill>
              <a:srgbClr val="FFFFFF"/>
            </a:solidFill>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eaLnBrk="1" fontAlgn="auto" hangingPunct="1">
              <a:spcBef>
                <a:spcPts val="0"/>
              </a:spcBef>
              <a:spcAft>
                <a:spcPts val="0"/>
              </a:spcAft>
              <a:defRPr/>
            </a:pPr>
            <a:endParaRPr lang="en-US" dirty="0"/>
          </a:p>
        </p:txBody>
      </p:sp>
      <p:sp>
        <p:nvSpPr>
          <p:cNvPr id="42000" name="Line 15">
            <a:extLst>
              <a:ext uri="{FF2B5EF4-FFF2-40B4-BE49-F238E27FC236}">
                <a16:creationId xmlns:a16="http://schemas.microsoft.com/office/drawing/2014/main" id="{4EA86ED2-6694-468D-8D27-D025D7AE045B}"/>
              </a:ext>
            </a:extLst>
          </p:cNvPr>
          <p:cNvSpPr>
            <a:spLocks noChangeShapeType="1"/>
          </p:cNvSpPr>
          <p:nvPr/>
        </p:nvSpPr>
        <p:spPr bwMode="auto">
          <a:xfrm flipH="1">
            <a:off x="6616700" y="2320906"/>
            <a:ext cx="1536698" cy="1393843"/>
          </a:xfrm>
          <a:prstGeom prst="line">
            <a:avLst/>
          </a:prstGeom>
          <a:ln w="38100">
            <a:solidFill>
              <a:schemeClr val="tx1"/>
            </a:solidFill>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eaLnBrk="1" fontAlgn="auto" hangingPunct="1">
              <a:spcBef>
                <a:spcPts val="0"/>
              </a:spcBef>
              <a:spcAft>
                <a:spcPts val="0"/>
              </a:spcAft>
              <a:defRPr/>
            </a:pPr>
            <a:endParaRPr lang="en-US" dirty="0"/>
          </a:p>
        </p:txBody>
      </p:sp>
      <p:sp>
        <p:nvSpPr>
          <p:cNvPr id="41998" name="Text Box 23">
            <a:extLst>
              <a:ext uri="{FF2B5EF4-FFF2-40B4-BE49-F238E27FC236}">
                <a16:creationId xmlns:a16="http://schemas.microsoft.com/office/drawing/2014/main" id="{2B4C6CC5-1E4C-4C90-B38C-46551EE0DE28}"/>
              </a:ext>
            </a:extLst>
          </p:cNvPr>
          <p:cNvSpPr txBox="1">
            <a:spLocks noChangeArrowheads="1"/>
          </p:cNvSpPr>
          <p:nvPr/>
        </p:nvSpPr>
        <p:spPr bwMode="auto">
          <a:xfrm>
            <a:off x="1627070" y="3982862"/>
            <a:ext cx="2378075" cy="1631216"/>
          </a:xfrm>
          <a:prstGeom prst="rect">
            <a:avLst/>
          </a:prstGeom>
          <a:solidFill>
            <a:srgbClr val="18BAC5"/>
          </a:solidFill>
          <a:ln>
            <a:headEnd/>
            <a:tailEnd/>
          </a:ln>
        </p:spPr>
        <p:style>
          <a:lnRef idx="3">
            <a:schemeClr val="lt1"/>
          </a:lnRef>
          <a:fillRef idx="1">
            <a:schemeClr val="accent1"/>
          </a:fillRef>
          <a:effectRef idx="1">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auto" hangingPunct="1">
              <a:spcBef>
                <a:spcPct val="50000"/>
              </a:spcBef>
              <a:spcAft>
                <a:spcPts val="0"/>
              </a:spcAft>
              <a:defRPr/>
            </a:pPr>
            <a:r>
              <a:rPr lang="en-US" sz="2000" dirty="0">
                <a:solidFill>
                  <a:schemeClr val="bg1"/>
                </a:solidFill>
                <a:latin typeface="+mn-lt"/>
                <a:cs typeface="Helvetica" pitchFamily="34" charset="0"/>
              </a:rPr>
              <a:t>Long incubation period;</a:t>
            </a:r>
            <a:br>
              <a:rPr lang="en-US" sz="2000" dirty="0">
                <a:solidFill>
                  <a:schemeClr val="bg1"/>
                </a:solidFill>
                <a:latin typeface="+mn-lt"/>
                <a:cs typeface="Helvetica" pitchFamily="34" charset="0"/>
              </a:rPr>
            </a:br>
            <a:r>
              <a:rPr lang="en-US" sz="2000" dirty="0">
                <a:solidFill>
                  <a:schemeClr val="bg1"/>
                </a:solidFill>
                <a:latin typeface="+mn-lt"/>
                <a:cs typeface="Helvetica" pitchFamily="34" charset="0"/>
              </a:rPr>
              <a:t>difficult to identify single healthcare exposure</a:t>
            </a:r>
          </a:p>
        </p:txBody>
      </p:sp>
      <p:sp>
        <p:nvSpPr>
          <p:cNvPr id="16" name="Line 15">
            <a:extLst>
              <a:ext uri="{FF2B5EF4-FFF2-40B4-BE49-F238E27FC236}">
                <a16:creationId xmlns:a16="http://schemas.microsoft.com/office/drawing/2014/main" id="{24E33821-E710-4086-9A78-ED33F78ED8B2}"/>
              </a:ext>
            </a:extLst>
          </p:cNvPr>
          <p:cNvSpPr>
            <a:spLocks noChangeShapeType="1"/>
          </p:cNvSpPr>
          <p:nvPr/>
        </p:nvSpPr>
        <p:spPr bwMode="auto">
          <a:xfrm flipH="1">
            <a:off x="6632279" y="3764640"/>
            <a:ext cx="1525587" cy="401638"/>
          </a:xfrm>
          <a:prstGeom prst="line">
            <a:avLst/>
          </a:prstGeom>
          <a:ln w="38100">
            <a:solidFill>
              <a:schemeClr val="tx1"/>
            </a:solidFill>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eaLnBrk="1" fontAlgn="auto" hangingPunct="1">
              <a:spcBef>
                <a:spcPts val="0"/>
              </a:spcBef>
              <a:spcAft>
                <a:spcPts val="0"/>
              </a:spcAft>
              <a:defRPr/>
            </a:pPr>
            <a:endParaRPr lang="en-US" dirty="0"/>
          </a:p>
        </p:txBody>
      </p:sp>
      <p:pic>
        <p:nvPicPr>
          <p:cNvPr id="2" name="Banner">
            <a:extLst>
              <a:ext uri="{FF2B5EF4-FFF2-40B4-BE49-F238E27FC236}">
                <a16:creationId xmlns:a16="http://schemas.microsoft.com/office/drawing/2014/main" id="{51887DF8-1FA2-6D34-0C29-AA90487DFD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3" name="TextBox 2">
            <a:extLst>
              <a:ext uri="{FF2B5EF4-FFF2-40B4-BE49-F238E27FC236}">
                <a16:creationId xmlns:a16="http://schemas.microsoft.com/office/drawing/2014/main" id="{CF76F906-567B-9C51-5372-322434FA4330}"/>
              </a:ext>
            </a:extLst>
          </p:cNvPr>
          <p:cNvSpPr txBox="1"/>
          <p:nvPr/>
        </p:nvSpPr>
        <p:spPr>
          <a:xfrm>
            <a:off x="1143000" y="1070650"/>
            <a:ext cx="8534400" cy="707886"/>
          </a:xfrm>
          <a:prstGeom prst="rect">
            <a:avLst/>
          </a:prstGeom>
          <a:noFill/>
        </p:spPr>
        <p:txBody>
          <a:bodyPr wrap="square" rtlCol="0">
            <a:spAutoFit/>
          </a:bodyPr>
          <a:lstStyle/>
          <a:p>
            <a:r>
              <a:rPr lang="en-US" sz="4000" b="1" dirty="0"/>
              <a:t>Most Outbreaks are Never Detected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fade">
                                      <p:cBhvr>
                                        <p:cTn id="7" dur="500"/>
                                        <p:tgtEl>
                                          <p:spTgt spid="419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998"/>
                                        </p:tgtEl>
                                        <p:attrNameLst>
                                          <p:attrName>style.visibility</p:attrName>
                                        </p:attrNameLst>
                                      </p:cBhvr>
                                      <p:to>
                                        <p:strVal val="visible"/>
                                      </p:to>
                                    </p:set>
                                    <p:animEffect transition="in" filter="fade">
                                      <p:cBhvr>
                                        <p:cTn id="12" dur="500"/>
                                        <p:tgtEl>
                                          <p:spTgt spid="419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990"/>
                                        </p:tgtEl>
                                        <p:attrNameLst>
                                          <p:attrName>style.visibility</p:attrName>
                                        </p:attrNameLst>
                                      </p:cBhvr>
                                      <p:to>
                                        <p:strVal val="visible"/>
                                      </p:to>
                                    </p:set>
                                    <p:animEffect transition="in" filter="fade">
                                      <p:cBhvr>
                                        <p:cTn id="17" dur="500"/>
                                        <p:tgtEl>
                                          <p:spTgt spid="4199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1991"/>
                                        </p:tgtEl>
                                        <p:attrNameLst>
                                          <p:attrName>style.visibility</p:attrName>
                                        </p:attrNameLst>
                                      </p:cBhvr>
                                      <p:to>
                                        <p:strVal val="visible"/>
                                      </p:to>
                                    </p:set>
                                    <p:animEffect transition="in" filter="fade">
                                      <p:cBhvr>
                                        <p:cTn id="20" dur="500"/>
                                        <p:tgtEl>
                                          <p:spTgt spid="4199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992"/>
                                        </p:tgtEl>
                                        <p:attrNameLst>
                                          <p:attrName>style.visibility</p:attrName>
                                        </p:attrNameLst>
                                      </p:cBhvr>
                                      <p:to>
                                        <p:strVal val="visible"/>
                                      </p:to>
                                    </p:set>
                                    <p:animEffect transition="in" filter="fade">
                                      <p:cBhvr>
                                        <p:cTn id="25"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p:bldP spid="41990" grpId="0" animBg="1"/>
      <p:bldP spid="41991" grpId="0" animBg="1"/>
      <p:bldP spid="41992" grpId="0" animBg="1"/>
      <p:bldP spid="4199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Content Placeholder 2">
            <a:extLst>
              <a:ext uri="{FF2B5EF4-FFF2-40B4-BE49-F238E27FC236}">
                <a16:creationId xmlns:a16="http://schemas.microsoft.com/office/drawing/2014/main" id="{312E6A28-C368-458A-89D3-63D162F9366F}"/>
              </a:ext>
            </a:extLst>
          </p:cNvPr>
          <p:cNvSpPr>
            <a:spLocks noGrp="1"/>
          </p:cNvSpPr>
          <p:nvPr>
            <p:ph idx="4294967295"/>
          </p:nvPr>
        </p:nvSpPr>
        <p:spPr>
          <a:xfrm>
            <a:off x="1676400" y="2667000"/>
            <a:ext cx="8839200" cy="2743200"/>
          </a:xfrm>
          <a:prstGeom prst="rect">
            <a:avLst/>
          </a:prstGeom>
        </p:spPr>
        <p:txBody>
          <a:bodyPr>
            <a:normAutofit/>
          </a:bodyPr>
          <a:lstStyle/>
          <a:p>
            <a:pPr marL="342900" lvl="1">
              <a:spcBef>
                <a:spcPct val="0"/>
              </a:spcBef>
              <a:defRPr/>
            </a:pPr>
            <a:r>
              <a:rPr lang="en-US" altLang="en-US" sz="2400" dirty="0">
                <a:solidFill>
                  <a:srgbClr val="532E1D"/>
                </a:solidFill>
                <a:latin typeface="Calibri"/>
              </a:rPr>
              <a:t>370 Physicians</a:t>
            </a:r>
          </a:p>
          <a:p>
            <a:pPr marL="342900" lvl="1">
              <a:spcBef>
                <a:spcPct val="0"/>
              </a:spcBef>
              <a:defRPr/>
            </a:pPr>
            <a:r>
              <a:rPr lang="en-US" altLang="en-US" sz="2400" dirty="0">
                <a:solidFill>
                  <a:srgbClr val="532E1D"/>
                </a:solidFill>
                <a:latin typeface="Calibri"/>
              </a:rPr>
              <a:t>320 Nurses</a:t>
            </a:r>
          </a:p>
          <a:p>
            <a:pPr marL="342900" lvl="1">
              <a:spcBef>
                <a:spcPct val="0"/>
              </a:spcBef>
              <a:defRPr/>
            </a:pPr>
            <a:r>
              <a:rPr lang="en-US" altLang="en-US" sz="2400" dirty="0">
                <a:solidFill>
                  <a:srgbClr val="532E1D"/>
                </a:solidFill>
                <a:latin typeface="Calibri"/>
              </a:rPr>
              <a:t>Eight States Included</a:t>
            </a:r>
          </a:p>
          <a:p>
            <a:pPr marL="742950" lvl="2">
              <a:spcBef>
                <a:spcPct val="0"/>
              </a:spcBef>
              <a:defRPr/>
            </a:pPr>
            <a:r>
              <a:rPr lang="en-US" altLang="en-US" sz="2000" dirty="0">
                <a:solidFill>
                  <a:srgbClr val="532E1D"/>
                </a:solidFill>
                <a:latin typeface="Calibri"/>
              </a:rPr>
              <a:t>NC, NY, NJ, Nevada, Colorado, Tennessee, Wisconsin, Montana</a:t>
            </a:r>
          </a:p>
          <a:p>
            <a:pPr marL="342900" lvl="1">
              <a:spcBef>
                <a:spcPct val="0"/>
              </a:spcBef>
              <a:defRPr/>
            </a:pPr>
            <a:r>
              <a:rPr lang="en-US" altLang="en-US" sz="2400" dirty="0">
                <a:solidFill>
                  <a:srgbClr val="532E1D"/>
                </a:solidFill>
                <a:latin typeface="Calibri"/>
              </a:rPr>
              <a:t>Types of healthcare settings:</a:t>
            </a:r>
          </a:p>
          <a:p>
            <a:pPr marL="742950" lvl="2">
              <a:spcBef>
                <a:spcPct val="0"/>
              </a:spcBef>
              <a:defRPr/>
            </a:pPr>
            <a:r>
              <a:rPr lang="en-US" altLang="en-US" sz="2000" dirty="0">
                <a:solidFill>
                  <a:srgbClr val="532E1D"/>
                </a:solidFill>
                <a:latin typeface="Calibri"/>
              </a:rPr>
              <a:t>Acute care, long term care, outpatient settings</a:t>
            </a:r>
          </a:p>
        </p:txBody>
      </p:sp>
      <p:sp>
        <p:nvSpPr>
          <p:cNvPr id="56324" name="Rectangle 2"/>
          <p:cNvSpPr>
            <a:spLocks noChangeArrowheads="1"/>
          </p:cNvSpPr>
          <p:nvPr/>
        </p:nvSpPr>
        <p:spPr bwMode="auto">
          <a:xfrm>
            <a:off x="1828800" y="6223696"/>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hlinkClick r:id="rId3">
                  <a:extLst>
                    <a:ext uri="{A12FA001-AC4F-418D-AE19-62706E023703}">
                      <ahyp:hlinkClr xmlns:ahyp="http://schemas.microsoft.com/office/drawing/2018/hyperlinkcolor" val="tx"/>
                    </a:ext>
                  </a:extLst>
                </a:hlinkClick>
              </a:rPr>
              <a:t>https://www.sciencedirect.com/science/article/pii/S0196655317306806?via%3Dihub</a:t>
            </a:r>
            <a:endParaRPr lang="en-US" altLang="en-US" dirty="0"/>
          </a:p>
        </p:txBody>
      </p:sp>
      <p:pic>
        <p:nvPicPr>
          <p:cNvPr id="3" name="Banner">
            <a:extLst>
              <a:ext uri="{FF2B5EF4-FFF2-40B4-BE49-F238E27FC236}">
                <a16:creationId xmlns:a16="http://schemas.microsoft.com/office/drawing/2014/main" id="{454B38E3-B9DC-1175-5281-7681E618A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2"/>
            <a:ext cx="10256154" cy="1654157"/>
          </a:xfrm>
          <a:prstGeom prst="rect">
            <a:avLst/>
          </a:prstGeom>
        </p:spPr>
      </p:pic>
      <p:sp>
        <p:nvSpPr>
          <p:cNvPr id="4" name="TextBox 3">
            <a:extLst>
              <a:ext uri="{FF2B5EF4-FFF2-40B4-BE49-F238E27FC236}">
                <a16:creationId xmlns:a16="http://schemas.microsoft.com/office/drawing/2014/main" id="{EE77BBBA-BEAA-80EB-AC5C-C0A2A05BA8AD}"/>
              </a:ext>
            </a:extLst>
          </p:cNvPr>
          <p:cNvSpPr txBox="1"/>
          <p:nvPr/>
        </p:nvSpPr>
        <p:spPr>
          <a:xfrm>
            <a:off x="1143000" y="1070650"/>
            <a:ext cx="8534400" cy="1323439"/>
          </a:xfrm>
          <a:prstGeom prst="rect">
            <a:avLst/>
          </a:prstGeom>
          <a:noFill/>
        </p:spPr>
        <p:txBody>
          <a:bodyPr wrap="square" rtlCol="0">
            <a:spAutoFit/>
          </a:bodyPr>
          <a:lstStyle/>
          <a:p>
            <a:r>
              <a:rPr lang="en-US" sz="4000" b="1" dirty="0"/>
              <a:t>Survey of Physician and nurse Practices around injection safety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F397A42-5FC5-4BC9-8A20-3F9289485EC3}"/>
              </a:ext>
            </a:extLst>
          </p:cNvPr>
          <p:cNvGraphicFramePr>
            <a:graphicFrameLocks noGrp="1"/>
          </p:cNvGraphicFramePr>
          <p:nvPr>
            <p:ph idx="4294967295"/>
            <p:extLst>
              <p:ext uri="{D42A27DB-BD31-4B8C-83A1-F6EECF244321}">
                <p14:modId xmlns:p14="http://schemas.microsoft.com/office/powerpoint/2010/main" val="606747598"/>
              </p:ext>
            </p:extLst>
          </p:nvPr>
        </p:nvGraphicFramePr>
        <p:xfrm>
          <a:off x="1153510" y="1019571"/>
          <a:ext cx="9971690" cy="4936998"/>
        </p:xfrm>
        <a:graphic>
          <a:graphicData uri="http://schemas.openxmlformats.org/drawingml/2006/table">
            <a:tbl>
              <a:tblPr firstRow="1" bandRow="1">
                <a:tableStyleId>{5C22544A-7EE6-4342-B048-85BDC9FD1C3A}</a:tableStyleId>
              </a:tblPr>
              <a:tblGrid>
                <a:gridCol w="4813920">
                  <a:extLst>
                    <a:ext uri="{9D8B030D-6E8A-4147-A177-3AD203B41FA5}">
                      <a16:colId xmlns:a16="http://schemas.microsoft.com/office/drawing/2014/main" val="2759012868"/>
                    </a:ext>
                  </a:extLst>
                </a:gridCol>
                <a:gridCol w="2578885">
                  <a:extLst>
                    <a:ext uri="{9D8B030D-6E8A-4147-A177-3AD203B41FA5}">
                      <a16:colId xmlns:a16="http://schemas.microsoft.com/office/drawing/2014/main" val="1980993932"/>
                    </a:ext>
                  </a:extLst>
                </a:gridCol>
                <a:gridCol w="2578885">
                  <a:extLst>
                    <a:ext uri="{9D8B030D-6E8A-4147-A177-3AD203B41FA5}">
                      <a16:colId xmlns:a16="http://schemas.microsoft.com/office/drawing/2014/main" val="1955412062"/>
                    </a:ext>
                  </a:extLst>
                </a:gridCol>
              </a:tblGrid>
              <a:tr h="967397">
                <a:tc>
                  <a:txBody>
                    <a:bodyPr/>
                    <a:lstStyle/>
                    <a:p>
                      <a:pPr algn="ctr"/>
                      <a:r>
                        <a:rPr lang="en-US" sz="2800" dirty="0"/>
                        <a:t>Topic</a:t>
                      </a:r>
                    </a:p>
                    <a:p>
                      <a:pPr algn="ctr"/>
                      <a:r>
                        <a:rPr lang="en-US" sz="2800" dirty="0"/>
                        <a:t>Is</a:t>
                      </a:r>
                      <a:r>
                        <a:rPr lang="en-US" sz="2800" baseline="0" dirty="0"/>
                        <a:t> Acceptable Practice</a:t>
                      </a:r>
                      <a:endParaRPr lang="en-US" sz="2800" dirty="0"/>
                    </a:p>
                  </a:txBody>
                  <a:tcPr marT="45723" marB="45723"/>
                </a:tc>
                <a:tc>
                  <a:txBody>
                    <a:bodyPr/>
                    <a:lstStyle/>
                    <a:p>
                      <a:pPr algn="ctr"/>
                      <a:r>
                        <a:rPr lang="en-US" sz="2800" dirty="0"/>
                        <a:t>Physician Response</a:t>
                      </a:r>
                    </a:p>
                  </a:txBody>
                  <a:tcPr marT="45723" marB="45723"/>
                </a:tc>
                <a:tc>
                  <a:txBody>
                    <a:bodyPr/>
                    <a:lstStyle/>
                    <a:p>
                      <a:pPr algn="ctr"/>
                      <a:endParaRPr lang="en-US" sz="2800" dirty="0"/>
                    </a:p>
                    <a:p>
                      <a:pPr algn="ctr"/>
                      <a:r>
                        <a:rPr lang="en-US" sz="2800" dirty="0"/>
                        <a:t>Nurse Response</a:t>
                      </a:r>
                    </a:p>
                  </a:txBody>
                  <a:tcPr marT="45723" marB="45723"/>
                </a:tc>
                <a:extLst>
                  <a:ext uri="{0D108BD9-81ED-4DB2-BD59-A6C34878D82A}">
                    <a16:rowId xmlns:a16="http://schemas.microsoft.com/office/drawing/2014/main" val="1297468309"/>
                  </a:ext>
                </a:extLst>
              </a:tr>
              <a:tr h="992359">
                <a:tc>
                  <a:txBody>
                    <a:bodyPr/>
                    <a:lstStyle/>
                    <a:p>
                      <a:r>
                        <a:rPr lang="en-US" sz="2800" dirty="0">
                          <a:solidFill>
                            <a:schemeClr val="accent5"/>
                          </a:solidFill>
                        </a:rPr>
                        <a:t>Reuse</a:t>
                      </a:r>
                      <a:r>
                        <a:rPr lang="en-US" sz="2800" baseline="0" dirty="0">
                          <a:solidFill>
                            <a:schemeClr val="accent5"/>
                          </a:solidFill>
                        </a:rPr>
                        <a:t> of syringe for &gt; one patient</a:t>
                      </a:r>
                      <a:endParaRPr lang="en-US" sz="2800" dirty="0">
                        <a:solidFill>
                          <a:schemeClr val="accent5"/>
                        </a:solidFill>
                      </a:endParaRPr>
                    </a:p>
                  </a:txBody>
                  <a:tcPr marT="45723" marB="45723"/>
                </a:tc>
                <a:tc>
                  <a:txBody>
                    <a:bodyPr/>
                    <a:lstStyle/>
                    <a:p>
                      <a:r>
                        <a:rPr lang="en-US" sz="2800" dirty="0">
                          <a:solidFill>
                            <a:schemeClr val="accent5"/>
                          </a:solidFill>
                        </a:rPr>
                        <a:t>12.4%</a:t>
                      </a:r>
                    </a:p>
                  </a:txBody>
                  <a:tcPr marT="45723" marB="45723"/>
                </a:tc>
                <a:tc>
                  <a:txBody>
                    <a:bodyPr/>
                    <a:lstStyle/>
                    <a:p>
                      <a:r>
                        <a:rPr lang="en-US" sz="2800" dirty="0">
                          <a:solidFill>
                            <a:schemeClr val="accent5"/>
                          </a:solidFill>
                        </a:rPr>
                        <a:t>3.4%</a:t>
                      </a:r>
                    </a:p>
                  </a:txBody>
                  <a:tcPr marT="45723" marB="45723"/>
                </a:tc>
                <a:extLst>
                  <a:ext uri="{0D108BD9-81ED-4DB2-BD59-A6C34878D82A}">
                    <a16:rowId xmlns:a16="http://schemas.microsoft.com/office/drawing/2014/main" val="3349004262"/>
                  </a:ext>
                </a:extLst>
              </a:tr>
              <a:tr h="992414">
                <a:tc>
                  <a:txBody>
                    <a:bodyPr/>
                    <a:lstStyle/>
                    <a:p>
                      <a:r>
                        <a:rPr lang="en-US" sz="2800" dirty="0">
                          <a:solidFill>
                            <a:srgbClr val="002060"/>
                          </a:solidFill>
                        </a:rPr>
                        <a:t>Reentering</a:t>
                      </a:r>
                      <a:r>
                        <a:rPr lang="en-US" sz="2800" baseline="0" dirty="0">
                          <a:solidFill>
                            <a:srgbClr val="002060"/>
                          </a:solidFill>
                        </a:rPr>
                        <a:t> a vial with a used needle/syringe</a:t>
                      </a:r>
                      <a:endParaRPr lang="en-US" sz="2800" dirty="0">
                        <a:solidFill>
                          <a:srgbClr val="002060"/>
                        </a:solidFill>
                      </a:endParaRPr>
                    </a:p>
                  </a:txBody>
                  <a:tcPr marT="45723" marB="45723"/>
                </a:tc>
                <a:tc>
                  <a:txBody>
                    <a:bodyPr/>
                    <a:lstStyle/>
                    <a:p>
                      <a:r>
                        <a:rPr lang="en-US" sz="2800" dirty="0">
                          <a:solidFill>
                            <a:srgbClr val="002060"/>
                          </a:solidFill>
                        </a:rPr>
                        <a:t>12.7%</a:t>
                      </a:r>
                    </a:p>
                  </a:txBody>
                  <a:tcPr marT="45723" marB="45723"/>
                </a:tc>
                <a:tc>
                  <a:txBody>
                    <a:bodyPr/>
                    <a:lstStyle/>
                    <a:p>
                      <a:r>
                        <a:rPr lang="en-US" sz="2800" dirty="0">
                          <a:solidFill>
                            <a:srgbClr val="002060"/>
                          </a:solidFill>
                        </a:rPr>
                        <a:t>6.7%</a:t>
                      </a:r>
                    </a:p>
                  </a:txBody>
                  <a:tcPr marT="45723" marB="45723"/>
                </a:tc>
                <a:extLst>
                  <a:ext uri="{0D108BD9-81ED-4DB2-BD59-A6C34878D82A}">
                    <a16:rowId xmlns:a16="http://schemas.microsoft.com/office/drawing/2014/main" val="382942582"/>
                  </a:ext>
                </a:extLst>
              </a:tr>
              <a:tr h="992414">
                <a:tc>
                  <a:txBody>
                    <a:bodyPr/>
                    <a:lstStyle/>
                    <a:p>
                      <a:r>
                        <a:rPr lang="en-US" sz="2800" dirty="0">
                          <a:solidFill>
                            <a:srgbClr val="FF0000"/>
                          </a:solidFill>
                        </a:rPr>
                        <a:t>Using SDVs for multiple patients</a:t>
                      </a:r>
                    </a:p>
                  </a:txBody>
                  <a:tcPr marT="45723" marB="45723"/>
                </a:tc>
                <a:tc>
                  <a:txBody>
                    <a:bodyPr/>
                    <a:lstStyle/>
                    <a:p>
                      <a:r>
                        <a:rPr lang="en-US" sz="2800" dirty="0">
                          <a:solidFill>
                            <a:srgbClr val="FF0000"/>
                          </a:solidFill>
                        </a:rPr>
                        <a:t>34%</a:t>
                      </a:r>
                    </a:p>
                  </a:txBody>
                  <a:tcPr marT="45723" marB="45723"/>
                </a:tc>
                <a:tc>
                  <a:txBody>
                    <a:bodyPr/>
                    <a:lstStyle/>
                    <a:p>
                      <a:r>
                        <a:rPr lang="en-US" sz="2800" dirty="0">
                          <a:solidFill>
                            <a:srgbClr val="FF0000"/>
                          </a:solidFill>
                        </a:rPr>
                        <a:t>16.9%</a:t>
                      </a:r>
                    </a:p>
                  </a:txBody>
                  <a:tcPr marT="45723" marB="45723"/>
                </a:tc>
                <a:extLst>
                  <a:ext uri="{0D108BD9-81ED-4DB2-BD59-A6C34878D82A}">
                    <a16:rowId xmlns:a16="http://schemas.microsoft.com/office/drawing/2014/main" val="111121019"/>
                  </a:ext>
                </a:extLst>
              </a:tr>
              <a:tr h="992414">
                <a:tc>
                  <a:txBody>
                    <a:bodyPr/>
                    <a:lstStyle/>
                    <a:p>
                      <a:r>
                        <a:rPr lang="en-US" sz="2800" dirty="0">
                          <a:solidFill>
                            <a:schemeClr val="accent1">
                              <a:lumMod val="50000"/>
                            </a:schemeClr>
                          </a:solidFill>
                        </a:rPr>
                        <a:t>Using source bags as</a:t>
                      </a:r>
                      <a:r>
                        <a:rPr lang="en-US" sz="2800" baseline="0" dirty="0">
                          <a:solidFill>
                            <a:schemeClr val="accent1">
                              <a:lumMod val="50000"/>
                            </a:schemeClr>
                          </a:solidFill>
                        </a:rPr>
                        <a:t> diluent for multiple patients</a:t>
                      </a:r>
                      <a:endParaRPr lang="en-US" sz="2800" dirty="0">
                        <a:solidFill>
                          <a:schemeClr val="accent1">
                            <a:lumMod val="50000"/>
                          </a:schemeClr>
                        </a:solidFill>
                      </a:endParaRPr>
                    </a:p>
                  </a:txBody>
                  <a:tcPr marT="45723" marB="45723"/>
                </a:tc>
                <a:tc>
                  <a:txBody>
                    <a:bodyPr/>
                    <a:lstStyle/>
                    <a:p>
                      <a:r>
                        <a:rPr lang="en-US" sz="2800" dirty="0">
                          <a:solidFill>
                            <a:schemeClr val="accent1">
                              <a:lumMod val="50000"/>
                            </a:schemeClr>
                          </a:solidFill>
                        </a:rPr>
                        <a:t>28.9%</a:t>
                      </a:r>
                    </a:p>
                  </a:txBody>
                  <a:tcPr marT="45723" marB="45723"/>
                </a:tc>
                <a:tc>
                  <a:txBody>
                    <a:bodyPr/>
                    <a:lstStyle/>
                    <a:p>
                      <a:r>
                        <a:rPr lang="en-US" sz="2800" dirty="0">
                          <a:solidFill>
                            <a:schemeClr val="accent1">
                              <a:lumMod val="50000"/>
                            </a:schemeClr>
                          </a:solidFill>
                        </a:rPr>
                        <a:t>13.1%</a:t>
                      </a:r>
                    </a:p>
                  </a:txBody>
                  <a:tcPr marT="45723" marB="45723"/>
                </a:tc>
                <a:extLst>
                  <a:ext uri="{0D108BD9-81ED-4DB2-BD59-A6C34878D82A}">
                    <a16:rowId xmlns:a16="http://schemas.microsoft.com/office/drawing/2014/main" val="396326359"/>
                  </a:ext>
                </a:extLst>
              </a:tr>
            </a:tbl>
          </a:graphicData>
        </a:graphic>
      </p:graphicFrame>
      <p:pic>
        <p:nvPicPr>
          <p:cNvPr id="3" name="Banner">
            <a:extLst>
              <a:ext uri="{FF2B5EF4-FFF2-40B4-BE49-F238E27FC236}">
                <a16:creationId xmlns:a16="http://schemas.microsoft.com/office/drawing/2014/main" id="{F41965E1-8853-8197-A9E1-E7BBBAC04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46" y="246993"/>
            <a:ext cx="10256154" cy="877852"/>
          </a:xfrm>
          <a:prstGeom prst="rect">
            <a:avLst/>
          </a:prstGeom>
        </p:spPr>
      </p:pic>
      <p:sp>
        <p:nvSpPr>
          <p:cNvPr id="5" name="TextBox 4">
            <a:extLst>
              <a:ext uri="{FF2B5EF4-FFF2-40B4-BE49-F238E27FC236}">
                <a16:creationId xmlns:a16="http://schemas.microsoft.com/office/drawing/2014/main" id="{2CC33A59-BCA9-355D-9920-FCDE58711EC2}"/>
              </a:ext>
            </a:extLst>
          </p:cNvPr>
          <p:cNvSpPr txBox="1"/>
          <p:nvPr/>
        </p:nvSpPr>
        <p:spPr>
          <a:xfrm>
            <a:off x="1153510" y="228600"/>
            <a:ext cx="4356847" cy="707886"/>
          </a:xfrm>
          <a:prstGeom prst="rect">
            <a:avLst/>
          </a:prstGeom>
          <a:noFill/>
        </p:spPr>
        <p:txBody>
          <a:bodyPr wrap="square" rtlCol="0">
            <a:spAutoFit/>
          </a:bodyPr>
          <a:lstStyle/>
          <a:p>
            <a:r>
              <a:rPr lang="en-US" sz="4000" b="1" dirty="0"/>
              <a:t>Survey findings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A2CD08-478D-4F57-8485-D49E4F3728C8}"/>
              </a:ext>
            </a:extLst>
          </p:cNvPr>
          <p:cNvSpPr>
            <a:spLocks noGrp="1"/>
          </p:cNvSpPr>
          <p:nvPr>
            <p:ph idx="4294967295"/>
          </p:nvPr>
        </p:nvSpPr>
        <p:spPr>
          <a:xfrm>
            <a:off x="1676400" y="1524000"/>
            <a:ext cx="8153400" cy="2324781"/>
          </a:xfrm>
          <a:prstGeom prst="rect">
            <a:avLst/>
          </a:prstGeom>
        </p:spPr>
        <p:txBody>
          <a:bodyPr/>
          <a:lstStyle/>
          <a:p>
            <a:pPr marL="0" indent="0">
              <a:buNone/>
              <a:defRPr/>
            </a:pPr>
            <a:r>
              <a:rPr lang="en-US" b="1" dirty="0">
                <a:solidFill>
                  <a:srgbClr val="532E1D"/>
                </a:solidFill>
              </a:rPr>
              <a:t>True or False?</a:t>
            </a:r>
          </a:p>
          <a:p>
            <a:pPr marL="0" indent="0">
              <a:buNone/>
              <a:defRPr/>
            </a:pPr>
            <a:r>
              <a:rPr lang="en-US" dirty="0">
                <a:solidFill>
                  <a:srgbClr val="532E1D"/>
                </a:solidFill>
              </a:rPr>
              <a:t>Because there have been so many outbreaks, ALL healthcare providers do the right thing every time with safe injection practices. </a:t>
            </a:r>
          </a:p>
          <a:p>
            <a:pPr marL="68580" indent="0">
              <a:buNone/>
              <a:defRPr/>
            </a:pPr>
            <a:endParaRPr lang="en-US" sz="3500" dirty="0"/>
          </a:p>
        </p:txBody>
      </p:sp>
      <p:sp>
        <p:nvSpPr>
          <p:cNvPr id="10" name="banner">
            <a:extLst>
              <a:ext uri="{FF2B5EF4-FFF2-40B4-BE49-F238E27FC236}">
                <a16:creationId xmlns:a16="http://schemas.microsoft.com/office/drawing/2014/main" id="{FF595397-0EDD-0725-DF9F-7F5FDB2E36C0}"/>
              </a:ext>
            </a:extLst>
          </p:cNvPr>
          <p:cNvSpPr/>
          <p:nvPr/>
        </p:nvSpPr>
        <p:spPr>
          <a:xfrm>
            <a:off x="6219930" y="562708"/>
            <a:ext cx="5972070" cy="889574"/>
          </a:xfrm>
          <a:prstGeom prst="rect">
            <a:avLst/>
          </a:prstGeom>
          <a:solidFill>
            <a:srgbClr val="CC20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9C3521B6-207D-0177-6C2A-4DDC2723109C}"/>
              </a:ext>
            </a:extLst>
          </p:cNvPr>
          <p:cNvSpPr txBox="1">
            <a:spLocks/>
          </p:cNvSpPr>
          <p:nvPr/>
        </p:nvSpPr>
        <p:spPr>
          <a:xfrm>
            <a:off x="6529753" y="633826"/>
            <a:ext cx="3334378" cy="747338"/>
          </a:xfrm>
          <a:prstGeom prst="rect">
            <a:avLst/>
          </a:prstGeom>
          <a:noFill/>
          <a:ln>
            <a:no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dirty="0"/>
              <a:t>Knowledge Check</a:t>
            </a:r>
          </a:p>
        </p:txBody>
      </p:sp>
      <p:sp>
        <p:nvSpPr>
          <p:cNvPr id="13" name="button">
            <a:extLst>
              <a:ext uri="{FF2B5EF4-FFF2-40B4-BE49-F238E27FC236}">
                <a16:creationId xmlns:a16="http://schemas.microsoft.com/office/drawing/2014/main" id="{7033144C-5C0D-3031-355B-0E28A3D29DC6}"/>
              </a:ext>
            </a:extLst>
          </p:cNvPr>
          <p:cNvSpPr/>
          <p:nvPr/>
        </p:nvSpPr>
        <p:spPr>
          <a:xfrm>
            <a:off x="3881123" y="4868505"/>
            <a:ext cx="1498294" cy="1498294"/>
          </a:xfrm>
          <a:prstGeom prst="ellipse">
            <a:avLst/>
          </a:prstGeom>
          <a:solidFill>
            <a:srgbClr val="00B050"/>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True</a:t>
            </a:r>
          </a:p>
        </p:txBody>
      </p:sp>
      <p:sp>
        <p:nvSpPr>
          <p:cNvPr id="14" name="button">
            <a:extLst>
              <a:ext uri="{FF2B5EF4-FFF2-40B4-BE49-F238E27FC236}">
                <a16:creationId xmlns:a16="http://schemas.microsoft.com/office/drawing/2014/main" id="{FD2FB8A1-C54C-F23F-B5FE-9463C6C53F01}"/>
              </a:ext>
            </a:extLst>
          </p:cNvPr>
          <p:cNvSpPr/>
          <p:nvPr/>
        </p:nvSpPr>
        <p:spPr>
          <a:xfrm>
            <a:off x="7240647" y="4868505"/>
            <a:ext cx="1498294" cy="1498294"/>
          </a:xfrm>
          <a:prstGeom prst="ellipse">
            <a:avLst/>
          </a:prstGeom>
          <a:solidFill>
            <a:srgbClr val="FF0000"/>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b="1" dirty="0"/>
              <a:t>False</a:t>
            </a:r>
          </a:p>
        </p:txBody>
      </p:sp>
      <p:pic>
        <p:nvPicPr>
          <p:cNvPr id="15" name="Picture 14">
            <a:extLst>
              <a:ext uri="{FF2B5EF4-FFF2-40B4-BE49-F238E27FC236}">
                <a16:creationId xmlns:a16="http://schemas.microsoft.com/office/drawing/2014/main" id="{79CCC8D0-62FC-12A9-F708-184EB97E96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33132" y="4695581"/>
            <a:ext cx="1578840" cy="15082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Newspape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4648200" y="2057401"/>
            <a:ext cx="3733800" cy="3338513"/>
          </a:xfrm>
          <a:prstGeom prst="rect">
            <a:avLst/>
          </a:prstGeom>
        </p:spPr>
      </p:pic>
      <p:pic>
        <p:nvPicPr>
          <p:cNvPr id="5" name="Content Placeholder 3">
            <a:extLst>
              <a:ext uri="{FF2B5EF4-FFF2-40B4-BE49-F238E27FC236}">
                <a16:creationId xmlns:a16="http://schemas.microsoft.com/office/drawing/2014/main" id="{3E91CE42-6A29-4B9D-8D77-1390C7D0A89D}"/>
              </a:ext>
            </a:extLst>
          </p:cNvPr>
          <p:cNvPicPr>
            <a:picLocks/>
          </p:cNvPicPr>
          <p:nvPr/>
        </p:nvPicPr>
        <p:blipFill>
          <a:blip r:embed="rId4">
            <a:extLst>
              <a:ext uri="{28A0092B-C50C-407E-A947-70E740481C1C}">
                <a14:useLocalDpi xmlns:a14="http://schemas.microsoft.com/office/drawing/2010/main" val="0"/>
              </a:ext>
            </a:extLst>
          </a:blip>
          <a:srcRect/>
          <a:stretch/>
        </p:blipFill>
        <p:spPr bwMode="auto">
          <a:xfrm>
            <a:off x="1447800" y="2095571"/>
            <a:ext cx="3024402" cy="1371313"/>
          </a:xfrm>
          <a:prstGeom prst="rect">
            <a:avLst/>
          </a:prstGeom>
          <a:noFill/>
          <a:ln>
            <a:noFill/>
          </a:ln>
          <a:effectLst>
            <a:outerShdw blurRad="190500" dist="190500" dir="1080000" algn="tl" rotWithShape="0">
              <a:srgbClr val="000000">
                <a:alpha val="11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440C264-7700-4D8A-AB5E-DA59189DA341}"/>
              </a:ext>
            </a:extLst>
          </p:cNvPr>
          <p:cNvPicPr>
            <a:picLocks/>
          </p:cNvPicPr>
          <p:nvPr/>
        </p:nvPicPr>
        <p:blipFill>
          <a:blip r:embed="rId5">
            <a:extLst>
              <a:ext uri="{28A0092B-C50C-407E-A947-70E740481C1C}">
                <a14:useLocalDpi xmlns:a14="http://schemas.microsoft.com/office/drawing/2010/main" val="0"/>
              </a:ext>
            </a:extLst>
          </a:blip>
          <a:srcRect/>
          <a:stretch/>
        </p:blipFill>
        <p:spPr>
          <a:xfrm rot="240673">
            <a:off x="1606954" y="3829348"/>
            <a:ext cx="3027323" cy="2123515"/>
          </a:xfrm>
          <a:prstGeom prst="rect">
            <a:avLst/>
          </a:prstGeom>
          <a:ln>
            <a:noFill/>
          </a:ln>
          <a:effectLst>
            <a:outerShdw blurRad="190500" dist="190500" dir="1080000" algn="tl" rotWithShape="0">
              <a:srgbClr val="000000">
                <a:alpha val="11000"/>
              </a:srgbClr>
            </a:outerShdw>
          </a:effectLst>
        </p:spPr>
      </p:pic>
      <p:pic>
        <p:nvPicPr>
          <p:cNvPr id="7" name="Picture 6">
            <a:extLst>
              <a:ext uri="{FF2B5EF4-FFF2-40B4-BE49-F238E27FC236}">
                <a16:creationId xmlns:a16="http://schemas.microsoft.com/office/drawing/2014/main" id="{7264B913-2F01-48B7-A4D1-59D42C795E26}"/>
              </a:ext>
            </a:extLst>
          </p:cNvPr>
          <p:cNvPicPr>
            <a:picLocks/>
          </p:cNvPicPr>
          <p:nvPr/>
        </p:nvPicPr>
        <p:blipFill>
          <a:blip r:embed="rId6">
            <a:extLst>
              <a:ext uri="{28A0092B-C50C-407E-A947-70E740481C1C}">
                <a14:useLocalDpi xmlns:a14="http://schemas.microsoft.com/office/drawing/2010/main" val="0"/>
              </a:ext>
            </a:extLst>
          </a:blip>
          <a:srcRect/>
          <a:stretch/>
        </p:blipFill>
        <p:spPr>
          <a:xfrm rot="745310">
            <a:off x="7655783" y="1960790"/>
            <a:ext cx="3626663" cy="2032975"/>
          </a:xfrm>
          <a:prstGeom prst="rect">
            <a:avLst/>
          </a:prstGeom>
          <a:ln>
            <a:noFill/>
          </a:ln>
          <a:effectLst>
            <a:outerShdw blurRad="190500" dist="190500" dir="1080000" algn="tl" rotWithShape="0">
              <a:srgbClr val="000000">
                <a:alpha val="11000"/>
              </a:srgbClr>
            </a:outerShdw>
          </a:effectLst>
        </p:spPr>
      </p:pic>
      <p:pic>
        <p:nvPicPr>
          <p:cNvPr id="8" name="Picture 7">
            <a:extLst>
              <a:ext uri="{FF2B5EF4-FFF2-40B4-BE49-F238E27FC236}">
                <a16:creationId xmlns:a16="http://schemas.microsoft.com/office/drawing/2014/main" id="{1F7B8C18-0741-4920-861A-344D99ADF932}"/>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7406627" y="4495800"/>
            <a:ext cx="3034278" cy="1362991"/>
          </a:xfrm>
          <a:prstGeom prst="rect">
            <a:avLst/>
          </a:prstGeom>
          <a:ln>
            <a:noFill/>
          </a:ln>
          <a:effectLst>
            <a:outerShdw blurRad="190500" dist="190500" dir="1080000" algn="tl" rotWithShape="0">
              <a:srgbClr val="000000">
                <a:alpha val="11000"/>
              </a:srgbClr>
            </a:outerShdw>
          </a:effectLst>
        </p:spPr>
      </p:pic>
      <p:pic>
        <p:nvPicPr>
          <p:cNvPr id="9" name="Banner">
            <a:extLst>
              <a:ext uri="{FF2B5EF4-FFF2-40B4-BE49-F238E27FC236}">
                <a16:creationId xmlns:a16="http://schemas.microsoft.com/office/drawing/2014/main" id="{658BA60A-0DF5-6F05-8283-DF5A56BFD0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10" name="TextBox 9">
            <a:extLst>
              <a:ext uri="{FF2B5EF4-FFF2-40B4-BE49-F238E27FC236}">
                <a16:creationId xmlns:a16="http://schemas.microsoft.com/office/drawing/2014/main" id="{6B2C8DE4-D402-B872-60DE-5A8D986918FE}"/>
              </a:ext>
            </a:extLst>
          </p:cNvPr>
          <p:cNvSpPr txBox="1"/>
          <p:nvPr/>
        </p:nvSpPr>
        <p:spPr>
          <a:xfrm>
            <a:off x="1143000" y="1070650"/>
            <a:ext cx="5867400" cy="707886"/>
          </a:xfrm>
          <a:prstGeom prst="rect">
            <a:avLst/>
          </a:prstGeom>
          <a:noFill/>
        </p:spPr>
        <p:txBody>
          <a:bodyPr wrap="square" rtlCol="0">
            <a:spAutoFit/>
          </a:bodyPr>
          <a:lstStyle/>
          <a:p>
            <a:r>
              <a:rPr lang="en-US" sz="4000" b="1" cap="none" dirty="0">
                <a:solidFill>
                  <a:schemeClr val="tx1"/>
                </a:solidFill>
                <a:latin typeface="Calibri" panose="020F0502020204030204" pitchFamily="34" charset="0"/>
                <a:ea typeface="+mn-ea"/>
                <a:cs typeface="+mn-cs"/>
              </a:rPr>
              <a:t>Unsafe Injection Practices</a:t>
            </a:r>
            <a:endParaRPr lang="en-US" sz="4000" b="1" dirty="0"/>
          </a:p>
        </p:txBody>
      </p:sp>
      <p:pic>
        <p:nvPicPr>
          <p:cNvPr id="11" name="1 Needle pic">
            <a:extLst>
              <a:ext uri="{FF2B5EF4-FFF2-40B4-BE49-F238E27FC236}">
                <a16:creationId xmlns:a16="http://schemas.microsoft.com/office/drawing/2014/main" id="{FD30F250-81EB-644A-1972-BE83005D4D2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611374" y="1093966"/>
            <a:ext cx="703628" cy="7036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500" fill="hold"/>
                                        <p:tgtEl>
                                          <p:spTgt spid="14339"/>
                                        </p:tgtEl>
                                        <p:attrNameLst>
                                          <p:attrName>ppt_w</p:attrName>
                                        </p:attrNameLst>
                                      </p:cBhvr>
                                      <p:tavLst>
                                        <p:tav tm="0">
                                          <p:val>
                                            <p:fltVal val="0"/>
                                          </p:val>
                                        </p:tav>
                                        <p:tav tm="100000">
                                          <p:val>
                                            <p:strVal val="#ppt_w"/>
                                          </p:val>
                                        </p:tav>
                                      </p:tavLst>
                                    </p:anim>
                                    <p:anim calcmode="lin" valueType="num">
                                      <p:cBhvr>
                                        <p:cTn id="8" dur="500" fill="hold"/>
                                        <p:tgtEl>
                                          <p:spTgt spid="14339"/>
                                        </p:tgtEl>
                                        <p:attrNameLst>
                                          <p:attrName>ppt_h</p:attrName>
                                        </p:attrNameLst>
                                      </p:cBhvr>
                                      <p:tavLst>
                                        <p:tav tm="0">
                                          <p:val>
                                            <p:fltVal val="0"/>
                                          </p:val>
                                        </p:tav>
                                        <p:tav tm="100000">
                                          <p:val>
                                            <p:strVal val="#ppt_h"/>
                                          </p:val>
                                        </p:tav>
                                      </p:tavLst>
                                    </p:anim>
                                    <p:animEffect transition="in" filter="fade">
                                      <p:cBhvr>
                                        <p:cTn id="9" dur="500"/>
                                        <p:tgtEl>
                                          <p:spTgt spid="14339"/>
                                        </p:tgtEl>
                                      </p:cBhvr>
                                    </p:animEffect>
                                  </p:childTnLst>
                                </p:cTn>
                              </p:par>
                              <p:par>
                                <p:cTn id="10" presetID="10" presetClass="entr" presetSubtype="0" fill="hold" nodeType="with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15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2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Content Placeholder 2"/>
          <p:cNvSpPr>
            <a:spLocks noGrp="1"/>
          </p:cNvSpPr>
          <p:nvPr>
            <p:ph idx="4294967295"/>
          </p:nvPr>
        </p:nvSpPr>
        <p:spPr>
          <a:xfrm>
            <a:off x="1676400" y="2057400"/>
            <a:ext cx="8839200" cy="1828800"/>
          </a:xfrm>
          <a:prstGeom prst="rect">
            <a:avLst/>
          </a:prstGeom>
        </p:spPr>
        <p:txBody>
          <a:bodyPr/>
          <a:lstStyle/>
          <a:p>
            <a:pPr marL="342900" lvl="1">
              <a:lnSpc>
                <a:spcPct val="90000"/>
              </a:lnSpc>
              <a:spcBef>
                <a:spcPct val="0"/>
              </a:spcBef>
            </a:pPr>
            <a:r>
              <a:rPr lang="en-US" altLang="en-US" sz="2400" dirty="0">
                <a:solidFill>
                  <a:srgbClr val="532E1D"/>
                </a:solidFill>
                <a:latin typeface="Calibri"/>
              </a:rPr>
              <a:t>Designate someone to provide ongoing oversight</a:t>
            </a:r>
          </a:p>
          <a:p>
            <a:pPr marL="342900" lvl="1">
              <a:lnSpc>
                <a:spcPct val="90000"/>
              </a:lnSpc>
              <a:spcBef>
                <a:spcPct val="0"/>
              </a:spcBef>
            </a:pPr>
            <a:r>
              <a:rPr lang="en-US" altLang="en-US" sz="2400" dirty="0">
                <a:solidFill>
                  <a:srgbClr val="532E1D"/>
                </a:solidFill>
                <a:latin typeface="Calibri"/>
              </a:rPr>
              <a:t>Develop written infection control policies</a:t>
            </a:r>
          </a:p>
          <a:p>
            <a:pPr marL="342900" lvl="1">
              <a:lnSpc>
                <a:spcPct val="90000"/>
              </a:lnSpc>
              <a:spcBef>
                <a:spcPct val="0"/>
              </a:spcBef>
            </a:pPr>
            <a:r>
              <a:rPr lang="en-US" altLang="en-US" sz="2400" dirty="0">
                <a:solidFill>
                  <a:srgbClr val="532E1D"/>
                </a:solidFill>
                <a:latin typeface="Calibri"/>
              </a:rPr>
              <a:t>Provide training</a:t>
            </a:r>
          </a:p>
          <a:p>
            <a:pPr marL="342900" lvl="1">
              <a:lnSpc>
                <a:spcPct val="90000"/>
              </a:lnSpc>
              <a:spcBef>
                <a:spcPct val="0"/>
              </a:spcBef>
            </a:pPr>
            <a:r>
              <a:rPr lang="en-US" altLang="en-US" sz="2400" dirty="0">
                <a:solidFill>
                  <a:srgbClr val="532E1D"/>
                </a:solidFill>
                <a:latin typeface="Calibri"/>
              </a:rPr>
              <a:t>Conduct quality assurance assessments</a:t>
            </a:r>
          </a:p>
          <a:p>
            <a:pPr indent="-273050" eaLnBrk="1" hangingPunct="1"/>
            <a:endParaRPr lang="en-US" altLang="en-US" sz="2800" dirty="0"/>
          </a:p>
        </p:txBody>
      </p:sp>
      <p:grpSp>
        <p:nvGrpSpPr>
          <p:cNvPr id="6" name="Group 5"/>
          <p:cNvGrpSpPr>
            <a:grpSpLocks/>
          </p:cNvGrpSpPr>
          <p:nvPr/>
        </p:nvGrpSpPr>
        <p:grpSpPr bwMode="auto">
          <a:xfrm>
            <a:off x="7685691" y="1749363"/>
            <a:ext cx="3429001" cy="2578100"/>
            <a:chOff x="6249519" y="1462724"/>
            <a:chExt cx="3471502" cy="3124190"/>
          </a:xfrm>
        </p:grpSpPr>
        <p:pic>
          <p:nvPicPr>
            <p:cNvPr id="62472" name="bullhor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9519" y="1462724"/>
              <a:ext cx="3124190" cy="312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peak up">
              <a:extLst>
                <a:ext uri="{FF2B5EF4-FFF2-40B4-BE49-F238E27FC236}">
                  <a16:creationId xmlns:a16="http://schemas.microsoft.com/office/drawing/2014/main" id="{BF58403F-6572-4F88-81DB-428DF6597245}"/>
                </a:ext>
              </a:extLst>
            </p:cNvPr>
            <p:cNvSpPr txBox="1">
              <a:spLocks/>
            </p:cNvSpPr>
            <p:nvPr/>
          </p:nvSpPr>
          <p:spPr>
            <a:xfrm>
              <a:off x="6866675" y="2805585"/>
              <a:ext cx="2854346" cy="692554"/>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rgbClr val="000000"/>
                  </a:solidFill>
                  <a:latin typeface="Edmondsans"/>
                  <a:ea typeface="+mj-ea"/>
                  <a:cs typeface="Edmondsans"/>
                </a:defRPr>
              </a:lvl1pPr>
            </a:lstStyle>
            <a:p>
              <a:pPr>
                <a:defRPr/>
              </a:pPr>
              <a:r>
                <a:rPr lang="en-US" sz="4000" b="1" dirty="0">
                  <a:solidFill>
                    <a:srgbClr val="FF0000"/>
                  </a:solidFill>
                  <a:latin typeface="Calibri" panose="020F0502020204030204" pitchFamily="34" charset="0"/>
                  <a:ea typeface="+mn-ea"/>
                  <a:cs typeface="+mn-cs"/>
                </a:rPr>
                <a:t>Speak Up!</a:t>
              </a:r>
            </a:p>
          </p:txBody>
        </p:sp>
      </p:grpSp>
      <p:pic>
        <p:nvPicPr>
          <p:cNvPr id="62469" name="classroom pic"/>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9847" y="3976705"/>
            <a:ext cx="2909888" cy="2081355"/>
          </a:xfrm>
          <a:prstGeom prst="rect">
            <a:avLst/>
          </a:prstGeom>
          <a:noFill/>
          <a:ln>
            <a:noFill/>
          </a:ln>
          <a:effectLst>
            <a:outerShdw blurRad="63500" dist="63500" dir="3540000" sx="102000" sy="102000" algn="ctr" rotWithShape="0">
              <a:prstClr val="black">
                <a:alpha val="36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3616" y="3886200"/>
            <a:ext cx="3281785" cy="237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Banner">
            <a:extLst>
              <a:ext uri="{FF2B5EF4-FFF2-40B4-BE49-F238E27FC236}">
                <a16:creationId xmlns:a16="http://schemas.microsoft.com/office/drawing/2014/main" id="{166EF336-2477-869C-824E-BAC3819041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4" name="TextBox 3">
            <a:extLst>
              <a:ext uri="{FF2B5EF4-FFF2-40B4-BE49-F238E27FC236}">
                <a16:creationId xmlns:a16="http://schemas.microsoft.com/office/drawing/2014/main" id="{EDEDCDEA-EA24-9946-0B54-D0DE285A752B}"/>
              </a:ext>
            </a:extLst>
          </p:cNvPr>
          <p:cNvSpPr txBox="1"/>
          <p:nvPr/>
        </p:nvSpPr>
        <p:spPr>
          <a:xfrm>
            <a:off x="1143000" y="1070650"/>
            <a:ext cx="4356847" cy="707886"/>
          </a:xfrm>
          <a:prstGeom prst="rect">
            <a:avLst/>
          </a:prstGeom>
          <a:noFill/>
        </p:spPr>
        <p:txBody>
          <a:bodyPr wrap="square" rtlCol="0">
            <a:spAutoFit/>
          </a:bodyPr>
          <a:lstStyle/>
          <a:p>
            <a:r>
              <a:rPr lang="en-US" sz="4000" b="1" dirty="0"/>
              <a:t>Best Practice</a:t>
            </a:r>
          </a:p>
        </p:txBody>
      </p:sp>
      <p:pic>
        <p:nvPicPr>
          <p:cNvPr id="2" name="Trophy">
            <a:extLst>
              <a:ext uri="{FF2B5EF4-FFF2-40B4-BE49-F238E27FC236}">
                <a16:creationId xmlns:a16="http://schemas.microsoft.com/office/drawing/2014/main" id="{73190ACB-FCBC-196E-1C94-9D76BB65C3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43718" y="1046738"/>
            <a:ext cx="810668" cy="758702"/>
          </a:xfrm>
          <a:prstGeom prst="rect">
            <a:avLst/>
          </a:prstGeom>
        </p:spPr>
      </p:pic>
      <p:sp>
        <p:nvSpPr>
          <p:cNvPr id="5" name="Content Placeholder 2">
            <a:extLst>
              <a:ext uri="{FF2B5EF4-FFF2-40B4-BE49-F238E27FC236}">
                <a16:creationId xmlns:a16="http://schemas.microsoft.com/office/drawing/2014/main" id="{0B2EA1AF-8FBC-763C-A6BC-2AC229CAF1E5}"/>
              </a:ext>
            </a:extLst>
          </p:cNvPr>
          <p:cNvSpPr txBox="1">
            <a:spLocks/>
          </p:cNvSpPr>
          <p:nvPr/>
        </p:nvSpPr>
        <p:spPr>
          <a:xfrm>
            <a:off x="2076708" y="2360421"/>
            <a:ext cx="2606150" cy="473137"/>
          </a:xfrm>
          <a:prstGeom prst="rect">
            <a:avLst/>
          </a:prstGeom>
        </p:spPr>
        <p:txBody>
          <a:bodyPr/>
          <a:lstStyle>
            <a:lvl1pPr marL="342900" indent="-273050" algn="l" rtl="0" eaLnBrk="0" fontAlgn="base" hangingPunct="0">
              <a:spcBef>
                <a:spcPts val="700"/>
              </a:spcBef>
              <a:spcAft>
                <a:spcPts val="600"/>
              </a:spcAft>
              <a:buSzPct val="85000"/>
              <a:buFont typeface="Arial" panose="020B0604020202020204" pitchFamily="34" charset="0"/>
              <a:buChar char="•"/>
              <a:defRPr sz="3200" kern="1200">
                <a:solidFill>
                  <a:schemeClr val="bg1"/>
                </a:solidFill>
                <a:latin typeface="+mn-lt"/>
                <a:ea typeface="+mn-ea"/>
                <a:cs typeface="+mn-cs"/>
              </a:defRPr>
            </a:lvl1pPr>
            <a:lvl2pPr marL="742950" indent="-273050" algn="l" rtl="0" eaLnBrk="0" fontAlgn="base" hangingPunct="0">
              <a:spcBef>
                <a:spcPts val="700"/>
              </a:spcBef>
              <a:spcAft>
                <a:spcPts val="600"/>
              </a:spcAft>
              <a:buSzPct val="85000"/>
              <a:buFont typeface="Arial" panose="020B0604020202020204" pitchFamily="34" charset="0"/>
              <a:buChar char="•"/>
              <a:defRPr sz="2800" kern="1200">
                <a:solidFill>
                  <a:schemeClr val="bg1"/>
                </a:solidFill>
                <a:latin typeface="+mn-lt"/>
                <a:ea typeface="+mn-ea"/>
                <a:cs typeface="+mn-cs"/>
              </a:defRPr>
            </a:lvl2pPr>
            <a:lvl3pPr marL="1143000" indent="-273050" algn="l" rtl="0" eaLnBrk="0" fontAlgn="base" hangingPunct="0">
              <a:spcBef>
                <a:spcPts val="700"/>
              </a:spcBef>
              <a:spcAft>
                <a:spcPts val="600"/>
              </a:spcAft>
              <a:buSzPct val="85000"/>
              <a:buFont typeface="Arial" panose="020B0604020202020204" pitchFamily="34" charset="0"/>
              <a:buChar char="•"/>
              <a:defRPr sz="2400" kern="1200">
                <a:solidFill>
                  <a:schemeClr val="bg1"/>
                </a:solidFill>
                <a:latin typeface="+mn-lt"/>
                <a:ea typeface="+mn-ea"/>
                <a:cs typeface="+mn-cs"/>
              </a:defRPr>
            </a:lvl3pPr>
            <a:lvl4pPr marL="1600200" indent="-273050" algn="l" rtl="0" eaLnBrk="0" fontAlgn="base" hangingPunct="0">
              <a:spcBef>
                <a:spcPts val="700"/>
              </a:spcBef>
              <a:spcAft>
                <a:spcPts val="600"/>
              </a:spcAft>
              <a:buSzPct val="85000"/>
              <a:buFont typeface="Arial" panose="020B0604020202020204" pitchFamily="34" charset="0"/>
              <a:buChar char="•"/>
              <a:defRPr sz="2000" kern="1200">
                <a:solidFill>
                  <a:schemeClr val="bg1"/>
                </a:solidFill>
                <a:latin typeface="+mn-lt"/>
                <a:ea typeface="+mn-ea"/>
                <a:cs typeface="+mn-cs"/>
              </a:defRPr>
            </a:lvl4pPr>
            <a:lvl5pPr marL="2057400" indent="-273050" algn="l" rtl="0" eaLnBrk="0" fontAlgn="base" hangingPunct="0">
              <a:spcBef>
                <a:spcPts val="700"/>
              </a:spcBef>
              <a:spcAft>
                <a:spcPts val="600"/>
              </a:spcAft>
              <a:buSzPct val="85000"/>
              <a:buFont typeface="Arial" panose="020B0604020202020204" pitchFamily="34" charset="0"/>
              <a:buChar char="•"/>
              <a:defRPr sz="2000" kern="1200">
                <a:solidFill>
                  <a:schemeClr val="bg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9850" lvl="1" indent="0">
              <a:lnSpc>
                <a:spcPct val="90000"/>
              </a:lnSpc>
              <a:spcBef>
                <a:spcPct val="0"/>
              </a:spcBef>
              <a:buNone/>
            </a:pPr>
            <a:r>
              <a:rPr lang="en-US" altLang="en-US" sz="3600" b="1" dirty="0">
                <a:solidFill>
                  <a:srgbClr val="532E1D"/>
                </a:solidFill>
                <a:latin typeface="Calibri"/>
              </a:rPr>
              <a:t>Knowledge</a:t>
            </a:r>
          </a:p>
          <a:p>
            <a:pPr marL="69850" indent="0" eaLnBrk="1" hangingPunct="1">
              <a:buNone/>
            </a:pPr>
            <a:endParaRPr lang="en-US" altLang="en-US" sz="2800" dirty="0"/>
          </a:p>
        </p:txBody>
      </p:sp>
      <p:sp>
        <p:nvSpPr>
          <p:cNvPr id="7" name="Content Placeholder 2">
            <a:extLst>
              <a:ext uri="{FF2B5EF4-FFF2-40B4-BE49-F238E27FC236}">
                <a16:creationId xmlns:a16="http://schemas.microsoft.com/office/drawing/2014/main" id="{5A53064C-870A-62B1-7C65-39172A8DFB8B}"/>
              </a:ext>
            </a:extLst>
          </p:cNvPr>
          <p:cNvSpPr txBox="1">
            <a:spLocks/>
          </p:cNvSpPr>
          <p:nvPr/>
        </p:nvSpPr>
        <p:spPr>
          <a:xfrm>
            <a:off x="6028843" y="2359056"/>
            <a:ext cx="2819401" cy="473137"/>
          </a:xfrm>
          <a:prstGeom prst="rect">
            <a:avLst/>
          </a:prstGeom>
        </p:spPr>
        <p:txBody>
          <a:bodyPr/>
          <a:lstStyle>
            <a:lvl1pPr marL="342900" indent="-273050" algn="l" rtl="0" eaLnBrk="0" fontAlgn="base" hangingPunct="0">
              <a:spcBef>
                <a:spcPts val="700"/>
              </a:spcBef>
              <a:spcAft>
                <a:spcPts val="600"/>
              </a:spcAft>
              <a:buSzPct val="85000"/>
              <a:buFont typeface="Arial" panose="020B0604020202020204" pitchFamily="34" charset="0"/>
              <a:buChar char="•"/>
              <a:defRPr sz="3200" kern="1200">
                <a:solidFill>
                  <a:schemeClr val="bg1"/>
                </a:solidFill>
                <a:latin typeface="+mn-lt"/>
                <a:ea typeface="+mn-ea"/>
                <a:cs typeface="+mn-cs"/>
              </a:defRPr>
            </a:lvl1pPr>
            <a:lvl2pPr marL="742950" indent="-273050" algn="l" rtl="0" eaLnBrk="0" fontAlgn="base" hangingPunct="0">
              <a:spcBef>
                <a:spcPts val="700"/>
              </a:spcBef>
              <a:spcAft>
                <a:spcPts val="600"/>
              </a:spcAft>
              <a:buSzPct val="85000"/>
              <a:buFont typeface="Arial" panose="020B0604020202020204" pitchFamily="34" charset="0"/>
              <a:buChar char="•"/>
              <a:defRPr sz="2800" kern="1200">
                <a:solidFill>
                  <a:schemeClr val="bg1"/>
                </a:solidFill>
                <a:latin typeface="+mn-lt"/>
                <a:ea typeface="+mn-ea"/>
                <a:cs typeface="+mn-cs"/>
              </a:defRPr>
            </a:lvl2pPr>
            <a:lvl3pPr marL="1143000" indent="-273050" algn="l" rtl="0" eaLnBrk="0" fontAlgn="base" hangingPunct="0">
              <a:spcBef>
                <a:spcPts val="700"/>
              </a:spcBef>
              <a:spcAft>
                <a:spcPts val="600"/>
              </a:spcAft>
              <a:buSzPct val="85000"/>
              <a:buFont typeface="Arial" panose="020B0604020202020204" pitchFamily="34" charset="0"/>
              <a:buChar char="•"/>
              <a:defRPr sz="2400" kern="1200">
                <a:solidFill>
                  <a:schemeClr val="bg1"/>
                </a:solidFill>
                <a:latin typeface="+mn-lt"/>
                <a:ea typeface="+mn-ea"/>
                <a:cs typeface="+mn-cs"/>
              </a:defRPr>
            </a:lvl3pPr>
            <a:lvl4pPr marL="1600200" indent="-273050" algn="l" rtl="0" eaLnBrk="0" fontAlgn="base" hangingPunct="0">
              <a:spcBef>
                <a:spcPts val="700"/>
              </a:spcBef>
              <a:spcAft>
                <a:spcPts val="600"/>
              </a:spcAft>
              <a:buSzPct val="85000"/>
              <a:buFont typeface="Arial" panose="020B0604020202020204" pitchFamily="34" charset="0"/>
              <a:buChar char="•"/>
              <a:defRPr sz="2000" kern="1200">
                <a:solidFill>
                  <a:schemeClr val="bg1"/>
                </a:solidFill>
                <a:latin typeface="+mn-lt"/>
                <a:ea typeface="+mn-ea"/>
                <a:cs typeface="+mn-cs"/>
              </a:defRPr>
            </a:lvl4pPr>
            <a:lvl5pPr marL="2057400" indent="-273050" algn="l" rtl="0" eaLnBrk="0" fontAlgn="base" hangingPunct="0">
              <a:spcBef>
                <a:spcPts val="700"/>
              </a:spcBef>
              <a:spcAft>
                <a:spcPts val="600"/>
              </a:spcAft>
              <a:buSzPct val="85000"/>
              <a:buFont typeface="Arial" panose="020B0604020202020204" pitchFamily="34" charset="0"/>
              <a:buChar char="•"/>
              <a:defRPr sz="2000" kern="1200">
                <a:solidFill>
                  <a:schemeClr val="bg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marL="69850" lvl="1" indent="0">
              <a:lnSpc>
                <a:spcPct val="90000"/>
              </a:lnSpc>
              <a:spcBef>
                <a:spcPct val="0"/>
              </a:spcBef>
              <a:buNone/>
            </a:pPr>
            <a:r>
              <a:rPr lang="en-US" altLang="en-US" sz="3600" b="1" dirty="0">
                <a:solidFill>
                  <a:srgbClr val="532E1D"/>
                </a:solidFill>
                <a:latin typeface="Calibri"/>
              </a:rPr>
              <a:t>Prevention</a:t>
            </a:r>
          </a:p>
          <a:p>
            <a:pPr marL="69850" indent="0" eaLnBrk="1" hangingPunct="1">
              <a:buNone/>
            </a:pPr>
            <a:endParaRPr lang="en-US" altLang="en-US" sz="2800" dirty="0"/>
          </a:p>
        </p:txBody>
      </p:sp>
      <p:pic>
        <p:nvPicPr>
          <p:cNvPr id="9" name="1b arrow">
            <a:extLst>
              <a:ext uri="{FF2B5EF4-FFF2-40B4-BE49-F238E27FC236}">
                <a16:creationId xmlns:a16="http://schemas.microsoft.com/office/drawing/2014/main" id="{6B3B80A3-B93A-E3A1-B116-1EF25B9ED64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7658" y="2466353"/>
            <a:ext cx="731287" cy="3767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500"/>
                                        <p:tgtEl>
                                          <p:spTgt spid="6246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467">
                                            <p:txEl>
                                              <p:pRg st="1" end="1"/>
                                            </p:txEl>
                                          </p:spTgt>
                                        </p:tgtEl>
                                        <p:attrNameLst>
                                          <p:attrName>style.visibility</p:attrName>
                                        </p:attrNameLst>
                                      </p:cBhvr>
                                      <p:to>
                                        <p:strVal val="visible"/>
                                      </p:to>
                                    </p:set>
                                    <p:animEffect transition="in" filter="fade">
                                      <p:cBhvr>
                                        <p:cTn id="10" dur="500"/>
                                        <p:tgtEl>
                                          <p:spTgt spid="6246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Effect transition="in" filter="fade">
                                      <p:cBhvr>
                                        <p:cTn id="13" dur="500"/>
                                        <p:tgtEl>
                                          <p:spTgt spid="6246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467">
                                            <p:txEl>
                                              <p:pRg st="3" end="3"/>
                                            </p:txEl>
                                          </p:spTgt>
                                        </p:tgtEl>
                                        <p:attrNameLst>
                                          <p:attrName>style.visibility</p:attrName>
                                        </p:attrNameLst>
                                      </p:cBhvr>
                                      <p:to>
                                        <p:strVal val="visible"/>
                                      </p:to>
                                    </p:set>
                                    <p:animEffect transition="in" filter="fade">
                                      <p:cBhvr>
                                        <p:cTn id="16" dur="500"/>
                                        <p:tgtEl>
                                          <p:spTgt spid="62467">
                                            <p:txEl>
                                              <p:pRg st="3" end="3"/>
                                            </p:txEl>
                                          </p:spTgt>
                                        </p:tgtEl>
                                      </p:cBhvr>
                                    </p:animEffect>
                                  </p:childTnLst>
                                </p:cTn>
                              </p:par>
                              <p:par>
                                <p:cTn id="17" presetID="10" presetClass="exit" presetSubtype="0" fill="hold" grpId="0" nodeType="with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P spid="5"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1 webp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96929"/>
            <a:ext cx="7086600" cy="4279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anner">
            <a:extLst>
              <a:ext uri="{FF2B5EF4-FFF2-40B4-BE49-F238E27FC236}">
                <a16:creationId xmlns:a16="http://schemas.microsoft.com/office/drawing/2014/main" id="{A0051DA0-03FA-7174-D781-65B467233E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3" name="TextBox 2">
            <a:extLst>
              <a:ext uri="{FF2B5EF4-FFF2-40B4-BE49-F238E27FC236}">
                <a16:creationId xmlns:a16="http://schemas.microsoft.com/office/drawing/2014/main" id="{5C88210A-632C-7ACF-294E-C1A294ABBFFD}"/>
              </a:ext>
            </a:extLst>
          </p:cNvPr>
          <p:cNvSpPr txBox="1"/>
          <p:nvPr/>
        </p:nvSpPr>
        <p:spPr>
          <a:xfrm>
            <a:off x="1143000" y="1070650"/>
            <a:ext cx="5410200" cy="707886"/>
          </a:xfrm>
          <a:prstGeom prst="rect">
            <a:avLst/>
          </a:prstGeom>
          <a:noFill/>
        </p:spPr>
        <p:txBody>
          <a:bodyPr wrap="square" rtlCol="0">
            <a:spAutoFit/>
          </a:bodyPr>
          <a:lstStyle/>
          <a:p>
            <a:r>
              <a:rPr lang="en-US" sz="4000" b="1" dirty="0"/>
              <a:t>One and Only Campaign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descr="C:\Documents and Settings\eeomalle\My Documents\O&amp;O website\CoolBlue site 2011\new home page 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438" y="4237039"/>
            <a:ext cx="2417762" cy="16017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6563" name="Picture 2" descr="C:\Documents and Settings\eeomalle\My Documents\O&amp;O website\CoolBlue site 2011\facebook vi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1226" y="2241550"/>
            <a:ext cx="2047875" cy="1720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6564" name="Picture 2" descr="C:\Documents and Settings\eeomalle\Desktop\youtub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1726" y="1554164"/>
            <a:ext cx="1960563" cy="13731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6565" name="Picture 8" descr="C:\Documents and Settings\eeomalle\Desktop\dv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63838" y="4419600"/>
            <a:ext cx="161766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l="47511" t="50032" r="22601" b="7001"/>
          <a:stretch>
            <a:fillRect/>
          </a:stretch>
        </p:blipFill>
        <p:spPr bwMode="auto">
          <a:xfrm>
            <a:off x="6353176" y="3200400"/>
            <a:ext cx="1400175" cy="12588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6567" name="Picture 2" descr="C:\Documents and Settings\eeomalle\Desktop\SIPC_Mockup_1+1+1_clipboard_1 18 1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24800" y="3143251"/>
            <a:ext cx="1308100" cy="17446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6568" name="Picture 10" descr="C:\Documents and Settings\eeomalle\Desktop\SIPC_PatientBrochure_1 18 11_Page_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96075" y="4629151"/>
            <a:ext cx="1735138" cy="115411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7" name="TextBox 11">
            <a:extLst>
              <a:ext uri="{FF2B5EF4-FFF2-40B4-BE49-F238E27FC236}">
                <a16:creationId xmlns:a16="http://schemas.microsoft.com/office/drawing/2014/main" id="{4CBD0874-CE35-421D-B613-D809A868FD8E}"/>
              </a:ext>
            </a:extLst>
          </p:cNvPr>
          <p:cNvSpPr txBox="1">
            <a:spLocks noChangeArrowheads="1"/>
          </p:cNvSpPr>
          <p:nvPr/>
        </p:nvSpPr>
        <p:spPr bwMode="auto">
          <a:xfrm>
            <a:off x="1878806" y="1849216"/>
            <a:ext cx="4131469" cy="297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defTabSz="457200">
              <a:defRPr>
                <a:solidFill>
                  <a:schemeClr val="tx1"/>
                </a:solidFill>
                <a:latin typeface="Calibri" panose="020F0502020204030204" pitchFamily="34" charset="0"/>
              </a:defRPr>
            </a:lvl1pPr>
            <a:lvl2pPr marL="731838" indent="-457200" defTabSz="457200">
              <a:defRPr>
                <a:solidFill>
                  <a:schemeClr val="tx1"/>
                </a:solidFill>
                <a:latin typeface="Calibri" panose="020F0502020204030204" pitchFamily="34" charset="0"/>
              </a:defRPr>
            </a:lvl2pPr>
            <a:lvl3pPr marL="1143000" indent="-228600" defTabSz="457200">
              <a:defRPr>
                <a:solidFill>
                  <a:schemeClr val="tx1"/>
                </a:solidFill>
                <a:latin typeface="Calibri" panose="020F0502020204030204" pitchFamily="34" charset="0"/>
              </a:defRPr>
            </a:lvl3pPr>
            <a:lvl4pPr marL="1600200" indent="-228600" defTabSz="457200">
              <a:defRPr>
                <a:solidFill>
                  <a:schemeClr val="tx1"/>
                </a:solidFill>
                <a:latin typeface="Calibri" panose="020F0502020204030204" pitchFamily="34" charset="0"/>
              </a:defRPr>
            </a:lvl4pPr>
            <a:lvl5pPr marL="2057400" indent="-228600" defTabSz="4572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buClr>
                <a:srgbClr val="4E9CBD"/>
              </a:buClr>
              <a:buFont typeface="Arial" panose="020B0604020202020204" pitchFamily="34" charset="0"/>
              <a:buChar char="•"/>
              <a:defRPr/>
            </a:pPr>
            <a:endParaRPr lang="en-US" altLang="en-US" sz="1125" dirty="0">
              <a:solidFill>
                <a:srgbClr val="000000"/>
              </a:solidFill>
            </a:endParaRPr>
          </a:p>
          <a:p>
            <a:pPr marL="641350" lvl="1" indent="-571500">
              <a:lnSpc>
                <a:spcPct val="90000"/>
              </a:lnSpc>
              <a:spcAft>
                <a:spcPts val="600"/>
              </a:spcAft>
              <a:buSzPct val="85000"/>
              <a:buFont typeface="Arial" panose="020B0604020202020204" pitchFamily="34" charset="0"/>
              <a:buChar char="•"/>
              <a:defRPr/>
            </a:pPr>
            <a:r>
              <a:rPr lang="en-US" altLang="en-US" sz="3200" dirty="0">
                <a:solidFill>
                  <a:srgbClr val="532E1D"/>
                </a:solidFill>
                <a:latin typeface="Calibri"/>
              </a:rPr>
              <a:t>Print Materials</a:t>
            </a:r>
          </a:p>
          <a:p>
            <a:pPr marL="641350" lvl="1" indent="-571500">
              <a:lnSpc>
                <a:spcPct val="90000"/>
              </a:lnSpc>
              <a:spcAft>
                <a:spcPts val="600"/>
              </a:spcAft>
              <a:buSzPct val="85000"/>
              <a:buFont typeface="Arial" panose="020B0604020202020204" pitchFamily="34" charset="0"/>
              <a:buChar char="•"/>
              <a:defRPr/>
            </a:pPr>
            <a:r>
              <a:rPr lang="en-US" altLang="en-US" sz="3200" dirty="0">
                <a:solidFill>
                  <a:srgbClr val="532E1D"/>
                </a:solidFill>
                <a:latin typeface="Calibri"/>
              </a:rPr>
              <a:t>Audio &amp; Visual</a:t>
            </a:r>
          </a:p>
          <a:p>
            <a:pPr marL="641350" lvl="1" indent="-571500">
              <a:lnSpc>
                <a:spcPct val="90000"/>
              </a:lnSpc>
              <a:spcAft>
                <a:spcPts val="600"/>
              </a:spcAft>
              <a:buSzPct val="85000"/>
              <a:buFont typeface="Arial" panose="020B0604020202020204" pitchFamily="34" charset="0"/>
              <a:buChar char="•"/>
              <a:defRPr/>
            </a:pPr>
            <a:r>
              <a:rPr lang="en-US" altLang="en-US" sz="3200" dirty="0">
                <a:solidFill>
                  <a:srgbClr val="532E1D"/>
                </a:solidFill>
                <a:latin typeface="Calibri"/>
              </a:rPr>
              <a:t>Social Media</a:t>
            </a:r>
          </a:p>
          <a:p>
            <a:pPr marL="641350" lvl="1" indent="-571500">
              <a:lnSpc>
                <a:spcPct val="90000"/>
              </a:lnSpc>
              <a:spcAft>
                <a:spcPts val="600"/>
              </a:spcAft>
              <a:buSzPct val="85000"/>
              <a:buFont typeface="Arial" panose="020B0604020202020204" pitchFamily="34" charset="0"/>
              <a:buChar char="•"/>
              <a:defRPr/>
            </a:pPr>
            <a:r>
              <a:rPr lang="en-US" altLang="en-US" sz="3200" dirty="0">
                <a:solidFill>
                  <a:srgbClr val="532E1D"/>
                </a:solidFill>
                <a:latin typeface="Calibri"/>
              </a:rPr>
              <a:t>Toolkits</a:t>
            </a:r>
          </a:p>
          <a:p>
            <a:pPr eaLnBrk="1" hangingPunct="1">
              <a:buFont typeface="Arial" panose="020B0604020202020204" pitchFamily="34" charset="0"/>
              <a:buChar char="•"/>
              <a:defRPr/>
            </a:pPr>
            <a:endParaRPr lang="en-US" altLang="en-US" sz="1050" dirty="0">
              <a:solidFill>
                <a:srgbClr val="000000"/>
              </a:solidFill>
            </a:endParaRPr>
          </a:p>
          <a:p>
            <a:pPr eaLnBrk="1" hangingPunct="1">
              <a:buFont typeface="Arial" panose="020B0604020202020204" pitchFamily="34" charset="0"/>
              <a:buChar char="•"/>
              <a:defRPr/>
            </a:pPr>
            <a:endParaRPr lang="en-US" altLang="en-US" sz="1050" dirty="0">
              <a:solidFill>
                <a:srgbClr val="000000"/>
              </a:solidFill>
            </a:endParaRPr>
          </a:p>
          <a:p>
            <a:pPr eaLnBrk="1" hangingPunct="1">
              <a:buFont typeface="Arial" panose="020B0604020202020204" pitchFamily="34" charset="0"/>
              <a:buChar char="•"/>
              <a:defRPr/>
            </a:pPr>
            <a:endParaRPr lang="en-US" altLang="en-US" sz="1050" dirty="0">
              <a:solidFill>
                <a:srgbClr val="000000"/>
              </a:solidFill>
            </a:endParaRPr>
          </a:p>
          <a:p>
            <a:pPr eaLnBrk="1" hangingPunct="1">
              <a:buFont typeface="Arial" panose="020B0604020202020204" pitchFamily="34" charset="0"/>
              <a:buChar char="•"/>
              <a:defRPr/>
            </a:pPr>
            <a:endParaRPr lang="en-US" altLang="en-US" sz="1050" dirty="0">
              <a:solidFill>
                <a:srgbClr val="000000"/>
              </a:solidFill>
            </a:endParaRPr>
          </a:p>
        </p:txBody>
      </p:sp>
      <p:pic>
        <p:nvPicPr>
          <p:cNvPr id="2" name="Banner">
            <a:extLst>
              <a:ext uri="{FF2B5EF4-FFF2-40B4-BE49-F238E27FC236}">
                <a16:creationId xmlns:a16="http://schemas.microsoft.com/office/drawing/2014/main" id="{1ECF7454-B8F5-22C4-D1DA-3CDE6010A36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3" name="TextBox 2">
            <a:extLst>
              <a:ext uri="{FF2B5EF4-FFF2-40B4-BE49-F238E27FC236}">
                <a16:creationId xmlns:a16="http://schemas.microsoft.com/office/drawing/2014/main" id="{4D04B67D-3497-EB55-47CE-E9B9B685EF3D}"/>
              </a:ext>
            </a:extLst>
          </p:cNvPr>
          <p:cNvSpPr txBox="1"/>
          <p:nvPr/>
        </p:nvSpPr>
        <p:spPr>
          <a:xfrm>
            <a:off x="1143000" y="1070650"/>
            <a:ext cx="5791200" cy="707886"/>
          </a:xfrm>
          <a:prstGeom prst="rect">
            <a:avLst/>
          </a:prstGeom>
          <a:noFill/>
        </p:spPr>
        <p:txBody>
          <a:bodyPr wrap="square" rtlCol="0">
            <a:spAutoFit/>
          </a:bodyPr>
          <a:lstStyle/>
          <a:p>
            <a:r>
              <a:rPr lang="en-US" sz="4000" b="1" cap="none" dirty="0">
                <a:solidFill>
                  <a:schemeClr val="tx1"/>
                </a:solidFill>
                <a:latin typeface="Calibri" panose="020F0502020204030204" pitchFamily="34" charset="0"/>
                <a:ea typeface="+mn-ea"/>
                <a:cs typeface="+mn-cs"/>
              </a:rPr>
              <a:t>Campaign Resources</a:t>
            </a:r>
            <a:endParaRPr lang="en-US" sz="4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2297">
                                            <p:txEl>
                                              <p:pRg st="1" end="1"/>
                                            </p:txEl>
                                          </p:spTgt>
                                        </p:tgtEl>
                                        <p:attrNameLst>
                                          <p:attrName>style.visibility</p:attrName>
                                        </p:attrNameLst>
                                      </p:cBhvr>
                                      <p:to>
                                        <p:strVal val="visible"/>
                                      </p:to>
                                    </p:set>
                                    <p:animEffect transition="in" filter="fade">
                                      <p:cBhvr>
                                        <p:cTn id="7" dur="500"/>
                                        <p:tgtEl>
                                          <p:spTgt spid="12297">
                                            <p:txEl>
                                              <p:pRg st="1" end="1"/>
                                            </p:txEl>
                                          </p:spTgt>
                                        </p:tgtEl>
                                      </p:cBhvr>
                                    </p:animEffect>
                                  </p:childTnLst>
                                </p:cTn>
                              </p:par>
                              <p:par>
                                <p:cTn id="8" presetID="10" presetClass="entr" presetSubtype="0" fill="hold" nodeType="withEffect">
                                  <p:stCondLst>
                                    <p:cond delay="500"/>
                                  </p:stCondLst>
                                  <p:childTnLst>
                                    <p:set>
                                      <p:cBhvr>
                                        <p:cTn id="9" dur="1" fill="hold">
                                          <p:stCondLst>
                                            <p:cond delay="0"/>
                                          </p:stCondLst>
                                        </p:cTn>
                                        <p:tgtEl>
                                          <p:spTgt spid="66566"/>
                                        </p:tgtEl>
                                        <p:attrNameLst>
                                          <p:attrName>style.visibility</p:attrName>
                                        </p:attrNameLst>
                                      </p:cBhvr>
                                      <p:to>
                                        <p:strVal val="visible"/>
                                      </p:to>
                                    </p:set>
                                    <p:animEffect transition="in" filter="fade">
                                      <p:cBhvr>
                                        <p:cTn id="10" dur="500"/>
                                        <p:tgtEl>
                                          <p:spTgt spid="66566"/>
                                        </p:tgtEl>
                                      </p:cBhvr>
                                    </p:animEffect>
                                  </p:childTnLst>
                                </p:cTn>
                              </p:par>
                              <p:par>
                                <p:cTn id="11" presetID="10" presetClass="entr" presetSubtype="0" fill="hold" nodeType="withEffect">
                                  <p:stCondLst>
                                    <p:cond delay="1000"/>
                                  </p:stCondLst>
                                  <p:childTnLst>
                                    <p:set>
                                      <p:cBhvr>
                                        <p:cTn id="12" dur="1" fill="hold">
                                          <p:stCondLst>
                                            <p:cond delay="0"/>
                                          </p:stCondLst>
                                        </p:cTn>
                                        <p:tgtEl>
                                          <p:spTgt spid="12297">
                                            <p:txEl>
                                              <p:pRg st="2" end="2"/>
                                            </p:txEl>
                                          </p:spTgt>
                                        </p:tgtEl>
                                        <p:attrNameLst>
                                          <p:attrName>style.visibility</p:attrName>
                                        </p:attrNameLst>
                                      </p:cBhvr>
                                      <p:to>
                                        <p:strVal val="visible"/>
                                      </p:to>
                                    </p:set>
                                    <p:animEffect transition="in" filter="fade">
                                      <p:cBhvr>
                                        <p:cTn id="13" dur="500"/>
                                        <p:tgtEl>
                                          <p:spTgt spid="12297">
                                            <p:txEl>
                                              <p:pRg st="2" end="2"/>
                                            </p:txEl>
                                          </p:spTgt>
                                        </p:tgtEl>
                                      </p:cBhvr>
                                    </p:animEffect>
                                  </p:childTnLst>
                                </p:cTn>
                              </p:par>
                              <p:par>
                                <p:cTn id="14" presetID="10" presetClass="entr" presetSubtype="0" fill="hold" nodeType="withEffect">
                                  <p:stCondLst>
                                    <p:cond delay="1000"/>
                                  </p:stCondLst>
                                  <p:childTnLst>
                                    <p:set>
                                      <p:cBhvr>
                                        <p:cTn id="15" dur="1" fill="hold">
                                          <p:stCondLst>
                                            <p:cond delay="0"/>
                                          </p:stCondLst>
                                        </p:cTn>
                                        <p:tgtEl>
                                          <p:spTgt spid="66565"/>
                                        </p:tgtEl>
                                        <p:attrNameLst>
                                          <p:attrName>style.visibility</p:attrName>
                                        </p:attrNameLst>
                                      </p:cBhvr>
                                      <p:to>
                                        <p:strVal val="visible"/>
                                      </p:to>
                                    </p:set>
                                    <p:animEffect transition="in" filter="fade">
                                      <p:cBhvr>
                                        <p:cTn id="16" dur="500"/>
                                        <p:tgtEl>
                                          <p:spTgt spid="66565"/>
                                        </p:tgtEl>
                                      </p:cBhvr>
                                    </p:animEffect>
                                  </p:childTnLst>
                                </p:cTn>
                              </p:par>
                              <p:par>
                                <p:cTn id="17" presetID="10" presetClass="entr" presetSubtype="0" fill="hold" nodeType="withEffect">
                                  <p:stCondLst>
                                    <p:cond delay="1250"/>
                                  </p:stCondLst>
                                  <p:childTnLst>
                                    <p:set>
                                      <p:cBhvr>
                                        <p:cTn id="18" dur="1" fill="hold">
                                          <p:stCondLst>
                                            <p:cond delay="0"/>
                                          </p:stCondLst>
                                        </p:cTn>
                                        <p:tgtEl>
                                          <p:spTgt spid="66567"/>
                                        </p:tgtEl>
                                        <p:attrNameLst>
                                          <p:attrName>style.visibility</p:attrName>
                                        </p:attrNameLst>
                                      </p:cBhvr>
                                      <p:to>
                                        <p:strVal val="visible"/>
                                      </p:to>
                                    </p:set>
                                    <p:animEffect transition="in" filter="fade">
                                      <p:cBhvr>
                                        <p:cTn id="19" dur="500"/>
                                        <p:tgtEl>
                                          <p:spTgt spid="66567"/>
                                        </p:tgtEl>
                                      </p:cBhvr>
                                    </p:animEffect>
                                  </p:childTnLst>
                                </p:cTn>
                              </p:par>
                              <p:par>
                                <p:cTn id="20" presetID="10" presetClass="entr" presetSubtype="0" fill="hold" nodeType="withEffect">
                                  <p:stCondLst>
                                    <p:cond delay="1500"/>
                                  </p:stCondLst>
                                  <p:childTnLst>
                                    <p:set>
                                      <p:cBhvr>
                                        <p:cTn id="21" dur="1" fill="hold">
                                          <p:stCondLst>
                                            <p:cond delay="0"/>
                                          </p:stCondLst>
                                        </p:cTn>
                                        <p:tgtEl>
                                          <p:spTgt spid="12297">
                                            <p:txEl>
                                              <p:pRg st="3" end="3"/>
                                            </p:txEl>
                                          </p:spTgt>
                                        </p:tgtEl>
                                        <p:attrNameLst>
                                          <p:attrName>style.visibility</p:attrName>
                                        </p:attrNameLst>
                                      </p:cBhvr>
                                      <p:to>
                                        <p:strVal val="visible"/>
                                      </p:to>
                                    </p:set>
                                    <p:animEffect transition="in" filter="fade">
                                      <p:cBhvr>
                                        <p:cTn id="22" dur="500"/>
                                        <p:tgtEl>
                                          <p:spTgt spid="12297">
                                            <p:txEl>
                                              <p:pRg st="3" end="3"/>
                                            </p:txEl>
                                          </p:spTgt>
                                        </p:tgtEl>
                                      </p:cBhvr>
                                    </p:animEffect>
                                  </p:childTnLst>
                                </p:cTn>
                              </p:par>
                              <p:par>
                                <p:cTn id="23" presetID="10" presetClass="entr" presetSubtype="0" fill="hold" nodeType="withEffect">
                                  <p:stCondLst>
                                    <p:cond delay="2000"/>
                                  </p:stCondLst>
                                  <p:childTnLst>
                                    <p:set>
                                      <p:cBhvr>
                                        <p:cTn id="24" dur="1" fill="hold">
                                          <p:stCondLst>
                                            <p:cond delay="0"/>
                                          </p:stCondLst>
                                        </p:cTn>
                                        <p:tgtEl>
                                          <p:spTgt spid="66568"/>
                                        </p:tgtEl>
                                        <p:attrNameLst>
                                          <p:attrName>style.visibility</p:attrName>
                                        </p:attrNameLst>
                                      </p:cBhvr>
                                      <p:to>
                                        <p:strVal val="visible"/>
                                      </p:to>
                                    </p:set>
                                    <p:animEffect transition="in" filter="fade">
                                      <p:cBhvr>
                                        <p:cTn id="25" dur="500"/>
                                        <p:tgtEl>
                                          <p:spTgt spid="66568"/>
                                        </p:tgtEl>
                                      </p:cBhvr>
                                    </p:animEffect>
                                  </p:childTnLst>
                                </p:cTn>
                              </p:par>
                              <p:par>
                                <p:cTn id="26" presetID="10" presetClass="entr" presetSubtype="0" fill="hold" nodeType="withEffect">
                                  <p:stCondLst>
                                    <p:cond delay="1500"/>
                                  </p:stCondLst>
                                  <p:childTnLst>
                                    <p:set>
                                      <p:cBhvr>
                                        <p:cTn id="27" dur="1" fill="hold">
                                          <p:stCondLst>
                                            <p:cond delay="0"/>
                                          </p:stCondLst>
                                        </p:cTn>
                                        <p:tgtEl>
                                          <p:spTgt spid="66564"/>
                                        </p:tgtEl>
                                        <p:attrNameLst>
                                          <p:attrName>style.visibility</p:attrName>
                                        </p:attrNameLst>
                                      </p:cBhvr>
                                      <p:to>
                                        <p:strVal val="visible"/>
                                      </p:to>
                                    </p:set>
                                    <p:animEffect transition="in" filter="fade">
                                      <p:cBhvr>
                                        <p:cTn id="28" dur="500"/>
                                        <p:tgtEl>
                                          <p:spTgt spid="66564"/>
                                        </p:tgtEl>
                                      </p:cBhvr>
                                    </p:animEffect>
                                  </p:childTnLst>
                                </p:cTn>
                              </p:par>
                              <p:par>
                                <p:cTn id="29" presetID="10" presetClass="entr" presetSubtype="0" fill="hold" nodeType="withEffect">
                                  <p:stCondLst>
                                    <p:cond delay="1750"/>
                                  </p:stCondLst>
                                  <p:childTnLst>
                                    <p:set>
                                      <p:cBhvr>
                                        <p:cTn id="30" dur="1" fill="hold">
                                          <p:stCondLst>
                                            <p:cond delay="0"/>
                                          </p:stCondLst>
                                        </p:cTn>
                                        <p:tgtEl>
                                          <p:spTgt spid="66563"/>
                                        </p:tgtEl>
                                        <p:attrNameLst>
                                          <p:attrName>style.visibility</p:attrName>
                                        </p:attrNameLst>
                                      </p:cBhvr>
                                      <p:to>
                                        <p:strVal val="visible"/>
                                      </p:to>
                                    </p:set>
                                    <p:animEffect transition="in" filter="fade">
                                      <p:cBhvr>
                                        <p:cTn id="31" dur="500"/>
                                        <p:tgtEl>
                                          <p:spTgt spid="66563"/>
                                        </p:tgtEl>
                                      </p:cBhvr>
                                    </p:animEffect>
                                  </p:childTnLst>
                                </p:cTn>
                              </p:par>
                              <p:par>
                                <p:cTn id="32" presetID="10" presetClass="entr" presetSubtype="0" fill="hold" nodeType="withEffect">
                                  <p:stCondLst>
                                    <p:cond delay="2000"/>
                                  </p:stCondLst>
                                  <p:childTnLst>
                                    <p:set>
                                      <p:cBhvr>
                                        <p:cTn id="33" dur="1" fill="hold">
                                          <p:stCondLst>
                                            <p:cond delay="0"/>
                                          </p:stCondLst>
                                        </p:cTn>
                                        <p:tgtEl>
                                          <p:spTgt spid="12297">
                                            <p:txEl>
                                              <p:pRg st="4" end="4"/>
                                            </p:txEl>
                                          </p:spTgt>
                                        </p:tgtEl>
                                        <p:attrNameLst>
                                          <p:attrName>style.visibility</p:attrName>
                                        </p:attrNameLst>
                                      </p:cBhvr>
                                      <p:to>
                                        <p:strVal val="visible"/>
                                      </p:to>
                                    </p:set>
                                    <p:animEffect transition="in" filter="fade">
                                      <p:cBhvr>
                                        <p:cTn id="34" dur="500"/>
                                        <p:tgtEl>
                                          <p:spTgt spid="12297">
                                            <p:txEl>
                                              <p:pRg st="4" end="4"/>
                                            </p:txEl>
                                          </p:spTgt>
                                        </p:tgtEl>
                                      </p:cBhvr>
                                    </p:animEffect>
                                  </p:childTnLst>
                                </p:cTn>
                              </p:par>
                              <p:par>
                                <p:cTn id="35" presetID="10" presetClass="entr" presetSubtype="0" fill="hold" nodeType="withEffect">
                                  <p:stCondLst>
                                    <p:cond delay="2000"/>
                                  </p:stCondLst>
                                  <p:childTnLst>
                                    <p:set>
                                      <p:cBhvr>
                                        <p:cTn id="36" dur="1" fill="hold">
                                          <p:stCondLst>
                                            <p:cond delay="0"/>
                                          </p:stCondLst>
                                        </p:cTn>
                                        <p:tgtEl>
                                          <p:spTgt spid="66562"/>
                                        </p:tgtEl>
                                        <p:attrNameLst>
                                          <p:attrName>style.visibility</p:attrName>
                                        </p:attrNameLst>
                                      </p:cBhvr>
                                      <p:to>
                                        <p:strVal val="visible"/>
                                      </p:to>
                                    </p:set>
                                    <p:animEffect transition="in" filter="fade">
                                      <p:cBhvr>
                                        <p:cTn id="37" dur="5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3FCCCAB0-2492-46B5-621C-7E620CB7D6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81400" y="2529493"/>
            <a:ext cx="2948879" cy="2940381"/>
          </a:xfrm>
          <a:prstGeom prst="rect">
            <a:avLst/>
          </a:prstGeom>
        </p:spPr>
      </p:pic>
      <p:pic>
        <p:nvPicPr>
          <p:cNvPr id="3" name="Picture 2" descr="A picture containing transport, airplane, aircraft, sketch&#10;&#10;Description automatically generated">
            <a:extLst>
              <a:ext uri="{FF2B5EF4-FFF2-40B4-BE49-F238E27FC236}">
                <a16:creationId xmlns:a16="http://schemas.microsoft.com/office/drawing/2014/main" id="{D8C5B601-EDC8-8A07-A168-C27866D441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43652" flipH="1">
            <a:off x="279558" y="966707"/>
            <a:ext cx="3545067" cy="2412591"/>
          </a:xfrm>
          <a:prstGeom prst="rect">
            <a:avLst/>
          </a:prstGeom>
        </p:spPr>
      </p:pic>
      <p:pic>
        <p:nvPicPr>
          <p:cNvPr id="4" name="Picture 3" descr="A picture containing font, graphics, text, logo&#10;&#10;Description automatically generated">
            <a:extLst>
              <a:ext uri="{FF2B5EF4-FFF2-40B4-BE49-F238E27FC236}">
                <a16:creationId xmlns:a16="http://schemas.microsoft.com/office/drawing/2014/main" id="{143C6A8D-4FB2-EEEE-BF87-9D21A94C80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0005" y="1583744"/>
            <a:ext cx="7594220" cy="1978962"/>
          </a:xfrm>
          <a:prstGeom prst="rect">
            <a:avLst/>
          </a:prstGeom>
        </p:spPr>
      </p:pic>
    </p:spTree>
    <p:extLst>
      <p:ext uri="{BB962C8B-B14F-4D97-AF65-F5344CB8AC3E}">
        <p14:creationId xmlns:p14="http://schemas.microsoft.com/office/powerpoint/2010/main" val="183876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anner">
            <a:extLst>
              <a:ext uri="{FF2B5EF4-FFF2-40B4-BE49-F238E27FC236}">
                <a16:creationId xmlns:a16="http://schemas.microsoft.com/office/drawing/2014/main" id="{8608FFE0-E603-654B-A255-FE897D436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6" name="TextBox 5">
            <a:extLst>
              <a:ext uri="{FF2B5EF4-FFF2-40B4-BE49-F238E27FC236}">
                <a16:creationId xmlns:a16="http://schemas.microsoft.com/office/drawing/2014/main" id="{80B9AE90-5678-52CE-5DC6-DFF770F68B71}"/>
              </a:ext>
            </a:extLst>
          </p:cNvPr>
          <p:cNvSpPr txBox="1"/>
          <p:nvPr/>
        </p:nvSpPr>
        <p:spPr>
          <a:xfrm>
            <a:off x="1143000" y="1070650"/>
            <a:ext cx="9906000" cy="707886"/>
          </a:xfrm>
          <a:prstGeom prst="rect">
            <a:avLst/>
          </a:prstGeom>
          <a:noFill/>
        </p:spPr>
        <p:txBody>
          <a:bodyPr wrap="square" lIns="91440" tIns="45720" rIns="91440" bIns="45720" rtlCol="0" anchor="t">
            <a:spAutoFit/>
          </a:bodyPr>
          <a:lstStyle/>
          <a:p>
            <a:r>
              <a:rPr lang="en-US" sz="4000" b="1" dirty="0">
                <a:latin typeface="Calibri"/>
                <a:cs typeface="Calibri"/>
              </a:rPr>
              <a:t>Outbreaks in Outpatient Settings</a:t>
            </a:r>
          </a:p>
        </p:txBody>
      </p:sp>
      <p:pic>
        <p:nvPicPr>
          <p:cNvPr id="7" name="1 Needle pic">
            <a:extLst>
              <a:ext uri="{FF2B5EF4-FFF2-40B4-BE49-F238E27FC236}">
                <a16:creationId xmlns:a16="http://schemas.microsoft.com/office/drawing/2014/main" id="{B3C3678E-02C0-9239-087C-70302482C4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1374" y="1093966"/>
            <a:ext cx="703628" cy="703628"/>
          </a:xfrm>
          <a:prstGeom prst="rect">
            <a:avLst/>
          </a:prstGeom>
        </p:spPr>
      </p:pic>
      <p:sp>
        <p:nvSpPr>
          <p:cNvPr id="8" name="TextBox 7">
            <a:extLst>
              <a:ext uri="{FF2B5EF4-FFF2-40B4-BE49-F238E27FC236}">
                <a16:creationId xmlns:a16="http://schemas.microsoft.com/office/drawing/2014/main" id="{1D5EC92B-E1D1-C45A-7BD1-18863A1137D1}"/>
              </a:ext>
            </a:extLst>
          </p:cNvPr>
          <p:cNvSpPr txBox="1"/>
          <p:nvPr/>
        </p:nvSpPr>
        <p:spPr>
          <a:xfrm>
            <a:off x="1143000" y="1822135"/>
            <a:ext cx="10057621" cy="41395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200" dirty="0">
                <a:solidFill>
                  <a:srgbClr val="532E1D"/>
                </a:solidFill>
                <a:latin typeface="Edmondsans"/>
              </a:rPr>
              <a:t>Outbreaks and patient notifications have occurred in a variety of settings including:</a:t>
            </a:r>
          </a:p>
          <a:p>
            <a:pPr marL="742950" lvl="1" indent="-285750">
              <a:buFont typeface="Arial"/>
              <a:buChar char="•"/>
            </a:pPr>
            <a:r>
              <a:rPr lang="en-US" sz="2000" dirty="0">
                <a:solidFill>
                  <a:srgbClr val="532E1D"/>
                </a:solidFill>
                <a:latin typeface="Calibri"/>
              </a:rPr>
              <a:t>Primary care clinics</a:t>
            </a:r>
          </a:p>
          <a:p>
            <a:pPr marL="742950" lvl="1" indent="-285750">
              <a:buFont typeface="Arial"/>
              <a:buChar char="•"/>
            </a:pPr>
            <a:r>
              <a:rPr lang="en-US" sz="2000" dirty="0">
                <a:solidFill>
                  <a:srgbClr val="532E1D"/>
                </a:solidFill>
                <a:latin typeface="Calibri"/>
              </a:rPr>
              <a:t>Pediatric offices</a:t>
            </a:r>
          </a:p>
          <a:p>
            <a:pPr marL="742950" lvl="1" indent="-285750">
              <a:buFont typeface="Arial"/>
              <a:buChar char="•"/>
            </a:pPr>
            <a:r>
              <a:rPr lang="en-US" sz="2000" dirty="0">
                <a:solidFill>
                  <a:srgbClr val="532E1D"/>
                </a:solidFill>
                <a:latin typeface="Calibri"/>
              </a:rPr>
              <a:t>Cosmetic surgery centers</a:t>
            </a:r>
          </a:p>
          <a:p>
            <a:pPr marL="742950" lvl="1" indent="-285750">
              <a:spcAft>
                <a:spcPts val="600"/>
              </a:spcAft>
              <a:buFont typeface="Arial"/>
              <a:buChar char="•"/>
            </a:pPr>
            <a:r>
              <a:rPr lang="en-US" sz="2000" dirty="0">
                <a:solidFill>
                  <a:srgbClr val="532E1D"/>
                </a:solidFill>
                <a:latin typeface="Calibri"/>
              </a:rPr>
              <a:t>Pain remediation clinics</a:t>
            </a:r>
          </a:p>
          <a:p>
            <a:pPr>
              <a:spcAft>
                <a:spcPts val="600"/>
              </a:spcAft>
            </a:pPr>
            <a:r>
              <a:rPr lang="en-US" sz="2300" dirty="0">
                <a:solidFill>
                  <a:srgbClr val="532E1D"/>
                </a:solidFill>
                <a:latin typeface="Edmondsans"/>
              </a:rPr>
              <a:t>Infection Prevention breaches included but may not have been limited to the following:</a:t>
            </a:r>
          </a:p>
          <a:p>
            <a:pPr marL="742950" lvl="1" indent="-285750">
              <a:buFont typeface="Arial"/>
              <a:buChar char="•"/>
            </a:pPr>
            <a:r>
              <a:rPr lang="en-US" sz="2000" dirty="0">
                <a:solidFill>
                  <a:srgbClr val="532E1D"/>
                </a:solidFill>
                <a:latin typeface="Calibri"/>
              </a:rPr>
              <a:t>Reuse of syringes </a:t>
            </a:r>
          </a:p>
          <a:p>
            <a:pPr marL="742950" lvl="1" indent="-285750">
              <a:buFont typeface="Arial"/>
              <a:buChar char="•"/>
            </a:pPr>
            <a:r>
              <a:rPr lang="en-US" sz="2000" dirty="0">
                <a:solidFill>
                  <a:srgbClr val="532E1D"/>
                </a:solidFill>
                <a:latin typeface="Calibri"/>
              </a:rPr>
              <a:t>Failure to properly reprocess </a:t>
            </a:r>
          </a:p>
          <a:p>
            <a:pPr marL="474663" lvl="1" indent="269875"/>
            <a:r>
              <a:rPr lang="en-US" sz="2000" dirty="0">
                <a:solidFill>
                  <a:srgbClr val="532E1D"/>
                </a:solidFill>
                <a:latin typeface="Calibri"/>
              </a:rPr>
              <a:t>reusable equipment</a:t>
            </a:r>
          </a:p>
          <a:p>
            <a:pPr marL="742950" lvl="1" indent="-285750">
              <a:buFont typeface="Arial"/>
              <a:buChar char="•"/>
            </a:pPr>
            <a:r>
              <a:rPr lang="en-US" sz="2000" dirty="0">
                <a:solidFill>
                  <a:srgbClr val="532E1D"/>
                </a:solidFill>
                <a:latin typeface="Calibri"/>
              </a:rPr>
              <a:t>Lack of aseptic technique while</a:t>
            </a:r>
          </a:p>
          <a:p>
            <a:pPr lvl="1" indent="287338"/>
            <a:r>
              <a:rPr lang="en-US" sz="2000" dirty="0">
                <a:solidFill>
                  <a:srgbClr val="532E1D"/>
                </a:solidFill>
                <a:latin typeface="Calibri"/>
              </a:rPr>
              <a:t>preparing medications</a:t>
            </a:r>
          </a:p>
        </p:txBody>
      </p:sp>
      <p:sp>
        <p:nvSpPr>
          <p:cNvPr id="10" name="TextBox 9">
            <a:extLst>
              <a:ext uri="{FF2B5EF4-FFF2-40B4-BE49-F238E27FC236}">
                <a16:creationId xmlns:a16="http://schemas.microsoft.com/office/drawing/2014/main" id="{A4607BED-2F0E-DE74-5B8C-744C9115D469}"/>
              </a:ext>
            </a:extLst>
          </p:cNvPr>
          <p:cNvSpPr txBox="1"/>
          <p:nvPr/>
        </p:nvSpPr>
        <p:spPr>
          <a:xfrm>
            <a:off x="5181600" y="2226849"/>
            <a:ext cx="548640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buFont typeface="Arial"/>
              <a:buChar char="•"/>
            </a:pPr>
            <a:r>
              <a:rPr lang="en-US" sz="2000" dirty="0">
                <a:solidFill>
                  <a:srgbClr val="532E1D"/>
                </a:solidFill>
                <a:latin typeface="Calibri"/>
              </a:rPr>
              <a:t>Cancer (oncology) clinics</a:t>
            </a:r>
          </a:p>
          <a:p>
            <a:pPr marL="742950" lvl="1" indent="-285750">
              <a:buFont typeface="Arial"/>
              <a:buChar char="•"/>
            </a:pPr>
            <a:r>
              <a:rPr lang="en-US" sz="2000" dirty="0">
                <a:solidFill>
                  <a:srgbClr val="532E1D"/>
                </a:solidFill>
                <a:latin typeface="Calibri"/>
              </a:rPr>
              <a:t>Pain Management clinic HBC and HCV transmission resulted in over 2,000 patient notifications</a:t>
            </a:r>
          </a:p>
        </p:txBody>
      </p:sp>
      <p:sp>
        <p:nvSpPr>
          <p:cNvPr id="9" name="TextBox 8">
            <a:extLst>
              <a:ext uri="{FF2B5EF4-FFF2-40B4-BE49-F238E27FC236}">
                <a16:creationId xmlns:a16="http://schemas.microsoft.com/office/drawing/2014/main" id="{3509AE23-87B7-C9EA-CC89-D6A032035E9D}"/>
              </a:ext>
            </a:extLst>
          </p:cNvPr>
          <p:cNvSpPr txBox="1"/>
          <p:nvPr/>
        </p:nvSpPr>
        <p:spPr>
          <a:xfrm>
            <a:off x="5257800" y="4298736"/>
            <a:ext cx="6124222" cy="707886"/>
          </a:xfrm>
          <a:prstGeom prst="rect">
            <a:avLst/>
          </a:prstGeom>
          <a:noFill/>
        </p:spPr>
        <p:txBody>
          <a:bodyPr wrap="square">
            <a:spAutoFit/>
          </a:bodyPr>
          <a:lstStyle/>
          <a:p>
            <a:pPr marL="742950" lvl="1" indent="-285750">
              <a:buFont typeface="Arial"/>
              <a:buChar char="•"/>
            </a:pPr>
            <a:r>
              <a:rPr lang="en-US" sz="2000" dirty="0">
                <a:solidFill>
                  <a:srgbClr val="532E1D"/>
                </a:solidFill>
                <a:latin typeface="Calibri"/>
              </a:rPr>
              <a:t>Reuse of single dose vials</a:t>
            </a:r>
          </a:p>
          <a:p>
            <a:pPr marL="742950" lvl="1" indent="-285750">
              <a:buFont typeface="Arial"/>
              <a:buChar char="•"/>
            </a:pPr>
            <a:r>
              <a:rPr lang="en-US" sz="2000" dirty="0">
                <a:solidFill>
                  <a:srgbClr val="532E1D"/>
                </a:solidFill>
                <a:latin typeface="Calibri"/>
              </a:rPr>
              <a:t>Drug diversion by a healthcare provider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500"/>
                                        <p:tgtEl>
                                          <p:spTgt spid="8">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500"/>
                                        <p:tgtEl>
                                          <p:spTgt spid="8">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500"/>
                                        <p:tgtEl>
                                          <p:spTgt spid="8">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7" end="7"/>
                                            </p:txEl>
                                          </p:spTgt>
                                        </p:tgtEl>
                                        <p:attrNameLst>
                                          <p:attrName>style.visibility</p:attrName>
                                        </p:attrNameLst>
                                      </p:cBhvr>
                                      <p:to>
                                        <p:strVal val="visible"/>
                                      </p:to>
                                    </p:set>
                                    <p:animEffect transition="in" filter="fade">
                                      <p:cBhvr>
                                        <p:cTn id="30" dur="500"/>
                                        <p:tgtEl>
                                          <p:spTgt spid="8">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animEffect transition="in" filter="fade">
                                      <p:cBhvr>
                                        <p:cTn id="33" dur="500"/>
                                        <p:tgtEl>
                                          <p:spTgt spid="8">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8">
                                            <p:txEl>
                                              <p:pRg st="9" end="9"/>
                                            </p:txEl>
                                          </p:spTgt>
                                        </p:tgtEl>
                                        <p:attrNameLst>
                                          <p:attrName>style.visibility</p:attrName>
                                        </p:attrNameLst>
                                      </p:cBhvr>
                                      <p:to>
                                        <p:strVal val="visible"/>
                                      </p:to>
                                    </p:set>
                                    <p:animEffect transition="in" filter="fade">
                                      <p:cBhvr>
                                        <p:cTn id="36" dur="500"/>
                                        <p:tgtEl>
                                          <p:spTgt spid="8">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animEffect transition="in" filter="fade">
                                      <p:cBhvr>
                                        <p:cTn id="39" dur="500"/>
                                        <p:tgtEl>
                                          <p:spTgt spid="8">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fade">
                                      <p:cBhvr>
                                        <p:cTn id="42" dur="500"/>
                                        <p:tgtEl>
                                          <p:spTgt spid="9">
                                            <p:txEl>
                                              <p:pRg st="0" end="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9">
                                            <p:txEl>
                                              <p:pRg st="1" end="1"/>
                                            </p:txEl>
                                          </p:spTgt>
                                        </p:tgtEl>
                                        <p:attrNameLst>
                                          <p:attrName>style.visibility</p:attrName>
                                        </p:attrNameLst>
                                      </p:cBhvr>
                                      <p:to>
                                        <p:strVal val="visible"/>
                                      </p:to>
                                    </p:set>
                                    <p:animEffect transition="in" filter="fade">
                                      <p:cBhvr>
                                        <p:cTn id="45"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 table">
            <a:extLst>
              <a:ext uri="{FF2B5EF4-FFF2-40B4-BE49-F238E27FC236}">
                <a16:creationId xmlns:a16="http://schemas.microsoft.com/office/drawing/2014/main" id="{A3A853C6-C7C1-48F0-B166-C63ED6C669D8}"/>
              </a:ext>
            </a:extLst>
          </p:cNvPr>
          <p:cNvGraphicFramePr>
            <a:graphicFrameLocks/>
          </p:cNvGraphicFramePr>
          <p:nvPr>
            <p:extLst>
              <p:ext uri="{D42A27DB-BD31-4B8C-83A1-F6EECF244321}">
                <p14:modId xmlns:p14="http://schemas.microsoft.com/office/powerpoint/2010/main" val="3786146162"/>
              </p:ext>
            </p:extLst>
          </p:nvPr>
        </p:nvGraphicFramePr>
        <p:xfrm>
          <a:off x="2057400" y="1966895"/>
          <a:ext cx="8362950" cy="3635377"/>
        </p:xfrm>
        <a:graphic>
          <a:graphicData uri="http://schemas.openxmlformats.org/drawingml/2006/table">
            <a:tbl>
              <a:tblPr firstRow="1" bandRow="1">
                <a:tableStyleId>{C083E6E3-FA7D-4D7B-A595-EF9225AFEA82}</a:tableStyleId>
              </a:tblPr>
              <a:tblGrid>
                <a:gridCol w="2974472">
                  <a:extLst>
                    <a:ext uri="{9D8B030D-6E8A-4147-A177-3AD203B41FA5}">
                      <a16:colId xmlns:a16="http://schemas.microsoft.com/office/drawing/2014/main" val="20000"/>
                    </a:ext>
                  </a:extLst>
                </a:gridCol>
                <a:gridCol w="5388478">
                  <a:extLst>
                    <a:ext uri="{9D8B030D-6E8A-4147-A177-3AD203B41FA5}">
                      <a16:colId xmlns:a16="http://schemas.microsoft.com/office/drawing/2014/main" val="20001"/>
                    </a:ext>
                  </a:extLst>
                </a:gridCol>
              </a:tblGrid>
              <a:tr h="499509">
                <a:tc>
                  <a:txBody>
                    <a:bodyPr/>
                    <a:lstStyle/>
                    <a:p>
                      <a:r>
                        <a:rPr lang="en-US" sz="2000" b="1" u="sng" dirty="0">
                          <a:solidFill>
                            <a:srgbClr val="532E1D"/>
                          </a:solidFill>
                        </a:rPr>
                        <a:t>Healthcare Setting</a:t>
                      </a:r>
                      <a:endParaRPr lang="en-US" sz="2000" b="1" u="sng" dirty="0">
                        <a:solidFill>
                          <a:srgbClr val="532E1D"/>
                        </a:solidFill>
                        <a:latin typeface="Edmondsans"/>
                      </a:endParaRPr>
                    </a:p>
                  </a:txBody>
                  <a:tcPr marL="91454" marR="91454" marT="45726" marB="45726"/>
                </a:tc>
                <a:tc>
                  <a:txBody>
                    <a:bodyPr/>
                    <a:lstStyle/>
                    <a:p>
                      <a:r>
                        <a:rPr lang="en-US" sz="2000" b="1" u="sng" dirty="0">
                          <a:solidFill>
                            <a:srgbClr val="532E1D"/>
                          </a:solidFill>
                        </a:rPr>
                        <a:t>Breach in Infection Prevention</a:t>
                      </a:r>
                      <a:endParaRPr lang="en-US" sz="2000" b="1" u="sng" dirty="0">
                        <a:solidFill>
                          <a:srgbClr val="532E1D"/>
                        </a:solidFill>
                        <a:latin typeface="Edmondsans"/>
                      </a:endParaRPr>
                    </a:p>
                  </a:txBody>
                  <a:tcPr marL="91454" marR="91454" marT="45726" marB="45726"/>
                </a:tc>
                <a:extLst>
                  <a:ext uri="{0D108BD9-81ED-4DB2-BD59-A6C34878D82A}">
                    <a16:rowId xmlns:a16="http://schemas.microsoft.com/office/drawing/2014/main" val="10001"/>
                  </a:ext>
                </a:extLst>
              </a:tr>
              <a:tr h="499509">
                <a:tc>
                  <a:txBody>
                    <a:bodyPr/>
                    <a:lstStyle/>
                    <a:p>
                      <a:r>
                        <a:rPr lang="en-US" sz="2000" kern="1200" dirty="0">
                          <a:solidFill>
                            <a:srgbClr val="532E1D"/>
                          </a:solidFill>
                          <a:latin typeface="+mn-lt"/>
                          <a:ea typeface="+mn-ea"/>
                          <a:cs typeface="+mn-cs"/>
                        </a:rPr>
                        <a:t>Long Term Care</a:t>
                      </a:r>
                      <a:endParaRPr lang="en-US" sz="2000" dirty="0">
                        <a:solidFill>
                          <a:srgbClr val="532E1D"/>
                        </a:solidFill>
                        <a:latin typeface="Edmondsans"/>
                      </a:endParaRPr>
                    </a:p>
                  </a:txBody>
                  <a:tcPr marL="91454" marR="91454" marT="45726" marB="91423"/>
                </a:tc>
                <a:tc>
                  <a:txBody>
                    <a:bodyPr/>
                    <a:lstStyle/>
                    <a:p>
                      <a:pPr marL="0" marR="0" algn="l" defTabSz="914400" rtl="0" eaLnBrk="1" latinLnBrk="0" hangingPunct="1">
                        <a:spcBef>
                          <a:spcPts val="0"/>
                        </a:spcBef>
                        <a:spcAft>
                          <a:spcPts val="0"/>
                        </a:spcAft>
                      </a:pPr>
                      <a:r>
                        <a:rPr lang="en-US" sz="2000" kern="1200" dirty="0">
                          <a:solidFill>
                            <a:srgbClr val="532E1D"/>
                          </a:solidFill>
                          <a:latin typeface="+mn-lt"/>
                          <a:ea typeface="+mn-ea"/>
                          <a:cs typeface="+mn-cs"/>
                        </a:rPr>
                        <a:t>Assisted blood glucose monitoring (ABGM)</a:t>
                      </a:r>
                    </a:p>
                  </a:txBody>
                  <a:tcPr marL="68585" marR="68585" marT="0" marB="91423"/>
                </a:tc>
                <a:extLst>
                  <a:ext uri="{0D108BD9-81ED-4DB2-BD59-A6C34878D82A}">
                    <a16:rowId xmlns:a16="http://schemas.microsoft.com/office/drawing/2014/main" val="10002"/>
                  </a:ext>
                </a:extLst>
              </a:tr>
              <a:tr h="1005822">
                <a:tc>
                  <a:txBody>
                    <a:bodyPr/>
                    <a:lstStyle/>
                    <a:p>
                      <a:endParaRPr lang="en-US" sz="2000" dirty="0">
                        <a:solidFill>
                          <a:srgbClr val="532E1D"/>
                        </a:solidFill>
                        <a:latin typeface="Edmondsans"/>
                      </a:endParaRPr>
                    </a:p>
                  </a:txBody>
                  <a:tcPr marL="91454" marR="91454" marT="45726" marB="91423"/>
                </a:tc>
                <a:tc>
                  <a:txBody>
                    <a:bodyPr/>
                    <a:lstStyle/>
                    <a:p>
                      <a:pPr marL="0" marR="0" algn="l" defTabSz="914400" rtl="0" eaLnBrk="1" latinLnBrk="0" hangingPunct="1">
                        <a:spcBef>
                          <a:spcPts val="0"/>
                        </a:spcBef>
                        <a:spcAft>
                          <a:spcPts val="0"/>
                        </a:spcAft>
                      </a:pPr>
                      <a:r>
                        <a:rPr lang="en-US" sz="2000" kern="1200" dirty="0">
                          <a:solidFill>
                            <a:srgbClr val="532E1D"/>
                          </a:solidFill>
                          <a:latin typeface="+mn-lt"/>
                          <a:ea typeface="+mn-ea"/>
                          <a:cs typeface="+mn-cs"/>
                        </a:rPr>
                        <a:t>Exposed - 504 </a:t>
                      </a:r>
                    </a:p>
                    <a:p>
                      <a:pPr marL="0" marR="0" algn="l" defTabSz="914400" rtl="0" eaLnBrk="1" latinLnBrk="0" hangingPunct="1">
                        <a:spcBef>
                          <a:spcPts val="0"/>
                        </a:spcBef>
                        <a:spcAft>
                          <a:spcPts val="0"/>
                        </a:spcAft>
                      </a:pPr>
                      <a:r>
                        <a:rPr lang="en-US" sz="2000" kern="1200" baseline="0" dirty="0">
                          <a:solidFill>
                            <a:srgbClr val="532E1D"/>
                          </a:solidFill>
                          <a:latin typeface="+mn-lt"/>
                          <a:ea typeface="+mn-ea"/>
                          <a:cs typeface="+mn-cs"/>
                        </a:rPr>
                        <a:t>Infections - 31 </a:t>
                      </a:r>
                    </a:p>
                    <a:p>
                      <a:pPr marL="0" marR="0" algn="l" defTabSz="914400" rtl="0" eaLnBrk="1" latinLnBrk="0" hangingPunct="1">
                        <a:spcBef>
                          <a:spcPts val="0"/>
                        </a:spcBef>
                        <a:spcAft>
                          <a:spcPts val="0"/>
                        </a:spcAft>
                      </a:pPr>
                      <a:r>
                        <a:rPr lang="en-US" sz="2000" kern="1200" baseline="0" dirty="0">
                          <a:solidFill>
                            <a:srgbClr val="532E1D"/>
                          </a:solidFill>
                          <a:latin typeface="+mn-lt"/>
                          <a:ea typeface="+mn-ea"/>
                          <a:cs typeface="+mn-cs"/>
                        </a:rPr>
                        <a:t>Deaths - 6 </a:t>
                      </a:r>
                      <a:endParaRPr lang="en-US" sz="2000" kern="1200" dirty="0">
                        <a:solidFill>
                          <a:srgbClr val="532E1D"/>
                        </a:solidFill>
                        <a:latin typeface="+mn-lt"/>
                        <a:ea typeface="+mn-ea"/>
                        <a:cs typeface="+mn-cs"/>
                      </a:endParaRPr>
                    </a:p>
                  </a:txBody>
                  <a:tcPr marL="68585" marR="68585" marT="0" marB="91423"/>
                </a:tc>
                <a:extLst>
                  <a:ext uri="{0D108BD9-81ED-4DB2-BD59-A6C34878D82A}">
                    <a16:rowId xmlns:a16="http://schemas.microsoft.com/office/drawing/2014/main" val="10004"/>
                  </a:ext>
                </a:extLst>
              </a:tr>
              <a:tr h="874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532E1D"/>
                          </a:solidFill>
                        </a:rPr>
                        <a:t>Cardiology</a:t>
                      </a:r>
                      <a:r>
                        <a:rPr lang="en-US" sz="2000" baseline="0" dirty="0">
                          <a:solidFill>
                            <a:srgbClr val="532E1D"/>
                          </a:solidFill>
                        </a:rPr>
                        <a:t> Clinic</a:t>
                      </a:r>
                      <a:endParaRPr lang="en-US" sz="2000" dirty="0">
                        <a:solidFill>
                          <a:srgbClr val="532E1D"/>
                        </a:solidFill>
                        <a:latin typeface="Edmondsans"/>
                      </a:endParaRPr>
                    </a:p>
                  </a:txBody>
                  <a:tcPr marL="91454" marR="91454" marT="45726" marB="91423"/>
                </a:tc>
                <a:tc>
                  <a:txBody>
                    <a:bodyPr/>
                    <a:lstStyle/>
                    <a:p>
                      <a:pPr marL="0" marR="0" algn="l" defTabSz="914400" rtl="0" eaLnBrk="1" latinLnBrk="0" hangingPunct="1">
                        <a:spcBef>
                          <a:spcPts val="0"/>
                        </a:spcBef>
                        <a:spcAft>
                          <a:spcPts val="0"/>
                        </a:spcAft>
                      </a:pPr>
                      <a:r>
                        <a:rPr lang="en-US" sz="2000" kern="1200" dirty="0">
                          <a:solidFill>
                            <a:srgbClr val="532E1D"/>
                          </a:solidFill>
                          <a:latin typeface="+mn-lt"/>
                          <a:ea typeface="+mn-ea"/>
                          <a:cs typeface="+mn-cs"/>
                        </a:rPr>
                        <a:t>Syringe reuse and contaminating</a:t>
                      </a:r>
                      <a:r>
                        <a:rPr lang="en-US" sz="2000" kern="1200" baseline="0" dirty="0">
                          <a:solidFill>
                            <a:srgbClr val="532E1D"/>
                          </a:solidFill>
                          <a:latin typeface="+mn-lt"/>
                          <a:ea typeface="+mn-ea"/>
                          <a:cs typeface="+mn-cs"/>
                        </a:rPr>
                        <a:t> multi-dose vials</a:t>
                      </a:r>
                      <a:endParaRPr lang="en-US" sz="2000" kern="1200" dirty="0">
                        <a:solidFill>
                          <a:srgbClr val="532E1D"/>
                        </a:solidFill>
                        <a:latin typeface="+mn-lt"/>
                        <a:ea typeface="+mn-ea"/>
                        <a:cs typeface="+mn-cs"/>
                      </a:endParaRPr>
                    </a:p>
                  </a:txBody>
                  <a:tcPr marL="68585" marR="68585" marT="0" marB="91423"/>
                </a:tc>
                <a:extLst>
                  <a:ext uri="{0D108BD9-81ED-4DB2-BD59-A6C34878D82A}">
                    <a16:rowId xmlns:a16="http://schemas.microsoft.com/office/drawing/2014/main" val="10005"/>
                  </a:ext>
                </a:extLst>
              </a:tr>
              <a:tr h="756426">
                <a:tc>
                  <a:txBody>
                    <a:bodyPr/>
                    <a:lstStyle/>
                    <a:p>
                      <a:endParaRPr lang="en-US" sz="2000" dirty="0">
                        <a:solidFill>
                          <a:srgbClr val="532E1D"/>
                        </a:solidFill>
                        <a:latin typeface="Edmondsans"/>
                      </a:endParaRPr>
                    </a:p>
                  </a:txBody>
                  <a:tcPr marL="91454" marR="91454" marT="45726" marB="91423"/>
                </a:tc>
                <a:tc>
                  <a:txBody>
                    <a:bodyPr/>
                    <a:lstStyle/>
                    <a:p>
                      <a:pPr marL="0" marR="0" algn="l" defTabSz="914400" rtl="0" eaLnBrk="1" latinLnBrk="0" hangingPunct="1">
                        <a:spcBef>
                          <a:spcPts val="0"/>
                        </a:spcBef>
                        <a:spcAft>
                          <a:spcPts val="0"/>
                        </a:spcAft>
                      </a:pPr>
                      <a:r>
                        <a:rPr lang="en-US" sz="2000" kern="1200" dirty="0">
                          <a:solidFill>
                            <a:srgbClr val="532E1D"/>
                          </a:solidFill>
                          <a:latin typeface="+mn-lt"/>
                          <a:ea typeface="+mn-ea"/>
                          <a:cs typeface="+mn-cs"/>
                        </a:rPr>
                        <a:t>Exposed - 1200 </a:t>
                      </a:r>
                    </a:p>
                    <a:p>
                      <a:pPr marL="0" marR="0" algn="l" defTabSz="914400" rtl="0" eaLnBrk="1" latinLnBrk="0" hangingPunct="1">
                        <a:spcBef>
                          <a:spcPts val="0"/>
                        </a:spcBef>
                        <a:spcAft>
                          <a:spcPts val="0"/>
                        </a:spcAft>
                      </a:pPr>
                      <a:r>
                        <a:rPr lang="en-US" sz="2000" kern="1200" dirty="0">
                          <a:solidFill>
                            <a:srgbClr val="532E1D"/>
                          </a:solidFill>
                          <a:latin typeface="+mn-lt"/>
                          <a:ea typeface="+mn-ea"/>
                          <a:cs typeface="+mn-cs"/>
                        </a:rPr>
                        <a:t>Infections - 5</a:t>
                      </a:r>
                    </a:p>
                  </a:txBody>
                  <a:tcPr marL="68585" marR="68585" marT="0" marB="91423"/>
                </a:tc>
                <a:extLst>
                  <a:ext uri="{0D108BD9-81ED-4DB2-BD59-A6C34878D82A}">
                    <a16:rowId xmlns:a16="http://schemas.microsoft.com/office/drawing/2014/main" val="10006"/>
                  </a:ext>
                </a:extLst>
              </a:tr>
            </a:tbl>
          </a:graphicData>
        </a:graphic>
      </p:graphicFrame>
      <p:pic>
        <p:nvPicPr>
          <p:cNvPr id="18449" name="1 North Carolina ma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606909"/>
            <a:ext cx="3538538"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anner">
            <a:extLst>
              <a:ext uri="{FF2B5EF4-FFF2-40B4-BE49-F238E27FC236}">
                <a16:creationId xmlns:a16="http://schemas.microsoft.com/office/drawing/2014/main" id="{59A6E48B-D413-0FDE-D052-D82DD14334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5" name="TextBox 4">
            <a:extLst>
              <a:ext uri="{FF2B5EF4-FFF2-40B4-BE49-F238E27FC236}">
                <a16:creationId xmlns:a16="http://schemas.microsoft.com/office/drawing/2014/main" id="{EEB6BA5E-FCF6-7615-486E-6F40F32CF490}"/>
              </a:ext>
            </a:extLst>
          </p:cNvPr>
          <p:cNvSpPr txBox="1"/>
          <p:nvPr/>
        </p:nvSpPr>
        <p:spPr>
          <a:xfrm>
            <a:off x="1143000" y="1070650"/>
            <a:ext cx="8229600" cy="707886"/>
          </a:xfrm>
          <a:prstGeom prst="rect">
            <a:avLst/>
          </a:prstGeom>
          <a:noFill/>
        </p:spPr>
        <p:txBody>
          <a:bodyPr wrap="square" rtlCol="0">
            <a:spAutoFit/>
          </a:bodyPr>
          <a:lstStyle/>
          <a:p>
            <a:r>
              <a:rPr lang="en-US" sz="4000" b="1" dirty="0"/>
              <a:t>NC Viral Hepatitis Outbreaks </a:t>
            </a:r>
          </a:p>
        </p:txBody>
      </p:sp>
      <p:pic>
        <p:nvPicPr>
          <p:cNvPr id="6" name="1 Needle pic">
            <a:extLst>
              <a:ext uri="{FF2B5EF4-FFF2-40B4-BE49-F238E27FC236}">
                <a16:creationId xmlns:a16="http://schemas.microsoft.com/office/drawing/2014/main" id="{CFF48304-E03C-A868-5780-A314245414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1374" y="1093966"/>
            <a:ext cx="703628" cy="703628"/>
          </a:xfrm>
          <a:prstGeom prst="rect">
            <a:avLst/>
          </a:prstGeom>
        </p:spPr>
      </p:pic>
      <p:sp>
        <p:nvSpPr>
          <p:cNvPr id="7" name="TextBox 6">
            <a:extLst>
              <a:ext uri="{FF2B5EF4-FFF2-40B4-BE49-F238E27FC236}">
                <a16:creationId xmlns:a16="http://schemas.microsoft.com/office/drawing/2014/main" id="{8DB48455-0992-9BD7-1C89-8664313F96CD}"/>
              </a:ext>
            </a:extLst>
          </p:cNvPr>
          <p:cNvSpPr txBox="1"/>
          <p:nvPr/>
        </p:nvSpPr>
        <p:spPr>
          <a:xfrm>
            <a:off x="3995738" y="6218514"/>
            <a:ext cx="6196988" cy="523220"/>
          </a:xfrm>
          <a:prstGeom prst="rect">
            <a:avLst/>
          </a:prstGeom>
          <a:noFill/>
        </p:spPr>
        <p:txBody>
          <a:bodyPr wrap="square">
            <a:spAutoFit/>
          </a:bodyPr>
          <a:lstStyle/>
          <a:p>
            <a:r>
              <a:rPr lang="en-US" sz="2800" b="1" i="1" dirty="0"/>
              <a:t>Reported To CDC 2008-2017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548C7460-3334-1810-2411-048CF2AD2A47}"/>
              </a:ext>
            </a:extLst>
          </p:cNvPr>
          <p:cNvCxnSpPr>
            <a:cxnSpLocks/>
          </p:cNvCxnSpPr>
          <p:nvPr/>
        </p:nvCxnSpPr>
        <p:spPr>
          <a:xfrm>
            <a:off x="2734734" y="4464756"/>
            <a:ext cx="4275666"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022755DE-0F46-D47E-9A40-3B1E8BCBF72A}"/>
              </a:ext>
            </a:extLst>
          </p:cNvPr>
          <p:cNvCxnSpPr>
            <a:cxnSpLocks/>
          </p:cNvCxnSpPr>
          <p:nvPr/>
        </p:nvCxnSpPr>
        <p:spPr>
          <a:xfrm>
            <a:off x="2734734" y="4082819"/>
            <a:ext cx="6942666"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332DF342-B3BE-1A6C-5AD7-930990B1D5F4}"/>
              </a:ext>
            </a:extLst>
          </p:cNvPr>
          <p:cNvCxnSpPr>
            <a:cxnSpLocks/>
          </p:cNvCxnSpPr>
          <p:nvPr/>
        </p:nvCxnSpPr>
        <p:spPr>
          <a:xfrm>
            <a:off x="2734734" y="3733800"/>
            <a:ext cx="7780866" cy="0"/>
          </a:xfrm>
          <a:prstGeom prst="line">
            <a:avLst/>
          </a:prstGeom>
          <a:ln w="57150">
            <a:solidFill>
              <a:srgbClr val="FF0000"/>
            </a:solidFill>
          </a:ln>
        </p:spPr>
        <p:style>
          <a:lnRef idx="3">
            <a:schemeClr val="accent2"/>
          </a:lnRef>
          <a:fillRef idx="0">
            <a:schemeClr val="accent2"/>
          </a:fillRef>
          <a:effectRef idx="2">
            <a:schemeClr val="accent2"/>
          </a:effectRef>
          <a:fontRef idx="minor">
            <a:schemeClr val="tx1"/>
          </a:fontRef>
        </p:style>
      </p:cxnSp>
      <p:sp>
        <p:nvSpPr>
          <p:cNvPr id="3" name="Content Placeholder 2">
            <a:extLst>
              <a:ext uri="{FF2B5EF4-FFF2-40B4-BE49-F238E27FC236}">
                <a16:creationId xmlns:a16="http://schemas.microsoft.com/office/drawing/2014/main" id="{05862AAD-A4C1-4258-AD3B-5E1B737DC5B2}"/>
              </a:ext>
            </a:extLst>
          </p:cNvPr>
          <p:cNvSpPr>
            <a:spLocks noGrp="1"/>
          </p:cNvSpPr>
          <p:nvPr>
            <p:ph idx="4294967295"/>
          </p:nvPr>
        </p:nvSpPr>
        <p:spPr>
          <a:xfrm>
            <a:off x="2057400" y="1752600"/>
            <a:ext cx="8839200" cy="3048000"/>
          </a:xfrm>
          <a:prstGeom prst="rect">
            <a:avLst/>
          </a:prstGeom>
        </p:spPr>
        <p:txBody>
          <a:bodyPr lIns="91440" tIns="45720" rIns="91440" bIns="45720" anchor="t">
            <a:normAutofit/>
          </a:bodyPr>
          <a:lstStyle/>
          <a:p>
            <a:pPr marL="68580" indent="0" eaLnBrk="1" hangingPunct="1">
              <a:buNone/>
              <a:defRPr/>
            </a:pPr>
            <a:r>
              <a:rPr lang="en-US" sz="2400" b="1" dirty="0">
                <a:solidFill>
                  <a:srgbClr val="532E1D"/>
                </a:solidFill>
              </a:rPr>
              <a:t>Which of the following statements is correct?</a:t>
            </a:r>
          </a:p>
          <a:p>
            <a:pPr marL="582930" indent="-514350" eaLnBrk="1" hangingPunct="1">
              <a:buFont typeface="+mj-lt"/>
              <a:buAutoNum type="alphaUcPeriod"/>
              <a:defRPr/>
            </a:pPr>
            <a:r>
              <a:rPr lang="en-US" sz="2400" dirty="0">
                <a:solidFill>
                  <a:srgbClr val="532E1D"/>
                </a:solidFill>
              </a:rPr>
              <a:t>CDC reports that most outbreaks occur in the hospital</a:t>
            </a:r>
          </a:p>
          <a:p>
            <a:pPr marL="582930" indent="-514350" eaLnBrk="1" hangingPunct="1">
              <a:buFont typeface="+mj-lt"/>
              <a:buAutoNum type="alphaUcPeriod"/>
              <a:defRPr/>
            </a:pPr>
            <a:r>
              <a:rPr lang="en-US" sz="2400" dirty="0">
                <a:solidFill>
                  <a:srgbClr val="532E1D"/>
                </a:solidFill>
              </a:rPr>
              <a:t>Outbreaks of HIV are the most common type of outbreak</a:t>
            </a:r>
          </a:p>
          <a:p>
            <a:pPr marL="582930" indent="-514350" eaLnBrk="1" hangingPunct="1">
              <a:buAutoNum type="alphaUcPeriod"/>
              <a:defRPr/>
            </a:pPr>
            <a:r>
              <a:rPr lang="en-US" sz="2400" dirty="0">
                <a:solidFill>
                  <a:srgbClr val="532E1D"/>
                </a:solidFill>
              </a:rPr>
              <a:t>CDC reports that most outbreaks occur in non-hospital settings and are associated with breaches in infection prevention, including unsafe injection practices</a:t>
            </a:r>
            <a:endParaRPr lang="en-US" sz="2400" dirty="0">
              <a:solidFill>
                <a:srgbClr val="532E1D"/>
              </a:solidFill>
              <a:cs typeface="Calibri"/>
            </a:endParaRPr>
          </a:p>
        </p:txBody>
      </p:sp>
      <p:sp>
        <p:nvSpPr>
          <p:cNvPr id="4" name="banner">
            <a:extLst>
              <a:ext uri="{FF2B5EF4-FFF2-40B4-BE49-F238E27FC236}">
                <a16:creationId xmlns:a16="http://schemas.microsoft.com/office/drawing/2014/main" id="{73461565-D05C-A058-E38B-60F36128AB81}"/>
              </a:ext>
            </a:extLst>
          </p:cNvPr>
          <p:cNvSpPr/>
          <p:nvPr/>
        </p:nvSpPr>
        <p:spPr>
          <a:xfrm>
            <a:off x="6219930" y="562708"/>
            <a:ext cx="5972070" cy="889574"/>
          </a:xfrm>
          <a:prstGeom prst="rect">
            <a:avLst/>
          </a:prstGeom>
          <a:solidFill>
            <a:srgbClr val="CC20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18BDE977-C965-8764-9639-8C63E7C2ABB6}"/>
              </a:ext>
            </a:extLst>
          </p:cNvPr>
          <p:cNvSpPr txBox="1">
            <a:spLocks/>
          </p:cNvSpPr>
          <p:nvPr/>
        </p:nvSpPr>
        <p:spPr>
          <a:xfrm>
            <a:off x="6529753" y="633826"/>
            <a:ext cx="3334378" cy="747338"/>
          </a:xfrm>
          <a:prstGeom prst="rect">
            <a:avLst/>
          </a:prstGeom>
          <a:noFill/>
          <a:ln>
            <a:no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b="1" dirty="0"/>
              <a:t>Knowledge Check</a:t>
            </a:r>
          </a:p>
        </p:txBody>
      </p:sp>
      <p:pic>
        <p:nvPicPr>
          <p:cNvPr id="14" name="Picture 13" descr="Vida en Jupiter">
            <a:extLst>
              <a:ext uri="{FF2B5EF4-FFF2-40B4-BE49-F238E27FC236}">
                <a16:creationId xmlns:a16="http://schemas.microsoft.com/office/drawing/2014/main" id="{32C4470C-14BE-7218-7A97-56EC83D23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3117661"/>
            <a:ext cx="645172" cy="61613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port pic">
            <a:extLst>
              <a:ext uri="{FF2B5EF4-FFF2-40B4-BE49-F238E27FC236}">
                <a16:creationId xmlns:a16="http://schemas.microsoft.com/office/drawing/2014/main" id="{1E74DF5A-B82F-42DA-B823-C3F3767ECCC9}"/>
              </a:ext>
            </a:extLst>
          </p:cNvPr>
          <p:cNvPicPr>
            <a:picLocks noChangeAspect="1" noChangeArrowheads="1"/>
          </p:cNvPicPr>
          <p:nvPr/>
        </p:nvPicPr>
        <p:blipFill>
          <a:blip r:embed="rId3"/>
          <a:stretch>
            <a:fillRect/>
          </a:stretch>
        </p:blipFill>
        <p:spPr>
          <a:xfrm>
            <a:off x="2133601" y="1371601"/>
            <a:ext cx="7902575" cy="5807075"/>
          </a:xfrm>
          <a:prstGeom prst="rect">
            <a:avLst/>
          </a:prstGeom>
          <a:effectLst>
            <a:outerShdw blurRad="292100" dist="139700" dir="2700000" algn="tl" rotWithShape="0">
              <a:srgbClr val="333333">
                <a:alpha val="64999"/>
              </a:srgbClr>
            </a:outerShdw>
          </a:effectLst>
        </p:spPr>
      </p:pic>
      <p:pic>
        <p:nvPicPr>
          <p:cNvPr id="2" name="Banner">
            <a:extLst>
              <a:ext uri="{FF2B5EF4-FFF2-40B4-BE49-F238E27FC236}">
                <a16:creationId xmlns:a16="http://schemas.microsoft.com/office/drawing/2014/main" id="{3CE45407-CF48-8AE1-8719-F7E2B5DB17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3" name="TextBox 2">
            <a:extLst>
              <a:ext uri="{FF2B5EF4-FFF2-40B4-BE49-F238E27FC236}">
                <a16:creationId xmlns:a16="http://schemas.microsoft.com/office/drawing/2014/main" id="{DAA273D6-3F49-8984-421B-EF7D42EDCE4A}"/>
              </a:ext>
            </a:extLst>
          </p:cNvPr>
          <p:cNvSpPr txBox="1"/>
          <p:nvPr/>
        </p:nvSpPr>
        <p:spPr>
          <a:xfrm>
            <a:off x="1143000" y="1070650"/>
            <a:ext cx="7543800" cy="646331"/>
          </a:xfrm>
          <a:prstGeom prst="rect">
            <a:avLst/>
          </a:prstGeom>
          <a:noFill/>
        </p:spPr>
        <p:txBody>
          <a:bodyPr wrap="square" rtlCol="0">
            <a:spAutoFit/>
          </a:bodyPr>
          <a:lstStyle/>
          <a:p>
            <a:r>
              <a:rPr lang="en-US" sz="3600" b="1" dirty="0"/>
              <a:t>Why Do Outbreaks Happen?</a:t>
            </a:r>
          </a:p>
        </p:txBody>
      </p:sp>
      <p:pic>
        <p:nvPicPr>
          <p:cNvPr id="6" name="1 Needle pic">
            <a:extLst>
              <a:ext uri="{FF2B5EF4-FFF2-40B4-BE49-F238E27FC236}">
                <a16:creationId xmlns:a16="http://schemas.microsoft.com/office/drawing/2014/main" id="{84CF750C-BE9B-066E-C8EB-BE28FF8C3C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1374" y="1093966"/>
            <a:ext cx="703628" cy="70362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anner">
            <a:extLst>
              <a:ext uri="{FF2B5EF4-FFF2-40B4-BE49-F238E27FC236}">
                <a16:creationId xmlns:a16="http://schemas.microsoft.com/office/drawing/2014/main" id="{82BD5088-5CFF-7CEB-9F90-25E69624E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3" name="TextBox 2">
            <a:extLst>
              <a:ext uri="{FF2B5EF4-FFF2-40B4-BE49-F238E27FC236}">
                <a16:creationId xmlns:a16="http://schemas.microsoft.com/office/drawing/2014/main" id="{A0631B3E-226C-5D87-0E4E-B3561697457F}"/>
              </a:ext>
            </a:extLst>
          </p:cNvPr>
          <p:cNvSpPr txBox="1"/>
          <p:nvPr/>
        </p:nvSpPr>
        <p:spPr>
          <a:xfrm>
            <a:off x="1143000" y="1070650"/>
            <a:ext cx="4356847" cy="707886"/>
          </a:xfrm>
          <a:prstGeom prst="rect">
            <a:avLst/>
          </a:prstGeom>
          <a:noFill/>
        </p:spPr>
        <p:txBody>
          <a:bodyPr wrap="square" rtlCol="0">
            <a:spAutoFit/>
          </a:bodyPr>
          <a:lstStyle/>
          <a:p>
            <a:r>
              <a:rPr lang="en-US" sz="4000" b="1" dirty="0"/>
              <a:t>The Big Five</a:t>
            </a:r>
          </a:p>
        </p:txBody>
      </p:sp>
      <p:pic>
        <p:nvPicPr>
          <p:cNvPr id="14" name="arrow" descr="Shape, arrow&#10;&#10;Description automatically generated">
            <a:extLst>
              <a:ext uri="{FF2B5EF4-FFF2-40B4-BE49-F238E27FC236}">
                <a16:creationId xmlns:a16="http://schemas.microsoft.com/office/drawing/2014/main" id="{A8F9237D-7E1B-C7E8-5392-C760FACA5A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414075" y="5007505"/>
            <a:ext cx="731989" cy="377066"/>
          </a:xfrm>
          <a:prstGeom prst="rect">
            <a:avLst/>
          </a:prstGeom>
        </p:spPr>
      </p:pic>
      <p:pic>
        <p:nvPicPr>
          <p:cNvPr id="15" name="pills" descr="A picture containing vector graphics&#10;&#10;Description automatically generated">
            <a:extLst>
              <a:ext uri="{FF2B5EF4-FFF2-40B4-BE49-F238E27FC236}">
                <a16:creationId xmlns:a16="http://schemas.microsoft.com/office/drawing/2014/main" id="{5139D57C-670A-F2F0-A72F-08A2C7C308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8198" y="4507850"/>
            <a:ext cx="1309957" cy="1309957"/>
          </a:xfrm>
          <a:prstGeom prst="rect">
            <a:avLst/>
          </a:prstGeom>
        </p:spPr>
      </p:pic>
      <p:pic>
        <p:nvPicPr>
          <p:cNvPr id="16" name="BGM">
            <a:extLst>
              <a:ext uri="{FF2B5EF4-FFF2-40B4-BE49-F238E27FC236}">
                <a16:creationId xmlns:a16="http://schemas.microsoft.com/office/drawing/2014/main" id="{CBAEF8E3-DC6E-56C6-8355-01C718392DE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0443" y="4022331"/>
            <a:ext cx="786686" cy="781770"/>
          </a:xfrm>
          <a:prstGeom prst="rect">
            <a:avLst/>
          </a:prstGeom>
        </p:spPr>
      </p:pic>
      <p:pic>
        <p:nvPicPr>
          <p:cNvPr id="17" name="Needle pic">
            <a:extLst>
              <a:ext uri="{FF2B5EF4-FFF2-40B4-BE49-F238E27FC236}">
                <a16:creationId xmlns:a16="http://schemas.microsoft.com/office/drawing/2014/main" id="{E12A0B2A-4C82-49C2-0004-1AFAA280FF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28506" y="2049863"/>
            <a:ext cx="797561" cy="797561"/>
          </a:xfrm>
          <a:prstGeom prst="rect">
            <a:avLst/>
          </a:prstGeom>
        </p:spPr>
      </p:pic>
      <p:pic>
        <p:nvPicPr>
          <p:cNvPr id="18" name="Vial">
            <a:extLst>
              <a:ext uri="{FF2B5EF4-FFF2-40B4-BE49-F238E27FC236}">
                <a16:creationId xmlns:a16="http://schemas.microsoft.com/office/drawing/2014/main" id="{CBD17073-1AB8-9D81-67B3-0497CF4F78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1348" y="2656045"/>
            <a:ext cx="488625" cy="844677"/>
          </a:xfrm>
          <a:prstGeom prst="rect">
            <a:avLst/>
          </a:prstGeom>
        </p:spPr>
      </p:pic>
      <p:sp>
        <p:nvSpPr>
          <p:cNvPr id="19" name="SU">
            <a:extLst>
              <a:ext uri="{FF2B5EF4-FFF2-40B4-BE49-F238E27FC236}">
                <a16:creationId xmlns:a16="http://schemas.microsoft.com/office/drawing/2014/main" id="{B05335B6-7E3A-08B8-D611-FD13D8E47977}"/>
              </a:ext>
            </a:extLst>
          </p:cNvPr>
          <p:cNvSpPr txBox="1">
            <a:spLocks/>
          </p:cNvSpPr>
          <p:nvPr/>
        </p:nvSpPr>
        <p:spPr>
          <a:xfrm>
            <a:off x="1440091" y="3106070"/>
            <a:ext cx="292697" cy="3628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400"/>
              </a:spcBef>
              <a:buNone/>
            </a:pPr>
            <a:endParaRPr lang="en-US" sz="2000">
              <a:solidFill>
                <a:schemeClr val="bg1"/>
              </a:solidFill>
            </a:endParaRPr>
          </a:p>
        </p:txBody>
      </p:sp>
      <p:pic>
        <p:nvPicPr>
          <p:cNvPr id="20" name="Handwash">
            <a:extLst>
              <a:ext uri="{FF2B5EF4-FFF2-40B4-BE49-F238E27FC236}">
                <a16:creationId xmlns:a16="http://schemas.microsoft.com/office/drawing/2014/main" id="{857E3FCF-A736-5C68-3311-C6D32D22C0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15071" y="3261078"/>
            <a:ext cx="753054" cy="725163"/>
          </a:xfrm>
          <a:prstGeom prst="rect">
            <a:avLst/>
          </a:prstGeom>
        </p:spPr>
      </p:pic>
      <p:sp>
        <p:nvSpPr>
          <p:cNvPr id="21" name="List">
            <a:extLst>
              <a:ext uri="{FF2B5EF4-FFF2-40B4-BE49-F238E27FC236}">
                <a16:creationId xmlns:a16="http://schemas.microsoft.com/office/drawing/2014/main" id="{7D0B6CDE-A999-1B33-1CC3-833EC0985A60}"/>
              </a:ext>
            </a:extLst>
          </p:cNvPr>
          <p:cNvSpPr txBox="1">
            <a:spLocks/>
          </p:cNvSpPr>
          <p:nvPr/>
        </p:nvSpPr>
        <p:spPr>
          <a:xfrm>
            <a:off x="3116379" y="2435679"/>
            <a:ext cx="8141766" cy="34949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Edmondsans"/>
                <a:ea typeface="+mn-ea"/>
                <a:cs typeface="Edmondsan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Edmondsans"/>
                <a:ea typeface="+mn-ea"/>
                <a:cs typeface="Edmondsan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Edmondsans"/>
                <a:ea typeface="+mn-ea"/>
                <a:cs typeface="Edmondsan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Edmondsans"/>
                <a:ea typeface="+mn-ea"/>
                <a:cs typeface="Edmondsan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0"/>
              </a:spcBef>
              <a:spcAft>
                <a:spcPts val="1200"/>
              </a:spcAft>
              <a:buFont typeface="+mj-lt"/>
              <a:buAutoNum type="arabicPeriod"/>
              <a:tabLst>
                <a:tab pos="465887" algn="l"/>
              </a:tabLst>
              <a:defRPr/>
            </a:pPr>
            <a:r>
              <a:rPr lang="en-US" sz="2400" dirty="0">
                <a:solidFill>
                  <a:srgbClr val="532E1D"/>
                </a:solidFill>
              </a:rPr>
              <a:t>Syringe re-use, directly or indirectly </a:t>
            </a:r>
          </a:p>
          <a:p>
            <a:pPr marL="457200" indent="-457200">
              <a:spcBef>
                <a:spcPts val="0"/>
              </a:spcBef>
              <a:spcAft>
                <a:spcPts val="1200"/>
              </a:spcAft>
              <a:buFont typeface="+mj-lt"/>
              <a:buAutoNum type="arabicPeriod"/>
              <a:tabLst>
                <a:tab pos="465887" algn="l"/>
              </a:tabLst>
              <a:defRPr/>
            </a:pPr>
            <a:r>
              <a:rPr lang="en-US" sz="2400" dirty="0">
                <a:solidFill>
                  <a:srgbClr val="532E1D"/>
                </a:solidFill>
              </a:rPr>
              <a:t>Inappropriate use of single dose or single use vials</a:t>
            </a:r>
          </a:p>
          <a:p>
            <a:pPr marL="457200" indent="-457200">
              <a:spcBef>
                <a:spcPts val="0"/>
              </a:spcBef>
              <a:spcAft>
                <a:spcPts val="1200"/>
              </a:spcAft>
              <a:buFont typeface="+mj-lt"/>
              <a:buAutoNum type="arabicPeriod"/>
              <a:tabLst>
                <a:tab pos="465887" algn="l"/>
              </a:tabLst>
              <a:defRPr/>
            </a:pPr>
            <a:r>
              <a:rPr lang="en-US" sz="2400" dirty="0">
                <a:solidFill>
                  <a:srgbClr val="532E1D"/>
                </a:solidFill>
              </a:rPr>
              <a:t>Failure to use aseptic technique (contamination of injection equipment)</a:t>
            </a:r>
          </a:p>
          <a:p>
            <a:pPr marL="457200" indent="-457200">
              <a:spcBef>
                <a:spcPts val="0"/>
              </a:spcBef>
              <a:spcAft>
                <a:spcPts val="1200"/>
              </a:spcAft>
              <a:buFont typeface="+mj-lt"/>
              <a:buAutoNum type="arabicPeriod"/>
              <a:tabLst>
                <a:tab pos="465887" algn="l"/>
              </a:tabLst>
              <a:defRPr/>
            </a:pPr>
            <a:r>
              <a:rPr lang="en-US" sz="2400" dirty="0">
                <a:solidFill>
                  <a:srgbClr val="532E1D"/>
                </a:solidFill>
              </a:rPr>
              <a:t>Unsafe diabetes care/ assisted blood glucose monitoring (ABGM)</a:t>
            </a:r>
          </a:p>
          <a:p>
            <a:pPr marL="457200" indent="-457200">
              <a:spcBef>
                <a:spcPts val="0"/>
              </a:spcBef>
              <a:spcAft>
                <a:spcPts val="1200"/>
              </a:spcAft>
              <a:buFont typeface="+mj-lt"/>
              <a:buAutoNum type="arabicPeriod"/>
              <a:tabLst>
                <a:tab pos="465887" algn="l"/>
              </a:tabLst>
              <a:defRPr/>
            </a:pPr>
            <a:r>
              <a:rPr lang="en-US" sz="2400" dirty="0">
                <a:solidFill>
                  <a:srgbClr val="532E1D"/>
                </a:solidFill>
              </a:rPr>
              <a:t>Drug diversion</a:t>
            </a:r>
          </a:p>
          <a:p>
            <a:pPr fontAlgn="base">
              <a:spcBef>
                <a:spcPts val="400"/>
              </a:spcBef>
            </a:pPr>
            <a:endParaRPr lang="en-US" sz="2400" dirty="0">
              <a:solidFill>
                <a:srgbClr val="532E1D"/>
              </a:solidFill>
            </a:endParaRPr>
          </a:p>
        </p:txBody>
      </p:sp>
      <p:sp>
        <p:nvSpPr>
          <p:cNvPr id="22" name="Title List">
            <a:extLst>
              <a:ext uri="{FF2B5EF4-FFF2-40B4-BE49-F238E27FC236}">
                <a16:creationId xmlns:a16="http://schemas.microsoft.com/office/drawing/2014/main" id="{F2CEB834-DA2D-BE22-3E11-A01B9D57BE96}"/>
              </a:ext>
            </a:extLst>
          </p:cNvPr>
          <p:cNvSpPr txBox="1">
            <a:spLocks/>
          </p:cNvSpPr>
          <p:nvPr/>
        </p:nvSpPr>
        <p:spPr>
          <a:xfrm>
            <a:off x="4255946" y="1796929"/>
            <a:ext cx="2091109" cy="6917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rgbClr val="000000"/>
                </a:solidFill>
                <a:latin typeface="Edmondsans"/>
                <a:ea typeface="+mj-ea"/>
                <a:cs typeface="Edmondsans"/>
              </a:defRPr>
            </a:lvl1pPr>
          </a:lstStyle>
          <a:p>
            <a:r>
              <a:rPr lang="en-US" sz="3200" dirty="0">
                <a:solidFill>
                  <a:srgbClr val="532E1D"/>
                </a:solidFill>
                <a:latin typeface="Brandon grotesque black"/>
                <a:cs typeface="Brandon grotesque black"/>
              </a:rPr>
              <a:t>THE BIG 5</a:t>
            </a:r>
          </a:p>
        </p:txBody>
      </p:sp>
      <p:pic>
        <p:nvPicPr>
          <p:cNvPr id="25" name="1 Needle pic">
            <a:extLst>
              <a:ext uri="{FF2B5EF4-FFF2-40B4-BE49-F238E27FC236}">
                <a16:creationId xmlns:a16="http://schemas.microsoft.com/office/drawing/2014/main" id="{FB645027-908F-57EC-7016-81D0E3538DA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11374" y="1093966"/>
            <a:ext cx="703628" cy="7036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animEffect transition="in" filter="fade">
                                      <p:cBhvr>
                                        <p:cTn id="15" dur="500"/>
                                        <p:tgtEl>
                                          <p:spTgt spid="21">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1">
                                            <p:txEl>
                                              <p:pRg st="3" end="3"/>
                                            </p:txEl>
                                          </p:spTgt>
                                        </p:tgtEl>
                                        <p:attrNameLst>
                                          <p:attrName>style.visibility</p:attrName>
                                        </p:attrNameLst>
                                      </p:cBhvr>
                                      <p:to>
                                        <p:strVal val="visible"/>
                                      </p:to>
                                    </p:set>
                                    <p:animEffect transition="in" filter="fade">
                                      <p:cBhvr>
                                        <p:cTn id="34" dur="500"/>
                                        <p:tgtEl>
                                          <p:spTgt spid="21">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
                                            <p:txEl>
                                              <p:pRg st="4" end="4"/>
                                            </p:txEl>
                                          </p:spTgt>
                                        </p:tgtEl>
                                        <p:attrNameLst>
                                          <p:attrName>style.visibility</p:attrName>
                                        </p:attrNameLst>
                                      </p:cBhvr>
                                      <p:to>
                                        <p:strVal val="visible"/>
                                      </p:to>
                                    </p:set>
                                    <p:animEffect transition="in" filter="fade">
                                      <p:cBhvr>
                                        <p:cTn id="42" dur="500"/>
                                        <p:tgtEl>
                                          <p:spTgt spid="21">
                                            <p:txEl>
                                              <p:pRg st="4" end="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29E921-CC2C-4636-88CF-7144181C1312}"/>
              </a:ext>
            </a:extLst>
          </p:cNvPr>
          <p:cNvSpPr>
            <a:spLocks noGrp="1"/>
          </p:cNvSpPr>
          <p:nvPr>
            <p:ph idx="4294967295"/>
          </p:nvPr>
        </p:nvSpPr>
        <p:spPr>
          <a:xfrm>
            <a:off x="1676400" y="1796929"/>
            <a:ext cx="8839200" cy="4648200"/>
          </a:xfrm>
          <a:prstGeom prst="rect">
            <a:avLst/>
          </a:prstGeom>
        </p:spPr>
        <p:txBody>
          <a:bodyPr>
            <a:normAutofit/>
          </a:bodyPr>
          <a:lstStyle/>
          <a:p>
            <a:pPr marL="69850" indent="0">
              <a:buNone/>
              <a:defRPr/>
            </a:pPr>
            <a:r>
              <a:rPr lang="en-US" sz="2800" dirty="0">
                <a:solidFill>
                  <a:srgbClr val="532E1D"/>
                </a:solidFill>
                <a:latin typeface="Calibri" panose="020F0502020204030204" pitchFamily="34" charset="0"/>
                <a:cs typeface="Calibri" panose="020F0502020204030204" pitchFamily="34" charset="0"/>
              </a:rPr>
              <a:t>Most common cause of outbreaks in the outpatient setting is inappropriate use of syringes:</a:t>
            </a:r>
          </a:p>
          <a:p>
            <a:pPr lvl="1">
              <a:spcAft>
                <a:spcPts val="0"/>
              </a:spcAft>
              <a:defRPr/>
            </a:pPr>
            <a:r>
              <a:rPr lang="en-US" sz="2600" dirty="0">
                <a:solidFill>
                  <a:srgbClr val="532E1D"/>
                </a:solidFill>
                <a:latin typeface="Calibri" panose="020F0502020204030204" pitchFamily="34" charset="0"/>
                <a:cs typeface="Calibri" panose="020F0502020204030204" pitchFamily="34" charset="0"/>
              </a:rPr>
              <a:t>Direct reuse:</a:t>
            </a:r>
          </a:p>
          <a:p>
            <a:pPr lvl="2">
              <a:spcAft>
                <a:spcPts val="0"/>
              </a:spcAft>
              <a:defRPr/>
            </a:pPr>
            <a:r>
              <a:rPr lang="en-US" sz="2200" dirty="0">
                <a:solidFill>
                  <a:srgbClr val="532E1D"/>
                </a:solidFill>
                <a:latin typeface="Calibri" panose="020F0502020204030204" pitchFamily="34" charset="0"/>
                <a:cs typeface="Calibri" panose="020F0502020204030204" pitchFamily="34" charset="0"/>
              </a:rPr>
              <a:t>Using the same syringe to administer medication to more than one patient, even if the needle is changed or the injection was administered through an intervening length of tubing</a:t>
            </a:r>
          </a:p>
          <a:p>
            <a:pPr lvl="1">
              <a:spcAft>
                <a:spcPts val="0"/>
              </a:spcAft>
              <a:defRPr/>
            </a:pPr>
            <a:r>
              <a:rPr lang="en-US" sz="2600" dirty="0">
                <a:solidFill>
                  <a:srgbClr val="532E1D"/>
                </a:solidFill>
                <a:latin typeface="Calibri" panose="020F0502020204030204" pitchFamily="34" charset="0"/>
                <a:cs typeface="Calibri" panose="020F0502020204030204" pitchFamily="34" charset="0"/>
              </a:rPr>
              <a:t>Indirect reuse or “double dipping”:</a:t>
            </a:r>
          </a:p>
          <a:p>
            <a:pPr lvl="2">
              <a:spcAft>
                <a:spcPts val="0"/>
              </a:spcAft>
              <a:defRPr/>
            </a:pPr>
            <a:r>
              <a:rPr lang="en-US" sz="2200" dirty="0">
                <a:solidFill>
                  <a:srgbClr val="532E1D"/>
                </a:solidFill>
                <a:latin typeface="Calibri" panose="020F0502020204030204" pitchFamily="34" charset="0"/>
                <a:cs typeface="Calibri" panose="020F0502020204030204" pitchFamily="34" charset="0"/>
              </a:rPr>
              <a:t>Accessing a medication vial or bag with a syringe that has already been used to administer  medication to a patient, then reusing the contents from the vial or bag for another patient</a:t>
            </a:r>
          </a:p>
        </p:txBody>
      </p:sp>
      <p:pic>
        <p:nvPicPr>
          <p:cNvPr id="3" name="Banner">
            <a:extLst>
              <a:ext uri="{FF2B5EF4-FFF2-40B4-BE49-F238E27FC236}">
                <a16:creationId xmlns:a16="http://schemas.microsoft.com/office/drawing/2014/main" id="{22BB42EA-AE41-6133-1AE2-7037D3A95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36" y="1089043"/>
            <a:ext cx="10256154" cy="877852"/>
          </a:xfrm>
          <a:prstGeom prst="rect">
            <a:avLst/>
          </a:prstGeom>
        </p:spPr>
      </p:pic>
      <p:sp>
        <p:nvSpPr>
          <p:cNvPr id="5" name="TextBox 4">
            <a:extLst>
              <a:ext uri="{FF2B5EF4-FFF2-40B4-BE49-F238E27FC236}">
                <a16:creationId xmlns:a16="http://schemas.microsoft.com/office/drawing/2014/main" id="{B320EC1C-0E4A-6969-A68E-AD3398993F6E}"/>
              </a:ext>
            </a:extLst>
          </p:cNvPr>
          <p:cNvSpPr txBox="1"/>
          <p:nvPr/>
        </p:nvSpPr>
        <p:spPr>
          <a:xfrm>
            <a:off x="1143000" y="1070650"/>
            <a:ext cx="4356847" cy="707886"/>
          </a:xfrm>
          <a:prstGeom prst="rect">
            <a:avLst/>
          </a:prstGeom>
          <a:noFill/>
        </p:spPr>
        <p:txBody>
          <a:bodyPr wrap="square" rtlCol="0">
            <a:spAutoFit/>
          </a:bodyPr>
          <a:lstStyle/>
          <a:p>
            <a:r>
              <a:rPr lang="en-US" sz="4000" b="1" dirty="0"/>
              <a:t>Syringe Re-use</a:t>
            </a:r>
          </a:p>
        </p:txBody>
      </p:sp>
      <p:pic>
        <p:nvPicPr>
          <p:cNvPr id="6" name="Needle pic" hidden="1">
            <a:extLst>
              <a:ext uri="{FF2B5EF4-FFF2-40B4-BE49-F238E27FC236}">
                <a16:creationId xmlns:a16="http://schemas.microsoft.com/office/drawing/2014/main" id="{EA8DE0A8-6841-E7F5-C599-6EE3B61ECD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5671469"/>
            <a:ext cx="797561" cy="797561"/>
          </a:xfrm>
          <a:prstGeom prst="rect">
            <a:avLst/>
          </a:prstGeom>
        </p:spPr>
      </p:pic>
      <p:sp>
        <p:nvSpPr>
          <p:cNvPr id="8" name="3 hand hygiene text" hidden="1">
            <a:extLst>
              <a:ext uri="{FF2B5EF4-FFF2-40B4-BE49-F238E27FC236}">
                <a16:creationId xmlns:a16="http://schemas.microsoft.com/office/drawing/2014/main" id="{0F41CFAC-B465-8595-CF9F-8205C327B677}"/>
              </a:ext>
            </a:extLst>
          </p:cNvPr>
          <p:cNvSpPr txBox="1"/>
          <p:nvPr/>
        </p:nvSpPr>
        <p:spPr>
          <a:xfrm>
            <a:off x="1785051" y="6103541"/>
            <a:ext cx="1578124" cy="369332"/>
          </a:xfrm>
          <a:prstGeom prst="rect">
            <a:avLst/>
          </a:prstGeom>
          <a:noFill/>
        </p:spPr>
        <p:txBody>
          <a:bodyPr wrap="none" rtlCol="0">
            <a:spAutoFit/>
          </a:bodyPr>
          <a:lstStyle/>
          <a:p>
            <a:r>
              <a:rPr lang="en-US" b="1" dirty="0">
                <a:solidFill>
                  <a:srgbClr val="3B1F4D"/>
                </a:solidFill>
                <a:latin typeface="Edmondsans"/>
                <a:cs typeface="Edmondsans"/>
              </a:rPr>
              <a:t>Syringe Re-use</a:t>
            </a:r>
          </a:p>
        </p:txBody>
      </p:sp>
      <p:pic>
        <p:nvPicPr>
          <p:cNvPr id="9" name="1 Needle pic">
            <a:extLst>
              <a:ext uri="{FF2B5EF4-FFF2-40B4-BE49-F238E27FC236}">
                <a16:creationId xmlns:a16="http://schemas.microsoft.com/office/drawing/2014/main" id="{FD83D9B9-8EFC-C24C-8485-35C87C3984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1374" y="1093966"/>
            <a:ext cx="703628" cy="7036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300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fade">
                                      <p:cBhvr>
                                        <p:cTn id="10" dur="500"/>
                                        <p:tgtEl>
                                          <p:spTgt spid="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0206 Theme">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extLst>
    <a:ext uri="{05A4C25C-085E-4340-85A3-A5531E510DB2}">
      <thm15:themeFamily xmlns:thm15="http://schemas.microsoft.com/office/thememl/2012/main" name="0206 Theme" id="{45763558-7E89-4E46-A41A-845C7BBB8241}" vid="{82A9069D-6BAD-42E4-9825-0D5EA19015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FEA33F4B87B74BB74919253C3A38D5" ma:contentTypeVersion="14" ma:contentTypeDescription="Create a new document." ma:contentTypeScope="" ma:versionID="9cd9953219756cafd8ee8214af5accd0">
  <xsd:schema xmlns:xsd="http://www.w3.org/2001/XMLSchema" xmlns:xs="http://www.w3.org/2001/XMLSchema" xmlns:p="http://schemas.microsoft.com/office/2006/metadata/properties" xmlns:ns2="ab1f1545-a46a-410f-8c81-a4e7b735f71d" xmlns:ns3="50e319bb-8b7e-4e41-adfb-626718cbfebd" targetNamespace="http://schemas.microsoft.com/office/2006/metadata/properties" ma:root="true" ma:fieldsID="aa90f46aa9d09603dcf4b2aa9f53ca18" ns2:_="" ns3:_="">
    <xsd:import namespace="ab1f1545-a46a-410f-8c81-a4e7b735f71d"/>
    <xsd:import namespace="50e319bb-8b7e-4e41-adfb-626718cbfeb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1f1545-a46a-410f-8c81-a4e7b735f71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e319bb-8b7e-4e41-adfb-626718cbfeb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9DBA93-EBFE-40A0-9174-29390667E22F}"/>
</file>

<file path=customXml/itemProps2.xml><?xml version="1.0" encoding="utf-8"?>
<ds:datastoreItem xmlns:ds="http://schemas.openxmlformats.org/officeDocument/2006/customXml" ds:itemID="{61DE1BEE-849C-4E59-AE9E-94F3DA57F1D4}">
  <ds:schemaRefs>
    <ds:schemaRef ds:uri="http://schemas.microsoft.com/sharepoint/v3/contenttype/forms"/>
  </ds:schemaRefs>
</ds:datastoreItem>
</file>

<file path=customXml/itemProps3.xml><?xml version="1.0" encoding="utf-8"?>
<ds:datastoreItem xmlns:ds="http://schemas.openxmlformats.org/officeDocument/2006/customXml" ds:itemID="{9FA1851E-F92B-43C7-AF0B-7ADBB7780412}">
  <ds:schemaRefs>
    <ds:schemaRef ds:uri="http://schemas.microsoft.com/office/2006/metadata/properties"/>
    <ds:schemaRef ds:uri="http://schemas.microsoft.com/office/infopath/2007/PartnerControls"/>
    <ds:schemaRef ds:uri="6edb2f70-473f-4960-857d-2575b4faee23"/>
    <ds:schemaRef ds:uri="656ce74a-f1bf-4e6c-91df-64f38f0dbc8d"/>
  </ds:schemaRefs>
</ds:datastoreItem>
</file>

<file path=docProps/app.xml><?xml version="1.0" encoding="utf-8"?>
<Properties xmlns="http://schemas.openxmlformats.org/officeDocument/2006/extended-properties" xmlns:vt="http://schemas.openxmlformats.org/officeDocument/2006/docPropsVTypes">
  <Template>0206 Theme</Template>
  <TotalTime>12040</TotalTime>
  <Words>4119</Words>
  <Application>Microsoft Office PowerPoint</Application>
  <PresentationFormat>Widescreen</PresentationFormat>
  <Paragraphs>444</Paragraphs>
  <Slides>33</Slides>
  <Notes>33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Brandon grotesque black</vt:lpstr>
      <vt:lpstr>Calibri</vt:lpstr>
      <vt:lpstr>Edmondsans</vt:lpstr>
      <vt:lpstr>Symbol</vt:lpstr>
      <vt:lpstr>Times New Roman</vt:lpstr>
      <vt:lpstr>Wingdings 3</vt:lpstr>
      <vt:lpstr>0206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North Carolina at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Outbreaks and Safe Injection Practices in outpatient Settings</dc:title>
  <dc:creator>Powell, Amy</dc:creator>
  <cp:lastModifiedBy>Christine Misenheimer</cp:lastModifiedBy>
  <cp:revision>342</cp:revision>
  <cp:lastPrinted>2018-03-21T18:08:36Z</cp:lastPrinted>
  <dcterms:created xsi:type="dcterms:W3CDTF">2013-07-25T21:06:45Z</dcterms:created>
  <dcterms:modified xsi:type="dcterms:W3CDTF">2025-01-21T14:31:45Z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0x01010099FEA33F4B87B74BB74919253C3A38D5</vt:lpwstr>
  </property>
  <property fmtid="{D5CDD505-2E9C-101B-9397-08002B2CF9AE}" pid="3" name="MediaServiceImageTags">
    <vt:lpwstr/>
  </property>
</Properties>
</file>