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33"/>
  </p:notesMasterIdLst>
  <p:handoutMasterIdLst>
    <p:handoutMasterId r:id="rId34"/>
  </p:handoutMasterIdLst>
  <p:sldIdLst>
    <p:sldId id="295" r:id="rId5"/>
    <p:sldId id="296" r:id="rId6"/>
    <p:sldId id="297" r:id="rId7"/>
    <p:sldId id="298" r:id="rId8"/>
    <p:sldId id="349" r:id="rId9"/>
    <p:sldId id="350" r:id="rId10"/>
    <p:sldId id="336" r:id="rId11"/>
    <p:sldId id="305" r:id="rId12"/>
    <p:sldId id="351" r:id="rId13"/>
    <p:sldId id="311" r:id="rId14"/>
    <p:sldId id="312" r:id="rId15"/>
    <p:sldId id="342" r:id="rId16"/>
    <p:sldId id="353" r:id="rId17"/>
    <p:sldId id="317" r:id="rId18"/>
    <p:sldId id="341" r:id="rId19"/>
    <p:sldId id="318" r:id="rId20"/>
    <p:sldId id="354" r:id="rId21"/>
    <p:sldId id="355" r:id="rId22"/>
    <p:sldId id="339" r:id="rId23"/>
    <p:sldId id="322" r:id="rId24"/>
    <p:sldId id="357" r:id="rId25"/>
    <p:sldId id="358" r:id="rId26"/>
    <p:sldId id="345" r:id="rId27"/>
    <p:sldId id="347" r:id="rId28"/>
    <p:sldId id="359" r:id="rId29"/>
    <p:sldId id="360" r:id="rId30"/>
    <p:sldId id="337" r:id="rId31"/>
    <p:sldId id="364" r:id="rId32"/>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1D27A-4888-DD83-710D-67BEE9877398}" name="Guest User" initials="GU" userId="S::urn:spo:anon#0f9e47d911176b61ac6c48fb415b50ae07aa89c456dbb6c29c93e1c0f8b09136::" providerId="AD"/>
  <p188:author id="{863B218F-544D-C748-3D0B-2DD545658F01}" name="Guest User" initials="GU" userId="S::urn:spo:anon#a019ff990ffe3892d8312a45100fb9d3ba1fbe700aad60517e2bcdda62c5a0cf::" providerId="AD"/>
  <p188:author id="{5B2651E0-16AF-061C-5350-59A3E03AAE1B}" name="Cook, Evelyn C" initials="EC" userId="S::eccook@ad.unc.edu::3fdf2339-b52c-4e91-83d0-5de3e8bfc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E1D"/>
    <a:srgbClr val="10601D"/>
    <a:srgbClr val="0E72B0"/>
    <a:srgbClr val="18BAC5"/>
    <a:srgbClr val="2C6B92"/>
    <a:srgbClr val="BEDEF2"/>
    <a:srgbClr val="9CCEEC"/>
    <a:srgbClr val="4EA6DC"/>
    <a:srgbClr val="0077BE"/>
    <a:srgbClr val="FCB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84" autoAdjust="0"/>
    <p:restoredTop sz="63803" autoAdjust="0"/>
  </p:normalViewPr>
  <p:slideViewPr>
    <p:cSldViewPr>
      <p:cViewPr varScale="1">
        <p:scale>
          <a:sx n="41" d="100"/>
          <a:sy n="41" d="100"/>
        </p:scale>
        <p:origin x="1554" y="30"/>
      </p:cViewPr>
      <p:guideLst>
        <p:guide orient="horz" pos="2160"/>
        <p:guide pos="3840"/>
      </p:guideLst>
    </p:cSldViewPr>
  </p:slideViewPr>
  <p:notesTextViewPr>
    <p:cViewPr>
      <p:scale>
        <a:sx n="125" d="100"/>
        <a:sy n="125" d="100"/>
      </p:scale>
      <p:origin x="0" y="0"/>
    </p:cViewPr>
  </p:notesTextViewPr>
  <p:sorterViewPr>
    <p:cViewPr varScale="1">
      <p:scale>
        <a:sx n="100" d="100"/>
        <a:sy n="100" d="100"/>
      </p:scale>
      <p:origin x="0" y="-272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33B316-B27E-4E3C-BC69-562FD3A08248}"/>
              </a:ext>
            </a:extLst>
          </p:cNvPr>
          <p:cNvSpPr>
            <a:spLocks noGrp="1"/>
          </p:cNvSpPr>
          <p:nvPr>
            <p:ph type="hdr" sz="quarter"/>
          </p:nvPr>
        </p:nvSpPr>
        <p:spPr>
          <a:xfrm>
            <a:off x="0" y="0"/>
            <a:ext cx="3170238" cy="482600"/>
          </a:xfrm>
          <a:prstGeom prst="rect">
            <a:avLst/>
          </a:prstGeom>
        </p:spPr>
        <p:txBody>
          <a:bodyPr vert="horz" lIns="96653" tIns="48327" rIns="96653" bIns="4832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6C48677-6F22-49D4-A9FD-39245F72D878}"/>
              </a:ext>
            </a:extLst>
          </p:cNvPr>
          <p:cNvSpPr>
            <a:spLocks noGrp="1"/>
          </p:cNvSpPr>
          <p:nvPr>
            <p:ph type="dt" sz="quarter" idx="1"/>
          </p:nvPr>
        </p:nvSpPr>
        <p:spPr>
          <a:xfrm>
            <a:off x="4143375" y="0"/>
            <a:ext cx="3170238" cy="482600"/>
          </a:xfrm>
          <a:prstGeom prst="rect">
            <a:avLst/>
          </a:prstGeom>
        </p:spPr>
        <p:txBody>
          <a:bodyPr vert="horz" lIns="96653" tIns="48327" rIns="96653" bIns="48327" rtlCol="0"/>
          <a:lstStyle>
            <a:lvl1pPr algn="r" eaLnBrk="1" fontAlgn="auto" hangingPunct="1">
              <a:spcBef>
                <a:spcPts val="0"/>
              </a:spcBef>
              <a:spcAft>
                <a:spcPts val="0"/>
              </a:spcAft>
              <a:defRPr sz="1200">
                <a:latin typeface="+mn-lt"/>
              </a:defRPr>
            </a:lvl1pPr>
          </a:lstStyle>
          <a:p>
            <a:pPr>
              <a:defRPr/>
            </a:pPr>
            <a:fld id="{35D12148-F9C6-4E66-8464-BEFE60E6D115}" type="datetimeFigureOut">
              <a:rPr lang="en-US"/>
              <a:pPr>
                <a:defRPr/>
              </a:pPr>
              <a:t>1/21/2025</a:t>
            </a:fld>
            <a:endParaRPr lang="en-US"/>
          </a:p>
        </p:txBody>
      </p:sp>
      <p:sp>
        <p:nvSpPr>
          <p:cNvPr id="4" name="Footer Placeholder 3">
            <a:extLst>
              <a:ext uri="{FF2B5EF4-FFF2-40B4-BE49-F238E27FC236}">
                <a16:creationId xmlns:a16="http://schemas.microsoft.com/office/drawing/2014/main" id="{53580A32-C421-476C-8C48-10EF996A6720}"/>
              </a:ext>
            </a:extLst>
          </p:cNvPr>
          <p:cNvSpPr>
            <a:spLocks noGrp="1"/>
          </p:cNvSpPr>
          <p:nvPr>
            <p:ph type="ftr" sz="quarter" idx="2"/>
          </p:nvPr>
        </p:nvSpPr>
        <p:spPr>
          <a:xfrm>
            <a:off x="0" y="9118600"/>
            <a:ext cx="3170238" cy="482600"/>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8CF9E499-541C-4293-96E3-23C75A94A286}"/>
              </a:ext>
            </a:extLst>
          </p:cNvPr>
          <p:cNvSpPr>
            <a:spLocks noGrp="1"/>
          </p:cNvSpPr>
          <p:nvPr>
            <p:ph type="sldNum" sz="quarter" idx="3"/>
          </p:nvPr>
        </p:nvSpPr>
        <p:spPr>
          <a:xfrm>
            <a:off x="4143375" y="9118600"/>
            <a:ext cx="3170238" cy="482600"/>
          </a:xfrm>
          <a:prstGeom prst="rect">
            <a:avLst/>
          </a:prstGeom>
        </p:spPr>
        <p:txBody>
          <a:bodyPr vert="horz" lIns="96653" tIns="48327" rIns="96653" bIns="48327" rtlCol="0" anchor="b"/>
          <a:lstStyle>
            <a:lvl1pPr algn="r" eaLnBrk="1" fontAlgn="auto" hangingPunct="1">
              <a:spcBef>
                <a:spcPts val="0"/>
              </a:spcBef>
              <a:spcAft>
                <a:spcPts val="0"/>
              </a:spcAft>
              <a:defRPr sz="1200">
                <a:latin typeface="+mn-lt"/>
              </a:defRPr>
            </a:lvl1pPr>
          </a:lstStyle>
          <a:p>
            <a:pPr>
              <a:defRPr/>
            </a:pPr>
            <a:fld id="{D321C6A9-5722-41E7-A3F9-A8BFA434A12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1C0295-84C3-480C-82DA-40F742F43E52}"/>
              </a:ext>
            </a:extLst>
          </p:cNvPr>
          <p:cNvSpPr>
            <a:spLocks noGrp="1"/>
          </p:cNvSpPr>
          <p:nvPr>
            <p:ph type="hdr" sz="quarter"/>
          </p:nvPr>
        </p:nvSpPr>
        <p:spPr>
          <a:xfrm>
            <a:off x="0" y="0"/>
            <a:ext cx="3170238" cy="481013"/>
          </a:xfrm>
          <a:prstGeom prst="rect">
            <a:avLst/>
          </a:prstGeom>
        </p:spPr>
        <p:txBody>
          <a:bodyPr vert="horz" lIns="96653" tIns="48327" rIns="96653" bIns="4832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3278E80-DCD8-47BA-A6FF-81F47EB6D826}"/>
              </a:ext>
            </a:extLst>
          </p:cNvPr>
          <p:cNvSpPr>
            <a:spLocks noGrp="1"/>
          </p:cNvSpPr>
          <p:nvPr>
            <p:ph type="dt" idx="1"/>
          </p:nvPr>
        </p:nvSpPr>
        <p:spPr>
          <a:xfrm>
            <a:off x="4143375" y="0"/>
            <a:ext cx="3170238" cy="481013"/>
          </a:xfrm>
          <a:prstGeom prst="rect">
            <a:avLst/>
          </a:prstGeom>
        </p:spPr>
        <p:txBody>
          <a:bodyPr vert="horz" lIns="96653" tIns="48327" rIns="96653" bIns="48327" rtlCol="0"/>
          <a:lstStyle>
            <a:lvl1pPr algn="r" eaLnBrk="1" fontAlgn="auto" hangingPunct="1">
              <a:spcBef>
                <a:spcPts val="0"/>
              </a:spcBef>
              <a:spcAft>
                <a:spcPts val="0"/>
              </a:spcAft>
              <a:defRPr sz="1200">
                <a:latin typeface="+mn-lt"/>
              </a:defRPr>
            </a:lvl1pPr>
          </a:lstStyle>
          <a:p>
            <a:pPr>
              <a:defRPr/>
            </a:pPr>
            <a:fld id="{462702D8-917E-4464-8808-4322C13DAC0A}" type="datetimeFigureOut">
              <a:rPr lang="en-US"/>
              <a:pPr>
                <a:defRPr/>
              </a:pPr>
              <a:t>1/21/2025</a:t>
            </a:fld>
            <a:endParaRPr lang="en-US"/>
          </a:p>
        </p:txBody>
      </p:sp>
      <p:sp>
        <p:nvSpPr>
          <p:cNvPr id="4" name="Slide Image Placeholder 3">
            <a:extLst>
              <a:ext uri="{FF2B5EF4-FFF2-40B4-BE49-F238E27FC236}">
                <a16:creationId xmlns:a16="http://schemas.microsoft.com/office/drawing/2014/main" id="{1E4591DB-C5C8-45FB-ACA5-3F16C1D203FA}"/>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a:extLst>
              <a:ext uri="{FF2B5EF4-FFF2-40B4-BE49-F238E27FC236}">
                <a16:creationId xmlns:a16="http://schemas.microsoft.com/office/drawing/2014/main" id="{134595B4-17F5-4A49-803B-E07AAB18C2B8}"/>
              </a:ext>
            </a:extLst>
          </p:cNvPr>
          <p:cNvSpPr>
            <a:spLocks noGrp="1"/>
          </p:cNvSpPr>
          <p:nvPr>
            <p:ph type="body" sz="quarter" idx="3"/>
          </p:nvPr>
        </p:nvSpPr>
        <p:spPr>
          <a:xfrm>
            <a:off x="731838" y="4560888"/>
            <a:ext cx="5851525" cy="4321175"/>
          </a:xfrm>
          <a:prstGeom prst="rect">
            <a:avLst/>
          </a:prstGeom>
        </p:spPr>
        <p:txBody>
          <a:bodyPr vert="horz" lIns="96653" tIns="48327" rIns="96653"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68EBDF3-B0DC-4726-8E04-BB0BD1CBA2BF}"/>
              </a:ext>
            </a:extLst>
          </p:cNvPr>
          <p:cNvSpPr>
            <a:spLocks noGrp="1"/>
          </p:cNvSpPr>
          <p:nvPr>
            <p:ph type="ftr" sz="quarter" idx="4"/>
          </p:nvPr>
        </p:nvSpPr>
        <p:spPr>
          <a:xfrm>
            <a:off x="0" y="9118600"/>
            <a:ext cx="3170238" cy="481013"/>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2AD1045-C752-4869-8CDD-0C34B24A3C8F}"/>
              </a:ext>
            </a:extLst>
          </p:cNvPr>
          <p:cNvSpPr>
            <a:spLocks noGrp="1"/>
          </p:cNvSpPr>
          <p:nvPr>
            <p:ph type="sldNum" sz="quarter" idx="5"/>
          </p:nvPr>
        </p:nvSpPr>
        <p:spPr>
          <a:xfrm>
            <a:off x="4143375" y="9118600"/>
            <a:ext cx="3170238" cy="481013"/>
          </a:xfrm>
          <a:prstGeom prst="rect">
            <a:avLst/>
          </a:prstGeom>
        </p:spPr>
        <p:txBody>
          <a:bodyPr vert="horz" lIns="96653" tIns="48327" rIns="96653" bIns="48327" rtlCol="0" anchor="b"/>
          <a:lstStyle>
            <a:lvl1pPr algn="r" eaLnBrk="1" fontAlgn="auto" hangingPunct="1">
              <a:spcBef>
                <a:spcPts val="0"/>
              </a:spcBef>
              <a:spcAft>
                <a:spcPts val="0"/>
              </a:spcAft>
              <a:defRPr sz="1200">
                <a:latin typeface="+mn-lt"/>
              </a:defRPr>
            </a:lvl1pPr>
          </a:lstStyle>
          <a:p>
            <a:pPr>
              <a:defRPr/>
            </a:pPr>
            <a:fld id="{DDBFCB4C-02DF-40C9-8A7F-F724A3B58ED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Welcome to Principles and Practices of Asepsis</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5AB324-E70D-4D97-A0AF-E1EE2E9A92F2}"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a:ea typeface="Calibri"/>
                <a:cs typeface="Times New Roman"/>
              </a:rPr>
              <a:t>Remember what we said, performing hand hygiene is essential to the principals and practices of asepsis and is key to reducing the potential for transmission of infectious agents</a:t>
            </a:r>
            <a:endParaRPr lang="en-US" altLang="en-US" dirty="0">
              <a:latin typeface="Times New Roman"/>
              <a:ea typeface="Calibri"/>
              <a:cs typeface="Times New Roman"/>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364723-94D8-4E0A-8450-F7962966882A}" type="slidenum">
              <a:rPr lang="en-US" altLang="en-US" smtClean="0"/>
              <a:pPr fontAlgn="base">
                <a:spcBef>
                  <a:spcPct val="0"/>
                </a:spcBef>
                <a:spcAft>
                  <a:spcPct val="0"/>
                </a:spcAft>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ED78DBE3-84FD-42B2-A5D8-EF82EC90A5A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When we use the term hand hygiene it could mean or include  several different things including:</a:t>
            </a:r>
          </a:p>
          <a:p>
            <a:pPr eaLnBrk="1" hangingPunct="1">
              <a:lnSpc>
                <a:spcPct val="115000"/>
              </a:lnSpc>
              <a:spcBef>
                <a:spcPct val="0"/>
              </a:spcBef>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p>
          <a:p>
            <a:pPr marL="177845" indent="-177845" eaLnBrk="1" hangingPunct="1">
              <a:lnSpc>
                <a:spcPct val="115000"/>
              </a:lnSpc>
              <a:spcBef>
                <a:spcPct val="0"/>
              </a:spcBef>
              <a:buFont typeface="Arial" panose="020B0604020202020204" pitchFamily="34" charset="0"/>
              <a:buChar char="•"/>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routine hand washing with soap and water</a:t>
            </a:r>
          </a:p>
          <a:p>
            <a:pPr marL="177845" indent="-177845" eaLnBrk="1" hangingPunct="1">
              <a:lnSpc>
                <a:spcPct val="115000"/>
              </a:lnSpc>
              <a:spcBef>
                <a:spcPct val="0"/>
              </a:spcBef>
              <a:buFont typeface="Arial" panose="020B0604020202020204" pitchFamily="34" charset="0"/>
              <a:buChar char="•"/>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antiseptic hand wash, </a:t>
            </a:r>
          </a:p>
          <a:p>
            <a:pPr marL="177845" indent="-177845" eaLnBrk="1" hangingPunct="1">
              <a:lnSpc>
                <a:spcPct val="115000"/>
              </a:lnSpc>
              <a:spcBef>
                <a:spcPct val="0"/>
              </a:spcBef>
              <a:buFont typeface="Arial" panose="020B0604020202020204" pitchFamily="34" charset="0"/>
              <a:buChar char="•"/>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antiseptic hand rub, </a:t>
            </a:r>
          </a:p>
          <a:p>
            <a:pPr marL="177845" indent="-177845" eaLnBrk="1" hangingPunct="1">
              <a:lnSpc>
                <a:spcPct val="115000"/>
              </a:lnSpc>
              <a:spcBef>
                <a:spcPct val="0"/>
              </a:spcBef>
              <a:buFont typeface="Arial" panose="020B0604020202020204" pitchFamily="34" charset="0"/>
              <a:buChar char="•"/>
              <a:defRPr/>
            </a:pPr>
            <a:r>
              <a:rPr lang="en-US" altLang="en-US" dirty="0">
                <a:latin typeface="Times New Roman" panose="02020603050405020304" pitchFamily="18" charset="0"/>
                <a:ea typeface="Calibri" panose="020F0502020204030204" pitchFamily="34" charset="0"/>
                <a:cs typeface="Times New Roman" panose="02020603050405020304" pitchFamily="18" charset="0"/>
              </a:rPr>
              <a:t>or surgical hand antisepsis.</a:t>
            </a:r>
            <a:endParaRPr lang="en-US" altLang="en-US" dirty="0">
              <a:ea typeface="Calibri" panose="020F0502020204030204" pitchFamily="34" charset="0"/>
              <a:cs typeface="Times New Roman" panose="02020603050405020304" pitchFamily="18" charset="0"/>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684A5FE-ADD1-4A95-9C78-E4BDB6E8DA99}" type="slidenum">
              <a:rPr lang="en-US" altLang="en-US" smtClean="0"/>
              <a:pPr fontAlgn="base">
                <a:spcBef>
                  <a:spcPct val="0"/>
                </a:spcBef>
                <a:spcAft>
                  <a:spcPct val="0"/>
                </a:spcAft>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4C15C03-58F2-491A-9DC5-4BF87B599646}"/>
              </a:ext>
            </a:extLst>
          </p:cNvPr>
          <p:cNvSpPr>
            <a:spLocks noGrp="1"/>
          </p:cNvSpPr>
          <p:nvPr>
            <p:ph type="body" idx="1"/>
          </p:nvPr>
        </p:nvSpPr>
        <p:spPr/>
        <p:txBody>
          <a:bodyPr/>
          <a:lstStyle/>
          <a:p>
            <a:pPr>
              <a:defRPr/>
            </a:pPr>
            <a:r>
              <a:rPr lang="en-US" dirty="0"/>
              <a:t>Hand hygiene substantially reduces the number of infectious agents on the hands and is considered the most important way to prevent the spread of infection. </a:t>
            </a:r>
          </a:p>
          <a:p>
            <a:pPr>
              <a:defRPr/>
            </a:pPr>
            <a:r>
              <a:rPr lang="en-US" b="1" dirty="0"/>
              <a:t>CLICK</a:t>
            </a:r>
          </a:p>
          <a:p>
            <a:pPr>
              <a:defRPr/>
            </a:pPr>
            <a:r>
              <a:rPr lang="en-US" dirty="0"/>
              <a:t>All of us have two types of bacteria on our hands:</a:t>
            </a:r>
          </a:p>
          <a:p>
            <a:pPr>
              <a:defRPr/>
            </a:pPr>
            <a:r>
              <a:rPr lang="en-US" b="1" dirty="0"/>
              <a:t>CLICKs</a:t>
            </a:r>
            <a:endParaRPr lang="en-US" dirty="0"/>
          </a:p>
          <a:p>
            <a:pPr marL="237127">
              <a:defRPr/>
            </a:pPr>
            <a:r>
              <a:rPr lang="en-US" dirty="0"/>
              <a:t>1. Normal resident bacteria that generally live in deeper layers of skin and are not likely to be removed during routine hand hygiene and </a:t>
            </a:r>
          </a:p>
          <a:p>
            <a:pPr marL="237127">
              <a:defRPr/>
            </a:pPr>
            <a:r>
              <a:rPr lang="en-US" dirty="0"/>
              <a:t>2. Transient bacteria that we generally pick up by touching patients, medical devices and the environment. Transient bacteria  are more likely to be the cause of healthcare associated infections but can be removed by performing appropriate hand hygiene</a:t>
            </a:r>
          </a:p>
          <a:p>
            <a:pPr>
              <a:defRPr/>
            </a:pPr>
            <a:endParaRPr lang="en-US" b="1"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D67F2D2-4B1D-488E-AC2F-CE48769404AD}" type="slidenum">
              <a:rPr lang="en-US" altLang="en-US" smtClean="0"/>
              <a:pPr fontAlgn="base">
                <a:spcBef>
                  <a:spcPct val="0"/>
                </a:spcBef>
                <a:spcAft>
                  <a:spcPct val="0"/>
                </a:spcAft>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Before the hands of healthcare providers can be implicated as the source of transmission of health care-associated infections, five elements must be in place: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CLICKs</a:t>
            </a:r>
            <a:endParaRPr lang="en-US" dirty="0"/>
          </a:p>
          <a:p>
            <a:r>
              <a:rPr lang="en-US" altLang="en-US" dirty="0"/>
              <a:t>1. Organisms are present on the patient’s skin, or have been shed onto inanimate objects immediately surrounding the patient;</a:t>
            </a:r>
          </a:p>
          <a:p>
            <a:r>
              <a:rPr lang="en-US" altLang="en-US" dirty="0"/>
              <a:t>2. Organisms must be transferred to the hands of the healthcare provider;</a:t>
            </a:r>
          </a:p>
          <a:p>
            <a:r>
              <a:rPr lang="en-US" altLang="en-US" dirty="0"/>
              <a:t>3. Organisms must be capable of surviving for at least several minutes on the healthcare provider’s hands; </a:t>
            </a:r>
          </a:p>
          <a:p>
            <a:r>
              <a:rPr lang="en-US" altLang="en-US" dirty="0"/>
              <a:t>4. Hand washing or hand antisepsis by the healthcare provider must be inadequate or entirely omitted, or the agent </a:t>
            </a:r>
            <a:r>
              <a:rPr lang="en-US" altLang="en-US" b="0" i="0" u="none" dirty="0"/>
              <a:t>used</a:t>
            </a:r>
            <a:r>
              <a:rPr lang="en-US" altLang="en-US" dirty="0"/>
              <a:t> for hand hygiene</a:t>
            </a:r>
          </a:p>
          <a:p>
            <a:r>
              <a:rPr lang="en-US" altLang="en-US" dirty="0"/>
              <a:t>inappropriate; and</a:t>
            </a:r>
          </a:p>
          <a:p>
            <a:r>
              <a:rPr lang="en-US" altLang="en-US" dirty="0"/>
              <a:t>5. The contaminated hand or hands of the caregiver must come into direct contact with another patient or with an inanimate object that will come into direct contact with the patient. </a:t>
            </a:r>
          </a:p>
          <a:p>
            <a:endParaRPr lang="en-US" altLang="en-US" b="1" dirty="0"/>
          </a:p>
          <a:p>
            <a:endParaRPr lang="en-US" altLang="en-US" dirty="0"/>
          </a:p>
        </p:txBody>
      </p:sp>
      <p:sp>
        <p:nvSpPr>
          <p:cNvPr id="4" name="Slide Number Placeholder 3">
            <a:extLst>
              <a:ext uri="{FF2B5EF4-FFF2-40B4-BE49-F238E27FC236}">
                <a16:creationId xmlns:a16="http://schemas.microsoft.com/office/drawing/2014/main" id="{785B920A-A53C-4212-B2D4-38B9A7C0CEFA}"/>
              </a:ext>
            </a:extLst>
          </p:cNvPr>
          <p:cNvSpPr>
            <a:spLocks noGrp="1"/>
          </p:cNvSpPr>
          <p:nvPr>
            <p:ph type="sldNum" sz="quarter" idx="5"/>
          </p:nvPr>
        </p:nvSpPr>
        <p:spPr/>
        <p:txBody>
          <a:bodyPr/>
          <a:lstStyle/>
          <a:p>
            <a:pPr>
              <a:defRPr/>
            </a:pPr>
            <a:fld id="{D8B21DC9-B1AB-4B5D-8BEF-4B7328E11140}"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0053600-231B-4E15-8B0F-1771DC422C94}"/>
              </a:ext>
            </a:extLst>
          </p:cNvPr>
          <p:cNvSpPr>
            <a:spLocks noGrp="1"/>
          </p:cNvSpPr>
          <p:nvPr>
            <p:ph type="body" idx="1"/>
          </p:nvPr>
        </p:nvSpPr>
        <p:spPr/>
        <p:txBody>
          <a:bodyPr/>
          <a:lstStyle/>
          <a:p>
            <a:pPr>
              <a:defRPr/>
            </a:pPr>
            <a:r>
              <a:rPr lang="en-US" b="0" dirty="0"/>
              <a:t>Hand hygiene has long been a foundational component of infection prevention in all healthcare settings; however, adherence by healthcare personnel (HCP) to hand hygiene protocols has been an ongoing challenge, complicated by the lack of a national standard for measurement and increasingly complex care environments. </a:t>
            </a:r>
            <a:r>
              <a:rPr lang="en-US" dirty="0"/>
              <a:t>(Reference: 2022 SHEA/IDSA/APIC Practice Guidelines) </a:t>
            </a:r>
          </a:p>
          <a:p>
            <a:pPr>
              <a:lnSpc>
                <a:spcPct val="114999"/>
              </a:lnSpc>
              <a:spcBef>
                <a:spcPts val="0"/>
              </a:spcBef>
              <a:spcAft>
                <a:spcPts val="0"/>
              </a:spcAft>
              <a:defRPr/>
            </a:pPr>
            <a:r>
              <a:rPr lang="en-US" dirty="0">
                <a:solidFill>
                  <a:srgbClr val="000000"/>
                </a:solidFill>
                <a:latin typeface="Times New Roman"/>
                <a:ea typeface="Calibri"/>
                <a:cs typeface="Times New Roman"/>
              </a:rPr>
              <a:t>Some of the most frequent reasons given for the lack of hand hygiene were: </a:t>
            </a:r>
            <a:endParaRPr lang="en-US" dirty="0"/>
          </a:p>
          <a:p>
            <a:pPr eaLnBrk="1" fontAlgn="auto" hangingPunct="1">
              <a:lnSpc>
                <a:spcPct val="115000"/>
              </a:lnSpc>
              <a:spcBef>
                <a:spcPts val="0"/>
              </a:spcBef>
              <a:spcAft>
                <a:spcPts val="0"/>
              </a:spcAft>
              <a:defRPr/>
            </a:pPr>
            <a:r>
              <a:rPr lang="en-US" b="1" dirty="0">
                <a:solidFill>
                  <a:srgbClr val="000000"/>
                </a:solidFill>
                <a:latin typeface="Times New Roman"/>
                <a:ea typeface="Calibri"/>
                <a:cs typeface="Times New Roman"/>
              </a:rPr>
              <a:t>CLICKs</a:t>
            </a:r>
            <a:endParaRPr lang="en-US" b="1"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products were inaccessible, </a:t>
            </a:r>
            <a:endParaRPr lang="en-US"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the products caused skin irritation, </a:t>
            </a:r>
            <a:endParaRPr lang="en-US"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healthcare providers were too busy, and it interfered with patient care, </a:t>
            </a:r>
            <a:endParaRPr lang="en-US"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they were wearing gloves and felt hands were not contaminated, </a:t>
            </a:r>
            <a:endParaRPr lang="en-US"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they just didn’t think about it, and </a:t>
            </a:r>
            <a:endParaRPr lang="en-US" dirty="0">
              <a:ea typeface="Calibri"/>
              <a:cs typeface="Times New Roman"/>
            </a:endParaRPr>
          </a:p>
          <a:p>
            <a:pPr marL="362448" indent="-362448" eaLnBrk="1" fontAlgn="auto" hangingPunct="1">
              <a:lnSpc>
                <a:spcPct val="115000"/>
              </a:lnSpc>
              <a:spcBef>
                <a:spcPts val="0"/>
              </a:spcBef>
              <a:spcAft>
                <a:spcPts val="0"/>
              </a:spcAft>
              <a:buFont typeface="Symbol"/>
              <a:buChar char=""/>
              <a:defRPr/>
            </a:pPr>
            <a:r>
              <a:rPr lang="en-US" dirty="0">
                <a:solidFill>
                  <a:srgbClr val="000000"/>
                </a:solidFill>
                <a:latin typeface="Times New Roman"/>
                <a:ea typeface="Calibri"/>
                <a:cs typeface="Times New Roman"/>
              </a:rPr>
              <a:t>they lacked the knowledge of when and how to perform hand hygiene.</a:t>
            </a:r>
          </a:p>
          <a:p>
            <a:pPr marL="362448" indent="-362448" eaLnBrk="1" fontAlgn="auto" hangingPunct="1">
              <a:lnSpc>
                <a:spcPct val="115000"/>
              </a:lnSpc>
              <a:spcBef>
                <a:spcPts val="0"/>
              </a:spcBef>
              <a:spcAft>
                <a:spcPts val="0"/>
              </a:spcAft>
              <a:buFont typeface="Symbol"/>
              <a:buChar char=""/>
              <a:defRPr/>
            </a:pPr>
            <a:endParaRPr lang="en-US" dirty="0">
              <a:solidFill>
                <a:srgbClr val="000000"/>
              </a:solidFill>
              <a:latin typeface="Times New Roman"/>
              <a:ea typeface="Calibri"/>
              <a:cs typeface="Times New Roman"/>
            </a:endParaRPr>
          </a:p>
          <a:p>
            <a:pPr eaLnBrk="1" fontAlgn="auto" hangingPunct="1">
              <a:lnSpc>
                <a:spcPct val="115000"/>
              </a:lnSpc>
              <a:spcBef>
                <a:spcPts val="0"/>
              </a:spcBef>
              <a:spcAft>
                <a:spcPts val="0"/>
              </a:spcAft>
              <a:defRPr/>
            </a:pPr>
            <a:r>
              <a:rPr lang="en-US" dirty="0">
                <a:solidFill>
                  <a:srgbClr val="000000"/>
                </a:solidFill>
                <a:latin typeface="Times New Roman"/>
                <a:ea typeface="Calibri"/>
                <a:cs typeface="Times New Roman"/>
              </a:rPr>
              <a:t>To address some of these issues alcohol based handrubs were included in the 2002 CDC Hand Hygiene guidelines</a:t>
            </a:r>
            <a:endParaRPr lang="en-US" dirty="0">
              <a:ea typeface="Calibri"/>
              <a:cs typeface="Times New Roman"/>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497D1E5-9131-448C-A3A3-F71875B22001}" type="slidenum">
              <a:rPr lang="en-US" altLang="en-US" smtClean="0">
                <a:solidFill>
                  <a:srgbClr val="000000"/>
                </a:solidFill>
              </a:rPr>
              <a:pPr fontAlgn="base">
                <a:spcBef>
                  <a:spcPct val="0"/>
                </a:spcBef>
                <a:spcAft>
                  <a:spcPct val="0"/>
                </a:spcAft>
              </a:pPr>
              <a:t>14</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E00DCC0-9ECE-4ADA-AE4E-B0826A03B8EF}"/>
              </a:ext>
            </a:extLst>
          </p:cNvPr>
          <p:cNvSpPr>
            <a:spLocks noGrp="1"/>
          </p:cNvSpPr>
          <p:nvPr>
            <p:ph type="body" idx="1"/>
          </p:nvPr>
        </p:nvSpPr>
        <p:spPr/>
        <p:txBody>
          <a:bodyPr/>
          <a:lstStyle/>
          <a:p>
            <a:pPr>
              <a:defRPr/>
            </a:pPr>
            <a:r>
              <a:rPr lang="en-US" dirty="0"/>
              <a:t>Alcohol-based handrubs have several potential advantages when compared to soap and water. Some of those advantages include:</a:t>
            </a:r>
          </a:p>
          <a:p>
            <a:pPr>
              <a:defRPr/>
            </a:pPr>
            <a:r>
              <a:rPr lang="en-US" b="1" dirty="0"/>
              <a:t>CLICKs</a:t>
            </a:r>
          </a:p>
          <a:p>
            <a:pPr marL="177845" indent="-177845">
              <a:buFont typeface="Arial" panose="020B0604020202020204" pitchFamily="34" charset="0"/>
              <a:buChar char="•"/>
              <a:defRPr/>
            </a:pPr>
            <a:r>
              <a:rPr lang="en-US" dirty="0"/>
              <a:t>Less time for the entire process 50-60 seconds for soap and water versus 20-30 seconds for ABHR</a:t>
            </a:r>
          </a:p>
          <a:p>
            <a:pPr marL="177845" indent="-177845">
              <a:buFont typeface="Arial" panose="020B0604020202020204" pitchFamily="34" charset="0"/>
              <a:buChar char="•"/>
              <a:defRPr/>
            </a:pPr>
            <a:r>
              <a:rPr lang="en-US" dirty="0"/>
              <a:t>Alcohol acts quickly to kill microorganisms and more effective than soap and water</a:t>
            </a:r>
          </a:p>
          <a:p>
            <a:pPr marL="177845" indent="-177845">
              <a:buFont typeface="Arial" panose="020B0604020202020204" pitchFamily="34" charset="0"/>
              <a:buChar char="•"/>
              <a:defRPr/>
            </a:pPr>
            <a:r>
              <a:rPr lang="en-US" dirty="0"/>
              <a:t>Placement can be more accessible to point of care</a:t>
            </a:r>
          </a:p>
          <a:p>
            <a:pPr marL="177845" indent="-177845">
              <a:buFont typeface="Arial" panose="020B0604020202020204" pitchFamily="34" charset="0"/>
              <a:buChar char="•"/>
              <a:defRPr/>
            </a:pPr>
            <a:r>
              <a:rPr lang="en-US" dirty="0"/>
              <a:t>Alcohol HBRs are less irritating to the skin and will often improve the condition of the skin</a:t>
            </a:r>
          </a:p>
          <a:p>
            <a:pPr marL="177845" indent="-177845">
              <a:buFont typeface="Arial" panose="020B0604020202020204" pitchFamily="34" charset="0"/>
              <a:buChar char="•"/>
              <a:defRPr/>
            </a:pPr>
            <a:endParaRPr lang="en-US" dirty="0"/>
          </a:p>
          <a:p>
            <a:pPr marL="177800" indent="-177800">
              <a:buFont typeface="Arial" panose="020B0604020202020204" pitchFamily="34" charset="0"/>
              <a:buChar char="•"/>
              <a:defRPr/>
            </a:pPr>
            <a:r>
              <a:rPr lang="en-US" dirty="0">
                <a:ea typeface="Calibri"/>
                <a:cs typeface="Calibri"/>
              </a:rPr>
              <a:t>IMPORTANT TO NOTE: NON-ABHRS SHOULD NOT BE USED IN CLINICAL SETTINGS</a:t>
            </a:r>
          </a:p>
          <a:p>
            <a:pPr marL="177845" indent="-177845">
              <a:buFont typeface="Arial" panose="020B0604020202020204" pitchFamily="34" charset="0"/>
              <a:buChar char="•"/>
              <a:defRPr/>
            </a:pPr>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D27BFC-8877-4DC1-86EA-4335364963F2}" type="slidenum">
              <a:rPr lang="en-US" altLang="en-US" smtClean="0"/>
              <a:pPr fontAlgn="base">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If you recall from module C, the World Health Organization has identified five moments of hand hygiene. The CDC issues its own guidelines. Here’s how the two compare. </a:t>
            </a:r>
            <a:r>
              <a:rPr lang="en-US" sz="1800">
                <a:effectLst/>
                <a:latin typeface="Calibri" panose="020F0502020204030204" pitchFamily="34" charset="0"/>
                <a:ea typeface="Calibri" panose="020F0502020204030204" pitchFamily="34" charset="0"/>
              </a:rPr>
              <a:t>This table provides a comparison between the World Health Organization’s 5 Moments of Hand Hygiene and the Center for Disease Control’s Guidelines on Hand Hygiene.  </a:t>
            </a:r>
          </a:p>
          <a:p>
            <a:pPr eaLnBrk="1" hangingPunct="1">
              <a:spcBef>
                <a:spcPct val="0"/>
              </a:spcBef>
            </a:pPr>
            <a:r>
              <a:rPr lang="en-US" altLang="en-US"/>
              <a:t>Links </a:t>
            </a:r>
            <a:r>
              <a:rPr lang="en-US" altLang="en-US" dirty="0"/>
              <a:t>to both recommendations are on your resource page</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F4EBE9-84D9-4AF8-97A9-A74D22081E7A}" type="slidenum">
              <a:rPr lang="en-US" altLang="en-US" smtClean="0">
                <a:solidFill>
                  <a:srgbClr val="000000"/>
                </a:solidFill>
              </a:rPr>
              <a:pPr fontAlgn="base">
                <a:spcBef>
                  <a:spcPct val="0"/>
                </a:spcBef>
                <a:spcAft>
                  <a:spcPct val="0"/>
                </a:spcAft>
              </a:pPr>
              <a:t>16</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04CDC88-6DD3-44FF-B438-1ED82F779E9A}"/>
              </a:ext>
            </a:extLst>
          </p:cNvPr>
          <p:cNvSpPr>
            <a:spLocks noGrp="1"/>
          </p:cNvSpPr>
          <p:nvPr>
            <p:ph type="body" idx="1"/>
          </p:nvPr>
        </p:nvSpPr>
        <p:spPr/>
        <p:txBody>
          <a:bodyPr/>
          <a:lstStyle/>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 to play video</a:t>
            </a:r>
          </a:p>
          <a:p>
            <a:pPr eaLnBrk="1" hangingPunct="1">
              <a:lnSpc>
                <a:spcPct val="115000"/>
              </a:lnSpc>
              <a:spcBef>
                <a:spcPct val="0"/>
              </a:spcBef>
              <a:defRPr/>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is the narration on the video:</a:t>
            </a:r>
          </a:p>
          <a:p>
            <a:pPr>
              <a:defRPr/>
            </a:pPr>
            <a:r>
              <a:rPr lang="en-US" dirty="0"/>
              <a:t>The use of an alcohol-based hand rub is preferential to hand washing when hands are not visibly soiled</a:t>
            </a:r>
          </a:p>
          <a:p>
            <a:pPr>
              <a:defRPr/>
            </a:pPr>
            <a:r>
              <a:rPr lang="en-US" dirty="0"/>
              <a:t>Here are the proper steps for hand rubbing.</a:t>
            </a:r>
          </a:p>
          <a:p>
            <a:pPr marL="171450" indent="-171450">
              <a:buFont typeface="Arial" panose="020B0604020202020204" pitchFamily="34" charset="0"/>
              <a:buChar char="•"/>
              <a:defRPr/>
            </a:pPr>
            <a:r>
              <a:rPr lang="en-US" dirty="0"/>
              <a:t>Apply a handful of product in a cupped hand and cover all surfaces. </a:t>
            </a:r>
          </a:p>
          <a:p>
            <a:pPr marL="171450" indent="-171450">
              <a:buFont typeface="Arial" panose="020B0604020202020204" pitchFamily="34" charset="0"/>
              <a:buChar char="•"/>
              <a:defRPr/>
            </a:pPr>
            <a:r>
              <a:rPr lang="en-US" dirty="0"/>
              <a:t>Start by rubbing hands palm to palm. </a:t>
            </a:r>
          </a:p>
          <a:p>
            <a:pPr marL="171450" indent="-171450">
              <a:buFont typeface="Arial" panose="020B0604020202020204" pitchFamily="34" charset="0"/>
              <a:buChar char="•"/>
              <a:defRPr/>
            </a:pPr>
            <a:r>
              <a:rPr lang="en-US" dirty="0"/>
              <a:t>Next place your left hand over the back of your right hand and interlace your fingers. </a:t>
            </a:r>
          </a:p>
          <a:p>
            <a:pPr marL="171450" indent="-171450">
              <a:buFont typeface="Arial" panose="020B0604020202020204" pitchFamily="34" charset="0"/>
              <a:buChar char="•"/>
              <a:defRPr/>
            </a:pPr>
            <a:r>
              <a:rPr lang="en-US" dirty="0"/>
              <a:t>Repeat for the other hand. </a:t>
            </a:r>
          </a:p>
          <a:p>
            <a:pPr marL="171450" indent="-171450">
              <a:buFont typeface="Arial" panose="020B0604020202020204" pitchFamily="34" charset="0"/>
              <a:buChar char="•"/>
              <a:defRPr/>
            </a:pPr>
            <a:r>
              <a:rPr lang="en-US" dirty="0"/>
              <a:t>Then rub palm to palm with interlaced fingers. </a:t>
            </a:r>
          </a:p>
          <a:p>
            <a:pPr marL="171450" indent="-171450">
              <a:buFont typeface="Arial" panose="020B0604020202020204" pitchFamily="34" charset="0"/>
              <a:buChar char="•"/>
              <a:defRPr/>
            </a:pPr>
            <a:r>
              <a:rPr lang="en-US" dirty="0"/>
              <a:t>Rub the back of your fingers by bending and interlocking so the palm of each hand contacts the fingers of the other. </a:t>
            </a:r>
          </a:p>
          <a:p>
            <a:pPr marL="171450" indent="-171450">
              <a:buFont typeface="Arial" panose="020B0604020202020204" pitchFamily="34" charset="0"/>
              <a:buChar char="•"/>
              <a:defRPr/>
            </a:pPr>
            <a:r>
              <a:rPr lang="en-US" dirty="0"/>
              <a:t>Grasp each thumb and rotate within the opposite hand. </a:t>
            </a:r>
          </a:p>
          <a:p>
            <a:pPr marL="171450" indent="-171450">
              <a:buFont typeface="Arial" panose="020B0604020202020204" pitchFamily="34" charset="0"/>
              <a:buChar char="•"/>
              <a:defRPr/>
            </a:pPr>
            <a:r>
              <a:rPr lang="en-US" dirty="0"/>
              <a:t>Rotate the ends of your fingers in the opposite palm. </a:t>
            </a:r>
          </a:p>
          <a:p>
            <a:pPr marL="171450" indent="-171450">
              <a:buFont typeface="Arial" panose="020B0604020202020204" pitchFamily="34" charset="0"/>
              <a:buChar char="•"/>
              <a:defRPr/>
            </a:pPr>
            <a:r>
              <a:rPr lang="en-US" dirty="0"/>
              <a:t>The entire hand rubbing procedure should take 20-30 seconds.</a:t>
            </a:r>
          </a:p>
          <a:p>
            <a:pPr>
              <a:defRPr/>
            </a:pPr>
            <a:endParaRPr lang="en-US" dirty="0"/>
          </a:p>
        </p:txBody>
      </p:sp>
      <p:sp>
        <p:nvSpPr>
          <p:cNvPr id="4" name="Slide Number Placeholder 3">
            <a:extLst>
              <a:ext uri="{FF2B5EF4-FFF2-40B4-BE49-F238E27FC236}">
                <a16:creationId xmlns:a16="http://schemas.microsoft.com/office/drawing/2014/main" id="{CAE6FC07-F3E7-461D-9416-2369D75DA546}"/>
              </a:ext>
            </a:extLst>
          </p:cNvPr>
          <p:cNvSpPr>
            <a:spLocks noGrp="1"/>
          </p:cNvSpPr>
          <p:nvPr>
            <p:ph type="sldNum" sz="quarter" idx="5"/>
          </p:nvPr>
        </p:nvSpPr>
        <p:spPr/>
        <p:txBody>
          <a:bodyPr/>
          <a:lstStyle/>
          <a:p>
            <a:pPr>
              <a:defRPr/>
            </a:pPr>
            <a:fld id="{5F3AA7F4-E93E-4696-8956-23F586D83ECB}"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77E53C8-6BF6-4B48-95C6-4E297B8BFE50}"/>
              </a:ext>
            </a:extLst>
          </p:cNvPr>
          <p:cNvSpPr>
            <a:spLocks noGrp="1"/>
          </p:cNvSpPr>
          <p:nvPr>
            <p:ph type="body" idx="1"/>
          </p:nvPr>
        </p:nvSpPr>
        <p:spPr/>
        <p:txBody>
          <a:bodyPr/>
          <a:lstStyle/>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 to play video</a:t>
            </a:r>
          </a:p>
          <a:p>
            <a:pPr eaLnBrk="1" hangingPunct="1">
              <a:lnSpc>
                <a:spcPct val="115000"/>
              </a:lnSpc>
              <a:spcBef>
                <a:spcPct val="0"/>
              </a:spcBef>
              <a:defRPr/>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is the narration on the video:</a:t>
            </a:r>
          </a:p>
          <a:p>
            <a:pP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Hand washing with soap and water should be used when hands are visibly soiled or contaminated and after providing care for patients with diarrhea. </a:t>
            </a:r>
          </a:p>
          <a:p>
            <a:pPr>
              <a:defRPr/>
            </a:pPr>
            <a:endParaRPr lang="en-US" dirty="0">
              <a:solidFill>
                <a:srgbClr val="000000"/>
              </a:solidFill>
              <a:latin typeface="Times New Roman" panose="02020603050405020304" pitchFamily="18" charset="0"/>
              <a:cs typeface="Times New Roman" panose="02020603050405020304" pitchFamily="18" charset="0"/>
            </a:endParaRPr>
          </a:p>
          <a:p>
            <a:pPr>
              <a:defRPr/>
            </a:pPr>
            <a:r>
              <a:rPr lang="en-US" dirty="0"/>
              <a:t>Here are the proper steps for hand washing.</a:t>
            </a:r>
            <a:r>
              <a:rPr lang="en-US" dirty="0">
                <a:solidFill>
                  <a:srgbClr val="FFFFFF"/>
                </a:solidFill>
              </a:rPr>
              <a:t> </a:t>
            </a:r>
            <a:endParaRPr lang="en-US" dirty="0"/>
          </a:p>
          <a:p>
            <a:pPr marL="171450" indent="-171450">
              <a:buFont typeface="Arial" panose="020B0604020202020204" pitchFamily="34" charset="0"/>
              <a:buChar char="•"/>
              <a:defRPr/>
            </a:pPr>
            <a:r>
              <a:rPr lang="en-US" dirty="0"/>
              <a:t>Wet hands with water. </a:t>
            </a:r>
          </a:p>
          <a:p>
            <a:pPr marL="171450" indent="-171450">
              <a:buFont typeface="Arial" panose="020B0604020202020204" pitchFamily="34" charset="0"/>
              <a:buChar char="•"/>
              <a:defRPr/>
            </a:pPr>
            <a:r>
              <a:rPr lang="en-US" dirty="0"/>
              <a:t>Apply enough soap to cover all hand surfaces.</a:t>
            </a:r>
          </a:p>
          <a:p>
            <a:pPr marL="171450" indent="-171450">
              <a:buFont typeface="Arial" panose="020B0604020202020204" pitchFamily="34" charset="0"/>
              <a:buChar char="•"/>
              <a:defRPr/>
            </a:pPr>
            <a:r>
              <a:rPr lang="en-US" dirty="0"/>
              <a:t>Start by rubbing hands palm to palm. </a:t>
            </a:r>
          </a:p>
          <a:p>
            <a:pPr marL="171450" indent="-171450">
              <a:buFont typeface="Arial" panose="020B0604020202020204" pitchFamily="34" charset="0"/>
              <a:buChar char="•"/>
              <a:defRPr/>
            </a:pPr>
            <a:r>
              <a:rPr lang="en-US" dirty="0"/>
              <a:t>Next place your left hand over the back of your right hand and interlace your fingers. </a:t>
            </a:r>
          </a:p>
          <a:p>
            <a:pPr marL="171450" indent="-171450">
              <a:buFont typeface="Arial" panose="020B0604020202020204" pitchFamily="34" charset="0"/>
              <a:buChar char="•"/>
              <a:defRPr/>
            </a:pPr>
            <a:r>
              <a:rPr lang="en-US" dirty="0"/>
              <a:t>Repeat for the other hand. </a:t>
            </a:r>
          </a:p>
          <a:p>
            <a:pPr marL="171450" indent="-171450">
              <a:buFont typeface="Arial" panose="020B0604020202020204" pitchFamily="34" charset="0"/>
              <a:buChar char="•"/>
              <a:defRPr/>
            </a:pPr>
            <a:r>
              <a:rPr lang="en-US" dirty="0"/>
              <a:t>Then rub palm to palm with interlaced fingers. </a:t>
            </a:r>
          </a:p>
          <a:p>
            <a:pPr marL="171450" indent="-171450">
              <a:buFont typeface="Arial" panose="020B0604020202020204" pitchFamily="34" charset="0"/>
              <a:buChar char="•"/>
              <a:defRPr/>
            </a:pPr>
            <a:r>
              <a:rPr lang="en-US" dirty="0"/>
              <a:t>Rub the back of your fingers by bending and interlocking so the palm of each hand contacts the fingers of the other. </a:t>
            </a:r>
          </a:p>
          <a:p>
            <a:pPr marL="171450" indent="-171450">
              <a:buFont typeface="Arial" panose="020B0604020202020204" pitchFamily="34" charset="0"/>
              <a:buChar char="•"/>
              <a:defRPr/>
            </a:pPr>
            <a:r>
              <a:rPr lang="en-US" dirty="0"/>
              <a:t>Grasp each thumb and rotate within the opposite hand. </a:t>
            </a:r>
          </a:p>
          <a:p>
            <a:pPr marL="171450" indent="-171450">
              <a:buFont typeface="Arial" panose="020B0604020202020204" pitchFamily="34" charset="0"/>
              <a:buChar char="•"/>
              <a:defRPr/>
            </a:pPr>
            <a:r>
              <a:rPr lang="en-US" dirty="0"/>
              <a:t>Rotate the ends of your fingers in the opposite palm. </a:t>
            </a:r>
          </a:p>
          <a:p>
            <a:pPr marL="171450" indent="-171450">
              <a:buFont typeface="Arial" panose="020B0604020202020204" pitchFamily="34" charset="0"/>
              <a:buChar char="•"/>
              <a:defRPr/>
            </a:pPr>
            <a:r>
              <a:rPr lang="en-US" dirty="0"/>
              <a:t>Rinse with water.</a:t>
            </a:r>
          </a:p>
          <a:p>
            <a:pPr marL="171450" indent="-171450">
              <a:buFont typeface="Arial" panose="020B0604020202020204" pitchFamily="34" charset="0"/>
              <a:buChar char="•"/>
              <a:defRPr/>
            </a:pPr>
            <a:r>
              <a:rPr lang="en-US" dirty="0"/>
              <a:t>Dry thoroughly with a single-use towel.</a:t>
            </a:r>
          </a:p>
          <a:p>
            <a:pPr marL="171450" indent="-171450">
              <a:buFont typeface="Arial" panose="020B0604020202020204" pitchFamily="34" charset="0"/>
              <a:buChar char="•"/>
              <a:defRPr/>
            </a:pPr>
            <a:r>
              <a:rPr lang="en-US" dirty="0"/>
              <a:t>Use the towel to turn off the faucet.</a:t>
            </a:r>
          </a:p>
          <a:p>
            <a:pPr marL="171450" indent="-171450">
              <a:buFont typeface="Arial" panose="020B0604020202020204" pitchFamily="34" charset="0"/>
              <a:buChar char="•"/>
              <a:defRPr/>
            </a:pPr>
            <a:r>
              <a:rPr lang="en-US" dirty="0"/>
              <a:t>The entire hand washing procedure should take 40-60 seconds.</a:t>
            </a:r>
          </a:p>
          <a:p>
            <a:pPr>
              <a:defRPr/>
            </a:pPr>
            <a:endParaRPr lang="en-US" dirty="0"/>
          </a:p>
        </p:txBody>
      </p:sp>
      <p:sp>
        <p:nvSpPr>
          <p:cNvPr id="4" name="Slide Number Placeholder 3">
            <a:extLst>
              <a:ext uri="{FF2B5EF4-FFF2-40B4-BE49-F238E27FC236}">
                <a16:creationId xmlns:a16="http://schemas.microsoft.com/office/drawing/2014/main" id="{F336C844-32AD-4825-BB59-740BC0711EC0}"/>
              </a:ext>
            </a:extLst>
          </p:cNvPr>
          <p:cNvSpPr>
            <a:spLocks noGrp="1"/>
          </p:cNvSpPr>
          <p:nvPr>
            <p:ph type="sldNum" sz="quarter" idx="5"/>
          </p:nvPr>
        </p:nvSpPr>
        <p:spPr/>
        <p:txBody>
          <a:bodyPr/>
          <a:lstStyle/>
          <a:p>
            <a:pPr>
              <a:defRPr/>
            </a:pPr>
            <a:fld id="{D9EA8FF4-DF1F-44E6-B647-0BF1FFBBC2FA}"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C5A7911-08D7-46C5-8294-C0715C0BCDB5}"/>
              </a:ext>
            </a:extLst>
          </p:cNvPr>
          <p:cNvSpPr>
            <a:spLocks noGrp="1"/>
          </p:cNvSpPr>
          <p:nvPr>
            <p:ph type="body" idx="1"/>
          </p:nvPr>
        </p:nvSpPr>
        <p:spPr/>
        <p:txBody>
          <a:bodyPr/>
          <a:lstStyle/>
          <a:p>
            <a:pPr>
              <a:defRPr/>
            </a:pPr>
            <a:r>
              <a:rPr lang="en-US" dirty="0"/>
              <a:t>Some additional elements to include in your hand hygiene program are:</a:t>
            </a:r>
          </a:p>
          <a:p>
            <a:pPr marL="237127" indent="-237127">
              <a:buFont typeface="+mj-lt"/>
              <a:buAutoNum type="arabicPeriod"/>
              <a:defRPr/>
            </a:pPr>
            <a:r>
              <a:rPr lang="en-US" dirty="0"/>
              <a:t>Involving staff in the selection and evaluation of your hand hygiene products</a:t>
            </a:r>
          </a:p>
          <a:p>
            <a:pPr marL="236855" indent="-236855">
              <a:buFont typeface="+mj-lt"/>
              <a:buAutoNum type="arabicPeriod"/>
              <a:defRPr/>
            </a:pPr>
            <a:r>
              <a:rPr lang="en-US" dirty="0"/>
              <a:t>Hand moisturizers that are compatible with soaps, ABHRs and gloves should be provided as well. </a:t>
            </a:r>
            <a:endParaRPr lang="en-US" dirty="0">
              <a:ea typeface="Calibri"/>
              <a:cs typeface="Calibri"/>
            </a:endParaRPr>
          </a:p>
          <a:p>
            <a:pPr marL="237127" indent="-237127">
              <a:buFont typeface="+mj-lt"/>
              <a:buAutoNum type="arabicPeriod"/>
              <a:defRPr/>
            </a:pPr>
            <a:r>
              <a:rPr lang="en-US" dirty="0"/>
              <a:t>Artificial nails and long natural nails should not be worn when providing direct patient care</a:t>
            </a:r>
          </a:p>
          <a:p>
            <a:pPr marL="237127" indent="-237127">
              <a:buFont typeface="+mj-lt"/>
              <a:buAutoNum type="arabicPeriod"/>
              <a:defRPr/>
            </a:pPr>
            <a:r>
              <a:rPr lang="en-US" dirty="0"/>
              <a:t>Hand hygiene education should be provided at time of hire and no less than annually</a:t>
            </a:r>
          </a:p>
          <a:p>
            <a:pPr marL="237127" indent="-237127">
              <a:buFont typeface="+mj-lt"/>
              <a:buAutoNum type="arabicPeriod"/>
              <a:defRPr/>
            </a:pPr>
            <a:r>
              <a:rPr lang="en-US" dirty="0"/>
              <a:t>Compliance with recommended HH practice should be monitored and findings reported back to staff on a routine basis. </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6B9161-5770-445B-8514-E32CA88C4646}" type="slidenum">
              <a:rPr lang="en-US" altLang="en-US" smtClean="0"/>
              <a:pPr fontAlgn="base">
                <a:spcBef>
                  <a:spcPct val="0"/>
                </a:spcBef>
                <a:spcAft>
                  <a:spcPct val="0"/>
                </a:spcAft>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There are three main objectives for this module.  </a:t>
            </a:r>
          </a:p>
          <a:p>
            <a:pPr eaLnBrk="1" hangingPunct="1">
              <a:spcBef>
                <a:spcPct val="0"/>
              </a:spcBef>
            </a:pPr>
            <a:endParaRPr lang="en-US" altLang="en-US" dirty="0"/>
          </a:p>
          <a:p>
            <a:pPr eaLnBrk="1" hangingPunct="1">
              <a:spcBef>
                <a:spcPct val="0"/>
              </a:spcBef>
            </a:pPr>
            <a:r>
              <a:rPr lang="en-US" altLang="en-US" dirty="0"/>
              <a:t>Describe the principles and practice of asepsis</a:t>
            </a:r>
          </a:p>
          <a:p>
            <a:pPr eaLnBrk="1" hangingPunct="1">
              <a:spcBef>
                <a:spcPct val="0"/>
              </a:spcBef>
            </a:pPr>
            <a:endParaRPr lang="en-US" altLang="en-US" dirty="0"/>
          </a:p>
          <a:p>
            <a:pPr eaLnBrk="1" hangingPunct="1">
              <a:spcBef>
                <a:spcPct val="0"/>
              </a:spcBef>
            </a:pPr>
            <a:r>
              <a:rPr lang="en-US" altLang="en-US" dirty="0"/>
              <a:t>Understand the role of hand hygiene in asepsis</a:t>
            </a:r>
          </a:p>
          <a:p>
            <a:pPr eaLnBrk="1" hangingPunct="1">
              <a:spcBef>
                <a:spcPct val="0"/>
              </a:spcBef>
            </a:pPr>
            <a:endParaRPr lang="en-US" altLang="en-US" dirty="0"/>
          </a:p>
          <a:p>
            <a:pPr eaLnBrk="1" hangingPunct="1">
              <a:spcBef>
                <a:spcPct val="0"/>
              </a:spcBef>
            </a:pPr>
            <a:r>
              <a:rPr lang="en-US" altLang="en-US" dirty="0"/>
              <a:t>Understand the role of the environment in disease transmission</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BE6C4FD-DB99-4797-A4D4-DBC19CAFC197}"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9F84560C-3E8F-420C-B7EC-D4BCFEC0D60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Now let’s summarize:</a:t>
            </a: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CLICKs</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hand hygiene should occur where care is delivered,</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There are 5 moments or indications when hand hygiene should be performed</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Hand rubbing with an alcohol based handrub is preferred for most clinical situations</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Soap and water  should be used when hands are visible soiled. </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You must perform hand hygiene using the appropriate technique and time duration.   </a:t>
            </a:r>
            <a:endParaRPr lang="en-US" altLang="en-US" dirty="0">
              <a:ea typeface="Calibri" panose="020F0502020204030204" pitchFamily="34" charset="0"/>
              <a:cs typeface="Times New Roman" panose="02020603050405020304" pitchFamily="18"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228CF71-7589-4F80-9DC3-7F19D616204A}" type="slidenum">
              <a:rPr lang="en-US" altLang="en-US" smtClean="0">
                <a:solidFill>
                  <a:srgbClr val="000000"/>
                </a:solidFill>
              </a:rPr>
              <a:pPr fontAlgn="base">
                <a:spcBef>
                  <a:spcPct val="0"/>
                </a:spcBef>
                <a:spcAft>
                  <a:spcPct val="0"/>
                </a:spcAft>
              </a:pPr>
              <a:t>20</a:t>
            </a:fld>
            <a:endParaRPr lang="en-US"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485775" y="731838"/>
            <a:ext cx="6505575"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CLICK for answer </a:t>
            </a:r>
            <a:r>
              <a:rPr lang="en-US" altLang="en-US" dirty="0"/>
              <a:t>The answer is false: The use of an alcohol-based hand rub is preferential to hand washing unless hands are visible soiled. </a:t>
            </a:r>
          </a:p>
        </p:txBody>
      </p:sp>
      <p:sp>
        <p:nvSpPr>
          <p:cNvPr id="4" name="Slide Number Placeholder 3">
            <a:extLst>
              <a:ext uri="{FF2B5EF4-FFF2-40B4-BE49-F238E27FC236}">
                <a16:creationId xmlns:a16="http://schemas.microsoft.com/office/drawing/2014/main" id="{062BC24C-F2BA-43F3-8F14-ACC10132B73C}"/>
              </a:ext>
            </a:extLst>
          </p:cNvPr>
          <p:cNvSpPr>
            <a:spLocks noGrp="1"/>
          </p:cNvSpPr>
          <p:nvPr>
            <p:ph type="sldNum" sz="quarter" idx="5"/>
          </p:nvPr>
        </p:nvSpPr>
        <p:spPr/>
        <p:txBody>
          <a:bodyPr/>
          <a:lstStyle/>
          <a:p>
            <a:pPr>
              <a:defRPr/>
            </a:pPr>
            <a:fld id="{E978AB51-EAE1-48D9-B4DF-34454F20D6CB}" type="slidenum">
              <a:rPr lang="en-US" smtClean="0">
                <a:solidFill>
                  <a:prstClr val="black"/>
                </a:solidFill>
              </a:rPr>
              <a:pPr>
                <a:def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Another component of both medical and surgical asepsis is cleaning and disinfection/sterilization of patient care equipment and the environment. The easiest and most simple way to remember how to clean or disinfect a surface is to think about </a:t>
            </a:r>
            <a:r>
              <a:rPr lang="en-US" altLang="en-US" b="0" u="non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what that item is used for and what it comes in contact with.   </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Disinfection and Sterilization is covered in much more detail in Module F.	</a:t>
            </a:r>
          </a:p>
          <a:p>
            <a:pPr eaLnBrk="1" hangingPunct="1">
              <a:lnSpc>
                <a:spcPct val="115000"/>
              </a:lnSpc>
              <a:spcBef>
                <a:spcPct val="0"/>
              </a:spcBef>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Spaulding classification scheme is used to classify surfaces and objects in healthcare based on intended use and type of disinfection they require.  </a:t>
            </a: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For example:</a:t>
            </a:r>
          </a:p>
          <a:p>
            <a:pPr eaLnBrk="1" hangingPunct="1">
              <a:lnSpc>
                <a:spcPct val="115000"/>
              </a:lnSpc>
              <a:spcBef>
                <a:spcPct val="0"/>
              </a:spcBef>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CLICKs</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Critical objects, like surgical instruments require sterilization; </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Semi-critical objects , like vaginal or rectal probes require high-level disinfection; and </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Non-critical objects, like exam tables and blood pressure cuffs, require only low-level disinfection.  </a:t>
            </a:r>
            <a:endParaRPr lang="en-US" altLang="en-US" dirty="0">
              <a:ea typeface="Calibri" panose="020F0502020204030204" pitchFamily="34" charset="0"/>
              <a:cs typeface="Times New Roman" panose="02020603050405020304" pitchFamily="18" charset="0"/>
            </a:endParaRPr>
          </a:p>
          <a:p>
            <a:r>
              <a:rPr lang="en-US" altLang="en-US" b="0" dirty="0">
                <a:ea typeface="Calibri"/>
                <a:cs typeface="Calibri"/>
              </a:rPr>
              <a:t>Most patient care items used by home health health/hospice are either disposable or non-critical, therefore sterilization and high-level disinfection are not typically performed.</a:t>
            </a:r>
            <a:endParaRPr lang="en-US" b="0" dirty="0">
              <a:ea typeface="Calibri"/>
              <a:cs typeface="Calibri"/>
            </a:endParaRPr>
          </a:p>
        </p:txBody>
      </p:sp>
      <p:sp>
        <p:nvSpPr>
          <p:cNvPr id="4" name="Slide Number Placeholder 3">
            <a:extLst>
              <a:ext uri="{FF2B5EF4-FFF2-40B4-BE49-F238E27FC236}">
                <a16:creationId xmlns:a16="http://schemas.microsoft.com/office/drawing/2014/main" id="{07182CE0-2FBA-43EE-BF22-BE4A513271E8}"/>
              </a:ext>
            </a:extLst>
          </p:cNvPr>
          <p:cNvSpPr>
            <a:spLocks noGrp="1"/>
          </p:cNvSpPr>
          <p:nvPr>
            <p:ph type="sldNum" sz="quarter" idx="5"/>
          </p:nvPr>
        </p:nvSpPr>
        <p:spPr/>
        <p:txBody>
          <a:bodyPr/>
          <a:lstStyle/>
          <a:p>
            <a:pPr>
              <a:defRPr/>
            </a:pPr>
            <a:fld id="{5F5293A9-A622-4CF7-8B22-1BF85FB582F0}"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C75BDC7-ECA9-43C9-9D3B-AABFF8003E72}"/>
              </a:ext>
            </a:extLst>
          </p:cNvPr>
          <p:cNvSpPr>
            <a:spLocks noGrp="1"/>
          </p:cNvSpPr>
          <p:nvPr>
            <p:ph type="body" idx="1"/>
          </p:nvPr>
        </p:nvSpPr>
        <p:spPr/>
        <p:txBody>
          <a:bodyPr/>
          <a:lstStyle/>
          <a:p>
            <a:pPr marL="237127" indent="-237127">
              <a:buFontTx/>
              <a:buAutoNum type="arabicParenR"/>
              <a:defRPr/>
            </a:pPr>
            <a:endParaRPr lang="en-US" b="1" dirty="0"/>
          </a:p>
          <a:p>
            <a:pPr>
              <a:defRPr/>
            </a:pPr>
            <a:r>
              <a:rPr lang="en-US"/>
              <a:t>All healthcare </a:t>
            </a:r>
            <a:r>
              <a:rPr lang="en-US" dirty="0"/>
              <a:t>facilities have both clinical contact surfaces and housekeeping surfaces. </a:t>
            </a:r>
          </a:p>
          <a:p>
            <a:pPr>
              <a:defRPr/>
            </a:pPr>
            <a:r>
              <a:rPr lang="en-US" b="1" dirty="0"/>
              <a:t>CLICK</a:t>
            </a:r>
            <a:r>
              <a:rPr lang="en-US" dirty="0"/>
              <a:t> Clinical contact surfaces have a high potential for direct contamination from both patient secretions, especially during procedures that generate spray or splatter and frequent contact with healthcare personnel’s hands. </a:t>
            </a:r>
            <a:endParaRPr lang="en-US" dirty="0">
              <a:ea typeface="Calibri"/>
              <a:cs typeface="Calibri"/>
            </a:endParaRPr>
          </a:p>
          <a:p>
            <a:pPr>
              <a:defRPr/>
            </a:pPr>
            <a:r>
              <a:rPr lang="en-US" b="1" dirty="0"/>
              <a:t>CLICK </a:t>
            </a:r>
            <a:r>
              <a:rPr lang="en-US" dirty="0"/>
              <a:t>Housekeeping surfaces generally have no direct contact with patients or medical devices and have little risk of transmitting infections.</a:t>
            </a:r>
            <a:endParaRPr lang="en-US" b="1" dirty="0"/>
          </a:p>
          <a:p>
            <a:pPr>
              <a:defRPr/>
            </a:pPr>
            <a:endParaRPr lang="en-US" dirty="0">
              <a:ea typeface="Calibri"/>
              <a:cs typeface="Calibri"/>
            </a:endParaRPr>
          </a:p>
          <a:p>
            <a:pPr>
              <a:defRPr/>
            </a:pPr>
            <a:r>
              <a:rPr lang="en-US" b="1" dirty="0"/>
              <a:t>CLICK </a:t>
            </a:r>
            <a:r>
              <a:rPr lang="en-US" b="0" dirty="0">
                <a:ea typeface="Calibri"/>
                <a:cs typeface="Calibri"/>
              </a:rPr>
              <a:t>It is IMPORTANT TO REMEMBER THAT WHEN </a:t>
            </a:r>
            <a:r>
              <a:rPr lang="en-US" b="0" dirty="0"/>
              <a:t>items used in the care of the patient touch or fall on the floor, they are potentially contaminated and should be cleaned/disinfected prior to use. If the item cannot be cleaned (gauze dressing for example) it should be discarded.</a:t>
            </a:r>
            <a:endParaRPr lang="en-US" b="0" dirty="0">
              <a:ea typeface="Calibri"/>
              <a:cs typeface="Calibri"/>
            </a:endParaRPr>
          </a:p>
          <a:p>
            <a:pPr>
              <a:defRPr/>
            </a:pPr>
            <a:endParaRPr lang="en-US" dirty="0">
              <a:ea typeface="Calibri"/>
              <a:cs typeface="Calibri"/>
            </a:endParaRPr>
          </a:p>
          <a:p>
            <a:pPr>
              <a:defRPr/>
            </a:pPr>
            <a:endParaRPr lang="en-US" b="1" dirty="0">
              <a:ea typeface="Calibri"/>
              <a:cs typeface="Calibri"/>
            </a:endParaRPr>
          </a:p>
          <a:p>
            <a:pPr>
              <a:defRPr/>
            </a:pPr>
            <a:endParaRPr lang="en-US" dirty="0">
              <a:ea typeface="Calibri"/>
              <a:cs typeface="Calibri"/>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6B9355-FE7A-4A62-9D9E-6CFCEE9CB378}" type="slidenum">
              <a:rPr lang="en-US" altLang="en-US" smtClean="0"/>
              <a:pPr fontAlgn="base">
                <a:spcBef>
                  <a:spcPct val="0"/>
                </a:spcBef>
                <a:spcAft>
                  <a:spcPct val="0"/>
                </a:spcAft>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9D1C5DC-794E-4FB4-B190-1225E4AB6001}"/>
              </a:ext>
            </a:extLst>
          </p:cNvPr>
          <p:cNvSpPr>
            <a:spLocks noGrp="1"/>
          </p:cNvSpPr>
          <p:nvPr>
            <p:ph type="body" idx="1"/>
          </p:nvPr>
        </p:nvSpPr>
        <p:spPr/>
        <p:txBody>
          <a:bodyPr/>
          <a:lstStyle/>
          <a:p>
            <a:pPr>
              <a:defRPr/>
            </a:pPr>
            <a:r>
              <a:rPr lang="en-US" dirty="0"/>
              <a:t>We have talked about the practice of environmental cleaning but there are key points we need to address regarding cleaning/disinfectant products. </a:t>
            </a:r>
            <a:endParaRPr lang="en-US" b="1" dirty="0"/>
          </a:p>
          <a:p>
            <a:pPr>
              <a:defRPr/>
            </a:pPr>
            <a:r>
              <a:rPr lang="en-US" b="1" dirty="0"/>
              <a:t>First:</a:t>
            </a:r>
            <a:r>
              <a:rPr lang="en-US" dirty="0"/>
              <a:t> Your facility should have policies and procedures in place on how disinfectant products are selected. They should be EPA registered, with a kill claim against a broad range of microorganisms (i.e., MRSA, VRE). All this information will be on the disinfectant label.</a:t>
            </a:r>
            <a:endParaRPr lang="en-US" b="1" dirty="0">
              <a:ea typeface="Calibri"/>
              <a:cs typeface="Calibri"/>
            </a:endParaRPr>
          </a:p>
          <a:p>
            <a:pPr marL="236855" indent="-236855">
              <a:buFontTx/>
              <a:buAutoNum type="arabicParenR"/>
              <a:defRPr/>
            </a:pPr>
            <a:endParaRPr lang="en-US" b="1" dirty="0">
              <a:ea typeface="Calibri"/>
              <a:cs typeface="Calibri"/>
            </a:endParaRPr>
          </a:p>
          <a:p>
            <a:pPr>
              <a:defRPr/>
            </a:pPr>
            <a:r>
              <a:rPr lang="en-US" b="1" dirty="0"/>
              <a:t>Second:</a:t>
            </a:r>
            <a:r>
              <a:rPr lang="en-US" dirty="0"/>
              <a:t> Always follow manufacturer’s instructions for use or IFUs, including complying with the recommended contact time. The product should keep surfaces wet enough to meet recommended contact times with a single application. This is critically important to ensure appropriate disinfection has occurred.   </a:t>
            </a:r>
          </a:p>
          <a:p>
            <a:pPr>
              <a:defRPr/>
            </a:pPr>
            <a:r>
              <a:rPr lang="en-US" b="1" dirty="0"/>
              <a:t>Third: </a:t>
            </a:r>
            <a:r>
              <a:rPr lang="en-US" dirty="0"/>
              <a:t>There are many methods for disinfection available, including cotton cloths, microfiber and disposable wipes. When canisters of disposable wipes are used ensure, the lid is securely closed when not in use  (i.e.,  to prevent wipes from drying out)</a:t>
            </a:r>
          </a:p>
          <a:p>
            <a:pPr>
              <a:defRPr/>
            </a:pPr>
            <a:r>
              <a:rPr lang="en-US" dirty="0"/>
              <a:t> </a:t>
            </a:r>
            <a:endParaRPr lang="en-US" dirty="0">
              <a:ea typeface="Calibri"/>
              <a:cs typeface="Calibri"/>
            </a:endParaRPr>
          </a:p>
          <a:p>
            <a:pPr>
              <a:defRPr/>
            </a:pPr>
            <a:r>
              <a:rPr lang="en-US" b="1" dirty="0"/>
              <a:t>Lastly: </a:t>
            </a:r>
            <a:r>
              <a:rPr lang="en-US" dirty="0"/>
              <a:t>Wear appropriate PPE as directed by the manufacturer’s instructions for use (IFUs) and based on the potential for exposure to blood /body fluids. Always use hand hygiene after PPE is removed. </a:t>
            </a:r>
          </a:p>
          <a:p>
            <a:pPr>
              <a:defRPr/>
            </a:pPr>
            <a:endParaRPr lang="en-US" b="1"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D0B5F10-7F13-46E5-8BF5-0B7E17DCCBC8}" type="slidenum">
              <a:rPr lang="en-US" altLang="en-US" smtClean="0"/>
              <a:pPr fontAlgn="base">
                <a:spcBef>
                  <a:spcPct val="0"/>
                </a:spcBef>
                <a:spcAft>
                  <a:spcPct val="0"/>
                </a:spcAft>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BC55A39-138A-48C2-B20A-F7C41CD79EB5}"/>
              </a:ext>
            </a:extLst>
          </p:cNvPr>
          <p:cNvSpPr>
            <a:spLocks noGrp="1"/>
          </p:cNvSpPr>
          <p:nvPr>
            <p:ph type="body" idx="1"/>
          </p:nvPr>
        </p:nvSpPr>
        <p:spPr/>
        <p:txBody>
          <a:bodyPr/>
          <a:lstStyle/>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 to play video</a:t>
            </a:r>
          </a:p>
          <a:p>
            <a:pPr eaLnBrk="1" hangingPunct="1">
              <a:lnSpc>
                <a:spcPct val="115000"/>
              </a:lnSpc>
              <a:spcBef>
                <a:spcPct val="0"/>
              </a:spcBef>
              <a:defRPr/>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is the narration on the video:</a:t>
            </a:r>
          </a:p>
          <a:p>
            <a:pPr>
              <a:defRPr/>
            </a:pPr>
            <a:r>
              <a:rPr lang="en-US" dirty="0"/>
              <a:t>When cleaning a room </a:t>
            </a:r>
            <a:r>
              <a:rPr lang="en-US" b="0" dirty="0"/>
              <a:t>that has been occupied by a patient, </a:t>
            </a:r>
            <a:r>
              <a:rPr lang="en-US" dirty="0"/>
              <a:t>it is important to use the correct procedure for cleaning</a:t>
            </a:r>
          </a:p>
          <a:p>
            <a:pPr marL="171450" indent="-171450">
              <a:buFont typeface="Arial" panose="020B0604020202020204" pitchFamily="34" charset="0"/>
              <a:buChar char="•"/>
              <a:defRPr/>
            </a:pPr>
            <a:r>
              <a:rPr lang="en-US" dirty="0"/>
              <a:t>First cleaning/disinfecting of surfaces should move from clean to dirty to avoid possible contamination of surfaces that may not be soiled.  </a:t>
            </a:r>
          </a:p>
          <a:p>
            <a:pPr marL="171450" indent="-171450">
              <a:buFont typeface="Arial" panose="020B0604020202020204" pitchFamily="34" charset="0"/>
              <a:buChar char="•"/>
              <a:defRPr/>
            </a:pPr>
            <a:r>
              <a:rPr lang="en-US" dirty="0"/>
              <a:t>Prevent contamination of solutions (for example do not re-dip a cloth) </a:t>
            </a:r>
          </a:p>
          <a:p>
            <a:pPr marL="171450" indent="-171450">
              <a:buFont typeface="Arial" panose="020B0604020202020204" pitchFamily="34" charset="0"/>
              <a:buChar char="•"/>
              <a:defRPr/>
            </a:pPr>
            <a:r>
              <a:rPr lang="en-US" dirty="0"/>
              <a:t>Do not use wipes that are dried out  </a:t>
            </a:r>
          </a:p>
          <a:p>
            <a:pPr marL="171450" indent="-171450">
              <a:buFont typeface="Arial" panose="020B0604020202020204" pitchFamily="34" charset="0"/>
              <a:buChar char="•"/>
              <a:defRPr/>
            </a:pPr>
            <a:r>
              <a:rPr lang="en-US" dirty="0"/>
              <a:t>Physical removal of soil is essential to remove organisms from the surface</a:t>
            </a:r>
          </a:p>
          <a:p>
            <a:pPr marL="171450" indent="-171450">
              <a:buFont typeface="Arial" panose="020B0604020202020204" pitchFamily="34" charset="0"/>
              <a:buChar char="•"/>
              <a:defRPr/>
            </a:pPr>
            <a:r>
              <a:rPr lang="en-US" dirty="0"/>
              <a:t>Staff should know and follow the contact time recommended by the manufacturer. </a:t>
            </a:r>
            <a:endParaRPr lang="en-US" b="1" dirty="0"/>
          </a:p>
          <a:p>
            <a:pPr marL="171450" indent="-171450">
              <a:buFont typeface="Arial" panose="020B0604020202020204" pitchFamily="34" charset="0"/>
              <a:buChar char="•"/>
              <a:defRPr/>
            </a:pPr>
            <a:r>
              <a:rPr lang="en-US" dirty="0"/>
              <a:t>Monitor the cleaning and disinfection process and report findings to staff</a:t>
            </a:r>
          </a:p>
          <a:p>
            <a:pPr>
              <a:defRPr/>
            </a:pPr>
            <a:endParaRPr lang="en-US" dirty="0"/>
          </a:p>
        </p:txBody>
      </p:sp>
      <p:sp>
        <p:nvSpPr>
          <p:cNvPr id="4" name="Slide Number Placeholder 3">
            <a:extLst>
              <a:ext uri="{FF2B5EF4-FFF2-40B4-BE49-F238E27FC236}">
                <a16:creationId xmlns:a16="http://schemas.microsoft.com/office/drawing/2014/main" id="{56E89F78-4FB1-4AA8-A2CB-750B963ECBC5}"/>
              </a:ext>
            </a:extLst>
          </p:cNvPr>
          <p:cNvSpPr>
            <a:spLocks noGrp="1"/>
          </p:cNvSpPr>
          <p:nvPr>
            <p:ph type="sldNum" sz="quarter" idx="5"/>
          </p:nvPr>
        </p:nvSpPr>
        <p:spPr/>
        <p:txBody>
          <a:bodyPr/>
          <a:lstStyle/>
          <a:p>
            <a:pPr>
              <a:defRPr/>
            </a:pPr>
            <a:fld id="{07821DFA-57BA-44DE-B6CD-B9774B35067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485775" y="731838"/>
            <a:ext cx="6505575"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answer is false: The type of disinfectant is determined by the specific circumstances of each situation</a:t>
            </a:r>
          </a:p>
        </p:txBody>
      </p:sp>
      <p:sp>
        <p:nvSpPr>
          <p:cNvPr id="4" name="Slide Number Placeholder 3">
            <a:extLst>
              <a:ext uri="{FF2B5EF4-FFF2-40B4-BE49-F238E27FC236}">
                <a16:creationId xmlns:a16="http://schemas.microsoft.com/office/drawing/2014/main" id="{1C4DE177-9D12-49D2-A9CC-D3DDB1B94DFC}"/>
              </a:ext>
            </a:extLst>
          </p:cNvPr>
          <p:cNvSpPr>
            <a:spLocks noGrp="1"/>
          </p:cNvSpPr>
          <p:nvPr>
            <p:ph type="sldNum" sz="quarter" idx="5"/>
          </p:nvPr>
        </p:nvSpPr>
        <p:spPr/>
        <p:txBody>
          <a:bodyPr/>
          <a:lstStyle/>
          <a:p>
            <a:pPr>
              <a:defRPr/>
            </a:pPr>
            <a:fld id="{E870C6DE-B91D-4F7E-B30C-58FF2E5D481F}"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answer is C, Droplet precautions: Hand hygiene, environmental cleaning and separation of clean, dirty and sterile items are all components of asepsis. </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8BFB61C-A59F-4B9C-99AB-B45C5E7877BC}" type="slidenum">
              <a:rPr lang="en-US" altLang="en-US" smtClean="0"/>
              <a:pPr fontAlgn="base">
                <a:spcBef>
                  <a:spcPct val="0"/>
                </a:spcBef>
                <a:spcAft>
                  <a:spcPct val="0"/>
                </a:spcAft>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dirty="0"/>
              <a:t>Before me move on to the next module, are there any additional questions regarding</a:t>
            </a:r>
            <a:r>
              <a:rPr lang="en-US" baseline="0" dirty="0"/>
              <a:t> </a:t>
            </a:r>
            <a:r>
              <a:rPr lang="en-US" dirty="0"/>
              <a:t>Principles of Asepsis</a:t>
            </a:r>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We need to spend a little time talking about what the term “Asepsis” means in healthcare. </a:t>
            </a:r>
          </a:p>
          <a:p>
            <a:pPr eaLnBrk="1" hangingPunct="1">
              <a:lnSpc>
                <a:spcPct val="115000"/>
              </a:lnSpc>
              <a:spcBef>
                <a:spcPct val="0"/>
              </a:spcBef>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It is a broad term that is defined as “being free from disease producing microorganisms”. In all healthcare settings,, two types of asepsis may be used based on the activity.   </a:t>
            </a:r>
            <a:endParaRPr lang="en-US" altLang="en-US" dirty="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endParaRPr lang="en-US" altLang="en-US" b="1" dirty="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first one is medical asepsis, also referred to as clean technique, used during most routine patient care activities and non-surgical procedures.  In medical asepsis, emphasis is placed on removing most, but not all, of the infectious organisms, to reduce transmission from one person to another.</a:t>
            </a:r>
            <a:endParaRPr lang="en-US" altLang="en-US" dirty="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endParaRPr lang="en-US" altLang="en-US" dirty="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second one is surgical asepsis, also referred to as sterile technique, used only during surgical procedures.  Unlike medical asepsis, the goal of surgical asepsis is to remove </a:t>
            </a:r>
            <a:r>
              <a:rPr lang="en-US" altLang="en-US" b="0" u="non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all </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infectious  organisms and prevent the introduction of any organism into a normal sterile body site.  </a:t>
            </a:r>
          </a:p>
          <a:p>
            <a:pPr eaLnBrk="1" hangingPunct="1">
              <a:lnSpc>
                <a:spcPct val="115000"/>
              </a:lnSpc>
              <a:spcBef>
                <a:spcPct val="0"/>
              </a:spcBef>
            </a:pPr>
            <a:endPar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Now we are going to discuss each of these in a little more detail</a:t>
            </a:r>
            <a:endParaRPr lang="en-US" altLang="en-US" dirty="0">
              <a:ea typeface="Calibri" panose="020F0502020204030204" pitchFamily="34" charset="0"/>
              <a:cs typeface="Times New Roman" panose="02020603050405020304" pitchFamily="18"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C29F3A0-1FCA-4369-B6AB-07C02864A413}" type="slidenum">
              <a:rPr lang="en-US" altLang="en-US" smtClean="0">
                <a:solidFill>
                  <a:srgbClr val="000000"/>
                </a:solidFill>
              </a:rPr>
              <a:pPr fontAlgn="base">
                <a:spcBef>
                  <a:spcPct val="0"/>
                </a:spcBef>
                <a:spcAft>
                  <a:spcPct val="0"/>
                </a:spcAft>
              </a:pPr>
              <a:t>3</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Medical asepsis is based on several measures with the goal of </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controlling</a:t>
            </a: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the number of microorganisms, not making things sterile.   Medical asepsis should be used when performing any healthcare related activity. </a:t>
            </a:r>
          </a:p>
          <a:p>
            <a:pPr eaLnBrk="1" hangingPunct="1">
              <a:lnSpc>
                <a:spcPct val="115000"/>
              </a:lnSpc>
              <a:spcBef>
                <a:spcPct val="0"/>
              </a:spcBef>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CLICKS</a:t>
            </a:r>
          </a:p>
          <a:p>
            <a:pPr eaLnBrk="1" hangingPunct="1">
              <a:lnSpc>
                <a:spcPct val="115000"/>
              </a:lnSpc>
              <a:spcBef>
                <a:spcPct val="0"/>
              </a:spcBef>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 achieve medical asepsis, we must understand what is </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dirty, what is clean, what is sterile, </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how to keep these things separate, </a:t>
            </a:r>
          </a:p>
          <a:p>
            <a:pPr marL="171450" indent="-171450" eaLnBrk="1" hangingPunct="1">
              <a:lnSpc>
                <a:spcPct val="115000"/>
              </a:lnSpc>
              <a:spcBef>
                <a:spcPct val="0"/>
              </a:spcBef>
              <a:buFont typeface="Arial" panose="020B0604020202020204" pitchFamily="34" charset="0"/>
              <a:buChar char="•"/>
            </a:pPr>
            <a:r>
              <a:rPr lang="en-US" altLang="en-US" dirty="0">
                <a:solidFill>
                  <a:srgbClr val="000000"/>
                </a:solidFill>
                <a:latin typeface="Times New Roman"/>
                <a:ea typeface="Calibri"/>
                <a:cs typeface="Times New Roman"/>
              </a:rPr>
              <a:t>and how to remediate any contamination that might occur.  </a:t>
            </a:r>
            <a:endParaRPr lang="en-US" altLang="en-US" dirty="0">
              <a:ea typeface="Calibri" panose="020F0502020204030204" pitchFamily="34" charset="0"/>
              <a:cs typeface="Times New Roman" panose="02020603050405020304" pitchFamily="18"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5BF8DE-27C4-4D5A-BAF5-9898246DB608}" type="slidenum">
              <a:rPr lang="en-US" altLang="en-US" smtClean="0">
                <a:solidFill>
                  <a:srgbClr val="000000"/>
                </a:solidFill>
              </a:rPr>
              <a:pPr fontAlgn="base">
                <a:spcBef>
                  <a:spcPct val="0"/>
                </a:spcBef>
                <a:spcAft>
                  <a:spcPct val="0"/>
                </a:spcAft>
              </a:pPr>
              <a:t>4</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2EE600A-BDDD-4E03-AE39-3BF4D9C82396}"/>
              </a:ext>
            </a:extLst>
          </p:cNvPr>
          <p:cNvSpPr>
            <a:spLocks noGrp="1"/>
          </p:cNvSpPr>
          <p:nvPr>
            <p:ph type="body" idx="1"/>
          </p:nvPr>
        </p:nvSpPr>
        <p:spPr/>
        <p:txBody>
          <a:bodyPr/>
          <a:lstStyle/>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 to play video</a:t>
            </a:r>
          </a:p>
          <a:p>
            <a:pPr eaLnBrk="1" hangingPunct="1">
              <a:lnSpc>
                <a:spcPct val="115000"/>
              </a:lnSpc>
              <a:spcBef>
                <a:spcPct val="0"/>
              </a:spcBef>
              <a:defRPr/>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is the narration on the video:</a:t>
            </a: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There are several key principles that must be applied in medical asepsis or “clean technique”. They include:</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Performing hand hygiene is fundamental to the practice of medical asepsis and is key to reducing the potential for transmission of infectious agents. Hand hygiene will be discussed in detail later in this module</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Use personal protective equipment if contact with blood or body fluid is anticipated. Remember if is wet and does not belong to you use appropriate PPE and perform hand hygiene</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Patient care equipment can become contaminated and should be cleaned after each use and stored appropriately</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Another source of contamination is the patient environment and for this reason should be cleaned and disinfected between patients</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Healthcare providers can also, potentially be a source of contamination, but can reduce their opportunities for transmitting disease by staying up to date on vaccinations, not working when sick and maintaining good personal hygiene.    </a:t>
            </a:r>
          </a:p>
          <a:p>
            <a:pPr>
              <a:defRPr/>
            </a:pPr>
            <a:endParaRPr lang="en-US" dirty="0"/>
          </a:p>
        </p:txBody>
      </p:sp>
      <p:sp>
        <p:nvSpPr>
          <p:cNvPr id="4" name="Slide Number Placeholder 3">
            <a:extLst>
              <a:ext uri="{FF2B5EF4-FFF2-40B4-BE49-F238E27FC236}">
                <a16:creationId xmlns:a16="http://schemas.microsoft.com/office/drawing/2014/main" id="{4516A4D0-F3A8-410C-A33B-7D698B434EA9}"/>
              </a:ext>
            </a:extLst>
          </p:cNvPr>
          <p:cNvSpPr>
            <a:spLocks noGrp="1"/>
          </p:cNvSpPr>
          <p:nvPr>
            <p:ph type="sldNum" sz="quarter" idx="5"/>
          </p:nvPr>
        </p:nvSpPr>
        <p:spPr/>
        <p:txBody>
          <a:bodyPr/>
          <a:lstStyle/>
          <a:p>
            <a:pPr>
              <a:defRPr/>
            </a:pPr>
            <a:fld id="{73747019-117E-42A7-B88E-8AE394FF1CE9}"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Now that we have reviewed medical asepsis, let’s move on to surgical asepsis.  More stringent requirements are used during sterile procedures because the risk of infection increases during surgical procedures.</a:t>
            </a:r>
          </a:p>
          <a:p>
            <a:endParaRPr lang="en-US" altLang="en-US"/>
          </a:p>
        </p:txBody>
      </p:sp>
      <p:sp>
        <p:nvSpPr>
          <p:cNvPr id="4" name="Slide Number Placeholder 3">
            <a:extLst>
              <a:ext uri="{FF2B5EF4-FFF2-40B4-BE49-F238E27FC236}">
                <a16:creationId xmlns:a16="http://schemas.microsoft.com/office/drawing/2014/main" id="{12CDE682-4EB2-450D-9090-E1917DA4B73E}"/>
              </a:ext>
            </a:extLst>
          </p:cNvPr>
          <p:cNvSpPr>
            <a:spLocks noGrp="1"/>
          </p:cNvSpPr>
          <p:nvPr>
            <p:ph type="sldNum" sz="quarter" idx="5"/>
          </p:nvPr>
        </p:nvSpPr>
        <p:spPr/>
        <p:txBody>
          <a:bodyPr/>
          <a:lstStyle/>
          <a:p>
            <a:pPr>
              <a:defRPr/>
            </a:pPr>
            <a:fld id="{FE0903C8-5C77-49D5-B697-C8E1DDCAC9D4}"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pPr>
            <a:r>
              <a:rPr lang="en-US" altLang="en-US" dirty="0">
                <a:solidFill>
                  <a:srgbClr val="000000"/>
                </a:solidFill>
                <a:latin typeface="Times New Roman"/>
                <a:ea typeface="Calibri"/>
                <a:cs typeface="Times New Roman"/>
              </a:rPr>
              <a:t>Surgical asepsis is based on several measures with the goal of removing all microorganisms, thereby making things sterile.   Surgical asepsis should be used when performing any surgical or sterile procedure.  </a:t>
            </a:r>
            <a:endPar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15000"/>
              </a:lnSpc>
              <a:spcBef>
                <a:spcPct val="0"/>
              </a:spcBef>
            </a:pPr>
            <a:endPar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15000"/>
              </a:lnSpc>
              <a:spcBef>
                <a:spcPct val="0"/>
              </a:spcBef>
            </a:pPr>
            <a:r>
              <a:rPr lang="en-US" altLang="en-US" dirty="0">
                <a:solidFill>
                  <a:srgbClr val="000000"/>
                </a:solidFill>
                <a:latin typeface="Times New Roman"/>
                <a:ea typeface="Calibri"/>
                <a:cs typeface="Times New Roman"/>
              </a:rPr>
              <a:t>To achieve surgical asepsis, we must know what is sterile,  what is not sterile, how to keep these things separate, and how to remediate any contamination that might occur.  </a:t>
            </a:r>
            <a:endParaRPr lang="en-US" altLang="en-US" dirty="0">
              <a:ea typeface="Calibri" panose="020F0502020204030204" pitchFamily="34" charset="0"/>
              <a:cs typeface="Times New Roman" panose="02020603050405020304" pitchFamily="18"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4A768B7-CFDB-4C21-A1D2-035715BAE50D}" type="slidenum">
              <a:rPr lang="en-US" altLang="en-US" smtClean="0">
                <a:solidFill>
                  <a:srgbClr val="000000"/>
                </a:solidFill>
              </a:rPr>
              <a:pPr fontAlgn="base">
                <a:spcBef>
                  <a:spcPct val="0"/>
                </a:spcBef>
                <a:spcAft>
                  <a:spcPct val="0"/>
                </a:spcAft>
              </a:pPr>
              <a:t>7</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30943B56-8CC6-4FB0-AAA6-627960894C6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While in the surgical environment, there are several principles which help maintain a sterile environment.  </a:t>
            </a: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First, the patient should not be a source of contamination.  The skin around the surgical site is meticulously cleaned using a chemical antiseptic, like chlorhexidine-alcohol solution, and all other areas of skin are covered by a sterile drape.  </a:t>
            </a:r>
            <a:endParaRPr lang="en-US" altLang="en-US" dirty="0">
              <a:ea typeface="Calibri" panose="020F0502020204030204" pitchFamily="34" charset="0"/>
              <a:cs typeface="Times New Roman" panose="02020603050405020304" pitchFamily="18" charset="0"/>
            </a:endParaRP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endParaRPr lang="en-US" altLang="en-US" dirty="0">
              <a:ea typeface="Calibri" panose="020F0502020204030204" pitchFamily="34" charset="0"/>
              <a:cs typeface="Times New Roman" panose="02020603050405020304" pitchFamily="18" charset="0"/>
            </a:endParaRP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Similarly, healthcare personnel performing or assisting with the procedure, should not be a source for contamination.  Personnel working in the sterile field should:</a:t>
            </a:r>
          </a:p>
          <a:p>
            <a:pPr eaLnBrk="1" hangingPunct="1">
              <a:lnSpc>
                <a:spcPct val="115000"/>
              </a:lnSpc>
              <a:spcBef>
                <a:spcPct val="0"/>
              </a:spcBef>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endPar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Perform a surgical hand scrub, </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Don sterile gown and glove, and </a:t>
            </a:r>
          </a:p>
          <a:p>
            <a:pPr marL="177845" indent="-177845" eaLnBrk="1" hangingPunct="1">
              <a:lnSpc>
                <a:spcPct val="115000"/>
              </a:lnSpc>
              <a:spcBef>
                <a:spcPct val="0"/>
              </a:spcBef>
              <a:buFont typeface="Arial" panose="020B0604020202020204" pitchFamily="34" charset="0"/>
              <a:buChar char="•"/>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Only contact sterile items.  </a:t>
            </a:r>
          </a:p>
          <a:p>
            <a:pPr eaLnBrk="1" hangingPunct="1">
              <a:lnSpc>
                <a:spcPct val="115000"/>
              </a:lnSpc>
              <a:spcBef>
                <a:spcPct val="0"/>
              </a:spcBef>
              <a:buFont typeface="Arial" panose="020B0604020202020204" pitchFamily="34" charset="0"/>
              <a:buNone/>
              <a:defRPr/>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buFont typeface="Arial" panose="020B0604020202020204" pitchFamily="34" charset="0"/>
              <a:buNone/>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All other personnel should only contact unsterile items and should not have direct contact with personnel in the sterile field.</a:t>
            </a:r>
          </a:p>
          <a:p>
            <a:pPr eaLnBrk="1" hangingPunct="1">
              <a:lnSpc>
                <a:spcPct val="115000"/>
              </a:lnSpc>
              <a:spcBef>
                <a:spcPct val="0"/>
              </a:spcBef>
              <a:defRPr/>
            </a:pPr>
            <a:r>
              <a:rPr lang="en-US"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the event a b</a:t>
            </a:r>
            <a:r>
              <a:rPr lang="en-US" altLang="en-US" dirty="0">
                <a:ea typeface="Calibri" panose="020F0502020204030204" pitchFamily="34" charset="0"/>
                <a:cs typeface="Times New Roman" panose="02020603050405020304" pitchFamily="18" charset="0"/>
              </a:rPr>
              <a:t>reak in technique occurs, point it out immediately and take appropriate action</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1419BCD-A0B5-4D2E-AEA8-DA9785BD6946}" type="slidenum">
              <a:rPr lang="en-US" altLang="en-US" smtClean="0"/>
              <a:pPr fontAlgn="base">
                <a:spcBef>
                  <a:spcPct val="0"/>
                </a:spcBef>
                <a:spcAft>
                  <a:spcPct val="0"/>
                </a:spcAft>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a:r>
              <a:rPr lang="en-US" altLang="en-US" sz="2400" b="1" dirty="0"/>
              <a:t>CLICK for answer </a:t>
            </a:r>
            <a:r>
              <a:rPr lang="en-US" altLang="en-US" sz="2400" dirty="0" err="1"/>
              <a:t>Answer</a:t>
            </a:r>
            <a:r>
              <a:rPr lang="en-US" altLang="en-US" sz="2400" dirty="0"/>
              <a:t> B is true: Clean technique, or medical asepsis, </a:t>
            </a:r>
            <a:r>
              <a:rPr lang="en-US" altLang="en-US" sz="2400" b="0" dirty="0"/>
              <a:t>is</a:t>
            </a:r>
            <a:r>
              <a:rPr lang="en-US" altLang="en-US" sz="2400" dirty="0"/>
              <a:t> used for all healthcare related activities.</a:t>
            </a:r>
          </a:p>
        </p:txBody>
      </p:sp>
      <p:sp>
        <p:nvSpPr>
          <p:cNvPr id="4" name="Slide Number Placeholder 3">
            <a:extLst>
              <a:ext uri="{FF2B5EF4-FFF2-40B4-BE49-F238E27FC236}">
                <a16:creationId xmlns:a16="http://schemas.microsoft.com/office/drawing/2014/main" id="{DD71B847-5D24-4E3E-881F-02862254A640}"/>
              </a:ext>
            </a:extLst>
          </p:cNvPr>
          <p:cNvSpPr>
            <a:spLocks noGrp="1"/>
          </p:cNvSpPr>
          <p:nvPr>
            <p:ph type="sldNum" sz="quarter" idx="5"/>
          </p:nvPr>
        </p:nvSpPr>
        <p:spPr/>
        <p:txBody>
          <a:bodyPr/>
          <a:lstStyle/>
          <a:p>
            <a:pPr>
              <a:defRPr/>
            </a:pPr>
            <a:fld id="{5238DAB1-1B05-417E-BDE5-AA5A0F57DA65}"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15135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6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95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52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9E9C4A-AD2E-21A1-6A92-9D19A8438E0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555"/>
            <a:ext cx="12192000" cy="6854890"/>
          </a:xfrm>
          <a:prstGeom prst="rect">
            <a:avLst/>
          </a:prstGeom>
          <a:blipFill>
            <a:blip r:embed="rId7"/>
            <a:tile tx="0" ty="0" sx="100000" sy="100000" flip="none" algn="tl"/>
          </a:blipFill>
        </p:spPr>
      </p:pic>
      <p:pic>
        <p:nvPicPr>
          <p:cNvPr id="15" name="Picture 14" descr="A close up of a building&#10;&#10;Description generated with high confidence">
            <a:extLst>
              <a:ext uri="{FF2B5EF4-FFF2-40B4-BE49-F238E27FC236}">
                <a16:creationId xmlns:a16="http://schemas.microsoft.com/office/drawing/2014/main" id="{79507CD9-99DE-FFB1-4080-B4EE9B9BFF4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96556" y="168363"/>
            <a:ext cx="2558587" cy="1269100"/>
          </a:xfrm>
          <a:prstGeom prst="rect">
            <a:avLst/>
          </a:prstGeom>
        </p:spPr>
      </p:pic>
      <p:pic>
        <p:nvPicPr>
          <p:cNvPr id="16" name="Picture 15" descr="A close up of a plant&#10;&#10;Description generated with high confidence">
            <a:extLst>
              <a:ext uri="{FF2B5EF4-FFF2-40B4-BE49-F238E27FC236}">
                <a16:creationId xmlns:a16="http://schemas.microsoft.com/office/drawing/2014/main" id="{CE8300BD-5C1C-E8CC-7665-44F736005D8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21343" y="38501"/>
            <a:ext cx="1087819" cy="1530923"/>
          </a:xfrm>
          <a:prstGeom prst="rect">
            <a:avLst/>
          </a:prstGeom>
        </p:spPr>
      </p:pic>
      <p:pic>
        <p:nvPicPr>
          <p:cNvPr id="17" name="Picture 16">
            <a:extLst>
              <a:ext uri="{FF2B5EF4-FFF2-40B4-BE49-F238E27FC236}">
                <a16:creationId xmlns:a16="http://schemas.microsoft.com/office/drawing/2014/main" id="{322AFB26-B9CA-56EE-160E-26C04A0E248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18" name="TextBox 17">
            <a:extLst>
              <a:ext uri="{FF2B5EF4-FFF2-40B4-BE49-F238E27FC236}">
                <a16:creationId xmlns:a16="http://schemas.microsoft.com/office/drawing/2014/main" id="{B2F0C33F-FA4A-5BD0-76BB-6C012C3A9616}"/>
              </a:ext>
            </a:extLst>
          </p:cNvPr>
          <p:cNvSpPr txBox="1"/>
          <p:nvPr userDrawn="1"/>
        </p:nvSpPr>
        <p:spPr>
          <a:xfrm>
            <a:off x="884486" y="92944"/>
            <a:ext cx="3916114" cy="400110"/>
          </a:xfrm>
          <a:prstGeom prst="rect">
            <a:avLst/>
          </a:prstGeom>
          <a:noFill/>
        </p:spPr>
        <p:txBody>
          <a:bodyPr wrap="square" rtlCol="0">
            <a:spAutoFit/>
          </a:bodyPr>
          <a:lstStyle/>
          <a:p>
            <a:r>
              <a:rPr lang="en-US" sz="2000" kern="1200" dirty="0">
                <a:solidFill>
                  <a:srgbClr val="FFFFFF"/>
                </a:solidFill>
                <a:effectLst/>
                <a:latin typeface="Edmondsans"/>
                <a:ea typeface="+mn-ea"/>
                <a:cs typeface="+mn-cs"/>
              </a:rPr>
              <a:t>Principles and Practices of Asepsis</a:t>
            </a:r>
            <a:endParaRPr lang="en-US" sz="2000" dirty="0">
              <a:solidFill>
                <a:srgbClr val="FFFFFF"/>
              </a:solidFill>
              <a:latin typeface="Edmondsans"/>
            </a:endParaRPr>
          </a:p>
        </p:txBody>
      </p:sp>
      <p:sp>
        <p:nvSpPr>
          <p:cNvPr id="19" name="TextBox 18">
            <a:extLst>
              <a:ext uri="{FF2B5EF4-FFF2-40B4-BE49-F238E27FC236}">
                <a16:creationId xmlns:a16="http://schemas.microsoft.com/office/drawing/2014/main" id="{7460CB4A-5E69-AE92-1C56-616F6BE5A9A2}"/>
              </a:ext>
            </a:extLst>
          </p:cNvPr>
          <p:cNvSpPr txBox="1"/>
          <p:nvPr userDrawn="1"/>
        </p:nvSpPr>
        <p:spPr>
          <a:xfrm>
            <a:off x="168482" y="38501"/>
            <a:ext cx="716004" cy="646331"/>
          </a:xfrm>
          <a:prstGeom prst="rect">
            <a:avLst/>
          </a:prstGeom>
          <a:noFill/>
        </p:spPr>
        <p:txBody>
          <a:bodyPr wrap="square" rtlCol="0">
            <a:spAutoFit/>
          </a:bodyPr>
          <a:lstStyle/>
          <a:p>
            <a:r>
              <a:rPr lang="en-US" sz="3600" kern="1200" dirty="0">
                <a:solidFill>
                  <a:srgbClr val="FFFFFF"/>
                </a:solidFill>
                <a:effectLst/>
                <a:latin typeface="Edmondsans"/>
                <a:ea typeface="+mn-ea"/>
                <a:cs typeface="+mn-cs"/>
              </a:rPr>
              <a:t>E</a:t>
            </a:r>
            <a:endParaRPr lang="en-US" sz="3600" dirty="0">
              <a:solidFill>
                <a:srgbClr val="FFFFFF"/>
              </a:solidFill>
              <a:latin typeface="Edmondsans"/>
            </a:endParaRPr>
          </a:p>
        </p:txBody>
      </p:sp>
      <p:pic>
        <p:nvPicPr>
          <p:cNvPr id="20" name="Picture 19">
            <a:extLst>
              <a:ext uri="{FF2B5EF4-FFF2-40B4-BE49-F238E27FC236}">
                <a16:creationId xmlns:a16="http://schemas.microsoft.com/office/drawing/2014/main" id="{22DD787F-9132-46AD-2496-7D25C9A1D5D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791206" y="6098267"/>
            <a:ext cx="1243123" cy="720551"/>
          </a:xfrm>
          <a:prstGeom prst="rect">
            <a:avLst/>
          </a:prstGeom>
        </p:spPr>
      </p:pic>
    </p:spTree>
  </p:cSld>
  <p:clrMap bg1="dk1" tx1="lt1" bg2="dk2" tx2="lt2" accent1="accent1" accent2="accent2" accent3="accent3" accent4="accent4" accent5="accent5" accent6="accent6" hlink="hlink" folHlink="folHlink"/>
  <p:sldLayoutIdLst>
    <p:sldLayoutId id="2147484115" r:id="rId1"/>
    <p:sldLayoutId id="2147484116" r:id="rId2"/>
    <p:sldLayoutId id="2147484120" r:id="rId3"/>
    <p:sldLayoutId id="2147484121" r:id="rId4"/>
  </p:sldLayoutIdLst>
  <p:txStyles>
    <p:titleStyle>
      <a:lvl1pPr algn="ctr" rtl="0" eaLnBrk="0" fontAlgn="base" hangingPunct="0">
        <a:spcBef>
          <a:spcPct val="0"/>
        </a:spcBef>
        <a:spcAft>
          <a:spcPct val="0"/>
        </a:spcAft>
        <a:defRPr sz="3600" kern="1200" cap="all">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Calibri" panose="020F0502020204030204" pitchFamily="34" charset="0"/>
        </a:defRPr>
      </a:lvl2pPr>
      <a:lvl3pPr algn="ctr" rtl="0" eaLnBrk="0" fontAlgn="base" hangingPunct="0">
        <a:spcBef>
          <a:spcPct val="0"/>
        </a:spcBef>
        <a:spcAft>
          <a:spcPct val="0"/>
        </a:spcAft>
        <a:defRPr sz="3600">
          <a:solidFill>
            <a:schemeClr val="bg1"/>
          </a:solidFill>
          <a:latin typeface="Calibri" panose="020F0502020204030204" pitchFamily="34" charset="0"/>
        </a:defRPr>
      </a:lvl3pPr>
      <a:lvl4pPr algn="ctr" rtl="0" eaLnBrk="0" fontAlgn="base" hangingPunct="0">
        <a:spcBef>
          <a:spcPct val="0"/>
        </a:spcBef>
        <a:spcAft>
          <a:spcPct val="0"/>
        </a:spcAft>
        <a:defRPr sz="3600">
          <a:solidFill>
            <a:schemeClr val="bg1"/>
          </a:solidFill>
          <a:latin typeface="Calibri" panose="020F0502020204030204" pitchFamily="34" charset="0"/>
        </a:defRPr>
      </a:lvl4pPr>
      <a:lvl5pPr algn="ctr" rtl="0" eaLnBrk="0" fontAlgn="base" hangingPunct="0">
        <a:spcBef>
          <a:spcPct val="0"/>
        </a:spcBef>
        <a:spcAft>
          <a:spcPct val="0"/>
        </a:spcAft>
        <a:defRPr sz="3600">
          <a:solidFill>
            <a:schemeClr val="bg1"/>
          </a:solidFill>
          <a:latin typeface="Calibri" panose="020F05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2.png"/><Relationship Id="rId5" Type="http://schemas.openxmlformats.org/officeDocument/2006/relationships/image" Target="../media/image36.png"/><Relationship Id="rId10"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32.png"/><Relationship Id="rId4" Type="http://schemas.openxmlformats.org/officeDocument/2006/relationships/image" Target="../media/image42.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ideo" Target="https://player.vimeo.com/video/834897774?h=425fc2debb&amp;app_id=122963" TargetMode="Externa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https://player.vimeo.com/video/333411398?h=719b5bc0da&amp;app_id=122963" TargetMode="Externa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3.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video" Target="https://player.vimeo.com/video/831337760?h=3405a356fe&amp;app_id=122963" TargetMode="External"/><Relationship Id="rId6" Type="http://schemas.openxmlformats.org/officeDocument/2006/relationships/image" Target="../media/image8.png"/><Relationship Id="rId5" Type="http://schemas.openxmlformats.org/officeDocument/2006/relationships/image" Target="../media/image71.jpe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player.vimeo.com/video/831343513?h=02f48b7993&amp;app_id=122963" TargetMode="Externa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5.jpe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29.jpeg"/><Relationship Id="rId4" Type="http://schemas.openxmlformats.org/officeDocument/2006/relationships/image" Target="../media/image26.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AA933-6F14-4618-8009-04B1B40B1416}"/>
              </a:ext>
            </a:extLst>
          </p:cNvPr>
          <p:cNvPicPr>
            <a:picLocks noChangeAspect="1"/>
          </p:cNvPicPr>
          <p:nvPr/>
        </p:nvPicPr>
        <p:blipFill>
          <a:blip r:embed="rId3">
            <a:extLst>
              <a:ext uri="{28A0092B-C50C-407E-A947-70E740481C1C}">
                <a14:useLocalDpi xmlns:a14="http://schemas.microsoft.com/office/drawing/2010/main" val="0"/>
              </a:ext>
            </a:extLst>
          </a:blip>
          <a:srcRect l="7352" r="7352"/>
          <a:stretch/>
        </p:blipFill>
        <p:spPr>
          <a:xfrm>
            <a:off x="310104" y="1761312"/>
            <a:ext cx="8319342" cy="5486400"/>
          </a:xfrm>
          <a:prstGeom prst="rect">
            <a:avLst/>
          </a:prstGeom>
        </p:spPr>
      </p:pic>
      <p:pic>
        <p:nvPicPr>
          <p:cNvPr id="8" name="Banner">
            <a:extLst>
              <a:ext uri="{FF2B5EF4-FFF2-40B4-BE49-F238E27FC236}">
                <a16:creationId xmlns:a16="http://schemas.microsoft.com/office/drawing/2014/main" id="{E3A2DA18-6E32-58AC-2C85-8BDD127AE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DB8ABE99-59AA-BA32-2F37-DB086F4B3E41}"/>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Module E</a:t>
            </a:r>
          </a:p>
        </p:txBody>
      </p:sp>
      <p:pic>
        <p:nvPicPr>
          <p:cNvPr id="11" name="Picture 10">
            <a:extLst>
              <a:ext uri="{FF2B5EF4-FFF2-40B4-BE49-F238E27FC236}">
                <a16:creationId xmlns:a16="http://schemas.microsoft.com/office/drawing/2014/main" id="{50FB5D41-5508-D598-2DCD-7389C9691B1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96200" y="3240069"/>
            <a:ext cx="4495800" cy="2528887"/>
          </a:xfrm>
          <a:prstGeom prst="rect">
            <a:avLst/>
          </a:prstGeom>
        </p:spPr>
      </p:pic>
      <p:pic>
        <p:nvPicPr>
          <p:cNvPr id="12" name="Picture 11" descr="A picture containing transport, airplane, aircraft, sketch&#10;&#10;Description automatically generated">
            <a:extLst>
              <a:ext uri="{FF2B5EF4-FFF2-40B4-BE49-F238E27FC236}">
                <a16:creationId xmlns:a16="http://schemas.microsoft.com/office/drawing/2014/main" id="{95AADA8D-9C6C-1AB3-6FBA-6BC205F9C6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Content Placeholder 8"/>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920305" y="1796733"/>
            <a:ext cx="6351390" cy="4225126"/>
          </a:xfrm>
          <a:prstGeom prst="rect">
            <a:avLst/>
          </a:prstGeom>
        </p:spPr>
      </p:pic>
      <p:pic>
        <p:nvPicPr>
          <p:cNvPr id="2" name="Banner">
            <a:extLst>
              <a:ext uri="{FF2B5EF4-FFF2-40B4-BE49-F238E27FC236}">
                <a16:creationId xmlns:a16="http://schemas.microsoft.com/office/drawing/2014/main" id="{E9C068BB-2607-D229-1058-35C87DE43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01C4F68E-351C-9895-DECE-C0283EEEC839}"/>
              </a:ext>
            </a:extLst>
          </p:cNvPr>
          <p:cNvSpPr txBox="1"/>
          <p:nvPr/>
        </p:nvSpPr>
        <p:spPr>
          <a:xfrm>
            <a:off x="1143000" y="1070650"/>
            <a:ext cx="5791200" cy="707886"/>
          </a:xfrm>
          <a:prstGeom prst="rect">
            <a:avLst/>
          </a:prstGeom>
          <a:noFill/>
        </p:spPr>
        <p:txBody>
          <a:bodyPr wrap="square" rtlCol="0">
            <a:spAutoFit/>
          </a:bodyPr>
          <a:lstStyle/>
          <a:p>
            <a:r>
              <a:rPr lang="en-US" sz="4000" b="1" dirty="0"/>
              <a:t>Role of Hand Hygiene</a:t>
            </a:r>
          </a:p>
        </p:txBody>
      </p:sp>
      <p:pic>
        <p:nvPicPr>
          <p:cNvPr id="6" name="handwash icon">
            <a:extLst>
              <a:ext uri="{FF2B5EF4-FFF2-40B4-BE49-F238E27FC236}">
                <a16:creationId xmlns:a16="http://schemas.microsoft.com/office/drawing/2014/main" id="{966E4C48-143F-F0B3-5A31-141AE4EC07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7" name="Content Placeholder 2"/>
          <p:cNvSpPr>
            <a:spLocks noGrp="1"/>
          </p:cNvSpPr>
          <p:nvPr>
            <p:ph idx="4294967295"/>
          </p:nvPr>
        </p:nvSpPr>
        <p:spPr>
          <a:xfrm>
            <a:off x="1498738" y="2133600"/>
            <a:ext cx="4800600" cy="2819400"/>
          </a:xfrm>
          <a:prstGeom prst="rect">
            <a:avLst/>
          </a:prstGeom>
        </p:spPr>
        <p:txBody>
          <a:bodyPr/>
          <a:lstStyle/>
          <a:p>
            <a:pPr indent="-273050" eaLnBrk="1" hangingPunct="1"/>
            <a:r>
              <a:rPr lang="en-US" altLang="en-US" sz="2400" dirty="0">
                <a:solidFill>
                  <a:srgbClr val="532E1D"/>
                </a:solidFill>
                <a:latin typeface="Calibri" panose="020F0502020204030204" pitchFamily="34" charset="0"/>
                <a:cs typeface="Calibri" panose="020F0502020204030204" pitchFamily="34" charset="0"/>
              </a:rPr>
              <a:t>Handwashing with soap and water</a:t>
            </a:r>
          </a:p>
          <a:p>
            <a:pPr indent="-273050" eaLnBrk="1" hangingPunct="1"/>
            <a:r>
              <a:rPr lang="en-US" altLang="en-US" sz="2400" dirty="0">
                <a:solidFill>
                  <a:srgbClr val="532E1D"/>
                </a:solidFill>
                <a:latin typeface="Calibri" panose="020F0502020204030204" pitchFamily="34" charset="0"/>
                <a:cs typeface="Calibri" panose="020F0502020204030204" pitchFamily="34" charset="0"/>
              </a:rPr>
              <a:t>Antiseptic handwash</a:t>
            </a:r>
          </a:p>
          <a:p>
            <a:pPr indent="-273050" eaLnBrk="1" hangingPunct="1"/>
            <a:r>
              <a:rPr lang="en-US" altLang="en-US" sz="2400" dirty="0">
                <a:solidFill>
                  <a:srgbClr val="532E1D"/>
                </a:solidFill>
                <a:latin typeface="Calibri" panose="020F0502020204030204" pitchFamily="34" charset="0"/>
                <a:cs typeface="Calibri" panose="020F0502020204030204" pitchFamily="34" charset="0"/>
              </a:rPr>
              <a:t>Alcohol-based hand rub</a:t>
            </a:r>
          </a:p>
          <a:p>
            <a:pPr indent="-273050" eaLnBrk="1" hangingPunct="1"/>
            <a:r>
              <a:rPr lang="en-US" altLang="en-US" sz="2400" dirty="0">
                <a:solidFill>
                  <a:srgbClr val="532E1D"/>
                </a:solidFill>
                <a:latin typeface="Calibri" panose="020F0502020204030204" pitchFamily="34" charset="0"/>
                <a:cs typeface="Calibri" panose="020F0502020204030204" pitchFamily="34" charset="0"/>
              </a:rPr>
              <a:t>Surgical antisepsis</a:t>
            </a:r>
          </a:p>
        </p:txBody>
      </p:sp>
      <p:pic>
        <p:nvPicPr>
          <p:cNvPr id="4" name="Picture 3">
            <a:extLst>
              <a:ext uri="{FF2B5EF4-FFF2-40B4-BE49-F238E27FC236}">
                <a16:creationId xmlns:a16="http://schemas.microsoft.com/office/drawing/2014/main" id="{EEE0A724-6EB1-495E-973B-51886FA6B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752600"/>
            <a:ext cx="3808288" cy="4898118"/>
          </a:xfrm>
          <a:prstGeom prst="roundRect">
            <a:avLst>
              <a:gd name="adj" fmla="val 42906"/>
            </a:avLst>
          </a:prstGeom>
          <a:effectLst>
            <a:softEdge rad="635000"/>
          </a:effectLst>
        </p:spPr>
      </p:pic>
      <p:pic>
        <p:nvPicPr>
          <p:cNvPr id="3" name="Banner">
            <a:extLst>
              <a:ext uri="{FF2B5EF4-FFF2-40B4-BE49-F238E27FC236}">
                <a16:creationId xmlns:a16="http://schemas.microsoft.com/office/drawing/2014/main" id="{0FF80EB2-A5A3-F4A0-5090-65BAE1AE5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493271BA-ED2D-8274-40A0-DC701CEB319D}"/>
              </a:ext>
            </a:extLst>
          </p:cNvPr>
          <p:cNvSpPr txBox="1"/>
          <p:nvPr/>
        </p:nvSpPr>
        <p:spPr>
          <a:xfrm>
            <a:off x="1143000" y="1070650"/>
            <a:ext cx="5867400" cy="707886"/>
          </a:xfrm>
          <a:prstGeom prst="rect">
            <a:avLst/>
          </a:prstGeom>
          <a:noFill/>
        </p:spPr>
        <p:txBody>
          <a:bodyPr wrap="square" rtlCol="0">
            <a:spAutoFit/>
          </a:bodyPr>
          <a:lstStyle/>
          <a:p>
            <a:r>
              <a:rPr lang="en-US" sz="4000" b="1" dirty="0"/>
              <a:t>What is Hand Hygiene?</a:t>
            </a:r>
          </a:p>
        </p:txBody>
      </p:sp>
      <p:pic>
        <p:nvPicPr>
          <p:cNvPr id="7" name="handwash icon">
            <a:extLst>
              <a:ext uri="{FF2B5EF4-FFF2-40B4-BE49-F238E27FC236}">
                <a16:creationId xmlns:a16="http://schemas.microsoft.com/office/drawing/2014/main" id="{6B2D5F5B-6CEA-8636-1C7E-C1FED6E5B7A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3) skin diagra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0080" y="2196384"/>
            <a:ext cx="5924327" cy="333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4) resident bacteri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193" y="2486897"/>
            <a:ext cx="5928871" cy="333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5) transient bacteria"/>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5954" y="2491535"/>
            <a:ext cx="5928868" cy="333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1) hand still"/>
          <p:cNvPicPr>
            <a:picLocks noChangeAspect="1"/>
          </p:cNvPicPr>
          <p:nvPr/>
        </p:nvPicPr>
        <p:blipFill>
          <a:blip r:embed="rId6" cstate="print">
            <a:extLst>
              <a:ext uri="{28A0092B-C50C-407E-A947-70E740481C1C}">
                <a14:useLocalDpi xmlns:a14="http://schemas.microsoft.com/office/drawing/2010/main" val="0"/>
              </a:ext>
            </a:extLst>
          </a:blip>
          <a:srcRect l="23011" r="23011"/>
          <a:stretch/>
        </p:blipFill>
        <p:spPr bwMode="auto">
          <a:xfrm>
            <a:off x="1709291" y="2406760"/>
            <a:ext cx="2047878" cy="252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1) cone pic"/>
          <p:cNvPicPr>
            <a:picLocks noChangeAspect="1"/>
          </p:cNvPicPr>
          <p:nvPr/>
        </p:nvPicPr>
        <p:blipFill rotWithShape="1">
          <a:blip r:embed="rId7">
            <a:extLst>
              <a:ext uri="{28A0092B-C50C-407E-A947-70E740481C1C}">
                <a14:useLocalDpi xmlns:a14="http://schemas.microsoft.com/office/drawing/2010/main" val="0"/>
              </a:ext>
            </a:extLst>
          </a:blip>
          <a:srcRect l="18367" t="30699" r="39377" b="18422"/>
          <a:stretch/>
        </p:blipFill>
        <p:spPr bwMode="auto">
          <a:xfrm>
            <a:off x="2539739" y="2805093"/>
            <a:ext cx="3352801" cy="203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1) microscope slide circle"/>
          <p:cNvPicPr>
            <a:picLocks noChangeAspect="1"/>
          </p:cNvPicPr>
          <p:nvPr/>
        </p:nvPicPr>
        <p:blipFill>
          <a:blip r:embed="rId8">
            <a:extLst>
              <a:ext uri="{28A0092B-C50C-407E-A947-70E740481C1C}">
                <a14:useLocalDpi xmlns:a14="http://schemas.microsoft.com/office/drawing/2010/main" val="0"/>
              </a:ext>
            </a:extLst>
          </a:blip>
          <a:srcRect l="23652" r="23652"/>
          <a:stretch/>
        </p:blipFill>
        <p:spPr bwMode="auto">
          <a:xfrm>
            <a:off x="2922075" y="1504577"/>
            <a:ext cx="4309622" cy="411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0" name="2) bacteria reduced"/>
          <p:cNvGrpSpPr>
            <a:grpSpLocks/>
          </p:cNvGrpSpPr>
          <p:nvPr/>
        </p:nvGrpSpPr>
        <p:grpSpPr bwMode="auto">
          <a:xfrm>
            <a:off x="3886200" y="3352800"/>
            <a:ext cx="1445894" cy="1102724"/>
            <a:chOff x="4639672" y="3211795"/>
            <a:chExt cx="1601489" cy="1223412"/>
          </a:xfrm>
        </p:grpSpPr>
        <p:pic>
          <p:nvPicPr>
            <p:cNvPr id="33825" name="circle bacteria 16"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9659" y="4154698"/>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6" name="circle bacteria 13"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0652" y="3211795"/>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7" name="circle bacteria 7"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9249" y="3399372"/>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circle bacteria 1"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9672" y="3533654"/>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1" name="1) bacteria on slide 1-21"/>
          <p:cNvGrpSpPr>
            <a:grpSpLocks/>
          </p:cNvGrpSpPr>
          <p:nvPr/>
        </p:nvGrpSpPr>
        <p:grpSpPr bwMode="auto">
          <a:xfrm>
            <a:off x="3886200" y="3169004"/>
            <a:ext cx="1535664" cy="1291600"/>
            <a:chOff x="4639672" y="3003650"/>
            <a:chExt cx="1701104" cy="1431557"/>
          </a:xfrm>
        </p:grpSpPr>
        <p:pic>
          <p:nvPicPr>
            <p:cNvPr id="33804" name="circle bacteria 21"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4803" y="3200796"/>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circle bacteria 20"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6280" y="300365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circle bacteria 19"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177" y="393680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circle bacteria 18"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6495" y="3154991"/>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circle bacteria 17"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8479" y="3890711"/>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circle bacteria 16"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9659" y="4154698"/>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circle bacteria 15"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36996" y="327977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circle bacteria 14"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7408" y="3432033"/>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2" name="circle bacteria 13"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0652" y="3211795"/>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circle bacteria 12"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0267" y="3441917"/>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circle bacteria 11"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8379" y="368781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circle bacteria 10"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8973" y="3225166"/>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circle bacteria 9"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8718" y="361198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7" name="circle bacteria 8"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8994" y="3820839"/>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8" name="circle bacteria 7"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9249" y="3399372"/>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9" name="circle bacteria 6"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8740" y="338438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0" name="circle bacteria 5"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78383" y="3629407"/>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1" name="circle bacteria 4"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43610" y="3951795"/>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2" name="circle bacteria 3"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60538" y="3578230"/>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3" name="circle bacteria 2"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37441" y="3838691"/>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4" name="circle bacteria 1" descr="A close up of a logo&#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9672" y="3533654"/>
              <a:ext cx="280509" cy="28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Banner">
            <a:extLst>
              <a:ext uri="{FF2B5EF4-FFF2-40B4-BE49-F238E27FC236}">
                <a16:creationId xmlns:a16="http://schemas.microsoft.com/office/drawing/2014/main" id="{1380DB3F-2AAB-0541-8430-01E19DC988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4" name="handwash icon">
            <a:extLst>
              <a:ext uri="{FF2B5EF4-FFF2-40B4-BE49-F238E27FC236}">
                <a16:creationId xmlns:a16="http://schemas.microsoft.com/office/drawing/2014/main" id="{7E8804F6-522F-642E-DDBE-A4B457EB85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EE867A7-DCF8-B41D-95EA-79D434204652}"/>
              </a:ext>
            </a:extLst>
          </p:cNvPr>
          <p:cNvSpPr txBox="1"/>
          <p:nvPr/>
        </p:nvSpPr>
        <p:spPr>
          <a:xfrm>
            <a:off x="1143000" y="1070650"/>
            <a:ext cx="5791200" cy="707886"/>
          </a:xfrm>
          <a:prstGeom prst="rect">
            <a:avLst/>
          </a:prstGeom>
          <a:noFill/>
        </p:spPr>
        <p:txBody>
          <a:bodyPr wrap="square" rtlCol="0">
            <a:spAutoFit/>
          </a:bodyPr>
          <a:lstStyle/>
          <a:p>
            <a:r>
              <a:rPr lang="en-US" sz="4000" b="1" dirty="0"/>
              <a:t>Role of Hand Hygiene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500"/>
                                        <p:tgtEl>
                                          <p:spTgt spid="33801"/>
                                        </p:tgtEl>
                                      </p:cBhvr>
                                    </p:animEffect>
                                    <p:set>
                                      <p:cBhvr>
                                        <p:cTn id="7" dur="1" fill="hold">
                                          <p:stCondLst>
                                            <p:cond delay="499"/>
                                          </p:stCondLst>
                                        </p:cTn>
                                        <p:tgtEl>
                                          <p:spTgt spid="3380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fade">
                                      <p:cBhvr>
                                        <p:cTn id="12" dur="500"/>
                                        <p:tgtEl>
                                          <p:spTgt spid="337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gtEl>
                                        <p:attrNameLst>
                                          <p:attrName>style.visibility</p:attrName>
                                        </p:attrNameLst>
                                      </p:cBhvr>
                                      <p:to>
                                        <p:strVal val="visible"/>
                                      </p:to>
                                    </p:set>
                                    <p:animEffect transition="in" filter="fade">
                                      <p:cBhvr>
                                        <p:cTn id="17" dur="500"/>
                                        <p:tgtEl>
                                          <p:spTgt spid="337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96"/>
                                        </p:tgtEl>
                                        <p:attrNameLst>
                                          <p:attrName>style.visibility</p:attrName>
                                        </p:attrNameLst>
                                      </p:cBhvr>
                                      <p:to>
                                        <p:strVal val="visible"/>
                                      </p:to>
                                    </p:set>
                                    <p:animEffect transition="in" filter="fade">
                                      <p:cBhvr>
                                        <p:cTn id="22"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F6AE9C-48AE-435A-E05A-AFFDBDE5F3D7}"/>
              </a:ext>
            </a:extLst>
          </p:cNvPr>
          <p:cNvSpPr/>
          <p:nvPr/>
        </p:nvSpPr>
        <p:spPr>
          <a:xfrm>
            <a:off x="2329713" y="1794674"/>
            <a:ext cx="7500087" cy="42404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1" descr="A close-up of a puzzle piece&#10;&#10;Description automatically generated with medium confidence">
            <a:extLst>
              <a:ext uri="{FF2B5EF4-FFF2-40B4-BE49-F238E27FC236}">
                <a16:creationId xmlns:a16="http://schemas.microsoft.com/office/drawing/2014/main" id="{15A068B0-3797-B90A-7588-0337E417E1A5}"/>
              </a:ext>
            </a:extLst>
          </p:cNvPr>
          <p:cNvPicPr>
            <a:picLocks noChangeAspect="1"/>
          </p:cNvPicPr>
          <p:nvPr/>
        </p:nvPicPr>
        <p:blipFill rotWithShape="1">
          <a:blip r:embed="rId3">
            <a:extLst>
              <a:ext uri="{28A0092B-C50C-407E-A947-70E740481C1C}">
                <a14:useLocalDpi xmlns:a14="http://schemas.microsoft.com/office/drawing/2010/main" val="0"/>
              </a:ext>
            </a:extLst>
          </a:blip>
          <a:srcRect l="29676" r="32398" b="34435"/>
          <a:stretch/>
        </p:blipFill>
        <p:spPr>
          <a:xfrm>
            <a:off x="4572000" y="1794675"/>
            <a:ext cx="2853860" cy="2777326"/>
          </a:xfrm>
          <a:prstGeom prst="rect">
            <a:avLst/>
          </a:prstGeom>
        </p:spPr>
      </p:pic>
      <p:pic>
        <p:nvPicPr>
          <p:cNvPr id="10" name="2" descr="A picture containing text, screenshot, finger, person&#10;&#10;Description automatically generated">
            <a:extLst>
              <a:ext uri="{FF2B5EF4-FFF2-40B4-BE49-F238E27FC236}">
                <a16:creationId xmlns:a16="http://schemas.microsoft.com/office/drawing/2014/main" id="{58F3D6FB-0193-1523-F796-56787741034D}"/>
              </a:ext>
            </a:extLst>
          </p:cNvPr>
          <p:cNvPicPr>
            <a:picLocks noChangeAspect="1"/>
          </p:cNvPicPr>
          <p:nvPr/>
        </p:nvPicPr>
        <p:blipFill rotWithShape="1">
          <a:blip r:embed="rId4">
            <a:extLst>
              <a:ext uri="{28A0092B-C50C-407E-A947-70E740481C1C}">
                <a14:useLocalDpi xmlns:a14="http://schemas.microsoft.com/office/drawing/2010/main" val="0"/>
              </a:ext>
            </a:extLst>
          </a:blip>
          <a:srcRect l="56936" b="45127"/>
          <a:stretch/>
        </p:blipFill>
        <p:spPr>
          <a:xfrm>
            <a:off x="6614704" y="1793875"/>
            <a:ext cx="3253931" cy="2334079"/>
          </a:xfrm>
          <a:prstGeom prst="rect">
            <a:avLst/>
          </a:prstGeom>
        </p:spPr>
      </p:pic>
      <p:pic>
        <p:nvPicPr>
          <p:cNvPr id="12" name="3" descr="A puzzle piece with a clock on it&#10;&#10;Description automatically generated with low confidence">
            <a:extLst>
              <a:ext uri="{FF2B5EF4-FFF2-40B4-BE49-F238E27FC236}">
                <a16:creationId xmlns:a16="http://schemas.microsoft.com/office/drawing/2014/main" id="{9E5C6736-8B5A-2868-E566-C7489C5ABCF1}"/>
              </a:ext>
            </a:extLst>
          </p:cNvPr>
          <p:cNvPicPr>
            <a:picLocks noChangeAspect="1"/>
          </p:cNvPicPr>
          <p:nvPr/>
        </p:nvPicPr>
        <p:blipFill rotWithShape="1">
          <a:blip r:embed="rId5">
            <a:extLst>
              <a:ext uri="{28A0092B-C50C-407E-A947-70E740481C1C}">
                <a14:useLocalDpi xmlns:a14="http://schemas.microsoft.com/office/drawing/2010/main" val="0"/>
              </a:ext>
            </a:extLst>
          </a:blip>
          <a:srcRect t="36250" r="66227"/>
          <a:stretch/>
        </p:blipFill>
        <p:spPr>
          <a:xfrm>
            <a:off x="2287129" y="3323578"/>
            <a:ext cx="2613478" cy="2702262"/>
          </a:xfrm>
          <a:prstGeom prst="rect">
            <a:avLst/>
          </a:prstGeom>
        </p:spPr>
      </p:pic>
      <p:pic>
        <p:nvPicPr>
          <p:cNvPr id="14" name="4" descr="A puzzle piece of a sink&#10;&#10;Description automatically generated with low confidence">
            <a:extLst>
              <a:ext uri="{FF2B5EF4-FFF2-40B4-BE49-F238E27FC236}">
                <a16:creationId xmlns:a16="http://schemas.microsoft.com/office/drawing/2014/main" id="{6E8ED8BF-29E0-3358-6D52-4A1CFD53F580}"/>
              </a:ext>
            </a:extLst>
          </p:cNvPr>
          <p:cNvPicPr>
            <a:picLocks noChangeAspect="1"/>
          </p:cNvPicPr>
          <p:nvPr/>
        </p:nvPicPr>
        <p:blipFill rotWithShape="1">
          <a:blip r:embed="rId6">
            <a:extLst>
              <a:ext uri="{28A0092B-C50C-407E-A947-70E740481C1C}">
                <a14:useLocalDpi xmlns:a14="http://schemas.microsoft.com/office/drawing/2010/main" val="0"/>
              </a:ext>
            </a:extLst>
          </a:blip>
          <a:srcRect l="23720" t="46028" r="26865" b="-5458"/>
          <a:stretch/>
        </p:blipFill>
        <p:spPr>
          <a:xfrm>
            <a:off x="4108711" y="3749675"/>
            <a:ext cx="3736714" cy="2529903"/>
          </a:xfrm>
          <a:prstGeom prst="rect">
            <a:avLst/>
          </a:prstGeom>
        </p:spPr>
      </p:pic>
      <p:pic>
        <p:nvPicPr>
          <p:cNvPr id="16" name="5" descr="A close-up of a puzzle&#10;&#10;Description automatically generated with medium confidence">
            <a:extLst>
              <a:ext uri="{FF2B5EF4-FFF2-40B4-BE49-F238E27FC236}">
                <a16:creationId xmlns:a16="http://schemas.microsoft.com/office/drawing/2014/main" id="{8189A756-43DC-AB8E-1659-D25B51A35129}"/>
              </a:ext>
            </a:extLst>
          </p:cNvPr>
          <p:cNvPicPr>
            <a:picLocks noChangeAspect="1"/>
          </p:cNvPicPr>
          <p:nvPr/>
        </p:nvPicPr>
        <p:blipFill rotWithShape="1">
          <a:blip r:embed="rId7">
            <a:extLst>
              <a:ext uri="{28A0092B-C50C-407E-A947-70E740481C1C}">
                <a14:useLocalDpi xmlns:a14="http://schemas.microsoft.com/office/drawing/2010/main" val="0"/>
              </a:ext>
            </a:extLst>
          </a:blip>
          <a:srcRect l="62074" t="36250"/>
          <a:stretch/>
        </p:blipFill>
        <p:spPr>
          <a:xfrm>
            <a:off x="6994966" y="3331520"/>
            <a:ext cx="2880019" cy="2725226"/>
          </a:xfrm>
          <a:prstGeom prst="rect">
            <a:avLst/>
          </a:prstGeom>
        </p:spPr>
      </p:pic>
      <p:pic>
        <p:nvPicPr>
          <p:cNvPr id="35843" name="Base"/>
          <p:cNvPicPr>
            <a:picLocks noChangeAspect="1"/>
          </p:cNvPicPr>
          <p:nvPr/>
        </p:nvPicPr>
        <p:blipFill>
          <a:blip r:embed="rId8">
            <a:extLst>
              <a:ext uri="{28A0092B-C50C-407E-A947-70E740481C1C}">
                <a14:useLocalDpi xmlns:a14="http://schemas.microsoft.com/office/drawing/2010/main" val="0"/>
              </a:ext>
            </a:extLst>
          </a:blip>
          <a:srcRect/>
          <a:stretch/>
        </p:blipFill>
        <p:spPr bwMode="auto">
          <a:xfrm>
            <a:off x="2329713" y="1796929"/>
            <a:ext cx="7532572" cy="424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863001BD-D58D-0AE2-18ED-D2E8A468C1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 name="handwash icon">
            <a:extLst>
              <a:ext uri="{FF2B5EF4-FFF2-40B4-BE49-F238E27FC236}">
                <a16:creationId xmlns:a16="http://schemas.microsoft.com/office/drawing/2014/main" id="{0CCECD87-5140-14EE-D633-2AFB92B595E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8311049-5EC3-865B-DFCD-055C0A3147F5}"/>
              </a:ext>
            </a:extLst>
          </p:cNvPr>
          <p:cNvSpPr txBox="1"/>
          <p:nvPr/>
        </p:nvSpPr>
        <p:spPr>
          <a:xfrm>
            <a:off x="1143000" y="1070650"/>
            <a:ext cx="5791200" cy="707886"/>
          </a:xfrm>
          <a:prstGeom prst="rect">
            <a:avLst/>
          </a:prstGeom>
          <a:noFill/>
        </p:spPr>
        <p:txBody>
          <a:bodyPr wrap="square" rtlCol="0">
            <a:spAutoFit/>
          </a:bodyPr>
          <a:lstStyle/>
          <a:p>
            <a:r>
              <a:rPr lang="en-US" sz="4000" b="1" dirty="0"/>
              <a:t>Role of Hand Hygiene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4294967295"/>
          </p:nvPr>
        </p:nvSpPr>
        <p:spPr>
          <a:xfrm>
            <a:off x="1193878" y="3901000"/>
            <a:ext cx="4022229" cy="1785104"/>
          </a:xfrm>
          <a:prstGeom prst="rect">
            <a:avLst/>
          </a:prstGeom>
        </p:spPr>
        <p:txBody>
          <a:bodyPr/>
          <a:lstStyle/>
          <a:p>
            <a:pPr indent="-273050"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Inaccessible hand hygiene supplies</a:t>
            </a:r>
          </a:p>
          <a:p>
            <a:pPr indent="-273050"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Skin irritation</a:t>
            </a:r>
          </a:p>
          <a:p>
            <a:pPr indent="-273050"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Too busy</a:t>
            </a:r>
          </a:p>
        </p:txBody>
      </p:sp>
      <p:pic>
        <p:nvPicPr>
          <p:cNvPr id="39940" name="Alcohol rub still"/>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6975894" y="2720008"/>
            <a:ext cx="4935163" cy="329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C3B6B6A4-0C58-25B8-439B-06CB93C25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5EB3FE5B-0DCD-860E-BAE9-73E74316D0D0}"/>
              </a:ext>
            </a:extLst>
          </p:cNvPr>
          <p:cNvSpPr txBox="1"/>
          <p:nvPr/>
        </p:nvSpPr>
        <p:spPr>
          <a:xfrm>
            <a:off x="1143000" y="1070650"/>
            <a:ext cx="6858000" cy="707886"/>
          </a:xfrm>
          <a:prstGeom prst="rect">
            <a:avLst/>
          </a:prstGeom>
          <a:noFill/>
        </p:spPr>
        <p:txBody>
          <a:bodyPr wrap="square" rtlCol="0">
            <a:spAutoFit/>
          </a:bodyPr>
          <a:lstStyle/>
          <a:p>
            <a:r>
              <a:rPr lang="en-US" sz="4000" b="1" dirty="0"/>
              <a:t>Reasons For Noncompliance</a:t>
            </a:r>
          </a:p>
        </p:txBody>
      </p:sp>
      <p:pic>
        <p:nvPicPr>
          <p:cNvPr id="5" name="handwash icon">
            <a:extLst>
              <a:ext uri="{FF2B5EF4-FFF2-40B4-BE49-F238E27FC236}">
                <a16:creationId xmlns:a16="http://schemas.microsoft.com/office/drawing/2014/main" id="{6FA0DA9B-8AD6-246B-C0E6-87FAF49956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F0370F-C2FD-70CF-1AF4-8E1B64234180}"/>
              </a:ext>
            </a:extLst>
          </p:cNvPr>
          <p:cNvSpPr txBox="1"/>
          <p:nvPr/>
        </p:nvSpPr>
        <p:spPr>
          <a:xfrm>
            <a:off x="1276602" y="1909059"/>
            <a:ext cx="9837827"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532E1D"/>
                </a:solidFill>
                <a:cs typeface="Calibri" panose="020F0502020204030204" pitchFamily="34" charset="0"/>
              </a:rPr>
              <a:t>Hand hygiene has long been a foundational component of infection prevention in all healthcare settings; however, adherence by health care personnel to hand hygiene protocols has been an ongoing challenge, complicated by the lack </a:t>
            </a:r>
          </a:p>
          <a:p>
            <a:r>
              <a:rPr lang="en-US" sz="2200" dirty="0">
                <a:solidFill>
                  <a:srgbClr val="532E1D"/>
                </a:solidFill>
                <a:cs typeface="Calibri" panose="020F0502020204030204" pitchFamily="34" charset="0"/>
              </a:rPr>
              <a:t>of a national standard for measurement and increasingly </a:t>
            </a:r>
          </a:p>
          <a:p>
            <a:r>
              <a:rPr lang="en-US" sz="2200" dirty="0">
                <a:solidFill>
                  <a:srgbClr val="532E1D"/>
                </a:solidFill>
                <a:cs typeface="Calibri" panose="020F0502020204030204" pitchFamily="34" charset="0"/>
              </a:rPr>
              <a:t>complex care environments.</a:t>
            </a:r>
          </a:p>
        </p:txBody>
      </p:sp>
      <p:sp>
        <p:nvSpPr>
          <p:cNvPr id="6" name="Content Placeholder 2">
            <a:extLst>
              <a:ext uri="{FF2B5EF4-FFF2-40B4-BE49-F238E27FC236}">
                <a16:creationId xmlns:a16="http://schemas.microsoft.com/office/drawing/2014/main" id="{6A493F42-3804-75A3-CA81-998CDB193E32}"/>
              </a:ext>
            </a:extLst>
          </p:cNvPr>
          <p:cNvSpPr txBox="1">
            <a:spLocks/>
          </p:cNvSpPr>
          <p:nvPr/>
        </p:nvSpPr>
        <p:spPr>
          <a:xfrm>
            <a:off x="4994899" y="3901000"/>
            <a:ext cx="3844301" cy="1600200"/>
          </a:xfrm>
          <a:prstGeom prst="rect">
            <a:avLst/>
          </a:prstGeom>
        </p:spPr>
        <p:txBody>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Glove use</a:t>
            </a:r>
          </a:p>
          <a:p>
            <a:pPr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Didn’t think about it</a:t>
            </a:r>
          </a:p>
          <a:p>
            <a:pPr eaLnBrk="1" hangingPunct="1">
              <a:spcBef>
                <a:spcPts val="600"/>
              </a:spcBef>
              <a:spcAft>
                <a:spcPts val="0"/>
              </a:spcAft>
            </a:pPr>
            <a:r>
              <a:rPr lang="en-US" altLang="en-US" sz="2200" dirty="0">
                <a:solidFill>
                  <a:srgbClr val="532E1D"/>
                </a:solidFill>
                <a:latin typeface="Calibri" panose="020F0502020204030204" pitchFamily="34" charset="0"/>
                <a:cs typeface="Calibri" panose="020F0502020204030204" pitchFamily="34" charset="0"/>
              </a:rPr>
              <a:t>Lacked knowledge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fade">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4294967295"/>
          </p:nvPr>
        </p:nvSpPr>
        <p:spPr>
          <a:xfrm>
            <a:off x="1172308" y="2666999"/>
            <a:ext cx="7362092" cy="2837117"/>
          </a:xfrm>
          <a:prstGeom prst="rect">
            <a:avLst/>
          </a:prstGeom>
        </p:spPr>
        <p:txBody>
          <a:bodyPr/>
          <a:lstStyle/>
          <a:p>
            <a:pPr eaLnBrk="1" hangingPunct="1">
              <a:spcAft>
                <a:spcPts val="0"/>
              </a:spcAft>
            </a:pPr>
            <a:r>
              <a:rPr lang="en-US" altLang="en-US" sz="2400" dirty="0">
                <a:solidFill>
                  <a:srgbClr val="532E1D"/>
                </a:solidFill>
                <a:latin typeface="Calibri" panose="020F0502020204030204" pitchFamily="34" charset="0"/>
                <a:cs typeface="Calibri" panose="020F0502020204030204" pitchFamily="34" charset="0"/>
              </a:rPr>
              <a:t>Requires less time than hand washing</a:t>
            </a:r>
          </a:p>
          <a:p>
            <a:pPr eaLnBrk="1" hangingPunct="1">
              <a:spcAft>
                <a:spcPts val="0"/>
              </a:spcAft>
            </a:pPr>
            <a:r>
              <a:rPr lang="en-US" altLang="en-US" sz="2400" dirty="0">
                <a:solidFill>
                  <a:srgbClr val="532E1D"/>
                </a:solidFill>
                <a:latin typeface="Calibri" panose="020F0502020204030204" pitchFamily="34" charset="0"/>
                <a:cs typeface="Calibri" panose="020F0502020204030204" pitchFamily="34" charset="0"/>
              </a:rPr>
              <a:t>Acts quickly to kill microorganisms on hands</a:t>
            </a:r>
          </a:p>
          <a:p>
            <a:pPr eaLnBrk="1" hangingPunct="1">
              <a:spcAft>
                <a:spcPts val="0"/>
              </a:spcAft>
            </a:pPr>
            <a:r>
              <a:rPr lang="en-US" altLang="en-US" sz="2400" dirty="0">
                <a:solidFill>
                  <a:srgbClr val="532E1D"/>
                </a:solidFill>
                <a:latin typeface="Calibri" panose="020F0502020204030204" pitchFamily="34" charset="0"/>
                <a:cs typeface="Calibri" panose="020F0502020204030204" pitchFamily="34" charset="0"/>
              </a:rPr>
              <a:t>More effective than hand washing with soap and water</a:t>
            </a:r>
          </a:p>
          <a:p>
            <a:pPr eaLnBrk="1" hangingPunct="1">
              <a:spcAft>
                <a:spcPts val="0"/>
              </a:spcAft>
            </a:pPr>
            <a:r>
              <a:rPr lang="en-US" altLang="en-US" sz="2400" dirty="0">
                <a:solidFill>
                  <a:srgbClr val="532E1D"/>
                </a:solidFill>
                <a:latin typeface="Calibri" panose="020F0502020204030204" pitchFamily="34" charset="0"/>
                <a:cs typeface="Calibri" panose="020F0502020204030204" pitchFamily="34" charset="0"/>
              </a:rPr>
              <a:t>More accessible than sinks</a:t>
            </a:r>
          </a:p>
          <a:p>
            <a:pPr eaLnBrk="1" hangingPunct="1">
              <a:spcAft>
                <a:spcPts val="0"/>
              </a:spcAft>
            </a:pPr>
            <a:r>
              <a:rPr lang="en-US" altLang="en-US" sz="2400" dirty="0">
                <a:solidFill>
                  <a:srgbClr val="532E1D"/>
                </a:solidFill>
                <a:latin typeface="Calibri" panose="020F0502020204030204" pitchFamily="34" charset="0"/>
                <a:cs typeface="Calibri" panose="020F0502020204030204" pitchFamily="34" charset="0"/>
              </a:rPr>
              <a:t>Less irritating to skin than soap and water and can even improve condition of skin</a:t>
            </a:r>
          </a:p>
          <a:p>
            <a:pPr indent="-273050" eaLnBrk="1" hangingPunct="1"/>
            <a:endParaRPr lang="en-US" altLang="en-US" dirty="0"/>
          </a:p>
        </p:txBody>
      </p:sp>
      <p:pic>
        <p:nvPicPr>
          <p:cNvPr id="3" name="Banner">
            <a:extLst>
              <a:ext uri="{FF2B5EF4-FFF2-40B4-BE49-F238E27FC236}">
                <a16:creationId xmlns:a16="http://schemas.microsoft.com/office/drawing/2014/main" id="{49A59347-ED30-9CDD-725B-AB7142C4E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2"/>
            <a:ext cx="10256154" cy="1577957"/>
          </a:xfrm>
          <a:prstGeom prst="rect">
            <a:avLst/>
          </a:prstGeom>
        </p:spPr>
      </p:pic>
      <p:sp>
        <p:nvSpPr>
          <p:cNvPr id="4" name="TextBox 3">
            <a:extLst>
              <a:ext uri="{FF2B5EF4-FFF2-40B4-BE49-F238E27FC236}">
                <a16:creationId xmlns:a16="http://schemas.microsoft.com/office/drawing/2014/main" id="{773AC018-109B-5973-48F5-75072FCE39E5}"/>
              </a:ext>
            </a:extLst>
          </p:cNvPr>
          <p:cNvSpPr txBox="1"/>
          <p:nvPr/>
        </p:nvSpPr>
        <p:spPr>
          <a:xfrm>
            <a:off x="1143000" y="1070650"/>
            <a:ext cx="7391400" cy="1323439"/>
          </a:xfrm>
          <a:prstGeom prst="rect">
            <a:avLst/>
          </a:prstGeom>
          <a:noFill/>
        </p:spPr>
        <p:txBody>
          <a:bodyPr wrap="square" rtlCol="0">
            <a:spAutoFit/>
          </a:bodyPr>
          <a:lstStyle/>
          <a:p>
            <a:r>
              <a:rPr lang="en-US" sz="4000" b="1" dirty="0"/>
              <a:t>Potential Advantages </a:t>
            </a:r>
            <a:br>
              <a:rPr lang="en-US" sz="4000" b="1" dirty="0"/>
            </a:br>
            <a:r>
              <a:rPr lang="en-US" sz="4000" b="1" dirty="0"/>
              <a:t>Alcohol-based Handrubs</a:t>
            </a:r>
          </a:p>
        </p:txBody>
      </p:sp>
      <p:pic>
        <p:nvPicPr>
          <p:cNvPr id="5" name="handwash icon">
            <a:extLst>
              <a:ext uri="{FF2B5EF4-FFF2-40B4-BE49-F238E27FC236}">
                <a16:creationId xmlns:a16="http://schemas.microsoft.com/office/drawing/2014/main" id="{492CE0AB-5329-81AC-1FFB-572E668D41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60238" y="1600200"/>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lcohol rub still">
            <a:extLst>
              <a:ext uri="{FF2B5EF4-FFF2-40B4-BE49-F238E27FC236}">
                <a16:creationId xmlns:a16="http://schemas.microsoft.com/office/drawing/2014/main" id="{B5B03502-AC9E-C7F7-3079-FE67EDE254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22" r="11910"/>
          <a:stretch/>
        </p:blipFill>
        <p:spPr bwMode="auto">
          <a:xfrm>
            <a:off x="8745848" y="2787511"/>
            <a:ext cx="2112395" cy="168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43D0958-69E8-EB72-F733-531F9DEA6D6A}"/>
              </a:ext>
            </a:extLst>
          </p:cNvPr>
          <p:cNvSpPr txBox="1"/>
          <p:nvPr/>
        </p:nvSpPr>
        <p:spPr>
          <a:xfrm>
            <a:off x="1143000" y="5685692"/>
            <a:ext cx="12344400"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b="1" dirty="0">
                <a:solidFill>
                  <a:srgbClr val="FF0000"/>
                </a:solidFill>
                <a:cs typeface="Calibri" panose="020F0502020204030204" pitchFamily="34" charset="0"/>
              </a:rPr>
              <a:t>Important note: </a:t>
            </a:r>
          </a:p>
          <a:p>
            <a:r>
              <a:rPr lang="en-US" sz="2400" b="1" dirty="0">
                <a:cs typeface="Calibri" panose="020F0502020204030204" pitchFamily="34" charset="0"/>
              </a:rPr>
              <a:t>Non-alcohol-based hand sanitizers should NOT be used in clinical settings</a:t>
            </a:r>
          </a:p>
        </p:txBody>
      </p:sp>
      <p:pic>
        <p:nvPicPr>
          <p:cNvPr id="8" name="Picture 7">
            <a:extLst>
              <a:ext uri="{FF2B5EF4-FFF2-40B4-BE49-F238E27FC236}">
                <a16:creationId xmlns:a16="http://schemas.microsoft.com/office/drawing/2014/main" id="{F6AAF833-9EFF-53F8-A7D0-621EBABF8E3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9400" y="5430326"/>
            <a:ext cx="1418672" cy="1418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fade">
                                      <p:cBhvr>
                                        <p:cTn id="12" dur="500"/>
                                        <p:tgtEl>
                                          <p:spTgt spid="4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fade">
                                      <p:cBhvr>
                                        <p:cTn id="17" dur="500"/>
                                        <p:tgtEl>
                                          <p:spTgt spid="41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87">
                                            <p:txEl>
                                              <p:pRg st="3" end="3"/>
                                            </p:txEl>
                                          </p:spTgt>
                                        </p:tgtEl>
                                        <p:attrNameLst>
                                          <p:attrName>style.visibility</p:attrName>
                                        </p:attrNameLst>
                                      </p:cBhvr>
                                      <p:to>
                                        <p:strVal val="visible"/>
                                      </p:to>
                                    </p:set>
                                    <p:animEffect transition="in" filter="fade">
                                      <p:cBhvr>
                                        <p:cTn id="22" dur="500"/>
                                        <p:tgtEl>
                                          <p:spTgt spid="419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fade">
                                      <p:cBhvr>
                                        <p:cTn id="27" dur="500"/>
                                        <p:tgtEl>
                                          <p:spTgt spid="419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3C60FF-227C-13B2-5B71-BB7A0415C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556" b="36666"/>
          <a:stretch/>
        </p:blipFill>
        <p:spPr>
          <a:xfrm>
            <a:off x="0" y="2438400"/>
            <a:ext cx="12192000" cy="1905000"/>
          </a:xfrm>
          <a:prstGeom prst="rect">
            <a:avLst/>
          </a:prstGeom>
        </p:spPr>
      </p:pic>
      <p:sp>
        <p:nvSpPr>
          <p:cNvPr id="11" name="Rectangle 10">
            <a:extLst>
              <a:ext uri="{FF2B5EF4-FFF2-40B4-BE49-F238E27FC236}">
                <a16:creationId xmlns:a16="http://schemas.microsoft.com/office/drawing/2014/main" id="{76EAF7F8-E210-C933-A10A-DABD6AB9DD24}"/>
              </a:ext>
            </a:extLst>
          </p:cNvPr>
          <p:cNvSpPr/>
          <p:nvPr/>
        </p:nvSpPr>
        <p:spPr>
          <a:xfrm>
            <a:off x="0" y="2437130"/>
            <a:ext cx="2362200" cy="19050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00B8FD-24CC-B152-EB6E-8242A3D897D4}"/>
              </a:ext>
            </a:extLst>
          </p:cNvPr>
          <p:cNvSpPr/>
          <p:nvPr/>
        </p:nvSpPr>
        <p:spPr>
          <a:xfrm>
            <a:off x="9829800" y="2437130"/>
            <a:ext cx="2362200" cy="19050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58" name="1) WHO Logo"/>
          <p:cNvPicPr>
            <a:picLocks noChangeAspect="1"/>
          </p:cNvPicPr>
          <p:nvPr/>
        </p:nvPicPr>
        <p:blipFill rotWithShape="1">
          <a:blip r:embed="rId4">
            <a:extLst>
              <a:ext uri="{28A0092B-C50C-407E-A947-70E740481C1C}">
                <a14:useLocalDpi xmlns:a14="http://schemas.microsoft.com/office/drawing/2010/main" val="0"/>
              </a:ext>
            </a:extLst>
          </a:blip>
          <a:srcRect r="65506"/>
          <a:stretch/>
        </p:blipFill>
        <p:spPr bwMode="auto">
          <a:xfrm>
            <a:off x="621163" y="2677338"/>
            <a:ext cx="84602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74362" y="2895600"/>
            <a:ext cx="11128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D612510C-435D-A8D3-1675-2D7B41D99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152400"/>
            <a:ext cx="10256154" cy="877852"/>
          </a:xfrm>
          <a:prstGeom prst="rect">
            <a:avLst/>
          </a:prstGeom>
        </p:spPr>
      </p:pic>
      <p:sp>
        <p:nvSpPr>
          <p:cNvPr id="5" name="TextBox 4">
            <a:extLst>
              <a:ext uri="{FF2B5EF4-FFF2-40B4-BE49-F238E27FC236}">
                <a16:creationId xmlns:a16="http://schemas.microsoft.com/office/drawing/2014/main" id="{26EB798A-F6A0-8467-F55C-7974948A67C6}"/>
              </a:ext>
            </a:extLst>
          </p:cNvPr>
          <p:cNvSpPr txBox="1"/>
          <p:nvPr/>
        </p:nvSpPr>
        <p:spPr>
          <a:xfrm>
            <a:off x="1198864" y="134007"/>
            <a:ext cx="7620000" cy="707886"/>
          </a:xfrm>
          <a:prstGeom prst="rect">
            <a:avLst/>
          </a:prstGeom>
          <a:noFill/>
        </p:spPr>
        <p:txBody>
          <a:bodyPr wrap="square" rtlCol="0">
            <a:spAutoFit/>
          </a:bodyPr>
          <a:lstStyle/>
          <a:p>
            <a:r>
              <a:rPr lang="en-US" sz="4000" b="1" dirty="0"/>
              <a:t>When to Perform Hand Hygiene</a:t>
            </a:r>
          </a:p>
        </p:txBody>
      </p:sp>
      <p:pic>
        <p:nvPicPr>
          <p:cNvPr id="6" name="handwash icon">
            <a:extLst>
              <a:ext uri="{FF2B5EF4-FFF2-40B4-BE49-F238E27FC236}">
                <a16:creationId xmlns:a16="http://schemas.microsoft.com/office/drawing/2014/main" id="{C432B65A-6EB5-9726-8A65-92520C502F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79286" y="164293"/>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Group 3">
            <a:extLst>
              <a:ext uri="{FF2B5EF4-FFF2-40B4-BE49-F238E27FC236}">
                <a16:creationId xmlns:a16="http://schemas.microsoft.com/office/drawing/2014/main" id="{D9F488A0-6844-4E20-BB99-BECEABAE86EF}"/>
              </a:ext>
            </a:extLst>
          </p:cNvPr>
          <p:cNvGraphicFramePr>
            <a:graphicFrameLocks/>
          </p:cNvGraphicFramePr>
          <p:nvPr>
            <p:extLst>
              <p:ext uri="{D42A27DB-BD31-4B8C-83A1-F6EECF244321}">
                <p14:modId xmlns:p14="http://schemas.microsoft.com/office/powerpoint/2010/main" val="159039833"/>
              </p:ext>
            </p:extLst>
          </p:nvPr>
        </p:nvGraphicFramePr>
        <p:xfrm>
          <a:off x="2047081" y="1004852"/>
          <a:ext cx="8448676" cy="4874447"/>
        </p:xfrm>
        <a:graphic>
          <a:graphicData uri="http://schemas.openxmlformats.org/drawingml/2006/table">
            <a:tbl>
              <a:tblPr/>
              <a:tblGrid>
                <a:gridCol w="1665892">
                  <a:extLst>
                    <a:ext uri="{9D8B030D-6E8A-4147-A177-3AD203B41FA5}">
                      <a16:colId xmlns:a16="http://schemas.microsoft.com/office/drawing/2014/main" val="20000"/>
                    </a:ext>
                  </a:extLst>
                </a:gridCol>
                <a:gridCol w="6782784">
                  <a:extLst>
                    <a:ext uri="{9D8B030D-6E8A-4147-A177-3AD203B41FA5}">
                      <a16:colId xmlns:a16="http://schemas.microsoft.com/office/drawing/2014/main" val="20001"/>
                    </a:ext>
                  </a:extLst>
                </a:gridCol>
              </a:tblGrid>
              <a:tr h="702092">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Arial" charset="0"/>
                        <a:buNone/>
                        <a:tabLst>
                          <a:tab pos="1798638" algn="l"/>
                        </a:tabLst>
                      </a:pPr>
                      <a:r>
                        <a:rPr kumimoji="0" lang="en-US" sz="1600" b="1" i="0" u="none" strike="noStrike" cap="none" normalizeH="0" baseline="0" dirty="0">
                          <a:ln>
                            <a:noFill/>
                          </a:ln>
                          <a:solidFill>
                            <a:schemeClr val="bg1"/>
                          </a:solidFill>
                          <a:effectLst/>
                          <a:latin typeface="Arial" charset="0"/>
                        </a:rPr>
                        <a:t>The 5 Moments</a:t>
                      </a:r>
                    </a:p>
                    <a:p>
                      <a:pPr marL="0" marR="0" lvl="0" indent="0" algn="ctr" defTabSz="914400" rtl="0" eaLnBrk="1" fontAlgn="base" latinLnBrk="0" hangingPunct="1">
                        <a:lnSpc>
                          <a:spcPct val="100000"/>
                        </a:lnSpc>
                        <a:spcBef>
                          <a:spcPct val="0"/>
                        </a:spcBef>
                        <a:spcAft>
                          <a:spcPct val="0"/>
                        </a:spcAft>
                        <a:buClr>
                          <a:schemeClr val="accent1"/>
                        </a:buClr>
                        <a:buSzTx/>
                        <a:buFont typeface="Arial" charset="0"/>
                        <a:buNone/>
                        <a:tabLst>
                          <a:tab pos="1798638" algn="l"/>
                        </a:tabLst>
                      </a:pPr>
                      <a:r>
                        <a:rPr kumimoji="0" lang="en-US" sz="1600" b="1" i="0" u="none" strike="noStrike" cap="none" normalizeH="0" baseline="0" dirty="0">
                          <a:ln>
                            <a:noFill/>
                          </a:ln>
                          <a:solidFill>
                            <a:schemeClr val="bg1"/>
                          </a:solidFill>
                          <a:effectLst/>
                          <a:latin typeface="Arial" charset="0"/>
                        </a:rPr>
                        <a:t>WHO</a:t>
                      </a:r>
                    </a:p>
                  </a:txBody>
                  <a:tcPr marT="45717" marB="4571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Arial" charset="0"/>
                          <a:ea typeface="+mn-ea"/>
                          <a:cs typeface="+mn-cs"/>
                        </a:rPr>
                        <a:t>Consensus recommendations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Arial" charset="0"/>
                          <a:ea typeface="+mn-ea"/>
                          <a:cs typeface="+mn-cs"/>
                        </a:rPr>
                        <a:t>CDC Guidelines on Hand Hygiene in healthcare, 2002</a:t>
                      </a:r>
                    </a:p>
                  </a:txBody>
                  <a:tcPr marT="45717" marB="4571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DEF2"/>
                    </a:solidFill>
                  </a:tcPr>
                </a:tc>
                <a:extLst>
                  <a:ext uri="{0D108BD9-81ED-4DB2-BD59-A6C34878D82A}">
                    <a16:rowId xmlns:a16="http://schemas.microsoft.com/office/drawing/2014/main" val="10000"/>
                  </a:ext>
                </a:extLst>
              </a:tr>
              <a:tr h="680424">
                <a:tc>
                  <a:txBody>
                    <a:bodyPr/>
                    <a:lstStyle/>
                    <a:p>
                      <a:pPr marL="261938" marR="0" lvl="0" indent="-261938" algn="l" defTabSz="914400" rtl="0" eaLnBrk="1" fontAlgn="base" latinLnBrk="0" hangingPunct="1">
                        <a:lnSpc>
                          <a:spcPct val="100000"/>
                        </a:lnSpc>
                        <a:spcBef>
                          <a:spcPct val="0"/>
                        </a:spcBef>
                        <a:spcAft>
                          <a:spcPct val="0"/>
                        </a:spcAft>
                        <a:buClr>
                          <a:schemeClr val="bg1"/>
                        </a:buClr>
                        <a:buSzTx/>
                        <a:buFont typeface="Arial" charset="0"/>
                        <a:buAutoNum type="arabicPeriod"/>
                        <a:tabLst>
                          <a:tab pos="1798638" algn="l"/>
                        </a:tabLst>
                      </a:pPr>
                      <a:r>
                        <a:rPr kumimoji="0" lang="en-US" sz="1200" b="1" i="0" u="none" strike="noStrike" cap="none" normalizeH="0" baseline="0" dirty="0">
                          <a:ln>
                            <a:noFill/>
                          </a:ln>
                          <a:solidFill>
                            <a:schemeClr val="bg1"/>
                          </a:solidFill>
                          <a:effectLst/>
                          <a:latin typeface="Arial" charset="0"/>
                        </a:rPr>
                        <a:t>Before touching </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a patient </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B116"/>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Before and after touching the patient</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E72B0"/>
                    </a:solidFill>
                  </a:tcPr>
                </a:tc>
                <a:extLst>
                  <a:ext uri="{0D108BD9-81ED-4DB2-BD59-A6C34878D82A}">
                    <a16:rowId xmlns:a16="http://schemas.microsoft.com/office/drawing/2014/main" val="10001"/>
                  </a:ext>
                </a:extLst>
              </a:tr>
              <a:tr h="927851">
                <a:tc>
                  <a:txBody>
                    <a:bodyPr/>
                    <a:lstStyle/>
                    <a:p>
                      <a:pPr marL="261938" marR="0" lvl="0" indent="-261938" algn="l" defTabSz="914400" rtl="0" eaLnBrk="1" fontAlgn="base" latinLnBrk="0" hangingPunct="1">
                        <a:lnSpc>
                          <a:spcPct val="100000"/>
                        </a:lnSpc>
                        <a:spcBef>
                          <a:spcPct val="0"/>
                        </a:spcBef>
                        <a:spcAft>
                          <a:spcPct val="0"/>
                        </a:spcAft>
                        <a:buClr>
                          <a:schemeClr val="bg1"/>
                        </a:buClr>
                        <a:buSzTx/>
                        <a:buFont typeface="Arial" charset="0"/>
                        <a:buAutoNum type="arabicPeriod" startAt="2"/>
                        <a:tabLst>
                          <a:tab pos="1798638" algn="l"/>
                        </a:tabLst>
                      </a:pPr>
                      <a:r>
                        <a:rPr kumimoji="0" lang="en-US" sz="1200" b="1" i="0" u="none" strike="noStrike" cap="none" normalizeH="0" baseline="0" dirty="0">
                          <a:ln>
                            <a:noFill/>
                          </a:ln>
                          <a:solidFill>
                            <a:schemeClr val="bg1"/>
                          </a:solidFill>
                          <a:effectLst/>
                          <a:latin typeface="Arial" charset="0"/>
                        </a:rPr>
                        <a:t>Before clean / aseptic procedure</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B116"/>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Before donning sterile gloves for central venous catheter insertion; also for insertion of other invasive devices that do not require a surgical procedure using sterile gloves </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If moving from a contaminated body site to another body site during care of the same patient</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E72B0"/>
                    </a:solidFill>
                  </a:tcPr>
                </a:tc>
                <a:extLst>
                  <a:ext uri="{0D108BD9-81ED-4DB2-BD59-A6C34878D82A}">
                    <a16:rowId xmlns:a16="http://schemas.microsoft.com/office/drawing/2014/main" val="10002"/>
                  </a:ext>
                </a:extLst>
              </a:tr>
              <a:tr h="943209">
                <a:tc>
                  <a:txBody>
                    <a:bodyPr/>
                    <a:lstStyle/>
                    <a:p>
                      <a:pPr marL="261938" marR="0" lvl="0" indent="-261938" algn="l" defTabSz="914400" rtl="0" eaLnBrk="1" fontAlgn="base" latinLnBrk="0" hangingPunct="1">
                        <a:lnSpc>
                          <a:spcPct val="100000"/>
                        </a:lnSpc>
                        <a:spcBef>
                          <a:spcPct val="0"/>
                        </a:spcBef>
                        <a:spcAft>
                          <a:spcPct val="0"/>
                        </a:spcAft>
                        <a:buClr>
                          <a:schemeClr val="bg1"/>
                        </a:buClr>
                        <a:buSzTx/>
                        <a:buFont typeface="Arial" charset="0"/>
                        <a:buAutoNum type="arabicPeriod" startAt="3"/>
                        <a:tabLst>
                          <a:tab pos="1798638" algn="l"/>
                        </a:tabLst>
                      </a:pPr>
                      <a:r>
                        <a:rPr kumimoji="0" lang="en-US" sz="1200" b="1" i="0" u="none" strike="noStrike" cap="none" normalizeH="0" baseline="0" dirty="0">
                          <a:ln>
                            <a:noFill/>
                          </a:ln>
                          <a:solidFill>
                            <a:schemeClr val="bg1"/>
                          </a:solidFill>
                          <a:effectLst/>
                          <a:latin typeface="Arial" charset="0"/>
                        </a:rPr>
                        <a:t>After body fluid exposure risk</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B116"/>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After contact with body fluids or excretions, mucous membrane, non-intact skin or wound dressing </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If moving from a contaminated body site to another body site during care of the same patient </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After removing gloves</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E72B0"/>
                    </a:solidFill>
                  </a:tcPr>
                </a:tc>
                <a:extLst>
                  <a:ext uri="{0D108BD9-81ED-4DB2-BD59-A6C34878D82A}">
                    <a16:rowId xmlns:a16="http://schemas.microsoft.com/office/drawing/2014/main" val="10003"/>
                  </a:ext>
                </a:extLst>
              </a:tr>
              <a:tr h="680424">
                <a:tc>
                  <a:txBody>
                    <a:bodyPr/>
                    <a:lstStyle/>
                    <a:p>
                      <a:pPr marL="261938" marR="0" lvl="0" indent="-261938" algn="l" defTabSz="914400" rtl="0" eaLnBrk="1" fontAlgn="base" latinLnBrk="0" hangingPunct="1">
                        <a:lnSpc>
                          <a:spcPct val="100000"/>
                        </a:lnSpc>
                        <a:spcBef>
                          <a:spcPct val="0"/>
                        </a:spcBef>
                        <a:spcAft>
                          <a:spcPct val="0"/>
                        </a:spcAft>
                        <a:buClr>
                          <a:schemeClr val="bg1"/>
                        </a:buClr>
                        <a:buSzTx/>
                        <a:buFont typeface="Arial" charset="0"/>
                        <a:buAutoNum type="arabicPeriod" startAt="4"/>
                        <a:tabLst>
                          <a:tab pos="1798638" algn="l"/>
                        </a:tabLst>
                      </a:pPr>
                      <a:r>
                        <a:rPr kumimoji="0" lang="en-US" sz="1200" b="1" i="0" u="none" strike="noStrike" cap="none" normalizeH="0" baseline="0" dirty="0">
                          <a:ln>
                            <a:noFill/>
                          </a:ln>
                          <a:solidFill>
                            <a:schemeClr val="bg1"/>
                          </a:solidFill>
                          <a:effectLst/>
                          <a:latin typeface="Arial" charset="0"/>
                        </a:rPr>
                        <a:t>After touching </a:t>
                      </a:r>
                      <a:br>
                        <a:rPr kumimoji="0" lang="en-US" sz="1200" b="1" i="0" u="none" strike="noStrike" cap="none" normalizeH="0" baseline="0" dirty="0">
                          <a:ln>
                            <a:noFill/>
                          </a:ln>
                          <a:solidFill>
                            <a:schemeClr val="bg1"/>
                          </a:solidFill>
                          <a:effectLst/>
                          <a:latin typeface="Arial" charset="0"/>
                        </a:rPr>
                      </a:br>
                      <a:r>
                        <a:rPr kumimoji="0" lang="en-US" sz="1200" b="1" i="0" u="none" strike="noStrike" cap="none" normalizeH="0" baseline="0" dirty="0">
                          <a:ln>
                            <a:noFill/>
                          </a:ln>
                          <a:solidFill>
                            <a:schemeClr val="bg1"/>
                          </a:solidFill>
                          <a:effectLst/>
                          <a:latin typeface="Arial" charset="0"/>
                        </a:rPr>
                        <a:t>a patient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B116"/>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Before and after touching the patient</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After removing  gloves</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E72B0"/>
                    </a:solidFill>
                  </a:tcPr>
                </a:tc>
                <a:extLst>
                  <a:ext uri="{0D108BD9-81ED-4DB2-BD59-A6C34878D82A}">
                    <a16:rowId xmlns:a16="http://schemas.microsoft.com/office/drawing/2014/main" val="10004"/>
                  </a:ext>
                </a:extLst>
              </a:tr>
              <a:tr h="877822">
                <a:tc>
                  <a:txBody>
                    <a:bodyPr/>
                    <a:lstStyle/>
                    <a:p>
                      <a:pPr marL="261938" marR="0" lvl="0" indent="-261938" algn="l" defTabSz="914400" rtl="0" eaLnBrk="1" fontAlgn="base" latinLnBrk="0" hangingPunct="1">
                        <a:lnSpc>
                          <a:spcPct val="100000"/>
                        </a:lnSpc>
                        <a:spcBef>
                          <a:spcPct val="0"/>
                        </a:spcBef>
                        <a:spcAft>
                          <a:spcPct val="0"/>
                        </a:spcAft>
                        <a:buClr>
                          <a:schemeClr val="bg1"/>
                        </a:buClr>
                        <a:buSzTx/>
                        <a:buFont typeface="Arial" charset="0"/>
                        <a:buAutoNum type="arabicPeriod" startAt="5"/>
                        <a:tabLst>
                          <a:tab pos="1798638" algn="l"/>
                        </a:tabLst>
                      </a:pPr>
                      <a:r>
                        <a:rPr kumimoji="0" lang="en-GB" sz="1200" b="1" i="0" u="none" strike="noStrike" cap="none" normalizeH="0" baseline="0" dirty="0">
                          <a:ln>
                            <a:noFill/>
                          </a:ln>
                          <a:solidFill>
                            <a:schemeClr val="bg1"/>
                          </a:solidFill>
                          <a:effectLst/>
                          <a:latin typeface="Arial" charset="0"/>
                        </a:rPr>
                        <a:t>After touching patient surroundings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116"/>
                    </a:solidFill>
                  </a:tcPr>
                </a:tc>
                <a:tc>
                  <a:txBody>
                    <a:bodyPr/>
                    <a:lstStyle/>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After contact with inanimate surfaces and objects (including medical equipment) in the immediate vicinity of the patient </a:t>
                      </a:r>
                    </a:p>
                    <a:p>
                      <a:pPr marL="171450" marR="0" lvl="0" indent="-171450" algn="l" defTabSz="914400" rtl="0" eaLnBrk="1" fontAlgn="base" latinLnBrk="0" hangingPunct="1">
                        <a:lnSpc>
                          <a:spcPct val="100000"/>
                        </a:lnSpc>
                        <a:spcBef>
                          <a:spcPct val="0"/>
                        </a:spcBef>
                        <a:spcAft>
                          <a:spcPct val="0"/>
                        </a:spcAft>
                        <a:buClr>
                          <a:schemeClr val="accent1"/>
                        </a:buClr>
                        <a:buSzTx/>
                        <a:buFont typeface="Arial" pitchFamily="34" charset="0"/>
                        <a:buChar char="•"/>
                        <a:tabLst>
                          <a:tab pos="1798638" algn="l"/>
                        </a:tabLst>
                      </a:pPr>
                      <a:r>
                        <a:rPr kumimoji="0" lang="en-US" sz="1200" b="1" i="0" u="none" strike="noStrike" cap="none" normalizeH="0" baseline="0" dirty="0">
                          <a:ln>
                            <a:noFill/>
                          </a:ln>
                          <a:solidFill>
                            <a:schemeClr val="tx1"/>
                          </a:solidFill>
                          <a:effectLst/>
                          <a:latin typeface="Arial" charset="0"/>
                        </a:rPr>
                        <a:t>After removing gloves</a:t>
                      </a:r>
                    </a:p>
                  </a:txBody>
                  <a:tcPr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E72B0"/>
                    </a:solidFill>
                  </a:tcPr>
                </a:tc>
                <a:extLst>
                  <a:ext uri="{0D108BD9-81ED-4DB2-BD59-A6C34878D82A}">
                    <a16:rowId xmlns:a16="http://schemas.microsoft.com/office/drawing/2014/main" val="10005"/>
                  </a:ext>
                </a:extLst>
              </a:tr>
            </a:tbl>
          </a:graphicData>
        </a:graphic>
      </p:graphicFrame>
      <p:pic>
        <p:nvPicPr>
          <p:cNvPr id="7" name="1) WHO Logo">
            <a:extLst>
              <a:ext uri="{FF2B5EF4-FFF2-40B4-BE49-F238E27FC236}">
                <a16:creationId xmlns:a16="http://schemas.microsoft.com/office/drawing/2014/main" id="{AECE8B93-4DEB-AF35-4BF2-3B9D974CDBD4}"/>
              </a:ext>
            </a:extLst>
          </p:cNvPr>
          <p:cNvPicPr>
            <a:picLocks noChangeAspect="1"/>
          </p:cNvPicPr>
          <p:nvPr/>
        </p:nvPicPr>
        <p:blipFill rotWithShape="1">
          <a:blip r:embed="rId4">
            <a:extLst>
              <a:ext uri="{28A0092B-C50C-407E-A947-70E740481C1C}">
                <a14:useLocalDpi xmlns:a14="http://schemas.microsoft.com/office/drawing/2010/main" val="0"/>
              </a:ext>
            </a:extLst>
          </a:blip>
          <a:srcRect l="35532"/>
          <a:stretch/>
        </p:blipFill>
        <p:spPr bwMode="auto">
          <a:xfrm>
            <a:off x="381000" y="3497311"/>
            <a:ext cx="1326355" cy="63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nline Media 9" title="E20 Hand rub 2023 live ppt version">
            <a:hlinkClick r:id="" action="ppaction://media"/>
            <a:extLst>
              <a:ext uri="{FF2B5EF4-FFF2-40B4-BE49-F238E27FC236}">
                <a16:creationId xmlns:a16="http://schemas.microsoft.com/office/drawing/2014/main" id="{7D130A01-012E-23AE-D703-690B6569AAEA}"/>
              </a:ext>
            </a:extLst>
          </p:cNvPr>
          <p:cNvPicPr>
            <a:picLocks noRot="1" noChangeAspect="1"/>
          </p:cNvPicPr>
          <p:nvPr>
            <a:videoFile r:link="rId1"/>
          </p:nvPr>
        </p:nvPicPr>
        <p:blipFill>
          <a:blip r:embed="rId4"/>
          <a:stretch>
            <a:fillRect/>
          </a:stretch>
        </p:blipFill>
        <p:spPr>
          <a:xfrm>
            <a:off x="1529621" y="882624"/>
            <a:ext cx="9132757" cy="5137176"/>
          </a:xfrm>
          <a:prstGeom prst="rect">
            <a:avLst/>
          </a:prstGeom>
        </p:spPr>
      </p:pic>
      <p:sp>
        <p:nvSpPr>
          <p:cNvPr id="2" name="Title 1">
            <a:extLst>
              <a:ext uri="{FF2B5EF4-FFF2-40B4-BE49-F238E27FC236}">
                <a16:creationId xmlns:a16="http://schemas.microsoft.com/office/drawing/2014/main" id="{4780203D-9CDF-444F-B456-35BAD09D9E6D}"/>
              </a:ext>
            </a:extLst>
          </p:cNvPr>
          <p:cNvSpPr>
            <a:spLocks noGrp="1"/>
          </p:cNvSpPr>
          <p:nvPr>
            <p:ph type="title" idx="4294967295"/>
          </p:nvPr>
        </p:nvSpPr>
        <p:spPr>
          <a:xfrm>
            <a:off x="1828800" y="165100"/>
            <a:ext cx="8534400" cy="361950"/>
          </a:xfrm>
          <a:prstGeom prst="rect">
            <a:avLst/>
          </a:prstGeom>
        </p:spPr>
        <p:txBody>
          <a:bodyPr>
            <a:normAutofit fontScale="90000"/>
          </a:bodyPr>
          <a:lstStyle/>
          <a:p>
            <a:pPr>
              <a:defRPr/>
            </a:pPr>
            <a:endParaRPr lang="en-US" b="1" cap="none" dirty="0">
              <a:solidFill>
                <a:srgbClr val="0070C0"/>
              </a:solidFill>
            </a:endParaRPr>
          </a:p>
        </p:txBody>
      </p:sp>
      <p:pic>
        <p:nvPicPr>
          <p:cNvPr id="4" name="Banner">
            <a:extLst>
              <a:ext uri="{FF2B5EF4-FFF2-40B4-BE49-F238E27FC236}">
                <a16:creationId xmlns:a16="http://schemas.microsoft.com/office/drawing/2014/main" id="{C833A0D3-B0BC-DF94-92C2-0B5CD436B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05" y="165100"/>
            <a:ext cx="10256154" cy="877852"/>
          </a:xfrm>
          <a:prstGeom prst="rect">
            <a:avLst/>
          </a:prstGeom>
        </p:spPr>
      </p:pic>
      <p:sp>
        <p:nvSpPr>
          <p:cNvPr id="5" name="TextBox 4">
            <a:extLst>
              <a:ext uri="{FF2B5EF4-FFF2-40B4-BE49-F238E27FC236}">
                <a16:creationId xmlns:a16="http://schemas.microsoft.com/office/drawing/2014/main" id="{2E952E05-B686-57B3-DAA7-8DC9064220BF}"/>
              </a:ext>
            </a:extLst>
          </p:cNvPr>
          <p:cNvSpPr txBox="1"/>
          <p:nvPr/>
        </p:nvSpPr>
        <p:spPr>
          <a:xfrm>
            <a:off x="1209669" y="146707"/>
            <a:ext cx="4356847" cy="707886"/>
          </a:xfrm>
          <a:prstGeom prst="rect">
            <a:avLst/>
          </a:prstGeom>
          <a:noFill/>
        </p:spPr>
        <p:txBody>
          <a:bodyPr wrap="square" rtlCol="0">
            <a:spAutoFit/>
          </a:bodyPr>
          <a:lstStyle/>
          <a:p>
            <a:r>
              <a:rPr lang="en-US" sz="4000" b="1" dirty="0"/>
              <a:t>How To Hand Rub</a:t>
            </a:r>
          </a:p>
        </p:txBody>
      </p:sp>
      <p:pic>
        <p:nvPicPr>
          <p:cNvPr id="6" name="handwash icon">
            <a:extLst>
              <a:ext uri="{FF2B5EF4-FFF2-40B4-BE49-F238E27FC236}">
                <a16:creationId xmlns:a16="http://schemas.microsoft.com/office/drawing/2014/main" id="{5592F27D-3F9A-4274-ED60-A5E923CB6E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90091" y="176993"/>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 Media 10" title="How to wash hands">
            <a:hlinkClick r:id="" action="ppaction://media"/>
            <a:extLst>
              <a:ext uri="{FF2B5EF4-FFF2-40B4-BE49-F238E27FC236}">
                <a16:creationId xmlns:a16="http://schemas.microsoft.com/office/drawing/2014/main" id="{85131888-5A2C-43D0-D5F2-8BA2E1DB4471}"/>
              </a:ext>
            </a:extLst>
          </p:cNvPr>
          <p:cNvPicPr>
            <a:picLocks noRot="1" noChangeAspect="1"/>
          </p:cNvPicPr>
          <p:nvPr>
            <a:videoFile r:link="rId1"/>
          </p:nvPr>
        </p:nvPicPr>
        <p:blipFill>
          <a:blip r:embed="rId4"/>
          <a:stretch>
            <a:fillRect/>
          </a:stretch>
        </p:blipFill>
        <p:spPr>
          <a:xfrm>
            <a:off x="1494565" y="890761"/>
            <a:ext cx="9036692" cy="5091094"/>
          </a:xfrm>
          <a:prstGeom prst="rect">
            <a:avLst/>
          </a:prstGeom>
        </p:spPr>
      </p:pic>
      <p:pic>
        <p:nvPicPr>
          <p:cNvPr id="7" name="Banner">
            <a:extLst>
              <a:ext uri="{FF2B5EF4-FFF2-40B4-BE49-F238E27FC236}">
                <a16:creationId xmlns:a16="http://schemas.microsoft.com/office/drawing/2014/main" id="{02587449-D8D1-305B-8E0E-1D99170E9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05" y="165100"/>
            <a:ext cx="10256154" cy="877852"/>
          </a:xfrm>
          <a:prstGeom prst="rect">
            <a:avLst/>
          </a:prstGeom>
        </p:spPr>
      </p:pic>
      <p:sp>
        <p:nvSpPr>
          <p:cNvPr id="8" name="TextBox 7">
            <a:extLst>
              <a:ext uri="{FF2B5EF4-FFF2-40B4-BE49-F238E27FC236}">
                <a16:creationId xmlns:a16="http://schemas.microsoft.com/office/drawing/2014/main" id="{28CA36A7-A683-3A5B-49A5-03D2E12F64AC}"/>
              </a:ext>
            </a:extLst>
          </p:cNvPr>
          <p:cNvSpPr txBox="1"/>
          <p:nvPr/>
        </p:nvSpPr>
        <p:spPr>
          <a:xfrm>
            <a:off x="1209669" y="146707"/>
            <a:ext cx="4356847" cy="707886"/>
          </a:xfrm>
          <a:prstGeom prst="rect">
            <a:avLst/>
          </a:prstGeom>
          <a:noFill/>
        </p:spPr>
        <p:txBody>
          <a:bodyPr wrap="square" rtlCol="0">
            <a:spAutoFit/>
          </a:bodyPr>
          <a:lstStyle/>
          <a:p>
            <a:r>
              <a:rPr lang="en-US" sz="4000" b="1" dirty="0"/>
              <a:t>How To Hand Wash</a:t>
            </a:r>
          </a:p>
        </p:txBody>
      </p:sp>
      <p:pic>
        <p:nvPicPr>
          <p:cNvPr id="9" name="handwash icon">
            <a:extLst>
              <a:ext uri="{FF2B5EF4-FFF2-40B4-BE49-F238E27FC236}">
                <a16:creationId xmlns:a16="http://schemas.microsoft.com/office/drawing/2014/main" id="{DE20E025-1C4F-68C4-5D40-F49B195146B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90091" y="176993"/>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99749-B2B3-4430-9A25-062084DA84D3}"/>
              </a:ext>
            </a:extLst>
          </p:cNvPr>
          <p:cNvSpPr>
            <a:spLocks noGrp="1"/>
          </p:cNvSpPr>
          <p:nvPr>
            <p:ph type="title" idx="4294967295"/>
          </p:nvPr>
        </p:nvSpPr>
        <p:spPr>
          <a:xfrm>
            <a:off x="2167238" y="5921734"/>
            <a:ext cx="7493000" cy="837824"/>
          </a:xfrm>
          <a:prstGeom prst="rect">
            <a:avLst/>
          </a:prstGeom>
        </p:spPr>
        <p:txBody>
          <a:bodyPr>
            <a:normAutofit/>
          </a:bodyPr>
          <a:lstStyle/>
          <a:p>
            <a:pPr eaLnBrk="1" hangingPunct="1">
              <a:defRPr/>
            </a:pPr>
            <a:br>
              <a:rPr lang="en-US" sz="2200" i="1" dirty="0">
                <a:solidFill>
                  <a:schemeClr val="tx1"/>
                </a:solidFill>
              </a:rPr>
            </a:br>
            <a:r>
              <a:rPr lang="en-US" sz="2200" i="1" dirty="0">
                <a:solidFill>
                  <a:schemeClr val="tx1"/>
                </a:solidFill>
              </a:rPr>
              <a:t>CDC Guideline for hand hygiene in healthcare setting</a:t>
            </a:r>
          </a:p>
        </p:txBody>
      </p:sp>
      <p:sp>
        <p:nvSpPr>
          <p:cNvPr id="54275" name="Content Placeholder 2"/>
          <p:cNvSpPr>
            <a:spLocks noGrp="1"/>
          </p:cNvSpPr>
          <p:nvPr>
            <p:ph idx="4294967295"/>
          </p:nvPr>
        </p:nvSpPr>
        <p:spPr>
          <a:xfrm>
            <a:off x="1494138" y="2482011"/>
            <a:ext cx="8839200" cy="3134547"/>
          </a:xfrm>
          <a:prstGeom prst="rect">
            <a:avLst/>
          </a:prstGeom>
        </p:spPr>
        <p:txBody>
          <a:bodyPr/>
          <a:lstStyle/>
          <a:p>
            <a:pPr eaLnBrk="1" hangingPunct="1"/>
            <a:r>
              <a:rPr lang="en-US" altLang="en-US" sz="2400" dirty="0">
                <a:solidFill>
                  <a:srgbClr val="532E1D"/>
                </a:solidFill>
                <a:latin typeface="Calibri" panose="020F0502020204030204" pitchFamily="34" charset="0"/>
                <a:cs typeface="Calibri" panose="020F0502020204030204" pitchFamily="34" charset="0"/>
              </a:rPr>
              <a:t>Involve staff in evaluation and selection of hand hygiene products</a:t>
            </a:r>
          </a:p>
          <a:p>
            <a:pPr eaLnBrk="1" hangingPunct="1"/>
            <a:r>
              <a:rPr lang="en-US" sz="2400" dirty="0">
                <a:solidFill>
                  <a:srgbClr val="532E1D"/>
                </a:solidFill>
              </a:rPr>
              <a:t>Provide employees with hand moisturizers compatible with all hand hygiene products and with gloves</a:t>
            </a:r>
          </a:p>
          <a:p>
            <a:pPr eaLnBrk="1" hangingPunct="1"/>
            <a:r>
              <a:rPr lang="en-US" altLang="en-US" sz="2400" dirty="0">
                <a:solidFill>
                  <a:srgbClr val="532E1D"/>
                </a:solidFill>
                <a:latin typeface="Calibri" panose="020F0502020204030204" pitchFamily="34" charset="0"/>
                <a:cs typeface="Calibri" panose="020F0502020204030204" pitchFamily="34" charset="0"/>
              </a:rPr>
              <a:t>Do not wear artificial nails when providing direct clinical care</a:t>
            </a:r>
          </a:p>
          <a:p>
            <a:pPr eaLnBrk="1" hangingPunct="1"/>
            <a:r>
              <a:rPr lang="en-US" altLang="en-US" sz="2400" dirty="0">
                <a:solidFill>
                  <a:srgbClr val="532E1D"/>
                </a:solidFill>
                <a:latin typeface="Calibri" panose="020F0502020204030204" pitchFamily="34" charset="0"/>
                <a:cs typeface="Calibri" panose="020F0502020204030204" pitchFamily="34" charset="0"/>
              </a:rPr>
              <a:t>Provide hand hygiene education to staff</a:t>
            </a:r>
          </a:p>
          <a:p>
            <a:pPr eaLnBrk="1" hangingPunct="1"/>
            <a:r>
              <a:rPr lang="en-US" altLang="en-US" sz="2400" dirty="0">
                <a:solidFill>
                  <a:srgbClr val="532E1D"/>
                </a:solidFill>
                <a:latin typeface="Calibri" panose="020F0502020204030204" pitchFamily="34" charset="0"/>
                <a:cs typeface="Calibri" panose="020F0502020204030204" pitchFamily="34" charset="0"/>
              </a:rPr>
              <a:t>Monitor staff adherence to recommended HH practices</a:t>
            </a:r>
          </a:p>
        </p:txBody>
      </p:sp>
      <p:pic>
        <p:nvPicPr>
          <p:cNvPr id="3" name="Banner">
            <a:extLst>
              <a:ext uri="{FF2B5EF4-FFF2-40B4-BE49-F238E27FC236}">
                <a16:creationId xmlns:a16="http://schemas.microsoft.com/office/drawing/2014/main" id="{5BF17531-05AA-091E-D5B4-AFE60558B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2"/>
            <a:ext cx="10256154" cy="1425557"/>
          </a:xfrm>
          <a:prstGeom prst="rect">
            <a:avLst/>
          </a:prstGeom>
        </p:spPr>
      </p:pic>
      <p:sp>
        <p:nvSpPr>
          <p:cNvPr id="4" name="TextBox 3">
            <a:extLst>
              <a:ext uri="{FF2B5EF4-FFF2-40B4-BE49-F238E27FC236}">
                <a16:creationId xmlns:a16="http://schemas.microsoft.com/office/drawing/2014/main" id="{B077F833-5461-105D-2F40-53759B6FA8BE}"/>
              </a:ext>
            </a:extLst>
          </p:cNvPr>
          <p:cNvSpPr txBox="1"/>
          <p:nvPr/>
        </p:nvSpPr>
        <p:spPr>
          <a:xfrm>
            <a:off x="1143000" y="1070650"/>
            <a:ext cx="5638800" cy="1138773"/>
          </a:xfrm>
          <a:prstGeom prst="rect">
            <a:avLst/>
          </a:prstGeom>
          <a:noFill/>
        </p:spPr>
        <p:txBody>
          <a:bodyPr wrap="square" rtlCol="0">
            <a:spAutoFit/>
          </a:bodyPr>
          <a:lstStyle/>
          <a:p>
            <a:r>
              <a:rPr lang="en-US" sz="4000" b="1" dirty="0"/>
              <a:t>Hand Hygiene Program</a:t>
            </a:r>
            <a:br>
              <a:rPr lang="en-US" sz="6600" b="1" cap="none" dirty="0">
                <a:solidFill>
                  <a:srgbClr val="0070C0"/>
                </a:solidFill>
              </a:rPr>
            </a:br>
            <a:r>
              <a:rPr lang="en-US" sz="2800" i="1" cap="none" dirty="0"/>
              <a:t>Additional Elements </a:t>
            </a:r>
            <a:endParaRPr lang="en-US" sz="4000" b="1" dirty="0"/>
          </a:p>
        </p:txBody>
      </p:sp>
      <p:pic>
        <p:nvPicPr>
          <p:cNvPr id="5" name="handwash icon">
            <a:extLst>
              <a:ext uri="{FF2B5EF4-FFF2-40B4-BE49-F238E27FC236}">
                <a16:creationId xmlns:a16="http://schemas.microsoft.com/office/drawing/2014/main" id="{B039CC63-87AE-515A-8FA6-A4A20B6219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60238" y="1538304"/>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A159E-0B53-446B-9263-DE71DABE0E15}"/>
              </a:ext>
            </a:extLst>
          </p:cNvPr>
          <p:cNvSpPr>
            <a:spLocks noGrp="1"/>
          </p:cNvSpPr>
          <p:nvPr>
            <p:ph type="title" idx="4294967295"/>
          </p:nvPr>
        </p:nvSpPr>
        <p:spPr>
          <a:xfrm>
            <a:off x="1676400" y="274638"/>
            <a:ext cx="8839200" cy="715962"/>
          </a:xfrm>
          <a:prstGeom prst="rect">
            <a:avLst/>
          </a:prstGeom>
        </p:spPr>
        <p:txBody>
          <a:bodyPr/>
          <a:lstStyle/>
          <a:p>
            <a:pPr eaLnBrk="1" fontAlgn="auto" hangingPunct="1">
              <a:spcAft>
                <a:spcPts val="0"/>
              </a:spcAft>
              <a:defRPr/>
            </a:pPr>
            <a:r>
              <a:rPr lang="en-US" b="1" dirty="0">
                <a:solidFill>
                  <a:srgbClr val="0070C0"/>
                </a:solidFill>
              </a:rPr>
              <a:t>Objectives</a:t>
            </a:r>
          </a:p>
        </p:txBody>
      </p:sp>
      <p:pic>
        <p:nvPicPr>
          <p:cNvPr id="2" name="Banner">
            <a:extLst>
              <a:ext uri="{FF2B5EF4-FFF2-40B4-BE49-F238E27FC236}">
                <a16:creationId xmlns:a16="http://schemas.microsoft.com/office/drawing/2014/main" id="{4F271A8B-07EA-7651-E49A-E45B03F95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3" name="TextBox 2">
            <a:extLst>
              <a:ext uri="{FF2B5EF4-FFF2-40B4-BE49-F238E27FC236}">
                <a16:creationId xmlns:a16="http://schemas.microsoft.com/office/drawing/2014/main" id="{3491A17D-4193-4B1E-67FD-A9F48776F766}"/>
              </a:ext>
            </a:extLst>
          </p:cNvPr>
          <p:cNvSpPr txBox="1"/>
          <p:nvPr/>
        </p:nvSpPr>
        <p:spPr>
          <a:xfrm>
            <a:off x="1143000" y="1070650"/>
            <a:ext cx="4356847" cy="707886"/>
          </a:xfrm>
          <a:prstGeom prst="rect">
            <a:avLst/>
          </a:prstGeom>
          <a:noFill/>
        </p:spPr>
        <p:txBody>
          <a:bodyPr wrap="square" rtlCol="0">
            <a:spAutoFit/>
          </a:bodyPr>
          <a:lstStyle/>
          <a:p>
            <a:r>
              <a:rPr lang="en-US" sz="4000" b="1" dirty="0"/>
              <a:t>Objectives</a:t>
            </a:r>
          </a:p>
        </p:txBody>
      </p:sp>
      <p:sp>
        <p:nvSpPr>
          <p:cNvPr id="5" name="Text">
            <a:extLst>
              <a:ext uri="{FF2B5EF4-FFF2-40B4-BE49-F238E27FC236}">
                <a16:creationId xmlns:a16="http://schemas.microsoft.com/office/drawing/2014/main" id="{44B69008-E4EA-B812-0B9D-A2471E148DFB}"/>
              </a:ext>
            </a:extLst>
          </p:cNvPr>
          <p:cNvSpPr txBox="1">
            <a:spLocks/>
          </p:cNvSpPr>
          <p:nvPr/>
        </p:nvSpPr>
        <p:spPr>
          <a:xfrm>
            <a:off x="3136130" y="2362200"/>
            <a:ext cx="7239000" cy="2758283"/>
          </a:xfrm>
          <a:prstGeom prst="rect">
            <a:avLst/>
          </a:prstGeom>
        </p:spPr>
        <p:txBody>
          <a:bodyPr>
            <a:no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a:spcBef>
                <a:spcPts val="400"/>
              </a:spcBef>
            </a:pPr>
            <a:r>
              <a:rPr lang="en-US" sz="2400" dirty="0">
                <a:solidFill>
                  <a:srgbClr val="532E1D"/>
                </a:solidFill>
              </a:rPr>
              <a:t>Describe the principles and practice of asepsis</a:t>
            </a:r>
          </a:p>
          <a:p>
            <a:pPr marL="0" indent="0">
              <a:spcBef>
                <a:spcPts val="400"/>
              </a:spcBef>
              <a:buFont typeface="Arial" panose="020B0604020202020204" pitchFamily="34" charset="0"/>
              <a:buNone/>
            </a:pPr>
            <a:r>
              <a:rPr lang="en-US" sz="2400" dirty="0">
                <a:solidFill>
                  <a:srgbClr val="532E1D"/>
                </a:solidFill>
              </a:rPr>
              <a:t> </a:t>
            </a:r>
          </a:p>
          <a:p>
            <a:pPr>
              <a:spcBef>
                <a:spcPts val="400"/>
              </a:spcBef>
            </a:pPr>
            <a:r>
              <a:rPr lang="en-US" sz="2400" dirty="0">
                <a:solidFill>
                  <a:srgbClr val="532E1D"/>
                </a:solidFill>
              </a:rPr>
              <a:t>Understand the role of hand hygiene in asepsis</a:t>
            </a:r>
          </a:p>
          <a:p>
            <a:pPr marL="0" indent="0">
              <a:spcBef>
                <a:spcPts val="400"/>
              </a:spcBef>
              <a:buFont typeface="Arial" panose="020B0604020202020204" pitchFamily="34" charset="0"/>
              <a:buNone/>
            </a:pPr>
            <a:endParaRPr lang="en-US" sz="2400" dirty="0">
              <a:solidFill>
                <a:srgbClr val="532E1D"/>
              </a:solidFill>
            </a:endParaRPr>
          </a:p>
          <a:p>
            <a:pPr>
              <a:spcBef>
                <a:spcPts val="400"/>
              </a:spcBef>
            </a:pPr>
            <a:r>
              <a:rPr lang="en-US" sz="2400" dirty="0">
                <a:solidFill>
                  <a:srgbClr val="532E1D"/>
                </a:solidFill>
              </a:rPr>
              <a:t>Understand the role of the environment in disease transmission</a:t>
            </a:r>
          </a:p>
          <a:p>
            <a:pPr marL="0" indent="0">
              <a:buFont typeface="Arial" panose="020B0604020202020204" pitchFamily="34" charset="0"/>
              <a:buNone/>
            </a:pPr>
            <a:endParaRPr lang="en-US" sz="2500" dirty="0"/>
          </a:p>
        </p:txBody>
      </p:sp>
      <p:pic>
        <p:nvPicPr>
          <p:cNvPr id="6" name="tree">
            <a:extLst>
              <a:ext uri="{FF2B5EF4-FFF2-40B4-BE49-F238E27FC236}">
                <a16:creationId xmlns:a16="http://schemas.microsoft.com/office/drawing/2014/main" id="{04B93783-3324-857B-6984-1920D84705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76155" y="4061646"/>
            <a:ext cx="1078730" cy="1078730"/>
          </a:xfrm>
          <a:prstGeom prst="rect">
            <a:avLst/>
          </a:prstGeom>
        </p:spPr>
      </p:pic>
      <p:pic>
        <p:nvPicPr>
          <p:cNvPr id="7" name="handwash icon">
            <a:extLst>
              <a:ext uri="{FF2B5EF4-FFF2-40B4-BE49-F238E27FC236}">
                <a16:creationId xmlns:a16="http://schemas.microsoft.com/office/drawing/2014/main" id="{1C17A165-A684-9727-2281-006A03E50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0319" y="3062423"/>
            <a:ext cx="890402" cy="977138"/>
          </a:xfrm>
          <a:prstGeom prst="rect">
            <a:avLst/>
          </a:prstGeom>
        </p:spPr>
      </p:pic>
      <p:pic>
        <p:nvPicPr>
          <p:cNvPr id="8" name="Book">
            <a:extLst>
              <a:ext uri="{FF2B5EF4-FFF2-40B4-BE49-F238E27FC236}">
                <a16:creationId xmlns:a16="http://schemas.microsoft.com/office/drawing/2014/main" id="{F04C608F-63D7-22B5-F6C2-95FB9D3C3F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492" y="2057400"/>
            <a:ext cx="828056" cy="90871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nner">
            <a:extLst>
              <a:ext uri="{FF2B5EF4-FFF2-40B4-BE49-F238E27FC236}">
                <a16:creationId xmlns:a16="http://schemas.microsoft.com/office/drawing/2014/main" id="{AC4ABBF3-9CF8-4F1D-EE35-4C05DE45B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06EF5BEC-7625-3D64-50E9-CD2FA23AE536}"/>
              </a:ext>
            </a:extLst>
          </p:cNvPr>
          <p:cNvSpPr txBox="1"/>
          <p:nvPr/>
        </p:nvSpPr>
        <p:spPr>
          <a:xfrm>
            <a:off x="1143000" y="1070650"/>
            <a:ext cx="7162800" cy="707886"/>
          </a:xfrm>
          <a:prstGeom prst="rect">
            <a:avLst/>
          </a:prstGeom>
          <a:noFill/>
        </p:spPr>
        <p:txBody>
          <a:bodyPr wrap="square" rtlCol="0">
            <a:spAutoFit/>
          </a:bodyPr>
          <a:lstStyle/>
          <a:p>
            <a:r>
              <a:rPr lang="en-US" sz="4000" b="1" dirty="0"/>
              <a:t>Summary of Hand Hygiene</a:t>
            </a:r>
          </a:p>
        </p:txBody>
      </p:sp>
      <p:pic>
        <p:nvPicPr>
          <p:cNvPr id="10" name="handwash icon">
            <a:extLst>
              <a:ext uri="{FF2B5EF4-FFF2-40B4-BE49-F238E27FC236}">
                <a16:creationId xmlns:a16="http://schemas.microsoft.com/office/drawing/2014/main" id="{12461621-87C9-DB35-20DB-8BD1F6D094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3422" y="110093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B257A766-25FF-29FC-4322-9B4A7431D30A}"/>
              </a:ext>
            </a:extLst>
          </p:cNvPr>
          <p:cNvGrpSpPr/>
          <p:nvPr/>
        </p:nvGrpSpPr>
        <p:grpSpPr>
          <a:xfrm>
            <a:off x="1323493" y="5469397"/>
            <a:ext cx="9562592" cy="386280"/>
            <a:chOff x="0" y="2588736"/>
            <a:chExt cx="8478520" cy="1216800"/>
          </a:xfrm>
          <a:scene3d>
            <a:camera prst="orthographicFront"/>
            <a:lightRig rig="flat" dir="t"/>
          </a:scene3d>
        </p:grpSpPr>
        <p:sp>
          <p:nvSpPr>
            <p:cNvPr id="12" name="Rectangle: Rounded Corners 11">
              <a:extLst>
                <a:ext uri="{FF2B5EF4-FFF2-40B4-BE49-F238E27FC236}">
                  <a16:creationId xmlns:a16="http://schemas.microsoft.com/office/drawing/2014/main" id="{E292EF85-BD40-CDD3-4894-F1892F34A351}"/>
                </a:ext>
              </a:extLst>
            </p:cNvPr>
            <p:cNvSpPr/>
            <p:nvPr/>
          </p:nvSpPr>
          <p:spPr>
            <a:xfrm>
              <a:off x="0" y="2588736"/>
              <a:ext cx="8478520" cy="1216800"/>
            </a:xfrm>
            <a:prstGeom prst="roundRect">
              <a:avLst/>
            </a:prstGeom>
            <a:solidFill>
              <a:srgbClr val="18BAC5"/>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3" name="Rectangle: Rounded Corners 4">
              <a:extLst>
                <a:ext uri="{FF2B5EF4-FFF2-40B4-BE49-F238E27FC236}">
                  <a16:creationId xmlns:a16="http://schemas.microsoft.com/office/drawing/2014/main" id="{DF17C32C-B8BA-40EA-842C-4B4305B713E6}"/>
                </a:ext>
              </a:extLst>
            </p:cNvPr>
            <p:cNvSpPr txBox="1"/>
            <p:nvPr/>
          </p:nvSpPr>
          <p:spPr>
            <a:xfrm>
              <a:off x="59399" y="2648136"/>
              <a:ext cx="8359722" cy="1098002"/>
            </a:xfrm>
            <a:prstGeom prst="rect">
              <a:avLst/>
            </a:prstGeom>
            <a:solidFill>
              <a:srgbClr val="18BAC5"/>
            </a:solidFill>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eaLnBrk="1" hangingPunct="1"/>
              <a:r>
                <a:rPr lang="en-GB" altLang="en-US" sz="2000" b="1" dirty="0">
                  <a:solidFill>
                    <a:srgbClr val="FFFFFF"/>
                  </a:solidFill>
                </a:rPr>
                <a:t>You</a:t>
              </a:r>
              <a:r>
                <a:rPr lang="en-GB" altLang="en-US" sz="2000" dirty="0">
                  <a:solidFill>
                    <a:srgbClr val="FFFFFF"/>
                  </a:solidFill>
                </a:rPr>
                <a:t> must perform hand hygiene using the appropriate technique and time duration.</a:t>
              </a:r>
            </a:p>
          </p:txBody>
        </p:sp>
      </p:grpSp>
      <p:grpSp>
        <p:nvGrpSpPr>
          <p:cNvPr id="14" name="Group 13">
            <a:extLst>
              <a:ext uri="{FF2B5EF4-FFF2-40B4-BE49-F238E27FC236}">
                <a16:creationId xmlns:a16="http://schemas.microsoft.com/office/drawing/2014/main" id="{6E37120E-F9A6-16F0-9506-ACDF025095DA}"/>
              </a:ext>
            </a:extLst>
          </p:cNvPr>
          <p:cNvGrpSpPr/>
          <p:nvPr/>
        </p:nvGrpSpPr>
        <p:grpSpPr>
          <a:xfrm>
            <a:off x="1305908" y="4883045"/>
            <a:ext cx="9580177" cy="386280"/>
            <a:chOff x="0" y="2588736"/>
            <a:chExt cx="8478520" cy="1216800"/>
          </a:xfrm>
          <a:scene3d>
            <a:camera prst="orthographicFront"/>
            <a:lightRig rig="flat" dir="t"/>
          </a:scene3d>
        </p:grpSpPr>
        <p:sp>
          <p:nvSpPr>
            <p:cNvPr id="15" name="Rectangle: Rounded Corners 14">
              <a:extLst>
                <a:ext uri="{FF2B5EF4-FFF2-40B4-BE49-F238E27FC236}">
                  <a16:creationId xmlns:a16="http://schemas.microsoft.com/office/drawing/2014/main" id="{558E21C5-EF44-693C-6765-CE6E13119BFB}"/>
                </a:ext>
              </a:extLst>
            </p:cNvPr>
            <p:cNvSpPr/>
            <p:nvPr/>
          </p:nvSpPr>
          <p:spPr>
            <a:xfrm>
              <a:off x="0" y="2588736"/>
              <a:ext cx="8478520" cy="1216800"/>
            </a:xfrm>
            <a:prstGeom prst="roundRect">
              <a:avLst/>
            </a:prstGeom>
            <a:solidFill>
              <a:srgbClr val="18BAC5"/>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6" name="Rectangle: Rounded Corners 4">
              <a:extLst>
                <a:ext uri="{FF2B5EF4-FFF2-40B4-BE49-F238E27FC236}">
                  <a16:creationId xmlns:a16="http://schemas.microsoft.com/office/drawing/2014/main" id="{CD1C69AC-7EAC-889A-A172-6C1365A1312E}"/>
                </a:ext>
              </a:extLst>
            </p:cNvPr>
            <p:cNvSpPr txBox="1"/>
            <p:nvPr/>
          </p:nvSpPr>
          <p:spPr>
            <a:xfrm>
              <a:off x="59399" y="2648135"/>
              <a:ext cx="8359722" cy="1098002"/>
            </a:xfrm>
            <a:prstGeom prst="rect">
              <a:avLst/>
            </a:prstGeom>
            <a:solidFill>
              <a:srgbClr val="18BAC5"/>
            </a:solidFill>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eaLnBrk="1" hangingPunct="1"/>
              <a:r>
                <a:rPr lang="en-GB" altLang="en-US" sz="2000" b="1" dirty="0">
                  <a:solidFill>
                    <a:srgbClr val="FFFFFF"/>
                  </a:solidFill>
                </a:rPr>
                <a:t>You</a:t>
              </a:r>
              <a:r>
                <a:rPr lang="en-GB" altLang="en-US" sz="2000" dirty="0">
                  <a:solidFill>
                    <a:srgbClr val="FFFFFF"/>
                  </a:solidFill>
                </a:rPr>
                <a:t> should wash your hands with soap and water when visibly soiled.</a:t>
              </a:r>
            </a:p>
          </p:txBody>
        </p:sp>
      </p:grpSp>
      <p:grpSp>
        <p:nvGrpSpPr>
          <p:cNvPr id="17" name="Group 16">
            <a:extLst>
              <a:ext uri="{FF2B5EF4-FFF2-40B4-BE49-F238E27FC236}">
                <a16:creationId xmlns:a16="http://schemas.microsoft.com/office/drawing/2014/main" id="{77C94B63-3B77-D07D-1C31-60D14D90C183}"/>
              </a:ext>
            </a:extLst>
          </p:cNvPr>
          <p:cNvGrpSpPr/>
          <p:nvPr/>
        </p:nvGrpSpPr>
        <p:grpSpPr>
          <a:xfrm>
            <a:off x="1305909" y="3706033"/>
            <a:ext cx="9580178" cy="976940"/>
            <a:chOff x="0" y="2588736"/>
            <a:chExt cx="8478520" cy="1216800"/>
          </a:xfrm>
          <a:scene3d>
            <a:camera prst="orthographicFront"/>
            <a:lightRig rig="flat" dir="t"/>
          </a:scene3d>
        </p:grpSpPr>
        <p:sp>
          <p:nvSpPr>
            <p:cNvPr id="18" name="Rectangle: Rounded Corners 17">
              <a:extLst>
                <a:ext uri="{FF2B5EF4-FFF2-40B4-BE49-F238E27FC236}">
                  <a16:creationId xmlns:a16="http://schemas.microsoft.com/office/drawing/2014/main" id="{B6210BCA-2F35-8622-E54A-C7B0B5E34187}"/>
                </a:ext>
              </a:extLst>
            </p:cNvPr>
            <p:cNvSpPr/>
            <p:nvPr/>
          </p:nvSpPr>
          <p:spPr>
            <a:xfrm>
              <a:off x="0" y="2588736"/>
              <a:ext cx="8478520" cy="1216800"/>
            </a:xfrm>
            <a:prstGeom prst="roundRect">
              <a:avLst/>
            </a:prstGeom>
            <a:solidFill>
              <a:srgbClr val="18BAC5"/>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9" name="Rectangle: Rounded Corners 4">
              <a:extLst>
                <a:ext uri="{FF2B5EF4-FFF2-40B4-BE49-F238E27FC236}">
                  <a16:creationId xmlns:a16="http://schemas.microsoft.com/office/drawing/2014/main" id="{8991D082-4678-D7E1-BAB1-6717E775246A}"/>
                </a:ext>
              </a:extLst>
            </p:cNvPr>
            <p:cNvSpPr txBox="1"/>
            <p:nvPr/>
          </p:nvSpPr>
          <p:spPr>
            <a:xfrm>
              <a:off x="59399" y="2648135"/>
              <a:ext cx="8359722" cy="1098002"/>
            </a:xfrm>
            <a:prstGeom prst="rect">
              <a:avLst/>
            </a:prstGeom>
            <a:solidFill>
              <a:srgbClr val="18BAC5"/>
            </a:solidFill>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eaLnBrk="1" hangingPunct="1"/>
              <a:r>
                <a:rPr lang="en-GB" altLang="en-US" sz="2000" dirty="0">
                  <a:solidFill>
                    <a:srgbClr val="FFFFFF"/>
                  </a:solidFill>
                </a:rPr>
                <a:t>To clean your hands, </a:t>
              </a:r>
              <a:r>
                <a:rPr lang="en-GB" altLang="en-US" sz="2000" b="1" dirty="0">
                  <a:solidFill>
                    <a:srgbClr val="FFFFFF"/>
                  </a:solidFill>
                </a:rPr>
                <a:t>you</a:t>
              </a:r>
              <a:r>
                <a:rPr lang="en-GB" altLang="en-US" sz="2000" dirty="0">
                  <a:solidFill>
                    <a:srgbClr val="FFFFFF"/>
                  </a:solidFill>
                </a:rPr>
                <a:t> should prefer </a:t>
              </a:r>
              <a:r>
                <a:rPr lang="en-GB" altLang="en-US" sz="2000" b="1" dirty="0">
                  <a:solidFill>
                    <a:srgbClr val="FFFFFF"/>
                  </a:solidFill>
                </a:rPr>
                <a:t>hand rubbing </a:t>
              </a:r>
              <a:r>
                <a:rPr lang="en-GB" altLang="en-US" sz="2000" dirty="0">
                  <a:solidFill>
                    <a:srgbClr val="FFFFFF"/>
                  </a:solidFill>
                </a:rPr>
                <a:t>with an alcohol-based formulation, if available. Why? Because it makes hand hygiene possible right at the point-of-care, it is faster, more effective, and better tolerated.</a:t>
              </a:r>
            </a:p>
          </p:txBody>
        </p:sp>
      </p:grpSp>
      <p:grpSp>
        <p:nvGrpSpPr>
          <p:cNvPr id="20" name="Group 19">
            <a:extLst>
              <a:ext uri="{FF2B5EF4-FFF2-40B4-BE49-F238E27FC236}">
                <a16:creationId xmlns:a16="http://schemas.microsoft.com/office/drawing/2014/main" id="{46861505-7B61-3712-36EA-1FEAC741AED2}"/>
              </a:ext>
            </a:extLst>
          </p:cNvPr>
          <p:cNvGrpSpPr/>
          <p:nvPr/>
        </p:nvGrpSpPr>
        <p:grpSpPr>
          <a:xfrm>
            <a:off x="1305909" y="2828074"/>
            <a:ext cx="9580179" cy="677887"/>
            <a:chOff x="0" y="2588736"/>
            <a:chExt cx="8478520" cy="1216800"/>
          </a:xfrm>
          <a:scene3d>
            <a:camera prst="orthographicFront"/>
            <a:lightRig rig="flat" dir="t"/>
          </a:scene3d>
        </p:grpSpPr>
        <p:sp>
          <p:nvSpPr>
            <p:cNvPr id="21" name="Rectangle: Rounded Corners 20">
              <a:extLst>
                <a:ext uri="{FF2B5EF4-FFF2-40B4-BE49-F238E27FC236}">
                  <a16:creationId xmlns:a16="http://schemas.microsoft.com/office/drawing/2014/main" id="{FFC9915B-F1D4-DC69-F5CA-67344451E314}"/>
                </a:ext>
              </a:extLst>
            </p:cNvPr>
            <p:cNvSpPr/>
            <p:nvPr/>
          </p:nvSpPr>
          <p:spPr>
            <a:xfrm>
              <a:off x="0" y="2588736"/>
              <a:ext cx="8478520" cy="1216800"/>
            </a:xfrm>
            <a:prstGeom prst="roundRect">
              <a:avLst/>
            </a:prstGeom>
            <a:solidFill>
              <a:srgbClr val="18BAC5"/>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22" name="Rectangle: Rounded Corners 4">
              <a:extLst>
                <a:ext uri="{FF2B5EF4-FFF2-40B4-BE49-F238E27FC236}">
                  <a16:creationId xmlns:a16="http://schemas.microsoft.com/office/drawing/2014/main" id="{B8E1DB3B-B0F4-B4EA-EAB8-8C27EEC162E1}"/>
                </a:ext>
              </a:extLst>
            </p:cNvPr>
            <p:cNvSpPr txBox="1"/>
            <p:nvPr/>
          </p:nvSpPr>
          <p:spPr>
            <a:xfrm>
              <a:off x="59399" y="2648135"/>
              <a:ext cx="8359722" cy="1098002"/>
            </a:xfrm>
            <a:prstGeom prst="rect">
              <a:avLst/>
            </a:prstGeom>
            <a:solidFill>
              <a:srgbClr val="18BAC5"/>
            </a:solidFill>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eaLnBrk="1" hangingPunct="1"/>
              <a:r>
                <a:rPr lang="en-GB" altLang="en-US" sz="2000" dirty="0">
                  <a:solidFill>
                    <a:srgbClr val="FFFFFF"/>
                  </a:solidFill>
                </a:rPr>
                <a:t>During healthcare delivery, there are 5 moments (indications) when it is essential that </a:t>
              </a:r>
              <a:r>
                <a:rPr lang="en-GB" altLang="en-US" sz="2000" b="1" dirty="0">
                  <a:solidFill>
                    <a:srgbClr val="FFFFFF"/>
                  </a:solidFill>
                </a:rPr>
                <a:t>you</a:t>
              </a:r>
              <a:r>
                <a:rPr lang="en-GB" altLang="en-US" sz="2000" dirty="0">
                  <a:solidFill>
                    <a:srgbClr val="FFFFFF"/>
                  </a:solidFill>
                </a:rPr>
                <a:t> perform hand hygiene.</a:t>
              </a:r>
            </a:p>
          </p:txBody>
        </p:sp>
      </p:grpSp>
      <p:grpSp>
        <p:nvGrpSpPr>
          <p:cNvPr id="23" name="Group 22">
            <a:extLst>
              <a:ext uri="{FF2B5EF4-FFF2-40B4-BE49-F238E27FC236}">
                <a16:creationId xmlns:a16="http://schemas.microsoft.com/office/drawing/2014/main" id="{549E2863-FF7B-8428-0E01-8B1860EB1BE7}"/>
              </a:ext>
            </a:extLst>
          </p:cNvPr>
          <p:cNvGrpSpPr/>
          <p:nvPr/>
        </p:nvGrpSpPr>
        <p:grpSpPr>
          <a:xfrm>
            <a:off x="1305910" y="1950115"/>
            <a:ext cx="9580180" cy="677887"/>
            <a:chOff x="0" y="2588736"/>
            <a:chExt cx="8478520" cy="1216800"/>
          </a:xfrm>
          <a:scene3d>
            <a:camera prst="orthographicFront"/>
            <a:lightRig rig="flat" dir="t"/>
          </a:scene3d>
        </p:grpSpPr>
        <p:sp>
          <p:nvSpPr>
            <p:cNvPr id="24" name="Rectangle: Rounded Corners 23">
              <a:extLst>
                <a:ext uri="{FF2B5EF4-FFF2-40B4-BE49-F238E27FC236}">
                  <a16:creationId xmlns:a16="http://schemas.microsoft.com/office/drawing/2014/main" id="{EA0E0523-DF2E-883A-F3D1-CA5C989F565C}"/>
                </a:ext>
              </a:extLst>
            </p:cNvPr>
            <p:cNvSpPr/>
            <p:nvPr/>
          </p:nvSpPr>
          <p:spPr>
            <a:xfrm>
              <a:off x="0" y="2588736"/>
              <a:ext cx="8478520" cy="1216800"/>
            </a:xfrm>
            <a:prstGeom prst="roundRect">
              <a:avLst/>
            </a:prstGeom>
            <a:solidFill>
              <a:srgbClr val="18BAC5"/>
            </a:solid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25" name="Rectangle: Rounded Corners 4">
              <a:extLst>
                <a:ext uri="{FF2B5EF4-FFF2-40B4-BE49-F238E27FC236}">
                  <a16:creationId xmlns:a16="http://schemas.microsoft.com/office/drawing/2014/main" id="{8FB3D23F-3786-5702-0263-2CF43CD0E6DF}"/>
                </a:ext>
              </a:extLst>
            </p:cNvPr>
            <p:cNvSpPr txBox="1"/>
            <p:nvPr/>
          </p:nvSpPr>
          <p:spPr>
            <a:xfrm>
              <a:off x="59399" y="2648135"/>
              <a:ext cx="8359722" cy="1098002"/>
            </a:xfrm>
            <a:prstGeom prst="rect">
              <a:avLst/>
            </a:prstGeom>
            <a:solidFill>
              <a:srgbClr val="18BAC5"/>
            </a:solidFill>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eaLnBrk="1" hangingPunct="1"/>
              <a:r>
                <a:rPr lang="en-GB" altLang="en-US" sz="2000" dirty="0">
                  <a:solidFill>
                    <a:srgbClr val="FFFFFF"/>
                  </a:solidFill>
                </a:rPr>
                <a:t>Hand hygiene must be performed exactly where </a:t>
              </a:r>
              <a:r>
                <a:rPr lang="en-GB" altLang="en-US" sz="2000" b="1" dirty="0">
                  <a:solidFill>
                    <a:srgbClr val="FFFFFF"/>
                  </a:solidFill>
                </a:rPr>
                <a:t>you</a:t>
              </a:r>
              <a:r>
                <a:rPr lang="en-GB" altLang="en-US" sz="2000" dirty="0">
                  <a:solidFill>
                    <a:srgbClr val="FFFFFF"/>
                  </a:solidFill>
                </a:rPr>
                <a:t> are delivering healthcare to patients (at the point-of-care).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6DAF70-AB2F-4D75-BE3E-69EAE899B2A0}"/>
              </a:ext>
            </a:extLst>
          </p:cNvPr>
          <p:cNvSpPr>
            <a:spLocks noGrp="1"/>
          </p:cNvSpPr>
          <p:nvPr>
            <p:ph idx="4294967295"/>
          </p:nvPr>
        </p:nvSpPr>
        <p:spPr>
          <a:xfrm>
            <a:off x="1600200" y="1554088"/>
            <a:ext cx="7608888" cy="3863975"/>
          </a:xfrm>
          <a:prstGeom prst="rect">
            <a:avLst/>
          </a:prstGeom>
        </p:spPr>
        <p:txBody>
          <a:bodyPr/>
          <a:lstStyle/>
          <a:p>
            <a:pPr marL="0" indent="0">
              <a:buNone/>
              <a:defRPr/>
            </a:pPr>
            <a:r>
              <a:rPr lang="en-US" b="1" dirty="0">
                <a:solidFill>
                  <a:srgbClr val="532E1D"/>
                </a:solidFill>
              </a:rPr>
              <a:t>True or False: </a:t>
            </a:r>
          </a:p>
          <a:p>
            <a:pPr marL="69850" indent="0" eaLnBrk="1" hangingPunct="1">
              <a:buNone/>
              <a:defRPr/>
            </a:pPr>
            <a:r>
              <a:rPr lang="en-US" dirty="0">
                <a:solidFill>
                  <a:srgbClr val="532E1D"/>
                </a:solidFill>
              </a:rPr>
              <a:t>Hand washing with soap and water is always the preferred method of hand hygiene</a:t>
            </a:r>
          </a:p>
          <a:p>
            <a:pPr marL="68580" indent="0">
              <a:buNone/>
              <a:defRPr/>
            </a:pPr>
            <a:endParaRPr lang="en-US" dirty="0"/>
          </a:p>
        </p:txBody>
      </p:sp>
      <p:sp>
        <p:nvSpPr>
          <p:cNvPr id="11" name="banner">
            <a:extLst>
              <a:ext uri="{FF2B5EF4-FFF2-40B4-BE49-F238E27FC236}">
                <a16:creationId xmlns:a16="http://schemas.microsoft.com/office/drawing/2014/main" id="{45C251B4-C6CC-19AD-C257-71027AE22F9E}"/>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487C16D-E1AC-FA5C-CF58-CD5B3F067B76}"/>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sp>
        <p:nvSpPr>
          <p:cNvPr id="13" name="button">
            <a:extLst>
              <a:ext uri="{FF2B5EF4-FFF2-40B4-BE49-F238E27FC236}">
                <a16:creationId xmlns:a16="http://schemas.microsoft.com/office/drawing/2014/main" id="{E2CAEC12-18A1-794B-1242-8E73116558E0}"/>
              </a:ext>
            </a:extLst>
          </p:cNvPr>
          <p:cNvSpPr/>
          <p:nvPr/>
        </p:nvSpPr>
        <p:spPr>
          <a:xfrm>
            <a:off x="3881123" y="4868505"/>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14" name="button">
            <a:extLst>
              <a:ext uri="{FF2B5EF4-FFF2-40B4-BE49-F238E27FC236}">
                <a16:creationId xmlns:a16="http://schemas.microsoft.com/office/drawing/2014/main" id="{83BD4485-8251-E6C3-9329-9D0E8EEC2270}"/>
              </a:ext>
            </a:extLst>
          </p:cNvPr>
          <p:cNvSpPr/>
          <p:nvPr/>
        </p:nvSpPr>
        <p:spPr>
          <a:xfrm>
            <a:off x="7240647" y="4868505"/>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15" name="Picture 14">
            <a:extLst>
              <a:ext uri="{FF2B5EF4-FFF2-40B4-BE49-F238E27FC236}">
                <a16:creationId xmlns:a16="http://schemas.microsoft.com/office/drawing/2014/main" id="{9D6917E4-2D69-171D-BD44-3A9C551D87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33132" y="4695581"/>
            <a:ext cx="1578840" cy="1508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DC34F6-B821-D8EF-CFE8-6BA1CB6572AD}"/>
              </a:ext>
            </a:extLst>
          </p:cNvPr>
          <p:cNvSpPr/>
          <p:nvPr/>
        </p:nvSpPr>
        <p:spPr>
          <a:xfrm>
            <a:off x="9220199" y="1862503"/>
            <a:ext cx="1939435" cy="43563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2,3) text and list">
            <a:extLst>
              <a:ext uri="{FF2B5EF4-FFF2-40B4-BE49-F238E27FC236}">
                <a16:creationId xmlns:a16="http://schemas.microsoft.com/office/drawing/2014/main" id="{DAA6CA50-AAA5-748B-04E9-E5EEBD2D002F}"/>
              </a:ext>
            </a:extLst>
          </p:cNvPr>
          <p:cNvSpPr txBox="1">
            <a:spLocks/>
          </p:cNvSpPr>
          <p:nvPr/>
        </p:nvSpPr>
        <p:spPr>
          <a:xfrm>
            <a:off x="9302803" y="1856501"/>
            <a:ext cx="1768909" cy="38355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Require</a:t>
            </a:r>
          </a:p>
          <a:p>
            <a:pPr marL="0" indent="0">
              <a:buNone/>
            </a:pPr>
            <a:r>
              <a:rPr lang="en-US" sz="2400" dirty="0">
                <a:solidFill>
                  <a:srgbClr val="FF0000"/>
                </a:solidFill>
              </a:rPr>
              <a:t>Sterilization</a:t>
            </a:r>
          </a:p>
          <a:p>
            <a:pPr marL="0" indent="0">
              <a:buNone/>
            </a:pPr>
            <a:endParaRPr lang="en-US" sz="2400" dirty="0">
              <a:solidFill>
                <a:srgbClr val="532E1D"/>
              </a:solidFill>
            </a:endParaRPr>
          </a:p>
          <a:p>
            <a:pPr marL="0" indent="0">
              <a:buNone/>
            </a:pPr>
            <a:r>
              <a:rPr lang="en-US" sz="2400" dirty="0">
                <a:solidFill>
                  <a:srgbClr val="0E72B0"/>
                </a:solidFill>
              </a:rPr>
              <a:t>High level</a:t>
            </a:r>
          </a:p>
          <a:p>
            <a:pPr marL="0" indent="0">
              <a:buNone/>
            </a:pPr>
            <a:r>
              <a:rPr lang="en-US" sz="2400" dirty="0">
                <a:solidFill>
                  <a:srgbClr val="0E72B0"/>
                </a:solidFill>
              </a:rPr>
              <a:t>disinfection</a:t>
            </a:r>
          </a:p>
          <a:p>
            <a:pPr marL="0" indent="0">
              <a:buNone/>
            </a:pPr>
            <a:endParaRPr lang="en-US" sz="2400" dirty="0">
              <a:solidFill>
                <a:srgbClr val="532E1D"/>
              </a:solidFill>
            </a:endParaRPr>
          </a:p>
          <a:p>
            <a:pPr marL="0" indent="0">
              <a:buNone/>
            </a:pPr>
            <a:r>
              <a:rPr lang="en-US" sz="2400" dirty="0">
                <a:solidFill>
                  <a:srgbClr val="10601D"/>
                </a:solidFill>
              </a:rPr>
              <a:t>Low level disinfection</a:t>
            </a:r>
          </a:p>
          <a:p>
            <a:pPr marL="0" indent="0">
              <a:buNone/>
            </a:pPr>
            <a:endParaRPr lang="en-US" sz="2400" dirty="0">
              <a:solidFill>
                <a:srgbClr val="10601D"/>
              </a:solidFill>
            </a:endParaRPr>
          </a:p>
        </p:txBody>
      </p:sp>
      <p:sp>
        <p:nvSpPr>
          <p:cNvPr id="14" name="Rectangle 13">
            <a:extLst>
              <a:ext uri="{FF2B5EF4-FFF2-40B4-BE49-F238E27FC236}">
                <a16:creationId xmlns:a16="http://schemas.microsoft.com/office/drawing/2014/main" id="{AB49D75D-DA3F-B4CB-B749-0B478569F934}"/>
              </a:ext>
            </a:extLst>
          </p:cNvPr>
          <p:cNvSpPr/>
          <p:nvPr/>
        </p:nvSpPr>
        <p:spPr>
          <a:xfrm>
            <a:off x="1143000" y="1850364"/>
            <a:ext cx="4684059" cy="43563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4DD8C092-91C0-0C6B-FA5B-307982A9C0B7}"/>
              </a:ext>
            </a:extLst>
          </p:cNvPr>
          <p:cNvSpPr/>
          <p:nvPr/>
        </p:nvSpPr>
        <p:spPr>
          <a:xfrm>
            <a:off x="1143000" y="2286000"/>
            <a:ext cx="9982200" cy="946610"/>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FEB31D28-BFB6-D655-A096-0C7A61D4CADC}"/>
              </a:ext>
            </a:extLst>
          </p:cNvPr>
          <p:cNvSpPr/>
          <p:nvPr/>
        </p:nvSpPr>
        <p:spPr>
          <a:xfrm>
            <a:off x="1104900" y="4541670"/>
            <a:ext cx="9982200" cy="1379179"/>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escriptions">
            <a:extLst>
              <a:ext uri="{FF2B5EF4-FFF2-40B4-BE49-F238E27FC236}">
                <a16:creationId xmlns:a16="http://schemas.microsoft.com/office/drawing/2014/main" id="{621E0DD4-4F5D-454B-AA75-9AFD13ADB5B0}"/>
              </a:ext>
            </a:extLst>
          </p:cNvPr>
          <p:cNvSpPr>
            <a:spLocks noGrp="1"/>
          </p:cNvSpPr>
          <p:nvPr>
            <p:ph idx="4294967295"/>
          </p:nvPr>
        </p:nvSpPr>
        <p:spPr>
          <a:xfrm>
            <a:off x="1127390" y="1835373"/>
            <a:ext cx="5578210" cy="4298042"/>
          </a:xfrm>
          <a:prstGeom prst="rect">
            <a:avLst/>
          </a:prstGeom>
        </p:spPr>
        <p:txBody>
          <a:bodyPr>
            <a:normAutofit fontScale="70000" lnSpcReduction="20000"/>
          </a:bodyPr>
          <a:lstStyle/>
          <a:p>
            <a:pPr marL="0" indent="0" eaLnBrk="1" fontAlgn="auto" hangingPunct="1">
              <a:spcAft>
                <a:spcPts val="400"/>
              </a:spcAft>
              <a:buNone/>
              <a:defRPr/>
            </a:pPr>
            <a:endParaRPr lang="en-US" sz="3400" b="1" dirty="0">
              <a:solidFill>
                <a:schemeClr val="tx1"/>
              </a:solidFill>
              <a:latin typeface="Edmondsans"/>
            </a:endParaRPr>
          </a:p>
          <a:p>
            <a:pPr marL="514350" indent="-514350" eaLnBrk="1" fontAlgn="auto" hangingPunct="1">
              <a:spcAft>
                <a:spcPts val="400"/>
              </a:spcAft>
              <a:buFont typeface="+mj-lt"/>
              <a:buAutoNum type="arabicPeriod"/>
              <a:defRPr/>
            </a:pPr>
            <a:r>
              <a:rPr lang="en-US" sz="3400" b="1" dirty="0">
                <a:solidFill>
                  <a:srgbClr val="FF0000"/>
                </a:solidFill>
                <a:latin typeface="Calibri" panose="020F0502020204030204" pitchFamily="34" charset="0"/>
                <a:cs typeface="Calibri" panose="020F0502020204030204" pitchFamily="34" charset="0"/>
              </a:rPr>
              <a:t>              </a:t>
            </a:r>
            <a:r>
              <a:rPr lang="en-US" sz="3400" dirty="0">
                <a:solidFill>
                  <a:srgbClr val="532E1D"/>
                </a:solidFill>
                <a:latin typeface="Calibri" panose="020F0502020204030204" pitchFamily="34" charset="0"/>
                <a:cs typeface="Calibri" panose="020F0502020204030204" pitchFamily="34" charset="0"/>
              </a:rPr>
              <a:t>– Objects which enter normally sterile tissue or the vascular system and require sterilization</a:t>
            </a:r>
          </a:p>
          <a:p>
            <a:pPr marL="514350" indent="-514350" eaLnBrk="1" fontAlgn="auto" hangingPunct="1">
              <a:spcAft>
                <a:spcPts val="400"/>
              </a:spcAft>
              <a:buFont typeface="+mj-lt"/>
              <a:buAutoNum type="arabicPeriod"/>
              <a:defRPr/>
            </a:pPr>
            <a:r>
              <a:rPr lang="en-US" sz="3400" dirty="0">
                <a:solidFill>
                  <a:srgbClr val="532E1D"/>
                </a:solidFill>
                <a:latin typeface="Calibri" panose="020F0502020204030204" pitchFamily="34" charset="0"/>
                <a:cs typeface="Calibri" panose="020F0502020204030204" pitchFamily="34" charset="0"/>
              </a:rPr>
              <a:t>                         – Objects that contact mucous membranes or non-intact skin and require high-level disinfection</a:t>
            </a:r>
          </a:p>
          <a:p>
            <a:pPr marL="0" indent="0" eaLnBrk="1" fontAlgn="auto" hangingPunct="1">
              <a:spcAft>
                <a:spcPts val="400"/>
              </a:spcAft>
              <a:buNone/>
              <a:defRPr/>
            </a:pPr>
            <a:r>
              <a:rPr lang="en-US" sz="2000" dirty="0">
                <a:solidFill>
                  <a:srgbClr val="532E1D"/>
                </a:solidFill>
                <a:latin typeface="Calibri" panose="020F0502020204030204" pitchFamily="34" charset="0"/>
                <a:cs typeface="Calibri" panose="020F0502020204030204" pitchFamily="34" charset="0"/>
              </a:rPr>
              <a:t>                          </a:t>
            </a:r>
          </a:p>
          <a:p>
            <a:pPr marL="514350" indent="-514350" eaLnBrk="1" fontAlgn="auto" hangingPunct="1">
              <a:spcAft>
                <a:spcPts val="400"/>
              </a:spcAft>
              <a:buFont typeface="+mj-lt"/>
              <a:buAutoNum type="arabicPeriod" startAt="3"/>
              <a:defRPr/>
            </a:pPr>
            <a:r>
              <a:rPr lang="en-US" sz="3400" dirty="0">
                <a:solidFill>
                  <a:srgbClr val="532E1D"/>
                </a:solidFill>
                <a:latin typeface="Calibri" panose="020F0502020204030204" pitchFamily="34" charset="0"/>
                <a:cs typeface="Calibri" panose="020F0502020204030204" pitchFamily="34" charset="0"/>
              </a:rPr>
              <a:t>                        – Objects that contact intact skin but not mucous membranes, and require low or intermediate-level disinfection</a:t>
            </a:r>
          </a:p>
          <a:p>
            <a:pPr>
              <a:defRPr/>
            </a:pPr>
            <a:endParaRPr lang="en-US" dirty="0"/>
          </a:p>
        </p:txBody>
      </p:sp>
      <p:sp>
        <p:nvSpPr>
          <p:cNvPr id="22" name="Critical etc">
            <a:extLst>
              <a:ext uri="{FF2B5EF4-FFF2-40B4-BE49-F238E27FC236}">
                <a16:creationId xmlns:a16="http://schemas.microsoft.com/office/drawing/2014/main" id="{8F26E9A9-359E-21B7-0B8C-E02E22F6B36D}"/>
              </a:ext>
            </a:extLst>
          </p:cNvPr>
          <p:cNvSpPr txBox="1">
            <a:spLocks/>
          </p:cNvSpPr>
          <p:nvPr/>
        </p:nvSpPr>
        <p:spPr>
          <a:xfrm>
            <a:off x="1127390" y="1688123"/>
            <a:ext cx="5385879" cy="4298042"/>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fontAlgn="auto" hangingPunct="1">
              <a:spcAft>
                <a:spcPts val="400"/>
              </a:spcAft>
              <a:buFont typeface="Arial" panose="020B0604020202020204" pitchFamily="34" charset="0"/>
              <a:buNone/>
              <a:defRPr/>
            </a:pPr>
            <a:endParaRPr lang="en-US" sz="2400" b="1" dirty="0">
              <a:solidFill>
                <a:schemeClr val="tx1"/>
              </a:solidFill>
              <a:latin typeface="Edmondsans"/>
            </a:endParaRPr>
          </a:p>
          <a:p>
            <a:pPr marL="514350" indent="-514350" eaLnBrk="1" fontAlgn="auto" hangingPunct="1">
              <a:spcAft>
                <a:spcPts val="400"/>
              </a:spcAft>
              <a:buFont typeface="+mj-lt"/>
              <a:buAutoNum type="arabicPeriod"/>
              <a:defRPr/>
            </a:pPr>
            <a:r>
              <a:rPr lang="en-US" sz="2400" b="1" dirty="0">
                <a:solidFill>
                  <a:srgbClr val="FF0000"/>
                </a:solidFill>
                <a:latin typeface="Calibri" panose="020F0502020204030204" pitchFamily="34" charset="0"/>
                <a:cs typeface="Calibri" panose="020F0502020204030204" pitchFamily="34" charset="0"/>
              </a:rPr>
              <a:t>Critical</a:t>
            </a:r>
          </a:p>
          <a:p>
            <a:pPr marL="514350" indent="-514350" eaLnBrk="1" fontAlgn="auto" hangingPunct="1">
              <a:spcAft>
                <a:spcPts val="400"/>
              </a:spcAft>
              <a:buFont typeface="+mj-lt"/>
              <a:buAutoNum type="arabicPeriod"/>
              <a:defRPr/>
            </a:pPr>
            <a:endParaRPr lang="en-US" sz="2400" dirty="0">
              <a:solidFill>
                <a:srgbClr val="532E1D"/>
              </a:solidFill>
              <a:latin typeface="Calibri" panose="020F0502020204030204" pitchFamily="34" charset="0"/>
              <a:cs typeface="Calibri" panose="020F0502020204030204" pitchFamily="34" charset="0"/>
            </a:endParaRPr>
          </a:p>
          <a:p>
            <a:pPr marL="514350" indent="-514350" eaLnBrk="1" fontAlgn="auto" hangingPunct="1">
              <a:spcAft>
                <a:spcPts val="400"/>
              </a:spcAft>
              <a:buFont typeface="+mj-lt"/>
              <a:buAutoNum type="arabicPeriod"/>
              <a:defRPr/>
            </a:pPr>
            <a:r>
              <a:rPr lang="en-US" sz="2400" b="1" dirty="0">
                <a:solidFill>
                  <a:schemeClr val="accent2">
                    <a:lumMod val="75000"/>
                  </a:schemeClr>
                </a:solidFill>
                <a:latin typeface="Calibri" panose="020F0502020204030204" pitchFamily="34" charset="0"/>
                <a:cs typeface="Calibri" panose="020F0502020204030204" pitchFamily="34" charset="0"/>
              </a:rPr>
              <a:t>Semi-Critical</a:t>
            </a:r>
            <a:r>
              <a:rPr lang="en-US" sz="2400" dirty="0">
                <a:solidFill>
                  <a:srgbClr val="532E1D"/>
                </a:solidFill>
                <a:latin typeface="Calibri" panose="020F0502020204030204" pitchFamily="34" charset="0"/>
                <a:cs typeface="Calibri" panose="020F0502020204030204" pitchFamily="34" charset="0"/>
              </a:rPr>
              <a:t> </a:t>
            </a:r>
          </a:p>
          <a:p>
            <a:pPr marL="514350" indent="-514350" eaLnBrk="1" fontAlgn="auto" hangingPunct="1">
              <a:spcAft>
                <a:spcPts val="400"/>
              </a:spcAft>
              <a:buFont typeface="+mj-lt"/>
              <a:buAutoNum type="arabicPeriod"/>
              <a:defRPr/>
            </a:pPr>
            <a:endParaRPr lang="en-US" sz="1100" b="1" dirty="0">
              <a:solidFill>
                <a:srgbClr val="10601D"/>
              </a:solidFill>
              <a:latin typeface="Calibri" panose="020F0502020204030204" pitchFamily="34" charset="0"/>
              <a:cs typeface="Calibri" panose="020F0502020204030204" pitchFamily="34" charset="0"/>
            </a:endParaRPr>
          </a:p>
          <a:p>
            <a:pPr marL="514350" indent="-514350" eaLnBrk="1" fontAlgn="auto" hangingPunct="1">
              <a:spcAft>
                <a:spcPts val="400"/>
              </a:spcAft>
              <a:buFont typeface="+mj-lt"/>
              <a:buAutoNum type="arabicPeriod"/>
              <a:defRPr/>
            </a:pPr>
            <a:endParaRPr lang="en-US" sz="2400" b="1" dirty="0">
              <a:solidFill>
                <a:srgbClr val="10601D"/>
              </a:solidFill>
              <a:latin typeface="Calibri" panose="020F0502020204030204" pitchFamily="34" charset="0"/>
              <a:cs typeface="Calibri" panose="020F0502020204030204" pitchFamily="34" charset="0"/>
            </a:endParaRPr>
          </a:p>
          <a:p>
            <a:pPr marL="514350" indent="-514350" eaLnBrk="1" fontAlgn="auto" hangingPunct="1">
              <a:spcAft>
                <a:spcPts val="400"/>
              </a:spcAft>
              <a:buFont typeface="+mj-lt"/>
              <a:buAutoNum type="arabicPeriod"/>
              <a:defRPr/>
            </a:pPr>
            <a:r>
              <a:rPr lang="en-US" sz="2400" b="1" dirty="0">
                <a:solidFill>
                  <a:srgbClr val="10601D"/>
                </a:solidFill>
                <a:latin typeface="Calibri" panose="020F0502020204030204" pitchFamily="34" charset="0"/>
                <a:cs typeface="Calibri" panose="020F0502020204030204" pitchFamily="34" charset="0"/>
              </a:rPr>
              <a:t>Non-Critical</a:t>
            </a:r>
            <a:endParaRPr lang="en-US" sz="2400" dirty="0">
              <a:solidFill>
                <a:srgbClr val="532E1D"/>
              </a:solidFill>
              <a:latin typeface="Calibri" panose="020F0502020204030204" pitchFamily="34" charset="0"/>
              <a:cs typeface="Calibri" panose="020F0502020204030204" pitchFamily="34" charset="0"/>
            </a:endParaRPr>
          </a:p>
          <a:p>
            <a:pPr>
              <a:defRPr/>
            </a:pPr>
            <a:endParaRPr lang="en-US" dirty="0"/>
          </a:p>
        </p:txBody>
      </p:sp>
      <p:sp>
        <p:nvSpPr>
          <p:cNvPr id="23" name="Spaulding">
            <a:extLst>
              <a:ext uri="{FF2B5EF4-FFF2-40B4-BE49-F238E27FC236}">
                <a16:creationId xmlns:a16="http://schemas.microsoft.com/office/drawing/2014/main" id="{C1092ECC-897C-BE83-93DA-8CC80578EA24}"/>
              </a:ext>
            </a:extLst>
          </p:cNvPr>
          <p:cNvSpPr txBox="1">
            <a:spLocks/>
          </p:cNvSpPr>
          <p:nvPr/>
        </p:nvSpPr>
        <p:spPr>
          <a:xfrm>
            <a:off x="1127390" y="1776758"/>
            <a:ext cx="5385879" cy="480957"/>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fontAlgn="auto" hangingPunct="1">
              <a:spcAft>
                <a:spcPts val="400"/>
              </a:spcAft>
              <a:buFont typeface="Arial" panose="020B0604020202020204" pitchFamily="34" charset="0"/>
              <a:buNone/>
              <a:defRPr/>
            </a:pPr>
            <a:r>
              <a:rPr lang="en-US" sz="2400" b="1" dirty="0">
                <a:solidFill>
                  <a:schemeClr val="tx1"/>
                </a:solidFill>
                <a:latin typeface="Edmondsans"/>
              </a:rPr>
              <a:t>Spaulding Classification of Surfaces:</a:t>
            </a:r>
            <a:endParaRPr lang="en-US" dirty="0"/>
          </a:p>
        </p:txBody>
      </p:sp>
      <p:pic>
        <p:nvPicPr>
          <p:cNvPr id="60421" name="5) semi-critical object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32094">
            <a:off x="5660561" y="2772134"/>
            <a:ext cx="3546475"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6) non-critical objects"/>
          <p:cNvPicPr>
            <a:picLocks noChangeAspect="1"/>
          </p:cNvPicPr>
          <p:nvPr/>
        </p:nvPicPr>
        <p:blipFill>
          <a:blip r:embed="rId4" cstate="print">
            <a:extLst>
              <a:ext uri="{28A0092B-C50C-407E-A947-70E740481C1C}">
                <a14:useLocalDpi xmlns:a14="http://schemas.microsoft.com/office/drawing/2010/main" val="0"/>
              </a:ext>
            </a:extLst>
          </a:blip>
          <a:srcRect l="4014" r="4014"/>
          <a:stretch/>
        </p:blipFill>
        <p:spPr bwMode="auto">
          <a:xfrm>
            <a:off x="6412394" y="4114800"/>
            <a:ext cx="2661493" cy="189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2c) sterile items still"/>
          <p:cNvPicPr>
            <a:picLocks noChangeAspect="1"/>
          </p:cNvPicPr>
          <p:nvPr/>
        </p:nvPicPr>
        <p:blipFill rotWithShape="1">
          <a:blip r:embed="rId5" cstate="print">
            <a:extLst>
              <a:ext uri="{28A0092B-C50C-407E-A947-70E740481C1C}">
                <a14:useLocalDpi xmlns:a14="http://schemas.microsoft.com/office/drawing/2010/main" val="0"/>
              </a:ext>
            </a:extLst>
          </a:blip>
          <a:srcRect l="-6583" t="7120" r="676" b="-7120"/>
          <a:stretch/>
        </p:blipFill>
        <p:spPr bwMode="auto">
          <a:xfrm>
            <a:off x="5914981" y="1581856"/>
            <a:ext cx="3166575" cy="189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1) Slide Title Text Box">
            <a:extLst>
              <a:ext uri="{FF2B5EF4-FFF2-40B4-BE49-F238E27FC236}">
                <a16:creationId xmlns:a16="http://schemas.microsoft.com/office/drawing/2014/main" id="{D20198ED-4629-B995-AF40-DEA07F5BEB34}"/>
              </a:ext>
            </a:extLst>
          </p:cNvPr>
          <p:cNvSpPr txBox="1">
            <a:spLocks/>
          </p:cNvSpPr>
          <p:nvPr/>
        </p:nvSpPr>
        <p:spPr>
          <a:xfrm>
            <a:off x="2055302" y="2286000"/>
            <a:ext cx="8081396" cy="877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532E1D"/>
                </a:solidFill>
              </a:rPr>
              <a:t>Disinfection and Sterilization of Equipment and Environment</a:t>
            </a:r>
          </a:p>
        </p:txBody>
      </p:sp>
      <p:sp>
        <p:nvSpPr>
          <p:cNvPr id="10" name="2,3) text and list">
            <a:extLst>
              <a:ext uri="{FF2B5EF4-FFF2-40B4-BE49-F238E27FC236}">
                <a16:creationId xmlns:a16="http://schemas.microsoft.com/office/drawing/2014/main" id="{B355D047-ED06-8A18-47C8-5882B83D679A}"/>
              </a:ext>
            </a:extLst>
          </p:cNvPr>
          <p:cNvSpPr txBox="1">
            <a:spLocks/>
          </p:cNvSpPr>
          <p:nvPr/>
        </p:nvSpPr>
        <p:spPr>
          <a:xfrm>
            <a:off x="2933700" y="2913285"/>
            <a:ext cx="6324600" cy="946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Edmondsans"/>
                <a:ea typeface="+mn-ea"/>
                <a:cs typeface="Edmond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Edmondsans"/>
                <a:ea typeface="+mn-ea"/>
                <a:cs typeface="Edmond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Edmondsans"/>
                <a:ea typeface="+mn-ea"/>
                <a:cs typeface="Edmond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Edmondsans"/>
                <a:ea typeface="+mn-ea"/>
                <a:cs typeface="Edmond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32E1D"/>
                </a:solidFill>
              </a:rPr>
              <a:t>How to clean/disinfect: item use + item contact</a:t>
            </a:r>
          </a:p>
        </p:txBody>
      </p:sp>
      <p:pic>
        <p:nvPicPr>
          <p:cNvPr id="17" name="Picture 16" descr="A picture containing person, cooking, sink, indoor&#10;&#10;Description automatically generated">
            <a:extLst>
              <a:ext uri="{FF2B5EF4-FFF2-40B4-BE49-F238E27FC236}">
                <a16:creationId xmlns:a16="http://schemas.microsoft.com/office/drawing/2014/main" id="{469A3598-6570-985A-8EA1-FD39F94185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6670" y="3662313"/>
            <a:ext cx="2804630" cy="1834259"/>
          </a:xfrm>
          <a:prstGeom prst="rect">
            <a:avLst/>
          </a:prstGeom>
        </p:spPr>
      </p:pic>
      <p:pic>
        <p:nvPicPr>
          <p:cNvPr id="19" name="Picture 18" descr="A picture containing text, hard disc, drive, indoor&#10;&#10;Description automatically generated">
            <a:extLst>
              <a:ext uri="{FF2B5EF4-FFF2-40B4-BE49-F238E27FC236}">
                <a16:creationId xmlns:a16="http://schemas.microsoft.com/office/drawing/2014/main" id="{434D454E-75FC-395E-45E3-8615551FF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1239" y="3651806"/>
            <a:ext cx="2794122" cy="1872062"/>
          </a:xfrm>
          <a:prstGeom prst="rect">
            <a:avLst/>
          </a:prstGeom>
        </p:spPr>
      </p:pic>
      <p:pic>
        <p:nvPicPr>
          <p:cNvPr id="21" name="Picture 20" descr="A person washing dishes in a sink&#10;&#10;Description automatically generated with low confidence">
            <a:extLst>
              <a:ext uri="{FF2B5EF4-FFF2-40B4-BE49-F238E27FC236}">
                <a16:creationId xmlns:a16="http://schemas.microsoft.com/office/drawing/2014/main" id="{33FEF2EA-DE2E-FB59-B7E3-3A4094FDB3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6295" y="3662313"/>
            <a:ext cx="2819949" cy="1889366"/>
          </a:xfrm>
          <a:prstGeom prst="rect">
            <a:avLst/>
          </a:prstGeom>
        </p:spPr>
      </p:pic>
      <p:pic>
        <p:nvPicPr>
          <p:cNvPr id="4" name="Banner">
            <a:extLst>
              <a:ext uri="{FF2B5EF4-FFF2-40B4-BE49-F238E27FC236}">
                <a16:creationId xmlns:a16="http://schemas.microsoft.com/office/drawing/2014/main" id="{A9489FFA-C818-1245-6FF4-2165D60AB1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8FBEF967-24F0-5C63-9D4F-3A2BE1BFAF40}"/>
              </a:ext>
            </a:extLst>
          </p:cNvPr>
          <p:cNvSpPr txBox="1"/>
          <p:nvPr/>
        </p:nvSpPr>
        <p:spPr>
          <a:xfrm>
            <a:off x="1143000" y="1070650"/>
            <a:ext cx="6229770" cy="707886"/>
          </a:xfrm>
          <a:prstGeom prst="rect">
            <a:avLst/>
          </a:prstGeom>
          <a:noFill/>
        </p:spPr>
        <p:txBody>
          <a:bodyPr wrap="square" rtlCol="0">
            <a:spAutoFit/>
          </a:bodyPr>
          <a:lstStyle/>
          <a:p>
            <a:r>
              <a:rPr lang="en-US" sz="4000" b="1" dirty="0"/>
              <a:t>Role of the Environment</a:t>
            </a:r>
          </a:p>
        </p:txBody>
      </p:sp>
      <p:pic>
        <p:nvPicPr>
          <p:cNvPr id="8" name="tree">
            <a:extLst>
              <a:ext uri="{FF2B5EF4-FFF2-40B4-BE49-F238E27FC236}">
                <a16:creationId xmlns:a16="http://schemas.microsoft.com/office/drawing/2014/main" id="{CE5B29C1-D41D-B240-A655-424DC9CD458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496986" y="1011078"/>
            <a:ext cx="946610" cy="946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7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423"/>
                                        </p:tgtEl>
                                        <p:attrNameLst>
                                          <p:attrName>style.visibility</p:attrName>
                                        </p:attrNameLst>
                                      </p:cBhvr>
                                      <p:to>
                                        <p:strVal val="visible"/>
                                      </p:to>
                                    </p:set>
                                    <p:animEffect transition="in" filter="fade">
                                      <p:cBhvr>
                                        <p:cTn id="47" dur="500"/>
                                        <p:tgtEl>
                                          <p:spTgt spid="60423"/>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fade">
                                      <p:cBhvr>
                                        <p:cTn id="50" dur="500"/>
                                        <p:tgtEl>
                                          <p:spTgt spid="11">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1">
                                            <p:txEl>
                                              <p:pRg st="1" end="1"/>
                                            </p:txEl>
                                          </p:spTgt>
                                        </p:tgtEl>
                                        <p:attrNameLst>
                                          <p:attrName>style.visibility</p:attrName>
                                        </p:attrNameLst>
                                      </p:cBhvr>
                                      <p:to>
                                        <p:strVal val="visible"/>
                                      </p:to>
                                    </p:set>
                                    <p:animEffect transition="in" filter="fade">
                                      <p:cBhvr>
                                        <p:cTn id="53" dur="500"/>
                                        <p:tgtEl>
                                          <p:spTgt spid="11">
                                            <p:txEl>
                                              <p:pRg st="1" end="1"/>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animEffect transition="in" filter="fade">
                                      <p:cBhvr>
                                        <p:cTn id="59" dur="500"/>
                                        <p:tgtEl>
                                          <p:spTgt spid="3">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Effect transition="in" filter="fade">
                                      <p:cBhvr>
                                        <p:cTn id="64" dur="500"/>
                                        <p:tgtEl>
                                          <p:spTgt spid="3">
                                            <p:txEl>
                                              <p:pRg st="2" end="2"/>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60421"/>
                                        </p:tgtEl>
                                        <p:attrNameLst>
                                          <p:attrName>style.visibility</p:attrName>
                                        </p:attrNameLst>
                                      </p:cBhvr>
                                      <p:to>
                                        <p:strVal val="visible"/>
                                      </p:to>
                                    </p:set>
                                    <p:animEffect transition="in" filter="fade">
                                      <p:cBhvr>
                                        <p:cTn id="67" dur="500"/>
                                        <p:tgtEl>
                                          <p:spTgt spid="60421"/>
                                        </p:tgtEl>
                                      </p:cBhvr>
                                    </p:animEffect>
                                  </p:childTnLst>
                                </p:cTn>
                              </p:par>
                              <p:par>
                                <p:cTn id="68" presetID="10" presetClass="entr" presetSubtype="0" fill="hold" nodeType="withEffect">
                                  <p:stCondLst>
                                    <p:cond delay="0"/>
                                  </p:stCondLst>
                                  <p:childTnLst>
                                    <p:set>
                                      <p:cBhvr>
                                        <p:cTn id="69" dur="1" fill="hold">
                                          <p:stCondLst>
                                            <p:cond delay="0"/>
                                          </p:stCondLst>
                                        </p:cTn>
                                        <p:tgtEl>
                                          <p:spTgt spid="11">
                                            <p:txEl>
                                              <p:pRg st="3" end="3"/>
                                            </p:txEl>
                                          </p:spTgt>
                                        </p:tgtEl>
                                        <p:attrNameLst>
                                          <p:attrName>style.visibility</p:attrName>
                                        </p:attrNameLst>
                                      </p:cBhvr>
                                      <p:to>
                                        <p:strVal val="visible"/>
                                      </p:to>
                                    </p:set>
                                    <p:animEffect transition="in" filter="fade">
                                      <p:cBhvr>
                                        <p:cTn id="70" dur="500"/>
                                        <p:tgtEl>
                                          <p:spTgt spid="11">
                                            <p:txEl>
                                              <p:pRg st="3" end="3"/>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1">
                                            <p:txEl>
                                              <p:pRg st="4" end="4"/>
                                            </p:txEl>
                                          </p:spTgt>
                                        </p:tgtEl>
                                        <p:attrNameLst>
                                          <p:attrName>style.visibility</p:attrName>
                                        </p:attrNameLst>
                                      </p:cBhvr>
                                      <p:to>
                                        <p:strVal val="visible"/>
                                      </p:to>
                                    </p:set>
                                    <p:animEffect transition="in" filter="fade">
                                      <p:cBhvr>
                                        <p:cTn id="73" dur="500"/>
                                        <p:tgtEl>
                                          <p:spTgt spid="11">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
                                            <p:txEl>
                                              <p:pRg st="4" end="4"/>
                                            </p:txEl>
                                          </p:spTgt>
                                        </p:tgtEl>
                                        <p:attrNameLst>
                                          <p:attrName>style.visibility</p:attrName>
                                        </p:attrNameLst>
                                      </p:cBhvr>
                                      <p:to>
                                        <p:strVal val="visible"/>
                                      </p:to>
                                    </p:set>
                                    <p:animEffect transition="in" filter="fade">
                                      <p:cBhvr>
                                        <p:cTn id="78" dur="500"/>
                                        <p:tgtEl>
                                          <p:spTgt spid="3">
                                            <p:txEl>
                                              <p:pRg st="4" end="4"/>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60422"/>
                                        </p:tgtEl>
                                        <p:attrNameLst>
                                          <p:attrName>style.visibility</p:attrName>
                                        </p:attrNameLst>
                                      </p:cBhvr>
                                      <p:to>
                                        <p:strVal val="visible"/>
                                      </p:to>
                                    </p:set>
                                    <p:animEffect transition="in" filter="fade">
                                      <p:cBhvr>
                                        <p:cTn id="81" dur="500"/>
                                        <p:tgtEl>
                                          <p:spTgt spid="60422"/>
                                        </p:tgtEl>
                                      </p:cBhvr>
                                    </p:animEffect>
                                  </p:childTnLst>
                                </p:cTn>
                              </p:par>
                              <p:par>
                                <p:cTn id="82" presetID="10" presetClass="entr" presetSubtype="0" fill="hold" nodeType="withEffect">
                                  <p:stCondLst>
                                    <p:cond delay="0"/>
                                  </p:stCondLst>
                                  <p:childTnLst>
                                    <p:set>
                                      <p:cBhvr>
                                        <p:cTn id="83" dur="1" fill="hold">
                                          <p:stCondLst>
                                            <p:cond delay="0"/>
                                          </p:stCondLst>
                                        </p:cTn>
                                        <p:tgtEl>
                                          <p:spTgt spid="11">
                                            <p:txEl>
                                              <p:pRg st="6" end="6"/>
                                            </p:txEl>
                                          </p:spTgt>
                                        </p:tgtEl>
                                        <p:attrNameLst>
                                          <p:attrName>style.visibility</p:attrName>
                                        </p:attrNameLst>
                                      </p:cBhvr>
                                      <p:to>
                                        <p:strVal val="visible"/>
                                      </p:to>
                                    </p:set>
                                    <p:animEffect transition="in" filter="fade">
                                      <p:cBhvr>
                                        <p:cTn id="84"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22" grpId="0"/>
      <p:bldP spid="23" grpId="0"/>
      <p:bldP spid="9" grpId="0"/>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4) housekeeping text box"/>
          <p:cNvSpPr txBox="1">
            <a:spLocks/>
          </p:cNvSpPr>
          <p:nvPr/>
        </p:nvSpPr>
        <p:spPr bwMode="auto">
          <a:xfrm>
            <a:off x="6626226" y="3733800"/>
            <a:ext cx="4615883"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685800" indent="-22860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No direct contact with patients or devices</a:t>
            </a:r>
          </a:p>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Little risk of transmitting infections</a:t>
            </a:r>
          </a:p>
        </p:txBody>
      </p:sp>
      <p:sp>
        <p:nvSpPr>
          <p:cNvPr id="62467" name="2) clinical text box"/>
          <p:cNvSpPr txBox="1">
            <a:spLocks/>
          </p:cNvSpPr>
          <p:nvPr/>
        </p:nvSpPr>
        <p:spPr bwMode="auto">
          <a:xfrm>
            <a:off x="1503082" y="3733800"/>
            <a:ext cx="487838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685800" indent="-22860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High potential for direct contamination</a:t>
            </a:r>
          </a:p>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Spray or splatter</a:t>
            </a:r>
          </a:p>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Frequent contact with healthcare personnel’s hands</a:t>
            </a:r>
          </a:p>
        </p:txBody>
      </p:sp>
      <p:sp>
        <p:nvSpPr>
          <p:cNvPr id="4" name="TextBox 3">
            <a:extLst>
              <a:ext uri="{FF2B5EF4-FFF2-40B4-BE49-F238E27FC236}">
                <a16:creationId xmlns:a16="http://schemas.microsoft.com/office/drawing/2014/main" id="{7F40904B-C741-C60B-38FF-D57B55ED3624}"/>
              </a:ext>
            </a:extLst>
          </p:cNvPr>
          <p:cNvSpPr txBox="1"/>
          <p:nvPr/>
        </p:nvSpPr>
        <p:spPr>
          <a:xfrm>
            <a:off x="1494716" y="3745523"/>
            <a:ext cx="9202592" cy="2031325"/>
          </a:xfrm>
          <a:prstGeom prst="rect">
            <a:avLst/>
          </a:prstGeom>
          <a:noFill/>
        </p:spPr>
        <p:txBody>
          <a:bodyPr wrap="square">
            <a:spAutoFit/>
          </a:bodyPr>
          <a:lstStyle/>
          <a:p>
            <a:pPr eaLnBrk="1" hangingPunct="1">
              <a:lnSpc>
                <a:spcPct val="90000"/>
              </a:lnSpc>
              <a:spcBef>
                <a:spcPts val="1000"/>
              </a:spcBef>
              <a:defRPr/>
            </a:pPr>
            <a:r>
              <a:rPr lang="en-US" sz="2800" dirty="0">
                <a:solidFill>
                  <a:srgbClr val="532E1D"/>
                </a:solidFill>
                <a:latin typeface="Edmondsans"/>
              </a:rPr>
              <a:t>It is </a:t>
            </a:r>
            <a:r>
              <a:rPr lang="en-US" sz="2800" b="1" dirty="0">
                <a:solidFill>
                  <a:srgbClr val="532E1D"/>
                </a:solidFill>
                <a:latin typeface="Edmondsans"/>
              </a:rPr>
              <a:t>IMPORTANT TO REMEMBER </a:t>
            </a:r>
            <a:r>
              <a:rPr lang="en-US" sz="2800" dirty="0">
                <a:solidFill>
                  <a:srgbClr val="532E1D"/>
                </a:solidFill>
                <a:latin typeface="Edmondsans"/>
              </a:rPr>
              <a:t>THAT WHEN items used in the care of the patient touch or fall on the floor, they are potentially contaminated and should be cleaned/disinfected prior to use. If the item cannot be cleaned (gauze dressing for example) it should be discarded.</a:t>
            </a:r>
          </a:p>
        </p:txBody>
      </p:sp>
      <p:pic>
        <p:nvPicPr>
          <p:cNvPr id="62472" name="1) exam table still"/>
          <p:cNvPicPr>
            <a:picLocks noChangeAspect="1"/>
          </p:cNvPicPr>
          <p:nvPr/>
        </p:nvPicPr>
        <p:blipFill>
          <a:blip r:embed="rId3">
            <a:extLst>
              <a:ext uri="{28A0092B-C50C-407E-A947-70E740481C1C}">
                <a14:useLocalDpi xmlns:a14="http://schemas.microsoft.com/office/drawing/2010/main" val="0"/>
              </a:ext>
            </a:extLst>
          </a:blip>
          <a:srcRect l="27412" r="12695"/>
          <a:stretch>
            <a:fillRect/>
          </a:stretch>
        </p:blipFill>
        <p:spPr bwMode="auto">
          <a:xfrm>
            <a:off x="1887538" y="2491326"/>
            <a:ext cx="11144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1) exam table still"/>
          <p:cNvPicPr>
            <a:picLocks noChangeAspect="1"/>
          </p:cNvPicPr>
          <p:nvPr/>
        </p:nvPicPr>
        <p:blipFill>
          <a:blip r:embed="rId4">
            <a:extLst>
              <a:ext uri="{28A0092B-C50C-407E-A947-70E740481C1C}">
                <a14:useLocalDpi xmlns:a14="http://schemas.microsoft.com/office/drawing/2010/main" val="0"/>
              </a:ext>
            </a:extLst>
          </a:blip>
          <a:srcRect l="23869" t="17061" r="25790"/>
          <a:stretch>
            <a:fillRect/>
          </a:stretch>
        </p:blipFill>
        <p:spPr bwMode="auto">
          <a:xfrm>
            <a:off x="3505200" y="2481262"/>
            <a:ext cx="11303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1) thermometer still"/>
          <p:cNvPicPr>
            <a:picLocks noChangeAspect="1"/>
          </p:cNvPicPr>
          <p:nvPr/>
        </p:nvPicPr>
        <p:blipFill>
          <a:blip r:embed="rId5">
            <a:extLst>
              <a:ext uri="{28A0092B-C50C-407E-A947-70E740481C1C}">
                <a14:useLocalDpi xmlns:a14="http://schemas.microsoft.com/office/drawing/2010/main" val="0"/>
              </a:ext>
            </a:extLst>
          </a:blip>
          <a:srcRect l="24631" t="22713" b="4665"/>
          <a:stretch>
            <a:fillRect/>
          </a:stretch>
        </p:blipFill>
        <p:spPr bwMode="auto">
          <a:xfrm>
            <a:off x="9067800" y="2481262"/>
            <a:ext cx="111442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1) exam table still"/>
          <p:cNvPicPr>
            <a:picLocks noChangeAspect="1"/>
          </p:cNvPicPr>
          <p:nvPr/>
        </p:nvPicPr>
        <p:blipFill rotWithShape="1">
          <a:blip r:embed="rId6">
            <a:extLst>
              <a:ext uri="{28A0092B-C50C-407E-A947-70E740481C1C}">
                <a14:useLocalDpi xmlns:a14="http://schemas.microsoft.com/office/drawing/2010/main" val="0"/>
              </a:ext>
            </a:extLst>
          </a:blip>
          <a:srcRect l="27246" t="10689" r="32156"/>
          <a:stretch/>
        </p:blipFill>
        <p:spPr bwMode="auto">
          <a:xfrm>
            <a:off x="7010400" y="2480346"/>
            <a:ext cx="1066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5BF0E19C-7FEE-E209-55AB-81CDAF96D0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 name="tree">
            <a:extLst>
              <a:ext uri="{FF2B5EF4-FFF2-40B4-BE49-F238E27FC236}">
                <a16:creationId xmlns:a16="http://schemas.microsoft.com/office/drawing/2014/main" id="{2042725B-B071-4D69-8D72-4D612A91734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496986" y="1011078"/>
            <a:ext cx="946610" cy="946610"/>
          </a:xfrm>
          <a:prstGeom prst="rect">
            <a:avLst/>
          </a:prstGeom>
        </p:spPr>
      </p:pic>
      <p:sp>
        <p:nvSpPr>
          <p:cNvPr id="6" name="TextBox 5">
            <a:extLst>
              <a:ext uri="{FF2B5EF4-FFF2-40B4-BE49-F238E27FC236}">
                <a16:creationId xmlns:a16="http://schemas.microsoft.com/office/drawing/2014/main" id="{ED516113-68A2-3084-461F-004BBB56440A}"/>
              </a:ext>
            </a:extLst>
          </p:cNvPr>
          <p:cNvSpPr txBox="1"/>
          <p:nvPr/>
        </p:nvSpPr>
        <p:spPr>
          <a:xfrm>
            <a:off x="1143000" y="1070650"/>
            <a:ext cx="6229770" cy="707886"/>
          </a:xfrm>
          <a:prstGeom prst="rect">
            <a:avLst/>
          </a:prstGeom>
          <a:noFill/>
        </p:spPr>
        <p:txBody>
          <a:bodyPr wrap="square" rtlCol="0">
            <a:spAutoFit/>
          </a:bodyPr>
          <a:lstStyle/>
          <a:p>
            <a:r>
              <a:rPr lang="en-US" sz="4000" b="1" dirty="0"/>
              <a:t>Role of the Environment</a:t>
            </a:r>
          </a:p>
        </p:txBody>
      </p:sp>
      <p:graphicFrame>
        <p:nvGraphicFramePr>
          <p:cNvPr id="8" name="housekeeping">
            <a:extLst>
              <a:ext uri="{FF2B5EF4-FFF2-40B4-BE49-F238E27FC236}">
                <a16:creationId xmlns:a16="http://schemas.microsoft.com/office/drawing/2014/main" id="{35A8E4A9-B586-2622-478B-73F3E60EFA82}"/>
              </a:ext>
            </a:extLst>
          </p:cNvPr>
          <p:cNvGraphicFramePr>
            <a:graphicFrameLocks noGrp="1"/>
          </p:cNvGraphicFramePr>
          <p:nvPr>
            <p:extLst>
              <p:ext uri="{D42A27DB-BD31-4B8C-83A1-F6EECF244321}">
                <p14:modId xmlns:p14="http://schemas.microsoft.com/office/powerpoint/2010/main" val="1826450570"/>
              </p:ext>
            </p:extLst>
          </p:nvPr>
        </p:nvGraphicFramePr>
        <p:xfrm>
          <a:off x="762000" y="1857021"/>
          <a:ext cx="9819290" cy="555820"/>
        </p:xfrm>
        <a:graphic>
          <a:graphicData uri="http://schemas.openxmlformats.org/drawingml/2006/table">
            <a:tbl>
              <a:tblPr firstRow="1" bandRow="1">
                <a:tableStyleId>{5C22544A-7EE6-4342-B048-85BDC9FD1C3A}</a:tableStyleId>
              </a:tblPr>
              <a:tblGrid>
                <a:gridCol w="4909645">
                  <a:extLst>
                    <a:ext uri="{9D8B030D-6E8A-4147-A177-3AD203B41FA5}">
                      <a16:colId xmlns:a16="http://schemas.microsoft.com/office/drawing/2014/main" val="3409782285"/>
                    </a:ext>
                  </a:extLst>
                </a:gridCol>
                <a:gridCol w="4909645">
                  <a:extLst>
                    <a:ext uri="{9D8B030D-6E8A-4147-A177-3AD203B41FA5}">
                      <a16:colId xmlns:a16="http://schemas.microsoft.com/office/drawing/2014/main" val="2380109314"/>
                    </a:ext>
                  </a:extLst>
                </a:gridCol>
              </a:tblGrid>
              <a:tr h="555625">
                <a:tc>
                  <a:txBody>
                    <a:bodyPr/>
                    <a:lstStyle/>
                    <a:p>
                      <a:pPr algn="ctr"/>
                      <a:endParaRPr lang="en-US" sz="3200" b="0" u="none" dirty="0">
                        <a:latin typeface="Edmondsan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b="1" u="none" kern="1200" dirty="0">
                          <a:solidFill>
                            <a:srgbClr val="532E1D"/>
                          </a:solidFill>
                          <a:latin typeface="Edmondsans"/>
                          <a:ea typeface="+mn-ea"/>
                          <a:cs typeface="+mn-cs"/>
                        </a:rPr>
                        <a:t>       Housekeeping</a:t>
                      </a:r>
                      <a:endParaRPr lang="en-US" sz="3200" b="0" u="none" kern="1200" dirty="0">
                        <a:solidFill>
                          <a:srgbClr val="532E1D"/>
                        </a:solidFill>
                        <a:latin typeface="Edmondsans"/>
                        <a:ea typeface="+mn-ea"/>
                        <a:cs typeface="+mn-c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7527574"/>
                  </a:ext>
                </a:extLst>
              </a:tr>
            </a:tbl>
          </a:graphicData>
        </a:graphic>
      </p:graphicFrame>
      <p:graphicFrame>
        <p:nvGraphicFramePr>
          <p:cNvPr id="7" name="clinical">
            <a:extLst>
              <a:ext uri="{FF2B5EF4-FFF2-40B4-BE49-F238E27FC236}">
                <a16:creationId xmlns:a16="http://schemas.microsoft.com/office/drawing/2014/main" id="{D0579A59-16E6-41A1-846A-F6B3693E8AAE}"/>
              </a:ext>
            </a:extLst>
          </p:cNvPr>
          <p:cNvGraphicFramePr>
            <a:graphicFrameLocks noGrp="1"/>
          </p:cNvGraphicFramePr>
          <p:nvPr>
            <p:extLst>
              <p:ext uri="{D42A27DB-BD31-4B8C-83A1-F6EECF244321}">
                <p14:modId xmlns:p14="http://schemas.microsoft.com/office/powerpoint/2010/main" val="1169909401"/>
              </p:ext>
            </p:extLst>
          </p:nvPr>
        </p:nvGraphicFramePr>
        <p:xfrm>
          <a:off x="762000" y="1857021"/>
          <a:ext cx="9819290" cy="555820"/>
        </p:xfrm>
        <a:graphic>
          <a:graphicData uri="http://schemas.openxmlformats.org/drawingml/2006/table">
            <a:tbl>
              <a:tblPr firstRow="1" bandRow="1">
                <a:tableStyleId>{5C22544A-7EE6-4342-B048-85BDC9FD1C3A}</a:tableStyleId>
              </a:tblPr>
              <a:tblGrid>
                <a:gridCol w="4909645">
                  <a:extLst>
                    <a:ext uri="{9D8B030D-6E8A-4147-A177-3AD203B41FA5}">
                      <a16:colId xmlns:a16="http://schemas.microsoft.com/office/drawing/2014/main" val="3409782285"/>
                    </a:ext>
                  </a:extLst>
                </a:gridCol>
                <a:gridCol w="4909645">
                  <a:extLst>
                    <a:ext uri="{9D8B030D-6E8A-4147-A177-3AD203B41FA5}">
                      <a16:colId xmlns:a16="http://schemas.microsoft.com/office/drawing/2014/main" val="2380109314"/>
                    </a:ext>
                  </a:extLst>
                </a:gridCol>
              </a:tblGrid>
              <a:tr h="555625">
                <a:tc>
                  <a:txBody>
                    <a:bodyPr/>
                    <a:lstStyle/>
                    <a:p>
                      <a:pPr algn="ctr"/>
                      <a:r>
                        <a:rPr lang="en-US" sz="3200" b="1" u="none" dirty="0">
                          <a:solidFill>
                            <a:srgbClr val="532E1D"/>
                          </a:solidFill>
                          <a:latin typeface="Edmondsans"/>
                        </a:rPr>
                        <a:t>Clinical</a:t>
                      </a:r>
                      <a:endParaRPr lang="en-US" sz="3200" b="0" u="none" dirty="0">
                        <a:latin typeface="Edmondsan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3200" b="0" u="none" kern="1200" dirty="0">
                        <a:solidFill>
                          <a:srgbClr val="532E1D"/>
                        </a:solidFill>
                        <a:latin typeface="Edmondsans"/>
                        <a:ea typeface="+mn-ea"/>
                        <a:cs typeface="+mn-c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752757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2472"/>
                                        </p:tgtEl>
                                        <p:attrNameLst>
                                          <p:attrName>style.visibility</p:attrName>
                                        </p:attrNameLst>
                                      </p:cBhvr>
                                      <p:to>
                                        <p:strVal val="visible"/>
                                      </p:to>
                                    </p:set>
                                    <p:animEffect transition="in" filter="fade">
                                      <p:cBhvr>
                                        <p:cTn id="10" dur="500"/>
                                        <p:tgtEl>
                                          <p:spTgt spid="62472"/>
                                        </p:tgtEl>
                                      </p:cBhvr>
                                    </p:animEffect>
                                  </p:childTnLst>
                                </p:cTn>
                              </p:par>
                              <p:par>
                                <p:cTn id="11" presetID="10" presetClass="entr" presetSubtype="0" fill="hold" nodeType="withEffect">
                                  <p:stCondLst>
                                    <p:cond delay="0"/>
                                  </p:stCondLst>
                                  <p:childTnLst>
                                    <p:set>
                                      <p:cBhvr>
                                        <p:cTn id="12" dur="1" fill="hold">
                                          <p:stCondLst>
                                            <p:cond delay="0"/>
                                          </p:stCondLst>
                                        </p:cTn>
                                        <p:tgtEl>
                                          <p:spTgt spid="62473"/>
                                        </p:tgtEl>
                                        <p:attrNameLst>
                                          <p:attrName>style.visibility</p:attrName>
                                        </p:attrNameLst>
                                      </p:cBhvr>
                                      <p:to>
                                        <p:strVal val="visible"/>
                                      </p:to>
                                    </p:set>
                                    <p:animEffect transition="in" filter="fade">
                                      <p:cBhvr>
                                        <p:cTn id="13" dur="500"/>
                                        <p:tgtEl>
                                          <p:spTgt spid="62473"/>
                                        </p:tgtEl>
                                      </p:cBhvr>
                                    </p:animEffect>
                                  </p:childTnLst>
                                </p:cTn>
                              </p:par>
                              <p:par>
                                <p:cTn id="14" presetID="10" presetClass="entr" presetSubtype="0" fill="hold" nodeType="withEffect">
                                  <p:stCondLst>
                                    <p:cond delay="1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1500"/>
                                  </p:stCondLst>
                                  <p:childTnLst>
                                    <p:set>
                                      <p:cBhvr>
                                        <p:cTn id="18" dur="1" fill="hold">
                                          <p:stCondLst>
                                            <p:cond delay="0"/>
                                          </p:stCondLst>
                                        </p:cTn>
                                        <p:tgtEl>
                                          <p:spTgt spid="62475"/>
                                        </p:tgtEl>
                                        <p:attrNameLst>
                                          <p:attrName>style.visibility</p:attrName>
                                        </p:attrNameLst>
                                      </p:cBhvr>
                                      <p:to>
                                        <p:strVal val="visible"/>
                                      </p:to>
                                    </p:set>
                                    <p:animEffect transition="in" filter="fade">
                                      <p:cBhvr>
                                        <p:cTn id="19" dur="500"/>
                                        <p:tgtEl>
                                          <p:spTgt spid="62475"/>
                                        </p:tgtEl>
                                      </p:cBhvr>
                                    </p:animEffect>
                                  </p:childTnLst>
                                </p:cTn>
                              </p:par>
                              <p:par>
                                <p:cTn id="20" presetID="10" presetClass="entr" presetSubtype="0" fill="hold" nodeType="withEffect">
                                  <p:stCondLst>
                                    <p:cond delay="1500"/>
                                  </p:stCondLst>
                                  <p:childTnLst>
                                    <p:set>
                                      <p:cBhvr>
                                        <p:cTn id="21" dur="1" fill="hold">
                                          <p:stCondLst>
                                            <p:cond delay="0"/>
                                          </p:stCondLst>
                                        </p:cTn>
                                        <p:tgtEl>
                                          <p:spTgt spid="62474"/>
                                        </p:tgtEl>
                                        <p:attrNameLst>
                                          <p:attrName>style.visibility</p:attrName>
                                        </p:attrNameLst>
                                      </p:cBhvr>
                                      <p:to>
                                        <p:strVal val="visible"/>
                                      </p:to>
                                    </p:set>
                                    <p:animEffect transition="in" filter="fade">
                                      <p:cBhvr>
                                        <p:cTn id="22" dur="500"/>
                                        <p:tgtEl>
                                          <p:spTgt spid="624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467">
                                            <p:txEl>
                                              <p:pRg st="0" end="0"/>
                                            </p:txEl>
                                          </p:spTgt>
                                        </p:tgtEl>
                                        <p:attrNameLst>
                                          <p:attrName>style.visibility</p:attrName>
                                        </p:attrNameLst>
                                      </p:cBhvr>
                                      <p:to>
                                        <p:strVal val="visible"/>
                                      </p:to>
                                    </p:set>
                                    <p:animEffect transition="in" filter="fade">
                                      <p:cBhvr>
                                        <p:cTn id="27" dur="500"/>
                                        <p:tgtEl>
                                          <p:spTgt spid="62467">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2467">
                                            <p:txEl>
                                              <p:pRg st="1" end="1"/>
                                            </p:txEl>
                                          </p:spTgt>
                                        </p:tgtEl>
                                        <p:attrNameLst>
                                          <p:attrName>style.visibility</p:attrName>
                                        </p:attrNameLst>
                                      </p:cBhvr>
                                      <p:to>
                                        <p:strVal val="visible"/>
                                      </p:to>
                                    </p:set>
                                    <p:animEffect transition="in" filter="fade">
                                      <p:cBhvr>
                                        <p:cTn id="30" dur="500"/>
                                        <p:tgtEl>
                                          <p:spTgt spid="6246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2467">
                                            <p:txEl>
                                              <p:pRg st="2" end="2"/>
                                            </p:txEl>
                                          </p:spTgt>
                                        </p:tgtEl>
                                        <p:attrNameLst>
                                          <p:attrName>style.visibility</p:attrName>
                                        </p:attrNameLst>
                                      </p:cBhvr>
                                      <p:to>
                                        <p:strVal val="visible"/>
                                      </p:to>
                                    </p:set>
                                    <p:animEffect transition="in" filter="fade">
                                      <p:cBhvr>
                                        <p:cTn id="33" dur="500"/>
                                        <p:tgtEl>
                                          <p:spTgt spid="6246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2466">
                                            <p:txEl>
                                              <p:pRg st="0" end="0"/>
                                            </p:txEl>
                                          </p:spTgt>
                                        </p:tgtEl>
                                        <p:attrNameLst>
                                          <p:attrName>style.visibility</p:attrName>
                                        </p:attrNameLst>
                                      </p:cBhvr>
                                      <p:to>
                                        <p:strVal val="visible"/>
                                      </p:to>
                                    </p:set>
                                    <p:animEffect transition="in" filter="fade">
                                      <p:cBhvr>
                                        <p:cTn id="38" dur="500"/>
                                        <p:tgtEl>
                                          <p:spTgt spid="62466">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2466">
                                            <p:txEl>
                                              <p:pRg st="1" end="1"/>
                                            </p:txEl>
                                          </p:spTgt>
                                        </p:tgtEl>
                                        <p:attrNameLst>
                                          <p:attrName>style.visibility</p:attrName>
                                        </p:attrNameLst>
                                      </p:cBhvr>
                                      <p:to>
                                        <p:strVal val="visible"/>
                                      </p:to>
                                    </p:set>
                                    <p:animEffect transition="in" filter="fade">
                                      <p:cBhvr>
                                        <p:cTn id="41" dur="500"/>
                                        <p:tgtEl>
                                          <p:spTgt spid="6246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xit" presetSubtype="0" fill="hold" grpId="0" nodeType="withEffect">
                                  <p:stCondLst>
                                    <p:cond delay="0"/>
                                  </p:stCondLst>
                                  <p:childTnLst>
                                    <p:animEffect transition="out" filter="fade">
                                      <p:cBhvr>
                                        <p:cTn id="48" dur="500"/>
                                        <p:tgtEl>
                                          <p:spTgt spid="62467">
                                            <p:txEl>
                                              <p:pRg st="0" end="0"/>
                                            </p:txEl>
                                          </p:spTgt>
                                        </p:tgtEl>
                                      </p:cBhvr>
                                    </p:animEffect>
                                    <p:set>
                                      <p:cBhvr>
                                        <p:cTn id="49" dur="1" fill="hold">
                                          <p:stCondLst>
                                            <p:cond delay="499"/>
                                          </p:stCondLst>
                                        </p:cTn>
                                        <p:tgtEl>
                                          <p:spTgt spid="62467">
                                            <p:txEl>
                                              <p:pRg st="0" end="0"/>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62467">
                                            <p:txEl>
                                              <p:pRg st="1" end="1"/>
                                            </p:txEl>
                                          </p:spTgt>
                                        </p:tgtEl>
                                      </p:cBhvr>
                                    </p:animEffect>
                                    <p:set>
                                      <p:cBhvr>
                                        <p:cTn id="52" dur="1" fill="hold">
                                          <p:stCondLst>
                                            <p:cond delay="499"/>
                                          </p:stCondLst>
                                        </p:cTn>
                                        <p:tgtEl>
                                          <p:spTgt spid="62467">
                                            <p:txEl>
                                              <p:pRg st="1" end="1"/>
                                            </p:txEl>
                                          </p:spTgt>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62467">
                                            <p:txEl>
                                              <p:pRg st="2" end="2"/>
                                            </p:txEl>
                                          </p:spTgt>
                                        </p:tgtEl>
                                      </p:cBhvr>
                                    </p:animEffect>
                                    <p:set>
                                      <p:cBhvr>
                                        <p:cTn id="55" dur="1" fill="hold">
                                          <p:stCondLst>
                                            <p:cond delay="499"/>
                                          </p:stCondLst>
                                        </p:cTn>
                                        <p:tgtEl>
                                          <p:spTgt spid="62467">
                                            <p:txEl>
                                              <p:pRg st="2" end="2"/>
                                            </p:txEl>
                                          </p:spTgt>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62466">
                                            <p:txEl>
                                              <p:pRg st="0" end="0"/>
                                            </p:txEl>
                                          </p:spTgt>
                                        </p:tgtEl>
                                      </p:cBhvr>
                                    </p:animEffect>
                                    <p:set>
                                      <p:cBhvr>
                                        <p:cTn id="58" dur="1" fill="hold">
                                          <p:stCondLst>
                                            <p:cond delay="499"/>
                                          </p:stCondLst>
                                        </p:cTn>
                                        <p:tgtEl>
                                          <p:spTgt spid="62466">
                                            <p:txEl>
                                              <p:pRg st="0" end="0"/>
                                            </p:txEl>
                                          </p:spTgt>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62466">
                                            <p:txEl>
                                              <p:pRg st="1" end="1"/>
                                            </p:txEl>
                                          </p:spTgt>
                                        </p:tgtEl>
                                      </p:cBhvr>
                                    </p:animEffect>
                                    <p:set>
                                      <p:cBhvr>
                                        <p:cTn id="61" dur="1" fill="hold">
                                          <p:stCondLst>
                                            <p:cond delay="499"/>
                                          </p:stCondLst>
                                        </p:cTn>
                                        <p:tgtEl>
                                          <p:spTgt spid="62466">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allAtOnce"/>
      <p:bldP spid="62467" grpId="0" build="allAtOnce"/>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EF697C-BF92-C5D7-D2F8-D48D0C9A8162}"/>
              </a:ext>
            </a:extLst>
          </p:cNvPr>
          <p:cNvSpPr txBox="1"/>
          <p:nvPr/>
        </p:nvSpPr>
        <p:spPr>
          <a:xfrm>
            <a:off x="3445421" y="2558033"/>
            <a:ext cx="7619864" cy="2785378"/>
          </a:xfrm>
          <a:prstGeom prst="rect">
            <a:avLst/>
          </a:prstGeom>
          <a:noFill/>
        </p:spPr>
        <p:txBody>
          <a:bodyPr wrap="square">
            <a:spAutoFit/>
          </a:bodyPr>
          <a:lstStyle/>
          <a:p>
            <a:pPr lvl="1" indent="-457200">
              <a:spcAft>
                <a:spcPts val="600"/>
              </a:spcAft>
              <a:buAutoNum type="arabicPeriod"/>
              <a:defRPr/>
            </a:pPr>
            <a:r>
              <a:rPr lang="en-US" sz="2000" dirty="0">
                <a:solidFill>
                  <a:srgbClr val="532E1D"/>
                </a:solidFill>
                <a:cs typeface="Calibri" panose="020F0502020204030204" pitchFamily="34" charset="0"/>
              </a:rPr>
              <a:t>Have policies and procedures in place on how products will be selected</a:t>
            </a:r>
          </a:p>
          <a:p>
            <a:pPr lvl="1" indent="-457200">
              <a:spcAft>
                <a:spcPts val="600"/>
              </a:spcAft>
              <a:buAutoNum type="arabicPeriod"/>
              <a:defRPr/>
            </a:pPr>
            <a:r>
              <a:rPr lang="en-US" sz="2000" dirty="0">
                <a:solidFill>
                  <a:srgbClr val="532E1D"/>
                </a:solidFill>
                <a:cs typeface="Calibri" panose="020F0502020204030204" pitchFamily="34" charset="0"/>
              </a:rPr>
              <a:t>Always follow manufacturer's instructions for use or IFUs, including complying with the recommended contact time</a:t>
            </a:r>
          </a:p>
          <a:p>
            <a:pPr lvl="1" indent="-457200">
              <a:spcAft>
                <a:spcPts val="600"/>
              </a:spcAft>
              <a:buAutoNum type="arabicPeriod"/>
              <a:defRPr/>
            </a:pPr>
            <a:r>
              <a:rPr lang="en-US" sz="2000" dirty="0">
                <a:solidFill>
                  <a:srgbClr val="532E1D"/>
                </a:solidFill>
                <a:cs typeface="Calibri" panose="020F0502020204030204" pitchFamily="34" charset="0"/>
              </a:rPr>
              <a:t>When canisters of disposable wipes are used ensure, lid remains closed when not in use</a:t>
            </a:r>
          </a:p>
          <a:p>
            <a:pPr lvl="1" indent="-457200">
              <a:spcAft>
                <a:spcPts val="600"/>
              </a:spcAft>
              <a:buAutoNum type="arabicPeriod"/>
              <a:defRPr/>
            </a:pPr>
            <a:r>
              <a:rPr lang="en-US" sz="2000" dirty="0">
                <a:solidFill>
                  <a:srgbClr val="532E1D"/>
                </a:solidFill>
                <a:cs typeface="Calibri" panose="020F0502020204030204" pitchFamily="34" charset="0"/>
              </a:rPr>
              <a:t>Wear appropriate PPE as directed by manufacturer's instructions for use</a:t>
            </a:r>
          </a:p>
        </p:txBody>
      </p:sp>
      <p:sp>
        <p:nvSpPr>
          <p:cNvPr id="3" name="TextBox 2">
            <a:extLst>
              <a:ext uri="{FF2B5EF4-FFF2-40B4-BE49-F238E27FC236}">
                <a16:creationId xmlns:a16="http://schemas.microsoft.com/office/drawing/2014/main" id="{F92903C1-6EAE-C1F9-2C8A-2B9EEC7047D4}"/>
              </a:ext>
            </a:extLst>
          </p:cNvPr>
          <p:cNvSpPr txBox="1"/>
          <p:nvPr/>
        </p:nvSpPr>
        <p:spPr>
          <a:xfrm>
            <a:off x="1143000" y="1749801"/>
            <a:ext cx="9808002" cy="671851"/>
          </a:xfrm>
          <a:prstGeom prst="rect">
            <a:avLst/>
          </a:prstGeom>
          <a:noFill/>
        </p:spPr>
        <p:txBody>
          <a:bodyPr wrap="square">
            <a:spAutoFit/>
          </a:bodyPr>
          <a:lstStyle/>
          <a:p>
            <a:pPr fontAlgn="auto">
              <a:lnSpc>
                <a:spcPct val="150000"/>
              </a:lnSpc>
              <a:spcAft>
                <a:spcPts val="0"/>
              </a:spcAft>
              <a:defRPr/>
            </a:pPr>
            <a:r>
              <a:rPr lang="en-US" sz="2800" b="1" dirty="0">
                <a:solidFill>
                  <a:srgbClr val="532E1D"/>
                </a:solidFill>
                <a:latin typeface="Edmondsans"/>
              </a:rPr>
              <a:t>Key points to address regarding  cleaning/disinfectant products: </a:t>
            </a:r>
          </a:p>
        </p:txBody>
      </p:sp>
      <p:pic>
        <p:nvPicPr>
          <p:cNvPr id="4" name="Banner">
            <a:extLst>
              <a:ext uri="{FF2B5EF4-FFF2-40B4-BE49-F238E27FC236}">
                <a16:creationId xmlns:a16="http://schemas.microsoft.com/office/drawing/2014/main" id="{497007D4-D826-EE67-D2D1-E0217798F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pic>
        <p:nvPicPr>
          <p:cNvPr id="5" name="tree">
            <a:extLst>
              <a:ext uri="{FF2B5EF4-FFF2-40B4-BE49-F238E27FC236}">
                <a16:creationId xmlns:a16="http://schemas.microsoft.com/office/drawing/2014/main" id="{3C723B27-D7A4-2C70-70C5-00FA4319D8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96986" y="1011078"/>
            <a:ext cx="946610" cy="946610"/>
          </a:xfrm>
          <a:prstGeom prst="rect">
            <a:avLst/>
          </a:prstGeom>
        </p:spPr>
      </p:pic>
      <p:sp>
        <p:nvSpPr>
          <p:cNvPr id="7" name="TextBox 6">
            <a:extLst>
              <a:ext uri="{FF2B5EF4-FFF2-40B4-BE49-F238E27FC236}">
                <a16:creationId xmlns:a16="http://schemas.microsoft.com/office/drawing/2014/main" id="{786A1E83-0B5D-C506-949A-B27298D25356}"/>
              </a:ext>
            </a:extLst>
          </p:cNvPr>
          <p:cNvSpPr txBox="1"/>
          <p:nvPr/>
        </p:nvSpPr>
        <p:spPr>
          <a:xfrm>
            <a:off x="1143000" y="1070650"/>
            <a:ext cx="6229770" cy="707886"/>
          </a:xfrm>
          <a:prstGeom prst="rect">
            <a:avLst/>
          </a:prstGeom>
          <a:noFill/>
        </p:spPr>
        <p:txBody>
          <a:bodyPr wrap="square" rtlCol="0">
            <a:spAutoFit/>
          </a:bodyPr>
          <a:lstStyle/>
          <a:p>
            <a:r>
              <a:rPr lang="en-US" sz="4000" b="1" dirty="0"/>
              <a:t>Role of the Environment</a:t>
            </a:r>
          </a:p>
        </p:txBody>
      </p:sp>
      <p:pic>
        <p:nvPicPr>
          <p:cNvPr id="10" name="Picture 9" descr="A white container with pink label&#10;&#10;Description automatically generated with medium confidence">
            <a:extLst>
              <a:ext uri="{FF2B5EF4-FFF2-40B4-BE49-F238E27FC236}">
                <a16:creationId xmlns:a16="http://schemas.microsoft.com/office/drawing/2014/main" id="{D35D7E14-D6FA-4C53-B757-88270600C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257" y="3714415"/>
            <a:ext cx="1692821" cy="1132921"/>
          </a:xfrm>
          <a:prstGeom prst="rect">
            <a:avLst/>
          </a:prstGeom>
        </p:spPr>
      </p:pic>
      <p:pic>
        <p:nvPicPr>
          <p:cNvPr id="12" name="Picture 11">
            <a:extLst>
              <a:ext uri="{FF2B5EF4-FFF2-40B4-BE49-F238E27FC236}">
                <a16:creationId xmlns:a16="http://schemas.microsoft.com/office/drawing/2014/main" id="{E24810DB-FEB0-439C-885A-A32813DFA20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509407" y="3007996"/>
            <a:ext cx="911319" cy="836952"/>
          </a:xfrm>
          <a:prstGeom prst="rect">
            <a:avLst/>
          </a:prstGeom>
        </p:spPr>
      </p:pic>
      <p:pic>
        <p:nvPicPr>
          <p:cNvPr id="13" name="Picture 12" descr="A picture containing clothing, person, sleeve, protective garment&#10;&#10;Description automatically generated">
            <a:extLst>
              <a:ext uri="{FF2B5EF4-FFF2-40B4-BE49-F238E27FC236}">
                <a16:creationId xmlns:a16="http://schemas.microsoft.com/office/drawing/2014/main" id="{16D12377-97E9-CDB5-C27B-E41C2C4A9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2600" y="4032192"/>
            <a:ext cx="1961423" cy="1993754"/>
          </a:xfrm>
          <a:prstGeom prst="rect">
            <a:avLst/>
          </a:prstGeom>
        </p:spPr>
      </p:pic>
      <p:pic>
        <p:nvPicPr>
          <p:cNvPr id="14" name="Picture 13" descr="A white paper with black text&#10;&#10;Description automatically generated with medium confidence">
            <a:extLst>
              <a:ext uri="{FF2B5EF4-FFF2-40B4-BE49-F238E27FC236}">
                <a16:creationId xmlns:a16="http://schemas.microsoft.com/office/drawing/2014/main" id="{1D5937ED-9BCD-8EC6-740A-7D6EC7012B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4015" y="2398382"/>
            <a:ext cx="760700" cy="843424"/>
          </a:xfrm>
          <a:prstGeom prst="rect">
            <a:avLst/>
          </a:prstGeom>
        </p:spPr>
      </p:pic>
      <p:sp>
        <p:nvSpPr>
          <p:cNvPr id="15" name="TextBox 14">
            <a:extLst>
              <a:ext uri="{FF2B5EF4-FFF2-40B4-BE49-F238E27FC236}">
                <a16:creationId xmlns:a16="http://schemas.microsoft.com/office/drawing/2014/main" id="{62DBABED-2737-A17F-651B-6EB1404144B1}"/>
              </a:ext>
            </a:extLst>
          </p:cNvPr>
          <p:cNvSpPr txBox="1"/>
          <p:nvPr/>
        </p:nvSpPr>
        <p:spPr>
          <a:xfrm>
            <a:off x="2021157" y="3226932"/>
            <a:ext cx="664373" cy="369332"/>
          </a:xfrm>
          <a:prstGeom prst="rect">
            <a:avLst/>
          </a:prstGeom>
          <a:noFill/>
        </p:spPr>
        <p:txBody>
          <a:bodyPr wrap="square">
            <a:spAutoFit/>
          </a:bodyPr>
          <a:lstStyle/>
          <a:p>
            <a:r>
              <a:rPr lang="en-US" sz="1800" b="1" dirty="0">
                <a:solidFill>
                  <a:srgbClr val="532E1D"/>
                </a:solidFill>
                <a:cs typeface="Calibri" panose="020F0502020204030204" pitchFamily="34" charset="0"/>
              </a:rPr>
              <a:t>IFU</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500"/>
                                        <p:tgtEl>
                                          <p:spTgt spid="2">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ee">
            <a:extLst>
              <a:ext uri="{FF2B5EF4-FFF2-40B4-BE49-F238E27FC236}">
                <a16:creationId xmlns:a16="http://schemas.microsoft.com/office/drawing/2014/main" id="{61F2BCC1-11F2-F371-D4F4-6638832054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96986" y="1011078"/>
            <a:ext cx="946610" cy="946610"/>
          </a:xfrm>
          <a:prstGeom prst="rect">
            <a:avLst/>
          </a:prstGeom>
        </p:spPr>
      </p:pic>
      <p:pic>
        <p:nvPicPr>
          <p:cNvPr id="5" name="Online Media 4" title="E30 cleaning room rev 2">
            <a:hlinkClick r:id="" action="ppaction://media"/>
            <a:extLst>
              <a:ext uri="{FF2B5EF4-FFF2-40B4-BE49-F238E27FC236}">
                <a16:creationId xmlns:a16="http://schemas.microsoft.com/office/drawing/2014/main" id="{B7D6CA99-0360-BF69-8AB6-56464A163531}"/>
              </a:ext>
            </a:extLst>
          </p:cNvPr>
          <p:cNvPicPr>
            <a:picLocks noRot="1" noChangeAspect="1"/>
          </p:cNvPicPr>
          <p:nvPr>
            <a:videoFile r:link="rId1"/>
          </p:nvPr>
        </p:nvPicPr>
        <p:blipFill>
          <a:blip r:embed="rId5"/>
          <a:stretch>
            <a:fillRect/>
          </a:stretch>
        </p:blipFill>
        <p:spPr>
          <a:xfrm>
            <a:off x="1486605" y="896623"/>
            <a:ext cx="9000343" cy="5070616"/>
          </a:xfrm>
          <a:prstGeom prst="rect">
            <a:avLst/>
          </a:prstGeom>
        </p:spPr>
      </p:pic>
      <p:pic>
        <p:nvPicPr>
          <p:cNvPr id="8" name="Banner">
            <a:extLst>
              <a:ext uri="{FF2B5EF4-FFF2-40B4-BE49-F238E27FC236}">
                <a16:creationId xmlns:a16="http://schemas.microsoft.com/office/drawing/2014/main" id="{28954E36-7E69-E56D-058B-56B4BA7438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605" y="165100"/>
            <a:ext cx="10256154" cy="877852"/>
          </a:xfrm>
          <a:prstGeom prst="rect">
            <a:avLst/>
          </a:prstGeom>
        </p:spPr>
      </p:pic>
      <p:sp>
        <p:nvSpPr>
          <p:cNvPr id="9" name="TextBox 8">
            <a:extLst>
              <a:ext uri="{FF2B5EF4-FFF2-40B4-BE49-F238E27FC236}">
                <a16:creationId xmlns:a16="http://schemas.microsoft.com/office/drawing/2014/main" id="{70DBB626-412E-008B-222B-511110E6FC29}"/>
              </a:ext>
            </a:extLst>
          </p:cNvPr>
          <p:cNvSpPr txBox="1"/>
          <p:nvPr/>
        </p:nvSpPr>
        <p:spPr>
          <a:xfrm>
            <a:off x="1209669" y="146707"/>
            <a:ext cx="4356847" cy="707886"/>
          </a:xfrm>
          <a:prstGeom prst="rect">
            <a:avLst/>
          </a:prstGeom>
          <a:noFill/>
        </p:spPr>
        <p:txBody>
          <a:bodyPr wrap="square" rtlCol="0">
            <a:spAutoFit/>
          </a:bodyPr>
          <a:lstStyle/>
          <a:p>
            <a:r>
              <a:rPr lang="en-US" sz="4000" b="1" dirty="0"/>
              <a:t>Room Cleaning</a:t>
            </a:r>
          </a:p>
        </p:txBody>
      </p:sp>
      <p:pic>
        <p:nvPicPr>
          <p:cNvPr id="11" name="tree">
            <a:extLst>
              <a:ext uri="{FF2B5EF4-FFF2-40B4-BE49-F238E27FC236}">
                <a16:creationId xmlns:a16="http://schemas.microsoft.com/office/drawing/2014/main" id="{583D787C-706F-8A57-D39B-5830F96EEA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96986" y="54626"/>
            <a:ext cx="946610" cy="946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CBAC18-5BAD-44CF-A391-5D7057891F29}"/>
              </a:ext>
            </a:extLst>
          </p:cNvPr>
          <p:cNvSpPr>
            <a:spLocks noGrp="1"/>
          </p:cNvSpPr>
          <p:nvPr>
            <p:ph idx="4294967295"/>
          </p:nvPr>
        </p:nvSpPr>
        <p:spPr>
          <a:xfrm>
            <a:off x="1611921" y="1551109"/>
            <a:ext cx="7608888" cy="3863975"/>
          </a:xfrm>
          <a:prstGeom prst="rect">
            <a:avLst/>
          </a:prstGeom>
        </p:spPr>
        <p:txBody>
          <a:bodyPr/>
          <a:lstStyle/>
          <a:p>
            <a:pPr marL="25400" indent="0">
              <a:buNone/>
              <a:defRPr/>
            </a:pPr>
            <a:r>
              <a:rPr lang="en-US" b="1" dirty="0">
                <a:solidFill>
                  <a:srgbClr val="532E1D"/>
                </a:solidFill>
              </a:rPr>
              <a:t>True or False: </a:t>
            </a:r>
          </a:p>
          <a:p>
            <a:pPr marL="0" indent="0">
              <a:buNone/>
              <a:defRPr/>
            </a:pPr>
            <a:r>
              <a:rPr lang="en-US" dirty="0">
                <a:solidFill>
                  <a:srgbClr val="532E1D"/>
                </a:solidFill>
              </a:rPr>
              <a:t>Because of the increasing number of resistant organisms all environmental surfaces should be disinfected with bleach</a:t>
            </a:r>
          </a:p>
          <a:p>
            <a:pPr marL="68580" indent="0">
              <a:buNone/>
              <a:defRPr/>
            </a:pPr>
            <a:endParaRPr lang="en-US" dirty="0"/>
          </a:p>
        </p:txBody>
      </p:sp>
      <p:sp>
        <p:nvSpPr>
          <p:cNvPr id="11" name="banner">
            <a:extLst>
              <a:ext uri="{FF2B5EF4-FFF2-40B4-BE49-F238E27FC236}">
                <a16:creationId xmlns:a16="http://schemas.microsoft.com/office/drawing/2014/main" id="{F209CDF5-39AF-44EE-C349-F680CA60AE8E}"/>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39DE398-4602-8C18-9933-304EA10F5F6E}"/>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sp>
        <p:nvSpPr>
          <p:cNvPr id="13" name="button">
            <a:extLst>
              <a:ext uri="{FF2B5EF4-FFF2-40B4-BE49-F238E27FC236}">
                <a16:creationId xmlns:a16="http://schemas.microsoft.com/office/drawing/2014/main" id="{B2289DB1-AF1D-8231-2DE1-1F7786BCBD9E}"/>
              </a:ext>
            </a:extLst>
          </p:cNvPr>
          <p:cNvSpPr/>
          <p:nvPr/>
        </p:nvSpPr>
        <p:spPr>
          <a:xfrm>
            <a:off x="3881123" y="4868505"/>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14" name="button">
            <a:extLst>
              <a:ext uri="{FF2B5EF4-FFF2-40B4-BE49-F238E27FC236}">
                <a16:creationId xmlns:a16="http://schemas.microsoft.com/office/drawing/2014/main" id="{B5DAC574-5523-5E92-7E9A-C17C7C95763A}"/>
              </a:ext>
            </a:extLst>
          </p:cNvPr>
          <p:cNvSpPr/>
          <p:nvPr/>
        </p:nvSpPr>
        <p:spPr>
          <a:xfrm>
            <a:off x="7240647" y="4868505"/>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15" name="Picture 14">
            <a:extLst>
              <a:ext uri="{FF2B5EF4-FFF2-40B4-BE49-F238E27FC236}">
                <a16:creationId xmlns:a16="http://schemas.microsoft.com/office/drawing/2014/main" id="{94CD02DF-3ED5-5626-B293-A04892F0E6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33132" y="4695581"/>
            <a:ext cx="1578840" cy="1508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7BE8507-2F60-778B-2C78-7231291F94D4}"/>
              </a:ext>
            </a:extLst>
          </p:cNvPr>
          <p:cNvCxnSpPr>
            <a:cxnSpLocks/>
          </p:cNvCxnSpPr>
          <p:nvPr/>
        </p:nvCxnSpPr>
        <p:spPr>
          <a:xfrm>
            <a:off x="3164775" y="3657600"/>
            <a:ext cx="243840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54275" name="Content Placeholder 2">
            <a:extLst>
              <a:ext uri="{FF2B5EF4-FFF2-40B4-BE49-F238E27FC236}">
                <a16:creationId xmlns:a16="http://schemas.microsoft.com/office/drawing/2014/main" id="{2DE73002-A21C-4FD7-B727-E4A628C4CCB5}"/>
              </a:ext>
            </a:extLst>
          </p:cNvPr>
          <p:cNvSpPr>
            <a:spLocks noGrp="1"/>
          </p:cNvSpPr>
          <p:nvPr>
            <p:ph idx="4294967295"/>
          </p:nvPr>
        </p:nvSpPr>
        <p:spPr>
          <a:xfrm>
            <a:off x="2067030" y="1692234"/>
            <a:ext cx="8305800" cy="2894228"/>
          </a:xfrm>
          <a:prstGeom prst="rect">
            <a:avLst/>
          </a:prstGeom>
        </p:spPr>
        <p:txBody>
          <a:bodyPr/>
          <a:lstStyle/>
          <a:p>
            <a:pPr marL="69850" indent="0" eaLnBrk="1" hangingPunct="1">
              <a:buNone/>
              <a:defRPr/>
            </a:pPr>
            <a:r>
              <a:rPr lang="en-US" altLang="en-US" sz="2400" b="1" dirty="0">
                <a:solidFill>
                  <a:srgbClr val="532E1D"/>
                </a:solidFill>
              </a:rPr>
              <a:t>Which of the following is NOT a component of asepsis</a:t>
            </a:r>
          </a:p>
          <a:p>
            <a:pPr marL="984250" lvl="1" indent="-514350" eaLnBrk="1" hangingPunct="1">
              <a:buFont typeface="+mj-lt"/>
              <a:buAutoNum type="alphaUcPeriod"/>
              <a:defRPr/>
            </a:pPr>
            <a:r>
              <a:rPr lang="en-US" altLang="en-US" sz="2400" dirty="0">
                <a:solidFill>
                  <a:srgbClr val="532E1D"/>
                </a:solidFill>
              </a:rPr>
              <a:t>Hand hygiene</a:t>
            </a:r>
          </a:p>
          <a:p>
            <a:pPr marL="984250" lvl="1" indent="-514350" eaLnBrk="1" hangingPunct="1">
              <a:buFont typeface="+mj-lt"/>
              <a:buAutoNum type="alphaUcPeriod"/>
              <a:defRPr/>
            </a:pPr>
            <a:r>
              <a:rPr lang="en-US" altLang="en-US" sz="2400" dirty="0">
                <a:solidFill>
                  <a:srgbClr val="532E1D"/>
                </a:solidFill>
              </a:rPr>
              <a:t>Environmental cleaning</a:t>
            </a:r>
          </a:p>
          <a:p>
            <a:pPr marL="984250" lvl="1" indent="-514350" eaLnBrk="1" hangingPunct="1">
              <a:buFont typeface="+mj-lt"/>
              <a:buAutoNum type="alphaUcPeriod"/>
              <a:defRPr/>
            </a:pPr>
            <a:r>
              <a:rPr lang="en-US" altLang="en-US" sz="2400" dirty="0">
                <a:solidFill>
                  <a:srgbClr val="532E1D"/>
                </a:solidFill>
              </a:rPr>
              <a:t>Droplet Precautions </a:t>
            </a:r>
          </a:p>
          <a:p>
            <a:pPr marL="984250" lvl="1" indent="-514350" eaLnBrk="1" hangingPunct="1">
              <a:buFont typeface="+mj-lt"/>
              <a:buAutoNum type="alphaUcPeriod"/>
              <a:defRPr/>
            </a:pPr>
            <a:r>
              <a:rPr lang="en-US" altLang="en-US" sz="2400" dirty="0">
                <a:solidFill>
                  <a:srgbClr val="532E1D"/>
                </a:solidFill>
              </a:rPr>
              <a:t>Separation of clean, dirty and sterile items</a:t>
            </a:r>
          </a:p>
          <a:p>
            <a:pPr lvl="1" indent="-273050" eaLnBrk="1" hangingPunct="1">
              <a:defRPr/>
            </a:pPr>
            <a:endParaRPr lang="en-US" altLang="en-US" dirty="0"/>
          </a:p>
        </p:txBody>
      </p:sp>
      <p:sp>
        <p:nvSpPr>
          <p:cNvPr id="8" name="banner">
            <a:extLst>
              <a:ext uri="{FF2B5EF4-FFF2-40B4-BE49-F238E27FC236}">
                <a16:creationId xmlns:a16="http://schemas.microsoft.com/office/drawing/2014/main" id="{570A0988-D5AB-6FEC-C1C9-5E5C63B394C6}"/>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155D9D0-5AFA-1968-3123-36F57A316E42}"/>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pic>
        <p:nvPicPr>
          <p:cNvPr id="10" name="Picture 9" descr="Vida en Jupiter">
            <a:extLst>
              <a:ext uri="{FF2B5EF4-FFF2-40B4-BE49-F238E27FC236}">
                <a16:creationId xmlns:a16="http://schemas.microsoft.com/office/drawing/2014/main" id="{D6446CFF-9990-3B3E-881D-F8A256425B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129" y="3041461"/>
            <a:ext cx="645172" cy="616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3581400" y="2529493"/>
            <a:ext cx="2948879" cy="2940381"/>
          </a:xfrm>
          <a:prstGeom prst="rect">
            <a:avLst/>
          </a:prstGeom>
        </p:spPr>
      </p:pic>
      <p:pic>
        <p:nvPicPr>
          <p:cNvPr id="3" name="Picture 2" descr="A picture containing transport, airplane, aircraft, sketch&#10;&#10;Description automatically generated">
            <a:extLst>
              <a:ext uri="{FF2B5EF4-FFF2-40B4-BE49-F238E27FC236}">
                <a16:creationId xmlns:a16="http://schemas.microsoft.com/office/drawing/2014/main" id="{59761FCD-52F0-85C6-069E-1BDAFE0E1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8" name="Picture 7" descr="A picture containing font, graphics, text, logo&#10;&#10;Description automatically generated">
            <a:extLst>
              <a:ext uri="{FF2B5EF4-FFF2-40B4-BE49-F238E27FC236}">
                <a16:creationId xmlns:a16="http://schemas.microsoft.com/office/drawing/2014/main" id="{D069F113-D263-9DF6-7F37-A76686F0E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Tree>
    <p:extLst>
      <p:ext uri="{BB962C8B-B14F-4D97-AF65-F5344CB8AC3E}">
        <p14:creationId xmlns:p14="http://schemas.microsoft.com/office/powerpoint/2010/main" val="250411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hand holding an open book&#10;&#10;Description automatically generated with medium confidence">
            <a:extLst>
              <a:ext uri="{FF2B5EF4-FFF2-40B4-BE49-F238E27FC236}">
                <a16:creationId xmlns:a16="http://schemas.microsoft.com/office/drawing/2014/main" id="{8A7C0C99-A878-37A0-98FA-C7541D625371}"/>
              </a:ext>
            </a:extLst>
          </p:cNvPr>
          <p:cNvPicPr>
            <a:picLocks noChangeAspect="1"/>
          </p:cNvPicPr>
          <p:nvPr/>
        </p:nvPicPr>
        <p:blipFill>
          <a:blip r:embed="rId3" cstate="print">
            <a:alphaModFix amt="36000"/>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8906" y="-76200"/>
            <a:ext cx="10287000" cy="6858000"/>
          </a:xfrm>
          <a:prstGeom prst="rect">
            <a:avLst/>
          </a:prstGeom>
        </p:spPr>
      </p:pic>
      <p:pic>
        <p:nvPicPr>
          <p:cNvPr id="6" name="Banner">
            <a:extLst>
              <a:ext uri="{FF2B5EF4-FFF2-40B4-BE49-F238E27FC236}">
                <a16:creationId xmlns:a16="http://schemas.microsoft.com/office/drawing/2014/main" id="{60EA8A41-C2FA-C22F-6922-4C4C7EACF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28A0E123-5BBD-62DC-9D0F-D330606622B2}"/>
              </a:ext>
            </a:extLst>
          </p:cNvPr>
          <p:cNvSpPr txBox="1"/>
          <p:nvPr/>
        </p:nvSpPr>
        <p:spPr>
          <a:xfrm>
            <a:off x="1143000" y="1070650"/>
            <a:ext cx="4356847" cy="707886"/>
          </a:xfrm>
          <a:prstGeom prst="rect">
            <a:avLst/>
          </a:prstGeom>
          <a:noFill/>
        </p:spPr>
        <p:txBody>
          <a:bodyPr wrap="square" rtlCol="0">
            <a:spAutoFit/>
          </a:bodyPr>
          <a:lstStyle/>
          <a:p>
            <a:r>
              <a:rPr lang="en-US" sz="4000" b="1" dirty="0"/>
              <a:t>Defining Asepsis</a:t>
            </a:r>
          </a:p>
        </p:txBody>
      </p:sp>
      <p:pic>
        <p:nvPicPr>
          <p:cNvPr id="9" name="Picture 8" descr="A screenshot of a computer&#10;&#10;Description automatically generated with medium confidence">
            <a:extLst>
              <a:ext uri="{FF2B5EF4-FFF2-40B4-BE49-F238E27FC236}">
                <a16:creationId xmlns:a16="http://schemas.microsoft.com/office/drawing/2014/main" id="{0C104CDF-6B36-79F2-4178-D8FBB6F59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2128081"/>
            <a:ext cx="6641556" cy="2449437"/>
          </a:xfrm>
          <a:prstGeom prst="rect">
            <a:avLst/>
          </a:prstGeom>
        </p:spPr>
      </p:pic>
      <p:sp>
        <p:nvSpPr>
          <p:cNvPr id="15" name="TextBox 14">
            <a:extLst>
              <a:ext uri="{FF2B5EF4-FFF2-40B4-BE49-F238E27FC236}">
                <a16:creationId xmlns:a16="http://schemas.microsoft.com/office/drawing/2014/main" id="{2470A902-0A6B-1933-1508-68E482376758}"/>
              </a:ext>
            </a:extLst>
          </p:cNvPr>
          <p:cNvSpPr txBox="1"/>
          <p:nvPr/>
        </p:nvSpPr>
        <p:spPr>
          <a:xfrm>
            <a:off x="2214253" y="4106276"/>
            <a:ext cx="7763493" cy="1569660"/>
          </a:xfrm>
          <a:prstGeom prst="rect">
            <a:avLst/>
          </a:prstGeom>
          <a:noFill/>
        </p:spPr>
        <p:txBody>
          <a:bodyPr wrap="square">
            <a:spAutoFit/>
          </a:bodyPr>
          <a:lstStyle/>
          <a:p>
            <a:pPr algn="ctr"/>
            <a:r>
              <a:rPr lang="en-US" altLang="en-US" sz="4800" dirty="0">
                <a:solidFill>
                  <a:srgbClr val="532E1D"/>
                </a:solidFill>
                <a:latin typeface="+mn-lt"/>
              </a:rPr>
              <a:t>Being free from disease producing microorganisms</a:t>
            </a:r>
            <a:endParaRPr lang="en-US" sz="4800" dirty="0">
              <a:solidFill>
                <a:srgbClr val="532E1D"/>
              </a:solidFill>
              <a:latin typeface="+mn-lt"/>
            </a:endParaRPr>
          </a:p>
        </p:txBody>
      </p:sp>
      <p:graphicFrame>
        <p:nvGraphicFramePr>
          <p:cNvPr id="18" name="Content Placeholder 4">
            <a:extLst>
              <a:ext uri="{FF2B5EF4-FFF2-40B4-BE49-F238E27FC236}">
                <a16:creationId xmlns:a16="http://schemas.microsoft.com/office/drawing/2014/main" id="{453376C8-924A-8474-E300-1D173E604909}"/>
              </a:ext>
            </a:extLst>
          </p:cNvPr>
          <p:cNvGraphicFramePr>
            <a:graphicFrameLocks/>
          </p:cNvGraphicFramePr>
          <p:nvPr>
            <p:extLst>
              <p:ext uri="{D42A27DB-BD31-4B8C-83A1-F6EECF244321}">
                <p14:modId xmlns:p14="http://schemas.microsoft.com/office/powerpoint/2010/main" val="277831462"/>
              </p:ext>
            </p:extLst>
          </p:nvPr>
        </p:nvGraphicFramePr>
        <p:xfrm>
          <a:off x="1676400" y="2133600"/>
          <a:ext cx="8839200" cy="3554413"/>
        </p:xfrm>
        <a:graphic>
          <a:graphicData uri="http://schemas.openxmlformats.org/drawingml/2006/table">
            <a:tbl>
              <a:tblPr firstRow="1" bandRow="1">
                <a:tableStyleId>{8EC20E35-A176-4012-BC5E-935CFFF8708E}</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365822">
                <a:tc>
                  <a:txBody>
                    <a:bodyPr/>
                    <a:lstStyle/>
                    <a:p>
                      <a:endParaRPr lang="en-US" sz="1800" dirty="0">
                        <a:solidFill>
                          <a:srgbClr val="532E1D"/>
                        </a:solidFill>
                      </a:endParaRPr>
                    </a:p>
                  </a:txBody>
                  <a:tcPr marL="91441" marR="91441" marT="45728" marB="45728">
                    <a:solidFill>
                      <a:schemeClr val="tx1"/>
                    </a:solidFill>
                  </a:tcPr>
                </a:tc>
                <a:tc>
                  <a:txBody>
                    <a:bodyPr/>
                    <a:lstStyle/>
                    <a:p>
                      <a:pPr marL="0" algn="l" defTabSz="914400" rtl="0" eaLnBrk="1" latinLnBrk="0" hangingPunct="1"/>
                      <a:r>
                        <a:rPr lang="en-US" sz="1800" b="1" kern="1200" dirty="0">
                          <a:solidFill>
                            <a:srgbClr val="CEB8AE"/>
                          </a:solidFill>
                          <a:latin typeface="+mn-lt"/>
                          <a:ea typeface="+mn-ea"/>
                          <a:cs typeface="+mn-cs"/>
                        </a:rPr>
                        <a:t>Medical Asepsis</a:t>
                      </a:r>
                    </a:p>
                  </a:txBody>
                  <a:tcPr marL="91441" marR="91441" marT="45728" marB="45728">
                    <a:solidFill>
                      <a:schemeClr val="tx1"/>
                    </a:solidFill>
                  </a:tcPr>
                </a:tc>
                <a:tc>
                  <a:txBody>
                    <a:bodyPr/>
                    <a:lstStyle/>
                    <a:p>
                      <a:r>
                        <a:rPr lang="en-US" sz="1800" dirty="0">
                          <a:solidFill>
                            <a:srgbClr val="532E1D"/>
                          </a:solidFill>
                        </a:rPr>
                        <a:t>Surgical Asepsis</a:t>
                      </a:r>
                    </a:p>
                  </a:txBody>
                  <a:tcPr marL="91441" marR="91441" marT="45728" marB="45728">
                    <a:solidFill>
                      <a:schemeClr val="tx1"/>
                    </a:solidFill>
                  </a:tcPr>
                </a:tc>
                <a:extLst>
                  <a:ext uri="{0D108BD9-81ED-4DB2-BD59-A6C34878D82A}">
                    <a16:rowId xmlns:a16="http://schemas.microsoft.com/office/drawing/2014/main" val="10000"/>
                  </a:ext>
                </a:extLst>
              </a:tr>
              <a:tr h="640189">
                <a:tc>
                  <a:txBody>
                    <a:bodyPr/>
                    <a:lstStyle/>
                    <a:p>
                      <a:r>
                        <a:rPr lang="en-US" sz="1800" dirty="0">
                          <a:solidFill>
                            <a:srgbClr val="532E1D"/>
                          </a:solidFill>
                        </a:rPr>
                        <a:t>Definition</a:t>
                      </a:r>
                      <a:endParaRPr lang="en-US" sz="1800" b="1" dirty="0">
                        <a:solidFill>
                          <a:srgbClr val="532E1D"/>
                        </a:solidFill>
                      </a:endParaRPr>
                    </a:p>
                  </a:txBody>
                  <a:tcPr marL="91441" marR="91441" marT="45728" marB="45728"/>
                </a:tc>
                <a:tc>
                  <a:txBody>
                    <a:bodyPr/>
                    <a:lstStyle/>
                    <a:p>
                      <a:pPr marL="0" algn="l" defTabSz="914400" rtl="0" eaLnBrk="1" latinLnBrk="0" hangingPunct="1"/>
                      <a:r>
                        <a:rPr lang="en-US" sz="1800" b="0" kern="1200" dirty="0">
                          <a:solidFill>
                            <a:srgbClr val="CEB8AE"/>
                          </a:solidFill>
                          <a:latin typeface="+mn-lt"/>
                          <a:ea typeface="+mn-ea"/>
                          <a:cs typeface="+mn-cs"/>
                        </a:rPr>
                        <a:t>Clean Technique</a:t>
                      </a:r>
                    </a:p>
                    <a:p>
                      <a:pPr marL="0" algn="l" defTabSz="914400" rtl="0" eaLnBrk="1" latinLnBrk="0" hangingPunct="1"/>
                      <a:endParaRPr lang="en-US" sz="1800" b="0" kern="1200" dirty="0">
                        <a:solidFill>
                          <a:srgbClr val="CEB8AE"/>
                        </a:solidFill>
                        <a:latin typeface="+mn-lt"/>
                        <a:ea typeface="+mn-ea"/>
                        <a:cs typeface="+mn-cs"/>
                      </a:endParaRPr>
                    </a:p>
                  </a:txBody>
                  <a:tcPr marL="91441" marR="91441" marT="45728" marB="45728"/>
                </a:tc>
                <a:tc>
                  <a:txBody>
                    <a:bodyPr/>
                    <a:lstStyle/>
                    <a:p>
                      <a:r>
                        <a:rPr lang="en-US" sz="1800" dirty="0">
                          <a:solidFill>
                            <a:srgbClr val="532E1D"/>
                          </a:solidFill>
                        </a:rPr>
                        <a:t>Sterile Technique</a:t>
                      </a:r>
                    </a:p>
                  </a:txBody>
                  <a:tcPr marL="91441" marR="91441" marT="45728" marB="45728"/>
                </a:tc>
                <a:extLst>
                  <a:ext uri="{0D108BD9-81ED-4DB2-BD59-A6C34878D82A}">
                    <a16:rowId xmlns:a16="http://schemas.microsoft.com/office/drawing/2014/main" val="10001"/>
                  </a:ext>
                </a:extLst>
              </a:tr>
              <a:tr h="946549">
                <a:tc>
                  <a:txBody>
                    <a:bodyPr/>
                    <a:lstStyle/>
                    <a:p>
                      <a:r>
                        <a:rPr lang="en-US" sz="1800" dirty="0">
                          <a:solidFill>
                            <a:srgbClr val="532E1D"/>
                          </a:solidFill>
                        </a:rPr>
                        <a:t>Emphasis</a:t>
                      </a:r>
                      <a:endParaRPr lang="en-US" sz="1800" b="1" dirty="0">
                        <a:solidFill>
                          <a:srgbClr val="532E1D"/>
                        </a:solidFill>
                      </a:endParaRPr>
                    </a:p>
                  </a:txBody>
                  <a:tcPr marL="91441" marR="91441" marT="45728" marB="45728"/>
                </a:tc>
                <a:tc>
                  <a:txBody>
                    <a:bodyPr/>
                    <a:lstStyle/>
                    <a:p>
                      <a:pPr marL="0" algn="l" defTabSz="914400" rtl="0" eaLnBrk="1" latinLnBrk="0" hangingPunct="1"/>
                      <a:r>
                        <a:rPr lang="en-US" sz="1800" b="0" kern="1200" dirty="0">
                          <a:solidFill>
                            <a:srgbClr val="CEB8AE"/>
                          </a:solidFill>
                          <a:latin typeface="+mn-lt"/>
                          <a:ea typeface="+mn-ea"/>
                          <a:cs typeface="+mn-cs"/>
                        </a:rPr>
                        <a:t>Freedom from most pathogenic organisms</a:t>
                      </a:r>
                    </a:p>
                    <a:p>
                      <a:pPr marL="0" algn="l" defTabSz="914400" rtl="0" eaLnBrk="1" latinLnBrk="0" hangingPunct="1"/>
                      <a:endParaRPr lang="en-US" sz="1800" b="0" kern="1200" dirty="0">
                        <a:solidFill>
                          <a:srgbClr val="CEB8AE"/>
                        </a:solidFill>
                        <a:latin typeface="+mn-lt"/>
                        <a:ea typeface="+mn-ea"/>
                        <a:cs typeface="+mn-cs"/>
                      </a:endParaRPr>
                    </a:p>
                  </a:txBody>
                  <a:tcPr marL="91441" marR="91441" marT="45728" marB="45728"/>
                </a:tc>
                <a:tc>
                  <a:txBody>
                    <a:bodyPr/>
                    <a:lstStyle/>
                    <a:p>
                      <a:r>
                        <a:rPr lang="en-US" sz="1800" dirty="0">
                          <a:solidFill>
                            <a:srgbClr val="532E1D"/>
                          </a:solidFill>
                        </a:rPr>
                        <a:t>Freedom</a:t>
                      </a:r>
                      <a:r>
                        <a:rPr lang="en-US" sz="1800" baseline="0" dirty="0">
                          <a:solidFill>
                            <a:srgbClr val="532E1D"/>
                          </a:solidFill>
                        </a:rPr>
                        <a:t> from all pathogenic organisms</a:t>
                      </a:r>
                      <a:endParaRPr lang="en-US" sz="1800" dirty="0">
                        <a:solidFill>
                          <a:srgbClr val="532E1D"/>
                        </a:solidFill>
                      </a:endParaRPr>
                    </a:p>
                  </a:txBody>
                  <a:tcPr marL="91441" marR="91441" marT="45728" marB="45728"/>
                </a:tc>
                <a:extLst>
                  <a:ext uri="{0D108BD9-81ED-4DB2-BD59-A6C34878D82A}">
                    <a16:rowId xmlns:a16="http://schemas.microsoft.com/office/drawing/2014/main" val="10002"/>
                  </a:ext>
                </a:extLst>
              </a:tr>
              <a:tr h="1601853">
                <a:tc>
                  <a:txBody>
                    <a:bodyPr/>
                    <a:lstStyle/>
                    <a:p>
                      <a:r>
                        <a:rPr lang="en-US" sz="1800" dirty="0">
                          <a:solidFill>
                            <a:srgbClr val="532E1D"/>
                          </a:solidFill>
                        </a:rPr>
                        <a:t>Purpose</a:t>
                      </a:r>
                      <a:endParaRPr lang="en-US" sz="1800" b="1" dirty="0">
                        <a:solidFill>
                          <a:srgbClr val="532E1D"/>
                        </a:solidFill>
                      </a:endParaRPr>
                    </a:p>
                  </a:txBody>
                  <a:tcPr marL="91441" marR="91441" marT="45728" marB="45728"/>
                </a:tc>
                <a:tc>
                  <a:txBody>
                    <a:bodyPr/>
                    <a:lstStyle/>
                    <a:p>
                      <a:pPr marL="0" algn="l" defTabSz="914400" rtl="0" eaLnBrk="1" latinLnBrk="0" hangingPunct="1"/>
                      <a:r>
                        <a:rPr lang="en-US" sz="1800" b="0" kern="1200" dirty="0">
                          <a:solidFill>
                            <a:srgbClr val="CEB8AE"/>
                          </a:solidFill>
                          <a:latin typeface="+mn-lt"/>
                          <a:ea typeface="+mn-ea"/>
                          <a:cs typeface="+mn-cs"/>
                        </a:rPr>
                        <a:t>Reduce transmission of pathogenic organisms from one patient-to -another</a:t>
                      </a:r>
                    </a:p>
                    <a:p>
                      <a:pPr marL="0" algn="l" defTabSz="914400" rtl="0" eaLnBrk="1" latinLnBrk="0" hangingPunct="1"/>
                      <a:endParaRPr lang="en-US" sz="1800" b="0" kern="1200" dirty="0">
                        <a:solidFill>
                          <a:srgbClr val="CEB8AE"/>
                        </a:solidFill>
                        <a:latin typeface="+mn-lt"/>
                        <a:ea typeface="+mn-ea"/>
                        <a:cs typeface="+mn-cs"/>
                      </a:endParaRPr>
                    </a:p>
                  </a:txBody>
                  <a:tcPr marL="91441" marR="91441" marT="45728" marB="45728"/>
                </a:tc>
                <a:tc>
                  <a:txBody>
                    <a:bodyPr/>
                    <a:lstStyle/>
                    <a:p>
                      <a:r>
                        <a:rPr lang="en-US" sz="1800" dirty="0">
                          <a:solidFill>
                            <a:srgbClr val="532E1D"/>
                          </a:solidFill>
                        </a:rPr>
                        <a:t>Prevent</a:t>
                      </a:r>
                      <a:r>
                        <a:rPr lang="en-US" sz="1800" baseline="0" dirty="0">
                          <a:solidFill>
                            <a:srgbClr val="532E1D"/>
                          </a:solidFill>
                        </a:rPr>
                        <a:t> introduction of any organism into an open wound or sterile body cavity</a:t>
                      </a:r>
                      <a:endParaRPr lang="en-US" sz="1800" dirty="0">
                        <a:solidFill>
                          <a:srgbClr val="532E1D"/>
                        </a:solidFill>
                      </a:endParaRPr>
                    </a:p>
                  </a:txBody>
                  <a:tcPr marL="91441" marR="91441" marT="45728" marB="45728"/>
                </a:tc>
                <a:extLst>
                  <a:ext uri="{0D108BD9-81ED-4DB2-BD59-A6C34878D82A}">
                    <a16:rowId xmlns:a16="http://schemas.microsoft.com/office/drawing/2014/main" val="10003"/>
                  </a:ext>
                </a:extLst>
              </a:tr>
            </a:tbl>
          </a:graphicData>
        </a:graphic>
      </p:graphicFrame>
      <p:graphicFrame>
        <p:nvGraphicFramePr>
          <p:cNvPr id="19" name="Content Placeholder 4">
            <a:extLst>
              <a:ext uri="{FF2B5EF4-FFF2-40B4-BE49-F238E27FC236}">
                <a16:creationId xmlns:a16="http://schemas.microsoft.com/office/drawing/2014/main" id="{E23BCA4A-18FE-65FA-90A2-5A3B3656C392}"/>
              </a:ext>
            </a:extLst>
          </p:cNvPr>
          <p:cNvGraphicFramePr>
            <a:graphicFrameLocks/>
          </p:cNvGraphicFramePr>
          <p:nvPr>
            <p:extLst>
              <p:ext uri="{D42A27DB-BD31-4B8C-83A1-F6EECF244321}">
                <p14:modId xmlns:p14="http://schemas.microsoft.com/office/powerpoint/2010/main" val="1332063294"/>
              </p:ext>
            </p:extLst>
          </p:nvPr>
        </p:nvGraphicFramePr>
        <p:xfrm>
          <a:off x="1676400" y="2133600"/>
          <a:ext cx="8839200" cy="3554413"/>
        </p:xfrm>
        <a:graphic>
          <a:graphicData uri="http://schemas.openxmlformats.org/drawingml/2006/table">
            <a:tbl>
              <a:tblPr firstRow="1" bandRow="1">
                <a:tableStyleId>{8EC20E35-A176-4012-BC5E-935CFFF8708E}</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365822">
                <a:tc>
                  <a:txBody>
                    <a:bodyPr/>
                    <a:lstStyle/>
                    <a:p>
                      <a:endParaRPr lang="en-US" sz="1800" dirty="0">
                        <a:solidFill>
                          <a:srgbClr val="532E1D"/>
                        </a:solidFill>
                      </a:endParaRPr>
                    </a:p>
                  </a:txBody>
                  <a:tcPr marL="91441" marR="91441" marT="45728" marB="45728">
                    <a:solidFill>
                      <a:schemeClr val="tx1"/>
                    </a:solidFill>
                  </a:tcPr>
                </a:tc>
                <a:tc>
                  <a:txBody>
                    <a:bodyPr/>
                    <a:lstStyle/>
                    <a:p>
                      <a:r>
                        <a:rPr lang="en-US" sz="1800" dirty="0">
                          <a:solidFill>
                            <a:srgbClr val="532E1D"/>
                          </a:solidFill>
                        </a:rPr>
                        <a:t>Medical Asepsis</a:t>
                      </a:r>
                    </a:p>
                  </a:txBody>
                  <a:tcPr marL="91441" marR="91441" marT="45728" marB="45728">
                    <a:solidFill>
                      <a:schemeClr val="tx1"/>
                    </a:solidFill>
                  </a:tcPr>
                </a:tc>
                <a:tc>
                  <a:txBody>
                    <a:bodyPr/>
                    <a:lstStyle/>
                    <a:p>
                      <a:r>
                        <a:rPr lang="en-US" sz="1800" dirty="0">
                          <a:solidFill>
                            <a:srgbClr val="CEB8AE"/>
                          </a:solidFill>
                        </a:rPr>
                        <a:t>Surgical Asepsis</a:t>
                      </a:r>
                    </a:p>
                  </a:txBody>
                  <a:tcPr marL="91441" marR="91441" marT="45728" marB="45728">
                    <a:solidFill>
                      <a:schemeClr val="tx1"/>
                    </a:solidFill>
                  </a:tcPr>
                </a:tc>
                <a:extLst>
                  <a:ext uri="{0D108BD9-81ED-4DB2-BD59-A6C34878D82A}">
                    <a16:rowId xmlns:a16="http://schemas.microsoft.com/office/drawing/2014/main" val="10000"/>
                  </a:ext>
                </a:extLst>
              </a:tr>
              <a:tr h="640189">
                <a:tc>
                  <a:txBody>
                    <a:bodyPr/>
                    <a:lstStyle/>
                    <a:p>
                      <a:r>
                        <a:rPr lang="en-US" sz="1800" dirty="0">
                          <a:solidFill>
                            <a:srgbClr val="532E1D"/>
                          </a:solidFill>
                        </a:rPr>
                        <a:t>Definition</a:t>
                      </a:r>
                      <a:endParaRPr lang="en-US" sz="1800" b="1" dirty="0">
                        <a:solidFill>
                          <a:srgbClr val="532E1D"/>
                        </a:solidFill>
                      </a:endParaRPr>
                    </a:p>
                  </a:txBody>
                  <a:tcPr marL="91441" marR="91441" marT="45728" marB="45728"/>
                </a:tc>
                <a:tc>
                  <a:txBody>
                    <a:bodyPr/>
                    <a:lstStyle/>
                    <a:p>
                      <a:r>
                        <a:rPr lang="en-US" sz="1800" dirty="0">
                          <a:solidFill>
                            <a:srgbClr val="532E1D"/>
                          </a:solidFill>
                        </a:rPr>
                        <a:t>Clean Technique</a:t>
                      </a:r>
                    </a:p>
                    <a:p>
                      <a:endParaRPr lang="en-US" sz="1800" dirty="0">
                        <a:solidFill>
                          <a:srgbClr val="532E1D"/>
                        </a:solidFill>
                      </a:endParaRPr>
                    </a:p>
                  </a:txBody>
                  <a:tcPr marL="91441" marR="91441" marT="45728" marB="45728"/>
                </a:tc>
                <a:tc>
                  <a:txBody>
                    <a:bodyPr/>
                    <a:lstStyle/>
                    <a:p>
                      <a:r>
                        <a:rPr lang="en-US" sz="1800" dirty="0">
                          <a:solidFill>
                            <a:srgbClr val="CEB8AE"/>
                          </a:solidFill>
                        </a:rPr>
                        <a:t>Sterile Technique</a:t>
                      </a:r>
                    </a:p>
                  </a:txBody>
                  <a:tcPr marL="91441" marR="91441" marT="45728" marB="45728"/>
                </a:tc>
                <a:extLst>
                  <a:ext uri="{0D108BD9-81ED-4DB2-BD59-A6C34878D82A}">
                    <a16:rowId xmlns:a16="http://schemas.microsoft.com/office/drawing/2014/main" val="10001"/>
                  </a:ext>
                </a:extLst>
              </a:tr>
              <a:tr h="946549">
                <a:tc>
                  <a:txBody>
                    <a:bodyPr/>
                    <a:lstStyle/>
                    <a:p>
                      <a:r>
                        <a:rPr lang="en-US" sz="1800" dirty="0">
                          <a:solidFill>
                            <a:srgbClr val="532E1D"/>
                          </a:solidFill>
                        </a:rPr>
                        <a:t>Emphasis</a:t>
                      </a:r>
                      <a:endParaRPr lang="en-US" sz="1800" b="1" dirty="0">
                        <a:solidFill>
                          <a:srgbClr val="532E1D"/>
                        </a:solidFill>
                      </a:endParaRPr>
                    </a:p>
                  </a:txBody>
                  <a:tcPr marL="91441" marR="91441" marT="45728" marB="45728"/>
                </a:tc>
                <a:tc>
                  <a:txBody>
                    <a:bodyPr/>
                    <a:lstStyle/>
                    <a:p>
                      <a:r>
                        <a:rPr lang="en-US" sz="1800" dirty="0">
                          <a:solidFill>
                            <a:srgbClr val="532E1D"/>
                          </a:solidFill>
                        </a:rPr>
                        <a:t>Freedom</a:t>
                      </a:r>
                      <a:r>
                        <a:rPr lang="en-US" sz="1800" baseline="0" dirty="0">
                          <a:solidFill>
                            <a:srgbClr val="532E1D"/>
                          </a:solidFill>
                        </a:rPr>
                        <a:t> from most pathogenic organisms</a:t>
                      </a:r>
                    </a:p>
                    <a:p>
                      <a:endParaRPr lang="en-US" sz="1800" dirty="0">
                        <a:solidFill>
                          <a:srgbClr val="532E1D"/>
                        </a:solidFill>
                      </a:endParaRPr>
                    </a:p>
                  </a:txBody>
                  <a:tcPr marL="91441" marR="91441" marT="45728" marB="45728"/>
                </a:tc>
                <a:tc>
                  <a:txBody>
                    <a:bodyPr/>
                    <a:lstStyle/>
                    <a:p>
                      <a:r>
                        <a:rPr lang="en-US" sz="1800" dirty="0">
                          <a:solidFill>
                            <a:srgbClr val="CEB8AE"/>
                          </a:solidFill>
                        </a:rPr>
                        <a:t>Freedom</a:t>
                      </a:r>
                      <a:r>
                        <a:rPr lang="en-US" sz="1800" baseline="0" dirty="0">
                          <a:solidFill>
                            <a:srgbClr val="CEB8AE"/>
                          </a:solidFill>
                        </a:rPr>
                        <a:t> from all pathogenic organisms</a:t>
                      </a:r>
                      <a:endParaRPr lang="en-US" sz="1800" dirty="0">
                        <a:solidFill>
                          <a:srgbClr val="CEB8AE"/>
                        </a:solidFill>
                      </a:endParaRPr>
                    </a:p>
                  </a:txBody>
                  <a:tcPr marL="91441" marR="91441" marT="45728" marB="45728"/>
                </a:tc>
                <a:extLst>
                  <a:ext uri="{0D108BD9-81ED-4DB2-BD59-A6C34878D82A}">
                    <a16:rowId xmlns:a16="http://schemas.microsoft.com/office/drawing/2014/main" val="10002"/>
                  </a:ext>
                </a:extLst>
              </a:tr>
              <a:tr h="1601853">
                <a:tc>
                  <a:txBody>
                    <a:bodyPr/>
                    <a:lstStyle/>
                    <a:p>
                      <a:r>
                        <a:rPr lang="en-US" sz="1800" dirty="0">
                          <a:solidFill>
                            <a:srgbClr val="532E1D"/>
                          </a:solidFill>
                        </a:rPr>
                        <a:t>Purpose</a:t>
                      </a:r>
                      <a:endParaRPr lang="en-US" sz="1800" b="1" dirty="0">
                        <a:solidFill>
                          <a:srgbClr val="532E1D"/>
                        </a:solidFill>
                      </a:endParaRPr>
                    </a:p>
                  </a:txBody>
                  <a:tcPr marL="91441" marR="91441" marT="45728" marB="45728"/>
                </a:tc>
                <a:tc>
                  <a:txBody>
                    <a:bodyPr/>
                    <a:lstStyle/>
                    <a:p>
                      <a:r>
                        <a:rPr lang="en-US" sz="1800" dirty="0">
                          <a:solidFill>
                            <a:srgbClr val="532E1D"/>
                          </a:solidFill>
                        </a:rPr>
                        <a:t>Reduce transmission</a:t>
                      </a:r>
                      <a:r>
                        <a:rPr lang="en-US" sz="1800" baseline="0" dirty="0">
                          <a:solidFill>
                            <a:srgbClr val="532E1D"/>
                          </a:solidFill>
                        </a:rPr>
                        <a:t> of pathogenic organisms from one patient-to -another</a:t>
                      </a:r>
                    </a:p>
                    <a:p>
                      <a:endParaRPr lang="en-US" sz="1800" dirty="0">
                        <a:solidFill>
                          <a:srgbClr val="532E1D"/>
                        </a:solidFill>
                      </a:endParaRPr>
                    </a:p>
                  </a:txBody>
                  <a:tcPr marL="91441" marR="91441" marT="45728" marB="45728"/>
                </a:tc>
                <a:tc>
                  <a:txBody>
                    <a:bodyPr/>
                    <a:lstStyle/>
                    <a:p>
                      <a:r>
                        <a:rPr lang="en-US" sz="1800" dirty="0">
                          <a:solidFill>
                            <a:srgbClr val="CEB8AE"/>
                          </a:solidFill>
                        </a:rPr>
                        <a:t>Prevent</a:t>
                      </a:r>
                      <a:r>
                        <a:rPr lang="en-US" sz="1800" baseline="0" dirty="0">
                          <a:solidFill>
                            <a:srgbClr val="CEB8AE"/>
                          </a:solidFill>
                        </a:rPr>
                        <a:t> introduction of any organism into an open wound or sterile body cavity</a:t>
                      </a:r>
                      <a:endParaRPr lang="en-US" sz="1800" dirty="0">
                        <a:solidFill>
                          <a:srgbClr val="CEB8AE"/>
                        </a:solidFill>
                      </a:endParaRPr>
                    </a:p>
                  </a:txBody>
                  <a:tcPr marL="91441" marR="91441" marT="45728" marB="45728"/>
                </a:tc>
                <a:extLst>
                  <a:ext uri="{0D108BD9-81ED-4DB2-BD59-A6C34878D82A}">
                    <a16:rowId xmlns:a16="http://schemas.microsoft.com/office/drawing/2014/main" val="10003"/>
                  </a:ext>
                </a:extLst>
              </a:tr>
            </a:tbl>
          </a:graphicData>
        </a:graphic>
      </p:graphicFrame>
      <p:pic>
        <p:nvPicPr>
          <p:cNvPr id="2" name="Book">
            <a:extLst>
              <a:ext uri="{FF2B5EF4-FFF2-40B4-BE49-F238E27FC236}">
                <a16:creationId xmlns:a16="http://schemas.microsoft.com/office/drawing/2014/main" id="{0A9E8104-9EF2-9746-75CA-1527216776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3422" y="1065202"/>
            <a:ext cx="645051" cy="707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4294967295"/>
          </p:nvPr>
        </p:nvSpPr>
        <p:spPr>
          <a:xfrm>
            <a:off x="1524000" y="2119295"/>
            <a:ext cx="6541293" cy="3290905"/>
          </a:xfrm>
          <a:prstGeom prst="rect">
            <a:avLst/>
          </a:prstGeom>
        </p:spPr>
        <p:txBody>
          <a:bodyPr lIns="91440" tIns="45720" rIns="91440" bIns="45720" anchor="t">
            <a:normAutofit lnSpcReduction="10000"/>
          </a:bodyPr>
          <a:lstStyle/>
          <a:p>
            <a:pPr marL="67945" indent="0" eaLnBrk="1" hangingPunct="1">
              <a:buNone/>
            </a:pPr>
            <a:r>
              <a:rPr lang="en-US" altLang="en-US" sz="2400" dirty="0">
                <a:solidFill>
                  <a:srgbClr val="532E1D"/>
                </a:solidFill>
                <a:latin typeface="Calibri" panose="020F0502020204030204" pitchFamily="34" charset="0"/>
                <a:cs typeface="Calibri" panose="020F0502020204030204" pitchFamily="34" charset="0"/>
              </a:rPr>
              <a:t>Medical asepsis, also known as “clean technique” is aimed at controlling the number of microorganisms and is used for all clinical patient care activities. </a:t>
            </a:r>
            <a:endParaRPr lang="en-US"/>
          </a:p>
          <a:p>
            <a:pPr marL="67945" indent="0" eaLnBrk="1" hangingPunct="1">
              <a:spcAft>
                <a:spcPts val="1200"/>
              </a:spcAft>
              <a:buNone/>
            </a:pPr>
            <a:r>
              <a:rPr lang="en-US" altLang="en-US" sz="2400" dirty="0">
                <a:solidFill>
                  <a:srgbClr val="532E1D"/>
                </a:solidFill>
                <a:latin typeface="Calibri" panose="020F0502020204030204" pitchFamily="34" charset="0"/>
                <a:cs typeface="Calibri" panose="020F0502020204030204" pitchFamily="34" charset="0"/>
              </a:rPr>
              <a:t>Necessary components of medical asepsis include:</a:t>
            </a:r>
            <a:endParaRPr lang="en-US" altLang="en-US" sz="2400" dirty="0">
              <a:solidFill>
                <a:srgbClr val="532E1D"/>
              </a:solidFill>
              <a:latin typeface="Calibri" panose="020F0502020204030204" pitchFamily="34" charset="0"/>
              <a:ea typeface="Calibri" panose="020F0502020204030204" pitchFamily="34" charset="0"/>
              <a:cs typeface="Calibri" panose="020F0502020204030204" pitchFamily="34" charset="0"/>
            </a:endParaRPr>
          </a:p>
          <a:p>
            <a:pPr lvl="1" indent="-273050" eaLnBrk="1" hangingPunct="1">
              <a:spcBef>
                <a:spcPts val="0"/>
              </a:spcBef>
            </a:pPr>
            <a:r>
              <a:rPr lang="en-US" altLang="en-US" sz="2200" dirty="0">
                <a:solidFill>
                  <a:srgbClr val="532E1D"/>
                </a:solidFill>
                <a:latin typeface="Calibri" panose="020F0502020204030204" pitchFamily="34" charset="0"/>
                <a:cs typeface="Calibri" panose="020F0502020204030204" pitchFamily="34" charset="0"/>
              </a:rPr>
              <a:t>Knowing what is dirty versus clean versus sterile</a:t>
            </a:r>
          </a:p>
          <a:p>
            <a:pPr lvl="1" indent="-273050" eaLnBrk="1" hangingPunct="1">
              <a:spcBef>
                <a:spcPts val="0"/>
              </a:spcBef>
            </a:pPr>
            <a:r>
              <a:rPr lang="en-US" altLang="en-US" sz="2200" dirty="0">
                <a:solidFill>
                  <a:srgbClr val="532E1D"/>
                </a:solidFill>
                <a:latin typeface="Calibri" panose="020F0502020204030204" pitchFamily="34" charset="0"/>
                <a:cs typeface="Calibri" panose="020F0502020204030204" pitchFamily="34" charset="0"/>
              </a:rPr>
              <a:t>How to keep the first three conditions separate</a:t>
            </a:r>
          </a:p>
          <a:p>
            <a:pPr lvl="1" indent="-273050" eaLnBrk="1" hangingPunct="1">
              <a:spcBef>
                <a:spcPts val="0"/>
              </a:spcBef>
            </a:pPr>
            <a:r>
              <a:rPr lang="en-US" altLang="en-US" sz="2200" dirty="0">
                <a:solidFill>
                  <a:srgbClr val="532E1D"/>
                </a:solidFill>
                <a:latin typeface="Calibri"/>
                <a:ea typeface="Calibri"/>
                <a:cs typeface="Calibri"/>
              </a:rPr>
              <a:t>How to </a:t>
            </a:r>
            <a:r>
              <a:rPr lang="en-US" altLang="en-US" sz="2200">
                <a:solidFill>
                  <a:srgbClr val="532E1D"/>
                </a:solidFill>
                <a:latin typeface="Calibri"/>
                <a:ea typeface="Calibri"/>
                <a:cs typeface="Calibri"/>
              </a:rPr>
              <a:t>remediate</a:t>
            </a:r>
            <a:r>
              <a:rPr lang="en-US" altLang="en-US" sz="2200" dirty="0">
                <a:solidFill>
                  <a:srgbClr val="532E1D"/>
                </a:solidFill>
                <a:latin typeface="Calibri"/>
                <a:ea typeface="Calibri"/>
                <a:cs typeface="Calibri"/>
              </a:rPr>
              <a:t> contamination immediately</a:t>
            </a:r>
          </a:p>
        </p:txBody>
      </p:sp>
      <p:pic>
        <p:nvPicPr>
          <p:cNvPr id="17412" name="3) doctor visiting elderly patient still"/>
          <p:cNvPicPr>
            <a:picLocks noChangeAspect="1"/>
          </p:cNvPicPr>
          <p:nvPr/>
        </p:nvPicPr>
        <p:blipFill rotWithShape="1">
          <a:blip r:embed="rId3">
            <a:extLst>
              <a:ext uri="{28A0092B-C50C-407E-A947-70E740481C1C}">
                <a14:useLocalDpi xmlns:a14="http://schemas.microsoft.com/office/drawing/2010/main" val="0"/>
              </a:ext>
            </a:extLst>
          </a:blip>
          <a:srcRect l="12094"/>
          <a:stretch/>
        </p:blipFill>
        <p:spPr bwMode="auto">
          <a:xfrm>
            <a:off x="8153400" y="2209800"/>
            <a:ext cx="276939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82B5B7B7-83B8-7900-7E4B-8EF3BBBE7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4CAE0360-4654-6586-77AB-53DEF57C43C3}"/>
              </a:ext>
            </a:extLst>
          </p:cNvPr>
          <p:cNvSpPr txBox="1"/>
          <p:nvPr/>
        </p:nvSpPr>
        <p:spPr>
          <a:xfrm>
            <a:off x="1143000" y="1070650"/>
            <a:ext cx="4356847" cy="707886"/>
          </a:xfrm>
          <a:prstGeom prst="rect">
            <a:avLst/>
          </a:prstGeom>
          <a:noFill/>
        </p:spPr>
        <p:txBody>
          <a:bodyPr wrap="square" rtlCol="0">
            <a:spAutoFit/>
          </a:bodyPr>
          <a:lstStyle/>
          <a:p>
            <a:r>
              <a:rPr lang="en-US" sz="4000" b="1" dirty="0"/>
              <a:t>Medical Asepsis</a:t>
            </a:r>
          </a:p>
        </p:txBody>
      </p:sp>
      <p:pic>
        <p:nvPicPr>
          <p:cNvPr id="5" name="4) triangle sterile still">
            <a:extLst>
              <a:ext uri="{FF2B5EF4-FFF2-40B4-BE49-F238E27FC236}">
                <a16:creationId xmlns:a16="http://schemas.microsoft.com/office/drawing/2014/main" id="{CF29D3E5-0B78-4EF5-58D2-B47B0D22B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9206" y="5257932"/>
            <a:ext cx="2229728" cy="1492627"/>
          </a:xfrm>
          <a:prstGeom prst="rect">
            <a:avLst/>
          </a:prstGeom>
        </p:spPr>
      </p:pic>
      <p:pic>
        <p:nvPicPr>
          <p:cNvPr id="6" name="4) triangle dirty still">
            <a:extLst>
              <a:ext uri="{FF2B5EF4-FFF2-40B4-BE49-F238E27FC236}">
                <a16:creationId xmlns:a16="http://schemas.microsoft.com/office/drawing/2014/main" id="{EC85DFBE-85D9-9909-8A82-D6FB2FB7B0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3067" y="5410200"/>
            <a:ext cx="2494738" cy="1670032"/>
          </a:xfrm>
          <a:prstGeom prst="rect">
            <a:avLst/>
          </a:prstGeom>
        </p:spPr>
      </p:pic>
      <p:pic>
        <p:nvPicPr>
          <p:cNvPr id="7" name="4) triangle clean still">
            <a:extLst>
              <a:ext uri="{FF2B5EF4-FFF2-40B4-BE49-F238E27FC236}">
                <a16:creationId xmlns:a16="http://schemas.microsoft.com/office/drawing/2014/main" id="{3938F679-5517-22D6-72E5-5F9CAF53F1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5459" y="5306054"/>
            <a:ext cx="2318341" cy="1551946"/>
          </a:xfrm>
          <a:prstGeom prst="rect">
            <a:avLst/>
          </a:prstGeom>
        </p:spPr>
      </p:pic>
      <p:pic>
        <p:nvPicPr>
          <p:cNvPr id="9" name="Picture 8" descr="A picture containing graphics, design&#10;&#10;Description automatically generated">
            <a:extLst>
              <a:ext uri="{FF2B5EF4-FFF2-40B4-BE49-F238E27FC236}">
                <a16:creationId xmlns:a16="http://schemas.microsoft.com/office/drawing/2014/main" id="{C496E04E-5283-4EA1-BB52-8CC2EC65F6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42312" y="5800188"/>
            <a:ext cx="1148954" cy="230717"/>
          </a:xfrm>
          <a:prstGeom prst="rect">
            <a:avLst/>
          </a:prstGeom>
        </p:spPr>
      </p:pic>
      <p:pic>
        <p:nvPicPr>
          <p:cNvPr id="10" name="Picture 9" descr="A picture containing graphics, design&#10;&#10;Description automatically generated">
            <a:extLst>
              <a:ext uri="{FF2B5EF4-FFF2-40B4-BE49-F238E27FC236}">
                <a16:creationId xmlns:a16="http://schemas.microsoft.com/office/drawing/2014/main" id="{EABA3CAA-95BD-D3C5-984C-2D91EE4534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6922547" y="5788024"/>
            <a:ext cx="1148954" cy="230717"/>
          </a:xfrm>
          <a:prstGeom prst="rect">
            <a:avLst/>
          </a:prstGeom>
        </p:spPr>
      </p:pic>
      <p:pic>
        <p:nvPicPr>
          <p:cNvPr id="2" name="Book">
            <a:extLst>
              <a:ext uri="{FF2B5EF4-FFF2-40B4-BE49-F238E27FC236}">
                <a16:creationId xmlns:a16="http://schemas.microsoft.com/office/drawing/2014/main" id="{AC262186-171C-C476-B6D1-8A50260D96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23422" y="1065202"/>
            <a:ext cx="645051" cy="707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animEffect transition="in" filter="fade">
                                      <p:cBhvr>
                                        <p:cTn id="7" dur="500"/>
                                        <p:tgtEl>
                                          <p:spTgt spid="174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xEl>
                                              <p:pRg st="2" end="2"/>
                                            </p:txEl>
                                          </p:spTgt>
                                        </p:tgtEl>
                                        <p:attrNameLst>
                                          <p:attrName>style.visibility</p:attrName>
                                        </p:attrNameLst>
                                      </p:cBhvr>
                                      <p:to>
                                        <p:strVal val="visible"/>
                                      </p:to>
                                    </p:set>
                                    <p:animEffect transition="in" filter="fade">
                                      <p:cBhvr>
                                        <p:cTn id="12" dur="500"/>
                                        <p:tgtEl>
                                          <p:spTgt spid="1741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411">
                                            <p:txEl>
                                              <p:pRg st="3" end="3"/>
                                            </p:txEl>
                                          </p:spTgt>
                                        </p:tgtEl>
                                        <p:attrNameLst>
                                          <p:attrName>style.visibility</p:attrName>
                                        </p:attrNameLst>
                                      </p:cBhvr>
                                      <p:to>
                                        <p:strVal val="visible"/>
                                      </p:to>
                                    </p:set>
                                    <p:animEffect transition="in" filter="fade">
                                      <p:cBhvr>
                                        <p:cTn id="26" dur="500"/>
                                        <p:tgtEl>
                                          <p:spTgt spid="17411">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411">
                                            <p:txEl>
                                              <p:pRg st="4" end="4"/>
                                            </p:txEl>
                                          </p:spTgt>
                                        </p:tgtEl>
                                        <p:attrNameLst>
                                          <p:attrName>style.visibility</p:attrName>
                                        </p:attrNameLst>
                                      </p:cBhvr>
                                      <p:to>
                                        <p:strVal val="visible"/>
                                      </p:to>
                                    </p:set>
                                    <p:animEffect transition="in" filter="fade">
                                      <p:cBhvr>
                                        <p:cTn id="37"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hidden="1">
            <a:extLst>
              <a:ext uri="{FF2B5EF4-FFF2-40B4-BE49-F238E27FC236}">
                <a16:creationId xmlns:a16="http://schemas.microsoft.com/office/drawing/2014/main" id="{1ADA8072-7A6D-CC32-BDAA-B3BE1612B9AF}"/>
              </a:ext>
            </a:extLst>
          </p:cNvPr>
          <p:cNvSpPr/>
          <p:nvPr/>
        </p:nvSpPr>
        <p:spPr>
          <a:xfrm>
            <a:off x="281354" y="117231"/>
            <a:ext cx="7443490" cy="553457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TextBox 2" hidden="1">
            <a:extLst>
              <a:ext uri="{FF2B5EF4-FFF2-40B4-BE49-F238E27FC236}">
                <a16:creationId xmlns:a16="http://schemas.microsoft.com/office/drawing/2014/main" id="{5166695E-3A31-3383-6872-857928C4999A}"/>
              </a:ext>
            </a:extLst>
          </p:cNvPr>
          <p:cNvSpPr txBox="1"/>
          <p:nvPr/>
        </p:nvSpPr>
        <p:spPr>
          <a:xfrm>
            <a:off x="2006202" y="1454708"/>
            <a:ext cx="3727938" cy="2123658"/>
          </a:xfrm>
          <a:prstGeom prst="rect">
            <a:avLst/>
          </a:prstGeom>
          <a:noFill/>
        </p:spPr>
        <p:txBody>
          <a:bodyPr wrap="square" rtlCol="0">
            <a:spAutoFit/>
          </a:bodyPr>
          <a:lstStyle/>
          <a:p>
            <a:pPr algn="ctr"/>
            <a:r>
              <a:rPr lang="en-US" sz="6600" dirty="0"/>
              <a:t>CHANGE NEEDED</a:t>
            </a:r>
          </a:p>
        </p:txBody>
      </p:sp>
      <p:pic>
        <p:nvPicPr>
          <p:cNvPr id="4" name="Online Media 3" title="E5 principals of asepsis 2023 banner added">
            <a:hlinkClick r:id="" action="ppaction://media"/>
            <a:extLst>
              <a:ext uri="{FF2B5EF4-FFF2-40B4-BE49-F238E27FC236}">
                <a16:creationId xmlns:a16="http://schemas.microsoft.com/office/drawing/2014/main" id="{AAAA6411-7388-86E3-FD6A-B411F3975588}"/>
              </a:ext>
            </a:extLst>
          </p:cNvPr>
          <p:cNvPicPr>
            <a:picLocks noRot="1" noChangeAspect="1"/>
          </p:cNvPicPr>
          <p:nvPr>
            <a:videoFile r:link="rId1"/>
          </p:nvPr>
        </p:nvPicPr>
        <p:blipFill>
          <a:blip r:embed="rId4"/>
          <a:stretch>
            <a:fillRect/>
          </a:stretch>
        </p:blipFill>
        <p:spPr>
          <a:xfrm>
            <a:off x="914400" y="457200"/>
            <a:ext cx="10363200" cy="5817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Right Surgical Asepsis Sti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4115" y="1219201"/>
            <a:ext cx="7200899" cy="480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1BBBB2C7-7772-BBE1-8BDB-CA8E31991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AB926BD2-8F83-DDAE-6FCC-F3391667E019}"/>
              </a:ext>
            </a:extLst>
          </p:cNvPr>
          <p:cNvSpPr txBox="1"/>
          <p:nvPr/>
        </p:nvSpPr>
        <p:spPr>
          <a:xfrm>
            <a:off x="1143000" y="1070650"/>
            <a:ext cx="4356847" cy="707886"/>
          </a:xfrm>
          <a:prstGeom prst="rect">
            <a:avLst/>
          </a:prstGeom>
          <a:noFill/>
        </p:spPr>
        <p:txBody>
          <a:bodyPr wrap="square" rtlCol="0">
            <a:spAutoFit/>
          </a:bodyPr>
          <a:lstStyle/>
          <a:p>
            <a:r>
              <a:rPr lang="en-US" sz="4000" b="1" dirty="0"/>
              <a:t>Surgical Asepsis</a:t>
            </a:r>
          </a:p>
        </p:txBody>
      </p:sp>
      <p:pic>
        <p:nvPicPr>
          <p:cNvPr id="2" name="Book">
            <a:extLst>
              <a:ext uri="{FF2B5EF4-FFF2-40B4-BE49-F238E27FC236}">
                <a16:creationId xmlns:a16="http://schemas.microsoft.com/office/drawing/2014/main" id="{5B4E3F26-56CD-4E96-C313-6ACFB67D3F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3422" y="1065202"/>
            <a:ext cx="645051" cy="70788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a:extLst>
              <a:ext uri="{FF2B5EF4-FFF2-40B4-BE49-F238E27FC236}">
                <a16:creationId xmlns:a16="http://schemas.microsoft.com/office/drawing/2014/main" id="{5F7C05BA-97AD-4937-BF40-E95563CF9CA3}"/>
              </a:ext>
            </a:extLst>
          </p:cNvPr>
          <p:cNvSpPr>
            <a:spLocks noGrp="1"/>
          </p:cNvSpPr>
          <p:nvPr>
            <p:ph idx="4294967295"/>
          </p:nvPr>
        </p:nvSpPr>
        <p:spPr>
          <a:xfrm>
            <a:off x="1305910" y="1966895"/>
            <a:ext cx="6695090" cy="3367105"/>
          </a:xfrm>
          <a:prstGeom prst="rect">
            <a:avLst/>
          </a:prstGeom>
        </p:spPr>
        <p:txBody>
          <a:bodyPr lIns="91440" tIns="45720" rIns="91440" bIns="45720" anchor="t">
            <a:normAutofit/>
          </a:bodyPr>
          <a:lstStyle/>
          <a:p>
            <a:pPr marL="67945" indent="0" eaLnBrk="1" hangingPunct="1">
              <a:buNone/>
              <a:defRPr/>
            </a:pPr>
            <a:r>
              <a:rPr lang="en-US" altLang="en-US" sz="2400" dirty="0">
                <a:solidFill>
                  <a:srgbClr val="532E1D"/>
                </a:solidFill>
                <a:latin typeface="Calibri"/>
                <a:ea typeface="Calibri"/>
                <a:cs typeface="Calibri"/>
              </a:rPr>
              <a:t>Surgical asepsis, also known as “sterile technique” is aimed at removing </a:t>
            </a:r>
            <a:r>
              <a:rPr lang="en-US" altLang="en-US" sz="2400" b="1" u="sng" dirty="0">
                <a:solidFill>
                  <a:srgbClr val="532E1D"/>
                </a:solidFill>
                <a:latin typeface="Calibri"/>
                <a:ea typeface="Calibri"/>
                <a:cs typeface="Calibri"/>
              </a:rPr>
              <a:t>all</a:t>
            </a:r>
            <a:r>
              <a:rPr lang="en-US" altLang="en-US" sz="2400" dirty="0">
                <a:solidFill>
                  <a:srgbClr val="532E1D"/>
                </a:solidFill>
                <a:latin typeface="Calibri"/>
                <a:ea typeface="Calibri"/>
                <a:cs typeface="Calibri"/>
              </a:rPr>
              <a:t> microorganisms and is used for all  surgical/sterile procedures.</a:t>
            </a:r>
            <a:endParaRPr lang="en-US">
              <a:latin typeface="Calibri"/>
              <a:ea typeface="Calibri"/>
              <a:cs typeface="Calibri"/>
            </a:endParaRPr>
          </a:p>
          <a:p>
            <a:pPr marL="67945" indent="0" eaLnBrk="1" hangingPunct="1">
              <a:buNone/>
              <a:defRPr/>
            </a:pPr>
            <a:r>
              <a:rPr lang="en-US" altLang="en-US" sz="2400" dirty="0">
                <a:solidFill>
                  <a:srgbClr val="532E1D"/>
                </a:solidFill>
                <a:latin typeface="Calibri" panose="020F0502020204030204" pitchFamily="34" charset="0"/>
                <a:cs typeface="Calibri" panose="020F0502020204030204" pitchFamily="34" charset="0"/>
              </a:rPr>
              <a:t>Necessary components of surgical asepsis include:</a:t>
            </a:r>
            <a:endParaRPr lang="en-US" altLang="en-US" sz="2400" dirty="0">
              <a:solidFill>
                <a:srgbClr val="532E1D"/>
              </a:solidFill>
              <a:latin typeface="Calibri" panose="020F0502020204030204" pitchFamily="34" charset="0"/>
              <a:ea typeface="Calibri" panose="020F0502020204030204" pitchFamily="34" charset="0"/>
              <a:cs typeface="Calibri" panose="020F0502020204030204" pitchFamily="34" charset="0"/>
            </a:endParaRPr>
          </a:p>
          <a:p>
            <a:pPr lvl="1" indent="-273050" eaLnBrk="1" hangingPunct="1">
              <a:defRPr/>
            </a:pPr>
            <a:r>
              <a:rPr lang="en-US" altLang="en-US" sz="2200" dirty="0">
                <a:solidFill>
                  <a:srgbClr val="532E1D"/>
                </a:solidFill>
                <a:latin typeface="Calibri" panose="020F0502020204030204" pitchFamily="34" charset="0"/>
                <a:cs typeface="Calibri" panose="020F0502020204030204" pitchFamily="34" charset="0"/>
              </a:rPr>
              <a:t>Knowing what is and what is not sterile</a:t>
            </a:r>
          </a:p>
          <a:p>
            <a:pPr lvl="1" indent="-273050" eaLnBrk="1" hangingPunct="1">
              <a:defRPr/>
            </a:pPr>
            <a:r>
              <a:rPr lang="en-US" altLang="en-US" sz="2200" dirty="0">
                <a:solidFill>
                  <a:srgbClr val="532E1D"/>
                </a:solidFill>
                <a:latin typeface="Calibri" panose="020F0502020204030204" pitchFamily="34" charset="0"/>
                <a:cs typeface="Calibri" panose="020F0502020204030204" pitchFamily="34" charset="0"/>
              </a:rPr>
              <a:t>How to keep the first two conditions separate</a:t>
            </a:r>
          </a:p>
          <a:p>
            <a:pPr lvl="1" eaLnBrk="1" hangingPunct="1">
              <a:defRPr/>
            </a:pPr>
            <a:r>
              <a:rPr lang="en-US" altLang="en-US" sz="2200" dirty="0">
                <a:solidFill>
                  <a:srgbClr val="532E1D"/>
                </a:solidFill>
                <a:latin typeface="Calibri"/>
                <a:ea typeface="Calibri"/>
                <a:cs typeface="Calibri"/>
              </a:rPr>
              <a:t>How to remediate contamination immediately</a:t>
            </a:r>
          </a:p>
        </p:txBody>
      </p:sp>
      <p:pic>
        <p:nvPicPr>
          <p:cNvPr id="23556" name="2c) sterile items still"/>
          <p:cNvPicPr>
            <a:picLocks noChangeAspect="1"/>
          </p:cNvPicPr>
          <p:nvPr/>
        </p:nvPicPr>
        <p:blipFill>
          <a:blip r:embed="rId3">
            <a:extLst>
              <a:ext uri="{28A0092B-C50C-407E-A947-70E740481C1C}">
                <a14:useLocalDpi xmlns:a14="http://schemas.microsoft.com/office/drawing/2010/main" val="0"/>
              </a:ext>
            </a:extLst>
          </a:blip>
          <a:srcRect l="4584" b="4547"/>
          <a:stretch>
            <a:fillRect/>
          </a:stretch>
        </p:blipFill>
        <p:spPr bwMode="auto">
          <a:xfrm>
            <a:off x="8001000" y="2514600"/>
            <a:ext cx="29178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343788A2-B2F6-0495-E734-3D19E4AFE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EB6065CA-902F-058B-096C-24E007DF6E6B}"/>
              </a:ext>
            </a:extLst>
          </p:cNvPr>
          <p:cNvSpPr txBox="1"/>
          <p:nvPr/>
        </p:nvSpPr>
        <p:spPr>
          <a:xfrm>
            <a:off x="1143000" y="1070650"/>
            <a:ext cx="4356847" cy="707886"/>
          </a:xfrm>
          <a:prstGeom prst="rect">
            <a:avLst/>
          </a:prstGeom>
          <a:noFill/>
        </p:spPr>
        <p:txBody>
          <a:bodyPr wrap="square" rtlCol="0">
            <a:spAutoFit/>
          </a:bodyPr>
          <a:lstStyle/>
          <a:p>
            <a:r>
              <a:rPr lang="en-US" sz="4000" b="1" dirty="0"/>
              <a:t>Surgical Asepsis</a:t>
            </a:r>
          </a:p>
        </p:txBody>
      </p:sp>
      <p:pic>
        <p:nvPicPr>
          <p:cNvPr id="5" name="Book">
            <a:extLst>
              <a:ext uri="{FF2B5EF4-FFF2-40B4-BE49-F238E27FC236}">
                <a16:creationId xmlns:a16="http://schemas.microsoft.com/office/drawing/2014/main" id="{9AF70625-4375-F1C8-C9A4-8D18524CDC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3422" y="1065202"/>
            <a:ext cx="645051" cy="7078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g">
            <a:extLst>
              <a:ext uri="{FF2B5EF4-FFF2-40B4-BE49-F238E27FC236}">
                <a16:creationId xmlns:a16="http://schemas.microsoft.com/office/drawing/2014/main" id="{DEE870AD-FBC8-887A-E375-285D6F0B1B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29000" y="1676400"/>
            <a:ext cx="6553200" cy="4368373"/>
          </a:xfrm>
          <a:prstGeom prst="rect">
            <a:avLst/>
          </a:prstGeom>
        </p:spPr>
      </p:pic>
      <p:pic>
        <p:nvPicPr>
          <p:cNvPr id="7" name="sterile" descr="A picture containing indoor, medical equipment, machine, healthcare&#10;&#10;Description automatically generated">
            <a:extLst>
              <a:ext uri="{FF2B5EF4-FFF2-40B4-BE49-F238E27FC236}">
                <a16:creationId xmlns:a16="http://schemas.microsoft.com/office/drawing/2014/main" id="{5D03DFD5-5050-5402-9E22-F470B107F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1676400"/>
            <a:ext cx="6553200" cy="4368373"/>
          </a:xfrm>
          <a:prstGeom prst="rect">
            <a:avLst/>
          </a:prstGeom>
        </p:spPr>
      </p:pic>
      <p:sp>
        <p:nvSpPr>
          <p:cNvPr id="14" name="sterile">
            <a:extLst>
              <a:ext uri="{FF2B5EF4-FFF2-40B4-BE49-F238E27FC236}">
                <a16:creationId xmlns:a16="http://schemas.microsoft.com/office/drawing/2014/main" id="{4AA93C2E-368C-CBB7-F040-128C93661C99}"/>
              </a:ext>
            </a:extLst>
          </p:cNvPr>
          <p:cNvSpPr txBox="1"/>
          <p:nvPr/>
        </p:nvSpPr>
        <p:spPr>
          <a:xfrm>
            <a:off x="5974000" y="5029200"/>
            <a:ext cx="1463200" cy="646331"/>
          </a:xfrm>
          <a:prstGeom prst="rect">
            <a:avLst/>
          </a:prstGeom>
          <a:solidFill>
            <a:srgbClr val="00FF00"/>
          </a:solidFill>
        </p:spPr>
        <p:txBody>
          <a:bodyPr wrap="square">
            <a:spAutoFit/>
          </a:bodyPr>
          <a:lstStyle/>
          <a:p>
            <a:r>
              <a:rPr lang="en-US" altLang="en-US" sz="3600" dirty="0">
                <a:latin typeface="Calibri" panose="020F0502020204030204" pitchFamily="34" charset="0"/>
                <a:cs typeface="Calibri" panose="020F0502020204030204" pitchFamily="34" charset="0"/>
              </a:rPr>
              <a:t>Sterile</a:t>
            </a:r>
            <a:endParaRPr lang="en-US" sz="3600" dirty="0"/>
          </a:p>
        </p:txBody>
      </p:sp>
      <p:pic>
        <p:nvPicPr>
          <p:cNvPr id="13" name="non sterile" descr="A picture containing indoor, medical equipment, wall, machine&#10;&#10;Description automatically generated">
            <a:extLst>
              <a:ext uri="{FF2B5EF4-FFF2-40B4-BE49-F238E27FC236}">
                <a16:creationId xmlns:a16="http://schemas.microsoft.com/office/drawing/2014/main" id="{C42D03BC-AD2B-0F8F-EEEA-72D493EDDF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1676400"/>
            <a:ext cx="6553200" cy="4368373"/>
          </a:xfrm>
          <a:prstGeom prst="rect">
            <a:avLst/>
          </a:prstGeom>
        </p:spPr>
      </p:pic>
      <p:sp>
        <p:nvSpPr>
          <p:cNvPr id="15" name="Non-sterile">
            <a:extLst>
              <a:ext uri="{FF2B5EF4-FFF2-40B4-BE49-F238E27FC236}">
                <a16:creationId xmlns:a16="http://schemas.microsoft.com/office/drawing/2014/main" id="{A3F84D1E-8700-9A3C-2A3E-C0E2ADC857F9}"/>
              </a:ext>
            </a:extLst>
          </p:cNvPr>
          <p:cNvSpPr txBox="1"/>
          <p:nvPr/>
        </p:nvSpPr>
        <p:spPr>
          <a:xfrm>
            <a:off x="7162800" y="1828800"/>
            <a:ext cx="2286000" cy="646331"/>
          </a:xfrm>
          <a:prstGeom prst="rect">
            <a:avLst/>
          </a:prstGeom>
          <a:solidFill>
            <a:srgbClr val="FF5F5F"/>
          </a:solidFill>
        </p:spPr>
        <p:txBody>
          <a:bodyPr wrap="square">
            <a:spAutoFit/>
          </a:bodyPr>
          <a:lstStyle/>
          <a:p>
            <a:r>
              <a:rPr lang="en-US" altLang="en-US" sz="3600" dirty="0">
                <a:latin typeface="Calibri" panose="020F0502020204030204" pitchFamily="34" charset="0"/>
                <a:cs typeface="Calibri" panose="020F0502020204030204" pitchFamily="34" charset="0"/>
              </a:rPr>
              <a:t>Non-sterile</a:t>
            </a:r>
            <a:endParaRPr lang="en-US" sz="3600" dirty="0"/>
          </a:p>
        </p:txBody>
      </p:sp>
      <p:sp>
        <p:nvSpPr>
          <p:cNvPr id="25603" name="Content Placeholder 2">
            <a:extLst>
              <a:ext uri="{FF2B5EF4-FFF2-40B4-BE49-F238E27FC236}">
                <a16:creationId xmlns:a16="http://schemas.microsoft.com/office/drawing/2014/main" id="{444D0B37-0C1F-4EE8-80FB-310005EDDB1E}"/>
              </a:ext>
            </a:extLst>
          </p:cNvPr>
          <p:cNvSpPr>
            <a:spLocks noGrp="1"/>
          </p:cNvSpPr>
          <p:nvPr>
            <p:ph idx="4294967295"/>
          </p:nvPr>
        </p:nvSpPr>
        <p:spPr>
          <a:xfrm>
            <a:off x="1219200" y="2010380"/>
            <a:ext cx="7327900" cy="3581400"/>
          </a:xfrm>
          <a:prstGeom prst="rect">
            <a:avLst/>
          </a:prstGeom>
        </p:spPr>
        <p:txBody>
          <a:bodyPr>
            <a:normAutofit/>
          </a:bodyPr>
          <a:lstStyle/>
          <a:p>
            <a:pPr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The patient should not be the source of contamination</a:t>
            </a:r>
          </a:p>
          <a:p>
            <a:pPr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Healthcare personnel should not be the source of contamination</a:t>
            </a:r>
          </a:p>
          <a:p>
            <a:pPr lvl="1" eaLnBrk="1" hangingPunct="1">
              <a:spcBef>
                <a:spcPts val="0"/>
              </a:spcBef>
              <a:defRPr/>
            </a:pPr>
            <a:r>
              <a:rPr lang="en-US" altLang="en-US" sz="2000" dirty="0">
                <a:solidFill>
                  <a:srgbClr val="532E1D"/>
                </a:solidFill>
                <a:latin typeface="Calibri" panose="020F0502020204030204" pitchFamily="34" charset="0"/>
                <a:cs typeface="Calibri" panose="020F0502020204030204" pitchFamily="34" charset="0"/>
              </a:rPr>
              <a:t>Recognize potential environmental contamination</a:t>
            </a:r>
          </a:p>
          <a:p>
            <a:pPr lvl="2" eaLnBrk="1" hangingPunct="1">
              <a:spcBef>
                <a:spcPts val="0"/>
              </a:spcBef>
              <a:defRPr/>
            </a:pPr>
            <a:r>
              <a:rPr lang="en-US" altLang="en-US" sz="1800" dirty="0">
                <a:solidFill>
                  <a:srgbClr val="532E1D"/>
                </a:solidFill>
                <a:latin typeface="Calibri" panose="020F0502020204030204" pitchFamily="34" charset="0"/>
                <a:cs typeface="Calibri" panose="020F0502020204030204" pitchFamily="34" charset="0"/>
              </a:rPr>
              <a:t>Keep door closed</a:t>
            </a:r>
          </a:p>
          <a:p>
            <a:pPr lvl="2" eaLnBrk="1" hangingPunct="1">
              <a:spcBef>
                <a:spcPts val="0"/>
              </a:spcBef>
              <a:defRPr/>
            </a:pPr>
            <a:r>
              <a:rPr lang="en-US" altLang="en-US" sz="1800" dirty="0">
                <a:solidFill>
                  <a:srgbClr val="532E1D"/>
                </a:solidFill>
                <a:latin typeface="Calibri" panose="020F0502020204030204" pitchFamily="34" charset="0"/>
                <a:cs typeface="Calibri" panose="020F0502020204030204" pitchFamily="34" charset="0"/>
              </a:rPr>
              <a:t>Keep traffic to a minimum</a:t>
            </a:r>
          </a:p>
          <a:p>
            <a:pPr lvl="1" eaLnBrk="1" hangingPunct="1">
              <a:spcBef>
                <a:spcPts val="0"/>
              </a:spcBef>
              <a:defRPr/>
            </a:pPr>
            <a:r>
              <a:rPr lang="en-US" altLang="en-US" sz="2000" dirty="0">
                <a:solidFill>
                  <a:srgbClr val="532E1D"/>
                </a:solidFill>
                <a:latin typeface="Calibri" panose="020F0502020204030204" pitchFamily="34" charset="0"/>
                <a:cs typeface="Calibri" panose="020F0502020204030204" pitchFamily="34" charset="0"/>
              </a:rPr>
              <a:t>Perform surgical hand scrub/ should be done meticulously</a:t>
            </a:r>
          </a:p>
          <a:p>
            <a:pPr lvl="1" eaLnBrk="1" hangingPunct="1">
              <a:spcBef>
                <a:spcPts val="0"/>
              </a:spcBef>
              <a:defRPr/>
            </a:pPr>
            <a:r>
              <a:rPr lang="en-US" altLang="en-US" sz="2000" dirty="0">
                <a:solidFill>
                  <a:srgbClr val="532E1D"/>
                </a:solidFill>
                <a:latin typeface="Calibri" panose="020F0502020204030204" pitchFamily="34" charset="0"/>
                <a:cs typeface="Calibri" panose="020F0502020204030204" pitchFamily="34" charset="0"/>
              </a:rPr>
              <a:t>Don sterile gown and gloves</a:t>
            </a:r>
          </a:p>
          <a:p>
            <a:pPr lvl="1" eaLnBrk="1" hangingPunct="1">
              <a:spcBef>
                <a:spcPts val="0"/>
              </a:spcBef>
              <a:defRPr/>
            </a:pPr>
            <a:r>
              <a:rPr lang="en-US" altLang="en-US" sz="2000" dirty="0">
                <a:solidFill>
                  <a:srgbClr val="532E1D"/>
                </a:solidFill>
                <a:latin typeface="Calibri" panose="020F0502020204030204" pitchFamily="34" charset="0"/>
                <a:cs typeface="Calibri" panose="020F0502020204030204" pitchFamily="34" charset="0"/>
              </a:rPr>
              <a:t>Only contact sterile items</a:t>
            </a:r>
          </a:p>
        </p:txBody>
      </p:sp>
      <p:pic>
        <p:nvPicPr>
          <p:cNvPr id="25604" name="1b) cleaning pic"/>
          <p:cNvPicPr>
            <a:picLocks noChangeAspect="1"/>
          </p:cNvPicPr>
          <p:nvPr/>
        </p:nvPicPr>
        <p:blipFill rotWithShape="1">
          <a:blip r:embed="rId6">
            <a:extLst>
              <a:ext uri="{28A0092B-C50C-407E-A947-70E740481C1C}">
                <a14:useLocalDpi xmlns:a14="http://schemas.microsoft.com/office/drawing/2010/main" val="0"/>
              </a:ext>
            </a:extLst>
          </a:blip>
          <a:srcRect l="-927" r="8457"/>
          <a:stretch/>
        </p:blipFill>
        <p:spPr bwMode="auto">
          <a:xfrm>
            <a:off x="8249072" y="2481177"/>
            <a:ext cx="2563323" cy="18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A4CD7B97-CB03-D1CD-3DD6-178DBDF87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5024A464-AB49-83DB-7338-A6C63938686A}"/>
              </a:ext>
            </a:extLst>
          </p:cNvPr>
          <p:cNvSpPr txBox="1"/>
          <p:nvPr/>
        </p:nvSpPr>
        <p:spPr>
          <a:xfrm>
            <a:off x="1143000" y="1070650"/>
            <a:ext cx="7010400" cy="707886"/>
          </a:xfrm>
          <a:prstGeom prst="rect">
            <a:avLst/>
          </a:prstGeom>
          <a:noFill/>
        </p:spPr>
        <p:txBody>
          <a:bodyPr wrap="square" rtlCol="0">
            <a:spAutoFit/>
          </a:bodyPr>
          <a:lstStyle/>
          <a:p>
            <a:r>
              <a:rPr lang="en-US" sz="4000" b="1" dirty="0"/>
              <a:t>Principles of Surgical Asepsis</a:t>
            </a:r>
          </a:p>
        </p:txBody>
      </p:sp>
      <p:pic>
        <p:nvPicPr>
          <p:cNvPr id="5" name="Book">
            <a:extLst>
              <a:ext uri="{FF2B5EF4-FFF2-40B4-BE49-F238E27FC236}">
                <a16:creationId xmlns:a16="http://schemas.microsoft.com/office/drawing/2014/main" id="{72F43F22-8CD8-9012-E2CC-BA5CF6BC48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23422" y="1065202"/>
            <a:ext cx="645051" cy="707886"/>
          </a:xfrm>
          <a:prstGeom prst="rect">
            <a:avLst/>
          </a:prstGeom>
        </p:spPr>
      </p:pic>
      <p:pic>
        <p:nvPicPr>
          <p:cNvPr id="6" name="Right Surgical Asepsis Still">
            <a:extLst>
              <a:ext uri="{FF2B5EF4-FFF2-40B4-BE49-F238E27FC236}">
                <a16:creationId xmlns:a16="http://schemas.microsoft.com/office/drawing/2014/main" id="{BA1FBAAA-8848-8646-2A63-1A59E64B0024}"/>
              </a:ext>
            </a:extLst>
          </p:cNvPr>
          <p:cNvPicPr>
            <a:picLocks noChangeAspect="1"/>
          </p:cNvPicPr>
          <p:nvPr/>
        </p:nvPicPr>
        <p:blipFill rotWithShape="1">
          <a:blip r:embed="rId9">
            <a:extLst>
              <a:ext uri="{28A0092B-C50C-407E-A947-70E740481C1C}">
                <a14:useLocalDpi xmlns:a14="http://schemas.microsoft.com/office/drawing/2010/main" val="0"/>
              </a:ext>
            </a:extLst>
          </a:blip>
          <a:srcRect l="4386" t="15085" b="7478"/>
          <a:stretch/>
        </p:blipFill>
        <p:spPr bwMode="auto">
          <a:xfrm>
            <a:off x="1842045" y="2602458"/>
            <a:ext cx="6229350" cy="336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ight Surgical Asepsis Still">
            <a:extLst>
              <a:ext uri="{FF2B5EF4-FFF2-40B4-BE49-F238E27FC236}">
                <a16:creationId xmlns:a16="http://schemas.microsoft.com/office/drawing/2014/main" id="{98FC4851-B72F-27BC-72AB-C4CC9DA06CAC}"/>
              </a:ext>
            </a:extLst>
          </p:cNvPr>
          <p:cNvPicPr>
            <a:picLocks noChangeAspect="1"/>
          </p:cNvPicPr>
          <p:nvPr/>
        </p:nvPicPr>
        <p:blipFill rotWithShape="1">
          <a:blip r:embed="rId9">
            <a:extLst>
              <a:ext uri="{28A0092B-C50C-407E-A947-70E740481C1C}">
                <a14:useLocalDpi xmlns:a14="http://schemas.microsoft.com/office/drawing/2010/main" val="0"/>
              </a:ext>
            </a:extLst>
          </a:blip>
          <a:srcRect l="3322" t="32056" r="1064" b="34436"/>
          <a:stretch/>
        </p:blipFill>
        <p:spPr bwMode="auto">
          <a:xfrm>
            <a:off x="1842045" y="4572000"/>
            <a:ext cx="6229350" cy="145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D5EF1FA-3F3C-569D-F261-061ECB4E1F6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770" r="4569"/>
          <a:stretch/>
        </p:blipFill>
        <p:spPr>
          <a:xfrm>
            <a:off x="8286750" y="4442850"/>
            <a:ext cx="2525645" cy="1584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fade">
                                      <p:cBhvr>
                                        <p:cTn id="10" dur="500"/>
                                        <p:tgtEl>
                                          <p:spTgt spid="2560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603">
                                            <p:txEl>
                                              <p:pRg st="1" end="1"/>
                                            </p:txEl>
                                          </p:spTgt>
                                        </p:tgtEl>
                                        <p:attrNameLst>
                                          <p:attrName>style.visibility</p:attrName>
                                        </p:attrNameLst>
                                      </p:cBhvr>
                                      <p:to>
                                        <p:strVal val="visible"/>
                                      </p:to>
                                    </p:set>
                                    <p:animEffect transition="in" filter="fade">
                                      <p:cBhvr>
                                        <p:cTn id="15" dur="500"/>
                                        <p:tgtEl>
                                          <p:spTgt spid="25603">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5603">
                                            <p:txEl>
                                              <p:pRg st="2" end="2"/>
                                            </p:txEl>
                                          </p:spTgt>
                                        </p:tgtEl>
                                        <p:attrNameLst>
                                          <p:attrName>style.visibility</p:attrName>
                                        </p:attrNameLst>
                                      </p:cBhvr>
                                      <p:to>
                                        <p:strVal val="visible"/>
                                      </p:to>
                                    </p:set>
                                    <p:animEffect transition="in" filter="fade">
                                      <p:cBhvr>
                                        <p:cTn id="21" dur="500"/>
                                        <p:tgtEl>
                                          <p:spTgt spid="2560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5603">
                                            <p:txEl>
                                              <p:pRg st="3" end="3"/>
                                            </p:txEl>
                                          </p:spTgt>
                                        </p:tgtEl>
                                        <p:attrNameLst>
                                          <p:attrName>style.visibility</p:attrName>
                                        </p:attrNameLst>
                                      </p:cBhvr>
                                      <p:to>
                                        <p:strVal val="visible"/>
                                      </p:to>
                                    </p:set>
                                    <p:animEffect transition="in" filter="fade">
                                      <p:cBhvr>
                                        <p:cTn id="24" dur="500"/>
                                        <p:tgtEl>
                                          <p:spTgt spid="2560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5603">
                                            <p:txEl>
                                              <p:pRg st="4" end="4"/>
                                            </p:txEl>
                                          </p:spTgt>
                                        </p:tgtEl>
                                        <p:attrNameLst>
                                          <p:attrName>style.visibility</p:attrName>
                                        </p:attrNameLst>
                                      </p:cBhvr>
                                      <p:to>
                                        <p:strVal val="visible"/>
                                      </p:to>
                                    </p:set>
                                    <p:animEffect transition="in" filter="fade">
                                      <p:cBhvr>
                                        <p:cTn id="27" dur="500"/>
                                        <p:tgtEl>
                                          <p:spTgt spid="2560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5603">
                                            <p:txEl>
                                              <p:pRg st="6" end="6"/>
                                            </p:txEl>
                                          </p:spTgt>
                                        </p:tgtEl>
                                        <p:attrNameLst>
                                          <p:attrName>style.visibility</p:attrName>
                                        </p:attrNameLst>
                                      </p:cBhvr>
                                      <p:to>
                                        <p:strVal val="visible"/>
                                      </p:to>
                                    </p:set>
                                    <p:animEffect transition="in" filter="fade">
                                      <p:cBhvr>
                                        <p:cTn id="41" dur="500"/>
                                        <p:tgtEl>
                                          <p:spTgt spid="25603">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5603">
                                            <p:txEl>
                                              <p:pRg st="7" end="7"/>
                                            </p:txEl>
                                          </p:spTgt>
                                        </p:tgtEl>
                                        <p:attrNameLst>
                                          <p:attrName>style.visibility</p:attrName>
                                        </p:attrNameLst>
                                      </p:cBhvr>
                                      <p:to>
                                        <p:strVal val="visible"/>
                                      </p:to>
                                    </p:set>
                                    <p:animEffect transition="in" filter="fade">
                                      <p:cBhvr>
                                        <p:cTn id="44" dur="500"/>
                                        <p:tgtEl>
                                          <p:spTgt spid="2560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603">
                                            <p:txEl>
                                              <p:pRg st="5" end="5"/>
                                            </p:txEl>
                                          </p:spTgt>
                                        </p:tgtEl>
                                        <p:attrNameLst>
                                          <p:attrName>style.visibility</p:attrName>
                                        </p:attrNameLst>
                                      </p:cBhvr>
                                      <p:to>
                                        <p:strVal val="visible"/>
                                      </p:to>
                                    </p:set>
                                    <p:animEffect transition="in" filter="fade">
                                      <p:cBhvr>
                                        <p:cTn id="49" dur="500"/>
                                        <p:tgtEl>
                                          <p:spTgt spid="25603">
                                            <p:txEl>
                                              <p:pRg st="5" end="5"/>
                                            </p:txEl>
                                          </p:spTgt>
                                        </p:tgtEl>
                                      </p:cBhvr>
                                    </p:animEffect>
                                  </p:childTnLst>
                                </p:cTn>
                              </p:par>
                              <p:par>
                                <p:cTn id="50" presetID="10" presetClass="exit" presetSubtype="0" fill="hold"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5603">
                                            <p:txEl>
                                              <p:pRg st="0" end="0"/>
                                            </p:txEl>
                                          </p:spTgt>
                                        </p:tgtEl>
                                      </p:cBhvr>
                                    </p:animEffect>
                                    <p:set>
                                      <p:cBhvr>
                                        <p:cTn id="55" dur="1" fill="hold">
                                          <p:stCondLst>
                                            <p:cond delay="499"/>
                                          </p:stCondLst>
                                        </p:cTn>
                                        <p:tgtEl>
                                          <p:spTgt spid="25603">
                                            <p:txEl>
                                              <p:pRg st="0" end="0"/>
                                            </p:txEl>
                                          </p:spTgt>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5603">
                                            <p:txEl>
                                              <p:pRg st="1" end="1"/>
                                            </p:txEl>
                                          </p:spTgt>
                                        </p:tgtEl>
                                      </p:cBhvr>
                                    </p:animEffect>
                                    <p:set>
                                      <p:cBhvr>
                                        <p:cTn id="58" dur="1" fill="hold">
                                          <p:stCondLst>
                                            <p:cond delay="499"/>
                                          </p:stCondLst>
                                        </p:cTn>
                                        <p:tgtEl>
                                          <p:spTgt spid="25603">
                                            <p:txEl>
                                              <p:pRg st="1" end="1"/>
                                            </p:txEl>
                                          </p:spTgt>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5603">
                                            <p:txEl>
                                              <p:pRg st="2" end="2"/>
                                            </p:txEl>
                                          </p:spTgt>
                                        </p:tgtEl>
                                      </p:cBhvr>
                                    </p:animEffect>
                                    <p:set>
                                      <p:cBhvr>
                                        <p:cTn id="61" dur="1" fill="hold">
                                          <p:stCondLst>
                                            <p:cond delay="499"/>
                                          </p:stCondLst>
                                        </p:cTn>
                                        <p:tgtEl>
                                          <p:spTgt spid="25603">
                                            <p:txEl>
                                              <p:pRg st="2" end="2"/>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5603">
                                            <p:txEl>
                                              <p:pRg st="3" end="3"/>
                                            </p:txEl>
                                          </p:spTgt>
                                        </p:tgtEl>
                                      </p:cBhvr>
                                    </p:animEffect>
                                    <p:set>
                                      <p:cBhvr>
                                        <p:cTn id="64" dur="1" fill="hold">
                                          <p:stCondLst>
                                            <p:cond delay="499"/>
                                          </p:stCondLst>
                                        </p:cTn>
                                        <p:tgtEl>
                                          <p:spTgt spid="25603">
                                            <p:txEl>
                                              <p:pRg st="3" end="3"/>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25603">
                                            <p:txEl>
                                              <p:pRg st="4" end="4"/>
                                            </p:txEl>
                                          </p:spTgt>
                                        </p:tgtEl>
                                      </p:cBhvr>
                                    </p:animEffect>
                                    <p:set>
                                      <p:cBhvr>
                                        <p:cTn id="67" dur="1" fill="hold">
                                          <p:stCondLst>
                                            <p:cond delay="499"/>
                                          </p:stCondLst>
                                        </p:cTn>
                                        <p:tgtEl>
                                          <p:spTgt spid="25603">
                                            <p:txEl>
                                              <p:pRg st="4" end="4"/>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5603">
                                            <p:txEl>
                                              <p:pRg st="5" end="5"/>
                                            </p:txEl>
                                          </p:spTgt>
                                        </p:tgtEl>
                                      </p:cBhvr>
                                    </p:animEffect>
                                    <p:set>
                                      <p:cBhvr>
                                        <p:cTn id="70" dur="1" fill="hold">
                                          <p:stCondLst>
                                            <p:cond delay="499"/>
                                          </p:stCondLst>
                                        </p:cTn>
                                        <p:tgtEl>
                                          <p:spTgt spid="25603">
                                            <p:txEl>
                                              <p:pRg st="5" end="5"/>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5603">
                                            <p:txEl>
                                              <p:pRg st="6" end="6"/>
                                            </p:txEl>
                                          </p:spTgt>
                                        </p:tgtEl>
                                      </p:cBhvr>
                                    </p:animEffect>
                                    <p:set>
                                      <p:cBhvr>
                                        <p:cTn id="73" dur="1" fill="hold">
                                          <p:stCondLst>
                                            <p:cond delay="499"/>
                                          </p:stCondLst>
                                        </p:cTn>
                                        <p:tgtEl>
                                          <p:spTgt spid="25603">
                                            <p:txEl>
                                              <p:pRg st="6" end="6"/>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25603">
                                            <p:txEl>
                                              <p:pRg st="7" end="7"/>
                                            </p:txEl>
                                          </p:spTgt>
                                        </p:tgtEl>
                                      </p:cBhvr>
                                    </p:animEffect>
                                    <p:set>
                                      <p:cBhvr>
                                        <p:cTn id="76" dur="1" fill="hold">
                                          <p:stCondLst>
                                            <p:cond delay="499"/>
                                          </p:stCondLst>
                                        </p:cTn>
                                        <p:tgtEl>
                                          <p:spTgt spid="25603">
                                            <p:txEl>
                                              <p:pRg st="7" end="7"/>
                                            </p:txEl>
                                          </p:spTgt>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5604"/>
                                        </p:tgtEl>
                                      </p:cBhvr>
                                    </p:animEffect>
                                    <p:set>
                                      <p:cBhvr>
                                        <p:cTn id="79" dur="1" fill="hold">
                                          <p:stCondLst>
                                            <p:cond delay="499"/>
                                          </p:stCondLst>
                                        </p:cTn>
                                        <p:tgtEl>
                                          <p:spTgt spid="25604"/>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par>
                                <p:cTn id="83" presetID="10" presetClass="entr" presetSubtype="0" fill="hold" grpId="0" nodeType="withEffect">
                                  <p:stCondLst>
                                    <p:cond delay="200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childTnLst>
                                </p:cTn>
                              </p:par>
                              <p:par>
                                <p:cTn id="86" presetID="10" presetClass="entr" presetSubtype="0" fill="hold" nodeType="withEffect">
                                  <p:stCondLst>
                                    <p:cond delay="200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par>
                                <p:cTn id="89" presetID="10" presetClass="entr" presetSubtype="0" fill="hold" grpId="0" nodeType="withEffect">
                                  <p:stCondLst>
                                    <p:cond delay="400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par>
                                <p:cTn id="92" presetID="10" presetClass="entr" presetSubtype="0" fill="hold" nodeType="withEffect">
                                  <p:stCondLst>
                                    <p:cond delay="400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560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966383-4611-4721-83E0-DFB714B20ECB}"/>
              </a:ext>
            </a:extLst>
          </p:cNvPr>
          <p:cNvSpPr>
            <a:spLocks noGrp="1"/>
          </p:cNvSpPr>
          <p:nvPr>
            <p:ph idx="4294967295"/>
          </p:nvPr>
        </p:nvSpPr>
        <p:spPr>
          <a:xfrm>
            <a:off x="2131384" y="1676400"/>
            <a:ext cx="8839200" cy="4648200"/>
          </a:xfrm>
          <a:prstGeom prst="rect">
            <a:avLst/>
          </a:prstGeom>
        </p:spPr>
        <p:txBody>
          <a:bodyPr>
            <a:normAutofit/>
          </a:bodyPr>
          <a:lstStyle/>
          <a:p>
            <a:pPr marL="0" indent="0" eaLnBrk="1" hangingPunct="1">
              <a:buNone/>
              <a:defRPr/>
            </a:pPr>
            <a:r>
              <a:rPr lang="en-US" sz="2400" b="1" dirty="0">
                <a:solidFill>
                  <a:srgbClr val="532E1D"/>
                </a:solidFill>
              </a:rPr>
              <a:t>Which of the following is True?</a:t>
            </a:r>
          </a:p>
          <a:p>
            <a:pPr marL="951230" indent="-457200" eaLnBrk="1" hangingPunct="1">
              <a:buFont typeface="+mj-lt"/>
              <a:buAutoNum type="alphaUcPeriod"/>
              <a:defRPr/>
            </a:pPr>
            <a:r>
              <a:rPr lang="en-US" sz="2400" dirty="0">
                <a:solidFill>
                  <a:srgbClr val="532E1D"/>
                </a:solidFill>
              </a:rPr>
              <a:t>Surgical asepsis should be used for all patient care activities</a:t>
            </a:r>
          </a:p>
          <a:p>
            <a:pPr marL="951230" indent="-457200" eaLnBrk="1" hangingPunct="1">
              <a:buFont typeface="+mj-lt"/>
              <a:buAutoNum type="alphaUcPeriod"/>
              <a:defRPr/>
            </a:pPr>
            <a:r>
              <a:rPr lang="en-US" sz="2400" dirty="0">
                <a:solidFill>
                  <a:srgbClr val="532E1D"/>
                </a:solidFill>
              </a:rPr>
              <a:t>Medical asepsis or “Clean technique” is used when performing any healthcare related activity</a:t>
            </a:r>
          </a:p>
          <a:p>
            <a:pPr marL="951230" indent="-457200" eaLnBrk="1" hangingPunct="1">
              <a:buFont typeface="+mj-lt"/>
              <a:buAutoNum type="alphaUcPeriod"/>
              <a:defRPr/>
            </a:pPr>
            <a:r>
              <a:rPr lang="en-US" sz="2400" dirty="0">
                <a:solidFill>
                  <a:srgbClr val="532E1D"/>
                </a:solidFill>
              </a:rPr>
              <a:t>Clean and dirty equipment can be stored together if they are not touching </a:t>
            </a:r>
          </a:p>
          <a:p>
            <a:pPr marL="951230" indent="-457200" eaLnBrk="1" hangingPunct="1">
              <a:buFont typeface="+mj-lt"/>
              <a:buAutoNum type="alphaUcPeriod"/>
              <a:defRPr/>
            </a:pPr>
            <a:r>
              <a:rPr lang="en-US" sz="2400" dirty="0">
                <a:solidFill>
                  <a:srgbClr val="532E1D"/>
                </a:solidFill>
              </a:rPr>
              <a:t>The goal for medical asepsis is freedom from all pathogenic organisms</a:t>
            </a:r>
          </a:p>
        </p:txBody>
      </p:sp>
      <p:sp>
        <p:nvSpPr>
          <p:cNvPr id="9" name="banner">
            <a:extLst>
              <a:ext uri="{FF2B5EF4-FFF2-40B4-BE49-F238E27FC236}">
                <a16:creationId xmlns:a16="http://schemas.microsoft.com/office/drawing/2014/main" id="{958B855A-63B7-15C1-664A-152ADD58E4F6}"/>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A79C28E-D659-D562-9DFB-0AA31E5E2AB3}"/>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pic>
        <p:nvPicPr>
          <p:cNvPr id="11" name="Picture 10" descr="Vida en Jupiter">
            <a:extLst>
              <a:ext uri="{FF2B5EF4-FFF2-40B4-BE49-F238E27FC236}">
                <a16:creationId xmlns:a16="http://schemas.microsoft.com/office/drawing/2014/main" id="{03C4EBBD-8E78-E672-DE87-AAAEE71EA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136" y="2529281"/>
            <a:ext cx="645172" cy="616139"/>
          </a:xfrm>
          <a:prstGeom prst="rect">
            <a:avLst/>
          </a:prstGeom>
        </p:spPr>
      </p:pic>
      <p:cxnSp>
        <p:nvCxnSpPr>
          <p:cNvPr id="12" name="Straight Connector 11">
            <a:extLst>
              <a:ext uri="{FF2B5EF4-FFF2-40B4-BE49-F238E27FC236}">
                <a16:creationId xmlns:a16="http://schemas.microsoft.com/office/drawing/2014/main" id="{9B1120C4-BE03-DF5F-54D3-CC079741F2ED}"/>
              </a:ext>
            </a:extLst>
          </p:cNvPr>
          <p:cNvCxnSpPr>
            <a:cxnSpLocks/>
          </p:cNvCxnSpPr>
          <p:nvPr/>
        </p:nvCxnSpPr>
        <p:spPr>
          <a:xfrm>
            <a:off x="3020308" y="3189775"/>
            <a:ext cx="705226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39E0D8B-08AD-D390-DED4-39FC3E781DFC}"/>
              </a:ext>
            </a:extLst>
          </p:cNvPr>
          <p:cNvCxnSpPr>
            <a:cxnSpLocks/>
          </p:cNvCxnSpPr>
          <p:nvPr/>
        </p:nvCxnSpPr>
        <p:spPr>
          <a:xfrm>
            <a:off x="3200400" y="3485909"/>
            <a:ext cx="518160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4">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extLst>
    <a:ext uri="{05A4C25C-085E-4340-85A3-A5531E510DB2}">
      <thm15:themeFamily xmlns:thm15="http://schemas.microsoft.com/office/thememl/2012/main" name="Theme4" id="{1E7C11FB-C041-446E-B5EF-490CE9DA722A}" vid="{EF785791-293D-4854-901A-08C8DD4AEB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ppt/theme/themeOverride2.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FEA33F4B87B74BB74919253C3A38D5" ma:contentTypeVersion="14" ma:contentTypeDescription="Create a new document." ma:contentTypeScope="" ma:versionID="9cd9953219756cafd8ee8214af5accd0">
  <xsd:schema xmlns:xsd="http://www.w3.org/2001/XMLSchema" xmlns:xs="http://www.w3.org/2001/XMLSchema" xmlns:p="http://schemas.microsoft.com/office/2006/metadata/properties" xmlns:ns2="ab1f1545-a46a-410f-8c81-a4e7b735f71d" xmlns:ns3="50e319bb-8b7e-4e41-adfb-626718cbfebd" targetNamespace="http://schemas.microsoft.com/office/2006/metadata/properties" ma:root="true" ma:fieldsID="aa90f46aa9d09603dcf4b2aa9f53ca18" ns2:_="" ns3:_="">
    <xsd:import namespace="ab1f1545-a46a-410f-8c81-a4e7b735f71d"/>
    <xsd:import namespace="50e319bb-8b7e-4e41-adfb-626718cbfe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f1545-a46a-410f-8c81-a4e7b735f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e319bb-8b7e-4e41-adfb-626718cbfe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0472EA-B86C-4C4E-8A81-014A69E0EF99}"/>
</file>

<file path=customXml/itemProps2.xml><?xml version="1.0" encoding="utf-8"?>
<ds:datastoreItem xmlns:ds="http://schemas.openxmlformats.org/officeDocument/2006/customXml" ds:itemID="{BC70F735-FFA8-47FF-9EEC-F876A2ACC668}">
  <ds:schemaRefs>
    <ds:schemaRef ds:uri="http://schemas.microsoft.com/sharepoint/v3/contenttype/forms"/>
  </ds:schemaRefs>
</ds:datastoreItem>
</file>

<file path=customXml/itemProps3.xml><?xml version="1.0" encoding="utf-8"?>
<ds:datastoreItem xmlns:ds="http://schemas.openxmlformats.org/officeDocument/2006/customXml" ds:itemID="{878AC8CC-2B58-42A2-ACD9-74742711D7AA}">
  <ds:schemaRefs>
    <ds:schemaRef ds:uri="http://schemas.microsoft.com/office/2006/metadata/properties"/>
    <ds:schemaRef ds:uri="http://schemas.microsoft.com/office/infopath/2007/PartnerControls"/>
    <ds:schemaRef ds:uri="6edb2f70-473f-4960-857d-2575b4faee23"/>
    <ds:schemaRef ds:uri="656ce74a-f1bf-4e6c-91df-64f38f0dbc8d"/>
  </ds:schemaRefs>
</ds:datastoreItem>
</file>

<file path=docProps/app.xml><?xml version="1.0" encoding="utf-8"?>
<Properties xmlns="http://schemas.openxmlformats.org/officeDocument/2006/extended-properties" xmlns:vt="http://schemas.openxmlformats.org/officeDocument/2006/docPropsVTypes">
  <Template/>
  <TotalTime>8519</TotalTime>
  <Words>3720</Words>
  <Application>Microsoft Office PowerPoint</Application>
  <PresentationFormat>Widescreen</PresentationFormat>
  <Paragraphs>378</Paragraphs>
  <Slides>28</Slides>
  <Notes>28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Edmondsans</vt:lpstr>
      <vt:lpstr>Symbol</vt:lpstr>
      <vt:lpstr>Times New Roman</vt:lpstr>
      <vt:lpstr>Wingdings 3</vt:lpstr>
      <vt:lpstr>Theme4</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CDC Guideline for hand hygiene in healthcare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and Practices of Asepsis</dc:title>
  <dc:creator>Powell, Amy</dc:creator>
  <cp:lastModifiedBy>Christine Misenheimer</cp:lastModifiedBy>
  <cp:revision>370</cp:revision>
  <cp:lastPrinted>2018-03-21T18:41:18Z</cp:lastPrinted>
  <dcterms:created xsi:type="dcterms:W3CDTF">2013-08-08T18:34:39Z</dcterms:created>
  <dcterms:modified xsi:type="dcterms:W3CDTF">2025-01-21T14:39:31Z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0x01010099FEA33F4B87B74BB74919253C3A38D5</vt:lpwstr>
  </property>
  <property fmtid="{D5CDD505-2E9C-101B-9397-08002B2CF9AE}" pid="3" name="MediaServiceImageTags">
    <vt:lpwstr/>
  </property>
</Properties>
</file>