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9" r:id="rId3"/>
  </p:sldMasterIdLst>
  <p:notesMasterIdLst>
    <p:notesMasterId r:id="rId31"/>
  </p:notesMasterIdLst>
  <p:sldIdLst>
    <p:sldId id="349" r:id="rId4"/>
    <p:sldId id="350" r:id="rId5"/>
    <p:sldId id="418" r:id="rId6"/>
    <p:sldId id="362" r:id="rId7"/>
    <p:sldId id="412" r:id="rId8"/>
    <p:sldId id="413" r:id="rId9"/>
    <p:sldId id="417" r:id="rId10"/>
    <p:sldId id="434" r:id="rId11"/>
    <p:sldId id="399" r:id="rId12"/>
    <p:sldId id="420" r:id="rId13"/>
    <p:sldId id="351" r:id="rId14"/>
    <p:sldId id="355" r:id="rId15"/>
    <p:sldId id="424" r:id="rId16"/>
    <p:sldId id="386" r:id="rId17"/>
    <p:sldId id="410" r:id="rId18"/>
    <p:sldId id="428" r:id="rId19"/>
    <p:sldId id="426" r:id="rId20"/>
    <p:sldId id="427" r:id="rId21"/>
    <p:sldId id="429" r:id="rId22"/>
    <p:sldId id="430" r:id="rId23"/>
    <p:sldId id="406" r:id="rId24"/>
    <p:sldId id="432" r:id="rId25"/>
    <p:sldId id="408" r:id="rId26"/>
    <p:sldId id="431" r:id="rId27"/>
    <p:sldId id="329" r:id="rId28"/>
    <p:sldId id="330" r:id="rId29"/>
    <p:sldId id="346" r:id="rId30"/>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C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D4A"/>
    <a:srgbClr val="0077BE"/>
    <a:srgbClr val="B81137"/>
    <a:srgbClr val="CC2027"/>
    <a:srgbClr val="A9A9A9"/>
    <a:srgbClr val="383838"/>
    <a:srgbClr val="FF0000"/>
    <a:srgbClr val="0070C0"/>
    <a:srgbClr val="FCB116"/>
    <a:srgbClr val="FE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36" autoAdjust="0"/>
    <p:restoredTop sz="53211" autoAdjust="0"/>
  </p:normalViewPr>
  <p:slideViewPr>
    <p:cSldViewPr>
      <p:cViewPr varScale="1">
        <p:scale>
          <a:sx n="34" d="100"/>
          <a:sy n="34" d="100"/>
        </p:scale>
        <p:origin x="1842" y="3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6" d="100"/>
          <a:sy n="86"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1BCB73-8D26-4F5C-ACEA-C7A88FBE85FD}"/>
              </a:ext>
            </a:extLst>
          </p:cNvPr>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A69EB43-2ACA-4E06-B82C-9EF679B2B6E9}"/>
              </a:ext>
            </a:extLst>
          </p:cNvPr>
          <p:cNvSpPr>
            <a:spLocks noGrp="1"/>
          </p:cNvSpPr>
          <p:nvPr>
            <p:ph type="dt" idx="1"/>
          </p:nvPr>
        </p:nvSpPr>
        <p:spPr>
          <a:xfrm>
            <a:off x="4143375" y="0"/>
            <a:ext cx="3170238" cy="481013"/>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6E7ECF1F-81CA-4CE9-85CB-76D1419F270F}" type="datetimeFigureOut">
              <a:rPr lang="en-US"/>
              <a:pPr>
                <a:defRPr/>
              </a:pPr>
              <a:t>1/20/2025</a:t>
            </a:fld>
            <a:endParaRPr lang="en-US" dirty="0"/>
          </a:p>
        </p:txBody>
      </p:sp>
      <p:sp>
        <p:nvSpPr>
          <p:cNvPr id="4" name="Slide Image Placeholder 3">
            <a:extLst>
              <a:ext uri="{FF2B5EF4-FFF2-40B4-BE49-F238E27FC236}">
                <a16:creationId xmlns:a16="http://schemas.microsoft.com/office/drawing/2014/main" id="{E4B84186-2C15-4C94-B823-8032828F2351}"/>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a:extLst>
              <a:ext uri="{FF2B5EF4-FFF2-40B4-BE49-F238E27FC236}">
                <a16:creationId xmlns:a16="http://schemas.microsoft.com/office/drawing/2014/main" id="{A9FD8FBD-1D2C-4235-B75E-ACBC99B8EDFF}"/>
              </a:ext>
            </a:extLst>
          </p:cNvPr>
          <p:cNvSpPr>
            <a:spLocks noGrp="1"/>
          </p:cNvSpPr>
          <p:nvPr>
            <p:ph type="body" sz="quarter" idx="3"/>
          </p:nvPr>
        </p:nvSpPr>
        <p:spPr>
          <a:xfrm>
            <a:off x="731838" y="4560888"/>
            <a:ext cx="5851525" cy="4321175"/>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73961-A7D2-4230-8C31-B809D058A9CD}"/>
              </a:ext>
            </a:extLst>
          </p:cNvPr>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7544848-DE03-4F33-B8C5-1C4D16B16E44}"/>
              </a:ext>
            </a:extLst>
          </p:cNvPr>
          <p:cNvSpPr>
            <a:spLocks noGrp="1"/>
          </p:cNvSpPr>
          <p:nvPr>
            <p:ph type="sldNum" sz="quarter" idx="5"/>
          </p:nvPr>
        </p:nvSpPr>
        <p:spPr>
          <a:xfrm>
            <a:off x="4143375" y="9118600"/>
            <a:ext cx="3170238" cy="481013"/>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46C50890-5A01-43A4-91A9-C978BC9B8BCB}"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Whenever you see </a:t>
            </a:r>
            <a:r>
              <a:rPr lang="en-US" b="1" dirty="0"/>
              <a:t>CLICK</a:t>
            </a:r>
            <a:r>
              <a:rPr lang="en-US" dirty="0"/>
              <a:t> in bold, you must click to animate in the next part of the slide. When you see </a:t>
            </a:r>
            <a:r>
              <a:rPr lang="en-US" b="1" dirty="0"/>
              <a:t>AUTO</a:t>
            </a:r>
            <a:r>
              <a:rPr lang="en-US" dirty="0"/>
              <a:t>, no clicks are needed, the segments will automatically advance.</a:t>
            </a:r>
          </a:p>
          <a:p>
            <a:endParaRPr lang="en-US" dirty="0"/>
          </a:p>
          <a:p>
            <a:r>
              <a:rPr lang="en-US" dirty="0"/>
              <a:t>If nothing is bolded there is no animation in that slide.</a:t>
            </a:r>
          </a:p>
          <a:p>
            <a:endParaRPr lang="en-US" dirty="0"/>
          </a:p>
        </p:txBody>
      </p:sp>
      <p:sp>
        <p:nvSpPr>
          <p:cNvPr id="4" name="Slide Number Placeholder 3"/>
          <p:cNvSpPr>
            <a:spLocks noGrp="1"/>
          </p:cNvSpPr>
          <p:nvPr>
            <p:ph type="sldNum" sz="quarter" idx="5"/>
          </p:nvPr>
        </p:nvSpPr>
        <p:spPr/>
        <p:txBody>
          <a:bodyPr/>
          <a:lstStyle/>
          <a:p>
            <a:pPr>
              <a:defRPr/>
            </a:pPr>
            <a:fld id="{46C50890-5A01-43A4-91A9-C978BC9B8BCB}" type="slidenum">
              <a:rPr lang="en-US" smtClean="0"/>
              <a:pPr>
                <a:defRPr/>
              </a:pPr>
              <a:t>1</a:t>
            </a:fld>
            <a:endParaRPr lang="en-US" dirty="0"/>
          </a:p>
        </p:txBody>
      </p:sp>
    </p:spTree>
    <p:extLst>
      <p:ext uri="{BB962C8B-B14F-4D97-AF65-F5344CB8AC3E}">
        <p14:creationId xmlns:p14="http://schemas.microsoft.com/office/powerpoint/2010/main" val="45650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b="0" dirty="0"/>
              <a:t>The correct response is B: precleaning is the most important factor in reprocessing objects</a:t>
            </a:r>
          </a:p>
        </p:txBody>
      </p:sp>
      <p:sp>
        <p:nvSpPr>
          <p:cNvPr id="4" name="Slide Number Placeholder 3">
            <a:extLst>
              <a:ext uri="{FF2B5EF4-FFF2-40B4-BE49-F238E27FC236}">
                <a16:creationId xmlns:a16="http://schemas.microsoft.com/office/drawing/2014/main" id="{163D056D-313F-4476-ADBC-33DB2C441855}"/>
              </a:ext>
            </a:extLst>
          </p:cNvPr>
          <p:cNvSpPr>
            <a:spLocks noGrp="1"/>
          </p:cNvSpPr>
          <p:nvPr>
            <p:ph type="sldNum" sz="quarter" idx="5"/>
          </p:nvPr>
        </p:nvSpPr>
        <p:spPr/>
        <p:txBody>
          <a:bodyPr/>
          <a:lstStyle/>
          <a:p>
            <a:pPr>
              <a:defRPr/>
            </a:pPr>
            <a:fld id="{F7AE8DC4-230D-4BEB-9522-4C4A45E4E410}"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Over 45 years ago, Dr. Earle Spaulding devised a rational approach to disinfection and sterilization of patient care items based on the item’s intended use.  He categorized every patient care item into one of three categories based on risk:  </a:t>
            </a:r>
          </a:p>
          <a:p>
            <a:r>
              <a:rPr lang="en-US" altLang="en-US" b="1" dirty="0"/>
              <a:t>CLICK</a:t>
            </a:r>
          </a:p>
          <a:p>
            <a:r>
              <a:rPr lang="en-US" altLang="en-US" dirty="0"/>
              <a:t>critical, semi-critical, and non-critical.  The level of disinfection or sterilization depends on the categorical classification of the item.  We are going to start with critical items. </a:t>
            </a:r>
          </a:p>
          <a:p>
            <a:r>
              <a:rPr lang="en-US" altLang="en-US" b="1" dirty="0"/>
              <a:t>CLICKs</a:t>
            </a:r>
          </a:p>
          <a:p>
            <a:pPr marL="171450" indent="-171450">
              <a:buFont typeface="Arial" panose="020B0604020202020204" pitchFamily="34" charset="0"/>
              <a:buChar char="•"/>
            </a:pPr>
            <a:r>
              <a:rPr lang="en-US" altLang="en-US" dirty="0"/>
              <a:t>These items contact sterile tissue, for example sterile instruments and must be sterilized</a:t>
            </a:r>
          </a:p>
          <a:p>
            <a:pPr marL="171450" indent="-171450">
              <a:buFont typeface="Arial" panose="020B0604020202020204" pitchFamily="34" charset="0"/>
              <a:buChar char="•"/>
            </a:pPr>
            <a:r>
              <a:rPr lang="en-US" altLang="en-US" dirty="0"/>
              <a:t>Semi-critical items that contact mucous membranes, or non-intact skin, require high-level disinfection; </a:t>
            </a:r>
            <a:endParaRPr lang="en-US" altLang="en-US" dirty="0">
              <a:ea typeface="Calibri"/>
              <a:cs typeface="Calibri"/>
            </a:endParaRPr>
          </a:p>
          <a:p>
            <a:pPr marL="171450" indent="-171450">
              <a:buFont typeface="Arial" panose="020B0604020202020204" pitchFamily="34" charset="0"/>
              <a:buChar char="•"/>
            </a:pPr>
            <a:r>
              <a:rPr lang="en-US" altLang="en-US" dirty="0"/>
              <a:t>and non-critical items that have contact only with intact skin, like stethoscopes, require low-level disinfection.</a:t>
            </a:r>
          </a:p>
          <a:p>
            <a:pPr marL="171450" indent="-171450">
              <a:buFont typeface="Arial" panose="020B0604020202020204" pitchFamily="34" charset="0"/>
              <a:buChar char="•"/>
            </a:pPr>
            <a:r>
              <a:rPr lang="en-US" altLang="en-US" b="0" dirty="0">
                <a:ea typeface="Calibri"/>
                <a:cs typeface="Calibri"/>
              </a:rPr>
              <a:t>Sterilization and high-level disinfection are not frequently performed in the HD setting. </a:t>
            </a:r>
          </a:p>
        </p:txBody>
      </p:sp>
      <p:sp>
        <p:nvSpPr>
          <p:cNvPr id="4" name="Slide Number Placeholder 3">
            <a:extLst>
              <a:ext uri="{FF2B5EF4-FFF2-40B4-BE49-F238E27FC236}">
                <a16:creationId xmlns:a16="http://schemas.microsoft.com/office/drawing/2014/main" id="{C05FCC51-B870-4680-B4DC-A8532F39DB8E}"/>
              </a:ext>
            </a:extLst>
          </p:cNvPr>
          <p:cNvSpPr>
            <a:spLocks noGrp="1"/>
          </p:cNvSpPr>
          <p:nvPr>
            <p:ph type="sldNum" sz="quarter" idx="5"/>
          </p:nvPr>
        </p:nvSpPr>
        <p:spPr/>
        <p:txBody>
          <a:bodyPr/>
          <a:lstStyle/>
          <a:p>
            <a:pPr>
              <a:defRPr/>
            </a:pPr>
            <a:fld id="{030E9C65-3F63-4609-8C12-64F197A6E5A5}"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a reminder, critical items are those items that enter normally sterile tissue or spaces, including the vascular system.  These items involve a high risk of infection and transmitting infection if handled improperly, so it is “critical” that they are sterilized between uses.  Sterilization kills all microorganisms on the surface of the item being sterilized, rendering it safe to use again.  </a:t>
            </a:r>
          </a:p>
        </p:txBody>
      </p:sp>
      <p:sp>
        <p:nvSpPr>
          <p:cNvPr id="4" name="Slide Number Placeholder 3">
            <a:extLst>
              <a:ext uri="{FF2B5EF4-FFF2-40B4-BE49-F238E27FC236}">
                <a16:creationId xmlns:a16="http://schemas.microsoft.com/office/drawing/2014/main" id="{B1A12A85-2AA6-4405-8D14-E42A57B8D804}"/>
              </a:ext>
            </a:extLst>
          </p:cNvPr>
          <p:cNvSpPr>
            <a:spLocks noGrp="1"/>
          </p:cNvSpPr>
          <p:nvPr>
            <p:ph type="sldNum" sz="quarter" idx="5"/>
          </p:nvPr>
        </p:nvSpPr>
        <p:spPr/>
        <p:txBody>
          <a:bodyPr/>
          <a:lstStyle/>
          <a:p>
            <a:pPr>
              <a:defRPr/>
            </a:pPr>
            <a:fld id="{C848FFDB-2F1D-4553-8020-6410CEB6467C}"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b="0" dirty="0"/>
              <a:t>The correct response is C. Use and contact are the basis for sterilization decisions</a:t>
            </a:r>
          </a:p>
        </p:txBody>
      </p:sp>
      <p:sp>
        <p:nvSpPr>
          <p:cNvPr id="4" name="Slide Number Placeholder 3">
            <a:extLst>
              <a:ext uri="{FF2B5EF4-FFF2-40B4-BE49-F238E27FC236}">
                <a16:creationId xmlns:a16="http://schemas.microsoft.com/office/drawing/2014/main" id="{E0C2A669-2CBB-4B92-9E77-AF543C0F11B7}"/>
              </a:ext>
            </a:extLst>
          </p:cNvPr>
          <p:cNvSpPr>
            <a:spLocks noGrp="1"/>
          </p:cNvSpPr>
          <p:nvPr>
            <p:ph type="sldNum" sz="quarter" idx="5"/>
          </p:nvPr>
        </p:nvSpPr>
        <p:spPr/>
        <p:txBody>
          <a:bodyPr/>
          <a:lstStyle/>
          <a:p>
            <a:pPr>
              <a:defRPr/>
            </a:pPr>
            <a:fld id="{CA4B987C-B24E-4EC7-B238-DCBDCFE83A56}"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06A3D-2A8E-48F9-B179-BF4ADCB7E742}" type="slidenum">
              <a:rPr lang="en-US" altLang="en-US" smtClean="0">
                <a:latin typeface="Arial" panose="020B0604020202020204" pitchFamily="34" charset="0"/>
              </a:rPr>
              <a:pPr fontAlgn="base">
                <a:spcBef>
                  <a:spcPct val="0"/>
                </a:spcBef>
                <a:spcAft>
                  <a:spcPct val="0"/>
                </a:spcAft>
              </a:pPr>
              <a:t>14</a:t>
            </a:fld>
            <a:endParaRPr lang="en-US" altLang="en-US">
              <a:latin typeface="Arial" panose="020B0604020202020204" pitchFamily="34" charset="0"/>
            </a:endParaRPr>
          </a:p>
        </p:txBody>
      </p:sp>
      <p:sp>
        <p:nvSpPr>
          <p:cNvPr id="7782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dirty="0">
                <a:solidFill>
                  <a:srgbClr val="532E1D"/>
                </a:solidFill>
              </a:rPr>
              <a:t>Make sure the storage area for sterile items provides protection against dust, moisture, and temperature and humidity extremes and follows these guidelines for spacing between items and the surrounding environment</a:t>
            </a:r>
          </a:p>
          <a:p>
            <a:r>
              <a:rPr lang="en-US" altLang="en-US" sz="2000" b="1" dirty="0">
                <a:solidFill>
                  <a:srgbClr val="532E1D"/>
                </a:solidFill>
              </a:rPr>
              <a:t>CLICKs</a:t>
            </a:r>
          </a:p>
          <a:p>
            <a:pPr lvl="1"/>
            <a:r>
              <a:rPr lang="en-US" altLang="en-US" sz="2000" dirty="0">
                <a:solidFill>
                  <a:srgbClr val="532E1D"/>
                </a:solidFill>
              </a:rPr>
              <a:t>8 inches from the floor</a:t>
            </a:r>
          </a:p>
          <a:p>
            <a:pPr lvl="1"/>
            <a:r>
              <a:rPr lang="en-US" altLang="en-US" sz="2000">
                <a:solidFill>
                  <a:srgbClr val="532E1D"/>
                </a:solidFill>
              </a:rPr>
              <a:t>18 </a:t>
            </a:r>
            <a:r>
              <a:rPr lang="en-US" altLang="en-US" sz="2000" dirty="0">
                <a:solidFill>
                  <a:srgbClr val="532E1D"/>
                </a:solidFill>
              </a:rPr>
              <a:t>inches from ceiling if </a:t>
            </a:r>
            <a:r>
              <a:rPr lang="en-US" altLang="en-US" sz="2000" b="0" dirty="0">
                <a:solidFill>
                  <a:srgbClr val="532E1D"/>
                </a:solidFill>
              </a:rPr>
              <a:t>there is a </a:t>
            </a:r>
            <a:r>
              <a:rPr lang="en-US" altLang="en-US" sz="2000" dirty="0">
                <a:solidFill>
                  <a:srgbClr val="532E1D"/>
                </a:solidFill>
              </a:rPr>
              <a:t>sprinkler</a:t>
            </a:r>
          </a:p>
          <a:p>
            <a:pPr lvl="1"/>
            <a:r>
              <a:rPr lang="en-US" altLang="en-US" sz="2000" dirty="0">
                <a:solidFill>
                  <a:srgbClr val="532E1D"/>
                </a:solidFill>
              </a:rPr>
              <a:t>2 inches from outside walls </a:t>
            </a:r>
          </a:p>
          <a:p>
            <a:pPr lvl="1"/>
            <a:endParaRPr lang="en-US" altLang="en-US" sz="2000" dirty="0">
              <a:solidFill>
                <a:srgbClr val="532E1D"/>
              </a:solidFill>
            </a:endParaRPr>
          </a:p>
          <a:p>
            <a:pPr lvl="1"/>
            <a:endParaRPr lang="en-US" altLang="en-US" sz="2000" dirty="0">
              <a:solidFill>
                <a:srgbClr val="532E1D"/>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addition to the specific recommendations for storage of sterile items there are some general guidelines that should be followed for all healthcare equipment and supplies. </a:t>
            </a:r>
          </a:p>
          <a:p>
            <a:r>
              <a:rPr lang="en-US" altLang="en-US"/>
              <a:t>These guidelines are listed on the slide. </a:t>
            </a:r>
          </a:p>
        </p:txBody>
      </p:sp>
      <p:sp>
        <p:nvSpPr>
          <p:cNvPr id="4" name="Slide Number Placeholder 3">
            <a:extLst>
              <a:ext uri="{FF2B5EF4-FFF2-40B4-BE49-F238E27FC236}">
                <a16:creationId xmlns:a16="http://schemas.microsoft.com/office/drawing/2014/main" id="{FF82398F-57AC-4AD5-A610-16C0493C5C93}"/>
              </a:ext>
            </a:extLst>
          </p:cNvPr>
          <p:cNvSpPr>
            <a:spLocks noGrp="1"/>
          </p:cNvSpPr>
          <p:nvPr>
            <p:ph type="sldNum" sz="quarter" idx="5"/>
          </p:nvPr>
        </p:nvSpPr>
        <p:spPr/>
        <p:txBody>
          <a:bodyPr/>
          <a:lstStyle/>
          <a:p>
            <a:pPr>
              <a:defRPr/>
            </a:pPr>
            <a:fld id="{25445923-D423-4601-838F-63AC5D74AB28}"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next classification of medical devices/equipment we are going to discuss is semi-critical items.  </a:t>
            </a:r>
          </a:p>
          <a:p>
            <a:endParaRPr lang="en-US" altLang="en-US" dirty="0"/>
          </a:p>
        </p:txBody>
      </p:sp>
      <p:sp>
        <p:nvSpPr>
          <p:cNvPr id="4" name="Slide Number Placeholder 3">
            <a:extLst>
              <a:ext uri="{FF2B5EF4-FFF2-40B4-BE49-F238E27FC236}">
                <a16:creationId xmlns:a16="http://schemas.microsoft.com/office/drawing/2014/main" id="{9CAE8D46-F481-4AA3-A81D-31E972C16FBB}"/>
              </a:ext>
            </a:extLst>
          </p:cNvPr>
          <p:cNvSpPr>
            <a:spLocks noGrp="1"/>
          </p:cNvSpPr>
          <p:nvPr>
            <p:ph type="sldNum" sz="quarter" idx="5"/>
          </p:nvPr>
        </p:nvSpPr>
        <p:spPr/>
        <p:txBody>
          <a:bodyPr/>
          <a:lstStyle/>
          <a:p>
            <a:pPr>
              <a:defRPr/>
            </a:pPr>
            <a:fld id="{E0557A3C-84EC-45BC-9E03-A519A208C0D8}"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C2B688A-C57F-461C-A705-4491BBC4175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a:p>
          <a:p>
            <a:pPr>
              <a:defRPr/>
            </a:pPr>
            <a:r>
              <a:rPr lang="en-US" dirty="0"/>
              <a:t>Semi-Critical objects;</a:t>
            </a:r>
          </a:p>
          <a:p>
            <a:pPr marL="171450" indent="-171450">
              <a:buFont typeface="Arial" panose="020B0604020202020204" pitchFamily="34" charset="0"/>
              <a:buChar char="•"/>
              <a:defRPr/>
            </a:pPr>
            <a:r>
              <a:rPr lang="en-US" dirty="0"/>
              <a:t>Have contact with mucous membranes or non-intact skin, </a:t>
            </a:r>
            <a:endParaRPr lang="en-US" altLang="en-US" b="1" strike="sngStrike" dirty="0"/>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dirty="0"/>
              <a:t>Risk transmitting infection if not handled properly and</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Must be high-level-disinfected after each use. </a:t>
            </a:r>
          </a:p>
          <a:p>
            <a:pPr>
              <a:buFont typeface="Arial" panose="020B0604020202020204" pitchFamily="34" charset="0"/>
              <a:buNone/>
              <a:defRPr/>
            </a:pPr>
            <a:endParaRPr lang="en-US" dirty="0"/>
          </a:p>
          <a:p>
            <a:pPr>
              <a:defRPr/>
            </a:pPr>
            <a:r>
              <a:rPr lang="en-US" dirty="0"/>
              <a:t>The goal with respect to semi-critical objects is to remove all microorganisms except high numbers of bacterial spores</a:t>
            </a:r>
          </a:p>
        </p:txBody>
      </p:sp>
      <p:sp>
        <p:nvSpPr>
          <p:cNvPr id="4" name="Slide Number Placeholder 3">
            <a:extLst>
              <a:ext uri="{FF2B5EF4-FFF2-40B4-BE49-F238E27FC236}">
                <a16:creationId xmlns:a16="http://schemas.microsoft.com/office/drawing/2014/main" id="{486EAE77-93B7-47BD-87E5-E9FDF818EA07}"/>
              </a:ext>
            </a:extLst>
          </p:cNvPr>
          <p:cNvSpPr>
            <a:spLocks noGrp="1"/>
          </p:cNvSpPr>
          <p:nvPr>
            <p:ph type="sldNum" sz="quarter" idx="5"/>
          </p:nvPr>
        </p:nvSpPr>
        <p:spPr/>
        <p:txBody>
          <a:bodyPr/>
          <a:lstStyle/>
          <a:p>
            <a:pPr>
              <a:defRPr/>
            </a:pPr>
            <a:fld id="{DB8F29D4-72BC-4A88-9CD2-D20436BC25F3}"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final classification of medical devices/equipment is non-critical items.  </a:t>
            </a:r>
          </a:p>
          <a:p>
            <a:endParaRPr lang="en-US" altLang="en-US" dirty="0"/>
          </a:p>
        </p:txBody>
      </p:sp>
      <p:sp>
        <p:nvSpPr>
          <p:cNvPr id="4" name="Slide Number Placeholder 3">
            <a:extLst>
              <a:ext uri="{FF2B5EF4-FFF2-40B4-BE49-F238E27FC236}">
                <a16:creationId xmlns:a16="http://schemas.microsoft.com/office/drawing/2014/main" id="{10745058-6B6F-424B-A5C7-2938758934D4}"/>
              </a:ext>
            </a:extLst>
          </p:cNvPr>
          <p:cNvSpPr>
            <a:spLocks noGrp="1"/>
          </p:cNvSpPr>
          <p:nvPr>
            <p:ph type="sldNum" sz="quarter" idx="5"/>
          </p:nvPr>
        </p:nvSpPr>
        <p:spPr/>
        <p:txBody>
          <a:bodyPr/>
          <a:lstStyle/>
          <a:p>
            <a:pPr>
              <a:defRPr/>
            </a:pPr>
            <a:fld id="{607382D2-C249-4E36-A047-E60CF7D1D4D5}"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268059F2-454F-472F-8E18-B78ECD607E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Non -Critical objects;</a:t>
            </a:r>
          </a:p>
          <a:p>
            <a:pPr marL="177845" indent="-177845" eaLnBrk="1" hangingPunct="1">
              <a:spcBef>
                <a:spcPct val="0"/>
              </a:spcBef>
              <a:buFont typeface="Arial" panose="020B0604020202020204" pitchFamily="34" charset="0"/>
              <a:buChar char="•"/>
              <a:defRPr/>
            </a:pPr>
            <a:r>
              <a:rPr lang="en-US" altLang="en-US" dirty="0"/>
              <a:t>Have contact with intact skin and not </a:t>
            </a:r>
            <a:r>
              <a:rPr lang="en-US" altLang="en-US" b="0" dirty="0"/>
              <a:t>mucus membranes, </a:t>
            </a:r>
            <a:r>
              <a:rPr lang="en-US" altLang="en-US" b="0" dirty="0">
                <a:ea typeface="Calibri" panose="020F0502020204030204" pitchFamily="34" charset="0"/>
                <a:cs typeface="Times New Roman" panose="02020603050405020304" pitchFamily="18" charset="0"/>
              </a:rPr>
              <a:t>objects commonly seen in the hemodialysis setting include both patient care devices such as blood pressure cuffs, and stethoscopes</a:t>
            </a:r>
            <a:r>
              <a:rPr lang="en-US" altLang="en-US" b="0" strike="sngStrike" dirty="0">
                <a:ea typeface="Calibri" panose="020F0502020204030204" pitchFamily="34" charset="0"/>
                <a:cs typeface="Times New Roman" panose="02020603050405020304" pitchFamily="18" charset="0"/>
              </a:rPr>
              <a:t>;</a:t>
            </a:r>
            <a:r>
              <a:rPr lang="en-US" altLang="en-US" b="0" dirty="0">
                <a:ea typeface="Calibri" panose="020F0502020204030204" pitchFamily="34" charset="0"/>
                <a:cs typeface="Times New Roman" panose="02020603050405020304" pitchFamily="18" charset="0"/>
              </a:rPr>
              <a:t> as well as patient environment, such as dialysis bed or chair, external surfaces of dialysis machines, and countertops.</a:t>
            </a:r>
            <a:endParaRPr lang="en-US" altLang="en-US" b="0" strike="sngStrike" dirty="0">
              <a:ea typeface="Calibri" panose="020F0502020204030204" pitchFamily="34" charset="0"/>
              <a:cs typeface="Times New Roman" panose="02020603050405020304" pitchFamily="18" charset="0"/>
            </a:endParaRPr>
          </a:p>
          <a:p>
            <a:pPr marL="177845" indent="-177845" eaLnBrk="1" hangingPunct="1">
              <a:spcBef>
                <a:spcPct val="0"/>
              </a:spcBef>
              <a:buFont typeface="Arial" panose="020B0604020202020204" pitchFamily="34" charset="0"/>
              <a:buChar char="•"/>
              <a:defRPr/>
            </a:pPr>
            <a:endParaRPr lang="en-US" altLang="en-US" dirty="0"/>
          </a:p>
          <a:p>
            <a:pPr marL="177845" indent="-177845" eaLnBrk="1" hangingPunct="1">
              <a:spcBef>
                <a:spcPct val="0"/>
              </a:spcBef>
              <a:buFont typeface="Arial" panose="020B0604020202020204" pitchFamily="34" charset="0"/>
              <a:buChar char="•"/>
              <a:defRPr/>
            </a:pPr>
            <a:r>
              <a:rPr lang="en-US" altLang="en-US" dirty="0"/>
              <a:t>Minimal risk of transmitting infection if not disinfected properly and</a:t>
            </a:r>
          </a:p>
          <a:p>
            <a:pPr marL="177845" indent="-177845" eaLnBrk="1" hangingPunct="1">
              <a:spcBef>
                <a:spcPct val="0"/>
              </a:spcBef>
              <a:buFont typeface="Arial" panose="020B0604020202020204" pitchFamily="34" charset="0"/>
              <a:buChar char="•"/>
              <a:defRPr/>
            </a:pPr>
            <a:endParaRPr lang="en-US" altLang="en-US" dirty="0"/>
          </a:p>
          <a:p>
            <a:pPr marL="177845" indent="-177845" eaLnBrk="1" hangingPunct="1">
              <a:spcBef>
                <a:spcPct val="0"/>
              </a:spcBef>
              <a:buFont typeface="Arial" panose="020B0604020202020204" pitchFamily="34" charset="0"/>
              <a:buChar char="•"/>
              <a:defRPr/>
            </a:pPr>
            <a:r>
              <a:rPr lang="en-US" altLang="en-US" dirty="0"/>
              <a:t>Must be low level disinfected on a routine basis</a:t>
            </a:r>
          </a:p>
        </p:txBody>
      </p:sp>
      <p:sp>
        <p:nvSpPr>
          <p:cNvPr id="4" name="Slide Number Placeholder 3">
            <a:extLst>
              <a:ext uri="{FF2B5EF4-FFF2-40B4-BE49-F238E27FC236}">
                <a16:creationId xmlns:a16="http://schemas.microsoft.com/office/drawing/2014/main" id="{74A94402-97B2-4EC6-954F-39AE2182155D}"/>
              </a:ext>
            </a:extLst>
          </p:cNvPr>
          <p:cNvSpPr>
            <a:spLocks noGrp="1"/>
          </p:cNvSpPr>
          <p:nvPr>
            <p:ph type="sldNum" sz="quarter" idx="5"/>
          </p:nvPr>
        </p:nvSpPr>
        <p:spPr/>
        <p:txBody>
          <a:bodyPr/>
          <a:lstStyle/>
          <a:p>
            <a:pPr>
              <a:defRPr/>
            </a:pPr>
            <a:fld id="{C26E8865-AE60-4CCC-9E0F-A1D269B7E3A4}"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objectives for this module are to:</a:t>
            </a:r>
          </a:p>
          <a:p>
            <a:pPr marL="171450" indent="-171450" eaLnBrk="1" hangingPunct="1">
              <a:spcBef>
                <a:spcPct val="0"/>
              </a:spcBef>
              <a:buFont typeface="Arial" panose="020B0604020202020204" pitchFamily="34" charset="0"/>
              <a:buChar char="•"/>
            </a:pPr>
            <a:r>
              <a:rPr lang="en-US" altLang="en-US" dirty="0"/>
              <a:t>Describe the principles of disinfection and sterilization</a:t>
            </a:r>
          </a:p>
          <a:p>
            <a:pPr marL="171450" indent="-171450" eaLnBrk="1" hangingPunct="1">
              <a:spcBef>
                <a:spcPct val="0"/>
              </a:spcBef>
              <a:buFont typeface="Arial" panose="020B0604020202020204" pitchFamily="34" charset="0"/>
              <a:buChar char="•"/>
            </a:pPr>
            <a:r>
              <a:rPr lang="en-US" altLang="en-US" dirty="0"/>
              <a:t>To provide an overview of current methods for disinfection and sterilization per CDC recommendations, </a:t>
            </a:r>
          </a:p>
          <a:p>
            <a:pPr marL="171450" indent="-171450" eaLnBrk="1" hangingPunct="1">
              <a:spcBef>
                <a:spcPct val="0"/>
              </a:spcBef>
              <a:buFont typeface="Arial" panose="020B0604020202020204" pitchFamily="34" charset="0"/>
              <a:buChar char="•"/>
            </a:pPr>
            <a:r>
              <a:rPr lang="en-US" altLang="en-US" dirty="0"/>
              <a:t>And to discuss the training and quality control methods required to maintain proper standards</a:t>
            </a:r>
          </a:p>
          <a:p>
            <a:pPr marL="0" indent="0" eaLnBrk="1" hangingPunct="1">
              <a:spcBef>
                <a:spcPct val="0"/>
              </a:spcBef>
              <a:buFont typeface="Arial" panose="020B0604020202020204" pitchFamily="34" charset="0"/>
              <a:buNone/>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t>In 2008 the CDC published </a:t>
            </a:r>
            <a:br>
              <a:rPr lang="en-US" altLang="en-US" dirty="0"/>
            </a:br>
            <a:r>
              <a:rPr lang="en-US" altLang="en-US" dirty="0"/>
              <a:t>“Guidelines for Disinfection and Sterilization in Healthcare Facilities”. The link is included on your resource page </a:t>
            </a:r>
          </a:p>
          <a:p>
            <a:endParaRPr lang="en-US" altLang="en-US" dirty="0"/>
          </a:p>
        </p:txBody>
      </p:sp>
      <p:sp>
        <p:nvSpPr>
          <p:cNvPr id="4" name="Slide Number Placeholder 3">
            <a:extLst>
              <a:ext uri="{FF2B5EF4-FFF2-40B4-BE49-F238E27FC236}">
                <a16:creationId xmlns:a16="http://schemas.microsoft.com/office/drawing/2014/main" id="{3E443923-F216-4A85-BFD0-99A25DD058C2}"/>
              </a:ext>
            </a:extLst>
          </p:cNvPr>
          <p:cNvSpPr>
            <a:spLocks noGrp="1"/>
          </p:cNvSpPr>
          <p:nvPr>
            <p:ph type="sldNum" sz="quarter" idx="5"/>
          </p:nvPr>
        </p:nvSpPr>
        <p:spPr/>
        <p:txBody>
          <a:bodyPr/>
          <a:lstStyle/>
          <a:p>
            <a:pPr>
              <a:defRPr/>
            </a:pPr>
            <a:fld id="{6D45678C-4339-4982-93D3-8A0FCC6FBC4B}"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According to numerous studies published in the literature, many  pathogens can live from days to several months on dry surfaces.  As you can see not all organisms are the same, some like MRSA can survive for long periods of time while HIV can only survive for a very short period. </a:t>
            </a:r>
            <a:endParaRPr lang="en-US" altLang="en-US" b="1" strike="sngStrike" dirty="0"/>
          </a:p>
          <a:p>
            <a:endParaRPr lang="en-US" altLang="en-US" b="1"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DA47A5-8E23-40D0-B4C9-7031ED2527E4}" type="slidenum">
              <a:rPr lang="en-US" altLang="en-US" smtClean="0"/>
              <a:pPr fontAlgn="base">
                <a:spcBef>
                  <a:spcPct val="0"/>
                </a:spcBef>
                <a:spcAft>
                  <a:spcPct val="0"/>
                </a:spcAft>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are examples of commonly used disinfectants in healthcare.   A quaternary ammonium compound is a commonly used product, but there are new products on the market including an improved or accelerated hydrogen peroxide.</a:t>
            </a:r>
          </a:p>
          <a:p>
            <a:r>
              <a:rPr lang="en-US" altLang="en-US" dirty="0"/>
              <a:t>Most of these preparations come in ready to use forms that do not require any additional mixing of dilution.  </a:t>
            </a:r>
            <a:endParaRPr lang="en-US" altLang="en-US" dirty="0">
              <a:cs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F813084-759E-4234-BEE2-94AF439A9F07}"/>
              </a:ext>
            </a:extLst>
          </p:cNvPr>
          <p:cNvSpPr>
            <a:spLocks noGrp="1"/>
          </p:cNvSpPr>
          <p:nvPr>
            <p:ph type="body" idx="1"/>
          </p:nvPr>
        </p:nvSpPr>
        <p:spPr/>
        <p:txBody>
          <a:bodyPr/>
          <a:lstStyle/>
          <a:p>
            <a:pPr>
              <a:defRPr/>
            </a:pPr>
            <a:r>
              <a:rPr lang="en-US" dirty="0"/>
              <a:t>Here are some things to consider when selecting the “ideal” disinfectant for your specific practice:</a:t>
            </a:r>
          </a:p>
          <a:p>
            <a:pPr marL="171450" indent="-171450">
              <a:buFont typeface="Arial" panose="020B0604020202020204" pitchFamily="34" charset="0"/>
              <a:buChar char="•"/>
              <a:defRPr/>
            </a:pPr>
            <a:r>
              <a:rPr lang="en-US" dirty="0"/>
              <a:t>The product should be broad spectrum and be effective against a wide range of organisms</a:t>
            </a:r>
          </a:p>
          <a:p>
            <a:pPr marL="171450" indent="-171450">
              <a:buFont typeface="Arial" panose="020B0604020202020204" pitchFamily="34" charset="0"/>
              <a:buChar char="•"/>
              <a:defRPr/>
            </a:pPr>
            <a:r>
              <a:rPr lang="en-US" dirty="0"/>
              <a:t>It should be fast acting and nontoxic </a:t>
            </a:r>
          </a:p>
          <a:p>
            <a:pPr marL="171450" indent="-171450">
              <a:buFont typeface="Arial" panose="020B0604020202020204" pitchFamily="34" charset="0"/>
              <a:buChar char="•"/>
              <a:defRPr/>
            </a:pPr>
            <a:r>
              <a:rPr lang="en-US" dirty="0"/>
              <a:t>It should be compatible with the surface of the object you are disinfecting</a:t>
            </a:r>
          </a:p>
          <a:p>
            <a:pPr marL="171450" indent="-171450">
              <a:buFont typeface="Arial" panose="020B0604020202020204" pitchFamily="34" charset="0"/>
              <a:buChar char="•"/>
              <a:defRPr/>
            </a:pPr>
            <a:r>
              <a:rPr lang="en-US" dirty="0"/>
              <a:t>It should be easy for staff to use</a:t>
            </a:r>
          </a:p>
          <a:p>
            <a:pPr marL="171450" indent="-171450">
              <a:buFont typeface="Arial" panose="020B0604020202020204" pitchFamily="34" charset="0"/>
              <a:buChar char="•"/>
              <a:defRPr/>
            </a:pPr>
            <a:r>
              <a:rPr lang="en-US" dirty="0"/>
              <a:t>It should not have any obtrusive odor and</a:t>
            </a:r>
          </a:p>
          <a:p>
            <a:pPr marL="171450" indent="-171450">
              <a:buFont typeface="Arial" panose="020B0604020202020204" pitchFamily="34" charset="0"/>
              <a:buChar char="•"/>
              <a:defRPr/>
            </a:pPr>
            <a:r>
              <a:rPr lang="en-US" dirty="0"/>
              <a:t>It should be economical </a:t>
            </a:r>
          </a:p>
          <a:p>
            <a:pPr>
              <a:defRPr/>
            </a:pPr>
            <a:endParaRPr lang="en-US" dirty="0"/>
          </a:p>
        </p:txBody>
      </p:sp>
      <p:sp>
        <p:nvSpPr>
          <p:cNvPr id="4" name="Slide Number Placeholder 3">
            <a:extLst>
              <a:ext uri="{FF2B5EF4-FFF2-40B4-BE49-F238E27FC236}">
                <a16:creationId xmlns:a16="http://schemas.microsoft.com/office/drawing/2014/main" id="{02105CAF-392F-4ACC-BA5A-2A04CC740089}"/>
              </a:ext>
            </a:extLst>
          </p:cNvPr>
          <p:cNvSpPr>
            <a:spLocks noGrp="1"/>
          </p:cNvSpPr>
          <p:nvPr>
            <p:ph type="sldNum" sz="quarter" idx="5"/>
          </p:nvPr>
        </p:nvSpPr>
        <p:spPr/>
        <p:txBody>
          <a:bodyPr/>
          <a:lstStyle/>
          <a:p>
            <a:pPr>
              <a:defRPr/>
            </a:pPr>
            <a:fld id="{7356663E-63E6-4995-947A-78791F15D389}"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Another important process to understand is how to clean-up blood and body fluid spills.  OSHA requires, as part of the bloodborne pathogen standard,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CLICKs</a:t>
            </a:r>
          </a:p>
          <a:p>
            <a:pPr marL="171450" indent="-171450">
              <a:buFont typeface="Arial" panose="020B0604020202020204" pitchFamily="34" charset="0"/>
              <a:buChar char="•"/>
              <a:defRPr/>
            </a:pPr>
            <a:r>
              <a:rPr lang="en-US" b="0" dirty="0"/>
              <a:t>Contaminated work surfaces shall be decontaminated with an appropriate disinfectant </a:t>
            </a:r>
          </a:p>
          <a:p>
            <a:pPr marL="628650" lvl="1" indent="-171450">
              <a:buFont typeface="Arial" panose="020B0604020202020204" pitchFamily="34" charset="0"/>
              <a:buChar char="•"/>
              <a:defRPr/>
            </a:pPr>
            <a:r>
              <a:rPr lang="en-US" b="0" dirty="0"/>
              <a:t>after completion of procedures; </a:t>
            </a:r>
          </a:p>
          <a:p>
            <a:pPr marL="628650" lvl="1" indent="-171450">
              <a:buFont typeface="Arial" panose="020B0604020202020204" pitchFamily="34" charset="0"/>
              <a:buChar char="•"/>
              <a:defRPr/>
            </a:pPr>
            <a:r>
              <a:rPr lang="en-US" b="0" dirty="0"/>
              <a:t>immediately or as soon as feasible when surfaces are overtly contaminated </a:t>
            </a:r>
          </a:p>
          <a:p>
            <a:pPr marL="628650" lvl="1" indent="-171450">
              <a:buFont typeface="Arial" panose="020B0604020202020204" pitchFamily="34" charset="0"/>
              <a:buChar char="•"/>
              <a:defRPr/>
            </a:pPr>
            <a:r>
              <a:rPr lang="en-US" b="0" dirty="0"/>
              <a:t>or after any spill of blood or other potentially infectious materials; </a:t>
            </a:r>
          </a:p>
          <a:p>
            <a:pPr marL="628650" lvl="1" indent="-171450">
              <a:buFont typeface="Arial" panose="020B0604020202020204" pitchFamily="34" charset="0"/>
              <a:buChar char="•"/>
              <a:defRPr/>
            </a:pPr>
            <a:r>
              <a:rPr lang="en-US" b="0" dirty="0"/>
              <a:t>and at the end of the work shift if the surface may have become contaminated since the last cleaning. </a:t>
            </a:r>
            <a:endParaRPr lang="en-US" b="0" dirty="0">
              <a:ea typeface="Calibri"/>
              <a:cs typeface="Calibri"/>
            </a:endParaRPr>
          </a:p>
          <a:p>
            <a:pPr marL="171450" indent="-171450">
              <a:buFont typeface="Arial" panose="020B0604020202020204" pitchFamily="34" charset="0"/>
              <a:buChar char="•"/>
              <a:defRPr/>
            </a:pPr>
            <a:r>
              <a:rPr lang="en-US" b="0" dirty="0"/>
              <a:t>When there are large spills of blood and/or body fluids it is important to clean or remove the spill prior to disinfecting the area</a:t>
            </a:r>
            <a:endParaRPr lang="en-US" b="0" dirty="0">
              <a:ea typeface="Calibri"/>
              <a:cs typeface="Calibri"/>
            </a:endParaRPr>
          </a:p>
          <a:p>
            <a:pPr marL="171450" indent="-171450">
              <a:buFont typeface="Arial" panose="020B0604020202020204" pitchFamily="34" charset="0"/>
              <a:buChar char="•"/>
              <a:defRPr/>
            </a:pPr>
            <a:r>
              <a:rPr lang="en-US" b="0" dirty="0"/>
              <a:t>The first step is to clean and decontaminate the area promptly.  </a:t>
            </a:r>
            <a:endParaRPr lang="en-US" b="0" dirty="0">
              <a:ea typeface="Calibri"/>
              <a:cs typeface="Calibri"/>
            </a:endParaRPr>
          </a:p>
          <a:p>
            <a:pPr marL="171450" indent="-171450">
              <a:buFont typeface="Arial" panose="020B0604020202020204" pitchFamily="34" charset="0"/>
              <a:buChar char="•"/>
              <a:defRPr/>
            </a:pPr>
            <a:r>
              <a:rPr lang="en-US" b="0" dirty="0"/>
              <a:t>If the spill contains large amounts of blood or body fluids, clean the visible matter with disposable absorbent material, and discard the contaminated materials in appropriate, labeled container (treat as OSHA regulated medical waste)•</a:t>
            </a:r>
            <a:endParaRPr lang="en-US" b="0" dirty="0">
              <a:ea typeface="Calibri"/>
              <a:cs typeface="Calibri"/>
            </a:endParaRPr>
          </a:p>
          <a:p>
            <a:pPr marL="171450" indent="-171450">
              <a:buFont typeface="Arial" panose="020B0604020202020204" pitchFamily="34" charset="0"/>
              <a:buChar char="•"/>
              <a:defRPr/>
            </a:pPr>
            <a:r>
              <a:rPr lang="en-US" b="0" dirty="0"/>
              <a:t>Use EPA-registered disinfectants labeled tuberculocidal or EPA registered germicides with specific label claims for HIV or hepatitis B virus (HBV) in accordance with label instructions to decontaminate spills of blood and other body fluids. </a:t>
            </a:r>
            <a:endParaRPr lang="en-US" b="0" dirty="0">
              <a:ea typeface="Calibri"/>
              <a:cs typeface="Calibri"/>
            </a:endParaRPr>
          </a:p>
          <a:p>
            <a:pPr marL="171450" indent="-171450">
              <a:buFont typeface="Arial" panose="020B0604020202020204" pitchFamily="34" charset="0"/>
              <a:buChar char="•"/>
            </a:pPr>
            <a:endParaRPr lang="en-US" altLang="en-US" dirty="0"/>
          </a:p>
        </p:txBody>
      </p:sp>
      <p:sp>
        <p:nvSpPr>
          <p:cNvPr id="4" name="Slide Number Placeholder 3">
            <a:extLst>
              <a:ext uri="{FF2B5EF4-FFF2-40B4-BE49-F238E27FC236}">
                <a16:creationId xmlns:a16="http://schemas.microsoft.com/office/drawing/2014/main" id="{47054E56-216E-42A0-97FC-784990A13EC1}"/>
              </a:ext>
            </a:extLst>
          </p:cNvPr>
          <p:cNvSpPr>
            <a:spLocks noGrp="1"/>
          </p:cNvSpPr>
          <p:nvPr>
            <p:ph type="sldNum" sz="quarter" idx="5"/>
          </p:nvPr>
        </p:nvSpPr>
        <p:spPr/>
        <p:txBody>
          <a:bodyPr/>
          <a:lstStyle/>
          <a:p>
            <a:pPr>
              <a:defRPr/>
            </a:pPr>
            <a:fld id="{41B04224-F2CA-466B-9370-6C1D17BCD3E6}"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dirty="0"/>
              <a:t>That’s right. Contaminated items should be handled as little as possible and transported immediately. They should never be left in the </a:t>
            </a:r>
            <a:r>
              <a:rPr lang="en-US" altLang="en-US" b="0" dirty="0"/>
              <a:t>patient station</a:t>
            </a:r>
          </a:p>
        </p:txBody>
      </p:sp>
      <p:sp>
        <p:nvSpPr>
          <p:cNvPr id="4" name="Slide Number Placeholder 3">
            <a:extLst>
              <a:ext uri="{FF2B5EF4-FFF2-40B4-BE49-F238E27FC236}">
                <a16:creationId xmlns:a16="http://schemas.microsoft.com/office/drawing/2014/main" id="{EDAE4BAF-07C7-406C-A4D5-EBB31D79EA14}"/>
              </a:ext>
            </a:extLst>
          </p:cNvPr>
          <p:cNvSpPr>
            <a:spLocks noGrp="1"/>
          </p:cNvSpPr>
          <p:nvPr>
            <p:ph type="sldNum" sz="quarter" idx="5"/>
          </p:nvPr>
        </p:nvSpPr>
        <p:spPr/>
        <p:txBody>
          <a:bodyPr/>
          <a:lstStyle/>
          <a:p>
            <a:pPr>
              <a:defRPr/>
            </a:pPr>
            <a:fld id="{80A1F445-2893-4C8E-9420-9AEDA39E1A43}"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E2DB61D7-4E87-4216-B18A-9BDCEF90056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Regardless of the level of sterilization and/or disinfection preformed in your facility personnel performing these functions should receive comprehensive and intensive training.</a:t>
            </a:r>
          </a:p>
          <a:p>
            <a:pPr eaLnBrk="1" hangingPunct="1">
              <a:spcBef>
                <a:spcPct val="0"/>
              </a:spcBef>
              <a:defRPr/>
            </a:pPr>
            <a:r>
              <a:rPr lang="en-US" altLang="en-US" b="1" dirty="0"/>
              <a:t>CLICKs</a:t>
            </a:r>
          </a:p>
          <a:p>
            <a:pPr eaLnBrk="1" hangingPunct="1">
              <a:spcBef>
                <a:spcPct val="0"/>
              </a:spcBef>
              <a:defRPr/>
            </a:pPr>
            <a:r>
              <a:rPr lang="en-US" altLang="en-US" dirty="0"/>
              <a:t>For staff to achieve and maintain competency they should:</a:t>
            </a:r>
          </a:p>
          <a:p>
            <a:pPr marL="177845" indent="-177845" eaLnBrk="1" hangingPunct="1">
              <a:spcBef>
                <a:spcPct val="0"/>
              </a:spcBef>
              <a:buFont typeface="Arial" panose="020B0604020202020204" pitchFamily="34" charset="0"/>
              <a:buChar char="•"/>
              <a:defRPr/>
            </a:pPr>
            <a:r>
              <a:rPr lang="en-US" altLang="en-US" dirty="0"/>
              <a:t>Receive hands-on-training</a:t>
            </a:r>
          </a:p>
          <a:p>
            <a:pPr marL="177845" indent="-177845" eaLnBrk="1" hangingPunct="1">
              <a:spcBef>
                <a:spcPct val="0"/>
              </a:spcBef>
              <a:buFont typeface="Arial" panose="020B0604020202020204" pitchFamily="34" charset="0"/>
              <a:buChar char="•"/>
              <a:defRPr/>
            </a:pPr>
            <a:r>
              <a:rPr lang="en-US" altLang="en-US" dirty="0"/>
              <a:t>Work with supervision until competency is documented</a:t>
            </a:r>
          </a:p>
          <a:p>
            <a:pPr marL="177845" indent="-177845" eaLnBrk="1" hangingPunct="1">
              <a:spcBef>
                <a:spcPct val="0"/>
              </a:spcBef>
              <a:buFont typeface="Arial" panose="020B0604020202020204" pitchFamily="34" charset="0"/>
              <a:buChar char="•"/>
              <a:defRPr/>
            </a:pPr>
            <a:r>
              <a:rPr lang="en-US" altLang="en-US" dirty="0"/>
              <a:t>Competency testing should be conducted at commencement of employment and no less than annually</a:t>
            </a:r>
          </a:p>
          <a:p>
            <a:pPr marL="177845" indent="-177845" eaLnBrk="1" hangingPunct="1">
              <a:spcBef>
                <a:spcPct val="0"/>
              </a:spcBef>
              <a:buFont typeface="Arial" panose="020B0604020202020204" pitchFamily="34" charset="0"/>
              <a:buChar char="•"/>
              <a:defRPr/>
            </a:pPr>
            <a:r>
              <a:rPr lang="en-US" altLang="en-US" dirty="0"/>
              <a:t>Competency testing should be performed at least annually or more often if new responsibilities are introduced.</a:t>
            </a:r>
          </a:p>
          <a:p>
            <a:pPr marL="177845" indent="-177845" eaLnBrk="1" hangingPunct="1">
              <a:spcBef>
                <a:spcPct val="0"/>
              </a:spcBef>
              <a:buFont typeface="Arial" panose="020B0604020202020204" pitchFamily="34" charset="0"/>
              <a:buChar char="•"/>
              <a:defRPr/>
            </a:pPr>
            <a:r>
              <a:rPr lang="en-US" altLang="en-US" dirty="0"/>
              <a:t>All training and competencies should be documented.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48EABA-7015-4815-972C-B248D4125052}" type="slidenum">
              <a:rPr lang="en-US" altLang="en-US" smtClean="0">
                <a:solidFill>
                  <a:srgbClr val="000000"/>
                </a:solidFill>
              </a:rPr>
              <a:pPr fontAlgn="base">
                <a:spcBef>
                  <a:spcPct val="0"/>
                </a:spcBef>
                <a:spcAft>
                  <a:spcPct val="0"/>
                </a:spcAft>
              </a:pPr>
              <a:t>25</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6B5D397-39D3-4855-A87A-E33689E1B659}" type="slidenum">
              <a:rPr lang="en-US" altLang="en-US" smtClean="0">
                <a:solidFill>
                  <a:srgbClr val="000000"/>
                </a:solidFill>
                <a:latin typeface="Arial" panose="020B0604020202020204" pitchFamily="34" charset="0"/>
              </a:rPr>
              <a:pPr fontAlgn="base">
                <a:spcBef>
                  <a:spcPct val="0"/>
                </a:spcBef>
                <a:spcAft>
                  <a:spcPct val="0"/>
                </a:spcAft>
              </a:pPr>
              <a:t>26</a:t>
            </a:fld>
            <a:endParaRPr lang="en-US" altLang="en-US">
              <a:solidFill>
                <a:srgbClr val="000000"/>
              </a:solidFill>
              <a:latin typeface="Arial" panose="020B0604020202020204" pitchFamily="34" charset="0"/>
            </a:endParaRPr>
          </a:p>
        </p:txBody>
      </p:sp>
      <p:sp>
        <p:nvSpPr>
          <p:cNvPr id="110595"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Notes Placeholder 2">
            <a:extLst>
              <a:ext uri="{FF2B5EF4-FFF2-40B4-BE49-F238E27FC236}">
                <a16:creationId xmlns:a16="http://schemas.microsoft.com/office/drawing/2014/main" id="{15BDA98E-E454-4269-80B2-748731983F2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As part of the quality control program:</a:t>
            </a:r>
          </a:p>
          <a:p>
            <a:pPr marL="177845" indent="-177845" eaLnBrk="1" hangingPunct="1">
              <a:spcBef>
                <a:spcPct val="0"/>
              </a:spcBef>
              <a:buFont typeface="Arial" panose="020B0604020202020204" pitchFamily="34" charset="0"/>
              <a:buChar char="•"/>
              <a:defRPr/>
            </a:pPr>
            <a:r>
              <a:rPr lang="en-US" altLang="en-US" dirty="0"/>
              <a:t>Conduct infection control rounds at least annually in your facility and more often in </a:t>
            </a:r>
            <a:r>
              <a:rPr lang="en-US" altLang="en-US" b="0" dirty="0"/>
              <a:t>your patient dialysis station </a:t>
            </a:r>
          </a:p>
          <a:p>
            <a:pPr marL="177845" indent="-177845" eaLnBrk="1" hangingPunct="1">
              <a:spcBef>
                <a:spcPct val="0"/>
              </a:spcBef>
              <a:buFont typeface="Arial" panose="020B0604020202020204" pitchFamily="34" charset="0"/>
              <a:buChar char="•"/>
              <a:defRPr/>
            </a:pPr>
            <a:r>
              <a:rPr lang="en-US" altLang="en-US" dirty="0"/>
              <a:t>Ensure that all products used in the facility have been approved by designated individuals with oversight over infection prevention. </a:t>
            </a:r>
          </a:p>
          <a:p>
            <a:pPr marL="177845" indent="-177845" eaLnBrk="1" hangingPunct="1">
              <a:spcBef>
                <a:spcPct val="0"/>
              </a:spcBef>
              <a:buFont typeface="Arial" panose="020B0604020202020204" pitchFamily="34" charset="0"/>
              <a:buChar char="•"/>
              <a:defRPr/>
            </a:pPr>
            <a:r>
              <a:rPr lang="en-US" altLang="en-US" dirty="0"/>
              <a:t>Follow manufacturer instructions for use for preparation and packing of items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we start our discussion it is important to remember that all microorganisms are not equal. </a:t>
            </a:r>
            <a:r>
              <a:rPr lang="en-US" altLang="en-US" b="1" dirty="0"/>
              <a:t> </a:t>
            </a:r>
            <a:r>
              <a:rPr lang="en-US" altLang="en-US" dirty="0"/>
              <a:t>Various types of microorganisms have differing levels of resistance to disinfectants and </a:t>
            </a:r>
            <a:r>
              <a:rPr lang="en-US" altLang="en-US" dirty="0" err="1"/>
              <a:t>sterilants</a:t>
            </a:r>
            <a:r>
              <a:rPr lang="en-US" altLang="en-US" dirty="0"/>
              <a:t>. </a:t>
            </a:r>
          </a:p>
          <a:p>
            <a:r>
              <a:rPr lang="en-US" altLang="en-US" b="1" dirty="0"/>
              <a:t>CLICK</a:t>
            </a:r>
            <a:r>
              <a:rPr lang="en-US" altLang="en-US" dirty="0"/>
              <a:t> </a:t>
            </a:r>
          </a:p>
          <a:p>
            <a:r>
              <a:rPr lang="en-US" altLang="en-US" dirty="0"/>
              <a:t>The hardest microorganisms to kill are Prions. You will not likely encounter this</a:t>
            </a:r>
            <a:endParaRPr lang="en-US" altLang="en-US" b="1" strike="sngStrike" dirty="0"/>
          </a:p>
          <a:p>
            <a:r>
              <a:rPr lang="en-US" altLang="en-US" b="1" dirty="0"/>
              <a:t>CLICK</a:t>
            </a:r>
            <a:endParaRPr lang="en-US" altLang="en-US" dirty="0"/>
          </a:p>
          <a:p>
            <a:r>
              <a:rPr lang="en-US" altLang="en-US" dirty="0"/>
              <a:t>The most resistant microorganism you are likely to encounter within your practice setting will be spores.  These bacteria (like </a:t>
            </a:r>
            <a:r>
              <a:rPr lang="en-US" altLang="en-US" i="1" dirty="0"/>
              <a:t>C. difficile</a:t>
            </a:r>
            <a:r>
              <a:rPr lang="en-US" altLang="en-US" dirty="0"/>
              <a:t>) form hard protective coverings, which allow them to survive harsh conditions and be resistant to routine environmental disinfection products.  </a:t>
            </a:r>
          </a:p>
          <a:p>
            <a:r>
              <a:rPr lang="en-US" altLang="en-US" b="1" dirty="0"/>
              <a:t>CLICK</a:t>
            </a:r>
            <a:endParaRPr lang="en-US" altLang="en-US" dirty="0"/>
          </a:p>
          <a:p>
            <a:r>
              <a:rPr lang="en-US" altLang="en-US" dirty="0"/>
              <a:t>Certain viruses, like norovirus, are not the hardest to kill but they are resistant to alcohols. This is important to know because alcohol-based hand rubs are widely used in healthcare but are not effective against norovirus.  </a:t>
            </a:r>
          </a:p>
          <a:p>
            <a:r>
              <a:rPr lang="en-US" altLang="en-US" dirty="0"/>
              <a:t> </a:t>
            </a:r>
            <a:r>
              <a:rPr lang="en-US" altLang="en-US" b="1" dirty="0"/>
              <a:t>CLICK</a:t>
            </a:r>
            <a:endParaRPr lang="en-US" altLang="en-US" dirty="0"/>
          </a:p>
          <a:p>
            <a:r>
              <a:rPr lang="en-US" altLang="en-US" dirty="0"/>
              <a:t>HIV and Hepatitis B are among the “easiest to kill” viruses</a:t>
            </a:r>
          </a:p>
          <a:p>
            <a:endParaRPr lang="en-US" altLang="en-US" dirty="0"/>
          </a:p>
          <a:p>
            <a:endParaRPr lang="en-US" altLang="en-US" dirty="0"/>
          </a:p>
        </p:txBody>
      </p:sp>
      <p:sp>
        <p:nvSpPr>
          <p:cNvPr id="4" name="Slide Number Placeholder 3">
            <a:extLst>
              <a:ext uri="{FF2B5EF4-FFF2-40B4-BE49-F238E27FC236}">
                <a16:creationId xmlns:a16="http://schemas.microsoft.com/office/drawing/2014/main" id="{D074495D-8FC9-416B-BAB0-2D6269DD9D6F}"/>
              </a:ext>
            </a:extLst>
          </p:cNvPr>
          <p:cNvSpPr>
            <a:spLocks noGrp="1"/>
          </p:cNvSpPr>
          <p:nvPr>
            <p:ph type="sldNum" sz="quarter" idx="5"/>
          </p:nvPr>
        </p:nvSpPr>
        <p:spPr/>
        <p:txBody>
          <a:bodyPr/>
          <a:lstStyle/>
          <a:p>
            <a:pPr>
              <a:defRPr/>
            </a:pPr>
            <a:fld id="{DF641EE2-7267-4E42-8143-16893D5FDC12}"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39E2B3A-6435-4CAA-B19E-F39D0CBAB4CF}"/>
              </a:ext>
            </a:extLst>
          </p:cNvPr>
          <p:cNvSpPr>
            <a:spLocks noGrp="1"/>
          </p:cNvSpPr>
          <p:nvPr>
            <p:ph type="body" idx="1"/>
          </p:nvPr>
        </p:nvSpPr>
        <p:spPr/>
        <p:txBody>
          <a:bodyPr/>
          <a:lstStyle/>
          <a:p>
            <a:pPr>
              <a:defRPr/>
            </a:pPr>
            <a:r>
              <a:rPr lang="en-US" dirty="0"/>
              <a:t>Many  facilities are challenged with space limitations when reprocessing reusable patient care items in compliance with CDC recommendations . In the next section, we will review the steps for sterile instrument processing.  The room designated for sterile processing should be divided into three areas:  Decontamination or instrument cleaning, instrument packaging, and sterilization and storage.  </a:t>
            </a:r>
          </a:p>
          <a:p>
            <a:pPr>
              <a:defRPr/>
            </a:pPr>
            <a:r>
              <a:rPr lang="en-US" b="1" dirty="0"/>
              <a:t>CLICKs</a:t>
            </a:r>
          </a:p>
          <a:p>
            <a:pPr marL="181225" indent="-181225">
              <a:buFont typeface="Arial" pitchFamily="34" charset="0"/>
              <a:buChar char="•"/>
              <a:defRPr/>
            </a:pPr>
            <a:r>
              <a:rPr lang="en-US" dirty="0"/>
              <a:t>In the cleaning or decontamination area, reusable contaminated instruments are received, sorted, and cleaned</a:t>
            </a:r>
          </a:p>
          <a:p>
            <a:pPr marL="181225" indent="-181225">
              <a:buFont typeface="Arial" pitchFamily="34" charset="0"/>
              <a:buChar char="•"/>
              <a:defRPr/>
            </a:pPr>
            <a:r>
              <a:rPr lang="en-US" dirty="0"/>
              <a:t>The packaging area is for inspecting, assembling, and packaging clean instruments in preparation for final sterilization</a:t>
            </a:r>
          </a:p>
          <a:p>
            <a:pPr marL="181225" indent="-181225">
              <a:buFont typeface="Arial" pitchFamily="34" charset="0"/>
              <a:buChar char="•"/>
              <a:defRPr/>
            </a:pPr>
            <a:r>
              <a:rPr lang="en-US" dirty="0"/>
              <a:t>The sterilization and storage area contains the sterilizers and related supplies, incubators for analyzing spore tests, and can contain enclosed storage for sterile and disposable (single-use) items. Alternatively, storage can be in another designated room.</a:t>
            </a:r>
          </a:p>
          <a:p>
            <a:pPr>
              <a:defRPr/>
            </a:pPr>
            <a:endParaRPr lang="en-US" dirty="0"/>
          </a:p>
        </p:txBody>
      </p:sp>
      <p:sp>
        <p:nvSpPr>
          <p:cNvPr id="4" name="Slide Number Placeholder 3">
            <a:extLst>
              <a:ext uri="{FF2B5EF4-FFF2-40B4-BE49-F238E27FC236}">
                <a16:creationId xmlns:a16="http://schemas.microsoft.com/office/drawing/2014/main" id="{5488ABE5-FA24-486C-B437-8DD039BBA482}"/>
              </a:ext>
            </a:extLst>
          </p:cNvPr>
          <p:cNvSpPr>
            <a:spLocks noGrp="1"/>
          </p:cNvSpPr>
          <p:nvPr>
            <p:ph type="sldNum" sz="quarter" idx="5"/>
          </p:nvPr>
        </p:nvSpPr>
        <p:spPr/>
        <p:txBody>
          <a:bodyPr/>
          <a:lstStyle/>
          <a:p>
            <a:pPr>
              <a:defRPr/>
            </a:pPr>
            <a:fld id="{F616EFB5-0E77-41DE-BC3A-C7FFDAAD5DEA}"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47242A2-10A6-4406-9218-02FF6B968199}"/>
              </a:ext>
            </a:extLst>
          </p:cNvPr>
          <p:cNvSpPr>
            <a:spLocks noGrp="1"/>
          </p:cNvSpPr>
          <p:nvPr>
            <p:ph type="body" idx="1"/>
          </p:nvPr>
        </p:nvSpPr>
        <p:spPr/>
        <p:txBody>
          <a:bodyPr/>
          <a:lstStyle/>
          <a:p>
            <a:pPr>
              <a:defRPr/>
            </a:pPr>
            <a:r>
              <a:rPr lang="en-US" dirty="0"/>
              <a:t>Once you have identified the location for re-processing contaminated items you need to have a policy and procedure on how those contaminated items are managed. </a:t>
            </a:r>
          </a:p>
          <a:p>
            <a:pPr>
              <a:defRPr/>
            </a:pPr>
            <a:r>
              <a:rPr lang="en-US" b="1" dirty="0"/>
              <a:t>CLICKS</a:t>
            </a:r>
          </a:p>
          <a:p>
            <a:pPr>
              <a:defRPr/>
            </a:pPr>
            <a:r>
              <a:rPr lang="en-US" dirty="0"/>
              <a:t>Contaminated reusable items should be:</a:t>
            </a:r>
          </a:p>
          <a:p>
            <a:pPr marL="177845" indent="-177845">
              <a:buFont typeface="Arial" panose="020B0604020202020204" pitchFamily="34" charset="0"/>
              <a:buChar char="•"/>
              <a:defRPr/>
            </a:pPr>
            <a:r>
              <a:rPr lang="en-US" dirty="0"/>
              <a:t>Handled as little as possible</a:t>
            </a:r>
          </a:p>
          <a:p>
            <a:pPr marL="177845" indent="-177845">
              <a:buFont typeface="Arial" panose="020B0604020202020204" pitchFamily="34" charset="0"/>
              <a:buChar char="•"/>
              <a:defRPr/>
            </a:pPr>
            <a:r>
              <a:rPr lang="en-US" dirty="0"/>
              <a:t>Staff should wear appropriate PPE</a:t>
            </a:r>
          </a:p>
          <a:p>
            <a:pPr marL="177845" indent="-177845">
              <a:buFont typeface="Arial" panose="020B0604020202020204" pitchFamily="34" charset="0"/>
              <a:buChar char="•"/>
              <a:defRPr/>
            </a:pPr>
            <a:r>
              <a:rPr lang="en-US" dirty="0"/>
              <a:t>Gross debris should be removed at point of use</a:t>
            </a:r>
          </a:p>
          <a:p>
            <a:pPr marL="177845" indent="-177845">
              <a:buFont typeface="Arial" panose="020B0604020202020204" pitchFamily="34" charset="0"/>
              <a:buChar char="•"/>
              <a:defRPr/>
            </a:pPr>
            <a:r>
              <a:rPr lang="en-US" dirty="0"/>
              <a:t>Soiled items should be removed immediately after use and not left in the patient care area</a:t>
            </a:r>
          </a:p>
        </p:txBody>
      </p:sp>
      <p:sp>
        <p:nvSpPr>
          <p:cNvPr id="4" name="Slide Number Placeholder 3">
            <a:extLst>
              <a:ext uri="{FF2B5EF4-FFF2-40B4-BE49-F238E27FC236}">
                <a16:creationId xmlns:a16="http://schemas.microsoft.com/office/drawing/2014/main" id="{E4A0F4B5-2360-4A65-8850-5064ACA01BDB}"/>
              </a:ext>
            </a:extLst>
          </p:cNvPr>
          <p:cNvSpPr>
            <a:spLocks noGrp="1"/>
          </p:cNvSpPr>
          <p:nvPr>
            <p:ph type="sldNum" sz="quarter" idx="5"/>
          </p:nvPr>
        </p:nvSpPr>
        <p:spPr/>
        <p:txBody>
          <a:bodyPr/>
          <a:lstStyle/>
          <a:p>
            <a:pPr>
              <a:defRPr/>
            </a:pPr>
            <a:fld id="{9193EB3B-4D8C-432E-AD4E-CB73E169C8E9}"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A120CEC-9F53-467D-9673-CA59C9AC9DB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There are also several requirements that must be met when transporting instruments and/or medical devices that are contaminated. </a:t>
            </a:r>
          </a:p>
          <a:p>
            <a:pPr>
              <a:defRPr/>
            </a:pPr>
            <a:r>
              <a:rPr lang="en-US" altLang="en-US" b="1" dirty="0"/>
              <a:t>CLICKs</a:t>
            </a:r>
          </a:p>
          <a:p>
            <a:pPr marL="171450" indent="-171450">
              <a:buFont typeface="Arial" panose="020B0604020202020204" pitchFamily="34" charset="0"/>
              <a:buChar char="•"/>
              <a:defRPr/>
            </a:pPr>
            <a:r>
              <a:rPr lang="en-US" altLang="en-US" dirty="0"/>
              <a:t>Items must be transported in a container that is selected based on the type of contaminated item. Containers may include bins, trays and/or carts but must meet the requirements outlined on the slide</a:t>
            </a:r>
          </a:p>
          <a:p>
            <a:pPr marL="171450" indent="-171450">
              <a:buFont typeface="Arial" panose="020B0604020202020204" pitchFamily="34" charset="0"/>
              <a:buChar char="•"/>
              <a:defRPr/>
            </a:pPr>
            <a:r>
              <a:rPr lang="en-US" altLang="en-US" dirty="0"/>
              <a:t>Items must be kept moist during transport but not submerged in a liquid and the collection containers should be made of material that can effectively be decontaminated</a:t>
            </a:r>
          </a:p>
          <a:p>
            <a:pPr marL="171450" indent="-171450">
              <a:buFont typeface="Arial" panose="020B0604020202020204" pitchFamily="34" charset="0"/>
              <a:buChar char="•"/>
              <a:defRPr/>
            </a:pPr>
            <a:r>
              <a:rPr lang="en-US" altLang="en-US" dirty="0"/>
              <a:t>Avoid transporting contaminated items in a liquid</a:t>
            </a:r>
          </a:p>
          <a:p>
            <a:pPr marL="171450" indent="-171450">
              <a:buFont typeface="Arial" panose="020B0604020202020204" pitchFamily="34" charset="0"/>
              <a:buChar char="•"/>
              <a:defRPr/>
            </a:pPr>
            <a:r>
              <a:rPr lang="en-US" dirty="0">
                <a:solidFill>
                  <a:srgbClr val="532E1D"/>
                </a:solidFill>
                <a:latin typeface="Edmondsans"/>
              </a:rPr>
              <a:t>Reusable collection containers for holding contaminated items should be made of material that can be effectively decontaminated</a:t>
            </a:r>
          </a:p>
          <a:p>
            <a:pPr marL="171450" indent="-171450">
              <a:buFont typeface="Arial" panose="020B0604020202020204" pitchFamily="34" charset="0"/>
              <a:buChar char="•"/>
              <a:defRPr/>
            </a:pPr>
            <a:r>
              <a:rPr lang="en-US" dirty="0">
                <a:solidFill>
                  <a:srgbClr val="532E1D"/>
                </a:solidFill>
                <a:latin typeface="Edmondsans"/>
              </a:rPr>
              <a:t>Use separate collection containers for contaminated versus re-processed or clean items</a:t>
            </a:r>
          </a:p>
          <a:p>
            <a:pPr>
              <a:defRPr/>
            </a:pPr>
            <a:endParaRPr lang="en-US" altLang="en-US" dirty="0"/>
          </a:p>
        </p:txBody>
      </p:sp>
      <p:sp>
        <p:nvSpPr>
          <p:cNvPr id="4" name="Slide Number Placeholder 3">
            <a:extLst>
              <a:ext uri="{FF2B5EF4-FFF2-40B4-BE49-F238E27FC236}">
                <a16:creationId xmlns:a16="http://schemas.microsoft.com/office/drawing/2014/main" id="{B0C5F316-0DAC-4B00-B690-2AC7F5FFC29E}"/>
              </a:ext>
            </a:extLst>
          </p:cNvPr>
          <p:cNvSpPr>
            <a:spLocks noGrp="1"/>
          </p:cNvSpPr>
          <p:nvPr>
            <p:ph type="sldNum" sz="quarter" idx="5"/>
          </p:nvPr>
        </p:nvSpPr>
        <p:spPr/>
        <p:txBody>
          <a:bodyPr/>
          <a:lstStyle/>
          <a:p>
            <a:pPr>
              <a:defRPr/>
            </a:pPr>
            <a:fld id="{5921CCFF-D5B9-48E7-8A9A-A8950B658DE9}"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numerous factors that can influence the effectiveness of the disinfection and sterilization process outcomes.  </a:t>
            </a:r>
          </a:p>
          <a:p>
            <a:pPr marL="0" indent="0">
              <a:buFont typeface="Arial" panose="020B0604020202020204" pitchFamily="34" charset="0"/>
              <a:buNone/>
            </a:pPr>
            <a:r>
              <a:rPr lang="en-US" altLang="en-US" b="1" dirty="0"/>
              <a:t>CLICKs</a:t>
            </a:r>
          </a:p>
          <a:p>
            <a:pPr marL="171450" indent="-171450">
              <a:buFont typeface="Arial" panose="020B0604020202020204" pitchFamily="34" charset="0"/>
              <a:buChar char="•"/>
            </a:pPr>
            <a:r>
              <a:rPr lang="en-US" altLang="en-US" dirty="0"/>
              <a:t>The most important factor is cleaning of the object to reduce the bioburden and remove the foreign materials (organic and inorganic salts) that can act as barriers and interfere with the disinfectant’s or sterilant’ s activity on the surface of the object.  For instance, you would want to remove or pre-clean any instruments heavily contaminated with feces, sputum, blood or other secretions before sending it for reprocessing.  Failure to do so could make it difficult to clean the items because of dried-on secretions.  </a:t>
            </a:r>
          </a:p>
          <a:p>
            <a:pPr marL="171450" indent="-171450">
              <a:buFont typeface="Arial" panose="020B0604020202020204" pitchFamily="34" charset="0"/>
              <a:buChar char="•"/>
            </a:pPr>
            <a:r>
              <a:rPr lang="en-US" altLang="en-US" dirty="0"/>
              <a:t>Another very important factor to consider, and one that is often overlooked, is that the disinfectant or sterilant is tested to confirm that the concentration and contact time are appropriate and match the manufacturer’s instructions.  Inadequate exposure to a disinfectant or sterilant can lead to residual contamination remaining on the item, which could be transmitted to another patient.</a:t>
            </a:r>
          </a:p>
          <a:p>
            <a:pPr marL="171450" indent="-171450">
              <a:buFont typeface="Arial" panose="020B0604020202020204" pitchFamily="34" charset="0"/>
              <a:buChar char="•"/>
            </a:pPr>
            <a:r>
              <a:rPr lang="en-US" altLang="en-US" dirty="0"/>
              <a:t>The nature of the object is also an important factor to consider when reprocessing.  Does the item have hinges, crevices, lumens, or complex moving parts that require special attention or disassembly when cleaning and reprocessing?</a:t>
            </a:r>
          </a:p>
          <a:p>
            <a:pPr marL="171450" indent="-171450">
              <a:buFont typeface="Arial" panose="020B0604020202020204" pitchFamily="34" charset="0"/>
              <a:buChar char="•"/>
            </a:pPr>
            <a:r>
              <a:rPr lang="en-US" altLang="en-US" dirty="0"/>
              <a:t>The final factors to consider are the temperature and pH of the disinfectant or sterilant.  Increases or decreases in theses factors can lead to improved or reduced activity of many disinfectants.  Similarly, water hardness can reduce the rate of kill of some disinfectants.  It is important these parameters are checked to ensure optimum kill activity of the disinfectant/sterilant.</a:t>
            </a:r>
          </a:p>
          <a:p>
            <a:endParaRPr lang="en-US" altLang="en-US" dirty="0"/>
          </a:p>
        </p:txBody>
      </p:sp>
      <p:sp>
        <p:nvSpPr>
          <p:cNvPr id="4" name="Slide Number Placeholder 3">
            <a:extLst>
              <a:ext uri="{FF2B5EF4-FFF2-40B4-BE49-F238E27FC236}">
                <a16:creationId xmlns:a16="http://schemas.microsoft.com/office/drawing/2014/main" id="{A8634513-2057-4392-A719-B95C4952AE6B}"/>
              </a:ext>
            </a:extLst>
          </p:cNvPr>
          <p:cNvSpPr>
            <a:spLocks noGrp="1"/>
          </p:cNvSpPr>
          <p:nvPr>
            <p:ph type="sldNum" sz="quarter" idx="5"/>
          </p:nvPr>
        </p:nvSpPr>
        <p:spPr/>
        <p:txBody>
          <a:bodyPr/>
          <a:lstStyle/>
          <a:p>
            <a:pPr>
              <a:defRPr/>
            </a:pPr>
            <a:fld id="{A2BC3521-31D8-4E75-96AA-E7D13F5A5D80}"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02FBD98-C3EC-472B-926C-0298F4F46144}"/>
              </a:ext>
            </a:extLst>
          </p:cNvPr>
          <p:cNvSpPr>
            <a:spLocks noGrp="1"/>
          </p:cNvSpPr>
          <p:nvPr>
            <p:ph type="body" idx="1"/>
          </p:nvPr>
        </p:nvSpPr>
        <p:spPr/>
        <p:txBody>
          <a:bodyPr/>
          <a:lstStyle/>
          <a:p>
            <a:pPr>
              <a:defRPr/>
            </a:pPr>
            <a:r>
              <a:rPr lang="en-US" dirty="0"/>
              <a:t>Before anything is disinfected and sterilized, it is critical that the device or equipment is pre-cleaned. </a:t>
            </a:r>
          </a:p>
          <a:p>
            <a:pPr>
              <a:defRPr/>
            </a:pPr>
            <a:r>
              <a:rPr lang="en-US" dirty="0"/>
              <a:t>When contaminants such as dirt, blood or other body fluids are present they can act as a barrier to disinfection or sterilization of the item. </a:t>
            </a:r>
            <a:r>
              <a:rPr lang="en-US" b="1" dirty="0"/>
              <a:t> </a:t>
            </a:r>
            <a:r>
              <a:rPr lang="en-US" dirty="0"/>
              <a:t>Cleaning and decontamination should be done as soon as possible after the items have been used to avoid allowing material to dry on the device</a:t>
            </a:r>
          </a:p>
          <a:p>
            <a:pPr>
              <a:defRPr/>
            </a:pPr>
            <a:endParaRPr lang="en-US" b="0"/>
          </a:p>
          <a:p>
            <a:pPr>
              <a:defRPr/>
            </a:pPr>
            <a:r>
              <a:rPr lang="en-US" b="0"/>
              <a:t>ALWAYS </a:t>
            </a:r>
            <a:r>
              <a:rPr lang="en-US" b="0" dirty="0"/>
              <a:t>REMEMBER</a:t>
            </a:r>
          </a:p>
          <a:p>
            <a:pPr marL="171450" indent="-171450">
              <a:buFont typeface="Arial" panose="020B0604020202020204" pitchFamily="34" charset="0"/>
              <a:buChar char="•"/>
            </a:pPr>
            <a:r>
              <a:rPr lang="en-US" b="0" dirty="0"/>
              <a:t>Use all chemical disinfectants according to manufacturer's instructions for use, including immersion time. </a:t>
            </a:r>
          </a:p>
          <a:p>
            <a:pPr marL="171450" indent="-171450">
              <a:buFont typeface="Arial" panose="020B0604020202020204" pitchFamily="34" charset="0"/>
              <a:buChar char="•"/>
            </a:pPr>
            <a:r>
              <a:rPr lang="en-US" dirty="0"/>
              <a:t>A fluid-resistant gown should be worn</a:t>
            </a:r>
            <a:endParaRPr lang="en-US" dirty="0">
              <a:cs typeface="Calibri"/>
            </a:endParaRPr>
          </a:p>
          <a:p>
            <a:pPr marL="171450" indent="-171450">
              <a:buFont typeface="Arial" panose="020B0604020202020204" pitchFamily="34" charset="0"/>
              <a:buChar char="•"/>
            </a:pPr>
            <a:r>
              <a:rPr lang="en-US" dirty="0"/>
              <a:t>To avoid injury from sharp instruments, the provider should wear puncture-resistant, heavy-duty utility gloves, and proceed with care when handling or manually cleaning contaminated instruments and devices to avoid a percutaneous injury.  </a:t>
            </a:r>
          </a:p>
          <a:p>
            <a:pPr marL="171450" indent="-171450">
              <a:buFont typeface="Arial" panose="020B0604020202020204" pitchFamily="34" charset="0"/>
              <a:buChar char="•"/>
            </a:pPr>
            <a:r>
              <a:rPr lang="en-US" dirty="0"/>
              <a:t>To protect against splashes, a facemask, and eye protection or face shield should be worn.</a:t>
            </a:r>
          </a:p>
          <a:p>
            <a:endParaRPr lang="en-US" dirty="0"/>
          </a:p>
          <a:p>
            <a:r>
              <a:rPr lang="en-US" dirty="0"/>
              <a:t>Medical devices may be pre-cleaned either manually or by an automated process.</a:t>
            </a:r>
            <a:endParaRPr lang="en-US" dirty="0">
              <a:cs typeface="Calibri"/>
            </a:endParaRPr>
          </a:p>
          <a:p>
            <a:r>
              <a:rPr lang="en-US" dirty="0"/>
              <a:t>In the outpatient setting manual cleaning is the most common. Steps for manual cleaning include:</a:t>
            </a:r>
          </a:p>
          <a:p>
            <a:pPr marL="171450" indent="-171450">
              <a:buFont typeface="Arial" panose="020B0604020202020204" pitchFamily="34" charset="0"/>
              <a:buChar char="•"/>
            </a:pPr>
            <a:r>
              <a:rPr lang="en-US" dirty="0"/>
              <a:t>Soaking the item in an enzymatic or non-enzymatic detergent solution per the manufacturer instructions</a:t>
            </a:r>
          </a:p>
          <a:p>
            <a:pPr marL="171450" indent="-171450">
              <a:buFont typeface="Arial" panose="020B0604020202020204" pitchFamily="34" charset="0"/>
              <a:buChar char="•"/>
            </a:pPr>
            <a:r>
              <a:rPr lang="en-US" dirty="0"/>
              <a:t>Scrubbing with a brush if necessary to remove all the material</a:t>
            </a:r>
          </a:p>
          <a:p>
            <a:pPr marL="171450" indent="-171450">
              <a:buFont typeface="Arial" panose="020B0604020202020204" pitchFamily="34" charset="0"/>
              <a:buChar char="•"/>
            </a:pPr>
            <a:r>
              <a:rPr lang="en-US" dirty="0"/>
              <a:t>Rinsing the equipment thoroughly</a:t>
            </a:r>
          </a:p>
          <a:p>
            <a:pPr marL="171450" indent="-171450">
              <a:buFont typeface="Arial" panose="020B0604020202020204" pitchFamily="34" charset="0"/>
              <a:buChar char="•"/>
            </a:pPr>
            <a:r>
              <a:rPr lang="en-US" dirty="0"/>
              <a:t>Wiping with a </a:t>
            </a:r>
            <a:r>
              <a:rPr lang="en-US" b="0" dirty="0"/>
              <a:t>clean lint free towel, and</a:t>
            </a:r>
          </a:p>
          <a:p>
            <a:pPr marL="171450" indent="-171450">
              <a:buFont typeface="Arial" panose="020B0604020202020204" pitchFamily="34" charset="0"/>
              <a:buChar char="•"/>
            </a:pPr>
            <a:r>
              <a:rPr lang="en-US" dirty="0"/>
              <a:t>Allowing instruments to dry </a:t>
            </a:r>
          </a:p>
          <a:p>
            <a:pPr marL="171450" indent="-171450">
              <a:buFont typeface="Arial" panose="020B0604020202020204" pitchFamily="34" charset="0"/>
              <a:buChar char="•"/>
              <a:defRPr/>
            </a:pPr>
            <a:endParaRPr lang="en-US" dirty="0"/>
          </a:p>
        </p:txBody>
      </p:sp>
      <p:sp>
        <p:nvSpPr>
          <p:cNvPr id="4" name="Slide Number Placeholder 3">
            <a:extLst>
              <a:ext uri="{FF2B5EF4-FFF2-40B4-BE49-F238E27FC236}">
                <a16:creationId xmlns:a16="http://schemas.microsoft.com/office/drawing/2014/main" id="{9487C978-F571-439B-9DE3-00BF2635EFE1}"/>
              </a:ext>
            </a:extLst>
          </p:cNvPr>
          <p:cNvSpPr>
            <a:spLocks noGrp="1"/>
          </p:cNvSpPr>
          <p:nvPr>
            <p:ph type="sldNum" sz="quarter" idx="5"/>
          </p:nvPr>
        </p:nvSpPr>
        <p:spPr/>
        <p:txBody>
          <a:bodyPr/>
          <a:lstStyle/>
          <a:p>
            <a:pPr>
              <a:defRPr/>
            </a:pPr>
            <a:fld id="{6F9F8BA1-9B37-4B45-87E7-70BD80F9E8D0}" type="slidenum">
              <a:rPr lang="en-US" smtClean="0"/>
              <a:pPr>
                <a:defRPr/>
              </a:pPr>
              <a:t>8</a:t>
            </a:fld>
            <a:endParaRPr lang="en-US" dirty="0"/>
          </a:p>
        </p:txBody>
      </p:sp>
    </p:spTree>
    <p:extLst>
      <p:ext uri="{BB962C8B-B14F-4D97-AF65-F5344CB8AC3E}">
        <p14:creationId xmlns:p14="http://schemas.microsoft.com/office/powerpoint/2010/main" val="389246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731C77-6267-4A08-9307-59F4C4F492EB}" type="slidenum">
              <a:rPr lang="en-US" altLang="en-US" smtClean="0">
                <a:solidFill>
                  <a:srgbClr val="000000"/>
                </a:solidFill>
                <a:latin typeface="Arial" panose="020B0604020202020204" pitchFamily="34" charset="0"/>
              </a:rPr>
              <a:pPr fontAlgn="base">
                <a:spcBef>
                  <a:spcPct val="0"/>
                </a:spcBef>
                <a:spcAft>
                  <a:spcPct val="0"/>
                </a:spcAft>
              </a:pPr>
              <a:t>9</a:t>
            </a:fld>
            <a:endParaRPr lang="en-US" altLang="en-US">
              <a:solidFill>
                <a:srgbClr val="000000"/>
              </a:solidFill>
              <a:latin typeface="Arial" panose="020B0604020202020204" pitchFamily="34" charset="0"/>
            </a:endParaRPr>
          </a:p>
        </p:txBody>
      </p:sp>
      <p:sp>
        <p:nvSpPr>
          <p:cNvPr id="26627" name="Rectangle 2"/>
          <p:cNvSpPr>
            <a:spLocks noGrp="1" noRot="1" noChangeAspect="1" noChangeArrowheads="1" noTextEdit="1"/>
          </p:cNvSpPr>
          <p:nvPr>
            <p:ph type="sldImg"/>
          </p:nvPr>
        </p:nvSpPr>
        <p:spPr bwMode="auto">
          <a:xfrm>
            <a:off x="463550" y="715963"/>
            <a:ext cx="6364288" cy="358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2621F218-26A7-4451-A16B-532C33B9CE69}"/>
              </a:ext>
            </a:extLst>
          </p:cNvPr>
          <p:cNvSpPr>
            <a:spLocks noGrp="1" noChangeArrowheads="1"/>
          </p:cNvSpPr>
          <p:nvPr>
            <p:ph type="body" idx="1"/>
          </p:nvPr>
        </p:nvSpPr>
        <p:spPr bwMode="auto">
          <a:xfrm>
            <a:off x="950913" y="4535488"/>
            <a:ext cx="5386387" cy="4375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other and most efficient method of cleaning is using automated or mechanical cleaning equipment, such as ultrasonic cleaners, instrument washers, and washer-disinfectors. </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Automated cleaners: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Improve the efficacy of the cleaning process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Reduce the handling of sharp instruments. </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Reduce the risk of employee exposure</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manufacturer’s recommendations for dilution, temperature, water hardness, and use (designed for use in washer-disinfectors) should be followed. </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After cleaning, instruments should be rinsed with water to remove chemical or detergent residue. </a:t>
            </a:r>
            <a:endParaRPr lang="en-US" altLang="en-US" dirty="0">
              <a:ea typeface="Calibri" panose="020F0502020204030204" pitchFamily="34" charset="0"/>
              <a:cs typeface="Times New Roman" panose="02020603050405020304" pitchFamily="18" charset="0"/>
            </a:endParaRPr>
          </a:p>
          <a:p>
            <a:pPr eaLnBrk="1" hangingPunct="1">
              <a:spcBef>
                <a:spcPct val="0"/>
              </a:spcBef>
              <a:buFontTx/>
              <a:buChar char="•"/>
              <a:defRPr/>
            </a:pPr>
            <a:endParaRPr lang="en-US" altLang="en-US" dirty="0">
              <a:ea typeface="Calibri" panose="020F0502020204030204" pitchFamily="34" charset="0"/>
              <a:cs typeface="Times New Roman" panose="02020603050405020304" pitchFamily="18" charset="0"/>
            </a:endParaRPr>
          </a:p>
          <a:p>
            <a:pPr eaLnBrk="1" hangingPunct="1">
              <a:spcBef>
                <a:spcPct val="0"/>
              </a:spcBef>
              <a:defRPr/>
            </a:pPr>
            <a:endParaRPr lang="en-US" altLang="en-US" dirty="0">
              <a:ea typeface="Calibri" panose="020F0502020204030204" pitchFamily="34" charset="0"/>
              <a:cs typeface="Times New Roman" panose="02020603050405020304" pitchFamily="18" charset="0"/>
            </a:endParaRPr>
          </a:p>
          <a:p>
            <a:pPr eaLnBrk="1" hangingPunct="1">
              <a:spcBef>
                <a:spcPct val="0"/>
              </a:spcBef>
              <a:defRPr/>
            </a:pPr>
            <a:endParaRPr lang="en-US" altLang="en-US" dirty="0">
              <a:ea typeface="Calibri" panose="020F0502020204030204" pitchFamily="34"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373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3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25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5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5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1F6D95-B0DA-1DC5-EB92-B3074F77EE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16" name="Picture 15">
            <a:extLst>
              <a:ext uri="{FF2B5EF4-FFF2-40B4-BE49-F238E27FC236}">
                <a16:creationId xmlns:a16="http://schemas.microsoft.com/office/drawing/2014/main" id="{36DBD856-B7FC-A740-E908-7FCE05FAD1D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18711" y="-441848"/>
            <a:ext cx="3815922" cy="2867988"/>
          </a:xfrm>
          <a:prstGeom prst="rect">
            <a:avLst/>
          </a:prstGeom>
        </p:spPr>
      </p:pic>
      <p:pic>
        <p:nvPicPr>
          <p:cNvPr id="17" name="Picture 16">
            <a:extLst>
              <a:ext uri="{FF2B5EF4-FFF2-40B4-BE49-F238E27FC236}">
                <a16:creationId xmlns:a16="http://schemas.microsoft.com/office/drawing/2014/main" id="{453D6361-9CA4-1A97-7D39-2985842065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8" name="TextBox 17">
            <a:extLst>
              <a:ext uri="{FF2B5EF4-FFF2-40B4-BE49-F238E27FC236}">
                <a16:creationId xmlns:a16="http://schemas.microsoft.com/office/drawing/2014/main" id="{CBDFD8BA-C99B-1539-F009-5A91785C40F9}"/>
              </a:ext>
            </a:extLst>
          </p:cNvPr>
          <p:cNvSpPr txBox="1"/>
          <p:nvPr userDrawn="1"/>
        </p:nvSpPr>
        <p:spPr>
          <a:xfrm>
            <a:off x="884486" y="92944"/>
            <a:ext cx="4503592" cy="400110"/>
          </a:xfrm>
          <a:prstGeom prst="rect">
            <a:avLst/>
          </a:prstGeom>
          <a:noFill/>
        </p:spPr>
        <p:txBody>
          <a:bodyPr wrap="square" rtlCol="0">
            <a:spAutoFit/>
          </a:bodyPr>
          <a:lstStyle/>
          <a:p>
            <a:r>
              <a:rPr lang="en-US" sz="2000" kern="1200" dirty="0">
                <a:solidFill>
                  <a:srgbClr val="FFFFFF"/>
                </a:solidFill>
                <a:effectLst/>
                <a:latin typeface="Edmondsans"/>
                <a:ea typeface="+mn-ea"/>
                <a:cs typeface="+mn-cs"/>
              </a:rPr>
              <a:t>Principles of Disinfection and Sterilization </a:t>
            </a:r>
            <a:endParaRPr lang="en-US" sz="2000" dirty="0">
              <a:solidFill>
                <a:srgbClr val="FFFFFF"/>
              </a:solidFill>
              <a:latin typeface="Edmondsans"/>
            </a:endParaRPr>
          </a:p>
        </p:txBody>
      </p:sp>
      <p:sp>
        <p:nvSpPr>
          <p:cNvPr id="19" name="TextBox 18">
            <a:extLst>
              <a:ext uri="{FF2B5EF4-FFF2-40B4-BE49-F238E27FC236}">
                <a16:creationId xmlns:a16="http://schemas.microsoft.com/office/drawing/2014/main" id="{E3B50250-0A3B-8834-15B2-8BC76A0F1D8D}"/>
              </a:ext>
            </a:extLst>
          </p:cNvPr>
          <p:cNvSpPr txBox="1"/>
          <p:nvPr userDrawn="1"/>
        </p:nvSpPr>
        <p:spPr>
          <a:xfrm>
            <a:off x="168482" y="38501"/>
            <a:ext cx="716004" cy="646331"/>
          </a:xfrm>
          <a:prstGeom prst="rect">
            <a:avLst/>
          </a:prstGeom>
          <a:noFill/>
        </p:spPr>
        <p:txBody>
          <a:bodyPr wrap="square" rtlCol="0">
            <a:spAutoFit/>
          </a:bodyPr>
          <a:lstStyle/>
          <a:p>
            <a:r>
              <a:rPr lang="en-US" sz="3600" kern="1200" dirty="0">
                <a:solidFill>
                  <a:srgbClr val="FFFFFF"/>
                </a:solidFill>
                <a:effectLst/>
                <a:latin typeface="Edmondsans"/>
                <a:ea typeface="+mn-ea"/>
                <a:cs typeface="+mn-cs"/>
              </a:rPr>
              <a:t>F</a:t>
            </a:r>
            <a:endParaRPr lang="en-US" sz="3600" dirty="0">
              <a:solidFill>
                <a:srgbClr val="FFFFFF"/>
              </a:solidFill>
              <a:latin typeface="Edmondsans"/>
            </a:endParaRPr>
          </a:p>
        </p:txBody>
      </p:sp>
      <p:pic>
        <p:nvPicPr>
          <p:cNvPr id="20" name="Picture 19">
            <a:extLst>
              <a:ext uri="{FF2B5EF4-FFF2-40B4-BE49-F238E27FC236}">
                <a16:creationId xmlns:a16="http://schemas.microsoft.com/office/drawing/2014/main" id="{CE68CA61-5B61-1DDA-5177-62233780575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cSld>
  <p:clrMap bg1="dk1" tx1="lt1" bg2="dk2" tx2="lt2" accent1="accent1" accent2="accent2" accent3="accent3" accent4="accent4" accent5="accent5" accent6="accent6" hlink="hlink" folHlink="folHlink"/>
  <p:sldLayoutIdLst>
    <p:sldLayoutId id="2147484380" r:id="rId1"/>
    <p:sldLayoutId id="2147484381" r:id="rId2"/>
    <p:sldLayoutId id="2147484384" r:id="rId3"/>
    <p:sldLayoutId id="2147484385" r:id="rId4"/>
    <p:sldLayoutId id="2147484386" r:id="rId5"/>
    <p:sldLayoutId id="2147484376" r:id="rId6"/>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6.png"/><Relationship Id="rId4" Type="http://schemas.microsoft.com/office/2007/relationships/hdphoto" Target="../media/hdphoto2.wdp"/><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9.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9.png"/><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0AE28D-5460-4AFC-9F15-012FE982B756}"/>
              </a:ext>
            </a:extLst>
          </p:cNvPr>
          <p:cNvSpPr>
            <a:spLocks noGrp="1"/>
          </p:cNvSpPr>
          <p:nvPr>
            <p:ph type="subTitle" idx="4294967295"/>
          </p:nvPr>
        </p:nvSpPr>
        <p:spPr>
          <a:xfrm>
            <a:off x="2743200" y="3203576"/>
            <a:ext cx="6705600" cy="1825625"/>
          </a:xfrm>
          <a:prstGeom prst="rect">
            <a:avLst/>
          </a:prstGeom>
        </p:spPr>
        <p:txBody>
          <a:bodyPr/>
          <a:lstStyle/>
          <a:p>
            <a:pPr>
              <a:defRPr/>
            </a:pPr>
            <a:r>
              <a:rPr lang="en-US" dirty="0"/>
              <a:t>Statewide Program for Infection Control and Epidemiology (SPICE)</a:t>
            </a:r>
          </a:p>
          <a:p>
            <a:pPr>
              <a:defRPr/>
            </a:pPr>
            <a:r>
              <a:rPr lang="en-US" dirty="0"/>
              <a:t>UNC School of Medicine</a:t>
            </a:r>
          </a:p>
        </p:txBody>
      </p:sp>
      <p:pic>
        <p:nvPicPr>
          <p:cNvPr id="4" name="Picture 3">
            <a:extLst>
              <a:ext uri="{FF2B5EF4-FFF2-40B4-BE49-F238E27FC236}">
                <a16:creationId xmlns:a16="http://schemas.microsoft.com/office/drawing/2014/main" id="{586B446F-B732-34B8-6799-37C3DD5A9A99}"/>
              </a:ext>
            </a:extLst>
          </p:cNvPr>
          <p:cNvPicPr>
            <a:picLocks noChangeAspect="1"/>
          </p:cNvPicPr>
          <p:nvPr/>
        </p:nvPicPr>
        <p:blipFill rotWithShape="1">
          <a:blip r:embed="rId3">
            <a:extLst>
              <a:ext uri="{28A0092B-C50C-407E-A947-70E740481C1C}">
                <a14:useLocalDpi xmlns:a14="http://schemas.microsoft.com/office/drawing/2010/main" val="0"/>
              </a:ext>
            </a:extLst>
          </a:blip>
          <a:srcRect r="15615"/>
          <a:stretch/>
        </p:blipFill>
        <p:spPr>
          <a:xfrm>
            <a:off x="-394542" y="1589058"/>
            <a:ext cx="8230552" cy="5486400"/>
          </a:xfrm>
          <a:prstGeom prst="rect">
            <a:avLst/>
          </a:prstGeom>
        </p:spPr>
      </p:pic>
      <p:pic>
        <p:nvPicPr>
          <p:cNvPr id="6" name="Banner">
            <a:extLst>
              <a:ext uri="{FF2B5EF4-FFF2-40B4-BE49-F238E27FC236}">
                <a16:creationId xmlns:a16="http://schemas.microsoft.com/office/drawing/2014/main" id="{134A0994-15EC-6A8B-1608-352885601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C9115A52-B2F6-B360-278C-604CA48148C3}"/>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F</a:t>
            </a:r>
          </a:p>
        </p:txBody>
      </p:sp>
      <p:pic>
        <p:nvPicPr>
          <p:cNvPr id="11" name="Picture 10">
            <a:extLst>
              <a:ext uri="{FF2B5EF4-FFF2-40B4-BE49-F238E27FC236}">
                <a16:creationId xmlns:a16="http://schemas.microsoft.com/office/drawing/2014/main" id="{9A36BB86-A5FC-D7B6-F427-4DC973135C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2" name="Picture 11" descr="A picture containing transport, airplane, aircraft, sketch&#10;&#10;Description automatically generated">
            <a:extLst>
              <a:ext uri="{FF2B5EF4-FFF2-40B4-BE49-F238E27FC236}">
                <a16:creationId xmlns:a16="http://schemas.microsoft.com/office/drawing/2014/main" id="{7485C1BC-E9BD-BC1F-4D5B-B22BF99EA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ida en Jupiter">
            <a:extLst>
              <a:ext uri="{FF2B5EF4-FFF2-40B4-BE49-F238E27FC236}">
                <a16:creationId xmlns:a16="http://schemas.microsoft.com/office/drawing/2014/main" id="{60D35FFA-B47B-89B8-2002-0D90DAAF0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548" y="2921696"/>
            <a:ext cx="645172" cy="616139"/>
          </a:xfrm>
          <a:prstGeom prst="rect">
            <a:avLst/>
          </a:prstGeom>
        </p:spPr>
      </p:pic>
      <p:cxnSp>
        <p:nvCxnSpPr>
          <p:cNvPr id="16" name="Straight Connector 15">
            <a:extLst>
              <a:ext uri="{FF2B5EF4-FFF2-40B4-BE49-F238E27FC236}">
                <a16:creationId xmlns:a16="http://schemas.microsoft.com/office/drawing/2014/main" id="{EA654AE6-B3BC-5C93-C733-343DD9A3C8F1}"/>
              </a:ext>
            </a:extLst>
          </p:cNvPr>
          <p:cNvCxnSpPr>
            <a:cxnSpLocks/>
          </p:cNvCxnSpPr>
          <p:nvPr/>
        </p:nvCxnSpPr>
        <p:spPr>
          <a:xfrm>
            <a:off x="2213711" y="3507355"/>
            <a:ext cx="753988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6F8A974-B986-F509-8C6A-EAB8B529F14C}"/>
              </a:ext>
            </a:extLst>
          </p:cNvPr>
          <p:cNvCxnSpPr>
            <a:cxnSpLocks/>
          </p:cNvCxnSpPr>
          <p:nvPr/>
        </p:nvCxnSpPr>
        <p:spPr>
          <a:xfrm>
            <a:off x="2213711" y="3888355"/>
            <a:ext cx="91048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Content Placeholder 2">
            <a:extLst>
              <a:ext uri="{FF2B5EF4-FFF2-40B4-BE49-F238E27FC236}">
                <a16:creationId xmlns:a16="http://schemas.microsoft.com/office/drawing/2014/main" id="{14572943-AB41-4BAC-B4F6-ACAA386B50CF}"/>
              </a:ext>
            </a:extLst>
          </p:cNvPr>
          <p:cNvSpPr>
            <a:spLocks noGrp="1"/>
          </p:cNvSpPr>
          <p:nvPr>
            <p:ph idx="4294967295"/>
          </p:nvPr>
        </p:nvSpPr>
        <p:spPr>
          <a:xfrm>
            <a:off x="1519861" y="1953061"/>
            <a:ext cx="8839200" cy="4648200"/>
          </a:xfrm>
          <a:prstGeom prst="rect">
            <a:avLst/>
          </a:prstGeom>
        </p:spPr>
        <p:txBody>
          <a:bodyPr>
            <a:normAutofit/>
          </a:bodyPr>
          <a:lstStyle/>
          <a:p>
            <a:pPr marL="68580" indent="0">
              <a:buNone/>
              <a:defRPr/>
            </a:pPr>
            <a:r>
              <a:rPr lang="en-US" sz="2600" b="1" dirty="0">
                <a:solidFill>
                  <a:srgbClr val="532E1D"/>
                </a:solidFill>
              </a:rPr>
              <a:t>Which of the following statements is true?</a:t>
            </a:r>
          </a:p>
          <a:p>
            <a:pPr marL="582930" indent="-514350">
              <a:buFont typeface="+mj-lt"/>
              <a:buAutoNum type="alphaUcPeriod"/>
              <a:defRPr/>
            </a:pPr>
            <a:r>
              <a:rPr lang="en-US" sz="2600" dirty="0">
                <a:solidFill>
                  <a:srgbClr val="532E1D"/>
                </a:solidFill>
              </a:rPr>
              <a:t>Manual cleaning of objects is safer than automated cleaning</a:t>
            </a:r>
          </a:p>
          <a:p>
            <a:pPr marL="582930" indent="-514350">
              <a:buFont typeface="+mj-lt"/>
              <a:buAutoNum type="alphaUcPeriod"/>
              <a:defRPr/>
            </a:pPr>
            <a:r>
              <a:rPr lang="en-US" sz="2600" dirty="0">
                <a:solidFill>
                  <a:srgbClr val="532E1D"/>
                </a:solidFill>
              </a:rPr>
              <a:t>Pre-cleaning is the most important factor in reprocessing objects</a:t>
            </a:r>
          </a:p>
          <a:p>
            <a:pPr marL="582930" indent="-514350">
              <a:buFont typeface="+mj-lt"/>
              <a:buAutoNum type="alphaUcPeriod"/>
              <a:defRPr/>
            </a:pPr>
            <a:r>
              <a:rPr lang="en-US" sz="2600" dirty="0">
                <a:solidFill>
                  <a:srgbClr val="532E1D"/>
                </a:solidFill>
              </a:rPr>
              <a:t>Objects do not need to be pre-cleaned if they are going to be sterilized</a:t>
            </a:r>
          </a:p>
          <a:p>
            <a:pPr marL="582930" indent="-514350">
              <a:buFont typeface="+mj-lt"/>
              <a:buAutoNum type="alphaUcPeriod"/>
              <a:defRPr/>
            </a:pPr>
            <a:r>
              <a:rPr lang="en-US" sz="2600" dirty="0">
                <a:solidFill>
                  <a:srgbClr val="532E1D"/>
                </a:solidFill>
              </a:rPr>
              <a:t>Household dishwashers can be used for pre-cleaning of instruments.</a:t>
            </a:r>
          </a:p>
        </p:txBody>
      </p:sp>
      <p:sp>
        <p:nvSpPr>
          <p:cNvPr id="13" name="banner">
            <a:extLst>
              <a:ext uri="{FF2B5EF4-FFF2-40B4-BE49-F238E27FC236}">
                <a16:creationId xmlns:a16="http://schemas.microsoft.com/office/drawing/2014/main" id="{060C319F-6312-6768-445E-69655CB774CB}"/>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EF4A044-50B3-8CBA-F181-240DA9DA9B8B}"/>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728A1-EA35-4693-8E18-2A7E0DF8C872}"/>
              </a:ext>
            </a:extLst>
          </p:cNvPr>
          <p:cNvSpPr>
            <a:spLocks noGrp="1"/>
          </p:cNvSpPr>
          <p:nvPr>
            <p:ph idx="4294967295"/>
          </p:nvPr>
        </p:nvSpPr>
        <p:spPr>
          <a:xfrm>
            <a:off x="3270437" y="1989661"/>
            <a:ext cx="7761890" cy="4256300"/>
          </a:xfrm>
          <a:prstGeom prst="rect">
            <a:avLst/>
          </a:prstGeom>
        </p:spPr>
        <p:txBody>
          <a:bodyPr>
            <a:normAutofit/>
          </a:bodyPr>
          <a:lstStyle/>
          <a:p>
            <a:pPr marL="0" indent="0" eaLnBrk="1" hangingPunct="1">
              <a:spcAft>
                <a:spcPts val="400"/>
              </a:spcAft>
              <a:buNone/>
              <a:defRPr/>
            </a:pPr>
            <a:endParaRPr lang="en-US" sz="2400" b="1" dirty="0">
              <a:solidFill>
                <a:srgbClr val="532E1D"/>
              </a:solidFill>
              <a:latin typeface="Edmondsans"/>
            </a:endParaRPr>
          </a:p>
          <a:p>
            <a:pPr marL="0" indent="0" eaLnBrk="1" hangingPunct="1">
              <a:spcAft>
                <a:spcPts val="400"/>
              </a:spcAft>
              <a:buNone/>
              <a:defRPr/>
            </a:pPr>
            <a:r>
              <a:rPr lang="en-US" sz="2800" dirty="0">
                <a:solidFill>
                  <a:srgbClr val="FF0000"/>
                </a:solidFill>
              </a:rPr>
              <a:t>            – </a:t>
            </a:r>
            <a:r>
              <a:rPr lang="en-US" sz="2400" dirty="0">
                <a:solidFill>
                  <a:srgbClr val="532E1D"/>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None/>
              <a:defRPr/>
            </a:pPr>
            <a:r>
              <a:rPr lang="en-US" sz="2400" dirty="0">
                <a:solidFill>
                  <a:srgbClr val="0070C0"/>
                </a:solidFill>
              </a:rPr>
              <a:t>                       –</a:t>
            </a:r>
            <a:r>
              <a:rPr lang="en-US" sz="2800" dirty="0">
                <a:solidFill>
                  <a:schemeClr val="accent6"/>
                </a:solidFill>
              </a:rPr>
              <a:t> </a:t>
            </a:r>
            <a:r>
              <a:rPr lang="en-US" sz="2400" dirty="0">
                <a:solidFill>
                  <a:srgbClr val="532E1D"/>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None/>
              <a:defRPr/>
            </a:pPr>
            <a:endParaRPr lang="en-US" b="1" dirty="0"/>
          </a:p>
        </p:txBody>
      </p:sp>
      <p:sp>
        <p:nvSpPr>
          <p:cNvPr id="17" name="Content Placeholder 2">
            <a:extLst>
              <a:ext uri="{FF2B5EF4-FFF2-40B4-BE49-F238E27FC236}">
                <a16:creationId xmlns:a16="http://schemas.microsoft.com/office/drawing/2014/main" id="{0630D550-C968-96DD-FA91-BCC368F557A5}"/>
              </a:ext>
            </a:extLst>
          </p:cNvPr>
          <p:cNvSpPr txBox="1">
            <a:spLocks/>
          </p:cNvSpPr>
          <p:nvPr/>
        </p:nvSpPr>
        <p:spPr>
          <a:xfrm>
            <a:off x="3264154" y="2523360"/>
            <a:ext cx="7761890"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rgbClr val="FF0000"/>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rgbClr val="FFC000"/>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rgbClr val="0070C0"/>
                </a:solidFill>
              </a:rPr>
              <a:t>Non-critical</a:t>
            </a:r>
            <a:endParaRPr lang="en-US" sz="2400" b="1" dirty="0">
              <a:solidFill>
                <a:srgbClr val="532E1D"/>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9" name="TextBox 18">
            <a:extLst>
              <a:ext uri="{FF2B5EF4-FFF2-40B4-BE49-F238E27FC236}">
                <a16:creationId xmlns:a16="http://schemas.microsoft.com/office/drawing/2014/main" id="{0D768E7A-1755-F780-0B68-F4F2844260EF}"/>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4" name="1 Critical Dot">
            <a:extLst>
              <a:ext uri="{FF2B5EF4-FFF2-40B4-BE49-F238E27FC236}">
                <a16:creationId xmlns:a16="http://schemas.microsoft.com/office/drawing/2014/main" id="{308E3C1D-39AC-4727-9E9D-EA8C7B3C5EC0}"/>
              </a:ext>
            </a:extLst>
          </p:cNvPr>
          <p:cNvSpPr/>
          <p:nvPr/>
        </p:nvSpPr>
        <p:spPr>
          <a:xfrm>
            <a:off x="2697753" y="2571998"/>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1 Semi-Critical Dot">
            <a:extLst>
              <a:ext uri="{FF2B5EF4-FFF2-40B4-BE49-F238E27FC236}">
                <a16:creationId xmlns:a16="http://schemas.microsoft.com/office/drawing/2014/main" id="{DC551227-FDD3-4A7D-8E6E-4529A5DFC9F5}"/>
              </a:ext>
            </a:extLst>
          </p:cNvPr>
          <p:cNvSpPr/>
          <p:nvPr/>
        </p:nvSpPr>
        <p:spPr>
          <a:xfrm>
            <a:off x="2705076" y="3429000"/>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1 Non-critical Dot">
            <a:extLst>
              <a:ext uri="{FF2B5EF4-FFF2-40B4-BE49-F238E27FC236}">
                <a16:creationId xmlns:a16="http://schemas.microsoft.com/office/drawing/2014/main" id="{48A46B39-9EE5-4D2D-BC72-B5BE52C2EA9B}"/>
              </a:ext>
            </a:extLst>
          </p:cNvPr>
          <p:cNvSpPr/>
          <p:nvPr/>
        </p:nvSpPr>
        <p:spPr>
          <a:xfrm>
            <a:off x="2705076" y="4721081"/>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1" name="1 and 2 critical i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1  non-critical ite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1 semi-critical pic">
            <a:extLst>
              <a:ext uri="{FF2B5EF4-FFF2-40B4-BE49-F238E27FC236}">
                <a16:creationId xmlns:a16="http://schemas.microsoft.com/office/drawing/2014/main" id="{3EC78F94-FD69-FA7A-0A0C-828190486E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242852">
            <a:off x="1489196" y="2775536"/>
            <a:ext cx="826871" cy="1941429"/>
          </a:xfrm>
          <a:prstGeom prst="rect">
            <a:avLst/>
          </a:prstGeom>
        </p:spPr>
      </p:pic>
      <p:pic>
        <p:nvPicPr>
          <p:cNvPr id="7" name="Banner">
            <a:extLst>
              <a:ext uri="{FF2B5EF4-FFF2-40B4-BE49-F238E27FC236}">
                <a16:creationId xmlns:a16="http://schemas.microsoft.com/office/drawing/2014/main" id="{279C0F8E-5438-7EC2-8891-EF6E6D547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AD198597-7F17-2B18-6CDD-0D4ACD48CF37}"/>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DC814B0C-6258-D8ED-3085-AB32D73B23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20" name="1 Critical Dot">
            <a:extLst>
              <a:ext uri="{FF2B5EF4-FFF2-40B4-BE49-F238E27FC236}">
                <a16:creationId xmlns:a16="http://schemas.microsoft.com/office/drawing/2014/main" id="{D28D3B68-2269-5561-6ACD-1761CD54D999}"/>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 Semi-Critical Dot">
            <a:extLst>
              <a:ext uri="{FF2B5EF4-FFF2-40B4-BE49-F238E27FC236}">
                <a16:creationId xmlns:a16="http://schemas.microsoft.com/office/drawing/2014/main" id="{18C11D9E-E364-5E49-A906-4D0F75CF21C7}"/>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1 Non-critical Dot">
            <a:extLst>
              <a:ext uri="{FF2B5EF4-FFF2-40B4-BE49-F238E27FC236}">
                <a16:creationId xmlns:a16="http://schemas.microsoft.com/office/drawing/2014/main" id="{24F73ED8-CA33-9474-AE7F-99B0C99D0DE1}"/>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a:extLst>
              <a:ext uri="{FF2B5EF4-FFF2-40B4-BE49-F238E27FC236}">
                <a16:creationId xmlns:a16="http://schemas.microsoft.com/office/drawing/2014/main" id="{EFF1EEDA-6CB7-4313-E9FD-2DA6E392259D}"/>
              </a:ext>
            </a:extLst>
          </p:cNvPr>
          <p:cNvSpPr txBox="1"/>
          <p:nvPr/>
        </p:nvSpPr>
        <p:spPr>
          <a:xfrm>
            <a:off x="1676400" y="6052527"/>
            <a:ext cx="2376741" cy="369332"/>
          </a:xfrm>
          <a:prstGeom prst="rect">
            <a:avLst/>
          </a:prstGeom>
          <a:noFill/>
        </p:spPr>
        <p:txBody>
          <a:bodyPr wrap="none" rtlCol="0">
            <a:spAutoFit/>
          </a:bodyPr>
          <a:lstStyle/>
          <a:p>
            <a:r>
              <a:rPr lang="en-US" dirty="0">
                <a:solidFill>
                  <a:srgbClr val="1310B2"/>
                </a:solidFill>
              </a:rPr>
              <a:t>Spaulding Classification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00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500"/>
                                        <p:tgtEl>
                                          <p:spTgt spid="17">
                                            <p:txEl>
                                              <p:pRg st="2" end="2"/>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200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1751"/>
                                        </p:tgtEl>
                                        <p:attrNameLst>
                                          <p:attrName>style.visibility</p:attrName>
                                        </p:attrNameLst>
                                      </p:cBhvr>
                                      <p:to>
                                        <p:strVal val="visible"/>
                                      </p:to>
                                    </p:set>
                                    <p:animEffect transition="in" filter="fade">
                                      <p:cBhvr>
                                        <p:cTn id="30" dur="500"/>
                                        <p:tgtEl>
                                          <p:spTgt spid="317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1753"/>
                                        </p:tgtEl>
                                        <p:attrNameLst>
                                          <p:attrName>style.visibility</p:attrName>
                                        </p:attrNameLst>
                                      </p:cBhvr>
                                      <p:to>
                                        <p:strVal val="visible"/>
                                      </p:to>
                                    </p:set>
                                    <p:animEffect transition="in" filter="fade">
                                      <p:cBhvr>
                                        <p:cTn id="46"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7A9345-47A8-8924-6BEC-8CE80DA39D38}"/>
              </a:ext>
            </a:extLst>
          </p:cNvPr>
          <p:cNvSpPr/>
          <p:nvPr/>
        </p:nvSpPr>
        <p:spPr>
          <a:xfrm>
            <a:off x="1143000" y="2158652"/>
            <a:ext cx="1905000" cy="5042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2">
            <a:extLst>
              <a:ext uri="{FF2B5EF4-FFF2-40B4-BE49-F238E27FC236}">
                <a16:creationId xmlns:a16="http://schemas.microsoft.com/office/drawing/2014/main" id="{250C1829-6AFC-455B-8A14-4A9C9208E24C}"/>
              </a:ext>
            </a:extLst>
          </p:cNvPr>
          <p:cNvSpPr>
            <a:spLocks noGrp="1"/>
          </p:cNvSpPr>
          <p:nvPr>
            <p:ph idx="4294967295"/>
          </p:nvPr>
        </p:nvSpPr>
        <p:spPr>
          <a:xfrm>
            <a:off x="1338412" y="2112701"/>
            <a:ext cx="8839200" cy="3594164"/>
          </a:xfrm>
          <a:prstGeom prst="rect">
            <a:avLst/>
          </a:prstGeom>
        </p:spPr>
        <p:txBody>
          <a:bodyPr/>
          <a:lstStyle/>
          <a:p>
            <a:pPr indent="-273050" eaLnBrk="1" hangingPunct="1">
              <a:defRPr/>
            </a:pPr>
            <a:r>
              <a:rPr lang="en-US" altLang="en-US" sz="3100" b="1" dirty="0">
                <a:solidFill>
                  <a:schemeClr val="tx1"/>
                </a:solidFill>
              </a:rPr>
              <a:t>Critical</a:t>
            </a:r>
            <a:r>
              <a:rPr lang="en-US" altLang="en-US" sz="2800" dirty="0"/>
              <a:t>   </a:t>
            </a:r>
            <a:r>
              <a:rPr lang="en-US" altLang="en-US" sz="3100" dirty="0">
                <a:solidFill>
                  <a:srgbClr val="532E1D"/>
                </a:solidFill>
                <a:latin typeface="Calibri" panose="020F0502020204030204" pitchFamily="34" charset="0"/>
                <a:cs typeface="Calibri" panose="020F0502020204030204" pitchFamily="34" charset="0"/>
              </a:rPr>
              <a:t>Items:</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Penetrate or enter normally sterile tissue or spaces, including the vascular system (Surgical instruments, cardiac catheters, IV devices, urinary catheters)</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High risk of transmitting infection if handled improperly</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Must be sterilized between uses or used as single-use disposable devices</a:t>
            </a:r>
          </a:p>
        </p:txBody>
      </p:sp>
      <p:pic>
        <p:nvPicPr>
          <p:cNvPr id="3" name="Banner">
            <a:extLst>
              <a:ext uri="{FF2B5EF4-FFF2-40B4-BE49-F238E27FC236}">
                <a16:creationId xmlns:a16="http://schemas.microsoft.com/office/drawing/2014/main" id="{E0DE6684-5009-2038-CF14-6FAE9E75D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3994F683-7222-1F15-6263-2EC164441737}"/>
              </a:ext>
            </a:extLst>
          </p:cNvPr>
          <p:cNvSpPr txBox="1"/>
          <p:nvPr/>
        </p:nvSpPr>
        <p:spPr>
          <a:xfrm>
            <a:off x="1143000" y="1070650"/>
            <a:ext cx="7543800" cy="707886"/>
          </a:xfrm>
          <a:prstGeom prst="rect">
            <a:avLst/>
          </a:prstGeom>
          <a:noFill/>
        </p:spPr>
        <p:txBody>
          <a:bodyPr wrap="square" rtlCol="0">
            <a:spAutoFit/>
          </a:bodyPr>
          <a:lstStyle/>
          <a:p>
            <a:r>
              <a:rPr lang="en-US" sz="4000" b="1" dirty="0"/>
              <a:t>Processing Critical Instruments</a:t>
            </a:r>
          </a:p>
        </p:txBody>
      </p:sp>
      <p:pic>
        <p:nvPicPr>
          <p:cNvPr id="7" name="Icon">
            <a:extLst>
              <a:ext uri="{FF2B5EF4-FFF2-40B4-BE49-F238E27FC236}">
                <a16:creationId xmlns:a16="http://schemas.microsoft.com/office/drawing/2014/main" id="{6F4742DB-EF9A-DF40-F5C5-CAE29C348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9" name="TextBox 8">
            <a:extLst>
              <a:ext uri="{FF2B5EF4-FFF2-40B4-BE49-F238E27FC236}">
                <a16:creationId xmlns:a16="http://schemas.microsoft.com/office/drawing/2014/main" id="{E9A61B87-669E-55A6-F236-EA00BDFB2D32}"/>
              </a:ext>
            </a:extLst>
          </p:cNvPr>
          <p:cNvSpPr txBox="1"/>
          <p:nvPr/>
        </p:nvSpPr>
        <p:spPr>
          <a:xfrm>
            <a:off x="2402756" y="6160249"/>
            <a:ext cx="7386487" cy="523220"/>
          </a:xfrm>
          <a:prstGeom prst="rect">
            <a:avLst/>
          </a:prstGeom>
          <a:noFill/>
        </p:spPr>
        <p:txBody>
          <a:bodyPr wrap="square">
            <a:spAutoFit/>
          </a:bodyPr>
          <a:lstStyle/>
          <a:p>
            <a:pPr marL="69850" indent="0" algn="ctr" eaLnBrk="1" hangingPunct="1">
              <a:buNone/>
              <a:defRPr/>
            </a:pPr>
            <a:r>
              <a:rPr lang="en-US" altLang="en-US" sz="2800" i="1" dirty="0">
                <a:latin typeface="+mn-lt"/>
              </a:rPr>
              <a:t>Goal:  Sterility = devoid of all microbial life</a:t>
            </a:r>
          </a:p>
        </p:txBody>
      </p:sp>
      <p:sp>
        <p:nvSpPr>
          <p:cNvPr id="11" name="1 Semi-Critical Dot">
            <a:extLst>
              <a:ext uri="{FF2B5EF4-FFF2-40B4-BE49-F238E27FC236}">
                <a16:creationId xmlns:a16="http://schemas.microsoft.com/office/drawing/2014/main" id="{9BFCBFF9-3820-E4D0-23F1-C61EEB9FB730}"/>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Non-critical Dot">
            <a:extLst>
              <a:ext uri="{FF2B5EF4-FFF2-40B4-BE49-F238E27FC236}">
                <a16:creationId xmlns:a16="http://schemas.microsoft.com/office/drawing/2014/main" id="{6ED9F8D4-73DC-4F94-421C-D521669176CF}"/>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EC08532F-EC75-7537-11A6-94FC1E0A54CC}"/>
              </a:ext>
            </a:extLst>
          </p:cNvPr>
          <p:cNvSpPr txBox="1"/>
          <p:nvPr/>
        </p:nvSpPr>
        <p:spPr>
          <a:xfrm>
            <a:off x="1676400" y="6052527"/>
            <a:ext cx="830356" cy="369332"/>
          </a:xfrm>
          <a:prstGeom prst="rect">
            <a:avLst/>
          </a:prstGeom>
          <a:noFill/>
        </p:spPr>
        <p:txBody>
          <a:bodyPr wrap="none" rtlCol="0">
            <a:spAutoFit/>
          </a:bodyPr>
          <a:lstStyle/>
          <a:p>
            <a:r>
              <a:rPr lang="en-US" dirty="0">
                <a:solidFill>
                  <a:srgbClr val="FF0000"/>
                </a:solidFill>
              </a:rPr>
              <a:t>Critical</a:t>
            </a:r>
          </a:p>
        </p:txBody>
      </p:sp>
      <p:sp>
        <p:nvSpPr>
          <p:cNvPr id="10" name="1 Critical Dot">
            <a:extLst>
              <a:ext uri="{FF2B5EF4-FFF2-40B4-BE49-F238E27FC236}">
                <a16:creationId xmlns:a16="http://schemas.microsoft.com/office/drawing/2014/main" id="{45860F2C-498D-7566-EDE9-4FBC9E1A3822}"/>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A7DC0E-8D1A-D088-94C8-C7DE203E66B6}"/>
              </a:ext>
            </a:extLst>
          </p:cNvPr>
          <p:cNvSpPr/>
          <p:nvPr/>
        </p:nvSpPr>
        <p:spPr>
          <a:xfrm>
            <a:off x="8163838" y="2647979"/>
            <a:ext cx="2286000" cy="2895600"/>
          </a:xfrm>
          <a:prstGeom prst="rect">
            <a:avLst/>
          </a:prstGeom>
          <a:solidFill>
            <a:srgbClr val="CC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CFA948-E0A2-4C0F-83A2-8F88B988DDCE}"/>
              </a:ext>
            </a:extLst>
          </p:cNvPr>
          <p:cNvSpPr>
            <a:spLocks noGrp="1"/>
          </p:cNvSpPr>
          <p:nvPr>
            <p:ph idx="4294967295"/>
          </p:nvPr>
        </p:nvSpPr>
        <p:spPr>
          <a:xfrm>
            <a:off x="1371600" y="1800061"/>
            <a:ext cx="6312953" cy="4461898"/>
          </a:xfrm>
          <a:prstGeom prst="rect">
            <a:avLst/>
          </a:prstGeom>
        </p:spPr>
        <p:txBody>
          <a:bodyPr>
            <a:normAutofit/>
          </a:bodyPr>
          <a:lstStyle/>
          <a:p>
            <a:pPr marL="68580" indent="0">
              <a:buNone/>
              <a:defRPr/>
            </a:pPr>
            <a:r>
              <a:rPr lang="en-US" sz="2600" b="1" dirty="0">
                <a:solidFill>
                  <a:srgbClr val="532E1D"/>
                </a:solidFill>
              </a:rPr>
              <a:t>Patient care equipment and devices should be disinfected/sterilized based on:</a:t>
            </a:r>
          </a:p>
          <a:p>
            <a:pPr marL="582930" indent="-514350">
              <a:spcAft>
                <a:spcPts val="0"/>
              </a:spcAft>
              <a:buFont typeface="+mj-lt"/>
              <a:buAutoNum type="arabicPeriod"/>
              <a:defRPr/>
            </a:pPr>
            <a:r>
              <a:rPr lang="en-US" sz="2600" dirty="0">
                <a:solidFill>
                  <a:srgbClr val="532E1D"/>
                </a:solidFill>
              </a:rPr>
              <a:t>Items intended use</a:t>
            </a:r>
          </a:p>
          <a:p>
            <a:pPr marL="582930" indent="-514350">
              <a:spcAft>
                <a:spcPts val="0"/>
              </a:spcAft>
              <a:buFont typeface="+mj-lt"/>
              <a:buAutoNum type="arabicPeriod"/>
              <a:defRPr/>
            </a:pPr>
            <a:r>
              <a:rPr lang="en-US" sz="2600" dirty="0">
                <a:solidFill>
                  <a:srgbClr val="532E1D"/>
                </a:solidFill>
              </a:rPr>
              <a:t>What the item is going to contact </a:t>
            </a:r>
          </a:p>
          <a:p>
            <a:pPr marL="582930" indent="-514350">
              <a:spcAft>
                <a:spcPts val="0"/>
              </a:spcAft>
              <a:buFont typeface="+mj-lt"/>
              <a:buAutoNum type="arabicPeriod"/>
              <a:defRPr/>
            </a:pPr>
            <a:r>
              <a:rPr lang="en-US" sz="2600" dirty="0">
                <a:solidFill>
                  <a:srgbClr val="532E1D"/>
                </a:solidFill>
              </a:rPr>
              <a:t>The number of patients you have scheduled for the day </a:t>
            </a:r>
          </a:p>
          <a:p>
            <a:pPr marL="582930" indent="-514350">
              <a:spcAft>
                <a:spcPts val="0"/>
              </a:spcAft>
              <a:buFont typeface="+mj-lt"/>
              <a:buAutoNum type="arabicPeriod"/>
              <a:defRPr/>
            </a:pPr>
            <a:r>
              <a:rPr lang="en-US" sz="2600" dirty="0">
                <a:solidFill>
                  <a:srgbClr val="532E1D"/>
                </a:solidFill>
              </a:rPr>
              <a:t>What the physician tells you to do </a:t>
            </a:r>
          </a:p>
        </p:txBody>
      </p:sp>
      <p:sp>
        <p:nvSpPr>
          <p:cNvPr id="10" name="banner">
            <a:extLst>
              <a:ext uri="{FF2B5EF4-FFF2-40B4-BE49-F238E27FC236}">
                <a16:creationId xmlns:a16="http://schemas.microsoft.com/office/drawing/2014/main" id="{13C16DCD-A503-D818-DAD1-2CBB00400F87}"/>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33FE7B6-8EC2-06D3-97F2-8A14D53C5614}"/>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2" name="Picture 11" descr="Vida en Jupiter">
            <a:extLst>
              <a:ext uri="{FF2B5EF4-FFF2-40B4-BE49-F238E27FC236}">
                <a16:creationId xmlns:a16="http://schemas.microsoft.com/office/drawing/2014/main" id="{44133D45-AC90-DA23-B959-900DBB9594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63838" y="4156893"/>
            <a:ext cx="645172" cy="616139"/>
          </a:xfrm>
          <a:prstGeom prst="rect">
            <a:avLst/>
          </a:prstGeom>
          <a:noFill/>
          <a:ln>
            <a:noFill/>
          </a:ln>
        </p:spPr>
      </p:pic>
      <p:sp>
        <p:nvSpPr>
          <p:cNvPr id="17" name="Content Placeholder 2">
            <a:extLst>
              <a:ext uri="{FF2B5EF4-FFF2-40B4-BE49-F238E27FC236}">
                <a16:creationId xmlns:a16="http://schemas.microsoft.com/office/drawing/2014/main" id="{B2E441A2-236A-A5BC-FD8B-D8F8C26AE5DD}"/>
              </a:ext>
            </a:extLst>
          </p:cNvPr>
          <p:cNvSpPr txBox="1">
            <a:spLocks/>
          </p:cNvSpPr>
          <p:nvPr/>
        </p:nvSpPr>
        <p:spPr>
          <a:xfrm>
            <a:off x="8626111" y="2822068"/>
            <a:ext cx="1676400" cy="49102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Font typeface="Arial" panose="020B0604020202020204" pitchFamily="34" charset="0"/>
              <a:buNone/>
              <a:defRPr/>
            </a:pPr>
            <a:r>
              <a:rPr lang="en-US" sz="2600" b="1" dirty="0">
                <a:solidFill>
                  <a:schemeClr val="tx1"/>
                </a:solidFill>
              </a:rPr>
              <a:t>Choose</a:t>
            </a:r>
            <a:endParaRPr lang="en-US" sz="2600" dirty="0">
              <a:solidFill>
                <a:schemeClr val="tx1"/>
              </a:solidFill>
            </a:endParaRPr>
          </a:p>
        </p:txBody>
      </p:sp>
      <p:cxnSp>
        <p:nvCxnSpPr>
          <p:cNvPr id="13" name="Straight Connector 12">
            <a:extLst>
              <a:ext uri="{FF2B5EF4-FFF2-40B4-BE49-F238E27FC236}">
                <a16:creationId xmlns:a16="http://schemas.microsoft.com/office/drawing/2014/main" id="{BA3036DA-45D7-B2B8-2155-424867A46B40}"/>
              </a:ext>
            </a:extLst>
          </p:cNvPr>
          <p:cNvCxnSpPr>
            <a:cxnSpLocks/>
          </p:cNvCxnSpPr>
          <p:nvPr/>
        </p:nvCxnSpPr>
        <p:spPr>
          <a:xfrm>
            <a:off x="8534400" y="4800600"/>
            <a:ext cx="1447800" cy="0"/>
          </a:xfrm>
          <a:prstGeom prst="line">
            <a:avLst/>
          </a:prstGeom>
          <a:ln w="57150">
            <a:solidFill>
              <a:schemeClr val="tx1"/>
            </a:solidFill>
          </a:ln>
        </p:spPr>
        <p:style>
          <a:lnRef idx="3">
            <a:schemeClr val="accent2"/>
          </a:lnRef>
          <a:fillRef idx="0">
            <a:schemeClr val="accent2"/>
          </a:fillRef>
          <a:effectRef idx="2">
            <a:schemeClr val="accent2"/>
          </a:effectRef>
          <a:fontRef idx="minor">
            <a:schemeClr val="tx1"/>
          </a:fontRef>
        </p:style>
      </p:cxnSp>
      <p:sp>
        <p:nvSpPr>
          <p:cNvPr id="52230" name="TextBox 4"/>
          <p:cNvSpPr txBox="1">
            <a:spLocks noChangeArrowheads="1"/>
          </p:cNvSpPr>
          <p:nvPr/>
        </p:nvSpPr>
        <p:spPr bwMode="auto">
          <a:xfrm>
            <a:off x="8392438" y="3437997"/>
            <a:ext cx="22860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514350" indent="-514350">
              <a:spcBef>
                <a:spcPct val="0"/>
              </a:spcBef>
              <a:buSzTx/>
              <a:buFont typeface="+mj-lt"/>
              <a:buAutoNum type="alphaUcPeriod"/>
            </a:pPr>
            <a:r>
              <a:rPr lang="en-US" altLang="en-US" sz="2600" dirty="0">
                <a:solidFill>
                  <a:schemeClr val="tx1"/>
                </a:solidFill>
                <a:latin typeface="+mn-lt"/>
              </a:rPr>
              <a:t>1 and 4</a:t>
            </a:r>
          </a:p>
          <a:p>
            <a:pPr marL="514350" indent="-514350">
              <a:spcBef>
                <a:spcPct val="0"/>
              </a:spcBef>
              <a:buSzTx/>
              <a:buFont typeface="+mj-lt"/>
              <a:buAutoNum type="alphaUcPeriod"/>
            </a:pPr>
            <a:r>
              <a:rPr lang="en-US" altLang="en-US" sz="2600" dirty="0">
                <a:solidFill>
                  <a:schemeClr val="tx1"/>
                </a:solidFill>
                <a:latin typeface="+mn-lt"/>
              </a:rPr>
              <a:t>2 and 4</a:t>
            </a:r>
          </a:p>
          <a:p>
            <a:pPr marL="514350" indent="-514350">
              <a:spcBef>
                <a:spcPct val="0"/>
              </a:spcBef>
              <a:buSzTx/>
              <a:buFont typeface="+mj-lt"/>
              <a:buAutoNum type="alphaUcPeriod"/>
            </a:pPr>
            <a:r>
              <a:rPr lang="en-US" altLang="en-US" sz="2600" dirty="0">
                <a:solidFill>
                  <a:schemeClr val="tx1"/>
                </a:solidFill>
                <a:latin typeface="+mn-lt"/>
              </a:rPr>
              <a:t>1 and 2</a:t>
            </a:r>
          </a:p>
          <a:p>
            <a:pPr marL="514350" indent="-514350">
              <a:spcBef>
                <a:spcPct val="0"/>
              </a:spcBef>
              <a:buSzTx/>
              <a:buFont typeface="+mj-lt"/>
              <a:buAutoNum type="alphaUcPeriod"/>
            </a:pPr>
            <a:r>
              <a:rPr lang="en-US" altLang="en-US" sz="2600" dirty="0">
                <a:solidFill>
                  <a:schemeClr val="tx1"/>
                </a:solidFill>
                <a:latin typeface="+mn-lt"/>
              </a:rPr>
              <a:t>3 and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D687A293-12F4-4074-BEEC-5149BB809E4D}"/>
              </a:ext>
            </a:extLst>
          </p:cNvPr>
          <p:cNvSpPr>
            <a:spLocks noGrp="1" noChangeArrowheads="1"/>
          </p:cNvSpPr>
          <p:nvPr>
            <p:ph idx="4294967295"/>
          </p:nvPr>
        </p:nvSpPr>
        <p:spPr>
          <a:xfrm>
            <a:off x="1167456" y="1875650"/>
            <a:ext cx="5618464" cy="3744564"/>
          </a:xfrm>
          <a:prstGeom prst="rect">
            <a:avLst/>
          </a:prstGeom>
        </p:spPr>
        <p:txBody>
          <a:bodyPr>
            <a:normAutofit/>
          </a:bodyPr>
          <a:lstStyle/>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Ensure the sterile storage area is a well-ventilated area that provides protection against dust, moisture, and temperature and humidity extremes. </a:t>
            </a:r>
          </a:p>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Sterile items should be stored so that packaging is not compromised. </a:t>
            </a:r>
          </a:p>
        </p:txBody>
      </p:sp>
      <p:pic>
        <p:nvPicPr>
          <p:cNvPr id="76804" name="storage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All shelf pic"/>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47826"/>
            <a:ext cx="89154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2a-   8&qu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2913" y="1827213"/>
            <a:ext cx="8672512"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2c-    18&quo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9439" y="1663700"/>
            <a:ext cx="86709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2d-    2&quot;"/>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9439" y="1754188"/>
            <a:ext cx="8670925"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97B0149B-6421-D4A1-DCEC-99757CA749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1F095BEB-71A6-13C4-A069-7315E7F68042}"/>
              </a:ext>
            </a:extLst>
          </p:cNvPr>
          <p:cNvSpPr txBox="1"/>
          <p:nvPr/>
        </p:nvSpPr>
        <p:spPr>
          <a:xfrm>
            <a:off x="1143000" y="1070650"/>
            <a:ext cx="5638800" cy="707886"/>
          </a:xfrm>
          <a:prstGeom prst="rect">
            <a:avLst/>
          </a:prstGeom>
          <a:noFill/>
        </p:spPr>
        <p:txBody>
          <a:bodyPr wrap="square" rtlCol="0">
            <a:spAutoFit/>
          </a:bodyPr>
          <a:lstStyle/>
          <a:p>
            <a:r>
              <a:rPr lang="en-US" sz="4000" b="1" dirty="0"/>
              <a:t>Storage Of Sterile Items</a:t>
            </a:r>
          </a:p>
        </p:txBody>
      </p:sp>
      <p:pic>
        <p:nvPicPr>
          <p:cNvPr id="5" name="Icon">
            <a:extLst>
              <a:ext uri="{FF2B5EF4-FFF2-40B4-BE49-F238E27FC236}">
                <a16:creationId xmlns:a16="http://schemas.microsoft.com/office/drawing/2014/main" id="{19ABB103-D130-9285-9F4E-6BC625399B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7" name="TextBox 6">
            <a:extLst>
              <a:ext uri="{FF2B5EF4-FFF2-40B4-BE49-F238E27FC236}">
                <a16:creationId xmlns:a16="http://schemas.microsoft.com/office/drawing/2014/main" id="{4EF5A89B-9918-006C-1D2E-664E54603FBA}"/>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animEffect transition="in" filter="fade">
                                      <p:cBhvr>
                                        <p:cTn id="7" dur="500"/>
                                        <p:tgtEl>
                                          <p:spTgt spid="76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9"/>
                                        </p:tgtEl>
                                        <p:attrNameLst>
                                          <p:attrName>style.visibility</p:attrName>
                                        </p:attrNameLst>
                                      </p:cBhvr>
                                      <p:to>
                                        <p:strVal val="visible"/>
                                      </p:to>
                                    </p:set>
                                    <p:animEffect transition="in" filter="fade">
                                      <p:cBhvr>
                                        <p:cTn id="12" dur="500"/>
                                        <p:tgtEl>
                                          <p:spTgt spid="768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810"/>
                                        </p:tgtEl>
                                        <p:attrNameLst>
                                          <p:attrName>style.visibility</p:attrName>
                                        </p:attrNameLst>
                                      </p:cBhvr>
                                      <p:to>
                                        <p:strVal val="visible"/>
                                      </p:to>
                                    </p:set>
                                    <p:animEffect transition="in" filter="fade">
                                      <p:cBhvr>
                                        <p:cTn id="17" dur="5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E38AB-4C9B-4967-B1B0-51E72D17B6F2}"/>
              </a:ext>
            </a:extLst>
          </p:cNvPr>
          <p:cNvSpPr>
            <a:spLocks noGrp="1"/>
          </p:cNvSpPr>
          <p:nvPr>
            <p:ph idx="4294967295"/>
          </p:nvPr>
        </p:nvSpPr>
        <p:spPr>
          <a:xfrm>
            <a:off x="1823545" y="1921350"/>
            <a:ext cx="9525000" cy="4176723"/>
          </a:xfrm>
          <a:prstGeom prst="rect">
            <a:avLst/>
          </a:prstGeom>
        </p:spPr>
        <p:txBody>
          <a:bodyPr lIns="91440" tIns="45720" rIns="91440" bIns="45720" anchor="t">
            <a:normAutofit fontScale="77500" lnSpcReduction="20000"/>
          </a:bodyPr>
          <a:lstStyle/>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All patient care items must be stored at least 8” off the floor</a:t>
            </a:r>
          </a:p>
          <a:p>
            <a:pPr eaLnBrk="1" hangingPunct="1">
              <a:spcBef>
                <a:spcPts val="600"/>
              </a:spcBef>
              <a:defRPr/>
            </a:pPr>
            <a:r>
              <a:rPr lang="en-US" sz="2200" dirty="0">
                <a:solidFill>
                  <a:srgbClr val="532E1D"/>
                </a:solidFill>
                <a:latin typeface="Calibri"/>
                <a:ea typeface="Calibri"/>
                <a:cs typeface="Calibri"/>
              </a:rPr>
              <a:t>Open rack storage should have a bottom shelf  (</a:t>
            </a:r>
            <a:r>
              <a:rPr lang="en-US" sz="2200" dirty="0" err="1">
                <a:solidFill>
                  <a:srgbClr val="532E1D"/>
                </a:solidFill>
                <a:latin typeface="Calibri"/>
                <a:ea typeface="Calibri"/>
                <a:cs typeface="Calibri"/>
              </a:rPr>
              <a:t>plexi</a:t>
            </a:r>
            <a:r>
              <a:rPr lang="en-US" sz="2200" dirty="0">
                <a:solidFill>
                  <a:srgbClr val="532E1D"/>
                </a:solidFill>
                <a:latin typeface="Calibri"/>
                <a:ea typeface="Calibri"/>
                <a:cs typeface="Calibri"/>
              </a:rPr>
              <a:t>-glass for example) to prevent inadvertent contamination with floor cleaning</a:t>
            </a:r>
            <a:endParaRPr lang="en-US" sz="2200" dirty="0">
              <a:solidFill>
                <a:srgbClr val="532E1D"/>
              </a:solidFill>
              <a:latin typeface="Calibri" panose="020F0502020204030204" pitchFamily="34" charset="0"/>
              <a:ea typeface="Calibri"/>
              <a:cs typeface="Calibri" panose="020F0502020204030204" pitchFamily="34" charset="0"/>
            </a:endParaRP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Stored at least 18” below the ceiling or the sprinkler head (according to fire code)</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Stored at least 2” inches from outside wall</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Items should be stored in areas of limited traffic</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Stored in an area with controlled temperature and humidity</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Outside shipping containers and corrugated cartons should not be used as storage containers</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Items should not be stored under sinks or exposed water/sewer pipes</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Windowsills should be avoided</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Closed or covered cabinets are preferred</a:t>
            </a:r>
          </a:p>
          <a:p>
            <a:pPr eaLnBrk="1" hangingPunct="1">
              <a:defRPr/>
            </a:pPr>
            <a:endParaRPr lang="en-US" dirty="0"/>
          </a:p>
        </p:txBody>
      </p:sp>
      <p:pic>
        <p:nvPicPr>
          <p:cNvPr id="4" name="Banner">
            <a:extLst>
              <a:ext uri="{FF2B5EF4-FFF2-40B4-BE49-F238E27FC236}">
                <a16:creationId xmlns:a16="http://schemas.microsoft.com/office/drawing/2014/main" id="{3678D45C-C7CE-CE9D-9BF1-3BE166C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01A3C7F8-3321-437A-4F09-F263072E3CF1}"/>
              </a:ext>
            </a:extLst>
          </p:cNvPr>
          <p:cNvSpPr txBox="1"/>
          <p:nvPr/>
        </p:nvSpPr>
        <p:spPr>
          <a:xfrm>
            <a:off x="1143000" y="1070650"/>
            <a:ext cx="10668000" cy="707886"/>
          </a:xfrm>
          <a:prstGeom prst="rect">
            <a:avLst/>
          </a:prstGeom>
          <a:noFill/>
        </p:spPr>
        <p:txBody>
          <a:bodyPr wrap="square" rtlCol="0">
            <a:spAutoFit/>
          </a:bodyPr>
          <a:lstStyle/>
          <a:p>
            <a:r>
              <a:rPr lang="en-US" sz="4000" b="1" dirty="0"/>
              <a:t>General Guidelines</a:t>
            </a:r>
          </a:p>
        </p:txBody>
      </p:sp>
      <p:pic>
        <p:nvPicPr>
          <p:cNvPr id="7" name="Icon">
            <a:extLst>
              <a:ext uri="{FF2B5EF4-FFF2-40B4-BE49-F238E27FC236}">
                <a16:creationId xmlns:a16="http://schemas.microsoft.com/office/drawing/2014/main" id="{B265C771-E1AC-A790-5304-F0E2F6311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8" name="storage icon">
            <a:extLst>
              <a:ext uri="{FF2B5EF4-FFF2-40B4-BE49-F238E27FC236}">
                <a16:creationId xmlns:a16="http://schemas.microsoft.com/office/drawing/2014/main" id="{26B6BE0D-3EFF-910E-3A82-C10C8EB429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E3282E7-423E-927C-521B-98306DE5F20F}"/>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6905A047-EAC1-5B01-2031-EC5FF005D238}"/>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17" name="Content Placeholder 2">
            <a:extLst>
              <a:ext uri="{FF2B5EF4-FFF2-40B4-BE49-F238E27FC236}">
                <a16:creationId xmlns:a16="http://schemas.microsoft.com/office/drawing/2014/main" id="{B41892A8-DEBB-B1A6-0669-5FB506C30184}"/>
              </a:ext>
            </a:extLst>
          </p:cNvPr>
          <p:cNvSpPr txBox="1">
            <a:spLocks/>
          </p:cNvSpPr>
          <p:nvPr/>
        </p:nvSpPr>
        <p:spPr>
          <a:xfrm>
            <a:off x="3264154" y="2523360"/>
            <a:ext cx="7761890"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rgbClr val="FFC000"/>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rPr>
              <a:t>Non-critical</a:t>
            </a:r>
            <a:endParaRPr lang="en-US" sz="2400" b="1" dirty="0">
              <a:solidFill>
                <a:schemeClr val="bg2">
                  <a:lumMod val="25000"/>
                  <a:lumOff val="75000"/>
                </a:schemeClr>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1" name="Content Placeholder 2">
            <a:extLst>
              <a:ext uri="{FF2B5EF4-FFF2-40B4-BE49-F238E27FC236}">
                <a16:creationId xmlns:a16="http://schemas.microsoft.com/office/drawing/2014/main" id="{8FAAACF9-3951-E4FC-77B4-7188C1FDA182}"/>
              </a:ext>
            </a:extLst>
          </p:cNvPr>
          <p:cNvSpPr txBox="1">
            <a:spLocks/>
          </p:cNvSpPr>
          <p:nvPr/>
        </p:nvSpPr>
        <p:spPr>
          <a:xfrm>
            <a:off x="3263982" y="1995477"/>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chemeClr val="tx1">
                    <a:lumMod val="95000"/>
                  </a:schemeClr>
                </a:solidFill>
              </a:rPr>
              <a:t>            – </a:t>
            </a:r>
            <a:r>
              <a:rPr lang="en-US" sz="2400" dirty="0">
                <a:solidFill>
                  <a:schemeClr val="tx1">
                    <a:lumMod val="9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Font typeface="Arial" panose="020B0604020202020204" pitchFamily="34" charset="0"/>
              <a:buNone/>
              <a:defRPr/>
            </a:pPr>
            <a:r>
              <a:rPr lang="en-US" sz="2400" dirty="0">
                <a:solidFill>
                  <a:schemeClr val="bg2">
                    <a:lumMod val="25000"/>
                    <a:lumOff val="75000"/>
                  </a:schemeClr>
                </a:solidFill>
              </a:rPr>
              <a:t>                       –</a:t>
            </a:r>
            <a:r>
              <a:rPr lang="en-US" sz="2800" dirty="0">
                <a:solidFill>
                  <a:schemeClr val="bg2">
                    <a:lumMod val="25000"/>
                    <a:lumOff val="75000"/>
                  </a:schemeClr>
                </a:solidFill>
              </a:rPr>
              <a:t>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Font typeface="Arial" panose="020B0604020202020204" pitchFamily="34" charset="0"/>
              <a:buNone/>
              <a:defRPr/>
            </a:pPr>
            <a:endParaRPr lang="en-US" b="1" dirty="0"/>
          </a:p>
        </p:txBody>
      </p:sp>
      <p:sp>
        <p:nvSpPr>
          <p:cNvPr id="12" name="Content Placeholder 2">
            <a:extLst>
              <a:ext uri="{FF2B5EF4-FFF2-40B4-BE49-F238E27FC236}">
                <a16:creationId xmlns:a16="http://schemas.microsoft.com/office/drawing/2014/main" id="{5D1ED4D8-F7B8-54FE-4A76-BC22BFA053DB}"/>
              </a:ext>
            </a:extLst>
          </p:cNvPr>
          <p:cNvSpPr txBox="1">
            <a:spLocks/>
          </p:cNvSpPr>
          <p:nvPr/>
        </p:nvSpPr>
        <p:spPr>
          <a:xfrm>
            <a:off x="3263982" y="1995477"/>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chemeClr val="bg2">
                    <a:lumMod val="25000"/>
                    <a:lumOff val="75000"/>
                  </a:schemeClr>
                </a:solidFill>
              </a:rPr>
              <a:t>            –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68580" indent="0" eaLnBrk="1" hangingPunct="1">
              <a:buFont typeface="Arial" panose="020B0604020202020204" pitchFamily="34" charset="0"/>
              <a:buNone/>
              <a:defRPr/>
            </a:pPr>
            <a:endParaRPr lang="en-US" b="1" dirty="0"/>
          </a:p>
        </p:txBody>
      </p:sp>
      <p:sp>
        <p:nvSpPr>
          <p:cNvPr id="18" name="TextBox 17">
            <a:extLst>
              <a:ext uri="{FF2B5EF4-FFF2-40B4-BE49-F238E27FC236}">
                <a16:creationId xmlns:a16="http://schemas.microsoft.com/office/drawing/2014/main" id="{753809AE-0ECF-6299-814E-B365515C3E4A}"/>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19" name="1 Critical Dot">
            <a:extLst>
              <a:ext uri="{FF2B5EF4-FFF2-40B4-BE49-F238E27FC236}">
                <a16:creationId xmlns:a16="http://schemas.microsoft.com/office/drawing/2014/main" id="{51643B79-DA97-9983-8AAD-80D597D858E2}"/>
              </a:ext>
            </a:extLst>
          </p:cNvPr>
          <p:cNvSpPr/>
          <p:nvPr/>
        </p:nvSpPr>
        <p:spPr>
          <a:xfrm>
            <a:off x="2697753" y="2571998"/>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 Non-critical Dot">
            <a:extLst>
              <a:ext uri="{FF2B5EF4-FFF2-40B4-BE49-F238E27FC236}">
                <a16:creationId xmlns:a16="http://schemas.microsoft.com/office/drawing/2014/main" id="{3353DBE5-2852-29EF-BEDD-063C37321603}"/>
              </a:ext>
            </a:extLst>
          </p:cNvPr>
          <p:cNvSpPr/>
          <p:nvPr/>
        </p:nvSpPr>
        <p:spPr>
          <a:xfrm>
            <a:off x="2705076" y="4721081"/>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1 and 2 critical item">
            <a:extLst>
              <a:ext uri="{FF2B5EF4-FFF2-40B4-BE49-F238E27FC236}">
                <a16:creationId xmlns:a16="http://schemas.microsoft.com/office/drawing/2014/main" id="{CA109B7D-3E46-E441-F996-AEA73B02752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1  non-critical item">
            <a:extLst>
              <a:ext uri="{FF2B5EF4-FFF2-40B4-BE49-F238E27FC236}">
                <a16:creationId xmlns:a16="http://schemas.microsoft.com/office/drawing/2014/main" id="{6C83F227-61E6-3068-68B3-5C2CBE83B39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1 semi-critical pic">
            <a:extLst>
              <a:ext uri="{FF2B5EF4-FFF2-40B4-BE49-F238E27FC236}">
                <a16:creationId xmlns:a16="http://schemas.microsoft.com/office/drawing/2014/main" id="{02CF89F2-0312-86AF-CFA9-AC2B7E04DF2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297202">
            <a:off x="1451356" y="2773631"/>
            <a:ext cx="862691" cy="2025532"/>
          </a:xfrm>
          <a:prstGeom prst="rect">
            <a:avLst/>
          </a:prstGeom>
        </p:spPr>
      </p:pic>
      <p:sp>
        <p:nvSpPr>
          <p:cNvPr id="25" name="1 Critical Dot">
            <a:extLst>
              <a:ext uri="{FF2B5EF4-FFF2-40B4-BE49-F238E27FC236}">
                <a16:creationId xmlns:a16="http://schemas.microsoft.com/office/drawing/2014/main" id="{3A4DB635-467F-60EB-ABDD-BB0CE6B8A482}"/>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1 Non-critical Dot">
            <a:extLst>
              <a:ext uri="{FF2B5EF4-FFF2-40B4-BE49-F238E27FC236}">
                <a16:creationId xmlns:a16="http://schemas.microsoft.com/office/drawing/2014/main" id="{9C40E270-F51C-300C-783F-B36F2399BAEF}"/>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 Semi-Critical Dot">
            <a:extLst>
              <a:ext uri="{FF2B5EF4-FFF2-40B4-BE49-F238E27FC236}">
                <a16:creationId xmlns:a16="http://schemas.microsoft.com/office/drawing/2014/main" id="{B10569C5-9E45-9CBE-1ED9-C9E4666A7627}"/>
              </a:ext>
            </a:extLst>
          </p:cNvPr>
          <p:cNvSpPr/>
          <p:nvPr/>
        </p:nvSpPr>
        <p:spPr>
          <a:xfrm>
            <a:off x="2705076" y="3429000"/>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1 Semi-Critical Dot">
            <a:extLst>
              <a:ext uri="{FF2B5EF4-FFF2-40B4-BE49-F238E27FC236}">
                <a16:creationId xmlns:a16="http://schemas.microsoft.com/office/drawing/2014/main" id="{08AD2E9B-ECE7-513F-8C15-7DCAFA969795}"/>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Banner">
            <a:extLst>
              <a:ext uri="{FF2B5EF4-FFF2-40B4-BE49-F238E27FC236}">
                <a16:creationId xmlns:a16="http://schemas.microsoft.com/office/drawing/2014/main" id="{1B69661A-F452-F79B-27F0-221A51DD71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9D4057A4-FD93-AD1E-D075-9E9247C2DFF3}"/>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0BEC9F00-379D-B72D-1006-380360EE9A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C2BE6F-51C4-04E4-13D7-DD61A0F345C6}"/>
              </a:ext>
            </a:extLst>
          </p:cNvPr>
          <p:cNvSpPr/>
          <p:nvPr/>
        </p:nvSpPr>
        <p:spPr>
          <a:xfrm>
            <a:off x="1143000" y="2158652"/>
            <a:ext cx="3124200" cy="504214"/>
          </a:xfrm>
          <a:prstGeom prst="rect">
            <a:avLst/>
          </a:prstGeom>
          <a:solidFill>
            <a:srgbClr val="FCB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2">
            <a:extLst>
              <a:ext uri="{FF2B5EF4-FFF2-40B4-BE49-F238E27FC236}">
                <a16:creationId xmlns:a16="http://schemas.microsoft.com/office/drawing/2014/main" id="{E62F40C5-3F0E-412D-93C3-9D51B97474C2}"/>
              </a:ext>
            </a:extLst>
          </p:cNvPr>
          <p:cNvSpPr>
            <a:spLocks noGrp="1"/>
          </p:cNvSpPr>
          <p:nvPr>
            <p:ph idx="4294967295"/>
          </p:nvPr>
        </p:nvSpPr>
        <p:spPr>
          <a:xfrm>
            <a:off x="1338412" y="2080342"/>
            <a:ext cx="8839200" cy="4648200"/>
          </a:xfrm>
          <a:prstGeom prst="rect">
            <a:avLst/>
          </a:prstGeom>
        </p:spPr>
        <p:txBody>
          <a:bodyPr>
            <a:normAutofit/>
          </a:bodyPr>
          <a:lstStyle/>
          <a:p>
            <a:pPr indent="-273050" eaLnBrk="1" hangingPunct="1">
              <a:defRPr/>
            </a:pPr>
            <a:r>
              <a:rPr lang="en-US" altLang="en-US" sz="3600" b="1" dirty="0">
                <a:solidFill>
                  <a:schemeClr val="tx1"/>
                </a:solidFill>
              </a:rPr>
              <a:t>Semi-Critical</a:t>
            </a:r>
            <a:r>
              <a:rPr lang="en-US" altLang="en-US" sz="3600" dirty="0"/>
              <a:t>  </a:t>
            </a:r>
            <a:r>
              <a:rPr lang="en-US" altLang="en-US" sz="3600" dirty="0">
                <a:solidFill>
                  <a:srgbClr val="532E1D"/>
                </a:solidFill>
                <a:latin typeface="Calibri" panose="020F0502020204030204" pitchFamily="34" charset="0"/>
                <a:cs typeface="Calibri" panose="020F0502020204030204" pitchFamily="34" charset="0"/>
              </a:rPr>
              <a:t>Items</a:t>
            </a:r>
            <a:r>
              <a:rPr lang="en-US" altLang="en-US" sz="2800" dirty="0">
                <a:solidFill>
                  <a:srgbClr val="532E1D"/>
                </a:solidFill>
                <a:latin typeface="Calibri" panose="020F0502020204030204" pitchFamily="34" charset="0"/>
                <a:cs typeface="Calibri" panose="020F0502020204030204" pitchFamily="34" charset="0"/>
              </a:rPr>
              <a:t>:</a:t>
            </a:r>
          </a:p>
          <a:p>
            <a:pPr lvl="1" indent="-273050" eaLnBrk="1" hangingPunct="1">
              <a:defRPr/>
            </a:pPr>
            <a:r>
              <a:rPr lang="en-US" altLang="en-US" dirty="0">
                <a:solidFill>
                  <a:srgbClr val="532E1D"/>
                </a:solidFill>
                <a:latin typeface="Calibri" panose="020F0502020204030204" pitchFamily="34" charset="0"/>
                <a:cs typeface="Calibri" panose="020F0502020204030204" pitchFamily="34" charset="0"/>
              </a:rPr>
              <a:t>Contact mucous membranes or non-intact skin (respiratory therapy equipment etc.,)</a:t>
            </a:r>
          </a:p>
          <a:p>
            <a:pPr lvl="1" indent="-273050" eaLnBrk="1" hangingPunct="1">
              <a:defRPr/>
            </a:pPr>
            <a:r>
              <a:rPr lang="en-US" altLang="en-US" dirty="0">
                <a:solidFill>
                  <a:srgbClr val="532E1D"/>
                </a:solidFill>
                <a:latin typeface="Calibri" panose="020F0502020204030204" pitchFamily="34" charset="0"/>
                <a:cs typeface="Calibri" panose="020F0502020204030204" pitchFamily="34" charset="0"/>
              </a:rPr>
              <a:t>Risk of transmitting infection if handled improperly</a:t>
            </a:r>
          </a:p>
          <a:p>
            <a:pPr lvl="1" indent="-273050" eaLnBrk="1" hangingPunct="1">
              <a:defRPr/>
            </a:pPr>
            <a:r>
              <a:rPr lang="en-US" altLang="en-US" dirty="0">
                <a:solidFill>
                  <a:srgbClr val="532E1D"/>
                </a:solidFill>
                <a:latin typeface="Calibri" panose="020F0502020204030204" pitchFamily="34" charset="0"/>
                <a:cs typeface="Calibri" panose="020F0502020204030204" pitchFamily="34" charset="0"/>
              </a:rPr>
              <a:t>Must be high-level disinfected between uses or used as single-use disposable devices</a:t>
            </a:r>
          </a:p>
          <a:p>
            <a:pPr marL="469900" lvl="1" indent="0" eaLnBrk="1" hangingPunct="1">
              <a:buNone/>
              <a:defRPr/>
            </a:pPr>
            <a:endParaRPr lang="en-US" altLang="en-US" dirty="0">
              <a:solidFill>
                <a:srgbClr val="532E1D"/>
              </a:solidFill>
              <a:latin typeface="Calibri" panose="020F0502020204030204" pitchFamily="34" charset="0"/>
              <a:cs typeface="Calibri" panose="020F0502020204030204" pitchFamily="34" charset="0"/>
            </a:endParaRPr>
          </a:p>
          <a:p>
            <a:pPr lvl="1" indent="-273050" eaLnBrk="1" hangingPunct="1">
              <a:defRPr/>
            </a:pPr>
            <a:endParaRPr lang="en-US" altLang="en-US" dirty="0">
              <a:solidFill>
                <a:srgbClr val="532E1D"/>
              </a:solidFill>
              <a:latin typeface="Calibri" panose="020F0502020204030204" pitchFamily="34" charset="0"/>
              <a:cs typeface="Calibri" panose="020F0502020204030204" pitchFamily="34" charset="0"/>
            </a:endParaRPr>
          </a:p>
        </p:txBody>
      </p:sp>
      <p:pic>
        <p:nvPicPr>
          <p:cNvPr id="3" name="Banner">
            <a:extLst>
              <a:ext uri="{FF2B5EF4-FFF2-40B4-BE49-F238E27FC236}">
                <a16:creationId xmlns:a16="http://schemas.microsoft.com/office/drawing/2014/main" id="{19D12AA6-7E65-33FF-53E4-FA119C2D1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6615A21F-C019-B64A-F648-23689B16C058}"/>
              </a:ext>
            </a:extLst>
          </p:cNvPr>
          <p:cNvSpPr txBox="1"/>
          <p:nvPr/>
        </p:nvSpPr>
        <p:spPr>
          <a:xfrm>
            <a:off x="1143000" y="1070650"/>
            <a:ext cx="5638800" cy="707886"/>
          </a:xfrm>
          <a:prstGeom prst="rect">
            <a:avLst/>
          </a:prstGeom>
          <a:noFill/>
        </p:spPr>
        <p:txBody>
          <a:bodyPr wrap="square" rtlCol="0">
            <a:spAutoFit/>
          </a:bodyPr>
          <a:lstStyle/>
          <a:p>
            <a:r>
              <a:rPr lang="en-US" sz="4000" b="1" dirty="0"/>
              <a:t>Semi-critical Instruments</a:t>
            </a:r>
          </a:p>
        </p:txBody>
      </p:sp>
      <p:pic>
        <p:nvPicPr>
          <p:cNvPr id="7" name="Icon">
            <a:extLst>
              <a:ext uri="{FF2B5EF4-FFF2-40B4-BE49-F238E27FC236}">
                <a16:creationId xmlns:a16="http://schemas.microsoft.com/office/drawing/2014/main" id="{7189F180-DE16-1128-5555-44B7FF5E4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8" name="1 Critical Dot">
            <a:extLst>
              <a:ext uri="{FF2B5EF4-FFF2-40B4-BE49-F238E27FC236}">
                <a16:creationId xmlns:a16="http://schemas.microsoft.com/office/drawing/2014/main" id="{9A2D7D99-7E00-7F75-00C3-C103B4CAEA95}"/>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1 Non-critical Dot">
            <a:extLst>
              <a:ext uri="{FF2B5EF4-FFF2-40B4-BE49-F238E27FC236}">
                <a16:creationId xmlns:a16="http://schemas.microsoft.com/office/drawing/2014/main" id="{07639B82-FF45-09C4-FBEB-78E493CBEDC3}"/>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A4DACF23-7345-A670-C825-314C3B7C24B0}"/>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9" name="1 Semi-Critical Dot">
            <a:extLst>
              <a:ext uri="{FF2B5EF4-FFF2-40B4-BE49-F238E27FC236}">
                <a16:creationId xmlns:a16="http://schemas.microsoft.com/office/drawing/2014/main" id="{113A087E-4DBD-A6DB-8A00-84DCA556DEC2}"/>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AD6CFE97-FDA3-EADF-DA39-AE93647AE3AD}"/>
              </a:ext>
            </a:extLst>
          </p:cNvPr>
          <p:cNvSpPr txBox="1"/>
          <p:nvPr/>
        </p:nvSpPr>
        <p:spPr>
          <a:xfrm>
            <a:off x="2717132" y="5943888"/>
            <a:ext cx="9220200" cy="815480"/>
          </a:xfrm>
          <a:prstGeom prst="rect">
            <a:avLst/>
          </a:prstGeom>
          <a:noFill/>
        </p:spPr>
        <p:txBody>
          <a:bodyPr wrap="square">
            <a:spAutoFit/>
          </a:bodyPr>
          <a:lstStyle/>
          <a:p>
            <a:pPr marL="69850" indent="0" eaLnBrk="1" hangingPunct="1">
              <a:lnSpc>
                <a:spcPts val="2800"/>
              </a:lnSpc>
              <a:buNone/>
              <a:defRPr/>
            </a:pPr>
            <a:r>
              <a:rPr lang="en-US" altLang="en-US" sz="2800" i="1" dirty="0">
                <a:latin typeface="+mn-lt"/>
              </a:rPr>
              <a:t>Goal: High-level disinfection = free of all</a:t>
            </a:r>
          </a:p>
          <a:p>
            <a:pPr marL="69850" indent="0" eaLnBrk="1" hangingPunct="1">
              <a:lnSpc>
                <a:spcPts val="2800"/>
              </a:lnSpc>
              <a:buNone/>
              <a:defRPr/>
            </a:pPr>
            <a:r>
              <a:rPr lang="en-US" altLang="en-US" sz="2800" i="1" dirty="0">
                <a:latin typeface="+mn-lt"/>
              </a:rPr>
              <a:t>microorganisms except high numbers of bacterial spores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Critical Dot">
            <a:extLst>
              <a:ext uri="{FF2B5EF4-FFF2-40B4-BE49-F238E27FC236}">
                <a16:creationId xmlns:a16="http://schemas.microsoft.com/office/drawing/2014/main" id="{7DCDE55F-E16C-7DFA-7B56-4C636E5D9E17}"/>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Semi-Critical Dot">
            <a:extLst>
              <a:ext uri="{FF2B5EF4-FFF2-40B4-BE49-F238E27FC236}">
                <a16:creationId xmlns:a16="http://schemas.microsoft.com/office/drawing/2014/main" id="{7E9889E0-79B3-FDBE-ACA9-3B04D44BEC24}"/>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Non-critical Dot">
            <a:extLst>
              <a:ext uri="{FF2B5EF4-FFF2-40B4-BE49-F238E27FC236}">
                <a16:creationId xmlns:a16="http://schemas.microsoft.com/office/drawing/2014/main" id="{DE08E909-B43A-0175-977D-9067386988ED}"/>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D3293D41-439B-575E-5DC3-F89D8ECDB520}"/>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
        <p:nvSpPr>
          <p:cNvPr id="15" name="Content Placeholder 2">
            <a:extLst>
              <a:ext uri="{FF2B5EF4-FFF2-40B4-BE49-F238E27FC236}">
                <a16:creationId xmlns:a16="http://schemas.microsoft.com/office/drawing/2014/main" id="{BCD161CA-1749-81C0-554B-DDD8D6D09302}"/>
              </a:ext>
            </a:extLst>
          </p:cNvPr>
          <p:cNvSpPr txBox="1">
            <a:spLocks/>
          </p:cNvSpPr>
          <p:nvPr/>
        </p:nvSpPr>
        <p:spPr>
          <a:xfrm>
            <a:off x="3270437" y="1989661"/>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rgbClr val="FF0000"/>
                </a:solidFill>
              </a:rPr>
              <a:t>            </a:t>
            </a:r>
            <a:r>
              <a:rPr lang="en-US" sz="2800" dirty="0">
                <a:solidFill>
                  <a:schemeClr val="bg2">
                    <a:lumMod val="25000"/>
                    <a:lumOff val="75000"/>
                  </a:schemeClr>
                </a:solidFill>
              </a:rPr>
              <a:t>–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chemeClr val="bg2">
                    <a:lumMod val="25000"/>
                    <a:lumOff val="75000"/>
                  </a:schemeClr>
                </a:solidFill>
              </a:rPr>
              <a:t>                        –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Font typeface="Arial" panose="020B0604020202020204" pitchFamily="34" charset="0"/>
              <a:buNone/>
              <a:defRPr/>
            </a:pPr>
            <a:r>
              <a:rPr lang="en-US" sz="2400" dirty="0">
                <a:solidFill>
                  <a:srgbClr val="0070C0"/>
                </a:solidFill>
              </a:rPr>
              <a:t>                       –</a:t>
            </a:r>
            <a:r>
              <a:rPr lang="en-US" sz="2800" dirty="0">
                <a:solidFill>
                  <a:schemeClr val="accent6"/>
                </a:solidFill>
              </a:rPr>
              <a:t> </a:t>
            </a:r>
            <a:r>
              <a:rPr lang="en-US" sz="2400" dirty="0">
                <a:solidFill>
                  <a:srgbClr val="532E1D"/>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Font typeface="Arial" panose="020B0604020202020204" pitchFamily="34" charset="0"/>
              <a:buNone/>
              <a:defRPr/>
            </a:pPr>
            <a:endParaRPr lang="en-US" b="1" dirty="0"/>
          </a:p>
        </p:txBody>
      </p:sp>
      <p:sp>
        <p:nvSpPr>
          <p:cNvPr id="16" name="Content Placeholder 2">
            <a:extLst>
              <a:ext uri="{FF2B5EF4-FFF2-40B4-BE49-F238E27FC236}">
                <a16:creationId xmlns:a16="http://schemas.microsoft.com/office/drawing/2014/main" id="{186EF8AA-6066-6E32-B7F2-C13B98808852}"/>
              </a:ext>
            </a:extLst>
          </p:cNvPr>
          <p:cNvSpPr txBox="1">
            <a:spLocks/>
          </p:cNvSpPr>
          <p:nvPr/>
        </p:nvSpPr>
        <p:spPr>
          <a:xfrm>
            <a:off x="3264154" y="2523360"/>
            <a:ext cx="2374646"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chemeClr val="bg2">
                  <a:lumMod val="25000"/>
                  <a:lumOff val="75000"/>
                </a:schemeClr>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rgbClr val="0070C0"/>
                </a:solidFill>
              </a:rPr>
              <a:t>Non-critical</a:t>
            </a:r>
            <a:endParaRPr lang="en-US" sz="2400" b="1" dirty="0">
              <a:solidFill>
                <a:srgbClr val="532E1D"/>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7" name="TextBox 16">
            <a:extLst>
              <a:ext uri="{FF2B5EF4-FFF2-40B4-BE49-F238E27FC236}">
                <a16:creationId xmlns:a16="http://schemas.microsoft.com/office/drawing/2014/main" id="{848ECC46-7BB6-C63B-B96C-AB4ABD2778C7}"/>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18" name="1 Critical Dot">
            <a:extLst>
              <a:ext uri="{FF2B5EF4-FFF2-40B4-BE49-F238E27FC236}">
                <a16:creationId xmlns:a16="http://schemas.microsoft.com/office/drawing/2014/main" id="{3415B45A-59A6-2780-22CE-23B45621772B}"/>
              </a:ext>
            </a:extLst>
          </p:cNvPr>
          <p:cNvSpPr/>
          <p:nvPr/>
        </p:nvSpPr>
        <p:spPr>
          <a:xfrm>
            <a:off x="2697753" y="2571998"/>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 Semi-Critical Dot">
            <a:extLst>
              <a:ext uri="{FF2B5EF4-FFF2-40B4-BE49-F238E27FC236}">
                <a16:creationId xmlns:a16="http://schemas.microsoft.com/office/drawing/2014/main" id="{F633F031-99AE-E8AD-F28A-58534B880DD9}"/>
              </a:ext>
            </a:extLst>
          </p:cNvPr>
          <p:cNvSpPr/>
          <p:nvPr/>
        </p:nvSpPr>
        <p:spPr>
          <a:xfrm>
            <a:off x="2705076" y="3429000"/>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 Non-critical Dot">
            <a:extLst>
              <a:ext uri="{FF2B5EF4-FFF2-40B4-BE49-F238E27FC236}">
                <a16:creationId xmlns:a16="http://schemas.microsoft.com/office/drawing/2014/main" id="{C20CD299-FA80-8D7C-85B1-ED8CE8B33301}"/>
              </a:ext>
            </a:extLst>
          </p:cNvPr>
          <p:cNvSpPr/>
          <p:nvPr/>
        </p:nvSpPr>
        <p:spPr>
          <a:xfrm>
            <a:off x="2705076" y="4721081"/>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1 and 2 critical item">
            <a:extLst>
              <a:ext uri="{FF2B5EF4-FFF2-40B4-BE49-F238E27FC236}">
                <a16:creationId xmlns:a16="http://schemas.microsoft.com/office/drawing/2014/main" id="{EDD35D75-317A-856C-DA5E-DBA286B9725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1  non-critical item">
            <a:extLst>
              <a:ext uri="{FF2B5EF4-FFF2-40B4-BE49-F238E27FC236}">
                <a16:creationId xmlns:a16="http://schemas.microsoft.com/office/drawing/2014/main" id="{249A983C-FC6B-9D57-4FE8-35BEBE6B6E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1 semi-critical pic">
            <a:extLst>
              <a:ext uri="{FF2B5EF4-FFF2-40B4-BE49-F238E27FC236}">
                <a16:creationId xmlns:a16="http://schemas.microsoft.com/office/drawing/2014/main" id="{EABC1947-C697-899A-A51E-27916D82033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rot="1154677">
            <a:off x="1486259" y="2756969"/>
            <a:ext cx="851389" cy="1998995"/>
          </a:xfrm>
          <a:prstGeom prst="rect">
            <a:avLst/>
          </a:prstGeom>
        </p:spPr>
      </p:pic>
      <p:pic>
        <p:nvPicPr>
          <p:cNvPr id="7" name="Banner">
            <a:extLst>
              <a:ext uri="{FF2B5EF4-FFF2-40B4-BE49-F238E27FC236}">
                <a16:creationId xmlns:a16="http://schemas.microsoft.com/office/drawing/2014/main" id="{A6D29002-5893-6C5F-B804-0C10BB8EF2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7395FAB9-F07F-54FE-EA40-8FD180126E54}"/>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27EFB07C-5583-74C7-A5C1-B45A1C6465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BD5A57-FF5F-0820-2D1E-AA2F1EEE5D05}"/>
              </a:ext>
            </a:extLst>
          </p:cNvPr>
          <p:cNvSpPr/>
          <p:nvPr/>
        </p:nvSpPr>
        <p:spPr>
          <a:xfrm>
            <a:off x="1143000" y="2158652"/>
            <a:ext cx="2667000" cy="504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5" name="Content Placeholder 2"/>
          <p:cNvSpPr>
            <a:spLocks noGrp="1"/>
          </p:cNvSpPr>
          <p:nvPr>
            <p:ph idx="4294967295"/>
          </p:nvPr>
        </p:nvSpPr>
        <p:spPr>
          <a:xfrm>
            <a:off x="1338412" y="2042360"/>
            <a:ext cx="8839200" cy="4648200"/>
          </a:xfrm>
          <a:prstGeom prst="rect">
            <a:avLst/>
          </a:prstGeom>
        </p:spPr>
        <p:txBody>
          <a:bodyPr/>
          <a:lstStyle/>
          <a:p>
            <a:pPr indent="-273050" eaLnBrk="1" hangingPunct="1"/>
            <a:r>
              <a:rPr lang="en-US" altLang="en-US" sz="3100" b="1" dirty="0">
                <a:solidFill>
                  <a:schemeClr val="tx1"/>
                </a:solidFill>
              </a:rPr>
              <a:t>Non-Critical</a:t>
            </a:r>
            <a:r>
              <a:rPr lang="en-US" altLang="en-US" sz="3100" b="1" dirty="0">
                <a:solidFill>
                  <a:srgbClr val="0070C0"/>
                </a:solidFill>
              </a:rPr>
              <a:t>  </a:t>
            </a:r>
            <a:r>
              <a:rPr lang="en-US" altLang="en-US" sz="3100" dirty="0">
                <a:solidFill>
                  <a:srgbClr val="532E1D"/>
                </a:solidFill>
                <a:latin typeface="Calibri" panose="020F0502020204030204" pitchFamily="34" charset="0"/>
                <a:cs typeface="Calibri" panose="020F0502020204030204" pitchFamily="34" charset="0"/>
              </a:rPr>
              <a:t>Items</a:t>
            </a:r>
            <a:r>
              <a:rPr lang="en-US" altLang="en-US" sz="3600" dirty="0"/>
              <a:t>:</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Objects that contact intact skin but not mucous membranes (BP cuffs, stethoscopes, dialysis bed or chair, external surfaces of dialysis machines,) </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Minimal risk of transmitting infection if handled improperly</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Must be low-level disinfected on a routine basis</a:t>
            </a:r>
          </a:p>
          <a:p>
            <a:pPr lvl="1" indent="-273050" eaLnBrk="1" hangingPunct="1"/>
            <a:endParaRPr lang="en-US" altLang="en-US" sz="3200" dirty="0"/>
          </a:p>
        </p:txBody>
      </p:sp>
      <p:pic>
        <p:nvPicPr>
          <p:cNvPr id="3" name="Banner">
            <a:extLst>
              <a:ext uri="{FF2B5EF4-FFF2-40B4-BE49-F238E27FC236}">
                <a16:creationId xmlns:a16="http://schemas.microsoft.com/office/drawing/2014/main" id="{621A26D6-B01B-E43F-4A2B-85C2CDBEB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5C69C761-03C2-D07C-DF5C-05CE7545332A}"/>
              </a:ext>
            </a:extLst>
          </p:cNvPr>
          <p:cNvSpPr txBox="1"/>
          <p:nvPr/>
        </p:nvSpPr>
        <p:spPr>
          <a:xfrm>
            <a:off x="1143000" y="1070650"/>
            <a:ext cx="5638800" cy="707886"/>
          </a:xfrm>
          <a:prstGeom prst="rect">
            <a:avLst/>
          </a:prstGeom>
          <a:noFill/>
        </p:spPr>
        <p:txBody>
          <a:bodyPr wrap="square" rtlCol="0">
            <a:spAutoFit/>
          </a:bodyPr>
          <a:lstStyle/>
          <a:p>
            <a:r>
              <a:rPr lang="en-US" sz="4000" b="1" dirty="0"/>
              <a:t>Non-critical Instruments</a:t>
            </a:r>
          </a:p>
        </p:txBody>
      </p:sp>
      <p:pic>
        <p:nvPicPr>
          <p:cNvPr id="7" name="Icon">
            <a:extLst>
              <a:ext uri="{FF2B5EF4-FFF2-40B4-BE49-F238E27FC236}">
                <a16:creationId xmlns:a16="http://schemas.microsoft.com/office/drawing/2014/main" id="{3A2BEDF8-D67C-43EF-88A9-414E85B59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678DDFE7-BC27-1B41-343A-0B65762ADD13}"/>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43E10E35-8665-45E9-C4A4-F11AE7D2D475}"/>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B9C8A7AA-44BA-3CBA-888B-74481C327C9B}"/>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81F5B78F-B461-4D6F-3347-36212BAA40A5}"/>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4294967295"/>
          </p:nvPr>
        </p:nvSpPr>
        <p:spPr>
          <a:xfrm>
            <a:off x="4419600" y="2376506"/>
            <a:ext cx="7076090" cy="2514600"/>
          </a:xfrm>
          <a:prstGeom prst="rect">
            <a:avLst/>
          </a:prstGeom>
        </p:spPr>
        <p:txBody>
          <a:bodyPr/>
          <a:lstStyle/>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Describe  the principles of disinfection and sterilization</a:t>
            </a:r>
          </a:p>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Provide an overview of Spaulding’s classification</a:t>
            </a:r>
          </a:p>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Discuss training and quality control methods and required documentation</a:t>
            </a:r>
          </a:p>
        </p:txBody>
      </p:sp>
      <p:pic>
        <p:nvPicPr>
          <p:cNvPr id="3" name="Banner">
            <a:extLst>
              <a:ext uri="{FF2B5EF4-FFF2-40B4-BE49-F238E27FC236}">
                <a16:creationId xmlns:a16="http://schemas.microsoft.com/office/drawing/2014/main" id="{EC63F3E7-D804-E69C-6D2F-76D4DF3C0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040A6994-E9C2-556D-4A09-2FDB8EB877B0}"/>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6" name="Icon">
            <a:extLst>
              <a:ext uri="{FF2B5EF4-FFF2-40B4-BE49-F238E27FC236}">
                <a16:creationId xmlns:a16="http://schemas.microsoft.com/office/drawing/2014/main" id="{4C345F32-D28B-1A46-2240-9AE9060A8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820" y="2073917"/>
            <a:ext cx="1168354" cy="1168354"/>
          </a:xfrm>
          <a:prstGeom prst="rect">
            <a:avLst/>
          </a:prstGeom>
        </p:spPr>
      </p:pic>
      <p:pic>
        <p:nvPicPr>
          <p:cNvPr id="7" name="Icon">
            <a:extLst>
              <a:ext uri="{FF2B5EF4-FFF2-40B4-BE49-F238E27FC236}">
                <a16:creationId xmlns:a16="http://schemas.microsoft.com/office/drawing/2014/main" id="{C8009073-C506-B1B0-ACB0-6211A9592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757" y="3275918"/>
            <a:ext cx="1057417" cy="1057417"/>
          </a:xfrm>
          <a:prstGeom prst="rect">
            <a:avLst/>
          </a:prstGeom>
        </p:spPr>
      </p:pic>
      <p:pic>
        <p:nvPicPr>
          <p:cNvPr id="8" name="icon">
            <a:extLst>
              <a:ext uri="{FF2B5EF4-FFF2-40B4-BE49-F238E27FC236}">
                <a16:creationId xmlns:a16="http://schemas.microsoft.com/office/drawing/2014/main" id="{159FBCA5-ECC5-6A6A-2DBC-67FF65A34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863" y="4572000"/>
            <a:ext cx="1086268" cy="1086268"/>
          </a:xfrm>
          <a:prstGeom prst="rect">
            <a:avLst/>
          </a:prstGeom>
        </p:spPr>
      </p:pic>
      <p:pic>
        <p:nvPicPr>
          <p:cNvPr id="18" name="Picture 17" descr="A close-up of a document&#10;&#10;Description automatically generated with medium confidence">
            <a:extLst>
              <a:ext uri="{FF2B5EF4-FFF2-40B4-BE49-F238E27FC236}">
                <a16:creationId xmlns:a16="http://schemas.microsoft.com/office/drawing/2014/main" id="{EE065EAB-212C-25AA-F4E7-A9E5F0951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592" y="2017201"/>
            <a:ext cx="4191000" cy="2433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17915"/>
            <a:ext cx="8669312" cy="423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36B885BF-D001-CC81-3359-5C915CAD1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428315E-053A-8D0C-4117-C328D4837655}"/>
              </a:ext>
            </a:extLst>
          </p:cNvPr>
          <p:cNvSpPr txBox="1"/>
          <p:nvPr/>
        </p:nvSpPr>
        <p:spPr>
          <a:xfrm>
            <a:off x="1143000" y="1070650"/>
            <a:ext cx="5638800" cy="707886"/>
          </a:xfrm>
          <a:prstGeom prst="rect">
            <a:avLst/>
          </a:prstGeom>
          <a:noFill/>
        </p:spPr>
        <p:txBody>
          <a:bodyPr wrap="square" rtlCol="0">
            <a:spAutoFit/>
          </a:bodyPr>
          <a:lstStyle/>
          <a:p>
            <a:r>
              <a:rPr lang="en-US" sz="4000" b="1" dirty="0"/>
              <a:t>Role of the Environment</a:t>
            </a:r>
          </a:p>
        </p:txBody>
      </p:sp>
      <p:pic>
        <p:nvPicPr>
          <p:cNvPr id="7" name="Icon">
            <a:extLst>
              <a:ext uri="{FF2B5EF4-FFF2-40B4-BE49-F238E27FC236}">
                <a16:creationId xmlns:a16="http://schemas.microsoft.com/office/drawing/2014/main" id="{5A62EDD4-F687-0859-5DA5-4108F66EB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6" name="1 Critical Dot">
            <a:extLst>
              <a:ext uri="{FF2B5EF4-FFF2-40B4-BE49-F238E27FC236}">
                <a16:creationId xmlns:a16="http://schemas.microsoft.com/office/drawing/2014/main" id="{1A9C8145-FF0C-CCA1-50CC-CED47613C91D}"/>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1 Semi-Critical Dot">
            <a:extLst>
              <a:ext uri="{FF2B5EF4-FFF2-40B4-BE49-F238E27FC236}">
                <a16:creationId xmlns:a16="http://schemas.microsoft.com/office/drawing/2014/main" id="{8D7D2D63-1620-9308-E0CA-14A4AAD9A623}"/>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1 Non-critical Dot">
            <a:extLst>
              <a:ext uri="{FF2B5EF4-FFF2-40B4-BE49-F238E27FC236}">
                <a16:creationId xmlns:a16="http://schemas.microsoft.com/office/drawing/2014/main" id="{E7F2E8F1-39E4-41E9-E3BE-A47A8F46A19F}"/>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C822A0EA-E16A-26BF-4548-1F324D2BEEDC}"/>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946CC81-FA88-4F96-A949-0D9405CEFD0E}"/>
              </a:ext>
            </a:extLst>
          </p:cNvPr>
          <p:cNvGraphicFramePr>
            <a:graphicFrameLocks noGrp="1"/>
          </p:cNvGraphicFramePr>
          <p:nvPr>
            <p:ph idx="4294967295"/>
            <p:extLst>
              <p:ext uri="{D42A27DB-BD31-4B8C-83A1-F6EECF244321}">
                <p14:modId xmlns:p14="http://schemas.microsoft.com/office/powerpoint/2010/main" val="3221140405"/>
              </p:ext>
            </p:extLst>
          </p:nvPr>
        </p:nvGraphicFramePr>
        <p:xfrm>
          <a:off x="1686339" y="1927381"/>
          <a:ext cx="8686800" cy="3932239"/>
        </p:xfrm>
        <a:graphic>
          <a:graphicData uri="http://schemas.openxmlformats.org/drawingml/2006/table">
            <a:tbl>
              <a:tblPr firstRow="1" bandRow="1">
                <a:tableStyleId>{7DF18680-E054-41AD-8BC1-D1AEF772440D}</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57237">
                <a:tc>
                  <a:txBody>
                    <a:bodyPr/>
                    <a:lstStyle/>
                    <a:p>
                      <a:r>
                        <a:rPr lang="en-US" sz="2400" dirty="0"/>
                        <a:t>Disinfectant</a:t>
                      </a:r>
                      <a:r>
                        <a:rPr lang="en-US" sz="2400" baseline="0" dirty="0"/>
                        <a:t> Agent</a:t>
                      </a:r>
                      <a:endParaRPr lang="en-US" sz="2400" dirty="0"/>
                    </a:p>
                  </a:txBody>
                  <a:tcPr marT="45724" marB="45724">
                    <a:solidFill>
                      <a:srgbClr val="A71930"/>
                    </a:solidFill>
                  </a:tcPr>
                </a:tc>
                <a:tc>
                  <a:txBody>
                    <a:bodyPr/>
                    <a:lstStyle/>
                    <a:p>
                      <a:r>
                        <a:rPr lang="en-US" sz="2400" dirty="0"/>
                        <a:t>Use Concentration</a:t>
                      </a:r>
                    </a:p>
                  </a:txBody>
                  <a:tcPr marT="45724" marB="45724">
                    <a:solidFill>
                      <a:srgbClr val="A71930"/>
                    </a:solidFill>
                  </a:tcPr>
                </a:tc>
                <a:extLst>
                  <a:ext uri="{0D108BD9-81ED-4DB2-BD59-A6C34878D82A}">
                    <a16:rowId xmlns:a16="http://schemas.microsoft.com/office/drawing/2014/main" val="10000"/>
                  </a:ext>
                </a:extLst>
              </a:tr>
              <a:tr h="457237">
                <a:tc>
                  <a:txBody>
                    <a:bodyPr/>
                    <a:lstStyle/>
                    <a:p>
                      <a:r>
                        <a:rPr lang="en-US" sz="2400" dirty="0"/>
                        <a:t>Ethyl</a:t>
                      </a:r>
                      <a:r>
                        <a:rPr lang="en-US" sz="2400" baseline="0" dirty="0"/>
                        <a:t> or isopropyl alcohol</a:t>
                      </a:r>
                      <a:endParaRPr lang="en-US" sz="2400" dirty="0"/>
                    </a:p>
                  </a:txBody>
                  <a:tcPr marT="45724" marB="45724"/>
                </a:tc>
                <a:tc>
                  <a:txBody>
                    <a:bodyPr/>
                    <a:lstStyle/>
                    <a:p>
                      <a:r>
                        <a:rPr lang="en-US" sz="2400" dirty="0"/>
                        <a:t>70%</a:t>
                      </a:r>
                      <a:r>
                        <a:rPr lang="en-US" sz="2400" baseline="0" dirty="0"/>
                        <a:t> - 90%</a:t>
                      </a:r>
                      <a:endParaRPr lang="en-US" sz="2400" dirty="0"/>
                    </a:p>
                  </a:txBody>
                  <a:tcPr marT="45724" marB="45724"/>
                </a:tc>
                <a:extLst>
                  <a:ext uri="{0D108BD9-81ED-4DB2-BD59-A6C34878D82A}">
                    <a16:rowId xmlns:a16="http://schemas.microsoft.com/office/drawing/2014/main" val="10001"/>
                  </a:ext>
                </a:extLst>
              </a:tr>
              <a:tr h="457237">
                <a:tc>
                  <a:txBody>
                    <a:bodyPr/>
                    <a:lstStyle/>
                    <a:p>
                      <a:r>
                        <a:rPr lang="en-US" sz="2400" dirty="0"/>
                        <a:t>Chlorine (bleach)</a:t>
                      </a:r>
                    </a:p>
                  </a:txBody>
                  <a:tcPr marT="45724" marB="45724"/>
                </a:tc>
                <a:tc>
                  <a:txBody>
                    <a:bodyPr/>
                    <a:lstStyle/>
                    <a:p>
                      <a:r>
                        <a:rPr lang="en-US" sz="2400" dirty="0"/>
                        <a:t>100 ppm</a:t>
                      </a:r>
                    </a:p>
                  </a:txBody>
                  <a:tcPr marT="45724" marB="45724"/>
                </a:tc>
                <a:extLst>
                  <a:ext uri="{0D108BD9-81ED-4DB2-BD59-A6C34878D82A}">
                    <a16:rowId xmlns:a16="http://schemas.microsoft.com/office/drawing/2014/main" val="10002"/>
                  </a:ext>
                </a:extLst>
              </a:tr>
              <a:tr h="457237">
                <a:tc>
                  <a:txBody>
                    <a:bodyPr/>
                    <a:lstStyle/>
                    <a:p>
                      <a:r>
                        <a:rPr lang="en-US" sz="2400" dirty="0"/>
                        <a:t>Phenolic</a:t>
                      </a:r>
                    </a:p>
                  </a:txBody>
                  <a:tcPr marT="45724" marB="45724"/>
                </a:tc>
                <a:tc>
                  <a:txBody>
                    <a:bodyPr/>
                    <a:lstStyle/>
                    <a:p>
                      <a:r>
                        <a:rPr lang="en-US" sz="2400" dirty="0"/>
                        <a:t>UD</a:t>
                      </a:r>
                    </a:p>
                  </a:txBody>
                  <a:tcPr marT="45724" marB="45724"/>
                </a:tc>
                <a:extLst>
                  <a:ext uri="{0D108BD9-81ED-4DB2-BD59-A6C34878D82A}">
                    <a16:rowId xmlns:a16="http://schemas.microsoft.com/office/drawing/2014/main" val="10003"/>
                  </a:ext>
                </a:extLst>
              </a:tr>
              <a:tr h="457237">
                <a:tc>
                  <a:txBody>
                    <a:bodyPr/>
                    <a:lstStyle/>
                    <a:p>
                      <a:r>
                        <a:rPr lang="en-US" sz="2400" dirty="0"/>
                        <a:t>Iodophor</a:t>
                      </a:r>
                    </a:p>
                  </a:txBody>
                  <a:tcPr marT="45724" marB="45724"/>
                </a:tc>
                <a:tc>
                  <a:txBody>
                    <a:bodyPr/>
                    <a:lstStyle/>
                    <a:p>
                      <a:r>
                        <a:rPr lang="en-US" sz="2400" dirty="0"/>
                        <a:t>UD</a:t>
                      </a:r>
                    </a:p>
                  </a:txBody>
                  <a:tcPr marT="45724" marB="45724"/>
                </a:tc>
                <a:extLst>
                  <a:ext uri="{0D108BD9-81ED-4DB2-BD59-A6C34878D82A}">
                    <a16:rowId xmlns:a16="http://schemas.microsoft.com/office/drawing/2014/main" val="10004"/>
                  </a:ext>
                </a:extLst>
              </a:tr>
              <a:tr h="823027">
                <a:tc>
                  <a:txBody>
                    <a:bodyPr/>
                    <a:lstStyle/>
                    <a:p>
                      <a:r>
                        <a:rPr lang="en-US" sz="2400" dirty="0"/>
                        <a:t>Quaternary</a:t>
                      </a:r>
                      <a:r>
                        <a:rPr lang="en-US" sz="2400" baseline="0" dirty="0"/>
                        <a:t> ammonium compound (QUAT)</a:t>
                      </a:r>
                      <a:endParaRPr lang="en-US" sz="2400" dirty="0"/>
                    </a:p>
                  </a:txBody>
                  <a:tcPr marT="45724" marB="45724"/>
                </a:tc>
                <a:tc>
                  <a:txBody>
                    <a:bodyPr/>
                    <a:lstStyle/>
                    <a:p>
                      <a:r>
                        <a:rPr lang="en-US" sz="2400" dirty="0"/>
                        <a:t>UD</a:t>
                      </a:r>
                    </a:p>
                  </a:txBody>
                  <a:tcPr marT="45724" marB="45724"/>
                </a:tc>
                <a:extLst>
                  <a:ext uri="{0D108BD9-81ED-4DB2-BD59-A6C34878D82A}">
                    <a16:rowId xmlns:a16="http://schemas.microsoft.com/office/drawing/2014/main" val="10005"/>
                  </a:ext>
                </a:extLst>
              </a:tr>
              <a:tr h="823027">
                <a:tc>
                  <a:txBody>
                    <a:bodyPr/>
                    <a:lstStyle/>
                    <a:p>
                      <a:r>
                        <a:rPr lang="en-US" sz="2400" dirty="0"/>
                        <a:t>Improved/Accelerated</a:t>
                      </a:r>
                      <a:r>
                        <a:rPr lang="en-US" sz="2400" baseline="0" dirty="0"/>
                        <a:t> hydrogen peroxide</a:t>
                      </a:r>
                      <a:endParaRPr lang="en-US" sz="2400" dirty="0"/>
                    </a:p>
                  </a:txBody>
                  <a:tcPr marT="45724" marB="45724"/>
                </a:tc>
                <a:tc>
                  <a:txBody>
                    <a:bodyPr/>
                    <a:lstStyle/>
                    <a:p>
                      <a:r>
                        <a:rPr lang="en-US" sz="2400" dirty="0"/>
                        <a:t>0.5%</a:t>
                      </a:r>
                      <a:r>
                        <a:rPr lang="en-US" sz="2400" baseline="0" dirty="0"/>
                        <a:t>, 1.4%</a:t>
                      </a:r>
                      <a:endParaRPr lang="en-US" sz="2400" dirty="0"/>
                    </a:p>
                  </a:txBody>
                  <a:tcPr marT="45724" marB="45724"/>
                </a:tc>
                <a:extLst>
                  <a:ext uri="{0D108BD9-81ED-4DB2-BD59-A6C34878D82A}">
                    <a16:rowId xmlns:a16="http://schemas.microsoft.com/office/drawing/2014/main" val="10006"/>
                  </a:ext>
                </a:extLst>
              </a:tr>
            </a:tbl>
          </a:graphicData>
        </a:graphic>
      </p:graphicFrame>
      <p:sp>
        <p:nvSpPr>
          <p:cNvPr id="99357" name="TextBox 3"/>
          <p:cNvSpPr txBox="1">
            <a:spLocks noChangeArrowheads="1"/>
          </p:cNvSpPr>
          <p:nvPr/>
        </p:nvSpPr>
        <p:spPr bwMode="auto">
          <a:xfrm>
            <a:off x="3319613" y="6286852"/>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UD = Manufacturer’s recommended use dilution</a:t>
            </a:r>
          </a:p>
        </p:txBody>
      </p:sp>
      <p:pic>
        <p:nvPicPr>
          <p:cNvPr id="2" name="Banner">
            <a:extLst>
              <a:ext uri="{FF2B5EF4-FFF2-40B4-BE49-F238E27FC236}">
                <a16:creationId xmlns:a16="http://schemas.microsoft.com/office/drawing/2014/main" id="{7A656CA8-2701-4DDE-4EB8-87FF068BB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5D4D869-D1D6-B452-B650-835AF770ED5C}"/>
              </a:ext>
            </a:extLst>
          </p:cNvPr>
          <p:cNvSpPr txBox="1"/>
          <p:nvPr/>
        </p:nvSpPr>
        <p:spPr>
          <a:xfrm>
            <a:off x="1143000" y="1070650"/>
            <a:ext cx="5638800" cy="707886"/>
          </a:xfrm>
          <a:prstGeom prst="rect">
            <a:avLst/>
          </a:prstGeom>
          <a:noFill/>
        </p:spPr>
        <p:txBody>
          <a:bodyPr wrap="square" rtlCol="0">
            <a:spAutoFit/>
          </a:bodyPr>
          <a:lstStyle/>
          <a:p>
            <a:r>
              <a:rPr lang="en-US" sz="4000" b="1" dirty="0"/>
              <a:t>Liquid Disinfectants</a:t>
            </a:r>
          </a:p>
        </p:txBody>
      </p:sp>
      <p:pic>
        <p:nvPicPr>
          <p:cNvPr id="7" name="Icon">
            <a:extLst>
              <a:ext uri="{FF2B5EF4-FFF2-40B4-BE49-F238E27FC236}">
                <a16:creationId xmlns:a16="http://schemas.microsoft.com/office/drawing/2014/main" id="{36B38E4D-104B-8067-0E6C-4715FEF8E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B6F390A1-C591-064D-E318-90FCF6E72BC7}"/>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97819C21-0424-1E13-B662-51CE35E51E80}"/>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455AC39E-6683-ADC4-56ED-91E2165BD1DF}"/>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2710CDB1-5198-D610-2ABA-BCC2B61DF285}"/>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type="body" sz="half" idx="4294967295"/>
          </p:nvPr>
        </p:nvSpPr>
        <p:spPr>
          <a:xfrm>
            <a:off x="1503155" y="2113852"/>
            <a:ext cx="4038600" cy="2514599"/>
          </a:xfrm>
          <a:prstGeom prst="rect">
            <a:avLst/>
          </a:prstGeom>
        </p:spPr>
        <p:txBody>
          <a:bodyPr/>
          <a:lstStyle/>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Broad Spectrum</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Fast Acting</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Non-Toxic</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Surface Compatibility</a:t>
            </a:r>
          </a:p>
        </p:txBody>
      </p:sp>
      <p:sp>
        <p:nvSpPr>
          <p:cNvPr id="101380" name="Content Placeholder 3"/>
          <p:cNvSpPr>
            <a:spLocks noGrp="1"/>
          </p:cNvSpPr>
          <p:nvPr>
            <p:ph sz="half" idx="4294967295"/>
          </p:nvPr>
        </p:nvSpPr>
        <p:spPr>
          <a:xfrm>
            <a:off x="5754700" y="2113852"/>
            <a:ext cx="4038600" cy="2073828"/>
          </a:xfrm>
          <a:prstGeom prst="rect">
            <a:avLst/>
          </a:prstGeom>
        </p:spPr>
        <p:txBody>
          <a:bodyPr/>
          <a:lstStyle/>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Easy to Use</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Acceptable odor</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Economical</a:t>
            </a:r>
          </a:p>
        </p:txBody>
      </p:sp>
      <p:pic>
        <p:nvPicPr>
          <p:cNvPr id="3" name="Banner">
            <a:extLst>
              <a:ext uri="{FF2B5EF4-FFF2-40B4-BE49-F238E27FC236}">
                <a16:creationId xmlns:a16="http://schemas.microsoft.com/office/drawing/2014/main" id="{6737978E-E226-3ABA-E3DE-01AA77C0E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76BA3CA-4E85-DD8B-8833-47456EDA1386}"/>
              </a:ext>
            </a:extLst>
          </p:cNvPr>
          <p:cNvSpPr txBox="1"/>
          <p:nvPr/>
        </p:nvSpPr>
        <p:spPr>
          <a:xfrm>
            <a:off x="1143000" y="1070650"/>
            <a:ext cx="8153400" cy="707886"/>
          </a:xfrm>
          <a:prstGeom prst="rect">
            <a:avLst/>
          </a:prstGeom>
          <a:noFill/>
        </p:spPr>
        <p:txBody>
          <a:bodyPr wrap="square" rtlCol="0">
            <a:spAutoFit/>
          </a:bodyPr>
          <a:lstStyle/>
          <a:p>
            <a:r>
              <a:rPr lang="en-US" sz="4000" b="1" dirty="0"/>
              <a:t>Properties of an Ideal Disinfectant</a:t>
            </a:r>
          </a:p>
        </p:txBody>
      </p:sp>
      <p:pic>
        <p:nvPicPr>
          <p:cNvPr id="7" name="Icon">
            <a:extLst>
              <a:ext uri="{FF2B5EF4-FFF2-40B4-BE49-F238E27FC236}">
                <a16:creationId xmlns:a16="http://schemas.microsoft.com/office/drawing/2014/main" id="{B488478C-D6A4-60F1-6CA5-938D9122A1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55E44E06-77B9-8D74-AAD8-BDC5AD58737B}"/>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E9F3427E-64F1-2EE6-B5BA-19DAB25B1A7A}"/>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FA4B28D4-CDC9-A04B-EE2B-8723163E73F4}"/>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30A4AC84-9D1E-5898-1568-C97D3A2466EB}"/>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pic>
        <p:nvPicPr>
          <p:cNvPr id="2" name="Picture 1" descr="A blue chair next to a table&#10;&#10;Description automatically generated">
            <a:extLst>
              <a:ext uri="{FF2B5EF4-FFF2-40B4-BE49-F238E27FC236}">
                <a16:creationId xmlns:a16="http://schemas.microsoft.com/office/drawing/2014/main" id="{C3B7843A-61C9-C13B-1BBB-9B231F5B47B2}"/>
              </a:ext>
            </a:extLst>
          </p:cNvPr>
          <p:cNvPicPr>
            <a:picLocks noChangeAspect="1"/>
          </p:cNvPicPr>
          <p:nvPr/>
        </p:nvPicPr>
        <p:blipFill>
          <a:blip r:embed="rId5"/>
          <a:stretch>
            <a:fillRect/>
          </a:stretch>
        </p:blipFill>
        <p:spPr>
          <a:xfrm>
            <a:off x="8711662" y="3347634"/>
            <a:ext cx="2052880" cy="26941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ACF81-92C0-4AD0-8B7D-0316A31F2D27}"/>
              </a:ext>
            </a:extLst>
          </p:cNvPr>
          <p:cNvSpPr>
            <a:spLocks noGrp="1"/>
          </p:cNvSpPr>
          <p:nvPr>
            <p:ph idx="4294967295"/>
          </p:nvPr>
        </p:nvSpPr>
        <p:spPr>
          <a:xfrm>
            <a:off x="1105989" y="1810215"/>
            <a:ext cx="9601200" cy="4648200"/>
          </a:xfrm>
          <a:prstGeom prst="rect">
            <a:avLst/>
          </a:prstGeom>
        </p:spPr>
        <p:txBody>
          <a:bodyPr/>
          <a:lstStyle/>
          <a:p>
            <a:pPr marL="68580" indent="0" eaLnBrk="1" hangingPunct="1">
              <a:spcBef>
                <a:spcPts val="0"/>
              </a:spcBef>
              <a:spcAft>
                <a:spcPts val="0"/>
              </a:spcAft>
              <a:buNone/>
              <a:defRPr/>
            </a:pPr>
            <a:r>
              <a:rPr lang="en-US" sz="2400" b="1" dirty="0">
                <a:solidFill>
                  <a:srgbClr val="532E1D"/>
                </a:solidFill>
                <a:latin typeface="Edmondsans"/>
              </a:rPr>
              <a:t>Blood and Body Fluid Spills</a:t>
            </a:r>
          </a:p>
          <a:p>
            <a:pPr marL="171450" indent="-171450">
              <a:spcBef>
                <a:spcPts val="0"/>
              </a:spcBef>
              <a:spcAft>
                <a:spcPts val="0"/>
              </a:spcAft>
              <a:defRPr/>
            </a:pPr>
            <a:r>
              <a:rPr lang="en-US" sz="2000" dirty="0">
                <a:solidFill>
                  <a:srgbClr val="532E1D"/>
                </a:solidFill>
                <a:latin typeface="Calibri" panose="020F0502020204030204" pitchFamily="34" charset="0"/>
                <a:cs typeface="Calibri" panose="020F0502020204030204" pitchFamily="34" charset="0"/>
              </a:rPr>
              <a:t>Contaminated work surfaces shall be decontaminated with an appropriate disinfectant </a:t>
            </a:r>
          </a:p>
          <a:p>
            <a:pPr marL="628650" lvl="1" indent="-171450">
              <a:spcBef>
                <a:spcPts val="0"/>
              </a:spcBef>
              <a:spcAft>
                <a:spcPts val="0"/>
              </a:spcAft>
              <a:defRPr/>
            </a:pPr>
            <a:r>
              <a:rPr lang="en-US" sz="1600" dirty="0">
                <a:solidFill>
                  <a:srgbClr val="532E1D"/>
                </a:solidFill>
              </a:rPr>
              <a:t>After completion of procedures</a:t>
            </a:r>
          </a:p>
          <a:p>
            <a:pPr marL="628650" lvl="1" indent="-171450">
              <a:spcBef>
                <a:spcPts val="0"/>
              </a:spcBef>
              <a:spcAft>
                <a:spcPts val="0"/>
              </a:spcAft>
              <a:defRPr/>
            </a:pPr>
            <a:r>
              <a:rPr lang="en-US" sz="1600" dirty="0">
                <a:solidFill>
                  <a:srgbClr val="532E1D"/>
                </a:solidFill>
              </a:rPr>
              <a:t>Immediately or as soon as feasible when surfaces are overtly contaminated </a:t>
            </a:r>
          </a:p>
          <a:p>
            <a:pPr marL="628650" lvl="1" indent="-171450">
              <a:spcBef>
                <a:spcPts val="0"/>
              </a:spcBef>
              <a:spcAft>
                <a:spcPts val="0"/>
              </a:spcAft>
              <a:defRPr/>
            </a:pPr>
            <a:r>
              <a:rPr lang="en-US" sz="1600" dirty="0">
                <a:solidFill>
                  <a:srgbClr val="532E1D"/>
                </a:solidFill>
              </a:rPr>
              <a:t>After any spill of blood or other potentially infectious materials</a:t>
            </a:r>
          </a:p>
          <a:p>
            <a:pPr marL="628650" lvl="1" indent="-171450">
              <a:spcBef>
                <a:spcPts val="0"/>
              </a:spcBef>
              <a:defRPr/>
            </a:pPr>
            <a:r>
              <a:rPr lang="en-US" sz="1600" dirty="0">
                <a:solidFill>
                  <a:srgbClr val="532E1D"/>
                </a:solidFill>
              </a:rPr>
              <a:t>At the end of the work shift if the surface may have become contaminated since the last cleaning</a:t>
            </a:r>
          </a:p>
          <a:p>
            <a:pPr marL="171450" indent="-171450">
              <a:spcBef>
                <a:spcPts val="0"/>
              </a:spcBef>
              <a:defRPr/>
            </a:pPr>
            <a:r>
              <a:rPr lang="en-US" sz="2000" dirty="0">
                <a:solidFill>
                  <a:srgbClr val="532E1D"/>
                </a:solidFill>
                <a:latin typeface="Calibri" panose="020F0502020204030204" pitchFamily="34" charset="0"/>
                <a:cs typeface="Calibri" panose="020F0502020204030204" pitchFamily="34" charset="0"/>
              </a:rPr>
              <a:t>When there are large spills of blood and/or body fluids it is important to clean or remove the spill prior to disinfecting the area</a:t>
            </a:r>
          </a:p>
          <a:p>
            <a:pPr marL="628650" lvl="1" indent="-171450">
              <a:spcBef>
                <a:spcPts val="0"/>
              </a:spcBef>
              <a:spcAft>
                <a:spcPts val="0"/>
              </a:spcAft>
              <a:defRPr/>
            </a:pPr>
            <a:r>
              <a:rPr lang="en-US" sz="1600" dirty="0">
                <a:solidFill>
                  <a:srgbClr val="532E1D"/>
                </a:solidFill>
              </a:rPr>
              <a:t>The first step is to clean and decontaminate the area promptly.  </a:t>
            </a:r>
          </a:p>
          <a:p>
            <a:pPr marL="628650" lvl="1" indent="-171450">
              <a:spcBef>
                <a:spcPts val="0"/>
              </a:spcBef>
              <a:spcAft>
                <a:spcPts val="0"/>
              </a:spcAft>
              <a:defRPr/>
            </a:pPr>
            <a:r>
              <a:rPr lang="en-US" sz="1600" dirty="0">
                <a:solidFill>
                  <a:srgbClr val="532E1D"/>
                </a:solidFill>
              </a:rPr>
              <a:t>If the spill contains large amounts of blood or body fluids, clean the visible matter with disposable absorbent material, and discard the contaminated materials in appropriate, labeled container (treat as OSHA regulated medical waste)</a:t>
            </a:r>
          </a:p>
          <a:p>
            <a:pPr marL="628650" lvl="1" indent="-171450">
              <a:spcBef>
                <a:spcPts val="0"/>
              </a:spcBef>
              <a:spcAft>
                <a:spcPts val="0"/>
              </a:spcAft>
              <a:defRPr/>
            </a:pPr>
            <a:r>
              <a:rPr lang="en-US" sz="1600" dirty="0">
                <a:solidFill>
                  <a:srgbClr val="532E1D"/>
                </a:solidFill>
              </a:rPr>
              <a:t>Use EPA-registered disinfectants labeled tuberculocidal or EPA registered germicides with specific label claims for HIV or hepatitis B virus (HBV) in accordance with label instructions to decontaminate spills of blood and other body fluids</a:t>
            </a:r>
          </a:p>
        </p:txBody>
      </p:sp>
      <p:pic>
        <p:nvPicPr>
          <p:cNvPr id="103428" name="2 cleaning se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358" y="2499708"/>
            <a:ext cx="3248276" cy="29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nner">
            <a:extLst>
              <a:ext uri="{FF2B5EF4-FFF2-40B4-BE49-F238E27FC236}">
                <a16:creationId xmlns:a16="http://schemas.microsoft.com/office/drawing/2014/main" id="{279D7814-EFD5-4A94-488D-4247A5EA7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3CA98259-C8CD-2CF3-BD54-54371B499A43}"/>
              </a:ext>
            </a:extLst>
          </p:cNvPr>
          <p:cNvSpPr txBox="1"/>
          <p:nvPr/>
        </p:nvSpPr>
        <p:spPr>
          <a:xfrm>
            <a:off x="1143000" y="1070650"/>
            <a:ext cx="7557486" cy="707886"/>
          </a:xfrm>
          <a:prstGeom prst="rect">
            <a:avLst/>
          </a:prstGeom>
          <a:noFill/>
        </p:spPr>
        <p:txBody>
          <a:bodyPr wrap="square" rtlCol="0">
            <a:spAutoFit/>
          </a:bodyPr>
          <a:lstStyle/>
          <a:p>
            <a:r>
              <a:rPr lang="en-US" sz="4000" b="1" dirty="0"/>
              <a:t>Other Environmental Issues</a:t>
            </a:r>
          </a:p>
        </p:txBody>
      </p:sp>
      <p:pic>
        <p:nvPicPr>
          <p:cNvPr id="7" name="Icon">
            <a:extLst>
              <a:ext uri="{FF2B5EF4-FFF2-40B4-BE49-F238E27FC236}">
                <a16:creationId xmlns:a16="http://schemas.microsoft.com/office/drawing/2014/main" id="{AC67594C-574C-A5F8-DA3A-C08F83099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5" name="TextBox 4">
            <a:extLst>
              <a:ext uri="{FF2B5EF4-FFF2-40B4-BE49-F238E27FC236}">
                <a16:creationId xmlns:a16="http://schemas.microsoft.com/office/drawing/2014/main" id="{AF126391-F3D2-D0C3-7D50-E1F179163EDF}"/>
              </a:ext>
            </a:extLst>
          </p:cNvPr>
          <p:cNvSpPr txBox="1"/>
          <p:nvPr/>
        </p:nvSpPr>
        <p:spPr>
          <a:xfrm>
            <a:off x="3785153" y="6135469"/>
            <a:ext cx="4621694" cy="646331"/>
          </a:xfrm>
          <a:prstGeom prst="rect">
            <a:avLst/>
          </a:prstGeom>
          <a:noFill/>
        </p:spPr>
        <p:txBody>
          <a:bodyPr wrap="square">
            <a:spAutoFit/>
          </a:bodyPr>
          <a:lstStyle/>
          <a:p>
            <a:pPr lvl="1" indent="-273050" eaLnBrk="1" hangingPunct="1">
              <a:defRPr/>
            </a:pPr>
            <a:r>
              <a:rPr lang="en-US" sz="3600" dirty="0"/>
              <a:t>Use appropriate PPE</a:t>
            </a:r>
          </a:p>
        </p:txBody>
      </p:sp>
      <p:pic>
        <p:nvPicPr>
          <p:cNvPr id="9" name="Picture 8" descr="A picture containing person, indoor, wall, cleanliness&#10;&#10;Description automatically generated">
            <a:extLst>
              <a:ext uri="{FF2B5EF4-FFF2-40B4-BE49-F238E27FC236}">
                <a16:creationId xmlns:a16="http://schemas.microsoft.com/office/drawing/2014/main" id="{6BDA3356-D99D-455F-B79A-BCBA38296D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645" y="2499708"/>
            <a:ext cx="5452881" cy="2946479"/>
          </a:xfrm>
          <a:prstGeom prst="rect">
            <a:avLst/>
          </a:prstGeom>
        </p:spPr>
      </p:pic>
      <p:pic>
        <p:nvPicPr>
          <p:cNvPr id="103430" name="1 OSHA 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79297" y="1126318"/>
            <a:ext cx="13335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428"/>
                                        </p:tgtEl>
                                      </p:cBhvr>
                                    </p:animEffect>
                                    <p:set>
                                      <p:cBhvr>
                                        <p:cTn id="10" dur="1" fill="hold">
                                          <p:stCondLst>
                                            <p:cond delay="499"/>
                                          </p:stCondLst>
                                        </p:cTn>
                                        <p:tgtEl>
                                          <p:spTgt spid="10342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3430"/>
                                        </p:tgtEl>
                                        <p:attrNameLst>
                                          <p:attrName>style.visibility</p:attrName>
                                        </p:attrNameLst>
                                      </p:cBhvr>
                                      <p:to>
                                        <p:strVal val="visible"/>
                                      </p:to>
                                    </p:set>
                                    <p:animEffect transition="in" filter="fade">
                                      <p:cBhvr>
                                        <p:cTn id="40"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B69319-8AC6-4A3F-881B-9FDC6F3F920C}"/>
              </a:ext>
            </a:extLst>
          </p:cNvPr>
          <p:cNvSpPr>
            <a:spLocks noGrp="1"/>
          </p:cNvSpPr>
          <p:nvPr>
            <p:ph idx="4294967295"/>
          </p:nvPr>
        </p:nvSpPr>
        <p:spPr>
          <a:xfrm>
            <a:off x="1545152" y="1905000"/>
            <a:ext cx="6892172" cy="4648200"/>
          </a:xfrm>
          <a:prstGeom prst="rect">
            <a:avLst/>
          </a:prstGeom>
        </p:spPr>
        <p:txBody>
          <a:bodyPr>
            <a:normAutofit/>
          </a:bodyPr>
          <a:lstStyle/>
          <a:p>
            <a:pPr marL="68580" indent="0">
              <a:buNone/>
              <a:defRPr/>
            </a:pPr>
            <a:r>
              <a:rPr lang="en-US" sz="2800" b="1" dirty="0">
                <a:solidFill>
                  <a:srgbClr val="532E1D"/>
                </a:solidFill>
              </a:rPr>
              <a:t>Contaminated reusable items should be:</a:t>
            </a:r>
          </a:p>
          <a:p>
            <a:pPr marL="582930" indent="-514350">
              <a:buFont typeface="+mj-lt"/>
              <a:buAutoNum type="arabicPeriod"/>
              <a:defRPr/>
            </a:pPr>
            <a:r>
              <a:rPr lang="en-US" sz="2800" dirty="0">
                <a:solidFill>
                  <a:srgbClr val="532E1D"/>
                </a:solidFill>
              </a:rPr>
              <a:t>Handled as little as possible </a:t>
            </a:r>
          </a:p>
          <a:p>
            <a:pPr marL="582930" indent="-514350">
              <a:buFont typeface="+mj-lt"/>
              <a:buAutoNum type="arabicPeriod"/>
              <a:defRPr/>
            </a:pPr>
            <a:r>
              <a:rPr lang="en-US" sz="2800" dirty="0">
                <a:solidFill>
                  <a:srgbClr val="532E1D"/>
                </a:solidFill>
              </a:rPr>
              <a:t>Placed in a bio-hazard labeled container and left in room until end of the workday</a:t>
            </a:r>
          </a:p>
          <a:p>
            <a:pPr marL="582930" indent="-514350">
              <a:buFont typeface="+mj-lt"/>
              <a:buAutoNum type="arabicPeriod"/>
              <a:defRPr/>
            </a:pPr>
            <a:r>
              <a:rPr lang="en-US" sz="2800" dirty="0">
                <a:solidFill>
                  <a:srgbClr val="532E1D"/>
                </a:solidFill>
              </a:rPr>
              <a:t>Pre-cleaned in hand hygiene sink </a:t>
            </a:r>
          </a:p>
          <a:p>
            <a:pPr marL="582930" indent="-514350">
              <a:buFont typeface="+mj-lt"/>
              <a:buAutoNum type="arabicPeriod"/>
              <a:defRPr/>
            </a:pPr>
            <a:r>
              <a:rPr lang="en-US" sz="2800" dirty="0">
                <a:solidFill>
                  <a:srgbClr val="532E1D"/>
                </a:solidFill>
              </a:rPr>
              <a:t>Transported immediately after use and not left in the patient care area</a:t>
            </a:r>
          </a:p>
        </p:txBody>
      </p:sp>
      <p:sp>
        <p:nvSpPr>
          <p:cNvPr id="10" name="banner">
            <a:extLst>
              <a:ext uri="{FF2B5EF4-FFF2-40B4-BE49-F238E27FC236}">
                <a16:creationId xmlns:a16="http://schemas.microsoft.com/office/drawing/2014/main" id="{F6976CAE-A03B-3081-DEE4-32B893616D12}"/>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ABCFABF-172A-D2AE-8D3C-D9FB1DCA8373}"/>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2" name="Rectangle 1">
            <a:extLst>
              <a:ext uri="{FF2B5EF4-FFF2-40B4-BE49-F238E27FC236}">
                <a16:creationId xmlns:a16="http://schemas.microsoft.com/office/drawing/2014/main" id="{30BBAD19-52E9-4903-6F80-B39860CF722C}"/>
              </a:ext>
            </a:extLst>
          </p:cNvPr>
          <p:cNvSpPr/>
          <p:nvPr/>
        </p:nvSpPr>
        <p:spPr>
          <a:xfrm>
            <a:off x="8534400" y="2743200"/>
            <a:ext cx="2286000" cy="2895600"/>
          </a:xfrm>
          <a:prstGeom prst="rect">
            <a:avLst/>
          </a:prstGeom>
          <a:solidFill>
            <a:srgbClr val="CC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da en Jupiter">
            <a:extLst>
              <a:ext uri="{FF2B5EF4-FFF2-40B4-BE49-F238E27FC236}">
                <a16:creationId xmlns:a16="http://schemas.microsoft.com/office/drawing/2014/main" id="{036FA3DC-C1DE-D299-ACC0-0673C86F02C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4400" y="4252114"/>
            <a:ext cx="645172" cy="616139"/>
          </a:xfrm>
          <a:prstGeom prst="rect">
            <a:avLst/>
          </a:prstGeom>
          <a:noFill/>
          <a:ln>
            <a:noFill/>
          </a:ln>
        </p:spPr>
      </p:pic>
      <p:sp>
        <p:nvSpPr>
          <p:cNvPr id="5" name="Content Placeholder 2">
            <a:extLst>
              <a:ext uri="{FF2B5EF4-FFF2-40B4-BE49-F238E27FC236}">
                <a16:creationId xmlns:a16="http://schemas.microsoft.com/office/drawing/2014/main" id="{1E7EBD2A-5056-1859-387F-A4A81D10FE61}"/>
              </a:ext>
            </a:extLst>
          </p:cNvPr>
          <p:cNvSpPr txBox="1">
            <a:spLocks/>
          </p:cNvSpPr>
          <p:nvPr/>
        </p:nvSpPr>
        <p:spPr>
          <a:xfrm>
            <a:off x="8996673" y="2917289"/>
            <a:ext cx="1676400" cy="49102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Font typeface="Arial" panose="020B0604020202020204" pitchFamily="34" charset="0"/>
              <a:buNone/>
              <a:defRPr/>
            </a:pPr>
            <a:r>
              <a:rPr lang="en-US" sz="2600" b="1" dirty="0">
                <a:solidFill>
                  <a:schemeClr val="tx1"/>
                </a:solidFill>
              </a:rPr>
              <a:t>Choose</a:t>
            </a:r>
            <a:endParaRPr lang="en-US" sz="2600" dirty="0">
              <a:solidFill>
                <a:schemeClr val="tx1"/>
              </a:solidFill>
            </a:endParaRPr>
          </a:p>
        </p:txBody>
      </p:sp>
      <p:cxnSp>
        <p:nvCxnSpPr>
          <p:cNvPr id="6" name="Straight Connector 5">
            <a:extLst>
              <a:ext uri="{FF2B5EF4-FFF2-40B4-BE49-F238E27FC236}">
                <a16:creationId xmlns:a16="http://schemas.microsoft.com/office/drawing/2014/main" id="{D16C333F-9736-717E-36BF-5D067BEA9C09}"/>
              </a:ext>
            </a:extLst>
          </p:cNvPr>
          <p:cNvCxnSpPr>
            <a:cxnSpLocks/>
          </p:cNvCxnSpPr>
          <p:nvPr/>
        </p:nvCxnSpPr>
        <p:spPr>
          <a:xfrm>
            <a:off x="8904962" y="4895821"/>
            <a:ext cx="1447800" cy="0"/>
          </a:xfrm>
          <a:prstGeom prst="line">
            <a:avLst/>
          </a:prstGeom>
          <a:ln w="57150">
            <a:solidFill>
              <a:schemeClr val="tx1"/>
            </a:solidFill>
          </a:ln>
        </p:spPr>
        <p:style>
          <a:lnRef idx="3">
            <a:schemeClr val="accent2"/>
          </a:lnRef>
          <a:fillRef idx="0">
            <a:schemeClr val="accent2"/>
          </a:fillRef>
          <a:effectRef idx="2">
            <a:schemeClr val="accent2"/>
          </a:effectRef>
          <a:fontRef idx="minor">
            <a:schemeClr val="tx1"/>
          </a:fontRef>
        </p:style>
      </p:cxnSp>
      <p:sp>
        <p:nvSpPr>
          <p:cNvPr id="7" name="TextBox 4">
            <a:extLst>
              <a:ext uri="{FF2B5EF4-FFF2-40B4-BE49-F238E27FC236}">
                <a16:creationId xmlns:a16="http://schemas.microsoft.com/office/drawing/2014/main" id="{BBCD4F57-75BD-4517-CDC9-A0765B7DB9CF}"/>
              </a:ext>
            </a:extLst>
          </p:cNvPr>
          <p:cNvSpPr txBox="1">
            <a:spLocks noChangeArrowheads="1"/>
          </p:cNvSpPr>
          <p:nvPr/>
        </p:nvSpPr>
        <p:spPr bwMode="auto">
          <a:xfrm>
            <a:off x="8763000" y="3533218"/>
            <a:ext cx="22860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514350" indent="-514350">
              <a:spcBef>
                <a:spcPct val="0"/>
              </a:spcBef>
              <a:buSzTx/>
              <a:buFont typeface="+mj-lt"/>
              <a:buAutoNum type="alphaUcPeriod"/>
            </a:pPr>
            <a:r>
              <a:rPr lang="en-US" altLang="en-US" sz="2600" dirty="0">
                <a:solidFill>
                  <a:schemeClr val="tx1"/>
                </a:solidFill>
                <a:latin typeface="+mn-lt"/>
              </a:rPr>
              <a:t>1 and 3</a:t>
            </a:r>
          </a:p>
          <a:p>
            <a:pPr marL="514350" indent="-514350">
              <a:spcBef>
                <a:spcPct val="0"/>
              </a:spcBef>
              <a:buSzTx/>
              <a:buFont typeface="+mj-lt"/>
              <a:buAutoNum type="alphaUcPeriod"/>
            </a:pPr>
            <a:r>
              <a:rPr lang="en-US" altLang="en-US" sz="2600" dirty="0">
                <a:solidFill>
                  <a:schemeClr val="tx1"/>
                </a:solidFill>
                <a:latin typeface="+mn-lt"/>
              </a:rPr>
              <a:t>3 and 4</a:t>
            </a:r>
          </a:p>
          <a:p>
            <a:pPr marL="514350" indent="-514350">
              <a:spcBef>
                <a:spcPct val="0"/>
              </a:spcBef>
              <a:buSzTx/>
              <a:buFont typeface="+mj-lt"/>
              <a:buAutoNum type="alphaUcPeriod"/>
            </a:pPr>
            <a:r>
              <a:rPr lang="en-US" altLang="en-US" sz="2600" dirty="0">
                <a:solidFill>
                  <a:schemeClr val="tx1"/>
                </a:solidFill>
                <a:latin typeface="+mn-lt"/>
              </a:rPr>
              <a:t>1 and 4</a:t>
            </a:r>
          </a:p>
          <a:p>
            <a:pPr marL="514350" indent="-514350">
              <a:spcBef>
                <a:spcPct val="0"/>
              </a:spcBef>
              <a:buSzTx/>
              <a:buFont typeface="+mj-lt"/>
              <a:buAutoNum type="alphaUcPeriod"/>
            </a:pPr>
            <a:r>
              <a:rPr lang="en-US" altLang="en-US" sz="2600" dirty="0">
                <a:solidFill>
                  <a:schemeClr val="tx1"/>
                </a:solidFill>
                <a:latin typeface="+mn-lt"/>
              </a:rPr>
              <a:t>1, 2, 3, 4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8F3D518C-F4CF-495A-AED9-D1F74B5CDA4B}"/>
              </a:ext>
            </a:extLst>
          </p:cNvPr>
          <p:cNvSpPr>
            <a:spLocks noGrp="1" noChangeArrowheads="1"/>
          </p:cNvSpPr>
          <p:nvPr>
            <p:ph idx="4294967295"/>
          </p:nvPr>
        </p:nvSpPr>
        <p:spPr>
          <a:xfrm>
            <a:off x="838200" y="2669836"/>
            <a:ext cx="7298635" cy="3559249"/>
          </a:xfrm>
          <a:prstGeom prst="rect">
            <a:avLst/>
          </a:prstGeom>
        </p:spPr>
        <p:txBody>
          <a:bodyPr>
            <a:normAutofit/>
          </a:bodyPr>
          <a:lstStyle/>
          <a:p>
            <a:pPr marL="469900" lvl="1" indent="0" eaLnBrk="1" hangingPunct="1">
              <a:spcBef>
                <a:spcPts val="0"/>
              </a:spcBef>
              <a:buNone/>
              <a:defRPr/>
            </a:pPr>
            <a:r>
              <a:rPr lang="en-US" altLang="en-US" b="1" dirty="0">
                <a:solidFill>
                  <a:srgbClr val="532E1D"/>
                </a:solidFill>
              </a:rPr>
              <a:t>To achieve and maintain competency:</a:t>
            </a:r>
          </a:p>
          <a:p>
            <a:pPr lvl="1" indent="-273050" eaLnBrk="1" hangingPunct="1">
              <a:spcBef>
                <a:spcPts val="0"/>
              </a:spcBef>
              <a:defRPr/>
            </a:pPr>
            <a:r>
              <a:rPr lang="en-US" altLang="en-US" sz="2300" dirty="0">
                <a:solidFill>
                  <a:srgbClr val="532E1D"/>
                </a:solidFill>
              </a:rPr>
              <a:t>Staff receive hands-on training</a:t>
            </a:r>
          </a:p>
          <a:p>
            <a:pPr lvl="1" indent="-273050" eaLnBrk="1" hangingPunct="1">
              <a:spcBef>
                <a:spcPts val="0"/>
              </a:spcBef>
              <a:defRPr/>
            </a:pPr>
            <a:r>
              <a:rPr lang="en-US" altLang="en-US" sz="2300" dirty="0">
                <a:solidFill>
                  <a:srgbClr val="532E1D"/>
                </a:solidFill>
              </a:rPr>
              <a:t>Work with supervision until competency is documented</a:t>
            </a:r>
          </a:p>
          <a:p>
            <a:pPr lvl="1" indent="-273050" eaLnBrk="1" hangingPunct="1">
              <a:spcBef>
                <a:spcPts val="0"/>
              </a:spcBef>
              <a:defRPr/>
            </a:pPr>
            <a:r>
              <a:rPr lang="en-US" altLang="en-US" sz="2300" dirty="0">
                <a:solidFill>
                  <a:srgbClr val="532E1D"/>
                </a:solidFill>
              </a:rPr>
              <a:t>Competency testing should be conducted at commencement of employment and no less than annually </a:t>
            </a:r>
          </a:p>
          <a:p>
            <a:pPr lvl="1" indent="-273050" eaLnBrk="1" hangingPunct="1">
              <a:spcBef>
                <a:spcPts val="0"/>
              </a:spcBef>
              <a:defRPr/>
            </a:pPr>
            <a:r>
              <a:rPr lang="en-US" altLang="en-US" sz="2300" dirty="0">
                <a:solidFill>
                  <a:srgbClr val="532E1D"/>
                </a:solidFill>
              </a:rPr>
              <a:t>Training and competencies should be documented</a:t>
            </a:r>
          </a:p>
          <a:p>
            <a:pPr lvl="1" indent="-273050" eaLnBrk="1" hangingPunct="1">
              <a:defRPr/>
            </a:pPr>
            <a:endParaRPr lang="en-US" altLang="en-US" dirty="0"/>
          </a:p>
        </p:txBody>
      </p:sp>
      <p:pic>
        <p:nvPicPr>
          <p:cNvPr id="107525" name="training p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4647" y="2542625"/>
            <a:ext cx="3175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600" y="823913"/>
            <a:ext cx="6048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B9FE60AC-C175-3ACB-655A-02BC16DBD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8C46B66-6E74-195B-3BC2-05C31248D7F2}"/>
              </a:ext>
            </a:extLst>
          </p:cNvPr>
          <p:cNvSpPr txBox="1"/>
          <p:nvPr/>
        </p:nvSpPr>
        <p:spPr>
          <a:xfrm>
            <a:off x="1143000" y="1070650"/>
            <a:ext cx="7315200" cy="707886"/>
          </a:xfrm>
          <a:prstGeom prst="rect">
            <a:avLst/>
          </a:prstGeom>
          <a:noFill/>
        </p:spPr>
        <p:txBody>
          <a:bodyPr wrap="square" rtlCol="0">
            <a:spAutoFit/>
          </a:bodyPr>
          <a:lstStyle/>
          <a:p>
            <a:r>
              <a:rPr lang="en-US" sz="4000" b="1" dirty="0"/>
              <a:t>Training and Quality Control</a:t>
            </a:r>
          </a:p>
        </p:txBody>
      </p:sp>
      <p:pic>
        <p:nvPicPr>
          <p:cNvPr id="5" name="icon">
            <a:extLst>
              <a:ext uri="{FF2B5EF4-FFF2-40B4-BE49-F238E27FC236}">
                <a16:creationId xmlns:a16="http://schemas.microsoft.com/office/drawing/2014/main" id="{BC38E075-2C97-76ED-DDB5-0D3038832D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9157" y="1067275"/>
            <a:ext cx="756562" cy="756562"/>
          </a:xfrm>
          <a:prstGeom prst="rect">
            <a:avLst/>
          </a:prstGeom>
        </p:spPr>
      </p:pic>
      <p:sp>
        <p:nvSpPr>
          <p:cNvPr id="6" name="TextBox 5">
            <a:extLst>
              <a:ext uri="{FF2B5EF4-FFF2-40B4-BE49-F238E27FC236}">
                <a16:creationId xmlns:a16="http://schemas.microsoft.com/office/drawing/2014/main" id="{0D4CDCEB-32BD-8AB0-B3C8-0A58C12E2649}"/>
              </a:ext>
            </a:extLst>
          </p:cNvPr>
          <p:cNvSpPr txBox="1"/>
          <p:nvPr/>
        </p:nvSpPr>
        <p:spPr>
          <a:xfrm>
            <a:off x="838200" y="1856445"/>
            <a:ext cx="9753600" cy="830997"/>
          </a:xfrm>
          <a:prstGeom prst="rect">
            <a:avLst/>
          </a:prstGeom>
          <a:noFill/>
        </p:spPr>
        <p:txBody>
          <a:bodyPr wrap="square">
            <a:spAutoFit/>
          </a:bodyPr>
          <a:lstStyle/>
          <a:p>
            <a:pPr marL="469900" lvl="1" indent="0" eaLnBrk="1" hangingPunct="1">
              <a:buNone/>
              <a:defRPr/>
            </a:pPr>
            <a:r>
              <a:rPr lang="en-US" altLang="en-US" sz="2400" b="1" dirty="0">
                <a:solidFill>
                  <a:srgbClr val="532E1D"/>
                </a:solidFill>
                <a:latin typeface="Edmondsans"/>
              </a:rPr>
              <a:t>Provide comprehensive and intensive training for all staff assigned to reprocess medical/surgical instruments</a:t>
            </a:r>
          </a:p>
        </p:txBody>
      </p:sp>
      <p:pic>
        <p:nvPicPr>
          <p:cNvPr id="7" name="training pic 1">
            <a:extLst>
              <a:ext uri="{FF2B5EF4-FFF2-40B4-BE49-F238E27FC236}">
                <a16:creationId xmlns:a16="http://schemas.microsoft.com/office/drawing/2014/main" id="{604B6414-98F6-D2B9-8804-3B90E050FDE1}"/>
              </a:ext>
            </a:extLst>
          </p:cNvPr>
          <p:cNvPicPr>
            <a:picLocks noChangeAspect="1"/>
          </p:cNvPicPr>
          <p:nvPr/>
        </p:nvPicPr>
        <p:blipFill rotWithShape="1">
          <a:blip r:embed="rId3">
            <a:extLst>
              <a:ext uri="{28A0092B-C50C-407E-A947-70E740481C1C}">
                <a14:useLocalDpi xmlns:a14="http://schemas.microsoft.com/office/drawing/2010/main" val="0"/>
              </a:ext>
            </a:extLst>
          </a:blip>
          <a:srcRect t="2823" b="35703"/>
          <a:stretch/>
        </p:blipFill>
        <p:spPr bwMode="auto">
          <a:xfrm>
            <a:off x="2286000" y="2895599"/>
            <a:ext cx="76200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7525"/>
                                        </p:tgtEl>
                                        <p:attrNameLst>
                                          <p:attrName>style.visibility</p:attrName>
                                        </p:attrNameLst>
                                      </p:cBhvr>
                                      <p:to>
                                        <p:strVal val="visible"/>
                                      </p:to>
                                    </p:set>
                                    <p:animEffect transition="in" filter="fade">
                                      <p:cBhvr>
                                        <p:cTn id="13" dur="500"/>
                                        <p:tgtEl>
                                          <p:spTgt spid="107525"/>
                                        </p:tgtEl>
                                      </p:cBhvr>
                                    </p:animEffect>
                                  </p:childTnLst>
                                </p:cTn>
                              </p:par>
                              <p:par>
                                <p:cTn id="14" presetID="10" presetClass="entr" presetSubtype="0" fill="hold" nodeType="withEffect">
                                  <p:stCondLst>
                                    <p:cond delay="0"/>
                                  </p:stCondLst>
                                  <p:childTnLst>
                                    <p:set>
                                      <p:cBhvr>
                                        <p:cTn id="15" dur="1" fill="hold">
                                          <p:stCondLst>
                                            <p:cond delay="0"/>
                                          </p:stCondLst>
                                        </p:cTn>
                                        <p:tgtEl>
                                          <p:spTgt spid="105475">
                                            <p:txEl>
                                              <p:pRg st="1" end="1"/>
                                            </p:txEl>
                                          </p:spTgt>
                                        </p:tgtEl>
                                        <p:attrNameLst>
                                          <p:attrName>style.visibility</p:attrName>
                                        </p:attrNameLst>
                                      </p:cBhvr>
                                      <p:to>
                                        <p:strVal val="visible"/>
                                      </p:to>
                                    </p:set>
                                    <p:animEffect transition="in" filter="fade">
                                      <p:cBhvr>
                                        <p:cTn id="16" dur="500"/>
                                        <p:tgtEl>
                                          <p:spTgt spid="10547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5475">
                                            <p:txEl>
                                              <p:pRg st="2" end="2"/>
                                            </p:txEl>
                                          </p:spTgt>
                                        </p:tgtEl>
                                        <p:attrNameLst>
                                          <p:attrName>style.visibility</p:attrName>
                                        </p:attrNameLst>
                                      </p:cBhvr>
                                      <p:to>
                                        <p:strVal val="visible"/>
                                      </p:to>
                                    </p:set>
                                    <p:animEffect transition="in" filter="fade">
                                      <p:cBhvr>
                                        <p:cTn id="21" dur="500"/>
                                        <p:tgtEl>
                                          <p:spTgt spid="10547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5475">
                                            <p:txEl>
                                              <p:pRg st="3" end="3"/>
                                            </p:txEl>
                                          </p:spTgt>
                                        </p:tgtEl>
                                        <p:attrNameLst>
                                          <p:attrName>style.visibility</p:attrName>
                                        </p:attrNameLst>
                                      </p:cBhvr>
                                      <p:to>
                                        <p:strVal val="visible"/>
                                      </p:to>
                                    </p:set>
                                    <p:animEffect transition="in" filter="fade">
                                      <p:cBhvr>
                                        <p:cTn id="26" dur="500"/>
                                        <p:tgtEl>
                                          <p:spTgt spid="10547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Effect transition="in" filter="fade">
                                      <p:cBhvr>
                                        <p:cTn id="31" dur="500"/>
                                        <p:tgtEl>
                                          <p:spTgt spid="105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Content Placeholder 2"/>
          <p:cNvSpPr>
            <a:spLocks noGrp="1"/>
          </p:cNvSpPr>
          <p:nvPr>
            <p:ph idx="4294967295"/>
          </p:nvPr>
        </p:nvSpPr>
        <p:spPr>
          <a:xfrm>
            <a:off x="1828800" y="2286000"/>
            <a:ext cx="8839200" cy="3325581"/>
          </a:xfrm>
          <a:prstGeom prst="rect">
            <a:avLst/>
          </a:prstGeom>
        </p:spPr>
        <p:txBody>
          <a:bodyPr/>
          <a:lstStyle/>
          <a:p>
            <a:pPr indent="-273050" eaLnBrk="1" hangingPunct="1"/>
            <a:r>
              <a:rPr lang="en-US" altLang="en-US" sz="2600" dirty="0">
                <a:solidFill>
                  <a:srgbClr val="532E1D"/>
                </a:solidFill>
                <a:latin typeface="Calibri" panose="020F0502020204030204" pitchFamily="34" charset="0"/>
                <a:cs typeface="Calibri" panose="020F0502020204030204" pitchFamily="34" charset="0"/>
              </a:rPr>
              <a:t>Conduct infection control rounds no less than annually and more often if high risk area (dialysis stations) </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Ensure all products used for disinfection and/or sterilization have been approved by infection prevention </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Follow manufacturer instructions for use (IFUs)for preparation and packing of items  </a:t>
            </a:r>
          </a:p>
          <a:p>
            <a:pPr indent="-273050" eaLnBrk="1" hangingPunct="1"/>
            <a:endParaRPr lang="en-US" altLang="en-US" sz="4000" dirty="0"/>
          </a:p>
          <a:p>
            <a:pPr indent="-273050" eaLnBrk="1" hangingPunct="1"/>
            <a:endParaRPr lang="en-US" altLang="en-US" sz="4000" dirty="0"/>
          </a:p>
        </p:txBody>
      </p:sp>
      <p:pic>
        <p:nvPicPr>
          <p:cNvPr id="4" name="icon">
            <a:extLst>
              <a:ext uri="{FF2B5EF4-FFF2-40B4-BE49-F238E27FC236}">
                <a16:creationId xmlns:a16="http://schemas.microsoft.com/office/drawing/2014/main" id="{4A11DB7E-70DF-4386-9FF7-7EAAAA527CE5}"/>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48800" y="386438"/>
            <a:ext cx="604162" cy="604162"/>
          </a:xfrm>
          <a:prstGeom prst="rect">
            <a:avLst/>
          </a:prstGeom>
        </p:spPr>
      </p:pic>
      <p:pic>
        <p:nvPicPr>
          <p:cNvPr id="6" name="Banner">
            <a:extLst>
              <a:ext uri="{FF2B5EF4-FFF2-40B4-BE49-F238E27FC236}">
                <a16:creationId xmlns:a16="http://schemas.microsoft.com/office/drawing/2014/main" id="{4DCB5D47-CB99-927B-4E9D-80E138479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FF7D6DE8-124C-53D4-3434-F638C159626C}"/>
              </a:ext>
            </a:extLst>
          </p:cNvPr>
          <p:cNvSpPr txBox="1"/>
          <p:nvPr/>
        </p:nvSpPr>
        <p:spPr>
          <a:xfrm>
            <a:off x="1143000" y="1070650"/>
            <a:ext cx="7315200" cy="707886"/>
          </a:xfrm>
          <a:prstGeom prst="rect">
            <a:avLst/>
          </a:prstGeom>
          <a:noFill/>
        </p:spPr>
        <p:txBody>
          <a:bodyPr wrap="square" rtlCol="0">
            <a:spAutoFit/>
          </a:bodyPr>
          <a:lstStyle/>
          <a:p>
            <a:r>
              <a:rPr lang="en-US" sz="4000" b="1" dirty="0"/>
              <a:t>Training and Quality Control</a:t>
            </a:r>
          </a:p>
        </p:txBody>
      </p:sp>
      <p:pic>
        <p:nvPicPr>
          <p:cNvPr id="8" name="icon">
            <a:extLst>
              <a:ext uri="{FF2B5EF4-FFF2-40B4-BE49-F238E27FC236}">
                <a16:creationId xmlns:a16="http://schemas.microsoft.com/office/drawing/2014/main" id="{B4BA05D8-2D03-5605-57FF-5A5F6CC18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157" y="1067275"/>
            <a:ext cx="756562" cy="75656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1 balls"/>
          <p:cNvGrpSpPr>
            <a:grpSpLocks/>
          </p:cNvGrpSpPr>
          <p:nvPr/>
        </p:nvGrpSpPr>
        <p:grpSpPr bwMode="auto">
          <a:xfrm>
            <a:off x="1939260" y="1524000"/>
            <a:ext cx="7848600" cy="4572000"/>
            <a:chOff x="813259" y="1004685"/>
            <a:chExt cx="8723868" cy="4907176"/>
          </a:xfrm>
        </p:grpSpPr>
        <p:pic>
          <p:nvPicPr>
            <p:cNvPr id="13320" name="ball 1 (prion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1" name="ball 2 (spor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2" name="ball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3" name="ball 4 (noroviru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4" name="ball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5" name="ball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6" name="ball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cxnSp>
        <p:nvCxnSpPr>
          <p:cNvPr id="23" name="Straight Arrow Connector 22">
            <a:extLst>
              <a:ext uri="{FF2B5EF4-FFF2-40B4-BE49-F238E27FC236}">
                <a16:creationId xmlns:a16="http://schemas.microsoft.com/office/drawing/2014/main" id="{EE268394-F35E-45A7-B798-564FF04ACCDA}"/>
              </a:ext>
            </a:extLst>
          </p:cNvPr>
          <p:cNvCxnSpPr>
            <a:cxnSpLocks/>
          </p:cNvCxnSpPr>
          <p:nvPr/>
        </p:nvCxnSpPr>
        <p:spPr>
          <a:xfrm>
            <a:off x="2727034" y="3410607"/>
            <a:ext cx="5867400" cy="2358350"/>
          </a:xfrm>
          <a:prstGeom prst="straightConnector1">
            <a:avLst/>
          </a:prstGeom>
          <a:ln w="82550">
            <a:tailEnd type="arrow"/>
          </a:ln>
        </p:spPr>
        <p:style>
          <a:lnRef idx="1">
            <a:schemeClr val="accent1"/>
          </a:lnRef>
          <a:fillRef idx="0">
            <a:schemeClr val="accent1"/>
          </a:fillRef>
          <a:effectRef idx="0">
            <a:schemeClr val="accent1"/>
          </a:effectRef>
          <a:fontRef idx="minor">
            <a:schemeClr val="tx1"/>
          </a:fontRef>
        </p:style>
      </p:cxnSp>
      <p:sp>
        <p:nvSpPr>
          <p:cNvPr id="13317" name="Rectangle 41"/>
          <p:cNvSpPr>
            <a:spLocks noChangeArrowheads="1"/>
          </p:cNvSpPr>
          <p:nvPr/>
        </p:nvSpPr>
        <p:spPr bwMode="auto">
          <a:xfrm>
            <a:off x="1331025" y="2274363"/>
            <a:ext cx="149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Hardest to Kill</a:t>
            </a:r>
          </a:p>
        </p:txBody>
      </p:sp>
      <p:sp>
        <p:nvSpPr>
          <p:cNvPr id="13318" name="Rectangle 42"/>
          <p:cNvSpPr>
            <a:spLocks noChangeArrowheads="1"/>
          </p:cNvSpPr>
          <p:nvPr/>
        </p:nvSpPr>
        <p:spPr bwMode="auto">
          <a:xfrm>
            <a:off x="9437625" y="4141656"/>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Easiest to Kill</a:t>
            </a:r>
          </a:p>
        </p:txBody>
      </p:sp>
      <p:pic>
        <p:nvPicPr>
          <p:cNvPr id="2" name="Banner">
            <a:extLst>
              <a:ext uri="{FF2B5EF4-FFF2-40B4-BE49-F238E27FC236}">
                <a16:creationId xmlns:a16="http://schemas.microsoft.com/office/drawing/2014/main" id="{D3A5D30C-7CAD-1536-988B-ABA63EFACD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AF1299E0-C23C-B5F2-7335-4E3241278F30}"/>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6" name="Icon">
            <a:extLst>
              <a:ext uri="{FF2B5EF4-FFF2-40B4-BE49-F238E27FC236}">
                <a16:creationId xmlns:a16="http://schemas.microsoft.com/office/drawing/2014/main" id="{EC9B0B72-7CA2-25AA-E4AB-5B959594AF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grpSp>
        <p:nvGrpSpPr>
          <p:cNvPr id="19" name="1 balls">
            <a:extLst>
              <a:ext uri="{FF2B5EF4-FFF2-40B4-BE49-F238E27FC236}">
                <a16:creationId xmlns:a16="http://schemas.microsoft.com/office/drawing/2014/main" id="{308C6B84-10B0-F9E1-AF5E-1C6EDA25F698}"/>
              </a:ext>
            </a:extLst>
          </p:cNvPr>
          <p:cNvGrpSpPr>
            <a:grpSpLocks/>
          </p:cNvGrpSpPr>
          <p:nvPr/>
        </p:nvGrpSpPr>
        <p:grpSpPr bwMode="auto">
          <a:xfrm>
            <a:off x="1943035" y="1524000"/>
            <a:ext cx="7848600" cy="4572000"/>
            <a:chOff x="813259" y="1004685"/>
            <a:chExt cx="8723868" cy="4907176"/>
          </a:xfrm>
        </p:grpSpPr>
        <p:pic>
          <p:nvPicPr>
            <p:cNvPr id="20" name="ball 1 (prions)">
              <a:extLst>
                <a:ext uri="{FF2B5EF4-FFF2-40B4-BE49-F238E27FC236}">
                  <a16:creationId xmlns:a16="http://schemas.microsoft.com/office/drawing/2014/main" id="{6387DD97-8D2C-A91F-AF1E-DBB86488CD5E}"/>
                </a:ext>
              </a:extLst>
            </p:cNvPr>
            <p:cNvPicPr>
              <a:picLocks noChangeAspect="1"/>
            </p:cNvPicPr>
            <p:nvPr/>
          </p:nvPicPr>
          <p:blipFill>
            <a:blip r:embed="rId3"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ball 2 (spores)">
              <a:extLst>
                <a:ext uri="{FF2B5EF4-FFF2-40B4-BE49-F238E27FC236}">
                  <a16:creationId xmlns:a16="http://schemas.microsoft.com/office/drawing/2014/main" id="{AFF645CD-B0BD-1104-66D8-ED6819569490}"/>
                </a:ext>
              </a:extLst>
            </p:cNvPr>
            <p:cNvPicPr>
              <a:picLocks noChangeAspect="1"/>
            </p:cNvPicPr>
            <p:nvPr/>
          </p:nvPicPr>
          <p:blipFill>
            <a:blip r:embed="rId4"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ball 3">
              <a:extLst>
                <a:ext uri="{FF2B5EF4-FFF2-40B4-BE49-F238E27FC236}">
                  <a16:creationId xmlns:a16="http://schemas.microsoft.com/office/drawing/2014/main" id="{333A2CEE-9747-F8EF-0700-68746F463D14}"/>
                </a:ext>
              </a:extLst>
            </p:cNvPr>
            <p:cNvPicPr>
              <a:picLocks noChangeAspect="1"/>
            </p:cNvPicPr>
            <p:nvPr/>
          </p:nvPicPr>
          <p:blipFill>
            <a:blip r:embed="rId5"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ball 4 (norovirus)">
              <a:extLst>
                <a:ext uri="{FF2B5EF4-FFF2-40B4-BE49-F238E27FC236}">
                  <a16:creationId xmlns:a16="http://schemas.microsoft.com/office/drawing/2014/main" id="{BA62D176-B019-6688-78CA-82389589BC16}"/>
                </a:ext>
              </a:extLst>
            </p:cNvPr>
            <p:cNvPicPr>
              <a:picLocks noChangeAspect="1"/>
            </p:cNvPicPr>
            <p:nvPr/>
          </p:nvPicPr>
          <p:blipFill>
            <a:blip r:embed="rId6"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5" name="ball 5">
              <a:extLst>
                <a:ext uri="{FF2B5EF4-FFF2-40B4-BE49-F238E27FC236}">
                  <a16:creationId xmlns:a16="http://schemas.microsoft.com/office/drawing/2014/main" id="{416F78A3-CB3D-4D60-1925-353677DD7456}"/>
                </a:ext>
              </a:extLst>
            </p:cNvPr>
            <p:cNvPicPr>
              <a:picLocks noChangeAspect="1"/>
            </p:cNvPicPr>
            <p:nvPr/>
          </p:nvPicPr>
          <p:blipFill>
            <a:blip r:embed="rId7"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6" name="ball 6">
              <a:extLst>
                <a:ext uri="{FF2B5EF4-FFF2-40B4-BE49-F238E27FC236}">
                  <a16:creationId xmlns:a16="http://schemas.microsoft.com/office/drawing/2014/main" id="{A1DCE485-EB36-B19D-2FB3-C61881B3FC0B}"/>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ball 7">
              <a:extLst>
                <a:ext uri="{FF2B5EF4-FFF2-40B4-BE49-F238E27FC236}">
                  <a16:creationId xmlns:a16="http://schemas.microsoft.com/office/drawing/2014/main" id="{FDB02997-2390-B819-D0F4-B30B6817A772}"/>
                </a:ext>
              </a:extLst>
            </p:cNvPr>
            <p:cNvPicPr>
              <a:picLocks noChangeAspect="1"/>
            </p:cNvPicPr>
            <p:nvPr/>
          </p:nvPicPr>
          <p:blipFill>
            <a:blip r:embed="rId9"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pic>
        <p:nvPicPr>
          <p:cNvPr id="14" name="C diff" descr="A black sphere with white text&#10;&#10;Description automatically generated with low confidence">
            <a:extLst>
              <a:ext uri="{FF2B5EF4-FFF2-40B4-BE49-F238E27FC236}">
                <a16:creationId xmlns:a16="http://schemas.microsoft.com/office/drawing/2014/main" id="{F357F369-8A68-E58A-074A-22F3C345998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979" t="13691" r="59896" b="57483"/>
          <a:stretch/>
        </p:blipFill>
        <p:spPr>
          <a:xfrm>
            <a:off x="3646023" y="2148279"/>
            <a:ext cx="1473972" cy="1318587"/>
          </a:xfrm>
          <a:prstGeom prst="rect">
            <a:avLst/>
          </a:prstGeom>
        </p:spPr>
      </p:pic>
      <p:pic>
        <p:nvPicPr>
          <p:cNvPr id="16" name="Noro" descr="A picture containing moon, night, circle&#10;&#10;Description automatically generated">
            <a:extLst>
              <a:ext uri="{FF2B5EF4-FFF2-40B4-BE49-F238E27FC236}">
                <a16:creationId xmlns:a16="http://schemas.microsoft.com/office/drawing/2014/main" id="{20CE4F00-C014-C222-EE45-63C38E31B7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3789" t="25345" r="38086" b="45089"/>
          <a:stretch/>
        </p:blipFill>
        <p:spPr>
          <a:xfrm>
            <a:off x="5359014" y="2686174"/>
            <a:ext cx="1473972" cy="1352426"/>
          </a:xfrm>
          <a:prstGeom prst="rect">
            <a:avLst/>
          </a:prstGeom>
        </p:spPr>
      </p:pic>
      <p:pic>
        <p:nvPicPr>
          <p:cNvPr id="18" name="HIV" descr="A picture containing astronomical object, circle, moon, night&#10;&#10;Description automatically generated">
            <a:extLst>
              <a:ext uri="{FF2B5EF4-FFF2-40B4-BE49-F238E27FC236}">
                <a16:creationId xmlns:a16="http://schemas.microsoft.com/office/drawing/2014/main" id="{F14A4757-6E55-4291-FF09-8B7B4D43DB9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5289" t="40186" r="5355" b="27118"/>
          <a:stretch/>
        </p:blipFill>
        <p:spPr>
          <a:xfrm>
            <a:off x="7827151" y="3368418"/>
            <a:ext cx="1574024" cy="1495665"/>
          </a:xfrm>
          <a:prstGeom prst="rect">
            <a:avLst/>
          </a:prstGeom>
        </p:spPr>
      </p:pic>
      <p:pic>
        <p:nvPicPr>
          <p:cNvPr id="12" name="CJD" descr="A picture containing circle, night, moon&#10;&#10;Description automatically generated">
            <a:extLst>
              <a:ext uri="{FF2B5EF4-FFF2-40B4-BE49-F238E27FC236}">
                <a16:creationId xmlns:a16="http://schemas.microsoft.com/office/drawing/2014/main" id="{5787040E-6C99-E78A-509E-0DB777B3740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125" t="9791" r="67520" b="62767"/>
          <a:stretch/>
        </p:blipFill>
        <p:spPr>
          <a:xfrm>
            <a:off x="2949258" y="1966895"/>
            <a:ext cx="1574024" cy="1255353"/>
          </a:xfrm>
          <a:prstGeom prst="rect">
            <a:avLst/>
          </a:prstGeom>
        </p:spPr>
      </p:pic>
      <p:cxnSp>
        <p:nvCxnSpPr>
          <p:cNvPr id="28" name="Straight Connector 27">
            <a:extLst>
              <a:ext uri="{FF2B5EF4-FFF2-40B4-BE49-F238E27FC236}">
                <a16:creationId xmlns:a16="http://schemas.microsoft.com/office/drawing/2014/main" id="{EE359C30-ECFB-AA57-2E5B-FCB0F3B01893}"/>
              </a:ext>
            </a:extLst>
          </p:cNvPr>
          <p:cNvCxnSpPr>
            <a:cxnSpLocks/>
          </p:cNvCxnSpPr>
          <p:nvPr/>
        </p:nvCxnSpPr>
        <p:spPr>
          <a:xfrm>
            <a:off x="1438319" y="2597061"/>
            <a:ext cx="714331"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CF21D1EA-DDE6-7A5F-3827-EB9F4CE092E6}"/>
              </a:ext>
            </a:extLst>
          </p:cNvPr>
          <p:cNvCxnSpPr>
            <a:cxnSpLocks/>
          </p:cNvCxnSpPr>
          <p:nvPr/>
        </p:nvCxnSpPr>
        <p:spPr>
          <a:xfrm>
            <a:off x="9531796" y="4457700"/>
            <a:ext cx="63137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33" name="TextBox 32">
            <a:extLst>
              <a:ext uri="{FF2B5EF4-FFF2-40B4-BE49-F238E27FC236}">
                <a16:creationId xmlns:a16="http://schemas.microsoft.com/office/drawing/2014/main" id="{89A00E33-44A3-1FB7-1CDC-2CF4BDDCE564}"/>
              </a:ext>
            </a:extLst>
          </p:cNvPr>
          <p:cNvSpPr txBox="1"/>
          <p:nvPr/>
        </p:nvSpPr>
        <p:spPr>
          <a:xfrm>
            <a:off x="3241699" y="4326878"/>
            <a:ext cx="989142" cy="369332"/>
          </a:xfrm>
          <a:prstGeom prst="rect">
            <a:avLst/>
          </a:prstGeom>
          <a:noFill/>
        </p:spPr>
        <p:txBody>
          <a:bodyPr wrap="square">
            <a:spAutoFit/>
          </a:bodyPr>
          <a:lstStyle/>
          <a:p>
            <a:r>
              <a:rPr lang="en-US" altLang="en-US" sz="1800" b="1" dirty="0">
                <a:solidFill>
                  <a:srgbClr val="532E1D"/>
                </a:solidFill>
                <a:latin typeface="Calibri" panose="020F0502020204030204" pitchFamily="34" charset="0"/>
                <a:cs typeface="Calibri" panose="020F0502020204030204" pitchFamily="34" charset="0"/>
              </a:rPr>
              <a:t>Prions</a:t>
            </a:r>
            <a:endParaRPr lang="en-US" b="1" dirty="0"/>
          </a:p>
        </p:txBody>
      </p:sp>
      <p:sp>
        <p:nvSpPr>
          <p:cNvPr id="34" name="TextBox 33">
            <a:extLst>
              <a:ext uri="{FF2B5EF4-FFF2-40B4-BE49-F238E27FC236}">
                <a16:creationId xmlns:a16="http://schemas.microsoft.com/office/drawing/2014/main" id="{764F362C-3DE1-DF48-D9F3-B59E4A3C1E22}"/>
              </a:ext>
            </a:extLst>
          </p:cNvPr>
          <p:cNvSpPr txBox="1"/>
          <p:nvPr/>
        </p:nvSpPr>
        <p:spPr>
          <a:xfrm>
            <a:off x="3449287" y="4638638"/>
            <a:ext cx="1719806" cy="1200329"/>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Spores</a:t>
            </a:r>
          </a:p>
          <a:p>
            <a:pPr algn="ctr"/>
            <a:r>
              <a:rPr lang="en-US" i="1" dirty="0">
                <a:solidFill>
                  <a:srgbClr val="532E1D"/>
                </a:solidFill>
                <a:cs typeface="Calibri" panose="020F0502020204030204" pitchFamily="34" charset="0"/>
              </a:rPr>
              <a:t>R</a:t>
            </a:r>
            <a:r>
              <a:rPr lang="en-US" sz="1800" i="1" dirty="0">
                <a:solidFill>
                  <a:srgbClr val="532E1D"/>
                </a:solidFill>
                <a:cs typeface="Calibri" panose="020F0502020204030204" pitchFamily="34" charset="0"/>
              </a:rPr>
              <a:t>esistant to</a:t>
            </a:r>
          </a:p>
          <a:p>
            <a:pPr algn="ctr"/>
            <a:r>
              <a:rPr lang="en-US" i="1" dirty="0">
                <a:solidFill>
                  <a:srgbClr val="532E1D"/>
                </a:solidFill>
                <a:cs typeface="Calibri" panose="020F0502020204030204" pitchFamily="34" charset="0"/>
              </a:rPr>
              <a:t>disinfectants</a:t>
            </a:r>
            <a:endParaRPr lang="en-US" sz="1800" i="1" dirty="0"/>
          </a:p>
          <a:p>
            <a:endParaRPr lang="en-US" b="1" dirty="0"/>
          </a:p>
        </p:txBody>
      </p:sp>
      <p:sp>
        <p:nvSpPr>
          <p:cNvPr id="35" name="TextBox 34">
            <a:extLst>
              <a:ext uri="{FF2B5EF4-FFF2-40B4-BE49-F238E27FC236}">
                <a16:creationId xmlns:a16="http://schemas.microsoft.com/office/drawing/2014/main" id="{0B549BD1-3CDB-B5C6-E890-439718193808}"/>
              </a:ext>
            </a:extLst>
          </p:cNvPr>
          <p:cNvSpPr txBox="1"/>
          <p:nvPr/>
        </p:nvSpPr>
        <p:spPr>
          <a:xfrm>
            <a:off x="5258781" y="1884838"/>
            <a:ext cx="1896790" cy="615553"/>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Norovirus</a:t>
            </a:r>
          </a:p>
          <a:p>
            <a:pPr algn="ctr"/>
            <a:r>
              <a:rPr lang="en-US" sz="1600" i="1" dirty="0">
                <a:solidFill>
                  <a:srgbClr val="532E1D"/>
                </a:solidFill>
                <a:cs typeface="Calibri" panose="020F0502020204030204" pitchFamily="34" charset="0"/>
              </a:rPr>
              <a:t>Alcohol resistant</a:t>
            </a:r>
            <a:endParaRPr lang="en-US" sz="1600" i="1" dirty="0"/>
          </a:p>
        </p:txBody>
      </p:sp>
      <p:sp>
        <p:nvSpPr>
          <p:cNvPr id="36" name="TextBox 35">
            <a:extLst>
              <a:ext uri="{FF2B5EF4-FFF2-40B4-BE49-F238E27FC236}">
                <a16:creationId xmlns:a16="http://schemas.microsoft.com/office/drawing/2014/main" id="{DCA7C474-983B-7B63-15B1-FD01C784DEBD}"/>
              </a:ext>
            </a:extLst>
          </p:cNvPr>
          <p:cNvSpPr txBox="1"/>
          <p:nvPr/>
        </p:nvSpPr>
        <p:spPr>
          <a:xfrm>
            <a:off x="9011677" y="2899082"/>
            <a:ext cx="989142" cy="646331"/>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HIV</a:t>
            </a:r>
          </a:p>
          <a:p>
            <a:pPr algn="ctr"/>
            <a:r>
              <a:rPr lang="en-US" b="1" dirty="0">
                <a:solidFill>
                  <a:srgbClr val="532E1D"/>
                </a:solidFill>
                <a:cs typeface="Calibri" panose="020F0502020204030204" pitchFamily="34" charset="0"/>
              </a:rPr>
              <a:t>HBV</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315"/>
                                        </p:tgtEl>
                                      </p:cBhvr>
                                    </p:animEffect>
                                    <p:set>
                                      <p:cBhvr>
                                        <p:cTn id="7" dur="1" fill="hold">
                                          <p:stCondLst>
                                            <p:cond delay="499"/>
                                          </p:stCondLst>
                                        </p:cTn>
                                        <p:tgtEl>
                                          <p:spTgt spid="133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xit" presetSubtype="0" fill="hold" grpId="1"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Content Placeholder 8"/>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b="13746"/>
          <a:stretch/>
        </p:blipFill>
        <p:spPr>
          <a:xfrm>
            <a:off x="2765550" y="1796929"/>
            <a:ext cx="6527800" cy="4222871"/>
          </a:xfrm>
          <a:prstGeom prst="rect">
            <a:avLst/>
          </a:prstGeom>
        </p:spPr>
      </p:pic>
      <p:pic>
        <p:nvPicPr>
          <p:cNvPr id="7" name="1 Base photo">
            <a:extLst>
              <a:ext uri="{FF2B5EF4-FFF2-40B4-BE49-F238E27FC236}">
                <a16:creationId xmlns:a16="http://schemas.microsoft.com/office/drawing/2014/main" id="{B6131963-3E97-3059-A35D-F3FDA6CE9DF3}"/>
              </a:ext>
            </a:extLst>
          </p:cNvPr>
          <p:cNvPicPr>
            <a:picLocks noChangeAspect="1"/>
          </p:cNvPicPr>
          <p:nvPr/>
        </p:nvPicPr>
        <p:blipFill>
          <a:blip r:embed="rId4" cstate="print">
            <a:extLst>
              <a:ext uri="{28A0092B-C50C-407E-A947-70E740481C1C}">
                <a14:useLocalDpi xmlns:a14="http://schemas.microsoft.com/office/drawing/2010/main" val="0"/>
              </a:ext>
            </a:extLst>
          </a:blip>
          <a:srcRect t="11" b="11"/>
          <a:stretch/>
        </p:blipFill>
        <p:spPr>
          <a:xfrm>
            <a:off x="2186224" y="2293904"/>
            <a:ext cx="7378477" cy="3287154"/>
          </a:xfrm>
          <a:prstGeom prst="rect">
            <a:avLst/>
          </a:prstGeom>
        </p:spPr>
      </p:pic>
      <p:grpSp>
        <p:nvGrpSpPr>
          <p:cNvPr id="8" name="5 sterilize text">
            <a:extLst>
              <a:ext uri="{FF2B5EF4-FFF2-40B4-BE49-F238E27FC236}">
                <a16:creationId xmlns:a16="http://schemas.microsoft.com/office/drawing/2014/main" id="{FAE52140-6E53-C82E-7A62-0E1407B83231}"/>
              </a:ext>
            </a:extLst>
          </p:cNvPr>
          <p:cNvGrpSpPr/>
          <p:nvPr/>
        </p:nvGrpSpPr>
        <p:grpSpPr>
          <a:xfrm>
            <a:off x="7598740" y="2930144"/>
            <a:ext cx="3117274" cy="2014673"/>
            <a:chOff x="4971870" y="2989539"/>
            <a:chExt cx="3117274" cy="2014673"/>
          </a:xfrm>
        </p:grpSpPr>
        <p:pic>
          <p:nvPicPr>
            <p:cNvPr id="9" name="text box bg">
              <a:extLst>
                <a:ext uri="{FF2B5EF4-FFF2-40B4-BE49-F238E27FC236}">
                  <a16:creationId xmlns:a16="http://schemas.microsoft.com/office/drawing/2014/main" id="{ED077E34-D21F-296C-3EDC-C5C65AB62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870" y="2989539"/>
              <a:ext cx="3117273" cy="2014673"/>
            </a:xfrm>
            <a:prstGeom prst="rect">
              <a:avLst/>
            </a:prstGeom>
          </p:spPr>
        </p:pic>
        <p:sp>
          <p:nvSpPr>
            <p:cNvPr id="10" name="sterilize text box">
              <a:extLst>
                <a:ext uri="{FF2B5EF4-FFF2-40B4-BE49-F238E27FC236}">
                  <a16:creationId xmlns:a16="http://schemas.microsoft.com/office/drawing/2014/main" id="{A1CB4FD4-66A4-5D31-23C5-8EFC7627DB65}"/>
                </a:ext>
              </a:extLst>
            </p:cNvPr>
            <p:cNvSpPr txBox="1">
              <a:spLocks/>
            </p:cNvSpPr>
            <p:nvPr/>
          </p:nvSpPr>
          <p:spPr>
            <a:xfrm>
              <a:off x="5192809" y="3177401"/>
              <a:ext cx="2896335" cy="1640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32E1D"/>
                  </a:solidFill>
                </a:rPr>
                <a:t>Sterilization/storage area</a:t>
              </a:r>
            </a:p>
            <a:p>
              <a:r>
                <a:rPr lang="en-US" sz="2000" dirty="0">
                  <a:solidFill>
                    <a:srgbClr val="532E1D"/>
                  </a:solidFill>
                </a:rPr>
                <a:t>Sterilizers/supplies</a:t>
              </a:r>
            </a:p>
            <a:p>
              <a:r>
                <a:rPr lang="en-US" sz="2000" dirty="0">
                  <a:solidFill>
                    <a:srgbClr val="532E1D"/>
                  </a:solidFill>
                </a:rPr>
                <a:t>Incubators</a:t>
              </a:r>
            </a:p>
            <a:p>
              <a:r>
                <a:rPr lang="en-US" sz="2000" dirty="0">
                  <a:solidFill>
                    <a:srgbClr val="532E1D"/>
                  </a:solidFill>
                </a:rPr>
                <a:t>Enclosed storage</a:t>
              </a:r>
              <a:endParaRPr lang="en-US" sz="2400" dirty="0">
                <a:solidFill>
                  <a:srgbClr val="532E1D"/>
                </a:solidFill>
              </a:endParaRPr>
            </a:p>
          </p:txBody>
        </p:sp>
      </p:grpSp>
      <p:pic>
        <p:nvPicPr>
          <p:cNvPr id="28" name="5 sterilize arrow">
            <a:extLst>
              <a:ext uri="{FF2B5EF4-FFF2-40B4-BE49-F238E27FC236}">
                <a16:creationId xmlns:a16="http://schemas.microsoft.com/office/drawing/2014/main" id="{1FD86D15-8D40-3EF7-F1FE-67CBE6A868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37" t="17208" r="7312" b="65968"/>
          <a:stretch/>
        </p:blipFill>
        <p:spPr>
          <a:xfrm>
            <a:off x="7289017" y="1914258"/>
            <a:ext cx="2755672" cy="981611"/>
          </a:xfrm>
          <a:prstGeom prst="rect">
            <a:avLst/>
          </a:prstGeom>
        </p:spPr>
      </p:pic>
      <p:pic>
        <p:nvPicPr>
          <p:cNvPr id="12" name="4-5 packaging arrow">
            <a:extLst>
              <a:ext uri="{FF2B5EF4-FFF2-40B4-BE49-F238E27FC236}">
                <a16:creationId xmlns:a16="http://schemas.microsoft.com/office/drawing/2014/main" id="{FB16D0FC-BC44-57DC-92E8-0922C36767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2067867"/>
            <a:ext cx="3493827" cy="727012"/>
          </a:xfrm>
          <a:prstGeom prst="rect">
            <a:avLst/>
          </a:prstGeom>
        </p:spPr>
      </p:pic>
      <p:grpSp>
        <p:nvGrpSpPr>
          <p:cNvPr id="13" name="4 Packaging text">
            <a:extLst>
              <a:ext uri="{FF2B5EF4-FFF2-40B4-BE49-F238E27FC236}">
                <a16:creationId xmlns:a16="http://schemas.microsoft.com/office/drawing/2014/main" id="{370D62FF-BF2C-61FF-1F8C-64B8873BB2FE}"/>
              </a:ext>
            </a:extLst>
          </p:cNvPr>
          <p:cNvGrpSpPr/>
          <p:nvPr/>
        </p:nvGrpSpPr>
        <p:grpSpPr>
          <a:xfrm>
            <a:off x="4345186" y="2930144"/>
            <a:ext cx="2943830" cy="2014673"/>
            <a:chOff x="4971871" y="2989539"/>
            <a:chExt cx="2943830" cy="2014673"/>
          </a:xfrm>
        </p:grpSpPr>
        <p:pic>
          <p:nvPicPr>
            <p:cNvPr id="14" name="text box bg">
              <a:extLst>
                <a:ext uri="{FF2B5EF4-FFF2-40B4-BE49-F238E27FC236}">
                  <a16:creationId xmlns:a16="http://schemas.microsoft.com/office/drawing/2014/main" id="{BA5B5B9B-907C-0E9D-346E-7663B8A27B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871" y="2989539"/>
              <a:ext cx="2943830" cy="2014673"/>
            </a:xfrm>
            <a:prstGeom prst="rect">
              <a:avLst/>
            </a:prstGeom>
          </p:spPr>
        </p:pic>
        <p:sp>
          <p:nvSpPr>
            <p:cNvPr id="15" name="clean text box">
              <a:extLst>
                <a:ext uri="{FF2B5EF4-FFF2-40B4-BE49-F238E27FC236}">
                  <a16:creationId xmlns:a16="http://schemas.microsoft.com/office/drawing/2014/main" id="{9F1407E7-1C69-E3D4-3084-1136E6168128}"/>
                </a:ext>
              </a:extLst>
            </p:cNvPr>
            <p:cNvSpPr txBox="1">
              <a:spLocks/>
            </p:cNvSpPr>
            <p:nvPr/>
          </p:nvSpPr>
          <p:spPr>
            <a:xfrm>
              <a:off x="5192809" y="3177401"/>
              <a:ext cx="2600063" cy="1640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32E1D"/>
                  </a:solidFill>
                </a:rPr>
                <a:t>Packaging area</a:t>
              </a:r>
            </a:p>
            <a:p>
              <a:r>
                <a:rPr lang="en-US" sz="2000" dirty="0">
                  <a:solidFill>
                    <a:srgbClr val="532E1D"/>
                  </a:solidFill>
                </a:rPr>
                <a:t>Inspecting</a:t>
              </a:r>
            </a:p>
            <a:p>
              <a:r>
                <a:rPr lang="en-US" sz="2000" dirty="0">
                  <a:solidFill>
                    <a:srgbClr val="532E1D"/>
                  </a:solidFill>
                </a:rPr>
                <a:t>Assembling</a:t>
              </a:r>
            </a:p>
            <a:p>
              <a:r>
                <a:rPr lang="en-US" sz="2000" dirty="0">
                  <a:solidFill>
                    <a:srgbClr val="532E1D"/>
                  </a:solidFill>
                </a:rPr>
                <a:t>Packaging</a:t>
              </a:r>
              <a:endParaRPr lang="en-US" sz="2400" dirty="0">
                <a:solidFill>
                  <a:srgbClr val="532E1D"/>
                </a:solidFill>
              </a:endParaRPr>
            </a:p>
          </p:txBody>
        </p:sp>
      </p:grpSp>
      <p:pic>
        <p:nvPicPr>
          <p:cNvPr id="16" name="3-4-5 decontam arrow">
            <a:extLst>
              <a:ext uri="{FF2B5EF4-FFF2-40B4-BE49-F238E27FC236}">
                <a16:creationId xmlns:a16="http://schemas.microsoft.com/office/drawing/2014/main" id="{0C3BDE36-7FE3-D6F9-8FF2-F671D7C4FF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1961" y="2056583"/>
            <a:ext cx="2098347" cy="749580"/>
          </a:xfrm>
          <a:prstGeom prst="rect">
            <a:avLst/>
          </a:prstGeom>
        </p:spPr>
      </p:pic>
      <p:pic>
        <p:nvPicPr>
          <p:cNvPr id="3" name="Banner">
            <a:extLst>
              <a:ext uri="{FF2B5EF4-FFF2-40B4-BE49-F238E27FC236}">
                <a16:creationId xmlns:a16="http://schemas.microsoft.com/office/drawing/2014/main" id="{B0E3EC50-EBBB-1222-F818-77CA16E80A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6" name="Icon">
            <a:extLst>
              <a:ext uri="{FF2B5EF4-FFF2-40B4-BE49-F238E27FC236}">
                <a16:creationId xmlns:a16="http://schemas.microsoft.com/office/drawing/2014/main" id="{BB02532A-27B9-A56C-E449-B019E07112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
        <p:nvSpPr>
          <p:cNvPr id="5" name="TextBox 4">
            <a:extLst>
              <a:ext uri="{FF2B5EF4-FFF2-40B4-BE49-F238E27FC236}">
                <a16:creationId xmlns:a16="http://schemas.microsoft.com/office/drawing/2014/main" id="{AF5FEBC0-DE02-741F-4C10-FD7D9AF2D215}"/>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3"/>
                                        </p:tgtEl>
                                      </p:cBhvr>
                                    </p:animEffect>
                                    <p:set>
                                      <p:cBhvr>
                                        <p:cTn id="7" dur="1" fill="hold">
                                          <p:stCondLst>
                                            <p:cond delay="499"/>
                                          </p:stCondLst>
                                        </p:cTn>
                                        <p:tgtEl>
                                          <p:spTgt spid="1536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CF1755-1AF3-43FA-B4F7-65D1036D40DD}"/>
              </a:ext>
            </a:extLst>
          </p:cNvPr>
          <p:cNvSpPr>
            <a:spLocks noGrp="1"/>
          </p:cNvSpPr>
          <p:nvPr>
            <p:ph idx="4294967295"/>
          </p:nvPr>
        </p:nvSpPr>
        <p:spPr>
          <a:xfrm>
            <a:off x="1143000" y="1828800"/>
            <a:ext cx="7667625" cy="4648200"/>
          </a:xfrm>
          <a:prstGeom prst="rect">
            <a:avLst/>
          </a:prstGeom>
        </p:spPr>
        <p:txBody>
          <a:bodyPr>
            <a:normAutofit/>
          </a:bodyPr>
          <a:lstStyle/>
          <a:p>
            <a:pPr marL="69850" indent="0" eaLnBrk="1" hangingPunct="1">
              <a:buNone/>
              <a:defRPr/>
            </a:pPr>
            <a:r>
              <a:rPr lang="en-US" sz="2400" b="1" dirty="0">
                <a:solidFill>
                  <a:srgbClr val="532E1D"/>
                </a:solidFill>
                <a:latin typeface="Edmondsans"/>
              </a:rPr>
              <a:t>Management of reusable contaminated items:</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Handle as little as possible</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Use appropriate PPE</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Remove gross soil or debris at the point of use (gauze sponge moistened with water/disinfectant wipe for example)</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Immediately contain and transport to the decontamination area or soiled utility room where cleaning procedures can be accomplished away from patient care</a:t>
            </a:r>
          </a:p>
        </p:txBody>
      </p:sp>
      <p:pic>
        <p:nvPicPr>
          <p:cNvPr id="4" name="Banner">
            <a:extLst>
              <a:ext uri="{FF2B5EF4-FFF2-40B4-BE49-F238E27FC236}">
                <a16:creationId xmlns:a16="http://schemas.microsoft.com/office/drawing/2014/main" id="{5DF74C00-D86F-17A6-98D8-D7638D976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A46C9EEE-1BD1-2BFE-3EEA-18408167E5D0}"/>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7" name="Icon">
            <a:extLst>
              <a:ext uri="{FF2B5EF4-FFF2-40B4-BE49-F238E27FC236}">
                <a16:creationId xmlns:a16="http://schemas.microsoft.com/office/drawing/2014/main" id="{55554F3B-FD5A-D7AB-7C6F-A0FF68249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14" name="Picture 13" descr="A picture containing medical equipment, indoor, medical, healthcare&#10;&#10;Description automatically generated">
            <a:extLst>
              <a:ext uri="{FF2B5EF4-FFF2-40B4-BE49-F238E27FC236}">
                <a16:creationId xmlns:a16="http://schemas.microsoft.com/office/drawing/2014/main" id="{E0719F8E-71BB-EEC8-59DB-FAFC36FD271D}"/>
              </a:ext>
            </a:extLst>
          </p:cNvPr>
          <p:cNvPicPr>
            <a:picLocks noChangeAspect="1"/>
          </p:cNvPicPr>
          <p:nvPr/>
        </p:nvPicPr>
        <p:blipFill rotWithShape="1">
          <a:blip r:embed="rId5">
            <a:extLst>
              <a:ext uri="{28A0092B-C50C-407E-A947-70E740481C1C}">
                <a14:useLocalDpi xmlns:a14="http://schemas.microsoft.com/office/drawing/2010/main" val="0"/>
              </a:ext>
            </a:extLst>
          </a:blip>
          <a:srcRect l="9572" r="25822" b="13203"/>
          <a:stretch/>
        </p:blipFill>
        <p:spPr>
          <a:xfrm>
            <a:off x="9971690" y="2084591"/>
            <a:ext cx="1828800" cy="1646134"/>
          </a:xfrm>
          <a:prstGeom prst="rect">
            <a:avLst/>
          </a:prstGeom>
        </p:spPr>
      </p:pic>
      <p:pic>
        <p:nvPicPr>
          <p:cNvPr id="16" name="Picture 15" descr="A hand in a blue glove&#10;&#10;Description automatically generated with low confidence">
            <a:extLst>
              <a:ext uri="{FF2B5EF4-FFF2-40B4-BE49-F238E27FC236}">
                <a16:creationId xmlns:a16="http://schemas.microsoft.com/office/drawing/2014/main" id="{B1DFD2D2-15ED-2578-1A40-E387A38B9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5877" y="2023598"/>
            <a:ext cx="1377046" cy="1038395"/>
          </a:xfrm>
          <a:prstGeom prst="rect">
            <a:avLst/>
          </a:prstGeom>
        </p:spPr>
      </p:pic>
      <p:pic>
        <p:nvPicPr>
          <p:cNvPr id="18" name="Picture 17">
            <a:extLst>
              <a:ext uri="{FF2B5EF4-FFF2-40B4-BE49-F238E27FC236}">
                <a16:creationId xmlns:a16="http://schemas.microsoft.com/office/drawing/2014/main" id="{E1A86F9C-2D58-A1F8-56A9-0FCA0E19ED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777349" y="1786987"/>
            <a:ext cx="1514102" cy="1469570"/>
          </a:xfrm>
          <a:prstGeom prst="rect">
            <a:avLst/>
          </a:prstGeom>
        </p:spPr>
      </p:pic>
      <p:pic>
        <p:nvPicPr>
          <p:cNvPr id="9" name="Picture 8" descr="A picture containing person, indoor, glove, blue&#10;&#10;Description automatically generated">
            <a:extLst>
              <a:ext uri="{FF2B5EF4-FFF2-40B4-BE49-F238E27FC236}">
                <a16:creationId xmlns:a16="http://schemas.microsoft.com/office/drawing/2014/main" id="{7D7745EF-A397-E95D-C310-AB5256A163BC}"/>
              </a:ext>
            </a:extLst>
          </p:cNvPr>
          <p:cNvPicPr>
            <a:picLocks noChangeAspect="1"/>
          </p:cNvPicPr>
          <p:nvPr/>
        </p:nvPicPr>
        <p:blipFill rotWithShape="1">
          <a:blip r:embed="rId8">
            <a:extLst>
              <a:ext uri="{28A0092B-C50C-407E-A947-70E740481C1C}">
                <a14:useLocalDpi xmlns:a14="http://schemas.microsoft.com/office/drawing/2010/main" val="0"/>
              </a:ext>
            </a:extLst>
          </a:blip>
          <a:srcRect l="15978" b="13967"/>
          <a:stretch/>
        </p:blipFill>
        <p:spPr>
          <a:xfrm>
            <a:off x="8534400" y="3477090"/>
            <a:ext cx="2146775" cy="1472770"/>
          </a:xfrm>
          <a:prstGeom prst="rect">
            <a:avLst/>
          </a:prstGeom>
        </p:spPr>
      </p:pic>
      <p:pic>
        <p:nvPicPr>
          <p:cNvPr id="12" name="Picture 11">
            <a:extLst>
              <a:ext uri="{FF2B5EF4-FFF2-40B4-BE49-F238E27FC236}">
                <a16:creationId xmlns:a16="http://schemas.microsoft.com/office/drawing/2014/main" id="{EB667BD7-6541-AF9E-BE10-E0FE41A84B9F}"/>
              </a:ext>
            </a:extLst>
          </p:cNvPr>
          <p:cNvPicPr>
            <a:picLocks noChangeAspect="1"/>
          </p:cNvPicPr>
          <p:nvPr/>
        </p:nvPicPr>
        <p:blipFill>
          <a:blip r:embed="rId9" cstate="print">
            <a:extLst>
              <a:ext uri="{28A0092B-C50C-407E-A947-70E740481C1C}">
                <a14:useLocalDpi xmlns:a14="http://schemas.microsoft.com/office/drawing/2010/main" val="0"/>
              </a:ext>
            </a:extLst>
          </a:blip>
          <a:srcRect l="8754" r="8754"/>
          <a:stretch/>
        </p:blipFill>
        <p:spPr>
          <a:xfrm>
            <a:off x="9901860" y="4788630"/>
            <a:ext cx="1828800" cy="1270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08D78-9FA8-43B0-9581-5472A53B7032}"/>
              </a:ext>
            </a:extLst>
          </p:cNvPr>
          <p:cNvSpPr>
            <a:spLocks noGrp="1"/>
          </p:cNvSpPr>
          <p:nvPr>
            <p:ph idx="4294967295"/>
          </p:nvPr>
        </p:nvSpPr>
        <p:spPr>
          <a:xfrm>
            <a:off x="1305910" y="1849852"/>
            <a:ext cx="9819290" cy="4481323"/>
          </a:xfrm>
          <a:prstGeom prst="rect">
            <a:avLst/>
          </a:prstGeom>
        </p:spPr>
        <p:txBody>
          <a:bodyPr>
            <a:normAutofit fontScale="55000" lnSpcReduction="20000"/>
          </a:bodyPr>
          <a:lstStyle/>
          <a:p>
            <a:pPr marL="69850" indent="0" eaLnBrk="1" hangingPunct="1">
              <a:buNone/>
              <a:defRPr/>
            </a:pPr>
            <a:r>
              <a:rPr lang="en-US" sz="4400" b="1" dirty="0">
                <a:solidFill>
                  <a:srgbClr val="532E1D"/>
                </a:solidFill>
                <a:latin typeface="Edmondsans"/>
              </a:rPr>
              <a:t>Transport of contaminated items:</a:t>
            </a:r>
          </a:p>
          <a:p>
            <a:pPr eaLnBrk="1" hangingPunct="1">
              <a:defRPr/>
            </a:pPr>
            <a:r>
              <a:rPr lang="en-US" sz="3600" dirty="0">
                <a:solidFill>
                  <a:srgbClr val="532E1D"/>
                </a:solidFill>
              </a:rPr>
              <a:t>Must be contained. The type of container depends on the item being transported:</a:t>
            </a:r>
          </a:p>
          <a:p>
            <a:pPr lvl="1" eaLnBrk="1" hangingPunct="1">
              <a:defRPr/>
            </a:pPr>
            <a:r>
              <a:rPr lang="en-US" sz="3200" dirty="0">
                <a:solidFill>
                  <a:srgbClr val="532E1D"/>
                </a:solidFill>
              </a:rPr>
              <a:t>Puncture-resistant, leak-proof, closable containers must be used for devices with edges or points capable of penetrating container or skin</a:t>
            </a:r>
          </a:p>
          <a:p>
            <a:pPr lvl="1" eaLnBrk="1" hangingPunct="1">
              <a:defRPr/>
            </a:pPr>
            <a:r>
              <a:rPr lang="en-US" sz="3200" dirty="0">
                <a:solidFill>
                  <a:srgbClr val="532E1D"/>
                </a:solidFill>
              </a:rPr>
              <a:t>Must have a bio-hazard label or be red in color (never via gloved hands alone)</a:t>
            </a:r>
          </a:p>
          <a:p>
            <a:pPr eaLnBrk="1" hangingPunct="1">
              <a:defRPr/>
            </a:pPr>
            <a:r>
              <a:rPr lang="en-US" sz="3600" dirty="0">
                <a:solidFill>
                  <a:srgbClr val="532E1D"/>
                </a:solidFill>
              </a:rPr>
              <a:t>Items should be kept moist  during transport by adding a towel moistened with water (not saline) or a foam, spray or gel product specifically intended for this use</a:t>
            </a:r>
          </a:p>
          <a:p>
            <a:pPr eaLnBrk="1" hangingPunct="1">
              <a:defRPr/>
            </a:pPr>
            <a:r>
              <a:rPr lang="en-US" sz="3600" dirty="0">
                <a:solidFill>
                  <a:srgbClr val="532E1D"/>
                </a:solidFill>
              </a:rPr>
              <a:t>Avoid transporting contaminated items in a liquid</a:t>
            </a:r>
          </a:p>
          <a:p>
            <a:pPr eaLnBrk="1" hangingPunct="1">
              <a:defRPr/>
            </a:pPr>
            <a:r>
              <a:rPr lang="en-US" sz="3800" dirty="0">
                <a:solidFill>
                  <a:srgbClr val="532E1D"/>
                </a:solidFill>
                <a:latin typeface="Calibri" panose="020F0502020204030204" pitchFamily="34" charset="0"/>
                <a:cs typeface="Calibri" panose="020F0502020204030204" pitchFamily="34" charset="0"/>
              </a:rPr>
              <a:t>Reusable collection containers for holding contaminated items should be made of material that can be effectively decontaminated</a:t>
            </a:r>
          </a:p>
          <a:p>
            <a:pPr eaLnBrk="1" hangingPunct="1">
              <a:defRPr/>
            </a:pPr>
            <a:r>
              <a:rPr lang="en-US" sz="3800" dirty="0">
                <a:solidFill>
                  <a:srgbClr val="532E1D"/>
                </a:solidFill>
                <a:latin typeface="Calibri" panose="020F0502020204030204" pitchFamily="34" charset="0"/>
                <a:cs typeface="Calibri" panose="020F0502020204030204" pitchFamily="34" charset="0"/>
              </a:rPr>
              <a:t>Use separate collection containers for contaminated versus re-processed or clean items</a:t>
            </a:r>
          </a:p>
        </p:txBody>
      </p:sp>
      <p:pic>
        <p:nvPicPr>
          <p:cNvPr id="19460" name="1c biohaz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645" y="5613722"/>
            <a:ext cx="1270111" cy="95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nner">
            <a:extLst>
              <a:ext uri="{FF2B5EF4-FFF2-40B4-BE49-F238E27FC236}">
                <a16:creationId xmlns:a16="http://schemas.microsoft.com/office/drawing/2014/main" id="{26B348F5-B2A8-6C1F-0D03-3EFA744F1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54E59D1C-C734-599E-16CC-63818C1456A7}"/>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7" name="Icon">
            <a:extLst>
              <a:ext uri="{FF2B5EF4-FFF2-40B4-BE49-F238E27FC236}">
                <a16:creationId xmlns:a16="http://schemas.microsoft.com/office/drawing/2014/main" id="{D7C42A06-08F5-23AB-9084-7AA37B5C4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08957-279A-45C0-9D87-FA233B528FCB}"/>
              </a:ext>
            </a:extLst>
          </p:cNvPr>
          <p:cNvSpPr>
            <a:spLocks noGrp="1"/>
          </p:cNvSpPr>
          <p:nvPr>
            <p:ph idx="4294967295"/>
          </p:nvPr>
        </p:nvSpPr>
        <p:spPr>
          <a:xfrm>
            <a:off x="1305910" y="1849853"/>
            <a:ext cx="6356349" cy="3945390"/>
          </a:xfrm>
          <a:prstGeom prst="rect">
            <a:avLst/>
          </a:prstGeom>
        </p:spPr>
        <p:txBody>
          <a:bodyPr>
            <a:normAutofit/>
          </a:bodyPr>
          <a:lstStyle/>
          <a:p>
            <a:pPr marL="69850" indent="0">
              <a:buNone/>
              <a:defRPr/>
            </a:pPr>
            <a:r>
              <a:rPr lang="en-US" sz="2400" b="1" dirty="0">
                <a:solidFill>
                  <a:srgbClr val="532E1D"/>
                </a:solidFill>
                <a:latin typeface="Edmondsans"/>
              </a:rPr>
              <a:t>Factors influencing the efficacy of disinfection and sterilization</a:t>
            </a:r>
          </a:p>
          <a:p>
            <a:pPr marL="515938" lvl="3" indent="-204788" eaLnBrk="1" hangingPunct="1">
              <a:spcBef>
                <a:spcPts val="0"/>
              </a:spcBef>
              <a:spcAft>
                <a:spcPts val="1200"/>
              </a:spcAft>
              <a:defRPr/>
            </a:pPr>
            <a:r>
              <a:rPr lang="en-US" sz="2400" dirty="0">
                <a:solidFill>
                  <a:srgbClr val="532E1D"/>
                </a:solidFill>
                <a:latin typeface="Calibri" panose="020F0502020204030204" pitchFamily="34" charset="0"/>
                <a:cs typeface="Calibri" panose="020F0502020204030204" pitchFamily="34" charset="0"/>
              </a:rPr>
              <a:t>How well the object is cleaned/type and amount of material</a:t>
            </a:r>
          </a:p>
          <a:p>
            <a:pPr marL="515938" lvl="3" indent="-204788" eaLnBrk="1" hangingPunct="1">
              <a:spcBef>
                <a:spcPts val="0"/>
              </a:spcBef>
              <a:spcAft>
                <a:spcPts val="0"/>
              </a:spcAft>
              <a:defRPr/>
            </a:pPr>
            <a:r>
              <a:rPr lang="en-US" sz="2400" dirty="0">
                <a:solidFill>
                  <a:srgbClr val="532E1D"/>
                </a:solidFill>
                <a:latin typeface="Calibri" panose="020F0502020204030204" pitchFamily="34" charset="0"/>
                <a:cs typeface="Calibri" panose="020F0502020204030204" pitchFamily="34" charset="0"/>
              </a:rPr>
              <a:t>Testing of the disinfectant</a:t>
            </a:r>
          </a:p>
          <a:p>
            <a:pPr marL="973138" lvl="4" indent="-204788" eaLnBrk="1" hangingPunct="1">
              <a:spcBef>
                <a:spcPts val="600"/>
              </a:spcBef>
              <a:spcAft>
                <a:spcPts val="0"/>
              </a:spcAft>
              <a:defRPr/>
            </a:pPr>
            <a:r>
              <a:rPr lang="en-US" sz="1800" dirty="0">
                <a:solidFill>
                  <a:srgbClr val="532E1D"/>
                </a:solidFill>
              </a:rPr>
              <a:t>Solution concentration</a:t>
            </a:r>
          </a:p>
          <a:p>
            <a:pPr marL="973138" lvl="4" indent="-204788" eaLnBrk="1" hangingPunct="1">
              <a:spcBef>
                <a:spcPts val="0"/>
              </a:spcBef>
              <a:spcAft>
                <a:spcPts val="0"/>
              </a:spcAft>
              <a:defRPr/>
            </a:pPr>
            <a:r>
              <a:rPr lang="en-US" sz="1800" dirty="0">
                <a:solidFill>
                  <a:srgbClr val="532E1D"/>
                </a:solidFill>
              </a:rPr>
              <a:t>Exposure time</a:t>
            </a:r>
            <a:r>
              <a:rPr lang="en-US" sz="2400" dirty="0">
                <a:solidFill>
                  <a:srgbClr val="532E1D"/>
                </a:solidFill>
                <a:latin typeface="Calibri" panose="020F0502020204030204" pitchFamily="34" charset="0"/>
                <a:cs typeface="Calibri" panose="020F0502020204030204" pitchFamily="34" charset="0"/>
              </a:rPr>
              <a:t> </a:t>
            </a:r>
          </a:p>
          <a:p>
            <a:pPr marL="515938" lvl="3" indent="-204788" eaLnBrk="1" hangingPunct="1">
              <a:spcBef>
                <a:spcPts val="1200"/>
              </a:spcBef>
              <a:spcAft>
                <a:spcPts val="1200"/>
              </a:spcAft>
              <a:defRPr/>
            </a:pPr>
            <a:r>
              <a:rPr lang="en-US" sz="2400" dirty="0">
                <a:solidFill>
                  <a:srgbClr val="532E1D"/>
                </a:solidFill>
                <a:latin typeface="Calibri" panose="020F0502020204030204" pitchFamily="34" charset="0"/>
                <a:cs typeface="Calibri" panose="020F0502020204030204" pitchFamily="34" charset="0"/>
              </a:rPr>
              <a:t>Design of object</a:t>
            </a:r>
          </a:p>
          <a:p>
            <a:pPr marL="515938" lvl="3" indent="-204788" eaLnBrk="1" hangingPunct="1">
              <a:spcBef>
                <a:spcPts val="0"/>
              </a:spcBef>
              <a:spcAft>
                <a:spcPts val="1200"/>
              </a:spcAft>
              <a:defRPr/>
            </a:pPr>
            <a:r>
              <a:rPr lang="en-US" sz="2400" dirty="0">
                <a:solidFill>
                  <a:srgbClr val="532E1D"/>
                </a:solidFill>
                <a:latin typeface="Calibri" panose="020F0502020204030204" pitchFamily="34" charset="0"/>
                <a:cs typeface="Calibri" panose="020F0502020204030204" pitchFamily="34" charset="0"/>
              </a:rPr>
              <a:t>Temperature and pH of disinfectant</a:t>
            </a:r>
          </a:p>
        </p:txBody>
      </p:sp>
      <p:pic>
        <p:nvPicPr>
          <p:cNvPr id="21508" name="5 thermome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964284">
            <a:off x="5560850" y="3063936"/>
            <a:ext cx="9334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2 cleaning pic"/>
          <p:cNvPicPr>
            <a:picLocks noChangeAspect="1"/>
          </p:cNvPicPr>
          <p:nvPr/>
        </p:nvPicPr>
        <p:blipFill>
          <a:blip r:embed="rId4">
            <a:extLst>
              <a:ext uri="{28A0092B-C50C-407E-A947-70E740481C1C}">
                <a14:useLocalDpi xmlns:a14="http://schemas.microsoft.com/office/drawing/2010/main" val="0"/>
              </a:ext>
            </a:extLst>
          </a:blip>
          <a:srcRect l="21690" t="17397" r="16827" b="8858"/>
          <a:stretch>
            <a:fillRect/>
          </a:stretch>
        </p:blipFill>
        <p:spPr bwMode="auto">
          <a:xfrm>
            <a:off x="7667173" y="1966895"/>
            <a:ext cx="31162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12 pH stri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02252">
            <a:off x="9645960" y="4364606"/>
            <a:ext cx="995640" cy="149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BF572E69-2B14-7BE9-61AF-FA2E3993B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 name="TextBox 7">
            <a:extLst>
              <a:ext uri="{FF2B5EF4-FFF2-40B4-BE49-F238E27FC236}">
                <a16:creationId xmlns:a16="http://schemas.microsoft.com/office/drawing/2014/main" id="{A32940EA-D794-2225-A30B-2C24893946D6}"/>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9" name="Icon">
            <a:extLst>
              <a:ext uri="{FF2B5EF4-FFF2-40B4-BE49-F238E27FC236}">
                <a16:creationId xmlns:a16="http://schemas.microsoft.com/office/drawing/2014/main" id="{FF23ED30-8826-DE2C-5035-E54613FE30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11" name="Picture 10">
            <a:extLst>
              <a:ext uri="{FF2B5EF4-FFF2-40B4-BE49-F238E27FC236}">
                <a16:creationId xmlns:a16="http://schemas.microsoft.com/office/drawing/2014/main" id="{76BE5EF8-4E76-BA57-DDAC-8508767301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52963">
            <a:off x="5975867" y="4052640"/>
            <a:ext cx="3263651" cy="1962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508"/>
                                        </p:tgtEl>
                                        <p:attrNameLst>
                                          <p:attrName>style.visibility</p:attrName>
                                        </p:attrNameLst>
                                      </p:cBhvr>
                                      <p:to>
                                        <p:strVal val="visible"/>
                                      </p:to>
                                    </p:set>
                                    <p:animEffect transition="in" filter="fade">
                                      <p:cBhvr>
                                        <p:cTn id="21" dur="500"/>
                                        <p:tgtEl>
                                          <p:spTgt spid="215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1510"/>
                                        </p:tgtEl>
                                        <p:attrNameLst>
                                          <p:attrName>style.visibility</p:attrName>
                                        </p:attrNameLst>
                                      </p:cBhvr>
                                      <p:to>
                                        <p:strVal val="visible"/>
                                      </p:to>
                                    </p:set>
                                    <p:animEffect transition="in" filter="fade">
                                      <p:cBhvr>
                                        <p:cTn id="3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085EF-921D-4ACF-8ADC-2EE974266C24}"/>
              </a:ext>
            </a:extLst>
          </p:cNvPr>
          <p:cNvSpPr>
            <a:spLocks noGrp="1"/>
          </p:cNvSpPr>
          <p:nvPr>
            <p:ph idx="4294967295"/>
          </p:nvPr>
        </p:nvSpPr>
        <p:spPr>
          <a:xfrm>
            <a:off x="1143000" y="2286000"/>
            <a:ext cx="5489575" cy="2212024"/>
          </a:xfrm>
          <a:prstGeom prst="rect">
            <a:avLst/>
          </a:prstGeom>
        </p:spPr>
        <p:txBody>
          <a:bodyPr>
            <a:normAutofit/>
          </a:bodyPr>
          <a:lstStyle/>
          <a:p>
            <a:pPr marL="69850" indent="0">
              <a:spcAft>
                <a:spcPts val="0"/>
              </a:spcAft>
              <a:buNone/>
              <a:defRPr/>
            </a:pPr>
            <a:r>
              <a:rPr lang="en-US" sz="2400" dirty="0">
                <a:solidFill>
                  <a:srgbClr val="532E1D"/>
                </a:solidFill>
                <a:latin typeface="Calibri" panose="020F0502020204030204" pitchFamily="34" charset="0"/>
                <a:cs typeface="Calibri" panose="020F0502020204030204" pitchFamily="34" charset="0"/>
              </a:rPr>
              <a:t>Medical equipment/devices MUST be pre-cleaned prior to high level disinfection or sterilization.</a:t>
            </a:r>
          </a:p>
          <a:p>
            <a:pPr marL="69850" indent="0">
              <a:spcAft>
                <a:spcPts val="0"/>
              </a:spcAft>
              <a:buNone/>
              <a:defRPr/>
            </a:pPr>
            <a:r>
              <a:rPr lang="en-US" sz="2400" dirty="0">
                <a:solidFill>
                  <a:srgbClr val="532E1D"/>
                </a:solidFill>
                <a:latin typeface="Calibri" panose="020F0502020204030204" pitchFamily="34" charset="0"/>
                <a:cs typeface="Calibri" panose="020F0502020204030204" pitchFamily="34" charset="0"/>
              </a:rPr>
              <a:t>Contaminants such as dirt, blood or other body fluids, if present, can act as a barrier.</a:t>
            </a:r>
          </a:p>
        </p:txBody>
      </p:sp>
      <p:pic>
        <p:nvPicPr>
          <p:cNvPr id="3" name="Banner">
            <a:extLst>
              <a:ext uri="{FF2B5EF4-FFF2-40B4-BE49-F238E27FC236}">
                <a16:creationId xmlns:a16="http://schemas.microsoft.com/office/drawing/2014/main" id="{8278CBC2-A8CB-2494-622B-5FCB7859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B113EB1-61D5-CD37-0CE2-0E31BA79F27F}"/>
              </a:ext>
            </a:extLst>
          </p:cNvPr>
          <p:cNvSpPr txBox="1"/>
          <p:nvPr/>
        </p:nvSpPr>
        <p:spPr>
          <a:xfrm>
            <a:off x="1143000" y="1070650"/>
            <a:ext cx="7772400" cy="707886"/>
          </a:xfrm>
          <a:prstGeom prst="rect">
            <a:avLst/>
          </a:prstGeom>
          <a:noFill/>
        </p:spPr>
        <p:txBody>
          <a:bodyPr wrap="square" rtlCol="0">
            <a:spAutoFit/>
          </a:bodyPr>
          <a:lstStyle/>
          <a:p>
            <a:r>
              <a:rPr lang="en-US" sz="4000" b="1" dirty="0"/>
              <a:t>Cleaning Instruments - </a:t>
            </a:r>
            <a:r>
              <a:rPr lang="en-US" sz="4000" b="1" i="1" dirty="0"/>
              <a:t>Manual</a:t>
            </a:r>
          </a:p>
        </p:txBody>
      </p:sp>
      <p:pic>
        <p:nvPicPr>
          <p:cNvPr id="10" name="Icon">
            <a:extLst>
              <a:ext uri="{FF2B5EF4-FFF2-40B4-BE49-F238E27FC236}">
                <a16:creationId xmlns:a16="http://schemas.microsoft.com/office/drawing/2014/main" id="{F455DBCA-DF0F-498A-FDC9-DDAC8F751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4" name="2 cleaning pic">
            <a:extLst>
              <a:ext uri="{FF2B5EF4-FFF2-40B4-BE49-F238E27FC236}">
                <a16:creationId xmlns:a16="http://schemas.microsoft.com/office/drawing/2014/main" id="{0D423B4A-4BE7-E92F-F07B-243BF5FE886B}"/>
              </a:ext>
            </a:extLst>
          </p:cNvPr>
          <p:cNvPicPr>
            <a:picLocks noChangeAspect="1"/>
          </p:cNvPicPr>
          <p:nvPr/>
        </p:nvPicPr>
        <p:blipFill>
          <a:blip r:embed="rId5">
            <a:extLst>
              <a:ext uri="{28A0092B-C50C-407E-A947-70E740481C1C}">
                <a14:useLocalDpi xmlns:a14="http://schemas.microsoft.com/office/drawing/2010/main" val="0"/>
              </a:ext>
            </a:extLst>
          </a:blip>
          <a:srcRect t="53" b="53"/>
          <a:stretch/>
        </p:blipFill>
        <p:spPr bwMode="auto">
          <a:xfrm>
            <a:off x="6858000" y="2425874"/>
            <a:ext cx="3975380" cy="26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68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xEl>
                                              <p:pRg st="1" end="1"/>
                                            </p:txEl>
                                          </p:spTgt>
                                        </p:tgtEl>
                                      </p:cBhvr>
                                    </p:animEffect>
                                    <p:set>
                                      <p:cBhvr>
                                        <p:cTn id="10" dur="1" fill="hold">
                                          <p:stCondLst>
                                            <p:cond delay="499"/>
                                          </p:stCondLst>
                                        </p:cTn>
                                        <p:tgtEl>
                                          <p:spTgt spid="2">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auto dishwasher"/>
          <p:cNvPicPr>
            <a:picLocks noChangeAspect="1"/>
          </p:cNvPicPr>
          <p:nvPr/>
        </p:nvPicPr>
        <p:blipFill rotWithShape="1">
          <a:blip r:embed="rId3">
            <a:extLst>
              <a:ext uri="{28A0092B-C50C-407E-A947-70E740481C1C}">
                <a14:useLocalDpi xmlns:a14="http://schemas.microsoft.com/office/drawing/2010/main" val="0"/>
              </a:ext>
            </a:extLst>
          </a:blip>
          <a:srcRect l="43607" r="-1"/>
          <a:stretch/>
        </p:blipFill>
        <p:spPr bwMode="auto">
          <a:xfrm>
            <a:off x="1219204" y="1955652"/>
            <a:ext cx="195421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ultrasonic wash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5909" y="1966895"/>
            <a:ext cx="195421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2"/>
          <p:cNvSpPr>
            <a:spLocks noChangeArrowheads="1"/>
          </p:cNvSpPr>
          <p:nvPr/>
        </p:nvSpPr>
        <p:spPr bwMode="auto">
          <a:xfrm>
            <a:off x="5724176" y="1902776"/>
            <a:ext cx="556579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dirty="0">
                <a:solidFill>
                  <a:srgbClr val="532E1D"/>
                </a:solidFill>
                <a:latin typeface="Edmondsans"/>
              </a:rPr>
              <a:t>Benefits:</a:t>
            </a:r>
          </a:p>
          <a:p>
            <a:pPr marL="342900" indent="-342900">
              <a:buFont typeface="Arial" panose="020B0604020202020204" pitchFamily="34" charset="0"/>
              <a:buChar char="•"/>
            </a:pPr>
            <a:r>
              <a:rPr lang="en-US" altLang="en-US" sz="2400" dirty="0">
                <a:solidFill>
                  <a:srgbClr val="532E1D"/>
                </a:solidFill>
              </a:rPr>
              <a:t>Improve efficacy of cleaning process</a:t>
            </a:r>
          </a:p>
          <a:p>
            <a:pPr marL="342900" indent="-342900">
              <a:buFont typeface="Arial" panose="020B0604020202020204" pitchFamily="34" charset="0"/>
              <a:buChar char="•"/>
            </a:pPr>
            <a:r>
              <a:rPr lang="en-US" altLang="en-US" sz="2400" dirty="0">
                <a:solidFill>
                  <a:srgbClr val="532E1D"/>
                </a:solidFill>
              </a:rPr>
              <a:t>Reduce handling of sharp instruments</a:t>
            </a:r>
          </a:p>
          <a:p>
            <a:pPr marL="342900" indent="-342900">
              <a:buFont typeface="Arial" panose="020B0604020202020204" pitchFamily="34" charset="0"/>
              <a:buChar char="•"/>
            </a:pPr>
            <a:r>
              <a:rPr lang="en-US" altLang="en-US" sz="2400" dirty="0">
                <a:solidFill>
                  <a:srgbClr val="532E1D"/>
                </a:solidFill>
              </a:rPr>
              <a:t>Reduce risk of employee exposure</a:t>
            </a:r>
          </a:p>
          <a:p>
            <a:pPr>
              <a:spcBef>
                <a:spcPts val="1200"/>
              </a:spcBef>
            </a:pPr>
            <a:r>
              <a:rPr lang="en-US" altLang="en-US" sz="2400" b="1" dirty="0">
                <a:solidFill>
                  <a:srgbClr val="532E1D"/>
                </a:solidFill>
                <a:latin typeface="Edmondsans"/>
              </a:rPr>
              <a:t>Follow manufacturer’s recommendations:</a:t>
            </a:r>
          </a:p>
          <a:p>
            <a:pPr marL="342900" indent="-342900">
              <a:buFont typeface="Arial" panose="020B0604020202020204" pitchFamily="34" charset="0"/>
              <a:buChar char="•"/>
            </a:pPr>
            <a:r>
              <a:rPr lang="en-US" altLang="en-US" sz="2400" dirty="0">
                <a:solidFill>
                  <a:srgbClr val="532E1D"/>
                </a:solidFill>
              </a:rPr>
              <a:t>Dilution</a:t>
            </a:r>
          </a:p>
          <a:p>
            <a:pPr marL="342900" indent="-342900">
              <a:buFont typeface="Arial" panose="020B0604020202020204" pitchFamily="34" charset="0"/>
              <a:buChar char="•"/>
            </a:pPr>
            <a:r>
              <a:rPr lang="en-US" altLang="en-US" sz="2400" dirty="0">
                <a:solidFill>
                  <a:srgbClr val="532E1D"/>
                </a:solidFill>
              </a:rPr>
              <a:t>Temperature</a:t>
            </a:r>
          </a:p>
          <a:p>
            <a:pPr marL="342900" indent="-342900">
              <a:buFont typeface="Arial" panose="020B0604020202020204" pitchFamily="34" charset="0"/>
              <a:buChar char="•"/>
            </a:pPr>
            <a:r>
              <a:rPr lang="en-US" altLang="en-US" sz="2400" dirty="0">
                <a:solidFill>
                  <a:srgbClr val="532E1D"/>
                </a:solidFill>
              </a:rPr>
              <a:t>Water hardness</a:t>
            </a:r>
          </a:p>
          <a:p>
            <a:pPr marL="342900" indent="-342900">
              <a:buFont typeface="Arial" panose="020B0604020202020204" pitchFamily="34" charset="0"/>
              <a:buChar char="•"/>
            </a:pPr>
            <a:r>
              <a:rPr lang="en-US" altLang="en-US" sz="2400" dirty="0">
                <a:solidFill>
                  <a:srgbClr val="532E1D"/>
                </a:solidFill>
              </a:rPr>
              <a:t>Use</a:t>
            </a:r>
          </a:p>
          <a:p>
            <a:r>
              <a:rPr lang="en-US" altLang="en-US" sz="2400" b="1" dirty="0">
                <a:solidFill>
                  <a:srgbClr val="532E1D"/>
                </a:solidFill>
              </a:rPr>
              <a:t>After cleaning, rinse with water</a:t>
            </a:r>
          </a:p>
        </p:txBody>
      </p:sp>
      <p:sp>
        <p:nvSpPr>
          <p:cNvPr id="25606" name="Rectangle 3"/>
          <p:cNvSpPr>
            <a:spLocks noChangeArrowheads="1"/>
          </p:cNvSpPr>
          <p:nvPr/>
        </p:nvSpPr>
        <p:spPr bwMode="auto">
          <a:xfrm>
            <a:off x="1189909" y="4065859"/>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dirty="0">
                <a:solidFill>
                  <a:srgbClr val="532E1D"/>
                </a:solidFill>
                <a:latin typeface="Edmondsans"/>
              </a:rPr>
              <a:t>Automated cleaning equipment</a:t>
            </a:r>
          </a:p>
          <a:p>
            <a:r>
              <a:rPr lang="en-US" altLang="en-US" sz="2400" dirty="0">
                <a:solidFill>
                  <a:srgbClr val="532E1D"/>
                </a:solidFill>
              </a:rPr>
              <a:t>Ultrasonic cleaner</a:t>
            </a:r>
          </a:p>
          <a:p>
            <a:r>
              <a:rPr lang="en-US" altLang="en-US" sz="2400" dirty="0">
                <a:solidFill>
                  <a:srgbClr val="532E1D"/>
                </a:solidFill>
              </a:rPr>
              <a:t>Instrument washer</a:t>
            </a:r>
          </a:p>
          <a:p>
            <a:r>
              <a:rPr lang="en-US" altLang="en-US" sz="2400" dirty="0">
                <a:solidFill>
                  <a:srgbClr val="532E1D"/>
                </a:solidFill>
              </a:rPr>
              <a:t>FDA regulated instrument washer</a:t>
            </a:r>
          </a:p>
        </p:txBody>
      </p:sp>
      <p:pic>
        <p:nvPicPr>
          <p:cNvPr id="2" name="Banner">
            <a:extLst>
              <a:ext uri="{FF2B5EF4-FFF2-40B4-BE49-F238E27FC236}">
                <a16:creationId xmlns:a16="http://schemas.microsoft.com/office/drawing/2014/main" id="{DB95ED9F-841E-9222-CF54-B9E701F28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Icon">
            <a:extLst>
              <a:ext uri="{FF2B5EF4-FFF2-40B4-BE49-F238E27FC236}">
                <a16:creationId xmlns:a16="http://schemas.microsoft.com/office/drawing/2014/main" id="{2ECC4DAD-68EA-77D9-B5D6-24320CAA2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
        <p:nvSpPr>
          <p:cNvPr id="6" name="TextBox 5">
            <a:extLst>
              <a:ext uri="{FF2B5EF4-FFF2-40B4-BE49-F238E27FC236}">
                <a16:creationId xmlns:a16="http://schemas.microsoft.com/office/drawing/2014/main" id="{03964629-ED0C-653C-651F-05289BD79C99}"/>
              </a:ext>
            </a:extLst>
          </p:cNvPr>
          <p:cNvSpPr txBox="1"/>
          <p:nvPr/>
        </p:nvSpPr>
        <p:spPr>
          <a:xfrm>
            <a:off x="1143000" y="1070650"/>
            <a:ext cx="7772400" cy="707886"/>
          </a:xfrm>
          <a:prstGeom prst="rect">
            <a:avLst/>
          </a:prstGeom>
          <a:noFill/>
        </p:spPr>
        <p:txBody>
          <a:bodyPr wrap="square" rtlCol="0">
            <a:spAutoFit/>
          </a:bodyPr>
          <a:lstStyle/>
          <a:p>
            <a:r>
              <a:rPr lang="en-US" sz="4000" b="1" dirty="0"/>
              <a:t>Cleaning Instruments - </a:t>
            </a:r>
            <a:r>
              <a:rPr lang="en-US" sz="4000" b="1" i="1" dirty="0"/>
              <a:t>Automated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fade">
                                      <p:cBhvr>
                                        <p:cTn id="7" dur="500"/>
                                        <p:tgtEl>
                                          <p:spTgt spid="2560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xEl>
                                              <p:pRg st="1" end="1"/>
                                            </p:txEl>
                                          </p:spTgt>
                                        </p:tgtEl>
                                        <p:attrNameLst>
                                          <p:attrName>style.visibility</p:attrName>
                                        </p:attrNameLst>
                                      </p:cBhvr>
                                      <p:to>
                                        <p:strVal val="visible"/>
                                      </p:to>
                                    </p:set>
                                    <p:animEffect transition="in" filter="fade">
                                      <p:cBhvr>
                                        <p:cTn id="10" dur="500"/>
                                        <p:tgtEl>
                                          <p:spTgt spid="2560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605">
                                            <p:txEl>
                                              <p:pRg st="2" end="2"/>
                                            </p:txEl>
                                          </p:spTgt>
                                        </p:tgtEl>
                                        <p:attrNameLst>
                                          <p:attrName>style.visibility</p:attrName>
                                        </p:attrNameLst>
                                      </p:cBhvr>
                                      <p:to>
                                        <p:strVal val="visible"/>
                                      </p:to>
                                    </p:set>
                                    <p:animEffect transition="in" filter="fade">
                                      <p:cBhvr>
                                        <p:cTn id="13" dur="500"/>
                                        <p:tgtEl>
                                          <p:spTgt spid="2560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605">
                                            <p:txEl>
                                              <p:pRg st="3" end="3"/>
                                            </p:txEl>
                                          </p:spTgt>
                                        </p:tgtEl>
                                        <p:attrNameLst>
                                          <p:attrName>style.visibility</p:attrName>
                                        </p:attrNameLst>
                                      </p:cBhvr>
                                      <p:to>
                                        <p:strVal val="visible"/>
                                      </p:to>
                                    </p:set>
                                    <p:animEffect transition="in" filter="fade">
                                      <p:cBhvr>
                                        <p:cTn id="16" dur="500"/>
                                        <p:tgtEl>
                                          <p:spTgt spid="2560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605">
                                            <p:txEl>
                                              <p:pRg st="4" end="4"/>
                                            </p:txEl>
                                          </p:spTgt>
                                        </p:tgtEl>
                                        <p:attrNameLst>
                                          <p:attrName>style.visibility</p:attrName>
                                        </p:attrNameLst>
                                      </p:cBhvr>
                                      <p:to>
                                        <p:strVal val="visible"/>
                                      </p:to>
                                    </p:set>
                                    <p:animEffect transition="in" filter="fade">
                                      <p:cBhvr>
                                        <p:cTn id="21" dur="500"/>
                                        <p:tgtEl>
                                          <p:spTgt spid="2560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605">
                                            <p:txEl>
                                              <p:pRg st="5" end="5"/>
                                            </p:txEl>
                                          </p:spTgt>
                                        </p:tgtEl>
                                        <p:attrNameLst>
                                          <p:attrName>style.visibility</p:attrName>
                                        </p:attrNameLst>
                                      </p:cBhvr>
                                      <p:to>
                                        <p:strVal val="visible"/>
                                      </p:to>
                                    </p:set>
                                    <p:animEffect transition="in" filter="fade">
                                      <p:cBhvr>
                                        <p:cTn id="24" dur="500"/>
                                        <p:tgtEl>
                                          <p:spTgt spid="2560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5605">
                                            <p:txEl>
                                              <p:pRg st="6" end="6"/>
                                            </p:txEl>
                                          </p:spTgt>
                                        </p:tgtEl>
                                        <p:attrNameLst>
                                          <p:attrName>style.visibility</p:attrName>
                                        </p:attrNameLst>
                                      </p:cBhvr>
                                      <p:to>
                                        <p:strVal val="visible"/>
                                      </p:to>
                                    </p:set>
                                    <p:animEffect transition="in" filter="fade">
                                      <p:cBhvr>
                                        <p:cTn id="27" dur="500"/>
                                        <p:tgtEl>
                                          <p:spTgt spid="2560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5605">
                                            <p:txEl>
                                              <p:pRg st="7" end="7"/>
                                            </p:txEl>
                                          </p:spTgt>
                                        </p:tgtEl>
                                        <p:attrNameLst>
                                          <p:attrName>style.visibility</p:attrName>
                                        </p:attrNameLst>
                                      </p:cBhvr>
                                      <p:to>
                                        <p:strVal val="visible"/>
                                      </p:to>
                                    </p:set>
                                    <p:animEffect transition="in" filter="fade">
                                      <p:cBhvr>
                                        <p:cTn id="30" dur="500"/>
                                        <p:tgtEl>
                                          <p:spTgt spid="2560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5605">
                                            <p:txEl>
                                              <p:pRg st="8" end="8"/>
                                            </p:txEl>
                                          </p:spTgt>
                                        </p:tgtEl>
                                        <p:attrNameLst>
                                          <p:attrName>style.visibility</p:attrName>
                                        </p:attrNameLst>
                                      </p:cBhvr>
                                      <p:to>
                                        <p:strVal val="visible"/>
                                      </p:to>
                                    </p:set>
                                    <p:animEffect transition="in" filter="fade">
                                      <p:cBhvr>
                                        <p:cTn id="33" dur="500"/>
                                        <p:tgtEl>
                                          <p:spTgt spid="25605">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5">
                                            <p:txEl>
                                              <p:pRg st="9" end="9"/>
                                            </p:txEl>
                                          </p:spTgt>
                                        </p:tgtEl>
                                        <p:attrNameLst>
                                          <p:attrName>style.visibility</p:attrName>
                                        </p:attrNameLst>
                                      </p:cBhvr>
                                      <p:to>
                                        <p:strVal val="visible"/>
                                      </p:to>
                                    </p:set>
                                    <p:animEffect transition="in" filter="fade">
                                      <p:cBhvr>
                                        <p:cTn id="38" dur="500"/>
                                        <p:tgtEl>
                                          <p:spTgt spid="2560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206 Theme">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0206 Theme" id="{45763558-7E89-4E46-A41A-845C7BBB8241}" vid="{82A9069D-6BAD-42E4-9825-0D5EA1901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DBB908-F472-4218-9BD9-9FA9A331A61C}"/>
</file>

<file path=customXml/itemProps2.xml><?xml version="1.0" encoding="utf-8"?>
<ds:datastoreItem xmlns:ds="http://schemas.openxmlformats.org/officeDocument/2006/customXml" ds:itemID="{B9EE92F4-FE48-49F8-8888-55EB6CEEC39F}">
  <ds:schemaRefs>
    <ds:schemaRef ds:uri="http://schemas.microsoft.com/sharepoint/v3/contenttype/forms"/>
  </ds:schemaRefs>
</ds:datastoreItem>
</file>

<file path=customXml/itemProps3.xml><?xml version="1.0" encoding="utf-8"?>
<ds:datastoreItem xmlns:ds="http://schemas.openxmlformats.org/officeDocument/2006/customXml" ds:itemID="{01A2E7A4-7FCE-45E0-B65C-361975D747D9}"/>
</file>

<file path=docProps/app.xml><?xml version="1.0" encoding="utf-8"?>
<Properties xmlns="http://schemas.openxmlformats.org/officeDocument/2006/extended-properties" xmlns:vt="http://schemas.openxmlformats.org/officeDocument/2006/docPropsVTypes">
  <Template>0206 Theme</Template>
  <TotalTime>12746</TotalTime>
  <Words>3704</Words>
  <Application>Microsoft Office PowerPoint</Application>
  <PresentationFormat>Widescreen</PresentationFormat>
  <Paragraphs>391</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Edmondsans</vt:lpstr>
      <vt:lpstr>Times New Roman</vt:lpstr>
      <vt:lpstr>Wingdings 3</vt:lpstr>
      <vt:lpstr>0206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Disinfection and Sterilization in the outpatient setting</dc:title>
  <dc:creator>Powell, Amy</dc:creator>
  <cp:lastModifiedBy>Christine Misenheimer</cp:lastModifiedBy>
  <cp:revision>316</cp:revision>
  <cp:lastPrinted>2018-03-21T18:56:14Z</cp:lastPrinted>
  <dcterms:created xsi:type="dcterms:W3CDTF">2013-08-09T12:41:17Z</dcterms:created>
  <dcterms:modified xsi:type="dcterms:W3CDTF">2025-01-20T20:51:25Z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ies>
</file>