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Slides/notesSlide3.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1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4.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9.xml" ContentType="application/vnd.openxmlformats-officedocument.presentationml.notesSlide+xml"/>
  <Override PartName="/ppt/notesSlides/notesSlide22.xml" ContentType="application/vnd.openxmlformats-officedocument.presentationml.notesSlide+xml"/>
  <Override PartName="/ppt/notesSlides/notesSlide1.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21.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ppt/notesMasters/notesMaster1.xml" ContentType="application/vnd.openxmlformats-officedocument.presentationml.notesMaster+xml"/>
  <Override PartName="/ppt/theme/theme1.xml" ContentType="application/vnd.openxmlformats-officedocument.theme+xml"/>
  <Override PartName="/ppt/theme/themeOverride1.xml" ContentType="application/vnd.openxmlformats-officedocument.themeOverrid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2.xml" ContentType="application/vnd.openxmlformats-officedocument.customXmlProperties+xml"/>
  <Override PartName="/customXml/itemProps1.xml" ContentType="application/vnd.openxmlformats-officedocument.customXmlProperti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69" r:id="rId3"/>
  </p:sldMasterIdLst>
  <p:notesMasterIdLst>
    <p:notesMasterId r:id="rId26"/>
  </p:notesMasterIdLst>
  <p:sldIdLst>
    <p:sldId id="349" r:id="rId4"/>
    <p:sldId id="350" r:id="rId5"/>
    <p:sldId id="417" r:id="rId6"/>
    <p:sldId id="418" r:id="rId7"/>
    <p:sldId id="412" r:id="rId8"/>
    <p:sldId id="413" r:id="rId9"/>
    <p:sldId id="351" r:id="rId10"/>
    <p:sldId id="355" r:id="rId11"/>
    <p:sldId id="386" r:id="rId12"/>
    <p:sldId id="410" r:id="rId13"/>
    <p:sldId id="428" r:id="rId14"/>
    <p:sldId id="426" r:id="rId15"/>
    <p:sldId id="427" r:id="rId16"/>
    <p:sldId id="429" r:id="rId17"/>
    <p:sldId id="430" r:id="rId18"/>
    <p:sldId id="406" r:id="rId19"/>
    <p:sldId id="432" r:id="rId20"/>
    <p:sldId id="408" r:id="rId21"/>
    <p:sldId id="431" r:id="rId22"/>
    <p:sldId id="424" r:id="rId23"/>
    <p:sldId id="329" r:id="rId24"/>
    <p:sldId id="346" r:id="rId25"/>
  </p:sldIdLst>
  <p:sldSz cx="12192000" cy="6858000"/>
  <p:notesSz cx="7315200" cy="96012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221D27A-4888-DD83-710D-67BEE9877398}" name="Guest User" initials="GU" userId="S::urn:spo:anon#0f9e47d911176b61ac6c48fb415b50ae07aa89c456dbb6c29c93e1c0f8b09136::" providerId="AD"/>
  <p188:author id="{863B218F-544D-C748-3D0B-2DD545658F01}" name="Guest User" initials="GU" userId="S::urn:spo:anon#a019ff990ffe3892d8312a45100fb9d3ba1fbe700aad60517e2bcdda62c5a0cf::" providerId="AD"/>
  <p188:author id="{BB765EAB-5635-E4F9-0C67-29CB2B910108}" name="Scott Rucci" initials="SR" userId="S::scott@ruccipro.com::b2dc4d01-5c8f-490c-8278-2e7fb7bc5c02" providerId="AD"/>
  <p188:author id="{5B2651E0-16AF-061C-5350-59A3E03AAE1B}" name="Cook, Evelyn C" initials="EC" userId="S::eccook@ad.unc.edu::3fdf2339-b52c-4e91-83d0-5de3e8bfcbb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BD4A"/>
    <a:srgbClr val="0077BE"/>
    <a:srgbClr val="B81137"/>
    <a:srgbClr val="CC2027"/>
    <a:srgbClr val="A9A9A9"/>
    <a:srgbClr val="383838"/>
    <a:srgbClr val="FF0000"/>
    <a:srgbClr val="0070C0"/>
    <a:srgbClr val="FCB116"/>
    <a:srgbClr val="FE51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6A7D64-7F97-4C56-8C39-18B9EA2C1A45}" v="2" dt="2024-08-08T15:32:58.1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36" autoAdjust="0"/>
    <p:restoredTop sz="62772" autoAdjust="0"/>
  </p:normalViewPr>
  <p:slideViewPr>
    <p:cSldViewPr>
      <p:cViewPr varScale="1">
        <p:scale>
          <a:sx n="70" d="100"/>
          <a:sy n="70" d="100"/>
        </p:scale>
        <p:origin x="2058" y="72"/>
      </p:cViewPr>
      <p:guideLst>
        <p:guide orient="horz" pos="2160"/>
        <p:guide pos="3840"/>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 d="1"/>
        <a:sy n="1" d="1"/>
      </p:scale>
      <p:origin x="0" y="-5517"/>
    </p:cViewPr>
  </p:sorterViewPr>
  <p:notesViewPr>
    <p:cSldViewPr>
      <p:cViewPr varScale="1">
        <p:scale>
          <a:sx n="86" d="100"/>
          <a:sy n="86"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customXml" Target="../customXml/item3.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microsoft.com/office/2018/10/relationships/authors" Targe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41BCB73-8D26-4F5C-ACEA-C7A88FBE85FD}"/>
              </a:ext>
            </a:extLst>
          </p:cNvPr>
          <p:cNvSpPr>
            <a:spLocks noGrp="1"/>
          </p:cNvSpPr>
          <p:nvPr>
            <p:ph type="hdr" sz="quarter"/>
          </p:nvPr>
        </p:nvSpPr>
        <p:spPr>
          <a:xfrm>
            <a:off x="0" y="0"/>
            <a:ext cx="3170238" cy="481013"/>
          </a:xfrm>
          <a:prstGeom prst="rect">
            <a:avLst/>
          </a:prstGeom>
        </p:spPr>
        <p:txBody>
          <a:bodyPr vert="horz" lIns="96653" tIns="48327" rIns="96653" bIns="48327"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CA69EB43-2ACA-4E06-B82C-9EF679B2B6E9}"/>
              </a:ext>
            </a:extLst>
          </p:cNvPr>
          <p:cNvSpPr>
            <a:spLocks noGrp="1"/>
          </p:cNvSpPr>
          <p:nvPr>
            <p:ph type="dt" idx="1"/>
          </p:nvPr>
        </p:nvSpPr>
        <p:spPr>
          <a:xfrm>
            <a:off x="4143375" y="0"/>
            <a:ext cx="3170238" cy="481013"/>
          </a:xfrm>
          <a:prstGeom prst="rect">
            <a:avLst/>
          </a:prstGeom>
        </p:spPr>
        <p:txBody>
          <a:bodyPr vert="horz" lIns="96653" tIns="48327" rIns="96653" bIns="48327" rtlCol="0"/>
          <a:lstStyle>
            <a:lvl1pPr algn="r" eaLnBrk="1" fontAlgn="auto" hangingPunct="1">
              <a:spcBef>
                <a:spcPts val="0"/>
              </a:spcBef>
              <a:spcAft>
                <a:spcPts val="0"/>
              </a:spcAft>
              <a:defRPr sz="1200">
                <a:latin typeface="+mn-lt"/>
              </a:defRPr>
            </a:lvl1pPr>
          </a:lstStyle>
          <a:p>
            <a:pPr>
              <a:defRPr/>
            </a:pPr>
            <a:fld id="{6E7ECF1F-81CA-4CE9-85CB-76D1419F270F}" type="datetimeFigureOut">
              <a:rPr lang="en-US"/>
              <a:pPr>
                <a:defRPr/>
              </a:pPr>
              <a:t>1/22/2025</a:t>
            </a:fld>
            <a:endParaRPr lang="en-US" dirty="0"/>
          </a:p>
        </p:txBody>
      </p:sp>
      <p:sp>
        <p:nvSpPr>
          <p:cNvPr id="4" name="Slide Image Placeholder 3">
            <a:extLst>
              <a:ext uri="{FF2B5EF4-FFF2-40B4-BE49-F238E27FC236}">
                <a16:creationId xmlns:a16="http://schemas.microsoft.com/office/drawing/2014/main" id="{E4B84186-2C15-4C94-B823-8032828F2351}"/>
              </a:ext>
            </a:extLst>
          </p:cNvPr>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653" tIns="48327" rIns="96653" bIns="48327" rtlCol="0" anchor="ctr"/>
          <a:lstStyle/>
          <a:p>
            <a:pPr lvl="0"/>
            <a:endParaRPr lang="en-US" noProof="0" dirty="0"/>
          </a:p>
        </p:txBody>
      </p:sp>
      <p:sp>
        <p:nvSpPr>
          <p:cNvPr id="5" name="Notes Placeholder 4">
            <a:extLst>
              <a:ext uri="{FF2B5EF4-FFF2-40B4-BE49-F238E27FC236}">
                <a16:creationId xmlns:a16="http://schemas.microsoft.com/office/drawing/2014/main" id="{A9FD8FBD-1D2C-4235-B75E-ACBC99B8EDFF}"/>
              </a:ext>
            </a:extLst>
          </p:cNvPr>
          <p:cNvSpPr>
            <a:spLocks noGrp="1"/>
          </p:cNvSpPr>
          <p:nvPr>
            <p:ph type="body" sz="quarter" idx="3"/>
          </p:nvPr>
        </p:nvSpPr>
        <p:spPr>
          <a:xfrm>
            <a:off x="731838" y="4560888"/>
            <a:ext cx="5851525" cy="4321175"/>
          </a:xfrm>
          <a:prstGeom prst="rect">
            <a:avLst/>
          </a:prstGeom>
        </p:spPr>
        <p:txBody>
          <a:bodyPr vert="horz" lIns="96653" tIns="48327" rIns="96653" bIns="48327"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AE73961-A7D2-4230-8C31-B809D058A9CD}"/>
              </a:ext>
            </a:extLst>
          </p:cNvPr>
          <p:cNvSpPr>
            <a:spLocks noGrp="1"/>
          </p:cNvSpPr>
          <p:nvPr>
            <p:ph type="ftr" sz="quarter" idx="4"/>
          </p:nvPr>
        </p:nvSpPr>
        <p:spPr>
          <a:xfrm>
            <a:off x="0" y="9118600"/>
            <a:ext cx="3170238" cy="481013"/>
          </a:xfrm>
          <a:prstGeom prst="rect">
            <a:avLst/>
          </a:prstGeom>
        </p:spPr>
        <p:txBody>
          <a:bodyPr vert="horz" lIns="96653" tIns="48327" rIns="96653" bIns="48327"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C7544848-DE03-4F33-B8C5-1C4D16B16E44}"/>
              </a:ext>
            </a:extLst>
          </p:cNvPr>
          <p:cNvSpPr>
            <a:spLocks noGrp="1"/>
          </p:cNvSpPr>
          <p:nvPr>
            <p:ph type="sldNum" sz="quarter" idx="5"/>
          </p:nvPr>
        </p:nvSpPr>
        <p:spPr>
          <a:xfrm>
            <a:off x="4143375" y="9118600"/>
            <a:ext cx="3170238" cy="481013"/>
          </a:xfrm>
          <a:prstGeom prst="rect">
            <a:avLst/>
          </a:prstGeom>
        </p:spPr>
        <p:txBody>
          <a:bodyPr vert="horz" lIns="96653" tIns="48327" rIns="96653" bIns="48327" rtlCol="0" anchor="b"/>
          <a:lstStyle>
            <a:lvl1pPr algn="r" eaLnBrk="1" fontAlgn="auto" hangingPunct="1">
              <a:spcBef>
                <a:spcPts val="0"/>
              </a:spcBef>
              <a:spcAft>
                <a:spcPts val="0"/>
              </a:spcAft>
              <a:defRPr sz="1200">
                <a:latin typeface="+mn-lt"/>
              </a:defRPr>
            </a:lvl1pPr>
          </a:lstStyle>
          <a:p>
            <a:pPr>
              <a:defRPr/>
            </a:pPr>
            <a:fld id="{46C50890-5A01-43A4-91A9-C978BC9B8BCB}"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PRESENTER: Whenever you see </a:t>
            </a:r>
            <a:r>
              <a:rPr lang="en-US" b="1" dirty="0"/>
              <a:t>CLICK</a:t>
            </a:r>
            <a:r>
              <a:rPr lang="en-US" dirty="0"/>
              <a:t> in bold, you must click to animate in the next part of the slide. When you see </a:t>
            </a:r>
            <a:r>
              <a:rPr lang="en-US" b="1" dirty="0"/>
              <a:t>AUTO</a:t>
            </a:r>
            <a:r>
              <a:rPr lang="en-US" dirty="0"/>
              <a:t>, no clicks are needed, the segments will automatically advance.</a:t>
            </a:r>
          </a:p>
          <a:p>
            <a:endParaRPr lang="en-US" dirty="0"/>
          </a:p>
          <a:p>
            <a:r>
              <a:rPr lang="en-US" dirty="0"/>
              <a:t>If nothing is bolded there is no animation in that slide.</a:t>
            </a:r>
          </a:p>
          <a:p>
            <a:endParaRPr lang="en-US" dirty="0"/>
          </a:p>
        </p:txBody>
      </p:sp>
      <p:sp>
        <p:nvSpPr>
          <p:cNvPr id="4" name="Slide Number Placeholder 3"/>
          <p:cNvSpPr>
            <a:spLocks noGrp="1"/>
          </p:cNvSpPr>
          <p:nvPr>
            <p:ph type="sldNum" sz="quarter" idx="5"/>
          </p:nvPr>
        </p:nvSpPr>
        <p:spPr/>
        <p:txBody>
          <a:bodyPr/>
          <a:lstStyle/>
          <a:p>
            <a:pPr>
              <a:defRPr/>
            </a:pPr>
            <a:fld id="{46C50890-5A01-43A4-91A9-C978BC9B8BCB}" type="slidenum">
              <a:rPr lang="en-US" smtClean="0"/>
              <a:pPr>
                <a:defRPr/>
              </a:pPr>
              <a:t>1</a:t>
            </a:fld>
            <a:endParaRPr lang="en-US" dirty="0"/>
          </a:p>
        </p:txBody>
      </p:sp>
    </p:spTree>
    <p:extLst>
      <p:ext uri="{BB962C8B-B14F-4D97-AF65-F5344CB8AC3E}">
        <p14:creationId xmlns:p14="http://schemas.microsoft.com/office/powerpoint/2010/main" val="456502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In addition to the specific recommendations for storage of sterile items there are some general guidelines that should be followed for all healthcare equipment and supplies. </a:t>
            </a:r>
          </a:p>
          <a:p>
            <a:r>
              <a:rPr lang="en-US" altLang="en-US" dirty="0"/>
              <a:t>These guidelines are listed on the slide. </a:t>
            </a:r>
          </a:p>
        </p:txBody>
      </p:sp>
      <p:sp>
        <p:nvSpPr>
          <p:cNvPr id="4" name="Slide Number Placeholder 3">
            <a:extLst>
              <a:ext uri="{FF2B5EF4-FFF2-40B4-BE49-F238E27FC236}">
                <a16:creationId xmlns:a16="http://schemas.microsoft.com/office/drawing/2014/main" id="{FF82398F-57AC-4AD5-A610-16C0493C5C93}"/>
              </a:ext>
            </a:extLst>
          </p:cNvPr>
          <p:cNvSpPr>
            <a:spLocks noGrp="1"/>
          </p:cNvSpPr>
          <p:nvPr>
            <p:ph type="sldNum" sz="quarter" idx="5"/>
          </p:nvPr>
        </p:nvSpPr>
        <p:spPr/>
        <p:txBody>
          <a:bodyPr/>
          <a:lstStyle/>
          <a:p>
            <a:pPr>
              <a:defRPr/>
            </a:pPr>
            <a:fld id="{25445923-D423-4601-838F-63AC5D74AB28}" type="slidenum">
              <a:rPr lang="en-US" smtClean="0"/>
              <a:pPr>
                <a:defRPr/>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next classification of medical devices/equipment we are going to discuss is semi-critical items.  </a:t>
            </a:r>
          </a:p>
          <a:p>
            <a:endParaRPr lang="en-US" altLang="en-US" dirty="0"/>
          </a:p>
        </p:txBody>
      </p:sp>
      <p:sp>
        <p:nvSpPr>
          <p:cNvPr id="4" name="Slide Number Placeholder 3">
            <a:extLst>
              <a:ext uri="{FF2B5EF4-FFF2-40B4-BE49-F238E27FC236}">
                <a16:creationId xmlns:a16="http://schemas.microsoft.com/office/drawing/2014/main" id="{9CAE8D46-F481-4AA3-A81D-31E972C16FBB}"/>
              </a:ext>
            </a:extLst>
          </p:cNvPr>
          <p:cNvSpPr>
            <a:spLocks noGrp="1"/>
          </p:cNvSpPr>
          <p:nvPr>
            <p:ph type="sldNum" sz="quarter" idx="5"/>
          </p:nvPr>
        </p:nvSpPr>
        <p:spPr/>
        <p:txBody>
          <a:bodyPr/>
          <a:lstStyle/>
          <a:p>
            <a:pPr>
              <a:defRPr/>
            </a:pPr>
            <a:fld id="{E0557A3C-84EC-45BC-9E03-A519A208C0D8}" type="slidenum">
              <a:rPr lang="en-US" smtClean="0"/>
              <a:pPr>
                <a:defRPr/>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DC2B688A-C57F-461C-A705-4491BBC41756}"/>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dirty="0"/>
          </a:p>
          <a:p>
            <a:pPr>
              <a:defRPr/>
            </a:pPr>
            <a:r>
              <a:rPr lang="en-US" dirty="0"/>
              <a:t>Semi-Critical objects;</a:t>
            </a:r>
          </a:p>
          <a:p>
            <a:pPr marL="171450" indent="-171450">
              <a:buFont typeface="Arial" panose="020B0604020202020204" pitchFamily="34" charset="0"/>
              <a:buChar char="•"/>
              <a:defRPr/>
            </a:pPr>
            <a:r>
              <a:rPr lang="en-US" dirty="0"/>
              <a:t>Have contact with mucous membranes or non-intact skin, items commonly seen in home health and hospice settings include </a:t>
            </a:r>
            <a:r>
              <a:rPr lang="en-US" altLang="en-US" dirty="0"/>
              <a:t>respiratory therapy equipment, nasal oxygen, oral or rectal thermometers and oral suction catheters. </a:t>
            </a:r>
          </a:p>
          <a:p>
            <a:pPr marL="171450" indent="-171450">
              <a:buFont typeface="Arial" panose="020B0604020202020204" pitchFamily="34" charset="0"/>
              <a:buChar char="•"/>
              <a:defRPr/>
            </a:pPr>
            <a:endParaRPr lang="en-US" altLang="en-US" dirty="0"/>
          </a:p>
          <a:p>
            <a:pPr marL="171450" indent="-171450">
              <a:buFont typeface="Arial" panose="020B0604020202020204" pitchFamily="34" charset="0"/>
              <a:buChar char="•"/>
              <a:defRPr/>
            </a:pPr>
            <a:r>
              <a:rPr lang="en-US" dirty="0"/>
              <a:t>Risk transmitting infection if not handled properly and</a:t>
            </a:r>
          </a:p>
          <a:p>
            <a:pPr marL="171450" indent="-171450">
              <a:buFont typeface="Arial" panose="020B0604020202020204" pitchFamily="34" charset="0"/>
              <a:buChar char="•"/>
              <a:defRPr/>
            </a:pPr>
            <a:endParaRPr lang="en-US" dirty="0"/>
          </a:p>
          <a:p>
            <a:pPr marL="171450" indent="-171450">
              <a:buFont typeface="Arial" panose="020B0604020202020204" pitchFamily="34" charset="0"/>
              <a:buChar char="•"/>
              <a:defRPr/>
            </a:pPr>
            <a:r>
              <a:rPr lang="en-US" dirty="0"/>
              <a:t>Must be high-level-disinfected after each use. </a:t>
            </a:r>
          </a:p>
          <a:p>
            <a:pPr>
              <a:buFont typeface="Arial" panose="020B0604020202020204" pitchFamily="34" charset="0"/>
              <a:buNone/>
              <a:defRPr/>
            </a:pPr>
            <a:endParaRPr lang="en-US" dirty="0"/>
          </a:p>
          <a:p>
            <a:pPr>
              <a:defRPr/>
            </a:pPr>
            <a:r>
              <a:rPr lang="en-US" dirty="0"/>
              <a:t>The goal with respect to semi-critical objects is to remove all microorganisms except high numbers of bacterial spores</a:t>
            </a:r>
          </a:p>
        </p:txBody>
      </p:sp>
      <p:sp>
        <p:nvSpPr>
          <p:cNvPr id="4" name="Slide Number Placeholder 3">
            <a:extLst>
              <a:ext uri="{FF2B5EF4-FFF2-40B4-BE49-F238E27FC236}">
                <a16:creationId xmlns:a16="http://schemas.microsoft.com/office/drawing/2014/main" id="{486EAE77-93B7-47BD-87E5-E9FDF818EA07}"/>
              </a:ext>
            </a:extLst>
          </p:cNvPr>
          <p:cNvSpPr>
            <a:spLocks noGrp="1"/>
          </p:cNvSpPr>
          <p:nvPr>
            <p:ph type="sldNum" sz="quarter" idx="5"/>
          </p:nvPr>
        </p:nvSpPr>
        <p:spPr/>
        <p:txBody>
          <a:bodyPr/>
          <a:lstStyle/>
          <a:p>
            <a:pPr>
              <a:defRPr/>
            </a:pPr>
            <a:fld id="{DB8F29D4-72BC-4A88-9CD2-D20436BC25F3}" type="slidenum">
              <a:rPr lang="en-US" smtClean="0"/>
              <a:pPr>
                <a:defRPr/>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The final classification of medical devices/equipment is non-critical items.  </a:t>
            </a:r>
          </a:p>
          <a:p>
            <a:endParaRPr lang="en-US" altLang="en-US" dirty="0"/>
          </a:p>
        </p:txBody>
      </p:sp>
      <p:sp>
        <p:nvSpPr>
          <p:cNvPr id="4" name="Slide Number Placeholder 3">
            <a:extLst>
              <a:ext uri="{FF2B5EF4-FFF2-40B4-BE49-F238E27FC236}">
                <a16:creationId xmlns:a16="http://schemas.microsoft.com/office/drawing/2014/main" id="{10745058-6B6F-424B-A5C7-2938758934D4}"/>
              </a:ext>
            </a:extLst>
          </p:cNvPr>
          <p:cNvSpPr>
            <a:spLocks noGrp="1"/>
          </p:cNvSpPr>
          <p:nvPr>
            <p:ph type="sldNum" sz="quarter" idx="5"/>
          </p:nvPr>
        </p:nvSpPr>
        <p:spPr/>
        <p:txBody>
          <a:bodyPr/>
          <a:lstStyle/>
          <a:p>
            <a:pPr>
              <a:defRPr/>
            </a:pPr>
            <a:fld id="{607382D2-C249-4E36-A047-E60CF7D1D4D5}" type="slidenum">
              <a:rPr lang="en-US" smtClean="0"/>
              <a:pPr>
                <a:defRPr/>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268059F2-454F-472F-8E18-B78ECD607E81}"/>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dirty="0"/>
              <a:t>Non -Critical objects;</a:t>
            </a:r>
          </a:p>
          <a:p>
            <a:pPr marL="177845" indent="-177845" eaLnBrk="1" hangingPunct="1">
              <a:spcBef>
                <a:spcPct val="0"/>
              </a:spcBef>
              <a:buFont typeface="Arial" panose="020B0604020202020204" pitchFamily="34" charset="0"/>
              <a:buChar char="•"/>
              <a:defRPr/>
            </a:pPr>
            <a:r>
              <a:rPr lang="en-US" altLang="en-US" dirty="0"/>
              <a:t>Have contact with intact skin and not mucus membranes, </a:t>
            </a:r>
            <a:r>
              <a:rPr lang="en-US" altLang="en-US" dirty="0">
                <a:ea typeface="Calibri" panose="020F0502020204030204" pitchFamily="34" charset="0"/>
                <a:cs typeface="Times New Roman" panose="02020603050405020304" pitchFamily="18" charset="0"/>
              </a:rPr>
              <a:t>objects commonly seen in the home health, hospice setting include both patient care devices such as blood pressure cuffs, stethoscopes and EKG leads; as well as patient environment, such as bed rails. </a:t>
            </a:r>
          </a:p>
          <a:p>
            <a:pPr marL="177845" indent="-177845" eaLnBrk="1" hangingPunct="1">
              <a:spcBef>
                <a:spcPct val="0"/>
              </a:spcBef>
              <a:buFont typeface="Arial" panose="020B0604020202020204" pitchFamily="34" charset="0"/>
              <a:buChar char="•"/>
              <a:defRPr/>
            </a:pPr>
            <a:endParaRPr lang="en-US" altLang="en-US" dirty="0"/>
          </a:p>
          <a:p>
            <a:pPr marL="177845" indent="-177845" eaLnBrk="1" hangingPunct="1">
              <a:spcBef>
                <a:spcPct val="0"/>
              </a:spcBef>
              <a:buFont typeface="Arial" panose="020B0604020202020204" pitchFamily="34" charset="0"/>
              <a:buChar char="•"/>
              <a:defRPr/>
            </a:pPr>
            <a:r>
              <a:rPr lang="en-US" altLang="en-US" dirty="0"/>
              <a:t>Minimal risk of transmitting infection if not disinfected properly and</a:t>
            </a:r>
          </a:p>
          <a:p>
            <a:pPr marL="177845" indent="-177845" eaLnBrk="1" hangingPunct="1">
              <a:spcBef>
                <a:spcPct val="0"/>
              </a:spcBef>
              <a:buFont typeface="Arial" panose="020B0604020202020204" pitchFamily="34" charset="0"/>
              <a:buChar char="•"/>
              <a:defRPr/>
            </a:pPr>
            <a:endParaRPr lang="en-US" altLang="en-US" dirty="0"/>
          </a:p>
          <a:p>
            <a:pPr marL="177845" indent="-177845" eaLnBrk="1" hangingPunct="1">
              <a:spcBef>
                <a:spcPct val="0"/>
              </a:spcBef>
              <a:buFont typeface="Arial" panose="020B0604020202020204" pitchFamily="34" charset="0"/>
              <a:buChar char="•"/>
              <a:defRPr/>
            </a:pPr>
            <a:r>
              <a:rPr lang="en-US" altLang="en-US" dirty="0"/>
              <a:t>Must be low level disinfected on a routine basis</a:t>
            </a:r>
          </a:p>
        </p:txBody>
      </p:sp>
      <p:sp>
        <p:nvSpPr>
          <p:cNvPr id="4" name="Slide Number Placeholder 3">
            <a:extLst>
              <a:ext uri="{FF2B5EF4-FFF2-40B4-BE49-F238E27FC236}">
                <a16:creationId xmlns:a16="http://schemas.microsoft.com/office/drawing/2014/main" id="{74A94402-97B2-4EC6-954F-39AE2182155D}"/>
              </a:ext>
            </a:extLst>
          </p:cNvPr>
          <p:cNvSpPr>
            <a:spLocks noGrp="1"/>
          </p:cNvSpPr>
          <p:nvPr>
            <p:ph type="sldNum" sz="quarter" idx="5"/>
          </p:nvPr>
        </p:nvSpPr>
        <p:spPr/>
        <p:txBody>
          <a:bodyPr/>
          <a:lstStyle/>
          <a:p>
            <a:pPr>
              <a:defRPr/>
            </a:pPr>
            <a:fld id="{C26E8865-AE60-4CCC-9E0F-A1D269B7E3A4}" type="slidenum">
              <a:rPr lang="en-US" smtClean="0"/>
              <a:pPr>
                <a:defRPr/>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 According to numerous studies published in the literature, many  pathogens can live from days to several months on dry surfaces.  As you can see not all organisms are the same, some like MRSA can survive for long periods of time while HIV can only survive for a very short time. </a:t>
            </a:r>
          </a:p>
          <a:p>
            <a:endParaRPr lang="en-US" altLang="en-US" b="1" dirty="0"/>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1DA47A5-8E23-40D0-B4C9-7031ED2527E4}" type="slidenum">
              <a:rPr lang="en-US" altLang="en-US" smtClean="0"/>
              <a:pPr fontAlgn="base">
                <a:spcBef>
                  <a:spcPct val="0"/>
                </a:spcBef>
                <a:spcAft>
                  <a:spcPct val="0"/>
                </a:spcAft>
              </a:pPr>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These are examples of commonly used disinfectants in healthcare.   A quaternary ammonium compound is a commonly used product, but there are new products on the market including an improved or accelerated hydrogen peroxide.</a:t>
            </a:r>
          </a:p>
          <a:p>
            <a:r>
              <a:rPr lang="en-US" altLang="en-US" dirty="0"/>
              <a:t>Most of these preparations come in ready to use forms that do not require any additional mixing of dilution.  </a:t>
            </a:r>
            <a:endParaRPr lang="en-US" altLang="en-US" dirty="0">
              <a:cs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F813084-759E-4234-BEE2-94AF439A9F07}"/>
              </a:ext>
            </a:extLst>
          </p:cNvPr>
          <p:cNvSpPr>
            <a:spLocks noGrp="1"/>
          </p:cNvSpPr>
          <p:nvPr>
            <p:ph type="body" idx="1"/>
          </p:nvPr>
        </p:nvSpPr>
        <p:spPr/>
        <p:txBody>
          <a:bodyPr/>
          <a:lstStyle/>
          <a:p>
            <a:pPr>
              <a:defRPr/>
            </a:pPr>
            <a:r>
              <a:rPr lang="en-US" dirty="0"/>
              <a:t>Here are some things to consider when selecting the “ideal” disinfectant for your specific practice:</a:t>
            </a:r>
          </a:p>
          <a:p>
            <a:pPr marL="171450" indent="-171450">
              <a:buFont typeface="Arial" panose="020B0604020202020204" pitchFamily="34" charset="0"/>
              <a:buChar char="•"/>
              <a:defRPr/>
            </a:pPr>
            <a:r>
              <a:rPr lang="en-US" dirty="0"/>
              <a:t>The product should be broad spectrum and be effective against a wide range of organisms</a:t>
            </a:r>
          </a:p>
          <a:p>
            <a:pPr marL="171450" indent="-171450">
              <a:buFont typeface="Arial" panose="020B0604020202020204" pitchFamily="34" charset="0"/>
              <a:buChar char="•"/>
              <a:defRPr/>
            </a:pPr>
            <a:r>
              <a:rPr lang="en-US" dirty="0"/>
              <a:t>It should be fast acting and nontoxic </a:t>
            </a:r>
          </a:p>
          <a:p>
            <a:pPr marL="171450" indent="-171450">
              <a:buFont typeface="Arial" panose="020B0604020202020204" pitchFamily="34" charset="0"/>
              <a:buChar char="•"/>
              <a:defRPr/>
            </a:pPr>
            <a:r>
              <a:rPr lang="en-US" dirty="0"/>
              <a:t>It should be compatible with the surface of the object you are disinfecting</a:t>
            </a:r>
          </a:p>
          <a:p>
            <a:pPr marL="171450" indent="-171450">
              <a:buFont typeface="Arial" panose="020B0604020202020204" pitchFamily="34" charset="0"/>
              <a:buChar char="•"/>
              <a:defRPr/>
            </a:pPr>
            <a:r>
              <a:rPr lang="en-US" dirty="0"/>
              <a:t>It should be easy for staff to use</a:t>
            </a:r>
          </a:p>
          <a:p>
            <a:pPr marL="171450" indent="-171450">
              <a:buFont typeface="Arial" panose="020B0604020202020204" pitchFamily="34" charset="0"/>
              <a:buChar char="•"/>
              <a:defRPr/>
            </a:pPr>
            <a:r>
              <a:rPr lang="en-US" dirty="0"/>
              <a:t>It should not have any obtrusive odor and</a:t>
            </a:r>
          </a:p>
          <a:p>
            <a:pPr marL="171450" indent="-171450">
              <a:buFont typeface="Arial" panose="020B0604020202020204" pitchFamily="34" charset="0"/>
              <a:buChar char="•"/>
              <a:defRPr/>
            </a:pPr>
            <a:r>
              <a:rPr lang="en-US" dirty="0"/>
              <a:t>It should be economical </a:t>
            </a:r>
          </a:p>
          <a:p>
            <a:pPr>
              <a:defRPr/>
            </a:pPr>
            <a:endParaRPr lang="en-US" dirty="0"/>
          </a:p>
        </p:txBody>
      </p:sp>
      <p:sp>
        <p:nvSpPr>
          <p:cNvPr id="4" name="Slide Number Placeholder 3">
            <a:extLst>
              <a:ext uri="{FF2B5EF4-FFF2-40B4-BE49-F238E27FC236}">
                <a16:creationId xmlns:a16="http://schemas.microsoft.com/office/drawing/2014/main" id="{02105CAF-392F-4ACC-BA5A-2A04CC740089}"/>
              </a:ext>
            </a:extLst>
          </p:cNvPr>
          <p:cNvSpPr>
            <a:spLocks noGrp="1"/>
          </p:cNvSpPr>
          <p:nvPr>
            <p:ph type="sldNum" sz="quarter" idx="5"/>
          </p:nvPr>
        </p:nvSpPr>
        <p:spPr/>
        <p:txBody>
          <a:bodyPr/>
          <a:lstStyle/>
          <a:p>
            <a:pPr>
              <a:defRPr/>
            </a:pPr>
            <a:fld id="{7356663E-63E6-4995-947A-78791F15D389}" type="slidenum">
              <a:rPr lang="en-US" smtClean="0"/>
              <a:pPr>
                <a:defRPr/>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dirty="0"/>
              <a:t>Another important process to understand is how to clean-up blood and body fluid spills.  OSHA requires, as part of the bloodborne pathogen standard,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altLang="en-US" b="1" dirty="0"/>
              <a:t>CLICKs</a:t>
            </a:r>
          </a:p>
          <a:p>
            <a:pPr marL="171450" indent="-171450">
              <a:buFont typeface="Arial" panose="020B0604020202020204" pitchFamily="34" charset="0"/>
              <a:buChar char="•"/>
              <a:defRPr/>
            </a:pPr>
            <a:r>
              <a:rPr lang="en-US" b="0" dirty="0"/>
              <a:t>Contaminated work surfaces shall be decontaminated with an appropriate disinfectant </a:t>
            </a:r>
          </a:p>
          <a:p>
            <a:pPr marL="628650" lvl="1" indent="-171450">
              <a:buFont typeface="Arial" panose="020B0604020202020204" pitchFamily="34" charset="0"/>
              <a:buChar char="•"/>
              <a:defRPr/>
            </a:pPr>
            <a:r>
              <a:rPr lang="en-US" b="0" dirty="0"/>
              <a:t>after completion of procedures; </a:t>
            </a:r>
          </a:p>
          <a:p>
            <a:pPr marL="628650" lvl="1" indent="-171450">
              <a:buFont typeface="Arial" panose="020B0604020202020204" pitchFamily="34" charset="0"/>
              <a:buChar char="•"/>
              <a:defRPr/>
            </a:pPr>
            <a:r>
              <a:rPr lang="en-US" b="0" dirty="0"/>
              <a:t>immediately or as soon as feasible when surfaces are overtly contaminated </a:t>
            </a:r>
          </a:p>
          <a:p>
            <a:pPr marL="628650" lvl="1" indent="-171450">
              <a:buFont typeface="Arial" panose="020B0604020202020204" pitchFamily="34" charset="0"/>
              <a:buChar char="•"/>
              <a:defRPr/>
            </a:pPr>
            <a:r>
              <a:rPr lang="en-US" b="0" dirty="0"/>
              <a:t>or after any spill of blood or other potentially infectious materials; </a:t>
            </a:r>
          </a:p>
          <a:p>
            <a:pPr marL="628650" lvl="1" indent="-171450">
              <a:buFont typeface="Arial" panose="020B0604020202020204" pitchFamily="34" charset="0"/>
              <a:buChar char="•"/>
              <a:defRPr/>
            </a:pPr>
            <a:r>
              <a:rPr lang="en-US" b="0" dirty="0"/>
              <a:t>and at the end of the work shift if the surface may have become contaminated since the last cleaning. </a:t>
            </a:r>
            <a:endParaRPr lang="en-US" b="0" dirty="0">
              <a:ea typeface="Calibri"/>
              <a:cs typeface="Calibri"/>
            </a:endParaRPr>
          </a:p>
          <a:p>
            <a:pPr marL="171450" indent="-171450">
              <a:buFont typeface="Arial" panose="020B0604020202020204" pitchFamily="34" charset="0"/>
              <a:buChar char="•"/>
              <a:defRPr/>
            </a:pPr>
            <a:r>
              <a:rPr lang="en-US" b="0" dirty="0"/>
              <a:t>When there are large spills of blood and/or body fluids it is important to clean or remove the spill prior to disinfecting the area</a:t>
            </a:r>
            <a:endParaRPr lang="en-US" b="0" dirty="0">
              <a:ea typeface="Calibri"/>
              <a:cs typeface="Calibri"/>
            </a:endParaRPr>
          </a:p>
          <a:p>
            <a:pPr marL="171450" indent="-171450">
              <a:buFont typeface="Arial" panose="020B0604020202020204" pitchFamily="34" charset="0"/>
              <a:buChar char="•"/>
              <a:defRPr/>
            </a:pPr>
            <a:r>
              <a:rPr lang="en-US" b="0" dirty="0"/>
              <a:t>The first step is to clean and decontaminate the area promptly.  </a:t>
            </a:r>
            <a:endParaRPr lang="en-US" b="0" dirty="0">
              <a:ea typeface="Calibri"/>
              <a:cs typeface="Calibri"/>
            </a:endParaRPr>
          </a:p>
          <a:p>
            <a:pPr marL="171450" indent="-171450">
              <a:buFont typeface="Arial" panose="020B0604020202020204" pitchFamily="34" charset="0"/>
              <a:buChar char="•"/>
              <a:defRPr/>
            </a:pPr>
            <a:r>
              <a:rPr lang="en-US" b="0" dirty="0"/>
              <a:t>If the spill contains large amounts of blood or body fluids, clean the visible matter with disposable absorbent material, and discard the contaminated materials in appropriate, labeled container (treat as OSHA regulated medical waste)•</a:t>
            </a:r>
            <a:endParaRPr lang="en-US" b="0" dirty="0">
              <a:ea typeface="Calibri"/>
              <a:cs typeface="Calibri"/>
            </a:endParaRPr>
          </a:p>
          <a:p>
            <a:pPr marL="171450" indent="-171450">
              <a:buFont typeface="Arial" panose="020B0604020202020204" pitchFamily="34" charset="0"/>
              <a:buChar char="•"/>
              <a:defRPr/>
            </a:pPr>
            <a:r>
              <a:rPr lang="en-US" b="0" dirty="0"/>
              <a:t>Use EPA-registered disinfectants labeled tuberculocidal or EPA registered germicides with specific label claims for HIV or hepatitis B virus (HBV) in accordance with label instructions to decontaminate spills of blood and other body fluids. </a:t>
            </a:r>
            <a:endParaRPr lang="en-US" b="0" dirty="0">
              <a:ea typeface="Calibri"/>
              <a:cs typeface="Calibri"/>
            </a:endParaRPr>
          </a:p>
          <a:p>
            <a:pPr marL="171450" indent="-171450">
              <a:buFont typeface="Arial" panose="020B0604020202020204" pitchFamily="34" charset="0"/>
              <a:buChar char="•"/>
            </a:pPr>
            <a:endParaRPr lang="en-US" altLang="en-US" dirty="0"/>
          </a:p>
        </p:txBody>
      </p:sp>
      <p:sp>
        <p:nvSpPr>
          <p:cNvPr id="4" name="Slide Number Placeholder 3">
            <a:extLst>
              <a:ext uri="{FF2B5EF4-FFF2-40B4-BE49-F238E27FC236}">
                <a16:creationId xmlns:a16="http://schemas.microsoft.com/office/drawing/2014/main" id="{47054E56-216E-42A0-97FC-784990A13EC1}"/>
              </a:ext>
            </a:extLst>
          </p:cNvPr>
          <p:cNvSpPr>
            <a:spLocks noGrp="1"/>
          </p:cNvSpPr>
          <p:nvPr>
            <p:ph type="sldNum" sz="quarter" idx="5"/>
          </p:nvPr>
        </p:nvSpPr>
        <p:spPr/>
        <p:txBody>
          <a:bodyPr/>
          <a:lstStyle/>
          <a:p>
            <a:pPr>
              <a:defRPr/>
            </a:pPr>
            <a:fld id="{41B04224-F2CA-466B-9370-6C1D17BCD3E6}" type="slidenum">
              <a:rPr lang="en-US" smtClean="0"/>
              <a:pPr>
                <a:defRPr/>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baseline="0" dirty="0"/>
              <a:t>CLICK</a:t>
            </a:r>
            <a:r>
              <a:rPr lang="en-US" baseline="0" dirty="0"/>
              <a:t> </a:t>
            </a:r>
            <a:r>
              <a:rPr lang="en-US" b="1" baseline="0" dirty="0"/>
              <a:t>for answer </a:t>
            </a:r>
            <a:r>
              <a:rPr lang="en-US" altLang="en-US" dirty="0"/>
              <a:t>That’s right. Blood pressure cuffs is the only item listed that does not contact normally sterile tissue or mucous membranes</a:t>
            </a:r>
          </a:p>
          <a:p>
            <a:endParaRPr lang="en-US" altLang="en-US" dirty="0"/>
          </a:p>
        </p:txBody>
      </p:sp>
      <p:sp>
        <p:nvSpPr>
          <p:cNvPr id="4" name="Slide Number Placeholder 3">
            <a:extLst>
              <a:ext uri="{FF2B5EF4-FFF2-40B4-BE49-F238E27FC236}">
                <a16:creationId xmlns:a16="http://schemas.microsoft.com/office/drawing/2014/main" id="{EDAE4BAF-07C7-406C-A4D5-EBB31D79EA14}"/>
              </a:ext>
            </a:extLst>
          </p:cNvPr>
          <p:cNvSpPr>
            <a:spLocks noGrp="1"/>
          </p:cNvSpPr>
          <p:nvPr>
            <p:ph type="sldNum" sz="quarter" idx="5"/>
          </p:nvPr>
        </p:nvSpPr>
        <p:spPr/>
        <p:txBody>
          <a:bodyPr/>
          <a:lstStyle/>
          <a:p>
            <a:pPr>
              <a:defRPr/>
            </a:pPr>
            <a:fld id="{80A1F445-2893-4C8E-9420-9AEDA39E1A43}" type="slidenum">
              <a:rPr lang="en-US" smtClean="0"/>
              <a:pPr>
                <a:defRPr/>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The objectives for this module are to:</a:t>
            </a:r>
          </a:p>
          <a:p>
            <a:pPr marL="171450" indent="-171450" eaLnBrk="1" hangingPunct="1">
              <a:spcBef>
                <a:spcPct val="0"/>
              </a:spcBef>
              <a:buFont typeface="Arial" panose="020B0604020202020204" pitchFamily="34" charset="0"/>
              <a:buChar char="•"/>
            </a:pPr>
            <a:r>
              <a:rPr lang="en-US" altLang="en-US" dirty="0"/>
              <a:t>Describe the principles of disinfection and sterilization</a:t>
            </a:r>
          </a:p>
          <a:p>
            <a:pPr marL="171450" indent="-171450" eaLnBrk="1" hangingPunct="1">
              <a:spcBef>
                <a:spcPct val="0"/>
              </a:spcBef>
              <a:buFont typeface="Arial" panose="020B0604020202020204" pitchFamily="34" charset="0"/>
              <a:buChar char="•"/>
            </a:pPr>
            <a:r>
              <a:rPr lang="en-US" altLang="en-US" dirty="0"/>
              <a:t>To provide an overview of current methods for disinfection and sterilization per CDC recommendations, </a:t>
            </a:r>
          </a:p>
          <a:p>
            <a:pPr marL="171450" indent="-171450" eaLnBrk="1" hangingPunct="1">
              <a:spcBef>
                <a:spcPct val="0"/>
              </a:spcBef>
              <a:buFont typeface="Arial" panose="020B0604020202020204" pitchFamily="34" charset="0"/>
              <a:buChar char="•"/>
            </a:pPr>
            <a:r>
              <a:rPr lang="en-US" altLang="en-US" dirty="0"/>
              <a:t>And to discuss the training and quality control methods required to maintain proper standards</a:t>
            </a:r>
          </a:p>
          <a:p>
            <a:pPr marL="0" indent="0" eaLnBrk="1" hangingPunct="1">
              <a:spcBef>
                <a:spcPct val="0"/>
              </a:spcBef>
              <a:buFont typeface="Arial" panose="020B0604020202020204" pitchFamily="34" charset="0"/>
              <a:buNone/>
            </a:pPr>
            <a:r>
              <a:rPr lang="en-US" alt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CLICK</a:t>
            </a:r>
          </a:p>
          <a:p>
            <a:pPr eaLnBrk="1" hangingPunct="1">
              <a:lnSpc>
                <a:spcPct val="115000"/>
              </a:lnSpc>
              <a:spcBef>
                <a:spcPct val="0"/>
              </a:spcBef>
            </a:pPr>
            <a:r>
              <a:rPr lang="en-US" altLang="en-US" dirty="0"/>
              <a:t>In 2008 the CDC published </a:t>
            </a:r>
            <a:br>
              <a:rPr lang="en-US" altLang="en-US" dirty="0"/>
            </a:br>
            <a:r>
              <a:rPr lang="en-US" altLang="en-US" dirty="0"/>
              <a:t>“Guidelines for Disinfection and Sterilization in Healthcare Facilities”. The link is included on your resource page </a:t>
            </a:r>
          </a:p>
          <a:p>
            <a:endParaRPr lang="en-US" altLang="en-US" dirty="0"/>
          </a:p>
        </p:txBody>
      </p:sp>
      <p:sp>
        <p:nvSpPr>
          <p:cNvPr id="4" name="Slide Number Placeholder 3">
            <a:extLst>
              <a:ext uri="{FF2B5EF4-FFF2-40B4-BE49-F238E27FC236}">
                <a16:creationId xmlns:a16="http://schemas.microsoft.com/office/drawing/2014/main" id="{3E443923-F216-4A85-BFD0-99A25DD058C2}"/>
              </a:ext>
            </a:extLst>
          </p:cNvPr>
          <p:cNvSpPr>
            <a:spLocks noGrp="1"/>
          </p:cNvSpPr>
          <p:nvPr>
            <p:ph type="sldNum" sz="quarter" idx="5"/>
          </p:nvPr>
        </p:nvSpPr>
        <p:spPr/>
        <p:txBody>
          <a:bodyPr/>
          <a:lstStyle/>
          <a:p>
            <a:pPr>
              <a:defRPr/>
            </a:pPr>
            <a:fld id="{6D45678C-4339-4982-93D3-8A0FCC6FBC4B}" type="slidenum">
              <a:rPr lang="en-US" smtClean="0"/>
              <a:pPr>
                <a:defRPr/>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baseline="0" dirty="0"/>
              <a:t>CLICK</a:t>
            </a:r>
            <a:r>
              <a:rPr lang="en-US" baseline="0" dirty="0"/>
              <a:t> </a:t>
            </a:r>
            <a:r>
              <a:rPr lang="en-US" b="1" baseline="0" dirty="0"/>
              <a:t>for answer </a:t>
            </a:r>
            <a:r>
              <a:rPr lang="en-US" altLang="en-US" b="0" dirty="0"/>
              <a:t>The correct response is C. Use and contact are the basis for sterilization decisions</a:t>
            </a:r>
          </a:p>
        </p:txBody>
      </p:sp>
      <p:sp>
        <p:nvSpPr>
          <p:cNvPr id="4" name="Slide Number Placeholder 3">
            <a:extLst>
              <a:ext uri="{FF2B5EF4-FFF2-40B4-BE49-F238E27FC236}">
                <a16:creationId xmlns:a16="http://schemas.microsoft.com/office/drawing/2014/main" id="{E0C2A669-2CBB-4B92-9E77-AF543C0F11B7}"/>
              </a:ext>
            </a:extLst>
          </p:cNvPr>
          <p:cNvSpPr>
            <a:spLocks noGrp="1"/>
          </p:cNvSpPr>
          <p:nvPr>
            <p:ph type="sldNum" sz="quarter" idx="5"/>
          </p:nvPr>
        </p:nvSpPr>
        <p:spPr/>
        <p:txBody>
          <a:bodyPr/>
          <a:lstStyle/>
          <a:p>
            <a:pPr>
              <a:defRPr/>
            </a:pPr>
            <a:fld id="{CA4B987C-B24E-4EC7-B238-DCBDCFE83A56}" type="slidenum">
              <a:rPr lang="en-US" smtClean="0"/>
              <a:pPr>
                <a:defRPr/>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a:extLst>
              <a:ext uri="{FF2B5EF4-FFF2-40B4-BE49-F238E27FC236}">
                <a16:creationId xmlns:a16="http://schemas.microsoft.com/office/drawing/2014/main" id="{E2DB61D7-4E87-4216-B18A-9BDCEF900565}"/>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dirty="0"/>
              <a:t>Regardless of the level of sterilization and/or disinfection preformed in your facility personnel performing these functions should receive comprehensive and intensive training.</a:t>
            </a:r>
          </a:p>
          <a:p>
            <a:pPr eaLnBrk="1" hangingPunct="1">
              <a:spcBef>
                <a:spcPct val="0"/>
              </a:spcBef>
              <a:defRPr/>
            </a:pPr>
            <a:r>
              <a:rPr lang="en-US" altLang="en-US" b="1" dirty="0"/>
              <a:t>CLICKs</a:t>
            </a:r>
          </a:p>
          <a:p>
            <a:pPr eaLnBrk="1" hangingPunct="1">
              <a:spcBef>
                <a:spcPct val="0"/>
              </a:spcBef>
              <a:defRPr/>
            </a:pPr>
            <a:r>
              <a:rPr lang="en-US" altLang="en-US" dirty="0"/>
              <a:t>For staff to achieve and maintain competency they should:</a:t>
            </a:r>
          </a:p>
          <a:p>
            <a:pPr marL="177845" indent="-177845" eaLnBrk="1" hangingPunct="1">
              <a:spcBef>
                <a:spcPct val="0"/>
              </a:spcBef>
              <a:buFont typeface="Arial" panose="020B0604020202020204" pitchFamily="34" charset="0"/>
              <a:buChar char="•"/>
              <a:defRPr/>
            </a:pPr>
            <a:r>
              <a:rPr lang="en-US" altLang="en-US" dirty="0"/>
              <a:t>Receive hands-on-training</a:t>
            </a:r>
          </a:p>
          <a:p>
            <a:pPr marL="177845" indent="-177845" eaLnBrk="1" hangingPunct="1">
              <a:spcBef>
                <a:spcPct val="0"/>
              </a:spcBef>
              <a:buFont typeface="Arial" panose="020B0604020202020204" pitchFamily="34" charset="0"/>
              <a:buChar char="•"/>
              <a:defRPr/>
            </a:pPr>
            <a:r>
              <a:rPr lang="en-US" altLang="en-US" dirty="0"/>
              <a:t>Work with supervision until competency is documented</a:t>
            </a:r>
          </a:p>
          <a:p>
            <a:pPr marL="177845" indent="-177845" eaLnBrk="1" hangingPunct="1">
              <a:spcBef>
                <a:spcPct val="0"/>
              </a:spcBef>
              <a:buFont typeface="Arial" panose="020B0604020202020204" pitchFamily="34" charset="0"/>
              <a:buChar char="•"/>
              <a:defRPr/>
            </a:pPr>
            <a:r>
              <a:rPr lang="en-US" altLang="en-US" dirty="0"/>
              <a:t>Competency testing should be conducted at commencement of employment and no less than annually</a:t>
            </a:r>
          </a:p>
          <a:p>
            <a:pPr marL="177845" indent="-177845" eaLnBrk="1" hangingPunct="1">
              <a:spcBef>
                <a:spcPct val="0"/>
              </a:spcBef>
              <a:buFont typeface="Arial" panose="020B0604020202020204" pitchFamily="34" charset="0"/>
              <a:buChar char="•"/>
              <a:defRPr/>
            </a:pPr>
            <a:r>
              <a:rPr lang="en-US" altLang="en-US" dirty="0"/>
              <a:t>Competency testing should be performed at least annually or more often if new responsibilities are introduced.</a:t>
            </a:r>
          </a:p>
          <a:p>
            <a:pPr marL="177845" indent="-177845" eaLnBrk="1" hangingPunct="1">
              <a:spcBef>
                <a:spcPct val="0"/>
              </a:spcBef>
              <a:buFont typeface="Arial" panose="020B0604020202020204" pitchFamily="34" charset="0"/>
              <a:buChar char="•"/>
              <a:defRPr/>
            </a:pPr>
            <a:r>
              <a:rPr lang="en-US" altLang="en-US" dirty="0"/>
              <a:t>All training and competencies should be documented.   </a:t>
            </a:r>
          </a:p>
        </p:txBody>
      </p:sp>
      <p:sp>
        <p:nvSpPr>
          <p:cNvPr id="108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2638" indent="-300038">
              <a:defRPr>
                <a:solidFill>
                  <a:schemeClr val="tx1"/>
                </a:solidFill>
                <a:latin typeface="Calibri" panose="020F0502020204030204" pitchFamily="34" charset="0"/>
              </a:defRPr>
            </a:lvl2pPr>
            <a:lvl3pPr marL="1206500" indent="-239713">
              <a:defRPr>
                <a:solidFill>
                  <a:schemeClr val="tx1"/>
                </a:solidFill>
                <a:latin typeface="Calibri" panose="020F0502020204030204" pitchFamily="34" charset="0"/>
              </a:defRPr>
            </a:lvl3pPr>
            <a:lvl4pPr marL="1690688" indent="-239713">
              <a:defRPr>
                <a:solidFill>
                  <a:schemeClr val="tx1"/>
                </a:solidFill>
                <a:latin typeface="Calibri" panose="020F0502020204030204" pitchFamily="34" charset="0"/>
              </a:defRPr>
            </a:lvl4pPr>
            <a:lvl5pPr marL="2173288" indent="-239713">
              <a:defRPr>
                <a:solidFill>
                  <a:schemeClr val="tx1"/>
                </a:solidFill>
                <a:latin typeface="Calibri" panose="020F0502020204030204" pitchFamily="34" charset="0"/>
              </a:defRPr>
            </a:lvl5pPr>
            <a:lvl6pPr marL="2630488" indent="-239713" eaLnBrk="0" fontAlgn="base" hangingPunct="0">
              <a:spcBef>
                <a:spcPct val="0"/>
              </a:spcBef>
              <a:spcAft>
                <a:spcPct val="0"/>
              </a:spcAft>
              <a:defRPr>
                <a:solidFill>
                  <a:schemeClr val="tx1"/>
                </a:solidFill>
                <a:latin typeface="Calibri" panose="020F0502020204030204" pitchFamily="34" charset="0"/>
              </a:defRPr>
            </a:lvl6pPr>
            <a:lvl7pPr marL="3087688" indent="-239713" eaLnBrk="0" fontAlgn="base" hangingPunct="0">
              <a:spcBef>
                <a:spcPct val="0"/>
              </a:spcBef>
              <a:spcAft>
                <a:spcPct val="0"/>
              </a:spcAft>
              <a:defRPr>
                <a:solidFill>
                  <a:schemeClr val="tx1"/>
                </a:solidFill>
                <a:latin typeface="Calibri" panose="020F0502020204030204" pitchFamily="34" charset="0"/>
              </a:defRPr>
            </a:lvl7pPr>
            <a:lvl8pPr marL="3544888" indent="-239713" eaLnBrk="0" fontAlgn="base" hangingPunct="0">
              <a:spcBef>
                <a:spcPct val="0"/>
              </a:spcBef>
              <a:spcAft>
                <a:spcPct val="0"/>
              </a:spcAft>
              <a:defRPr>
                <a:solidFill>
                  <a:schemeClr val="tx1"/>
                </a:solidFill>
                <a:latin typeface="Calibri" panose="020F0502020204030204" pitchFamily="34" charset="0"/>
              </a:defRPr>
            </a:lvl8pPr>
            <a:lvl9pPr marL="4002088" indent="-2397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748EABA-7015-4815-972C-B248D4125052}" type="slidenum">
              <a:rPr lang="en-US" altLang="en-US" smtClean="0">
                <a:solidFill>
                  <a:srgbClr val="000000"/>
                </a:solidFill>
              </a:rPr>
              <a:pPr fontAlgn="base">
                <a:spcBef>
                  <a:spcPct val="0"/>
                </a:spcBef>
                <a:spcAft>
                  <a:spcPct val="0"/>
                </a:spcAft>
              </a:pPr>
              <a:t>21</a:t>
            </a:fld>
            <a:endParaRPr lang="en-US" altLang="en-US">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1838"/>
            <a:ext cx="6505575" cy="36607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3CF6B6-D4BE-468A-831E-7382413182B4}"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088454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There are numerous factors that can influence the effectiveness of the disinfection and sterilization process outcomes.  </a:t>
            </a:r>
          </a:p>
          <a:p>
            <a:pPr marL="0" indent="0">
              <a:buFont typeface="Arial" panose="020B0604020202020204" pitchFamily="34" charset="0"/>
              <a:buNone/>
            </a:pPr>
            <a:r>
              <a:rPr lang="en-US" altLang="en-US" b="1" dirty="0"/>
              <a:t>CLICKs</a:t>
            </a:r>
          </a:p>
          <a:p>
            <a:pPr marL="171450" indent="-171450">
              <a:buFont typeface="Arial" panose="020B0604020202020204" pitchFamily="34" charset="0"/>
              <a:buChar char="•"/>
            </a:pPr>
            <a:r>
              <a:rPr lang="en-US" altLang="en-US" dirty="0"/>
              <a:t>The most important factor is cleaning of the object to reduce the bioburden and remove the foreign materials (organic and inorganic salts) that can act as barriers and interfere with the disinfectant’s or sterilant’ s activity on the surface of the object.  For instance, you would want to remove or pre-clean any instruments heavily contaminated with feces, sputum, blood or other secretions before sending it for reprocessing.  Failure to do so could make it difficult to clean the items because of dried-on secretions.  </a:t>
            </a:r>
          </a:p>
          <a:p>
            <a:pPr marL="171450" indent="-171450">
              <a:buFont typeface="Arial" panose="020B0604020202020204" pitchFamily="34" charset="0"/>
              <a:buChar char="•"/>
            </a:pPr>
            <a:r>
              <a:rPr lang="en-US" altLang="en-US" dirty="0"/>
              <a:t>Another very important factor to consider, and one that is often overlooked, is that the disinfectant or sterilant is tested to confirm that the concentration and contact time are appropriate and match the manufacturer’s instructions.  Inadequate exposure to a disinfectant or sterilant can lead to residual contamination remaining on the item, which could be transmitted to another patient.</a:t>
            </a:r>
          </a:p>
          <a:p>
            <a:pPr marL="171450" indent="-171450">
              <a:buFont typeface="Arial" panose="020B0604020202020204" pitchFamily="34" charset="0"/>
              <a:buChar char="•"/>
            </a:pPr>
            <a:r>
              <a:rPr lang="en-US" altLang="en-US" dirty="0"/>
              <a:t>The nature of the object is also an important factor to consider when reprocessing.  Does the item have hinges, crevices, lumens, or complex moving parts that require special attention or disassembly when cleaning and reprocessing?</a:t>
            </a:r>
          </a:p>
          <a:p>
            <a:pPr marL="171450" indent="-171450">
              <a:buFont typeface="Arial" panose="020B0604020202020204" pitchFamily="34" charset="0"/>
              <a:buChar char="•"/>
            </a:pPr>
            <a:r>
              <a:rPr lang="en-US" altLang="en-US" dirty="0"/>
              <a:t>The final factors to consider are the temperature and pH of the disinfectant or sterilant.  Increases or decreases in theses factors can lead to improved or reduced activity of many disinfectants.  Similarly, water hardness can reduce the rate of kill of some disinfectants.  It is important these parameters are checked to ensure optimum kill activity of the disinfectant/sterilant.</a:t>
            </a:r>
          </a:p>
          <a:p>
            <a:endParaRPr lang="en-US" altLang="en-US" dirty="0"/>
          </a:p>
        </p:txBody>
      </p:sp>
      <p:sp>
        <p:nvSpPr>
          <p:cNvPr id="4" name="Slide Number Placeholder 3">
            <a:extLst>
              <a:ext uri="{FF2B5EF4-FFF2-40B4-BE49-F238E27FC236}">
                <a16:creationId xmlns:a16="http://schemas.microsoft.com/office/drawing/2014/main" id="{A8634513-2057-4392-A719-B95C4952AE6B}"/>
              </a:ext>
            </a:extLst>
          </p:cNvPr>
          <p:cNvSpPr>
            <a:spLocks noGrp="1"/>
          </p:cNvSpPr>
          <p:nvPr>
            <p:ph type="sldNum" sz="quarter" idx="5"/>
          </p:nvPr>
        </p:nvSpPr>
        <p:spPr/>
        <p:txBody>
          <a:bodyPr/>
          <a:lstStyle/>
          <a:p>
            <a:pPr>
              <a:defRPr/>
            </a:pPr>
            <a:fld id="{A2BC3521-31D8-4E75-96AA-E7D13F5A5D80}" type="slidenum">
              <a:rPr lang="en-US" smtClean="0"/>
              <a:pPr>
                <a:defRPr/>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As we start our discussion it is important to remember that all microorganisms are not equal. </a:t>
            </a:r>
            <a:r>
              <a:rPr lang="en-US" altLang="en-US" b="1" dirty="0"/>
              <a:t> </a:t>
            </a:r>
            <a:r>
              <a:rPr lang="en-US" altLang="en-US" dirty="0"/>
              <a:t>Various types of microorganisms have differing levels of resistance to disinfectants and </a:t>
            </a:r>
            <a:r>
              <a:rPr lang="en-US" altLang="en-US" dirty="0" err="1"/>
              <a:t>sterilants</a:t>
            </a:r>
            <a:r>
              <a:rPr lang="en-US" altLang="en-US" dirty="0"/>
              <a:t>. </a:t>
            </a:r>
          </a:p>
          <a:p>
            <a:r>
              <a:rPr lang="en-US" altLang="en-US" b="1" dirty="0"/>
              <a:t>CLICK</a:t>
            </a:r>
            <a:r>
              <a:rPr lang="en-US" altLang="en-US" dirty="0"/>
              <a:t> </a:t>
            </a:r>
          </a:p>
          <a:p>
            <a:r>
              <a:rPr lang="en-US" altLang="en-US" dirty="0"/>
              <a:t>The hardest microorganisms to kill are Prions. You will not likely encounter this in the home health or hospice setting.   </a:t>
            </a:r>
          </a:p>
          <a:p>
            <a:r>
              <a:rPr lang="en-US" altLang="en-US" b="1" dirty="0"/>
              <a:t>CLICK</a:t>
            </a:r>
            <a:endParaRPr lang="en-US" altLang="en-US" dirty="0"/>
          </a:p>
          <a:p>
            <a:r>
              <a:rPr lang="en-US" altLang="en-US" dirty="0"/>
              <a:t>The most resistant microorganism you are likely to encounter will be spores.  These bacteria (like </a:t>
            </a:r>
            <a:r>
              <a:rPr lang="en-US" altLang="en-US" i="1" dirty="0"/>
              <a:t>C. difficile</a:t>
            </a:r>
            <a:r>
              <a:rPr lang="en-US" altLang="en-US" dirty="0"/>
              <a:t>) form hard protective coverings, which allow them to survive harsh conditions and be resistant to routine environmental disinfection products.  </a:t>
            </a:r>
          </a:p>
          <a:p>
            <a:r>
              <a:rPr lang="en-US" altLang="en-US" b="1" dirty="0"/>
              <a:t>CLICK</a:t>
            </a:r>
            <a:endParaRPr lang="en-US" altLang="en-US" dirty="0"/>
          </a:p>
          <a:p>
            <a:r>
              <a:rPr lang="en-US" altLang="en-US" dirty="0"/>
              <a:t>Certain viruses, like norovirus, are not the hardest to kill but they are resistant to alcohols. This is important to know because alcohol-based hand rubs are widely used in healthcare but are not effective against norovirus.  </a:t>
            </a:r>
          </a:p>
          <a:p>
            <a:r>
              <a:rPr lang="en-US" altLang="en-US" dirty="0"/>
              <a:t> </a:t>
            </a:r>
            <a:r>
              <a:rPr lang="en-US" altLang="en-US" b="1" dirty="0"/>
              <a:t>CLICK</a:t>
            </a:r>
            <a:endParaRPr lang="en-US" altLang="en-US" dirty="0"/>
          </a:p>
          <a:p>
            <a:r>
              <a:rPr lang="en-US" altLang="en-US" dirty="0"/>
              <a:t>HIV and Hepatitis B are among the “easiest to kill” viruses</a:t>
            </a:r>
          </a:p>
          <a:p>
            <a:endParaRPr lang="en-US" altLang="en-US" dirty="0"/>
          </a:p>
          <a:p>
            <a:endParaRPr lang="en-US" altLang="en-US" dirty="0"/>
          </a:p>
        </p:txBody>
      </p:sp>
      <p:sp>
        <p:nvSpPr>
          <p:cNvPr id="4" name="Slide Number Placeholder 3">
            <a:extLst>
              <a:ext uri="{FF2B5EF4-FFF2-40B4-BE49-F238E27FC236}">
                <a16:creationId xmlns:a16="http://schemas.microsoft.com/office/drawing/2014/main" id="{D074495D-8FC9-416B-BAB0-2D6269DD9D6F}"/>
              </a:ext>
            </a:extLst>
          </p:cNvPr>
          <p:cNvSpPr>
            <a:spLocks noGrp="1"/>
          </p:cNvSpPr>
          <p:nvPr>
            <p:ph type="sldNum" sz="quarter" idx="5"/>
          </p:nvPr>
        </p:nvSpPr>
        <p:spPr/>
        <p:txBody>
          <a:bodyPr/>
          <a:lstStyle/>
          <a:p>
            <a:pPr>
              <a:defRPr/>
            </a:pPr>
            <a:fld id="{DF641EE2-7267-4E42-8143-16893D5FDC12}" type="slidenum">
              <a:rPr lang="en-US" smtClean="0"/>
              <a:pPr>
                <a:defRPr/>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47242A2-10A6-4406-9218-02FF6B968199}"/>
              </a:ext>
            </a:extLst>
          </p:cNvPr>
          <p:cNvSpPr>
            <a:spLocks noGrp="1"/>
          </p:cNvSpPr>
          <p:nvPr>
            <p:ph type="body" idx="1"/>
          </p:nvPr>
        </p:nvSpPr>
        <p:spPr/>
        <p:txBody>
          <a:bodyPr/>
          <a:lstStyle/>
          <a:p>
            <a:pPr>
              <a:defRPr/>
            </a:pPr>
            <a:r>
              <a:rPr lang="en-US" b="1" dirty="0"/>
              <a:t>CLICKS</a:t>
            </a:r>
          </a:p>
          <a:p>
            <a:pPr>
              <a:defRPr/>
            </a:pPr>
            <a:r>
              <a:rPr lang="en-US" dirty="0"/>
              <a:t>Contaminated reusable items should be:</a:t>
            </a:r>
          </a:p>
          <a:p>
            <a:pPr marL="177845" indent="-177845">
              <a:buFont typeface="Arial" panose="020B0604020202020204" pitchFamily="34" charset="0"/>
              <a:buChar char="•"/>
              <a:defRPr/>
            </a:pPr>
            <a:r>
              <a:rPr lang="en-US" dirty="0"/>
              <a:t>Handled as little as possible</a:t>
            </a:r>
          </a:p>
          <a:p>
            <a:pPr marL="177845" indent="-177845">
              <a:buFont typeface="Arial" panose="020B0604020202020204" pitchFamily="34" charset="0"/>
              <a:buChar char="•"/>
              <a:defRPr/>
            </a:pPr>
            <a:r>
              <a:rPr lang="en-US" dirty="0"/>
              <a:t>Staff should wear appropriate PPE</a:t>
            </a:r>
          </a:p>
          <a:p>
            <a:pPr marL="177845" indent="-177845">
              <a:buFont typeface="Arial" panose="020B0604020202020204" pitchFamily="34" charset="0"/>
              <a:buChar char="•"/>
              <a:defRPr/>
            </a:pPr>
            <a:r>
              <a:rPr lang="en-US" dirty="0"/>
              <a:t>Gross debris should be removed at point of use</a:t>
            </a:r>
          </a:p>
        </p:txBody>
      </p:sp>
      <p:sp>
        <p:nvSpPr>
          <p:cNvPr id="4" name="Slide Number Placeholder 3">
            <a:extLst>
              <a:ext uri="{FF2B5EF4-FFF2-40B4-BE49-F238E27FC236}">
                <a16:creationId xmlns:a16="http://schemas.microsoft.com/office/drawing/2014/main" id="{E4A0F4B5-2360-4A65-8850-5064ACA01BDB}"/>
              </a:ext>
            </a:extLst>
          </p:cNvPr>
          <p:cNvSpPr>
            <a:spLocks noGrp="1"/>
          </p:cNvSpPr>
          <p:nvPr>
            <p:ph type="sldNum" sz="quarter" idx="5"/>
          </p:nvPr>
        </p:nvSpPr>
        <p:spPr/>
        <p:txBody>
          <a:bodyPr/>
          <a:lstStyle/>
          <a:p>
            <a:pPr>
              <a:defRPr/>
            </a:pPr>
            <a:fld id="{9193EB3B-4D8C-432E-AD4E-CB73E169C8E9}" type="slidenum">
              <a:rPr lang="en-US" smtClean="0"/>
              <a:pPr>
                <a:defRPr/>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FA120CEC-9F53-467D-9673-CA59C9AC9DBA}"/>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dirty="0"/>
              <a:t>There are also several requirements that must be met when transporting instruments and/or medical devices that are contaminated. </a:t>
            </a:r>
          </a:p>
          <a:p>
            <a:pPr>
              <a:defRPr/>
            </a:pPr>
            <a:r>
              <a:rPr lang="en-US" altLang="en-US" b="1" dirty="0"/>
              <a:t>CLICKs</a:t>
            </a:r>
          </a:p>
          <a:p>
            <a:pPr marL="171450" indent="-171450">
              <a:buFont typeface="Arial" panose="020B0604020202020204" pitchFamily="34" charset="0"/>
              <a:buChar char="•"/>
              <a:defRPr/>
            </a:pPr>
            <a:r>
              <a:rPr lang="en-US" altLang="en-US" dirty="0"/>
              <a:t>Items must be transported in a container that is selected based on the type of contaminated item. Containers may include bins, trays and/or carts but must meet the requirements outlined on the slide</a:t>
            </a:r>
          </a:p>
          <a:p>
            <a:pPr marL="171450" indent="-171450">
              <a:buFont typeface="Arial" panose="020B0604020202020204" pitchFamily="34" charset="0"/>
              <a:buChar char="•"/>
              <a:defRPr/>
            </a:pPr>
            <a:r>
              <a:rPr lang="en-US" altLang="en-US" dirty="0"/>
              <a:t>Items must be kept moist during transport but not submerged in a liquid and the collection containers should be made of material that can effectively be decontaminated</a:t>
            </a:r>
          </a:p>
          <a:p>
            <a:pPr marL="171450" indent="-171450">
              <a:buFont typeface="Arial" panose="020B0604020202020204" pitchFamily="34" charset="0"/>
              <a:buChar char="•"/>
              <a:defRPr/>
            </a:pPr>
            <a:r>
              <a:rPr lang="en-US" altLang="en-US" dirty="0"/>
              <a:t>Avoid transporting contaminated items in a liquid</a:t>
            </a:r>
          </a:p>
          <a:p>
            <a:pPr marL="171450" indent="-171450">
              <a:buFont typeface="Arial" panose="020B0604020202020204" pitchFamily="34" charset="0"/>
              <a:buChar char="•"/>
              <a:defRPr/>
            </a:pPr>
            <a:r>
              <a:rPr lang="en-US" dirty="0">
                <a:solidFill>
                  <a:srgbClr val="532E1D"/>
                </a:solidFill>
                <a:latin typeface="Edmondsans"/>
              </a:rPr>
              <a:t>Reusable collection containers for holding contaminated items should be made of material that can be effectively decontaminated</a:t>
            </a:r>
          </a:p>
          <a:p>
            <a:pPr marL="171450" indent="-171450">
              <a:buFont typeface="Arial" panose="020B0604020202020204" pitchFamily="34" charset="0"/>
              <a:buChar char="•"/>
              <a:defRPr/>
            </a:pPr>
            <a:r>
              <a:rPr lang="en-US" dirty="0">
                <a:solidFill>
                  <a:srgbClr val="532E1D"/>
                </a:solidFill>
                <a:latin typeface="Edmondsans"/>
              </a:rPr>
              <a:t>Use separate collection containers for contaminated versus re-processed or clean items</a:t>
            </a:r>
          </a:p>
          <a:p>
            <a:pPr>
              <a:defRPr/>
            </a:pPr>
            <a:endParaRPr lang="en-US" altLang="en-US" dirty="0"/>
          </a:p>
        </p:txBody>
      </p:sp>
      <p:sp>
        <p:nvSpPr>
          <p:cNvPr id="4" name="Slide Number Placeholder 3">
            <a:extLst>
              <a:ext uri="{FF2B5EF4-FFF2-40B4-BE49-F238E27FC236}">
                <a16:creationId xmlns:a16="http://schemas.microsoft.com/office/drawing/2014/main" id="{B0C5F316-0DAC-4B00-B690-2AC7F5FFC29E}"/>
              </a:ext>
            </a:extLst>
          </p:cNvPr>
          <p:cNvSpPr>
            <a:spLocks noGrp="1"/>
          </p:cNvSpPr>
          <p:nvPr>
            <p:ph type="sldNum" sz="quarter" idx="5"/>
          </p:nvPr>
        </p:nvSpPr>
        <p:spPr/>
        <p:txBody>
          <a:bodyPr/>
          <a:lstStyle/>
          <a:p>
            <a:pPr>
              <a:defRPr/>
            </a:pPr>
            <a:fld id="{5921CCFF-D5B9-48E7-8A9A-A8950B658DE9}" type="slidenum">
              <a:rPr lang="en-US" smtClean="0"/>
              <a:pPr>
                <a:defRPr/>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Over 45 years ago, Dr. Earle Spaulding devised a rational approach to disinfection and sterilization of patient care items based on the item’s intended use.  He categorized every patient care item into one of three categories based on risk:  </a:t>
            </a:r>
          </a:p>
          <a:p>
            <a:r>
              <a:rPr lang="en-US" altLang="en-US" b="1" dirty="0"/>
              <a:t>CLICK</a:t>
            </a:r>
          </a:p>
          <a:p>
            <a:r>
              <a:rPr lang="en-US" altLang="en-US" dirty="0"/>
              <a:t>critical, semi-critical, and non-critical.  The level of disinfection or sterilization depends on the categorical classification of the item.  We are going to start with critical items. </a:t>
            </a:r>
          </a:p>
          <a:p>
            <a:r>
              <a:rPr lang="en-US" altLang="en-US" b="1" dirty="0"/>
              <a:t>CLICKs</a:t>
            </a:r>
          </a:p>
          <a:p>
            <a:pPr marL="171450" indent="-171450">
              <a:buFont typeface="Arial" panose="020B0604020202020204" pitchFamily="34" charset="0"/>
              <a:buChar char="•"/>
            </a:pPr>
            <a:r>
              <a:rPr lang="en-US" altLang="en-US" dirty="0"/>
              <a:t>These items contact sterile tissue, for example sterile instruments and must be sterilized</a:t>
            </a:r>
          </a:p>
          <a:p>
            <a:pPr marL="171450" indent="-171450">
              <a:buFont typeface="Arial" panose="020B0604020202020204" pitchFamily="34" charset="0"/>
              <a:buChar char="•"/>
            </a:pPr>
            <a:r>
              <a:rPr lang="en-US" altLang="en-US" dirty="0"/>
              <a:t>Semi-critical items that contact mucous membranes, or non-intact skin, like wound therapy equipment, require high-level disinfection; </a:t>
            </a:r>
            <a:endParaRPr lang="en-US" altLang="en-US" dirty="0">
              <a:ea typeface="Calibri"/>
              <a:cs typeface="Calibri"/>
            </a:endParaRPr>
          </a:p>
          <a:p>
            <a:pPr marL="171450" indent="-171450">
              <a:buFont typeface="Arial" panose="020B0604020202020204" pitchFamily="34" charset="0"/>
              <a:buChar char="•"/>
            </a:pPr>
            <a:r>
              <a:rPr lang="en-US" altLang="en-US" dirty="0"/>
              <a:t>and non-critical items that have contact only with intact skin, like stethoscopes, require low-level disinfection.</a:t>
            </a:r>
          </a:p>
        </p:txBody>
      </p:sp>
      <p:sp>
        <p:nvSpPr>
          <p:cNvPr id="4" name="Slide Number Placeholder 3">
            <a:extLst>
              <a:ext uri="{FF2B5EF4-FFF2-40B4-BE49-F238E27FC236}">
                <a16:creationId xmlns:a16="http://schemas.microsoft.com/office/drawing/2014/main" id="{C05FCC51-B870-4680-B4DC-A8532F39DB8E}"/>
              </a:ext>
            </a:extLst>
          </p:cNvPr>
          <p:cNvSpPr>
            <a:spLocks noGrp="1"/>
          </p:cNvSpPr>
          <p:nvPr>
            <p:ph type="sldNum" sz="quarter" idx="5"/>
          </p:nvPr>
        </p:nvSpPr>
        <p:spPr/>
        <p:txBody>
          <a:bodyPr/>
          <a:lstStyle/>
          <a:p>
            <a:pPr>
              <a:defRPr/>
            </a:pPr>
            <a:fld id="{030E9C65-3F63-4609-8C12-64F197A6E5A5}" type="slidenum">
              <a:rPr lang="en-US" smtClean="0"/>
              <a:pPr>
                <a:defRPr/>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As a reminder, critical items are those items that enter normally sterile tissue or spaces, including the vascular system.  These items involve a high risk of infection and transmitting infection if handled improperly, so it is “critical” that they are sterilized between uses.  Sterilization kills all microorganisms on the surface of the item being sterilized, rendering it safe to use again.  </a:t>
            </a:r>
          </a:p>
        </p:txBody>
      </p:sp>
      <p:sp>
        <p:nvSpPr>
          <p:cNvPr id="4" name="Slide Number Placeholder 3">
            <a:extLst>
              <a:ext uri="{FF2B5EF4-FFF2-40B4-BE49-F238E27FC236}">
                <a16:creationId xmlns:a16="http://schemas.microsoft.com/office/drawing/2014/main" id="{B1A12A85-2AA6-4405-8D14-E42A57B8D804}"/>
              </a:ext>
            </a:extLst>
          </p:cNvPr>
          <p:cNvSpPr>
            <a:spLocks noGrp="1"/>
          </p:cNvSpPr>
          <p:nvPr>
            <p:ph type="sldNum" sz="quarter" idx="5"/>
          </p:nvPr>
        </p:nvSpPr>
        <p:spPr/>
        <p:txBody>
          <a:bodyPr/>
          <a:lstStyle/>
          <a:p>
            <a:pPr>
              <a:defRPr/>
            </a:pPr>
            <a:fld id="{C848FFDB-2F1D-4553-8020-6410CEB6467C}" type="slidenum">
              <a:rPr lang="en-US" smtClean="0"/>
              <a:pPr>
                <a:defRPr/>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4"/>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2638" indent="-300038">
              <a:defRPr>
                <a:solidFill>
                  <a:schemeClr val="tx1"/>
                </a:solidFill>
                <a:latin typeface="Calibri" panose="020F0502020204030204" pitchFamily="34" charset="0"/>
              </a:defRPr>
            </a:lvl2pPr>
            <a:lvl3pPr marL="1206500" indent="-239713">
              <a:defRPr>
                <a:solidFill>
                  <a:schemeClr val="tx1"/>
                </a:solidFill>
                <a:latin typeface="Calibri" panose="020F0502020204030204" pitchFamily="34" charset="0"/>
              </a:defRPr>
            </a:lvl3pPr>
            <a:lvl4pPr marL="1690688" indent="-239713">
              <a:defRPr>
                <a:solidFill>
                  <a:schemeClr val="tx1"/>
                </a:solidFill>
                <a:latin typeface="Calibri" panose="020F0502020204030204" pitchFamily="34" charset="0"/>
              </a:defRPr>
            </a:lvl4pPr>
            <a:lvl5pPr marL="2173288" indent="-239713">
              <a:defRPr>
                <a:solidFill>
                  <a:schemeClr val="tx1"/>
                </a:solidFill>
                <a:latin typeface="Calibri" panose="020F0502020204030204" pitchFamily="34" charset="0"/>
              </a:defRPr>
            </a:lvl5pPr>
            <a:lvl6pPr marL="2630488" indent="-239713" eaLnBrk="0" fontAlgn="base" hangingPunct="0">
              <a:spcBef>
                <a:spcPct val="0"/>
              </a:spcBef>
              <a:spcAft>
                <a:spcPct val="0"/>
              </a:spcAft>
              <a:defRPr>
                <a:solidFill>
                  <a:schemeClr val="tx1"/>
                </a:solidFill>
                <a:latin typeface="Calibri" panose="020F0502020204030204" pitchFamily="34" charset="0"/>
              </a:defRPr>
            </a:lvl6pPr>
            <a:lvl7pPr marL="3087688" indent="-239713" eaLnBrk="0" fontAlgn="base" hangingPunct="0">
              <a:spcBef>
                <a:spcPct val="0"/>
              </a:spcBef>
              <a:spcAft>
                <a:spcPct val="0"/>
              </a:spcAft>
              <a:defRPr>
                <a:solidFill>
                  <a:schemeClr val="tx1"/>
                </a:solidFill>
                <a:latin typeface="Calibri" panose="020F0502020204030204" pitchFamily="34" charset="0"/>
              </a:defRPr>
            </a:lvl7pPr>
            <a:lvl8pPr marL="3544888" indent="-239713" eaLnBrk="0" fontAlgn="base" hangingPunct="0">
              <a:spcBef>
                <a:spcPct val="0"/>
              </a:spcBef>
              <a:spcAft>
                <a:spcPct val="0"/>
              </a:spcAft>
              <a:defRPr>
                <a:solidFill>
                  <a:schemeClr val="tx1"/>
                </a:solidFill>
                <a:latin typeface="Calibri" panose="020F0502020204030204" pitchFamily="34" charset="0"/>
              </a:defRPr>
            </a:lvl8pPr>
            <a:lvl9pPr marL="4002088" indent="-23971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4A06A3D-2A8E-48F9-B179-BF4ADCB7E742}" type="slidenum">
              <a:rPr lang="en-US" altLang="en-US" smtClean="0">
                <a:latin typeface="Arial" panose="020B0604020202020204" pitchFamily="34" charset="0"/>
              </a:rPr>
              <a:pPr fontAlgn="base">
                <a:spcBef>
                  <a:spcPct val="0"/>
                </a:spcBef>
                <a:spcAft>
                  <a:spcPct val="0"/>
                </a:spcAft>
              </a:pPr>
              <a:t>9</a:t>
            </a:fld>
            <a:endParaRPr lang="en-US" altLang="en-US">
              <a:latin typeface="Arial" panose="020B0604020202020204" pitchFamily="34" charset="0"/>
            </a:endParaRPr>
          </a:p>
        </p:txBody>
      </p:sp>
      <p:sp>
        <p:nvSpPr>
          <p:cNvPr id="77827"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000" dirty="0">
                <a:solidFill>
                  <a:srgbClr val="532E1D"/>
                </a:solidFill>
              </a:rPr>
              <a:t>Make sure the storage area for sterile items provides protection against dust, moisture, and temperature and humidity extremes and follows these guidelines for spacing between items and the surrounding environment</a:t>
            </a:r>
          </a:p>
          <a:p>
            <a:r>
              <a:rPr lang="en-US" altLang="en-US" sz="2000" b="1" dirty="0">
                <a:solidFill>
                  <a:srgbClr val="532E1D"/>
                </a:solidFill>
              </a:rPr>
              <a:t>CLICKs</a:t>
            </a:r>
          </a:p>
          <a:p>
            <a:pPr lvl="1"/>
            <a:r>
              <a:rPr lang="en-US" altLang="en-US" sz="2000" dirty="0">
                <a:solidFill>
                  <a:srgbClr val="532E1D"/>
                </a:solidFill>
              </a:rPr>
              <a:t>8 inches from the floor</a:t>
            </a:r>
          </a:p>
          <a:p>
            <a:pPr lvl="1"/>
            <a:r>
              <a:rPr lang="en-US" altLang="en-US" sz="2000" dirty="0">
                <a:solidFill>
                  <a:srgbClr val="532E1D"/>
                </a:solidFill>
              </a:rPr>
              <a:t>18 inches from ceiling if </a:t>
            </a:r>
            <a:r>
              <a:rPr lang="en-US" altLang="en-US" sz="2000" b="0" dirty="0">
                <a:solidFill>
                  <a:srgbClr val="532E1D"/>
                </a:solidFill>
              </a:rPr>
              <a:t>there is a </a:t>
            </a:r>
            <a:r>
              <a:rPr lang="en-US" altLang="en-US" sz="2000" dirty="0">
                <a:solidFill>
                  <a:srgbClr val="532E1D"/>
                </a:solidFill>
              </a:rPr>
              <a:t>sprinkler</a:t>
            </a:r>
          </a:p>
          <a:p>
            <a:pPr lvl="1"/>
            <a:r>
              <a:rPr lang="en-US" altLang="en-US" sz="2000" dirty="0">
                <a:solidFill>
                  <a:srgbClr val="532E1D"/>
                </a:solidFill>
              </a:rPr>
              <a:t>2 inches from outside walls </a:t>
            </a:r>
          </a:p>
          <a:p>
            <a:pPr lvl="1"/>
            <a:endParaRPr lang="en-US" altLang="en-US" sz="2000" dirty="0">
              <a:solidFill>
                <a:srgbClr val="532E1D"/>
              </a:solidFill>
            </a:endParaRPr>
          </a:p>
          <a:p>
            <a:pPr lvl="1"/>
            <a:endParaRPr lang="en-US" altLang="en-US" sz="2000" dirty="0">
              <a:solidFill>
                <a:srgbClr val="532E1D"/>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263735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4437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258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72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652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4252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81F6D95-B0DA-1DC5-EB92-B3074F77EE7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1555"/>
            <a:ext cx="12192000" cy="6854890"/>
          </a:xfrm>
          <a:prstGeom prst="rect">
            <a:avLst/>
          </a:prstGeom>
        </p:spPr>
      </p:pic>
      <p:pic>
        <p:nvPicPr>
          <p:cNvPr id="16" name="Picture 15">
            <a:extLst>
              <a:ext uri="{FF2B5EF4-FFF2-40B4-BE49-F238E27FC236}">
                <a16:creationId xmlns:a16="http://schemas.microsoft.com/office/drawing/2014/main" id="{36DBD856-B7FC-A740-E908-7FCE05FAD1D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118711" y="-441848"/>
            <a:ext cx="3815922" cy="2867988"/>
          </a:xfrm>
          <a:prstGeom prst="rect">
            <a:avLst/>
          </a:prstGeom>
        </p:spPr>
      </p:pic>
      <p:pic>
        <p:nvPicPr>
          <p:cNvPr id="17" name="Picture 16">
            <a:extLst>
              <a:ext uri="{FF2B5EF4-FFF2-40B4-BE49-F238E27FC236}">
                <a16:creationId xmlns:a16="http://schemas.microsoft.com/office/drawing/2014/main" id="{453D6361-9CA4-1A97-7D39-2985842065FD}"/>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48635" y="18973"/>
            <a:ext cx="12192000" cy="6854890"/>
          </a:xfrm>
          <a:prstGeom prst="rect">
            <a:avLst/>
          </a:prstGeom>
        </p:spPr>
      </p:pic>
      <p:sp>
        <p:nvSpPr>
          <p:cNvPr id="18" name="TextBox 17">
            <a:extLst>
              <a:ext uri="{FF2B5EF4-FFF2-40B4-BE49-F238E27FC236}">
                <a16:creationId xmlns:a16="http://schemas.microsoft.com/office/drawing/2014/main" id="{CBDFD8BA-C99B-1539-F009-5A91785C40F9}"/>
              </a:ext>
            </a:extLst>
          </p:cNvPr>
          <p:cNvSpPr txBox="1"/>
          <p:nvPr userDrawn="1"/>
        </p:nvSpPr>
        <p:spPr>
          <a:xfrm>
            <a:off x="884486" y="92944"/>
            <a:ext cx="4503592" cy="400110"/>
          </a:xfrm>
          <a:prstGeom prst="rect">
            <a:avLst/>
          </a:prstGeom>
          <a:noFill/>
        </p:spPr>
        <p:txBody>
          <a:bodyPr wrap="square" rtlCol="0">
            <a:spAutoFit/>
          </a:bodyPr>
          <a:lstStyle/>
          <a:p>
            <a:r>
              <a:rPr lang="en-US" sz="2000" kern="1200" dirty="0">
                <a:solidFill>
                  <a:srgbClr val="FFFFFF"/>
                </a:solidFill>
                <a:effectLst/>
                <a:latin typeface="Edmondsans"/>
                <a:ea typeface="+mn-ea"/>
                <a:cs typeface="+mn-cs"/>
              </a:rPr>
              <a:t>Principles of Disinfection and Sterilization </a:t>
            </a:r>
            <a:endParaRPr lang="en-US" sz="2000" dirty="0">
              <a:solidFill>
                <a:srgbClr val="FFFFFF"/>
              </a:solidFill>
              <a:latin typeface="Edmondsans"/>
            </a:endParaRPr>
          </a:p>
        </p:txBody>
      </p:sp>
      <p:sp>
        <p:nvSpPr>
          <p:cNvPr id="19" name="TextBox 18">
            <a:extLst>
              <a:ext uri="{FF2B5EF4-FFF2-40B4-BE49-F238E27FC236}">
                <a16:creationId xmlns:a16="http://schemas.microsoft.com/office/drawing/2014/main" id="{E3B50250-0A3B-8834-15B2-8BC76A0F1D8D}"/>
              </a:ext>
            </a:extLst>
          </p:cNvPr>
          <p:cNvSpPr txBox="1"/>
          <p:nvPr userDrawn="1"/>
        </p:nvSpPr>
        <p:spPr>
          <a:xfrm>
            <a:off x="168482" y="38501"/>
            <a:ext cx="716004" cy="646331"/>
          </a:xfrm>
          <a:prstGeom prst="rect">
            <a:avLst/>
          </a:prstGeom>
          <a:noFill/>
        </p:spPr>
        <p:txBody>
          <a:bodyPr wrap="square" rtlCol="0">
            <a:spAutoFit/>
          </a:bodyPr>
          <a:lstStyle/>
          <a:p>
            <a:r>
              <a:rPr lang="en-US" sz="3600" kern="1200" dirty="0">
                <a:solidFill>
                  <a:srgbClr val="FFFFFF"/>
                </a:solidFill>
                <a:effectLst/>
                <a:latin typeface="Edmondsans"/>
                <a:ea typeface="+mn-ea"/>
                <a:cs typeface="+mn-cs"/>
              </a:rPr>
              <a:t>F</a:t>
            </a:r>
            <a:endParaRPr lang="en-US" sz="3600" dirty="0">
              <a:solidFill>
                <a:srgbClr val="FFFFFF"/>
              </a:solidFill>
              <a:latin typeface="Edmondsans"/>
            </a:endParaRPr>
          </a:p>
        </p:txBody>
      </p:sp>
      <p:pic>
        <p:nvPicPr>
          <p:cNvPr id="20" name="Picture 19">
            <a:extLst>
              <a:ext uri="{FF2B5EF4-FFF2-40B4-BE49-F238E27FC236}">
                <a16:creationId xmlns:a16="http://schemas.microsoft.com/office/drawing/2014/main" id="{CE68CA61-5B61-1DDA-5177-62233780575B}"/>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791206" y="6098267"/>
            <a:ext cx="1243123" cy="720551"/>
          </a:xfrm>
          <a:prstGeom prst="rect">
            <a:avLst/>
          </a:prstGeom>
        </p:spPr>
      </p:pic>
    </p:spTree>
  </p:cSld>
  <p:clrMap bg1="dk1" tx1="lt1" bg2="dk2" tx2="lt2" accent1="accent1" accent2="accent2" accent3="accent3" accent4="accent4" accent5="accent5" accent6="accent6" hlink="hlink" folHlink="folHlink"/>
  <p:sldLayoutIdLst>
    <p:sldLayoutId id="2147484380" r:id="rId1"/>
    <p:sldLayoutId id="2147484381" r:id="rId2"/>
    <p:sldLayoutId id="2147484384" r:id="rId3"/>
    <p:sldLayoutId id="2147484385" r:id="rId4"/>
    <p:sldLayoutId id="2147484386" r:id="rId5"/>
    <p:sldLayoutId id="2147484376" r:id="rId6"/>
  </p:sldLayoutIdLst>
  <p:txStyles>
    <p:titleStyle>
      <a:lvl1pPr algn="ctr" rtl="0" eaLnBrk="0" fontAlgn="base" hangingPunct="0">
        <a:spcBef>
          <a:spcPct val="0"/>
        </a:spcBef>
        <a:spcAft>
          <a:spcPct val="0"/>
        </a:spcAft>
        <a:defRPr sz="3600" kern="1200" cap="all">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Calibri" panose="020F0502020204030204" pitchFamily="34" charset="0"/>
        </a:defRPr>
      </a:lvl2pPr>
      <a:lvl3pPr algn="ctr" rtl="0" eaLnBrk="0" fontAlgn="base" hangingPunct="0">
        <a:spcBef>
          <a:spcPct val="0"/>
        </a:spcBef>
        <a:spcAft>
          <a:spcPct val="0"/>
        </a:spcAft>
        <a:defRPr sz="3600">
          <a:solidFill>
            <a:schemeClr val="bg1"/>
          </a:solidFill>
          <a:latin typeface="Calibri" panose="020F0502020204030204" pitchFamily="34" charset="0"/>
        </a:defRPr>
      </a:lvl3pPr>
      <a:lvl4pPr algn="ctr" rtl="0" eaLnBrk="0" fontAlgn="base" hangingPunct="0">
        <a:spcBef>
          <a:spcPct val="0"/>
        </a:spcBef>
        <a:spcAft>
          <a:spcPct val="0"/>
        </a:spcAft>
        <a:defRPr sz="3600">
          <a:solidFill>
            <a:schemeClr val="bg1"/>
          </a:solidFill>
          <a:latin typeface="Calibri" panose="020F0502020204030204" pitchFamily="34" charset="0"/>
        </a:defRPr>
      </a:lvl4pPr>
      <a:lvl5pPr algn="ctr" rtl="0" eaLnBrk="0" fontAlgn="base" hangingPunct="0">
        <a:spcBef>
          <a:spcPct val="0"/>
        </a:spcBef>
        <a:spcAft>
          <a:spcPct val="0"/>
        </a:spcAft>
        <a:defRPr sz="3600">
          <a:solidFill>
            <a:schemeClr val="bg1"/>
          </a:solidFill>
          <a:latin typeface="Calibri" panose="020F050202020403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3050" algn="l" rtl="0" eaLnBrk="0" fontAlgn="base" hangingPunct="0">
        <a:spcBef>
          <a:spcPts val="700"/>
        </a:spcBef>
        <a:spcAft>
          <a:spcPts val="600"/>
        </a:spcAft>
        <a:buSzPct val="85000"/>
        <a:buFont typeface="Arial" panose="020B0604020202020204" pitchFamily="34" charset="0"/>
        <a:buChar char="•"/>
        <a:defRPr sz="3200" kern="1200">
          <a:solidFill>
            <a:schemeClr val="bg1"/>
          </a:solidFill>
          <a:latin typeface="+mn-lt"/>
          <a:ea typeface="+mn-ea"/>
          <a:cs typeface="+mn-cs"/>
        </a:defRPr>
      </a:lvl1pPr>
      <a:lvl2pPr marL="742950" indent="-273050" algn="l" rtl="0" eaLnBrk="0" fontAlgn="base" hangingPunct="0">
        <a:spcBef>
          <a:spcPts val="700"/>
        </a:spcBef>
        <a:spcAft>
          <a:spcPts val="600"/>
        </a:spcAft>
        <a:buSzPct val="85000"/>
        <a:buFont typeface="Arial" panose="020B0604020202020204" pitchFamily="34" charset="0"/>
        <a:buChar char="•"/>
        <a:defRPr sz="2800" kern="1200">
          <a:solidFill>
            <a:schemeClr val="bg1"/>
          </a:solidFill>
          <a:latin typeface="+mn-lt"/>
          <a:ea typeface="+mn-ea"/>
          <a:cs typeface="+mn-cs"/>
        </a:defRPr>
      </a:lvl2pPr>
      <a:lvl3pPr marL="1143000" indent="-273050" algn="l" rtl="0" eaLnBrk="0" fontAlgn="base" hangingPunct="0">
        <a:spcBef>
          <a:spcPts val="700"/>
        </a:spcBef>
        <a:spcAft>
          <a:spcPts val="600"/>
        </a:spcAft>
        <a:buSzPct val="85000"/>
        <a:buFont typeface="Arial" panose="020B0604020202020204" pitchFamily="34" charset="0"/>
        <a:buChar char="•"/>
        <a:defRPr sz="2400" kern="1200">
          <a:solidFill>
            <a:schemeClr val="bg1"/>
          </a:solidFill>
          <a:latin typeface="+mn-lt"/>
          <a:ea typeface="+mn-ea"/>
          <a:cs typeface="+mn-cs"/>
        </a:defRPr>
      </a:lvl3pPr>
      <a:lvl4pPr marL="16002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4pPr>
      <a:lvl5pPr marL="20574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1.png"/><Relationship Id="rId7"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2.png"/><Relationship Id="rId4" Type="http://schemas.microsoft.com/office/2007/relationships/hdphoto" Target="../media/hdphoto1.wdp"/><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4.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46.jpe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10.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0.png"/><Relationship Id="rId11" Type="http://schemas.openxmlformats.org/officeDocument/2006/relationships/image" Target="../media/image9.png"/><Relationship Id="rId5" Type="http://schemas.openxmlformats.org/officeDocument/2006/relationships/image" Target="../media/image19.png"/><Relationship Id="rId15" Type="http://schemas.openxmlformats.org/officeDocument/2006/relationships/image" Target="../media/image27.png"/><Relationship Id="rId10" Type="http://schemas.openxmlformats.org/officeDocument/2006/relationships/image" Target="../media/image6.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6.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20AE28D-5460-4AFC-9F15-012FE982B756}"/>
              </a:ext>
            </a:extLst>
          </p:cNvPr>
          <p:cNvSpPr>
            <a:spLocks noGrp="1"/>
          </p:cNvSpPr>
          <p:nvPr>
            <p:ph type="subTitle" idx="4294967295"/>
          </p:nvPr>
        </p:nvSpPr>
        <p:spPr>
          <a:xfrm>
            <a:off x="2743200" y="3203576"/>
            <a:ext cx="6705600" cy="1825625"/>
          </a:xfrm>
          <a:prstGeom prst="rect">
            <a:avLst/>
          </a:prstGeom>
        </p:spPr>
        <p:txBody>
          <a:bodyPr/>
          <a:lstStyle/>
          <a:p>
            <a:pPr>
              <a:defRPr/>
            </a:pPr>
            <a:r>
              <a:rPr lang="en-US" dirty="0"/>
              <a:t>Statewide Program for Infection Control and Epidemiology (SPICE)</a:t>
            </a:r>
          </a:p>
          <a:p>
            <a:pPr>
              <a:defRPr/>
            </a:pPr>
            <a:r>
              <a:rPr lang="en-US" dirty="0"/>
              <a:t>UNC School of Medicine</a:t>
            </a:r>
          </a:p>
        </p:txBody>
      </p:sp>
      <p:pic>
        <p:nvPicPr>
          <p:cNvPr id="4" name="Picture 3">
            <a:extLst>
              <a:ext uri="{FF2B5EF4-FFF2-40B4-BE49-F238E27FC236}">
                <a16:creationId xmlns:a16="http://schemas.microsoft.com/office/drawing/2014/main" id="{586B446F-B732-34B8-6799-37C3DD5A9A99}"/>
              </a:ext>
            </a:extLst>
          </p:cNvPr>
          <p:cNvPicPr>
            <a:picLocks noChangeAspect="1"/>
          </p:cNvPicPr>
          <p:nvPr/>
        </p:nvPicPr>
        <p:blipFill rotWithShape="1">
          <a:blip r:embed="rId3">
            <a:extLst>
              <a:ext uri="{28A0092B-C50C-407E-A947-70E740481C1C}">
                <a14:useLocalDpi xmlns:a14="http://schemas.microsoft.com/office/drawing/2010/main" val="0"/>
              </a:ext>
            </a:extLst>
          </a:blip>
          <a:srcRect r="15615"/>
          <a:stretch/>
        </p:blipFill>
        <p:spPr>
          <a:xfrm>
            <a:off x="-394542" y="1589058"/>
            <a:ext cx="8230552" cy="5486400"/>
          </a:xfrm>
          <a:prstGeom prst="rect">
            <a:avLst/>
          </a:prstGeom>
        </p:spPr>
      </p:pic>
      <p:pic>
        <p:nvPicPr>
          <p:cNvPr id="6" name="Banner">
            <a:extLst>
              <a:ext uri="{FF2B5EF4-FFF2-40B4-BE49-F238E27FC236}">
                <a16:creationId xmlns:a16="http://schemas.microsoft.com/office/drawing/2014/main" id="{134A0994-15EC-6A8B-1608-3528856014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7" name="TextBox 6">
            <a:extLst>
              <a:ext uri="{FF2B5EF4-FFF2-40B4-BE49-F238E27FC236}">
                <a16:creationId xmlns:a16="http://schemas.microsoft.com/office/drawing/2014/main" id="{C9115A52-B2F6-B360-278C-604CA48148C3}"/>
              </a:ext>
            </a:extLst>
          </p:cNvPr>
          <p:cNvSpPr txBox="1"/>
          <p:nvPr/>
        </p:nvSpPr>
        <p:spPr>
          <a:xfrm>
            <a:off x="1143000" y="1070650"/>
            <a:ext cx="4356847" cy="707886"/>
          </a:xfrm>
          <a:prstGeom prst="rect">
            <a:avLst/>
          </a:prstGeom>
          <a:noFill/>
        </p:spPr>
        <p:txBody>
          <a:bodyPr wrap="square" rtlCol="0">
            <a:spAutoFit/>
          </a:bodyPr>
          <a:lstStyle/>
          <a:p>
            <a:r>
              <a:rPr lang="en-US" sz="4000" b="1" dirty="0">
                <a:solidFill>
                  <a:schemeClr val="bg1"/>
                </a:solidFill>
              </a:rPr>
              <a:t>Module F</a:t>
            </a:r>
          </a:p>
        </p:txBody>
      </p:sp>
      <p:pic>
        <p:nvPicPr>
          <p:cNvPr id="11" name="Picture 10">
            <a:extLst>
              <a:ext uri="{FF2B5EF4-FFF2-40B4-BE49-F238E27FC236}">
                <a16:creationId xmlns:a16="http://schemas.microsoft.com/office/drawing/2014/main" id="{9A36BB86-A5FC-D7B6-F427-4DC973135CD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696200" y="3240069"/>
            <a:ext cx="4495800" cy="2528887"/>
          </a:xfrm>
          <a:prstGeom prst="rect">
            <a:avLst/>
          </a:prstGeom>
        </p:spPr>
      </p:pic>
      <p:pic>
        <p:nvPicPr>
          <p:cNvPr id="12" name="Picture 11" descr="A picture containing transport, airplane, aircraft, sketch&#10;&#10;Description automatically generated">
            <a:extLst>
              <a:ext uri="{FF2B5EF4-FFF2-40B4-BE49-F238E27FC236}">
                <a16:creationId xmlns:a16="http://schemas.microsoft.com/office/drawing/2014/main" id="{7485C1BC-E9BD-BC1F-4D5B-B22BF99EA5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96036">
            <a:off x="9596998" y="1794921"/>
            <a:ext cx="2109840" cy="14358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CE38AB-4C9B-4967-B1B0-51E72D17B6F2}"/>
              </a:ext>
            </a:extLst>
          </p:cNvPr>
          <p:cNvSpPr>
            <a:spLocks noGrp="1"/>
          </p:cNvSpPr>
          <p:nvPr>
            <p:ph idx="4294967295"/>
          </p:nvPr>
        </p:nvSpPr>
        <p:spPr>
          <a:xfrm>
            <a:off x="1823545" y="1921350"/>
            <a:ext cx="9525000" cy="4176723"/>
          </a:xfrm>
          <a:prstGeom prst="rect">
            <a:avLst/>
          </a:prstGeom>
        </p:spPr>
        <p:txBody>
          <a:bodyPr lIns="91440" tIns="45720" rIns="91440" bIns="45720" anchor="t">
            <a:normAutofit fontScale="77500" lnSpcReduction="20000"/>
          </a:bodyPr>
          <a:lstStyle/>
          <a:p>
            <a:pPr eaLnBrk="1" hangingPunct="1">
              <a:spcBef>
                <a:spcPts val="600"/>
              </a:spcBef>
              <a:defRPr/>
            </a:pPr>
            <a:r>
              <a:rPr lang="en-US" sz="2200" dirty="0">
                <a:solidFill>
                  <a:srgbClr val="532E1D"/>
                </a:solidFill>
                <a:latin typeface="Calibri"/>
                <a:ea typeface="Calibri"/>
                <a:cs typeface="Calibri"/>
              </a:rPr>
              <a:t>All patient care items must be stored at least 8” off the floor</a:t>
            </a:r>
          </a:p>
          <a:p>
            <a:pPr eaLnBrk="1" hangingPunct="1">
              <a:spcBef>
                <a:spcPts val="600"/>
              </a:spcBef>
              <a:defRPr/>
            </a:pPr>
            <a:r>
              <a:rPr lang="en-US" sz="2200" dirty="0">
                <a:solidFill>
                  <a:srgbClr val="532E1D"/>
                </a:solidFill>
                <a:latin typeface="Calibri"/>
                <a:ea typeface="Calibri"/>
                <a:cs typeface="Calibri"/>
              </a:rPr>
              <a:t>Open rack storage should have a bottom shelf  (</a:t>
            </a:r>
            <a:r>
              <a:rPr lang="en-US" sz="2200" dirty="0" err="1">
                <a:solidFill>
                  <a:srgbClr val="532E1D"/>
                </a:solidFill>
                <a:latin typeface="Calibri"/>
                <a:ea typeface="Calibri"/>
                <a:cs typeface="Calibri"/>
              </a:rPr>
              <a:t>plexi</a:t>
            </a:r>
            <a:r>
              <a:rPr lang="en-US" sz="2200" dirty="0">
                <a:solidFill>
                  <a:srgbClr val="532E1D"/>
                </a:solidFill>
                <a:latin typeface="Calibri"/>
                <a:ea typeface="Calibri"/>
                <a:cs typeface="Calibri"/>
              </a:rPr>
              <a:t>-glass for example) to prevent inadvertent contamination when cleaning the floor.</a:t>
            </a:r>
            <a:endParaRPr lang="en-US" sz="2200" dirty="0">
              <a:solidFill>
                <a:srgbClr val="532E1D"/>
              </a:solidFill>
              <a:latin typeface="Calibri" panose="020F0502020204030204" pitchFamily="34" charset="0"/>
              <a:ea typeface="Calibri"/>
              <a:cs typeface="Calibri" panose="020F0502020204030204" pitchFamily="34" charset="0"/>
            </a:endParaRPr>
          </a:p>
          <a:p>
            <a:pPr eaLnBrk="1" hangingPunct="1">
              <a:spcBef>
                <a:spcPts val="600"/>
              </a:spcBef>
              <a:defRPr/>
            </a:pPr>
            <a:r>
              <a:rPr lang="en-US" sz="2200" dirty="0">
                <a:solidFill>
                  <a:srgbClr val="532E1D"/>
                </a:solidFill>
                <a:latin typeface="Calibri"/>
                <a:ea typeface="Calibri"/>
                <a:cs typeface="Calibri"/>
              </a:rPr>
              <a:t>Stored at least 18” below the ceiling or the sprinkler head (according to fire code)</a:t>
            </a:r>
          </a:p>
          <a:p>
            <a:pPr eaLnBrk="1" hangingPunct="1">
              <a:spcBef>
                <a:spcPts val="600"/>
              </a:spcBef>
              <a:defRPr/>
            </a:pPr>
            <a:r>
              <a:rPr lang="en-US" sz="2200" dirty="0">
                <a:solidFill>
                  <a:srgbClr val="532E1D"/>
                </a:solidFill>
                <a:latin typeface="Calibri"/>
                <a:ea typeface="Calibri"/>
                <a:cs typeface="Calibri"/>
              </a:rPr>
              <a:t>Stored at least 2” inches from outside wall</a:t>
            </a:r>
          </a:p>
          <a:p>
            <a:pPr eaLnBrk="1" hangingPunct="1">
              <a:spcBef>
                <a:spcPts val="600"/>
              </a:spcBef>
              <a:defRPr/>
            </a:pPr>
            <a:r>
              <a:rPr lang="en-US" sz="2200" dirty="0">
                <a:solidFill>
                  <a:srgbClr val="532E1D"/>
                </a:solidFill>
                <a:latin typeface="Calibri"/>
                <a:ea typeface="Calibri"/>
                <a:cs typeface="Calibri"/>
              </a:rPr>
              <a:t>Items should be stored in areas of limited traffic</a:t>
            </a:r>
          </a:p>
          <a:p>
            <a:pPr eaLnBrk="1" hangingPunct="1">
              <a:spcBef>
                <a:spcPts val="600"/>
              </a:spcBef>
              <a:defRPr/>
            </a:pPr>
            <a:r>
              <a:rPr lang="en-US" sz="2200" dirty="0">
                <a:solidFill>
                  <a:srgbClr val="532E1D"/>
                </a:solidFill>
                <a:latin typeface="Calibri"/>
                <a:ea typeface="Calibri"/>
                <a:cs typeface="Calibri"/>
              </a:rPr>
              <a:t>Stored in an area with controlled temperature and humidity</a:t>
            </a:r>
          </a:p>
          <a:p>
            <a:pPr eaLnBrk="1" hangingPunct="1">
              <a:spcBef>
                <a:spcPts val="600"/>
              </a:spcBef>
              <a:defRPr/>
            </a:pPr>
            <a:r>
              <a:rPr lang="en-US" sz="2200" dirty="0">
                <a:solidFill>
                  <a:srgbClr val="532E1D"/>
                </a:solidFill>
                <a:latin typeface="Calibri"/>
                <a:ea typeface="Calibri"/>
                <a:cs typeface="Calibri"/>
              </a:rPr>
              <a:t>Outside shipping containers and corrugated cartons should not be used as storage containers</a:t>
            </a:r>
          </a:p>
          <a:p>
            <a:pPr eaLnBrk="1" hangingPunct="1">
              <a:spcBef>
                <a:spcPts val="600"/>
              </a:spcBef>
              <a:defRPr/>
            </a:pPr>
            <a:r>
              <a:rPr lang="en-US" sz="2200" dirty="0">
                <a:solidFill>
                  <a:srgbClr val="532E1D"/>
                </a:solidFill>
                <a:latin typeface="Calibri"/>
                <a:ea typeface="Calibri"/>
                <a:cs typeface="Calibri"/>
              </a:rPr>
              <a:t>Items should not be stored under sinks or exposed water/sewer pipes</a:t>
            </a:r>
          </a:p>
          <a:p>
            <a:pPr eaLnBrk="1" hangingPunct="1">
              <a:spcBef>
                <a:spcPts val="600"/>
              </a:spcBef>
              <a:defRPr/>
            </a:pPr>
            <a:r>
              <a:rPr lang="en-US" sz="2200" dirty="0">
                <a:solidFill>
                  <a:srgbClr val="532E1D"/>
                </a:solidFill>
                <a:latin typeface="Calibri"/>
                <a:ea typeface="Calibri"/>
                <a:cs typeface="Calibri"/>
              </a:rPr>
              <a:t>Windowsills should be avoided</a:t>
            </a:r>
          </a:p>
          <a:p>
            <a:pPr eaLnBrk="1" hangingPunct="1">
              <a:spcBef>
                <a:spcPts val="600"/>
              </a:spcBef>
              <a:defRPr/>
            </a:pPr>
            <a:r>
              <a:rPr lang="en-US" sz="2200" dirty="0">
                <a:solidFill>
                  <a:srgbClr val="532E1D"/>
                </a:solidFill>
                <a:latin typeface="Calibri"/>
                <a:ea typeface="Calibri"/>
                <a:cs typeface="Calibri"/>
              </a:rPr>
              <a:t>Closed or covered cabinets are preferred</a:t>
            </a:r>
          </a:p>
          <a:p>
            <a:pPr eaLnBrk="1" hangingPunct="1">
              <a:defRPr/>
            </a:pPr>
            <a:endParaRPr lang="en-US" dirty="0"/>
          </a:p>
        </p:txBody>
      </p:sp>
      <p:pic>
        <p:nvPicPr>
          <p:cNvPr id="4" name="Banner">
            <a:extLst>
              <a:ext uri="{FF2B5EF4-FFF2-40B4-BE49-F238E27FC236}">
                <a16:creationId xmlns:a16="http://schemas.microsoft.com/office/drawing/2014/main" id="{3678D45C-C7CE-CE9D-9BF1-3BE166CE66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6" name="TextBox 5">
            <a:extLst>
              <a:ext uri="{FF2B5EF4-FFF2-40B4-BE49-F238E27FC236}">
                <a16:creationId xmlns:a16="http://schemas.microsoft.com/office/drawing/2014/main" id="{01A3C7F8-3321-437A-4F09-F263072E3CF1}"/>
              </a:ext>
            </a:extLst>
          </p:cNvPr>
          <p:cNvSpPr txBox="1"/>
          <p:nvPr/>
        </p:nvSpPr>
        <p:spPr>
          <a:xfrm>
            <a:off x="1143000" y="1070650"/>
            <a:ext cx="10668000" cy="707886"/>
          </a:xfrm>
          <a:prstGeom prst="rect">
            <a:avLst/>
          </a:prstGeom>
          <a:noFill/>
        </p:spPr>
        <p:txBody>
          <a:bodyPr wrap="square" rtlCol="0">
            <a:spAutoFit/>
          </a:bodyPr>
          <a:lstStyle/>
          <a:p>
            <a:r>
              <a:rPr lang="en-US" sz="4000" b="1" dirty="0"/>
              <a:t>General Guidelines</a:t>
            </a:r>
          </a:p>
        </p:txBody>
      </p:sp>
      <p:pic>
        <p:nvPicPr>
          <p:cNvPr id="7" name="Icon">
            <a:extLst>
              <a:ext uri="{FF2B5EF4-FFF2-40B4-BE49-F238E27FC236}">
                <a16:creationId xmlns:a16="http://schemas.microsoft.com/office/drawing/2014/main" id="{B265C771-E1AC-A790-5304-F0E2F6311B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5000" y="1070650"/>
            <a:ext cx="736468" cy="736468"/>
          </a:xfrm>
          <a:prstGeom prst="rect">
            <a:avLst/>
          </a:prstGeom>
        </p:spPr>
      </p:pic>
      <p:pic>
        <p:nvPicPr>
          <p:cNvPr id="8" name="storage icon">
            <a:extLst>
              <a:ext uri="{FF2B5EF4-FFF2-40B4-BE49-F238E27FC236}">
                <a16:creationId xmlns:a16="http://schemas.microsoft.com/office/drawing/2014/main" id="{26B6BE0D-3EFF-910E-3A82-C10C8EB429C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3750" y="5726575"/>
            <a:ext cx="641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BE3282E7-423E-927C-521B-98306DE5F20F}"/>
              </a:ext>
            </a:extLst>
          </p:cNvPr>
          <p:cNvSpPr txBox="1"/>
          <p:nvPr/>
        </p:nvSpPr>
        <p:spPr>
          <a:xfrm>
            <a:off x="1676400" y="6052527"/>
            <a:ext cx="895502" cy="369332"/>
          </a:xfrm>
          <a:prstGeom prst="rect">
            <a:avLst/>
          </a:prstGeom>
          <a:noFill/>
        </p:spPr>
        <p:txBody>
          <a:bodyPr wrap="none" rtlCol="0">
            <a:spAutoFit/>
          </a:bodyPr>
          <a:lstStyle/>
          <a:p>
            <a:r>
              <a:rPr lang="en-US" dirty="0">
                <a:solidFill>
                  <a:srgbClr val="1310B2"/>
                </a:solidFill>
              </a:rPr>
              <a:t>Storage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6905A047-EAC1-5B01-2031-EC5FF005D238}"/>
              </a:ext>
            </a:extLst>
          </p:cNvPr>
          <p:cNvSpPr txBox="1"/>
          <p:nvPr/>
        </p:nvSpPr>
        <p:spPr>
          <a:xfrm>
            <a:off x="1676400" y="6052527"/>
            <a:ext cx="1333698" cy="369332"/>
          </a:xfrm>
          <a:prstGeom prst="rect">
            <a:avLst/>
          </a:prstGeom>
          <a:noFill/>
        </p:spPr>
        <p:txBody>
          <a:bodyPr wrap="none" rtlCol="0">
            <a:spAutoFit/>
          </a:bodyPr>
          <a:lstStyle/>
          <a:p>
            <a:r>
              <a:rPr lang="en-US" dirty="0">
                <a:solidFill>
                  <a:srgbClr val="FAC810"/>
                </a:solidFill>
              </a:rPr>
              <a:t>Semi-critical</a:t>
            </a:r>
          </a:p>
        </p:txBody>
      </p:sp>
      <p:sp>
        <p:nvSpPr>
          <p:cNvPr id="17" name="Content Placeholder 2">
            <a:extLst>
              <a:ext uri="{FF2B5EF4-FFF2-40B4-BE49-F238E27FC236}">
                <a16:creationId xmlns:a16="http://schemas.microsoft.com/office/drawing/2014/main" id="{B41892A8-DEBB-B1A6-0669-5FB506C30184}"/>
              </a:ext>
            </a:extLst>
          </p:cNvPr>
          <p:cNvSpPr txBox="1">
            <a:spLocks/>
          </p:cNvSpPr>
          <p:nvPr/>
        </p:nvSpPr>
        <p:spPr>
          <a:xfrm>
            <a:off x="3264154" y="2523360"/>
            <a:ext cx="7761890" cy="3487866"/>
          </a:xfrm>
          <a:prstGeom prst="rect">
            <a:avLst/>
          </a:prstGeom>
        </p:spPr>
        <p:txBody>
          <a:bodyPr>
            <a:normAutofit/>
          </a:bodyPr>
          <a:lstStyle>
            <a:lvl1pPr marL="342900" indent="-273050" algn="l" rtl="0" eaLnBrk="0" fontAlgn="base" hangingPunct="0">
              <a:spcBef>
                <a:spcPts val="700"/>
              </a:spcBef>
              <a:spcAft>
                <a:spcPts val="600"/>
              </a:spcAft>
              <a:buSzPct val="85000"/>
              <a:buFont typeface="Arial" panose="020B0604020202020204" pitchFamily="34" charset="0"/>
              <a:buChar char="•"/>
              <a:defRPr sz="3200" kern="1200">
                <a:solidFill>
                  <a:schemeClr val="bg1"/>
                </a:solidFill>
                <a:latin typeface="+mn-lt"/>
                <a:ea typeface="+mn-ea"/>
                <a:cs typeface="+mn-cs"/>
              </a:defRPr>
            </a:lvl1pPr>
            <a:lvl2pPr marL="742950" indent="-273050" algn="l" rtl="0" eaLnBrk="0" fontAlgn="base" hangingPunct="0">
              <a:spcBef>
                <a:spcPts val="700"/>
              </a:spcBef>
              <a:spcAft>
                <a:spcPts val="600"/>
              </a:spcAft>
              <a:buSzPct val="85000"/>
              <a:buFont typeface="Arial" panose="020B0604020202020204" pitchFamily="34" charset="0"/>
              <a:buChar char="•"/>
              <a:defRPr sz="2800" kern="1200">
                <a:solidFill>
                  <a:schemeClr val="bg1"/>
                </a:solidFill>
                <a:latin typeface="+mn-lt"/>
                <a:ea typeface="+mn-ea"/>
                <a:cs typeface="+mn-cs"/>
              </a:defRPr>
            </a:lvl2pPr>
            <a:lvl3pPr marL="1143000" indent="-273050" algn="l" rtl="0" eaLnBrk="0" fontAlgn="base" hangingPunct="0">
              <a:spcBef>
                <a:spcPts val="700"/>
              </a:spcBef>
              <a:spcAft>
                <a:spcPts val="600"/>
              </a:spcAft>
              <a:buSzPct val="85000"/>
              <a:buFont typeface="Arial" panose="020B0604020202020204" pitchFamily="34" charset="0"/>
              <a:buChar char="•"/>
              <a:defRPr sz="2400" kern="1200">
                <a:solidFill>
                  <a:schemeClr val="bg1"/>
                </a:solidFill>
                <a:latin typeface="+mn-lt"/>
                <a:ea typeface="+mn-ea"/>
                <a:cs typeface="+mn-cs"/>
              </a:defRPr>
            </a:lvl3pPr>
            <a:lvl4pPr marL="16002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4pPr>
            <a:lvl5pPr marL="20574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0" indent="0" eaLnBrk="1" hangingPunct="1">
              <a:spcAft>
                <a:spcPts val="400"/>
              </a:spcAft>
              <a:buFont typeface="Arial" panose="020B0604020202020204" pitchFamily="34" charset="0"/>
              <a:buNone/>
              <a:defRPr/>
            </a:pPr>
            <a:r>
              <a:rPr lang="en-US" sz="2400" b="1" dirty="0">
                <a:solidFill>
                  <a:schemeClr val="bg2">
                    <a:lumMod val="25000"/>
                    <a:lumOff val="75000"/>
                  </a:schemeClr>
                </a:solidFill>
                <a:latin typeface="Calibri" panose="020F0502020204030204" pitchFamily="34" charset="0"/>
                <a:cs typeface="Calibri" panose="020F0502020204030204" pitchFamily="34" charset="0"/>
              </a:rPr>
              <a:t>Critical</a:t>
            </a:r>
          </a:p>
          <a:p>
            <a:pPr marL="0" indent="0" eaLnBrk="1" hangingPunct="1">
              <a:spcAft>
                <a:spcPts val="400"/>
              </a:spcAft>
              <a:buFont typeface="Arial" panose="020B0604020202020204" pitchFamily="34" charset="0"/>
              <a:buNone/>
              <a:defRPr/>
            </a:pPr>
            <a:endParaRPr lang="en-US" sz="1600" dirty="0">
              <a:solidFill>
                <a:srgbClr val="532E1D"/>
              </a:solidFill>
              <a:latin typeface="Calibri" panose="020F0502020204030204" pitchFamily="34" charset="0"/>
              <a:cs typeface="Calibri" panose="020F0502020204030204" pitchFamily="34" charset="0"/>
            </a:endParaRPr>
          </a:p>
          <a:p>
            <a:pPr marL="0" indent="0" eaLnBrk="1" hangingPunct="1">
              <a:spcAft>
                <a:spcPts val="400"/>
              </a:spcAft>
              <a:buFont typeface="Arial" panose="020B0604020202020204" pitchFamily="34" charset="0"/>
              <a:buNone/>
              <a:defRPr/>
            </a:pPr>
            <a:r>
              <a:rPr lang="en-US" sz="2400" b="1" dirty="0">
                <a:solidFill>
                  <a:srgbClr val="FFC000"/>
                </a:solidFill>
              </a:rPr>
              <a:t>Semi-critical</a:t>
            </a:r>
          </a:p>
          <a:p>
            <a:pPr marL="0" indent="0" eaLnBrk="1" hangingPunct="1">
              <a:spcAft>
                <a:spcPts val="400"/>
              </a:spcAft>
              <a:buFont typeface="Arial" panose="020B0604020202020204" pitchFamily="34" charset="0"/>
              <a:buNone/>
              <a:defRPr/>
            </a:pPr>
            <a:endParaRPr lang="en-US" sz="2400" b="1" dirty="0">
              <a:solidFill>
                <a:srgbClr val="532E1D"/>
              </a:solidFill>
              <a:latin typeface="Calibri" panose="020F0502020204030204" pitchFamily="34" charset="0"/>
              <a:cs typeface="Calibri" panose="020F0502020204030204" pitchFamily="34" charset="0"/>
            </a:endParaRPr>
          </a:p>
          <a:p>
            <a:pPr marL="0" indent="0" eaLnBrk="1" hangingPunct="1">
              <a:spcAft>
                <a:spcPts val="400"/>
              </a:spcAft>
              <a:buFont typeface="Arial" panose="020B0604020202020204" pitchFamily="34" charset="0"/>
              <a:buNone/>
              <a:defRPr/>
            </a:pPr>
            <a:endParaRPr lang="en-US" sz="900" b="1" dirty="0">
              <a:solidFill>
                <a:srgbClr val="0070C0"/>
              </a:solidFill>
            </a:endParaRPr>
          </a:p>
          <a:p>
            <a:pPr marL="0" indent="0" eaLnBrk="1" hangingPunct="1">
              <a:spcAft>
                <a:spcPts val="400"/>
              </a:spcAft>
              <a:buFont typeface="Arial" panose="020B0604020202020204" pitchFamily="34" charset="0"/>
              <a:buNone/>
              <a:defRPr/>
            </a:pPr>
            <a:r>
              <a:rPr lang="en-US" sz="2400" b="1" dirty="0">
                <a:solidFill>
                  <a:schemeClr val="bg2">
                    <a:lumMod val="25000"/>
                    <a:lumOff val="75000"/>
                  </a:schemeClr>
                </a:solidFill>
              </a:rPr>
              <a:t>Non-critical</a:t>
            </a:r>
            <a:endParaRPr lang="en-US" sz="2400" b="1" dirty="0">
              <a:solidFill>
                <a:schemeClr val="bg2">
                  <a:lumMod val="25000"/>
                  <a:lumOff val="75000"/>
                </a:schemeClr>
              </a:solidFill>
              <a:latin typeface="Calibri" panose="020F0502020204030204" pitchFamily="34" charset="0"/>
              <a:cs typeface="Calibri" panose="020F0502020204030204" pitchFamily="34" charset="0"/>
            </a:endParaRPr>
          </a:p>
          <a:p>
            <a:pPr marL="68580" indent="0" eaLnBrk="1" hangingPunct="1">
              <a:buFont typeface="Arial" panose="020B0604020202020204" pitchFamily="34" charset="0"/>
              <a:buNone/>
              <a:defRPr/>
            </a:pPr>
            <a:endParaRPr lang="en-US" b="1" dirty="0"/>
          </a:p>
        </p:txBody>
      </p:sp>
      <p:sp>
        <p:nvSpPr>
          <p:cNvPr id="11" name="Content Placeholder 2">
            <a:extLst>
              <a:ext uri="{FF2B5EF4-FFF2-40B4-BE49-F238E27FC236}">
                <a16:creationId xmlns:a16="http://schemas.microsoft.com/office/drawing/2014/main" id="{8FAAACF9-3951-E4FC-77B4-7188C1FDA182}"/>
              </a:ext>
            </a:extLst>
          </p:cNvPr>
          <p:cNvSpPr txBox="1">
            <a:spLocks/>
          </p:cNvSpPr>
          <p:nvPr/>
        </p:nvSpPr>
        <p:spPr>
          <a:xfrm>
            <a:off x="3263982" y="1995477"/>
            <a:ext cx="7761890" cy="4256300"/>
          </a:xfrm>
          <a:prstGeom prst="rect">
            <a:avLst/>
          </a:prstGeom>
        </p:spPr>
        <p:txBody>
          <a:bodyPr>
            <a:normAutofit/>
          </a:bodyPr>
          <a:lstStyle>
            <a:lvl1pPr marL="342900" indent="-273050" algn="l" rtl="0" eaLnBrk="0" fontAlgn="base" hangingPunct="0">
              <a:spcBef>
                <a:spcPts val="700"/>
              </a:spcBef>
              <a:spcAft>
                <a:spcPts val="600"/>
              </a:spcAft>
              <a:buSzPct val="85000"/>
              <a:buFont typeface="Arial" panose="020B0604020202020204" pitchFamily="34" charset="0"/>
              <a:buChar char="•"/>
              <a:defRPr sz="3200" kern="1200">
                <a:solidFill>
                  <a:schemeClr val="bg1"/>
                </a:solidFill>
                <a:latin typeface="+mn-lt"/>
                <a:ea typeface="+mn-ea"/>
                <a:cs typeface="+mn-cs"/>
              </a:defRPr>
            </a:lvl1pPr>
            <a:lvl2pPr marL="742950" indent="-273050" algn="l" rtl="0" eaLnBrk="0" fontAlgn="base" hangingPunct="0">
              <a:spcBef>
                <a:spcPts val="700"/>
              </a:spcBef>
              <a:spcAft>
                <a:spcPts val="600"/>
              </a:spcAft>
              <a:buSzPct val="85000"/>
              <a:buFont typeface="Arial" panose="020B0604020202020204" pitchFamily="34" charset="0"/>
              <a:buChar char="•"/>
              <a:defRPr sz="2800" kern="1200">
                <a:solidFill>
                  <a:schemeClr val="bg1"/>
                </a:solidFill>
                <a:latin typeface="+mn-lt"/>
                <a:ea typeface="+mn-ea"/>
                <a:cs typeface="+mn-cs"/>
              </a:defRPr>
            </a:lvl2pPr>
            <a:lvl3pPr marL="1143000" indent="-273050" algn="l" rtl="0" eaLnBrk="0" fontAlgn="base" hangingPunct="0">
              <a:spcBef>
                <a:spcPts val="700"/>
              </a:spcBef>
              <a:spcAft>
                <a:spcPts val="600"/>
              </a:spcAft>
              <a:buSzPct val="85000"/>
              <a:buFont typeface="Arial" panose="020B0604020202020204" pitchFamily="34" charset="0"/>
              <a:buChar char="•"/>
              <a:defRPr sz="2400" kern="1200">
                <a:solidFill>
                  <a:schemeClr val="bg1"/>
                </a:solidFill>
                <a:latin typeface="+mn-lt"/>
                <a:ea typeface="+mn-ea"/>
                <a:cs typeface="+mn-cs"/>
              </a:defRPr>
            </a:lvl3pPr>
            <a:lvl4pPr marL="16002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4pPr>
            <a:lvl5pPr marL="20574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0" indent="0" eaLnBrk="1" hangingPunct="1">
              <a:spcAft>
                <a:spcPts val="400"/>
              </a:spcAft>
              <a:buFont typeface="Arial" panose="020B0604020202020204" pitchFamily="34" charset="0"/>
              <a:buNone/>
              <a:defRPr/>
            </a:pPr>
            <a:endParaRPr lang="en-US" sz="2400" b="1" dirty="0">
              <a:solidFill>
                <a:srgbClr val="532E1D"/>
              </a:solidFill>
              <a:latin typeface="Edmondsans"/>
            </a:endParaRPr>
          </a:p>
          <a:p>
            <a:pPr marL="0" indent="0" eaLnBrk="1" hangingPunct="1">
              <a:spcAft>
                <a:spcPts val="400"/>
              </a:spcAft>
              <a:buFont typeface="Arial" panose="020B0604020202020204" pitchFamily="34" charset="0"/>
              <a:buNone/>
              <a:defRPr/>
            </a:pPr>
            <a:r>
              <a:rPr lang="en-US" sz="2800" dirty="0">
                <a:solidFill>
                  <a:schemeClr val="tx1">
                    <a:lumMod val="95000"/>
                  </a:schemeClr>
                </a:solidFill>
              </a:rPr>
              <a:t>            – </a:t>
            </a:r>
            <a:r>
              <a:rPr lang="en-US" sz="2400" dirty="0">
                <a:solidFill>
                  <a:schemeClr val="tx1">
                    <a:lumMod val="95000"/>
                  </a:schemeClr>
                </a:solidFill>
                <a:latin typeface="Calibri" panose="020F0502020204030204" pitchFamily="34" charset="0"/>
                <a:cs typeface="Calibri" panose="020F0502020204030204" pitchFamily="34" charset="0"/>
              </a:rPr>
              <a:t>Objects which enter normally sterile tissue or the vascular system and require sterilization</a:t>
            </a:r>
          </a:p>
          <a:p>
            <a:pPr marL="0" indent="0" eaLnBrk="1" hangingPunct="1">
              <a:spcAft>
                <a:spcPts val="400"/>
              </a:spcAft>
              <a:buFont typeface="Arial" panose="020B0604020202020204" pitchFamily="34" charset="0"/>
              <a:buNone/>
              <a:defRPr/>
            </a:pPr>
            <a:r>
              <a:rPr lang="en-US" sz="2400" dirty="0">
                <a:solidFill>
                  <a:srgbClr val="FFC000"/>
                </a:solidFill>
              </a:rPr>
              <a:t>                        – </a:t>
            </a:r>
            <a:r>
              <a:rPr lang="en-US" sz="2400" dirty="0">
                <a:solidFill>
                  <a:srgbClr val="532E1D"/>
                </a:solidFill>
                <a:latin typeface="Calibri" panose="020F0502020204030204" pitchFamily="34" charset="0"/>
                <a:cs typeface="Calibri" panose="020F0502020204030204" pitchFamily="34" charset="0"/>
              </a:rPr>
              <a:t>Objects that contact mucous membranes or non-intact skin and require high-level disinfection, which kills all but high-levels of bacterial spores</a:t>
            </a:r>
          </a:p>
          <a:p>
            <a:pPr marL="0" indent="0" eaLnBrk="1" hangingPunct="1">
              <a:spcAft>
                <a:spcPts val="400"/>
              </a:spcAft>
              <a:buFont typeface="Arial" panose="020B0604020202020204" pitchFamily="34" charset="0"/>
              <a:buNone/>
              <a:defRPr/>
            </a:pPr>
            <a:r>
              <a:rPr lang="en-US" sz="2400" dirty="0">
                <a:solidFill>
                  <a:schemeClr val="bg2">
                    <a:lumMod val="25000"/>
                    <a:lumOff val="75000"/>
                  </a:schemeClr>
                </a:solidFill>
              </a:rPr>
              <a:t>                       –</a:t>
            </a:r>
            <a:r>
              <a:rPr lang="en-US" sz="2800" dirty="0">
                <a:solidFill>
                  <a:schemeClr val="bg2">
                    <a:lumMod val="25000"/>
                    <a:lumOff val="75000"/>
                  </a:schemeClr>
                </a:solidFill>
              </a:rPr>
              <a:t> </a:t>
            </a:r>
            <a:r>
              <a:rPr lang="en-US" sz="2400" dirty="0">
                <a:solidFill>
                  <a:schemeClr val="bg2">
                    <a:lumMod val="25000"/>
                    <a:lumOff val="75000"/>
                  </a:schemeClr>
                </a:solidFill>
                <a:latin typeface="Calibri" panose="020F0502020204030204" pitchFamily="34" charset="0"/>
                <a:cs typeface="Calibri" panose="020F0502020204030204" pitchFamily="34" charset="0"/>
              </a:rPr>
              <a:t>Objects that contact intact skin but not mucous membranes, and require low-level disinfection</a:t>
            </a:r>
          </a:p>
          <a:p>
            <a:pPr marL="68580" indent="0" eaLnBrk="1" hangingPunct="1">
              <a:buFont typeface="Arial" panose="020B0604020202020204" pitchFamily="34" charset="0"/>
              <a:buNone/>
              <a:defRPr/>
            </a:pPr>
            <a:endParaRPr lang="en-US" b="1" dirty="0"/>
          </a:p>
        </p:txBody>
      </p:sp>
      <p:sp>
        <p:nvSpPr>
          <p:cNvPr id="12" name="Content Placeholder 2">
            <a:extLst>
              <a:ext uri="{FF2B5EF4-FFF2-40B4-BE49-F238E27FC236}">
                <a16:creationId xmlns:a16="http://schemas.microsoft.com/office/drawing/2014/main" id="{5D1ED4D8-F7B8-54FE-4A76-BC22BFA053DB}"/>
              </a:ext>
            </a:extLst>
          </p:cNvPr>
          <p:cNvSpPr txBox="1">
            <a:spLocks/>
          </p:cNvSpPr>
          <p:nvPr/>
        </p:nvSpPr>
        <p:spPr>
          <a:xfrm>
            <a:off x="3263982" y="1995477"/>
            <a:ext cx="7761890" cy="4256300"/>
          </a:xfrm>
          <a:prstGeom prst="rect">
            <a:avLst/>
          </a:prstGeom>
        </p:spPr>
        <p:txBody>
          <a:bodyPr>
            <a:normAutofit/>
          </a:bodyPr>
          <a:lstStyle>
            <a:lvl1pPr marL="342900" indent="-273050" algn="l" rtl="0" eaLnBrk="0" fontAlgn="base" hangingPunct="0">
              <a:spcBef>
                <a:spcPts val="700"/>
              </a:spcBef>
              <a:spcAft>
                <a:spcPts val="600"/>
              </a:spcAft>
              <a:buSzPct val="85000"/>
              <a:buFont typeface="Arial" panose="020B0604020202020204" pitchFamily="34" charset="0"/>
              <a:buChar char="•"/>
              <a:defRPr sz="3200" kern="1200">
                <a:solidFill>
                  <a:schemeClr val="bg1"/>
                </a:solidFill>
                <a:latin typeface="+mn-lt"/>
                <a:ea typeface="+mn-ea"/>
                <a:cs typeface="+mn-cs"/>
              </a:defRPr>
            </a:lvl1pPr>
            <a:lvl2pPr marL="742950" indent="-273050" algn="l" rtl="0" eaLnBrk="0" fontAlgn="base" hangingPunct="0">
              <a:spcBef>
                <a:spcPts val="700"/>
              </a:spcBef>
              <a:spcAft>
                <a:spcPts val="600"/>
              </a:spcAft>
              <a:buSzPct val="85000"/>
              <a:buFont typeface="Arial" panose="020B0604020202020204" pitchFamily="34" charset="0"/>
              <a:buChar char="•"/>
              <a:defRPr sz="2800" kern="1200">
                <a:solidFill>
                  <a:schemeClr val="bg1"/>
                </a:solidFill>
                <a:latin typeface="+mn-lt"/>
                <a:ea typeface="+mn-ea"/>
                <a:cs typeface="+mn-cs"/>
              </a:defRPr>
            </a:lvl2pPr>
            <a:lvl3pPr marL="1143000" indent="-273050" algn="l" rtl="0" eaLnBrk="0" fontAlgn="base" hangingPunct="0">
              <a:spcBef>
                <a:spcPts val="700"/>
              </a:spcBef>
              <a:spcAft>
                <a:spcPts val="600"/>
              </a:spcAft>
              <a:buSzPct val="85000"/>
              <a:buFont typeface="Arial" panose="020B0604020202020204" pitchFamily="34" charset="0"/>
              <a:buChar char="•"/>
              <a:defRPr sz="2400" kern="1200">
                <a:solidFill>
                  <a:schemeClr val="bg1"/>
                </a:solidFill>
                <a:latin typeface="+mn-lt"/>
                <a:ea typeface="+mn-ea"/>
                <a:cs typeface="+mn-cs"/>
              </a:defRPr>
            </a:lvl3pPr>
            <a:lvl4pPr marL="16002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4pPr>
            <a:lvl5pPr marL="20574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0" indent="0" eaLnBrk="1" hangingPunct="1">
              <a:spcAft>
                <a:spcPts val="400"/>
              </a:spcAft>
              <a:buFont typeface="Arial" panose="020B0604020202020204" pitchFamily="34" charset="0"/>
              <a:buNone/>
              <a:defRPr/>
            </a:pPr>
            <a:endParaRPr lang="en-US" sz="2400" b="1" dirty="0">
              <a:solidFill>
                <a:srgbClr val="532E1D"/>
              </a:solidFill>
              <a:latin typeface="Edmondsans"/>
            </a:endParaRPr>
          </a:p>
          <a:p>
            <a:pPr marL="0" indent="0" eaLnBrk="1" hangingPunct="1">
              <a:spcAft>
                <a:spcPts val="400"/>
              </a:spcAft>
              <a:buFont typeface="Arial" panose="020B0604020202020204" pitchFamily="34" charset="0"/>
              <a:buNone/>
              <a:defRPr/>
            </a:pPr>
            <a:r>
              <a:rPr lang="en-US" sz="2800" dirty="0">
                <a:solidFill>
                  <a:schemeClr val="bg2">
                    <a:lumMod val="25000"/>
                    <a:lumOff val="75000"/>
                  </a:schemeClr>
                </a:solidFill>
              </a:rPr>
              <a:t>            – </a:t>
            </a:r>
            <a:r>
              <a:rPr lang="en-US" sz="2400" dirty="0">
                <a:solidFill>
                  <a:schemeClr val="bg2">
                    <a:lumMod val="25000"/>
                    <a:lumOff val="75000"/>
                  </a:schemeClr>
                </a:solidFill>
                <a:latin typeface="Calibri" panose="020F0502020204030204" pitchFamily="34" charset="0"/>
                <a:cs typeface="Calibri" panose="020F0502020204030204" pitchFamily="34" charset="0"/>
              </a:rPr>
              <a:t>Objects which enter normally sterile tissue or the vascular system and require sterilization</a:t>
            </a:r>
          </a:p>
          <a:p>
            <a:pPr marL="0" indent="0" eaLnBrk="1" hangingPunct="1">
              <a:spcAft>
                <a:spcPts val="400"/>
              </a:spcAft>
              <a:buFont typeface="Arial" panose="020B0604020202020204" pitchFamily="34" charset="0"/>
              <a:buNone/>
              <a:defRPr/>
            </a:pPr>
            <a:r>
              <a:rPr lang="en-US" sz="2400" dirty="0">
                <a:solidFill>
                  <a:srgbClr val="FFC000"/>
                </a:solidFill>
              </a:rPr>
              <a:t>                        – </a:t>
            </a:r>
            <a:r>
              <a:rPr lang="en-US" sz="2400" dirty="0">
                <a:solidFill>
                  <a:srgbClr val="532E1D"/>
                </a:solidFill>
                <a:latin typeface="Calibri" panose="020F0502020204030204" pitchFamily="34" charset="0"/>
                <a:cs typeface="Calibri" panose="020F0502020204030204" pitchFamily="34" charset="0"/>
              </a:rPr>
              <a:t>Objects that contact mucous membranes or non-intact skin and require high-level disinfection, which kills all but high-levels of bacterial spores</a:t>
            </a:r>
          </a:p>
          <a:p>
            <a:pPr marL="68580" indent="0" eaLnBrk="1" hangingPunct="1">
              <a:buFont typeface="Arial" panose="020B0604020202020204" pitchFamily="34" charset="0"/>
              <a:buNone/>
              <a:defRPr/>
            </a:pPr>
            <a:endParaRPr lang="en-US" b="1" dirty="0"/>
          </a:p>
        </p:txBody>
      </p:sp>
      <p:sp>
        <p:nvSpPr>
          <p:cNvPr id="18" name="TextBox 17">
            <a:extLst>
              <a:ext uri="{FF2B5EF4-FFF2-40B4-BE49-F238E27FC236}">
                <a16:creationId xmlns:a16="http://schemas.microsoft.com/office/drawing/2014/main" id="{753809AE-0ECF-6299-814E-B365515C3E4A}"/>
              </a:ext>
            </a:extLst>
          </p:cNvPr>
          <p:cNvSpPr txBox="1"/>
          <p:nvPr/>
        </p:nvSpPr>
        <p:spPr>
          <a:xfrm>
            <a:off x="3270437" y="1966895"/>
            <a:ext cx="6382010" cy="461665"/>
          </a:xfrm>
          <a:prstGeom prst="rect">
            <a:avLst/>
          </a:prstGeom>
          <a:noFill/>
        </p:spPr>
        <p:txBody>
          <a:bodyPr wrap="square">
            <a:spAutoFit/>
          </a:bodyPr>
          <a:lstStyle/>
          <a:p>
            <a:pPr marL="0" indent="0" eaLnBrk="1" hangingPunct="1">
              <a:spcAft>
                <a:spcPts val="400"/>
              </a:spcAft>
              <a:buFont typeface="Arial" panose="020B0604020202020204" pitchFamily="34" charset="0"/>
              <a:buNone/>
              <a:defRPr/>
            </a:pPr>
            <a:r>
              <a:rPr lang="en-US" sz="2400" b="1" dirty="0">
                <a:solidFill>
                  <a:srgbClr val="532E1D"/>
                </a:solidFill>
                <a:latin typeface="Edmondsans"/>
              </a:rPr>
              <a:t>Spaulding Classification of Surfaces:</a:t>
            </a:r>
          </a:p>
        </p:txBody>
      </p:sp>
      <p:sp>
        <p:nvSpPr>
          <p:cNvPr id="19" name="1 Critical Dot">
            <a:extLst>
              <a:ext uri="{FF2B5EF4-FFF2-40B4-BE49-F238E27FC236}">
                <a16:creationId xmlns:a16="http://schemas.microsoft.com/office/drawing/2014/main" id="{51643B79-DA97-9983-8AAD-80D597D858E2}"/>
              </a:ext>
            </a:extLst>
          </p:cNvPr>
          <p:cNvSpPr/>
          <p:nvPr/>
        </p:nvSpPr>
        <p:spPr>
          <a:xfrm>
            <a:off x="2697753" y="2571998"/>
            <a:ext cx="403225" cy="403225"/>
          </a:xfrm>
          <a:prstGeom prst="ellipse">
            <a:avLst/>
          </a:prstGeom>
          <a:solidFill>
            <a:schemeClr val="bg2">
              <a:lumMod val="25000"/>
              <a:lumOff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1 Non-critical Dot">
            <a:extLst>
              <a:ext uri="{FF2B5EF4-FFF2-40B4-BE49-F238E27FC236}">
                <a16:creationId xmlns:a16="http://schemas.microsoft.com/office/drawing/2014/main" id="{3353DBE5-2852-29EF-BEDD-063C37321603}"/>
              </a:ext>
            </a:extLst>
          </p:cNvPr>
          <p:cNvSpPr/>
          <p:nvPr/>
        </p:nvSpPr>
        <p:spPr>
          <a:xfrm>
            <a:off x="2705076" y="4721081"/>
            <a:ext cx="403225" cy="403225"/>
          </a:xfrm>
          <a:prstGeom prst="ellipse">
            <a:avLst/>
          </a:prstGeom>
          <a:solidFill>
            <a:schemeClr val="bg2">
              <a:lumMod val="25000"/>
              <a:lumOff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2" name="1 and 2 critical item">
            <a:extLst>
              <a:ext uri="{FF2B5EF4-FFF2-40B4-BE49-F238E27FC236}">
                <a16:creationId xmlns:a16="http://schemas.microsoft.com/office/drawing/2014/main" id="{CA109B7D-3E46-E441-F996-AEA73B02752E}"/>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14300" y="1609783"/>
            <a:ext cx="168433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1  non-critical item">
            <a:extLst>
              <a:ext uri="{FF2B5EF4-FFF2-40B4-BE49-F238E27FC236}">
                <a16:creationId xmlns:a16="http://schemas.microsoft.com/office/drawing/2014/main" id="{6C83F227-61E6-3068-68B3-5C2CBE83B39B}"/>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200770" y="4525027"/>
            <a:ext cx="1446212"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1 Critical Dot">
            <a:extLst>
              <a:ext uri="{FF2B5EF4-FFF2-40B4-BE49-F238E27FC236}">
                <a16:creationId xmlns:a16="http://schemas.microsoft.com/office/drawing/2014/main" id="{3A4DB635-467F-60EB-ABDD-BB0CE6B8A482}"/>
              </a:ext>
            </a:extLst>
          </p:cNvPr>
          <p:cNvSpPr/>
          <p:nvPr/>
        </p:nvSpPr>
        <p:spPr>
          <a:xfrm>
            <a:off x="1066800" y="5902325"/>
            <a:ext cx="403225" cy="403225"/>
          </a:xfrm>
          <a:prstGeom prst="ellipse">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1 Non-critical Dot">
            <a:extLst>
              <a:ext uri="{FF2B5EF4-FFF2-40B4-BE49-F238E27FC236}">
                <a16:creationId xmlns:a16="http://schemas.microsoft.com/office/drawing/2014/main" id="{9C40E270-F51C-300C-783F-B36F2399BAEF}"/>
              </a:ext>
            </a:extLst>
          </p:cNvPr>
          <p:cNvSpPr/>
          <p:nvPr/>
        </p:nvSpPr>
        <p:spPr>
          <a:xfrm>
            <a:off x="1243718" y="5902346"/>
            <a:ext cx="403225" cy="403225"/>
          </a:xfrm>
          <a:prstGeom prst="ellipse">
            <a:avLst/>
          </a:prstGeom>
          <a:solidFill>
            <a:srgbClr val="606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1 Semi-Critical Dot">
            <a:extLst>
              <a:ext uri="{FF2B5EF4-FFF2-40B4-BE49-F238E27FC236}">
                <a16:creationId xmlns:a16="http://schemas.microsoft.com/office/drawing/2014/main" id="{B10569C5-9E45-9CBE-1ED9-C9E4666A7627}"/>
              </a:ext>
            </a:extLst>
          </p:cNvPr>
          <p:cNvSpPr/>
          <p:nvPr/>
        </p:nvSpPr>
        <p:spPr>
          <a:xfrm>
            <a:off x="2705076" y="3429000"/>
            <a:ext cx="403225" cy="403225"/>
          </a:xfrm>
          <a:prstGeom prst="ellips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1 Semi-Critical Dot">
            <a:extLst>
              <a:ext uri="{FF2B5EF4-FFF2-40B4-BE49-F238E27FC236}">
                <a16:creationId xmlns:a16="http://schemas.microsoft.com/office/drawing/2014/main" id="{08AD2E9B-ECE7-513F-8C15-7DCAFA969795}"/>
              </a:ext>
            </a:extLst>
          </p:cNvPr>
          <p:cNvSpPr/>
          <p:nvPr/>
        </p:nvSpPr>
        <p:spPr>
          <a:xfrm>
            <a:off x="1169986" y="5902325"/>
            <a:ext cx="403225" cy="403225"/>
          </a:xfrm>
          <a:prstGeom prst="ellips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Banner">
            <a:extLst>
              <a:ext uri="{FF2B5EF4-FFF2-40B4-BE49-F238E27FC236}">
                <a16:creationId xmlns:a16="http://schemas.microsoft.com/office/drawing/2014/main" id="{1B69661A-F452-F79B-27F0-221A51DD7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9" name="TextBox 8">
            <a:extLst>
              <a:ext uri="{FF2B5EF4-FFF2-40B4-BE49-F238E27FC236}">
                <a16:creationId xmlns:a16="http://schemas.microsoft.com/office/drawing/2014/main" id="{9D4057A4-FD93-AD1E-D075-9E9247C2DFF3}"/>
              </a:ext>
            </a:extLst>
          </p:cNvPr>
          <p:cNvSpPr txBox="1"/>
          <p:nvPr/>
        </p:nvSpPr>
        <p:spPr>
          <a:xfrm>
            <a:off x="1143000" y="1070650"/>
            <a:ext cx="5638800" cy="707886"/>
          </a:xfrm>
          <a:prstGeom prst="rect">
            <a:avLst/>
          </a:prstGeom>
          <a:noFill/>
        </p:spPr>
        <p:txBody>
          <a:bodyPr wrap="square" rtlCol="0">
            <a:spAutoFit/>
          </a:bodyPr>
          <a:lstStyle/>
          <a:p>
            <a:r>
              <a:rPr lang="en-US" sz="4000" b="1" dirty="0"/>
              <a:t>Spaulding Classification</a:t>
            </a:r>
          </a:p>
        </p:txBody>
      </p:sp>
      <p:pic>
        <p:nvPicPr>
          <p:cNvPr id="10" name="Icon">
            <a:extLst>
              <a:ext uri="{FF2B5EF4-FFF2-40B4-BE49-F238E27FC236}">
                <a16:creationId xmlns:a16="http://schemas.microsoft.com/office/drawing/2014/main" id="{0BEC9F00-379D-B72D-1006-380360EE9A0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25000" y="1070650"/>
            <a:ext cx="736468" cy="736468"/>
          </a:xfrm>
          <a:prstGeom prst="rect">
            <a:avLst/>
          </a:prstGeom>
        </p:spPr>
      </p:pic>
      <p:pic>
        <p:nvPicPr>
          <p:cNvPr id="2" name="1 semi-critical pic">
            <a:extLst>
              <a:ext uri="{FF2B5EF4-FFF2-40B4-BE49-F238E27FC236}">
                <a16:creationId xmlns:a16="http://schemas.microsoft.com/office/drawing/2014/main" id="{3EC78F94-FD69-FA7A-0A0C-828190486E0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19751350">
            <a:off x="1749357" y="2928317"/>
            <a:ext cx="572837" cy="134497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1C2BE6F-51C4-04E4-13D7-DD61A0F345C6}"/>
              </a:ext>
            </a:extLst>
          </p:cNvPr>
          <p:cNvSpPr/>
          <p:nvPr/>
        </p:nvSpPr>
        <p:spPr>
          <a:xfrm>
            <a:off x="1143000" y="2158652"/>
            <a:ext cx="3124200" cy="504214"/>
          </a:xfrm>
          <a:prstGeom prst="rect">
            <a:avLst/>
          </a:prstGeom>
          <a:solidFill>
            <a:srgbClr val="FCB1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3" name="Content Placeholder 2">
            <a:extLst>
              <a:ext uri="{FF2B5EF4-FFF2-40B4-BE49-F238E27FC236}">
                <a16:creationId xmlns:a16="http://schemas.microsoft.com/office/drawing/2014/main" id="{E62F40C5-3F0E-412D-93C3-9D51B97474C2}"/>
              </a:ext>
            </a:extLst>
          </p:cNvPr>
          <p:cNvSpPr>
            <a:spLocks noGrp="1"/>
          </p:cNvSpPr>
          <p:nvPr>
            <p:ph idx="4294967295"/>
          </p:nvPr>
        </p:nvSpPr>
        <p:spPr>
          <a:xfrm>
            <a:off x="1338412" y="2080342"/>
            <a:ext cx="8839200" cy="4648200"/>
          </a:xfrm>
          <a:prstGeom prst="rect">
            <a:avLst/>
          </a:prstGeom>
        </p:spPr>
        <p:txBody>
          <a:bodyPr>
            <a:normAutofit/>
          </a:bodyPr>
          <a:lstStyle/>
          <a:p>
            <a:pPr indent="-273050" eaLnBrk="1" hangingPunct="1">
              <a:defRPr/>
            </a:pPr>
            <a:r>
              <a:rPr lang="en-US" altLang="en-US" sz="3600" b="1" dirty="0">
                <a:solidFill>
                  <a:schemeClr val="tx1"/>
                </a:solidFill>
              </a:rPr>
              <a:t>Semi-Critical</a:t>
            </a:r>
            <a:r>
              <a:rPr lang="en-US" altLang="en-US" sz="3600" dirty="0"/>
              <a:t>  </a:t>
            </a:r>
            <a:r>
              <a:rPr lang="en-US" altLang="en-US" sz="3600" dirty="0">
                <a:solidFill>
                  <a:srgbClr val="532E1D"/>
                </a:solidFill>
                <a:latin typeface="Calibri" panose="020F0502020204030204" pitchFamily="34" charset="0"/>
                <a:cs typeface="Calibri" panose="020F0502020204030204" pitchFamily="34" charset="0"/>
              </a:rPr>
              <a:t>Items</a:t>
            </a:r>
            <a:r>
              <a:rPr lang="en-US" altLang="en-US" sz="2800" dirty="0">
                <a:solidFill>
                  <a:srgbClr val="532E1D"/>
                </a:solidFill>
                <a:latin typeface="Calibri" panose="020F0502020204030204" pitchFamily="34" charset="0"/>
                <a:cs typeface="Calibri" panose="020F0502020204030204" pitchFamily="34" charset="0"/>
              </a:rPr>
              <a:t>:</a:t>
            </a:r>
          </a:p>
          <a:p>
            <a:pPr lvl="1" indent="-273050" eaLnBrk="1" hangingPunct="1">
              <a:defRPr/>
            </a:pPr>
            <a:r>
              <a:rPr lang="en-US" altLang="en-US" dirty="0">
                <a:solidFill>
                  <a:srgbClr val="532E1D"/>
                </a:solidFill>
                <a:latin typeface="Calibri" panose="020F0502020204030204" pitchFamily="34" charset="0"/>
                <a:cs typeface="Calibri" panose="020F0502020204030204" pitchFamily="34" charset="0"/>
              </a:rPr>
              <a:t>Contact mucous membranes or non-intact skin (respiratory therapy equipment etc.,)</a:t>
            </a:r>
          </a:p>
          <a:p>
            <a:pPr lvl="1" indent="-273050" eaLnBrk="1" hangingPunct="1">
              <a:defRPr/>
            </a:pPr>
            <a:r>
              <a:rPr lang="en-US" altLang="en-US" dirty="0">
                <a:solidFill>
                  <a:srgbClr val="532E1D"/>
                </a:solidFill>
                <a:latin typeface="Calibri" panose="020F0502020204030204" pitchFamily="34" charset="0"/>
                <a:cs typeface="Calibri" panose="020F0502020204030204" pitchFamily="34" charset="0"/>
              </a:rPr>
              <a:t>Risk of transmitting infection if handled improperly</a:t>
            </a:r>
          </a:p>
          <a:p>
            <a:pPr lvl="1" indent="-273050" eaLnBrk="1" hangingPunct="1">
              <a:defRPr/>
            </a:pPr>
            <a:r>
              <a:rPr lang="en-US" altLang="en-US" dirty="0">
                <a:solidFill>
                  <a:srgbClr val="532E1D"/>
                </a:solidFill>
                <a:latin typeface="Calibri" panose="020F0502020204030204" pitchFamily="34" charset="0"/>
                <a:cs typeface="Calibri" panose="020F0502020204030204" pitchFamily="34" charset="0"/>
              </a:rPr>
              <a:t>Must be high-level disinfected between uses or used as single-use disposable devices</a:t>
            </a:r>
          </a:p>
          <a:p>
            <a:pPr marL="469900" lvl="1" indent="0" eaLnBrk="1" hangingPunct="1">
              <a:buNone/>
              <a:defRPr/>
            </a:pPr>
            <a:endParaRPr lang="en-US" altLang="en-US" dirty="0">
              <a:solidFill>
                <a:srgbClr val="532E1D"/>
              </a:solidFill>
              <a:latin typeface="Calibri" panose="020F0502020204030204" pitchFamily="34" charset="0"/>
              <a:cs typeface="Calibri" panose="020F0502020204030204" pitchFamily="34" charset="0"/>
            </a:endParaRPr>
          </a:p>
          <a:p>
            <a:pPr lvl="1" indent="-273050" eaLnBrk="1" hangingPunct="1">
              <a:defRPr/>
            </a:pPr>
            <a:endParaRPr lang="en-US" altLang="en-US" dirty="0">
              <a:solidFill>
                <a:srgbClr val="532E1D"/>
              </a:solidFill>
              <a:latin typeface="Calibri" panose="020F0502020204030204" pitchFamily="34" charset="0"/>
              <a:cs typeface="Calibri" panose="020F0502020204030204" pitchFamily="34" charset="0"/>
            </a:endParaRPr>
          </a:p>
        </p:txBody>
      </p:sp>
      <p:pic>
        <p:nvPicPr>
          <p:cNvPr id="3" name="Banner">
            <a:extLst>
              <a:ext uri="{FF2B5EF4-FFF2-40B4-BE49-F238E27FC236}">
                <a16:creationId xmlns:a16="http://schemas.microsoft.com/office/drawing/2014/main" id="{19D12AA6-7E65-33FF-53E4-FA119C2D12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5" name="TextBox 4">
            <a:extLst>
              <a:ext uri="{FF2B5EF4-FFF2-40B4-BE49-F238E27FC236}">
                <a16:creationId xmlns:a16="http://schemas.microsoft.com/office/drawing/2014/main" id="{6615A21F-C019-B64A-F648-23689B16C058}"/>
              </a:ext>
            </a:extLst>
          </p:cNvPr>
          <p:cNvSpPr txBox="1"/>
          <p:nvPr/>
        </p:nvSpPr>
        <p:spPr>
          <a:xfrm>
            <a:off x="1143000" y="1070650"/>
            <a:ext cx="5638800" cy="707886"/>
          </a:xfrm>
          <a:prstGeom prst="rect">
            <a:avLst/>
          </a:prstGeom>
          <a:noFill/>
        </p:spPr>
        <p:txBody>
          <a:bodyPr wrap="square" rtlCol="0">
            <a:spAutoFit/>
          </a:bodyPr>
          <a:lstStyle/>
          <a:p>
            <a:r>
              <a:rPr lang="en-US" sz="4000" b="1" dirty="0"/>
              <a:t>Semi-critical Instruments</a:t>
            </a:r>
          </a:p>
        </p:txBody>
      </p:sp>
      <p:pic>
        <p:nvPicPr>
          <p:cNvPr id="7" name="Icon">
            <a:extLst>
              <a:ext uri="{FF2B5EF4-FFF2-40B4-BE49-F238E27FC236}">
                <a16:creationId xmlns:a16="http://schemas.microsoft.com/office/drawing/2014/main" id="{7189F180-DE16-1128-5555-44B7FF5E43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5000" y="1070650"/>
            <a:ext cx="736468" cy="736468"/>
          </a:xfrm>
          <a:prstGeom prst="rect">
            <a:avLst/>
          </a:prstGeom>
        </p:spPr>
      </p:pic>
      <p:sp>
        <p:nvSpPr>
          <p:cNvPr id="8" name="1 Critical Dot">
            <a:extLst>
              <a:ext uri="{FF2B5EF4-FFF2-40B4-BE49-F238E27FC236}">
                <a16:creationId xmlns:a16="http://schemas.microsoft.com/office/drawing/2014/main" id="{9A2D7D99-7E00-7F75-00C3-C103B4CAEA95}"/>
              </a:ext>
            </a:extLst>
          </p:cNvPr>
          <p:cNvSpPr/>
          <p:nvPr/>
        </p:nvSpPr>
        <p:spPr>
          <a:xfrm>
            <a:off x="1066800" y="5902325"/>
            <a:ext cx="403225" cy="403225"/>
          </a:xfrm>
          <a:prstGeom prst="ellipse">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1 Non-critical Dot">
            <a:extLst>
              <a:ext uri="{FF2B5EF4-FFF2-40B4-BE49-F238E27FC236}">
                <a16:creationId xmlns:a16="http://schemas.microsoft.com/office/drawing/2014/main" id="{07639B82-FF45-09C4-FBEB-78E493CBEDC3}"/>
              </a:ext>
            </a:extLst>
          </p:cNvPr>
          <p:cNvSpPr/>
          <p:nvPr/>
        </p:nvSpPr>
        <p:spPr>
          <a:xfrm>
            <a:off x="1243718" y="5902346"/>
            <a:ext cx="403225" cy="403225"/>
          </a:xfrm>
          <a:prstGeom prst="ellipse">
            <a:avLst/>
          </a:prstGeom>
          <a:solidFill>
            <a:srgbClr val="606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Box 10">
            <a:extLst>
              <a:ext uri="{FF2B5EF4-FFF2-40B4-BE49-F238E27FC236}">
                <a16:creationId xmlns:a16="http://schemas.microsoft.com/office/drawing/2014/main" id="{A4DACF23-7345-A670-C825-314C3B7C24B0}"/>
              </a:ext>
            </a:extLst>
          </p:cNvPr>
          <p:cNvSpPr txBox="1"/>
          <p:nvPr/>
        </p:nvSpPr>
        <p:spPr>
          <a:xfrm>
            <a:off x="1676400" y="6052527"/>
            <a:ext cx="1333698" cy="369332"/>
          </a:xfrm>
          <a:prstGeom prst="rect">
            <a:avLst/>
          </a:prstGeom>
          <a:noFill/>
        </p:spPr>
        <p:txBody>
          <a:bodyPr wrap="none" rtlCol="0">
            <a:spAutoFit/>
          </a:bodyPr>
          <a:lstStyle/>
          <a:p>
            <a:r>
              <a:rPr lang="en-US" dirty="0">
                <a:solidFill>
                  <a:srgbClr val="FAC810"/>
                </a:solidFill>
              </a:rPr>
              <a:t>Semi-critical</a:t>
            </a:r>
          </a:p>
        </p:txBody>
      </p:sp>
      <p:sp>
        <p:nvSpPr>
          <p:cNvPr id="9" name="1 Semi-Critical Dot">
            <a:extLst>
              <a:ext uri="{FF2B5EF4-FFF2-40B4-BE49-F238E27FC236}">
                <a16:creationId xmlns:a16="http://schemas.microsoft.com/office/drawing/2014/main" id="{113A087E-4DBD-A6DB-8A00-84DCA556DEC2}"/>
              </a:ext>
            </a:extLst>
          </p:cNvPr>
          <p:cNvSpPr/>
          <p:nvPr/>
        </p:nvSpPr>
        <p:spPr>
          <a:xfrm>
            <a:off x="1169986" y="5902325"/>
            <a:ext cx="403225" cy="403225"/>
          </a:xfrm>
          <a:prstGeom prst="ellips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extBox 13">
            <a:extLst>
              <a:ext uri="{FF2B5EF4-FFF2-40B4-BE49-F238E27FC236}">
                <a16:creationId xmlns:a16="http://schemas.microsoft.com/office/drawing/2014/main" id="{AD6CFE97-FDA3-EADF-DA39-AE93647AE3AD}"/>
              </a:ext>
            </a:extLst>
          </p:cNvPr>
          <p:cNvSpPr txBox="1"/>
          <p:nvPr/>
        </p:nvSpPr>
        <p:spPr>
          <a:xfrm>
            <a:off x="2971800" y="6103937"/>
            <a:ext cx="9220200" cy="815480"/>
          </a:xfrm>
          <a:prstGeom prst="rect">
            <a:avLst/>
          </a:prstGeom>
          <a:noFill/>
        </p:spPr>
        <p:txBody>
          <a:bodyPr wrap="square">
            <a:spAutoFit/>
          </a:bodyPr>
          <a:lstStyle/>
          <a:p>
            <a:pPr marL="69850" indent="0" eaLnBrk="1" hangingPunct="1">
              <a:lnSpc>
                <a:spcPts val="2800"/>
              </a:lnSpc>
              <a:buNone/>
              <a:defRPr/>
            </a:pPr>
            <a:r>
              <a:rPr lang="en-US" altLang="en-US" sz="2800" i="1" dirty="0">
                <a:latin typeface="+mn-lt"/>
              </a:rPr>
              <a:t>Goal: High-level disinfection = free of all</a:t>
            </a:r>
          </a:p>
          <a:p>
            <a:pPr marL="69850" indent="0" eaLnBrk="1" hangingPunct="1">
              <a:lnSpc>
                <a:spcPts val="2800"/>
              </a:lnSpc>
              <a:buNone/>
              <a:defRPr/>
            </a:pPr>
            <a:r>
              <a:rPr lang="en-US" altLang="en-US" sz="2800" i="1" dirty="0">
                <a:latin typeface="+mn-lt"/>
              </a:rPr>
              <a:t>microorganisms except high numbers of bacterial spores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 Critical Dot">
            <a:extLst>
              <a:ext uri="{FF2B5EF4-FFF2-40B4-BE49-F238E27FC236}">
                <a16:creationId xmlns:a16="http://schemas.microsoft.com/office/drawing/2014/main" id="{7DCDE55F-E16C-7DFA-7B56-4C636E5D9E17}"/>
              </a:ext>
            </a:extLst>
          </p:cNvPr>
          <p:cNvSpPr/>
          <p:nvPr/>
        </p:nvSpPr>
        <p:spPr>
          <a:xfrm>
            <a:off x="1066800" y="5902325"/>
            <a:ext cx="403225" cy="403225"/>
          </a:xfrm>
          <a:prstGeom prst="ellipse">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1 Semi-Critical Dot">
            <a:extLst>
              <a:ext uri="{FF2B5EF4-FFF2-40B4-BE49-F238E27FC236}">
                <a16:creationId xmlns:a16="http://schemas.microsoft.com/office/drawing/2014/main" id="{7E9889E0-79B3-FDBE-ACA9-3B04D44BEC24}"/>
              </a:ext>
            </a:extLst>
          </p:cNvPr>
          <p:cNvSpPr/>
          <p:nvPr/>
        </p:nvSpPr>
        <p:spPr>
          <a:xfrm>
            <a:off x="1169986" y="5902325"/>
            <a:ext cx="403225" cy="403225"/>
          </a:xfrm>
          <a:prstGeom prst="ellipse">
            <a:avLst/>
          </a:prstGeom>
          <a:solidFill>
            <a:srgbClr val="8585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1 Non-critical Dot">
            <a:extLst>
              <a:ext uri="{FF2B5EF4-FFF2-40B4-BE49-F238E27FC236}">
                <a16:creationId xmlns:a16="http://schemas.microsoft.com/office/drawing/2014/main" id="{DE08E909-B43A-0175-977D-9067386988ED}"/>
              </a:ext>
            </a:extLst>
          </p:cNvPr>
          <p:cNvSpPr/>
          <p:nvPr/>
        </p:nvSpPr>
        <p:spPr>
          <a:xfrm>
            <a:off x="1243718" y="5902346"/>
            <a:ext cx="403225" cy="403225"/>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extBox 13">
            <a:extLst>
              <a:ext uri="{FF2B5EF4-FFF2-40B4-BE49-F238E27FC236}">
                <a16:creationId xmlns:a16="http://schemas.microsoft.com/office/drawing/2014/main" id="{D3293D41-439B-575E-5DC3-F89D8ECDB520}"/>
              </a:ext>
            </a:extLst>
          </p:cNvPr>
          <p:cNvSpPr txBox="1"/>
          <p:nvPr/>
        </p:nvSpPr>
        <p:spPr>
          <a:xfrm>
            <a:off x="1676400" y="6052527"/>
            <a:ext cx="1267976" cy="369332"/>
          </a:xfrm>
          <a:prstGeom prst="rect">
            <a:avLst/>
          </a:prstGeom>
          <a:noFill/>
        </p:spPr>
        <p:txBody>
          <a:bodyPr wrap="none" rtlCol="0">
            <a:spAutoFit/>
          </a:bodyPr>
          <a:lstStyle/>
          <a:p>
            <a:r>
              <a:rPr lang="en-US" dirty="0">
                <a:solidFill>
                  <a:srgbClr val="1310B2"/>
                </a:solidFill>
              </a:rPr>
              <a:t>Non-critical</a:t>
            </a:r>
          </a:p>
        </p:txBody>
      </p:sp>
      <p:sp>
        <p:nvSpPr>
          <p:cNvPr id="15" name="Content Placeholder 2">
            <a:extLst>
              <a:ext uri="{FF2B5EF4-FFF2-40B4-BE49-F238E27FC236}">
                <a16:creationId xmlns:a16="http://schemas.microsoft.com/office/drawing/2014/main" id="{BCD161CA-1749-81C0-554B-DDD8D6D09302}"/>
              </a:ext>
            </a:extLst>
          </p:cNvPr>
          <p:cNvSpPr txBox="1">
            <a:spLocks/>
          </p:cNvSpPr>
          <p:nvPr/>
        </p:nvSpPr>
        <p:spPr>
          <a:xfrm>
            <a:off x="3270437" y="1989661"/>
            <a:ext cx="7761890" cy="4256300"/>
          </a:xfrm>
          <a:prstGeom prst="rect">
            <a:avLst/>
          </a:prstGeom>
        </p:spPr>
        <p:txBody>
          <a:bodyPr>
            <a:normAutofit/>
          </a:bodyPr>
          <a:lstStyle>
            <a:lvl1pPr marL="342900" indent="-273050" algn="l" rtl="0" eaLnBrk="0" fontAlgn="base" hangingPunct="0">
              <a:spcBef>
                <a:spcPts val="700"/>
              </a:spcBef>
              <a:spcAft>
                <a:spcPts val="600"/>
              </a:spcAft>
              <a:buSzPct val="85000"/>
              <a:buFont typeface="Arial" panose="020B0604020202020204" pitchFamily="34" charset="0"/>
              <a:buChar char="•"/>
              <a:defRPr sz="3200" kern="1200">
                <a:solidFill>
                  <a:schemeClr val="bg1"/>
                </a:solidFill>
                <a:latin typeface="+mn-lt"/>
                <a:ea typeface="+mn-ea"/>
                <a:cs typeface="+mn-cs"/>
              </a:defRPr>
            </a:lvl1pPr>
            <a:lvl2pPr marL="742950" indent="-273050" algn="l" rtl="0" eaLnBrk="0" fontAlgn="base" hangingPunct="0">
              <a:spcBef>
                <a:spcPts val="700"/>
              </a:spcBef>
              <a:spcAft>
                <a:spcPts val="600"/>
              </a:spcAft>
              <a:buSzPct val="85000"/>
              <a:buFont typeface="Arial" panose="020B0604020202020204" pitchFamily="34" charset="0"/>
              <a:buChar char="•"/>
              <a:defRPr sz="2800" kern="1200">
                <a:solidFill>
                  <a:schemeClr val="bg1"/>
                </a:solidFill>
                <a:latin typeface="+mn-lt"/>
                <a:ea typeface="+mn-ea"/>
                <a:cs typeface="+mn-cs"/>
              </a:defRPr>
            </a:lvl2pPr>
            <a:lvl3pPr marL="1143000" indent="-273050" algn="l" rtl="0" eaLnBrk="0" fontAlgn="base" hangingPunct="0">
              <a:spcBef>
                <a:spcPts val="700"/>
              </a:spcBef>
              <a:spcAft>
                <a:spcPts val="600"/>
              </a:spcAft>
              <a:buSzPct val="85000"/>
              <a:buFont typeface="Arial" panose="020B0604020202020204" pitchFamily="34" charset="0"/>
              <a:buChar char="•"/>
              <a:defRPr sz="2400" kern="1200">
                <a:solidFill>
                  <a:schemeClr val="bg1"/>
                </a:solidFill>
                <a:latin typeface="+mn-lt"/>
                <a:ea typeface="+mn-ea"/>
                <a:cs typeface="+mn-cs"/>
              </a:defRPr>
            </a:lvl3pPr>
            <a:lvl4pPr marL="16002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4pPr>
            <a:lvl5pPr marL="20574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0" indent="0" eaLnBrk="1" hangingPunct="1">
              <a:spcAft>
                <a:spcPts val="400"/>
              </a:spcAft>
              <a:buFont typeface="Arial" panose="020B0604020202020204" pitchFamily="34" charset="0"/>
              <a:buNone/>
              <a:defRPr/>
            </a:pPr>
            <a:endParaRPr lang="en-US" sz="2400" b="1" dirty="0">
              <a:solidFill>
                <a:srgbClr val="532E1D"/>
              </a:solidFill>
              <a:latin typeface="Edmondsans"/>
            </a:endParaRPr>
          </a:p>
          <a:p>
            <a:pPr marL="0" indent="0" eaLnBrk="1" hangingPunct="1">
              <a:spcAft>
                <a:spcPts val="400"/>
              </a:spcAft>
              <a:buFont typeface="Arial" panose="020B0604020202020204" pitchFamily="34" charset="0"/>
              <a:buNone/>
              <a:defRPr/>
            </a:pPr>
            <a:r>
              <a:rPr lang="en-US" sz="2800" dirty="0">
                <a:solidFill>
                  <a:srgbClr val="FF0000"/>
                </a:solidFill>
              </a:rPr>
              <a:t>            </a:t>
            </a:r>
            <a:r>
              <a:rPr lang="en-US" sz="2800" dirty="0">
                <a:solidFill>
                  <a:schemeClr val="bg2">
                    <a:lumMod val="25000"/>
                    <a:lumOff val="75000"/>
                  </a:schemeClr>
                </a:solidFill>
              </a:rPr>
              <a:t>– </a:t>
            </a:r>
            <a:r>
              <a:rPr lang="en-US" sz="2400" dirty="0">
                <a:solidFill>
                  <a:schemeClr val="bg2">
                    <a:lumMod val="25000"/>
                    <a:lumOff val="75000"/>
                  </a:schemeClr>
                </a:solidFill>
                <a:latin typeface="Calibri" panose="020F0502020204030204" pitchFamily="34" charset="0"/>
                <a:cs typeface="Calibri" panose="020F0502020204030204" pitchFamily="34" charset="0"/>
              </a:rPr>
              <a:t>Objects which enter normally sterile tissue or the vascular system and require sterilization</a:t>
            </a:r>
          </a:p>
          <a:p>
            <a:pPr marL="0" indent="0" eaLnBrk="1" hangingPunct="1">
              <a:spcAft>
                <a:spcPts val="400"/>
              </a:spcAft>
              <a:buFont typeface="Arial" panose="020B0604020202020204" pitchFamily="34" charset="0"/>
              <a:buNone/>
              <a:defRPr/>
            </a:pPr>
            <a:r>
              <a:rPr lang="en-US" sz="2400" dirty="0">
                <a:solidFill>
                  <a:schemeClr val="bg2">
                    <a:lumMod val="25000"/>
                    <a:lumOff val="75000"/>
                  </a:schemeClr>
                </a:solidFill>
              </a:rPr>
              <a:t>                        – </a:t>
            </a:r>
            <a:r>
              <a:rPr lang="en-US" sz="2400" dirty="0">
                <a:solidFill>
                  <a:schemeClr val="bg2">
                    <a:lumMod val="25000"/>
                    <a:lumOff val="75000"/>
                  </a:schemeClr>
                </a:solidFill>
                <a:latin typeface="Calibri" panose="020F0502020204030204" pitchFamily="34" charset="0"/>
                <a:cs typeface="Calibri" panose="020F0502020204030204" pitchFamily="34" charset="0"/>
              </a:rPr>
              <a:t>Objects that contact mucous membranes or non-intact skin and require high-level disinfection, which kills all but high-levels of bacterial spores</a:t>
            </a:r>
          </a:p>
          <a:p>
            <a:pPr marL="0" indent="0" eaLnBrk="1" hangingPunct="1">
              <a:spcAft>
                <a:spcPts val="400"/>
              </a:spcAft>
              <a:buFont typeface="Arial" panose="020B0604020202020204" pitchFamily="34" charset="0"/>
              <a:buNone/>
              <a:defRPr/>
            </a:pPr>
            <a:r>
              <a:rPr lang="en-US" sz="2400" dirty="0">
                <a:solidFill>
                  <a:srgbClr val="0070C0"/>
                </a:solidFill>
              </a:rPr>
              <a:t>                       –</a:t>
            </a:r>
            <a:r>
              <a:rPr lang="en-US" sz="2800" dirty="0">
                <a:solidFill>
                  <a:schemeClr val="accent6"/>
                </a:solidFill>
              </a:rPr>
              <a:t> </a:t>
            </a:r>
            <a:r>
              <a:rPr lang="en-US" sz="2400" dirty="0">
                <a:solidFill>
                  <a:srgbClr val="532E1D"/>
                </a:solidFill>
                <a:latin typeface="Calibri" panose="020F0502020204030204" pitchFamily="34" charset="0"/>
                <a:cs typeface="Calibri" panose="020F0502020204030204" pitchFamily="34" charset="0"/>
              </a:rPr>
              <a:t>Objects that contact intact skin but not mucous membranes, and require low-level disinfection</a:t>
            </a:r>
          </a:p>
          <a:p>
            <a:pPr marL="68580" indent="0" eaLnBrk="1" hangingPunct="1">
              <a:buFont typeface="Arial" panose="020B0604020202020204" pitchFamily="34" charset="0"/>
              <a:buNone/>
              <a:defRPr/>
            </a:pPr>
            <a:endParaRPr lang="en-US" b="1" dirty="0"/>
          </a:p>
        </p:txBody>
      </p:sp>
      <p:sp>
        <p:nvSpPr>
          <p:cNvPr id="16" name="Content Placeholder 2">
            <a:extLst>
              <a:ext uri="{FF2B5EF4-FFF2-40B4-BE49-F238E27FC236}">
                <a16:creationId xmlns:a16="http://schemas.microsoft.com/office/drawing/2014/main" id="{186EF8AA-6066-6E32-B7F2-C13B98808852}"/>
              </a:ext>
            </a:extLst>
          </p:cNvPr>
          <p:cNvSpPr txBox="1">
            <a:spLocks/>
          </p:cNvSpPr>
          <p:nvPr/>
        </p:nvSpPr>
        <p:spPr>
          <a:xfrm>
            <a:off x="3264154" y="2523360"/>
            <a:ext cx="2374646" cy="3487866"/>
          </a:xfrm>
          <a:prstGeom prst="rect">
            <a:avLst/>
          </a:prstGeom>
        </p:spPr>
        <p:txBody>
          <a:bodyPr>
            <a:normAutofit/>
          </a:bodyPr>
          <a:lstStyle>
            <a:lvl1pPr marL="342900" indent="-273050" algn="l" rtl="0" eaLnBrk="0" fontAlgn="base" hangingPunct="0">
              <a:spcBef>
                <a:spcPts val="700"/>
              </a:spcBef>
              <a:spcAft>
                <a:spcPts val="600"/>
              </a:spcAft>
              <a:buSzPct val="85000"/>
              <a:buFont typeface="Arial" panose="020B0604020202020204" pitchFamily="34" charset="0"/>
              <a:buChar char="•"/>
              <a:defRPr sz="3200" kern="1200">
                <a:solidFill>
                  <a:schemeClr val="bg1"/>
                </a:solidFill>
                <a:latin typeface="+mn-lt"/>
                <a:ea typeface="+mn-ea"/>
                <a:cs typeface="+mn-cs"/>
              </a:defRPr>
            </a:lvl1pPr>
            <a:lvl2pPr marL="742950" indent="-273050" algn="l" rtl="0" eaLnBrk="0" fontAlgn="base" hangingPunct="0">
              <a:spcBef>
                <a:spcPts val="700"/>
              </a:spcBef>
              <a:spcAft>
                <a:spcPts val="600"/>
              </a:spcAft>
              <a:buSzPct val="85000"/>
              <a:buFont typeface="Arial" panose="020B0604020202020204" pitchFamily="34" charset="0"/>
              <a:buChar char="•"/>
              <a:defRPr sz="2800" kern="1200">
                <a:solidFill>
                  <a:schemeClr val="bg1"/>
                </a:solidFill>
                <a:latin typeface="+mn-lt"/>
                <a:ea typeface="+mn-ea"/>
                <a:cs typeface="+mn-cs"/>
              </a:defRPr>
            </a:lvl2pPr>
            <a:lvl3pPr marL="1143000" indent="-273050" algn="l" rtl="0" eaLnBrk="0" fontAlgn="base" hangingPunct="0">
              <a:spcBef>
                <a:spcPts val="700"/>
              </a:spcBef>
              <a:spcAft>
                <a:spcPts val="600"/>
              </a:spcAft>
              <a:buSzPct val="85000"/>
              <a:buFont typeface="Arial" panose="020B0604020202020204" pitchFamily="34" charset="0"/>
              <a:buChar char="•"/>
              <a:defRPr sz="2400" kern="1200">
                <a:solidFill>
                  <a:schemeClr val="bg1"/>
                </a:solidFill>
                <a:latin typeface="+mn-lt"/>
                <a:ea typeface="+mn-ea"/>
                <a:cs typeface="+mn-cs"/>
              </a:defRPr>
            </a:lvl3pPr>
            <a:lvl4pPr marL="16002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4pPr>
            <a:lvl5pPr marL="20574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0" indent="0" eaLnBrk="1" hangingPunct="1">
              <a:spcAft>
                <a:spcPts val="400"/>
              </a:spcAft>
              <a:buFont typeface="Arial" panose="020B0604020202020204" pitchFamily="34" charset="0"/>
              <a:buNone/>
              <a:defRPr/>
            </a:pPr>
            <a:r>
              <a:rPr lang="en-US" sz="2400" b="1" dirty="0">
                <a:solidFill>
                  <a:schemeClr val="bg2">
                    <a:lumMod val="25000"/>
                    <a:lumOff val="75000"/>
                  </a:schemeClr>
                </a:solidFill>
                <a:latin typeface="Calibri" panose="020F0502020204030204" pitchFamily="34" charset="0"/>
                <a:cs typeface="Calibri" panose="020F0502020204030204" pitchFamily="34" charset="0"/>
              </a:rPr>
              <a:t>Critical</a:t>
            </a:r>
          </a:p>
          <a:p>
            <a:pPr marL="0" indent="0" eaLnBrk="1" hangingPunct="1">
              <a:spcAft>
                <a:spcPts val="400"/>
              </a:spcAft>
              <a:buFont typeface="Arial" panose="020B0604020202020204" pitchFamily="34" charset="0"/>
              <a:buNone/>
              <a:defRPr/>
            </a:pPr>
            <a:endParaRPr lang="en-US" sz="1600" dirty="0">
              <a:solidFill>
                <a:schemeClr val="bg2">
                  <a:lumMod val="25000"/>
                  <a:lumOff val="75000"/>
                </a:schemeClr>
              </a:solidFill>
              <a:latin typeface="Calibri" panose="020F0502020204030204" pitchFamily="34" charset="0"/>
              <a:cs typeface="Calibri" panose="020F0502020204030204" pitchFamily="34" charset="0"/>
            </a:endParaRPr>
          </a:p>
          <a:p>
            <a:pPr marL="0" indent="0" eaLnBrk="1" hangingPunct="1">
              <a:spcAft>
                <a:spcPts val="400"/>
              </a:spcAft>
              <a:buFont typeface="Arial" panose="020B0604020202020204" pitchFamily="34" charset="0"/>
              <a:buNone/>
              <a:defRPr/>
            </a:pPr>
            <a:r>
              <a:rPr lang="en-US" sz="2400" b="1" dirty="0">
                <a:solidFill>
                  <a:schemeClr val="bg2">
                    <a:lumMod val="25000"/>
                    <a:lumOff val="75000"/>
                  </a:schemeClr>
                </a:solidFill>
              </a:rPr>
              <a:t>Semi-critical</a:t>
            </a:r>
          </a:p>
          <a:p>
            <a:pPr marL="0" indent="0" eaLnBrk="1" hangingPunct="1">
              <a:spcAft>
                <a:spcPts val="400"/>
              </a:spcAft>
              <a:buFont typeface="Arial" panose="020B0604020202020204" pitchFamily="34" charset="0"/>
              <a:buNone/>
              <a:defRPr/>
            </a:pPr>
            <a:endParaRPr lang="en-US" sz="2400" b="1" dirty="0">
              <a:solidFill>
                <a:srgbClr val="532E1D"/>
              </a:solidFill>
              <a:latin typeface="Calibri" panose="020F0502020204030204" pitchFamily="34" charset="0"/>
              <a:cs typeface="Calibri" panose="020F0502020204030204" pitchFamily="34" charset="0"/>
            </a:endParaRPr>
          </a:p>
          <a:p>
            <a:pPr marL="0" indent="0" eaLnBrk="1" hangingPunct="1">
              <a:spcAft>
                <a:spcPts val="400"/>
              </a:spcAft>
              <a:buFont typeface="Arial" panose="020B0604020202020204" pitchFamily="34" charset="0"/>
              <a:buNone/>
              <a:defRPr/>
            </a:pPr>
            <a:endParaRPr lang="en-US" sz="900" b="1" dirty="0">
              <a:solidFill>
                <a:srgbClr val="0070C0"/>
              </a:solidFill>
            </a:endParaRPr>
          </a:p>
          <a:p>
            <a:pPr marL="0" indent="0" eaLnBrk="1" hangingPunct="1">
              <a:spcAft>
                <a:spcPts val="400"/>
              </a:spcAft>
              <a:buFont typeface="Arial" panose="020B0604020202020204" pitchFamily="34" charset="0"/>
              <a:buNone/>
              <a:defRPr/>
            </a:pPr>
            <a:r>
              <a:rPr lang="en-US" sz="2400" b="1" dirty="0">
                <a:solidFill>
                  <a:srgbClr val="0070C0"/>
                </a:solidFill>
              </a:rPr>
              <a:t>Non-critical</a:t>
            </a:r>
            <a:endParaRPr lang="en-US" sz="2400" b="1" dirty="0">
              <a:solidFill>
                <a:srgbClr val="532E1D"/>
              </a:solidFill>
              <a:latin typeface="Calibri" panose="020F0502020204030204" pitchFamily="34" charset="0"/>
              <a:cs typeface="Calibri" panose="020F0502020204030204" pitchFamily="34" charset="0"/>
            </a:endParaRPr>
          </a:p>
          <a:p>
            <a:pPr marL="68580" indent="0" eaLnBrk="1" hangingPunct="1">
              <a:buFont typeface="Arial" panose="020B0604020202020204" pitchFamily="34" charset="0"/>
              <a:buNone/>
              <a:defRPr/>
            </a:pPr>
            <a:endParaRPr lang="en-US" b="1" dirty="0"/>
          </a:p>
        </p:txBody>
      </p:sp>
      <p:sp>
        <p:nvSpPr>
          <p:cNvPr id="17" name="TextBox 16">
            <a:extLst>
              <a:ext uri="{FF2B5EF4-FFF2-40B4-BE49-F238E27FC236}">
                <a16:creationId xmlns:a16="http://schemas.microsoft.com/office/drawing/2014/main" id="{848ECC46-7BB6-C63B-B96C-AB4ABD2778C7}"/>
              </a:ext>
            </a:extLst>
          </p:cNvPr>
          <p:cNvSpPr txBox="1"/>
          <p:nvPr/>
        </p:nvSpPr>
        <p:spPr>
          <a:xfrm>
            <a:off x="3270437" y="1966895"/>
            <a:ext cx="6382010" cy="461665"/>
          </a:xfrm>
          <a:prstGeom prst="rect">
            <a:avLst/>
          </a:prstGeom>
          <a:noFill/>
        </p:spPr>
        <p:txBody>
          <a:bodyPr wrap="square">
            <a:spAutoFit/>
          </a:bodyPr>
          <a:lstStyle/>
          <a:p>
            <a:pPr marL="0" indent="0" eaLnBrk="1" hangingPunct="1">
              <a:spcAft>
                <a:spcPts val="400"/>
              </a:spcAft>
              <a:buFont typeface="Arial" panose="020B0604020202020204" pitchFamily="34" charset="0"/>
              <a:buNone/>
              <a:defRPr/>
            </a:pPr>
            <a:r>
              <a:rPr lang="en-US" sz="2400" b="1" dirty="0">
                <a:solidFill>
                  <a:srgbClr val="532E1D"/>
                </a:solidFill>
                <a:latin typeface="Edmondsans"/>
              </a:rPr>
              <a:t>Spaulding Classification of Surfaces:</a:t>
            </a:r>
          </a:p>
        </p:txBody>
      </p:sp>
      <p:sp>
        <p:nvSpPr>
          <p:cNvPr id="18" name="1 Critical Dot">
            <a:extLst>
              <a:ext uri="{FF2B5EF4-FFF2-40B4-BE49-F238E27FC236}">
                <a16:creationId xmlns:a16="http://schemas.microsoft.com/office/drawing/2014/main" id="{3415B45A-59A6-2780-22CE-23B45621772B}"/>
              </a:ext>
            </a:extLst>
          </p:cNvPr>
          <p:cNvSpPr/>
          <p:nvPr/>
        </p:nvSpPr>
        <p:spPr>
          <a:xfrm>
            <a:off x="2697753" y="2571998"/>
            <a:ext cx="403225" cy="403225"/>
          </a:xfrm>
          <a:prstGeom prst="ellipse">
            <a:avLst/>
          </a:prstGeom>
          <a:solidFill>
            <a:schemeClr val="bg2">
              <a:lumMod val="25000"/>
              <a:lumOff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1 Semi-Critical Dot">
            <a:extLst>
              <a:ext uri="{FF2B5EF4-FFF2-40B4-BE49-F238E27FC236}">
                <a16:creationId xmlns:a16="http://schemas.microsoft.com/office/drawing/2014/main" id="{F633F031-99AE-E8AD-F28A-58534B880DD9}"/>
              </a:ext>
            </a:extLst>
          </p:cNvPr>
          <p:cNvSpPr/>
          <p:nvPr/>
        </p:nvSpPr>
        <p:spPr>
          <a:xfrm>
            <a:off x="2705076" y="3429000"/>
            <a:ext cx="403225" cy="403225"/>
          </a:xfrm>
          <a:prstGeom prst="ellipse">
            <a:avLst/>
          </a:prstGeom>
          <a:solidFill>
            <a:schemeClr val="bg2">
              <a:lumMod val="25000"/>
              <a:lumOff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1 Non-critical Dot">
            <a:extLst>
              <a:ext uri="{FF2B5EF4-FFF2-40B4-BE49-F238E27FC236}">
                <a16:creationId xmlns:a16="http://schemas.microsoft.com/office/drawing/2014/main" id="{C20CD299-FA80-8D7C-85B1-ED8CE8B33301}"/>
              </a:ext>
            </a:extLst>
          </p:cNvPr>
          <p:cNvSpPr/>
          <p:nvPr/>
        </p:nvSpPr>
        <p:spPr>
          <a:xfrm>
            <a:off x="2705076" y="4721081"/>
            <a:ext cx="403225" cy="403225"/>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1" name="1 and 2 critical item">
            <a:extLst>
              <a:ext uri="{FF2B5EF4-FFF2-40B4-BE49-F238E27FC236}">
                <a16:creationId xmlns:a16="http://schemas.microsoft.com/office/drawing/2014/main" id="{EDD35D75-317A-856C-DA5E-DBA286B97259}"/>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220089" y="1706811"/>
            <a:ext cx="168433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1  non-critical item">
            <a:extLst>
              <a:ext uri="{FF2B5EF4-FFF2-40B4-BE49-F238E27FC236}">
                <a16:creationId xmlns:a16="http://schemas.microsoft.com/office/drawing/2014/main" id="{249A983C-FC6B-9D57-4FE8-35BEBE6B6E9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00770" y="4525027"/>
            <a:ext cx="1446212"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anner">
            <a:extLst>
              <a:ext uri="{FF2B5EF4-FFF2-40B4-BE49-F238E27FC236}">
                <a16:creationId xmlns:a16="http://schemas.microsoft.com/office/drawing/2014/main" id="{A6D29002-5893-6C5F-B804-0C10BB8EF2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9" name="TextBox 8">
            <a:extLst>
              <a:ext uri="{FF2B5EF4-FFF2-40B4-BE49-F238E27FC236}">
                <a16:creationId xmlns:a16="http://schemas.microsoft.com/office/drawing/2014/main" id="{7395FAB9-F07F-54FE-EA40-8FD180126E54}"/>
              </a:ext>
            </a:extLst>
          </p:cNvPr>
          <p:cNvSpPr txBox="1"/>
          <p:nvPr/>
        </p:nvSpPr>
        <p:spPr>
          <a:xfrm>
            <a:off x="1143000" y="1070650"/>
            <a:ext cx="5638800" cy="707886"/>
          </a:xfrm>
          <a:prstGeom prst="rect">
            <a:avLst/>
          </a:prstGeom>
          <a:noFill/>
        </p:spPr>
        <p:txBody>
          <a:bodyPr wrap="square" rtlCol="0">
            <a:spAutoFit/>
          </a:bodyPr>
          <a:lstStyle/>
          <a:p>
            <a:r>
              <a:rPr lang="en-US" sz="4000" b="1" dirty="0"/>
              <a:t>Spaulding Classification</a:t>
            </a:r>
          </a:p>
        </p:txBody>
      </p:sp>
      <p:pic>
        <p:nvPicPr>
          <p:cNvPr id="10" name="Icon">
            <a:extLst>
              <a:ext uri="{FF2B5EF4-FFF2-40B4-BE49-F238E27FC236}">
                <a16:creationId xmlns:a16="http://schemas.microsoft.com/office/drawing/2014/main" id="{27EFB07C-5583-74C7-A5C1-B45A1C6465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25000" y="1070650"/>
            <a:ext cx="736468" cy="736468"/>
          </a:xfrm>
          <a:prstGeom prst="rect">
            <a:avLst/>
          </a:prstGeom>
        </p:spPr>
      </p:pic>
      <p:pic>
        <p:nvPicPr>
          <p:cNvPr id="2" name="1 semi-critical pic">
            <a:extLst>
              <a:ext uri="{FF2B5EF4-FFF2-40B4-BE49-F238E27FC236}">
                <a16:creationId xmlns:a16="http://schemas.microsoft.com/office/drawing/2014/main" id="{3EC78F94-FD69-FA7A-0A0C-828190486E0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rot="19446741">
            <a:off x="1726284" y="2879938"/>
            <a:ext cx="675692" cy="158647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6BD5A57-FF5F-0820-2D1E-AA2F1EEE5D05}"/>
              </a:ext>
            </a:extLst>
          </p:cNvPr>
          <p:cNvSpPr/>
          <p:nvPr/>
        </p:nvSpPr>
        <p:spPr>
          <a:xfrm>
            <a:off x="1143000" y="2158652"/>
            <a:ext cx="2667000" cy="5042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35" name="Content Placeholder 2"/>
          <p:cNvSpPr>
            <a:spLocks noGrp="1"/>
          </p:cNvSpPr>
          <p:nvPr>
            <p:ph idx="4294967295"/>
          </p:nvPr>
        </p:nvSpPr>
        <p:spPr>
          <a:xfrm>
            <a:off x="1338412" y="2042360"/>
            <a:ext cx="8839200" cy="4648200"/>
          </a:xfrm>
          <a:prstGeom prst="rect">
            <a:avLst/>
          </a:prstGeom>
        </p:spPr>
        <p:txBody>
          <a:bodyPr/>
          <a:lstStyle/>
          <a:p>
            <a:pPr indent="-273050" eaLnBrk="1" hangingPunct="1"/>
            <a:r>
              <a:rPr lang="en-US" altLang="en-US" sz="3100" b="1" dirty="0">
                <a:solidFill>
                  <a:schemeClr val="tx1"/>
                </a:solidFill>
              </a:rPr>
              <a:t>Non-Critical</a:t>
            </a:r>
            <a:r>
              <a:rPr lang="en-US" altLang="en-US" sz="3100" b="1" dirty="0">
                <a:solidFill>
                  <a:srgbClr val="0070C0"/>
                </a:solidFill>
              </a:rPr>
              <a:t>  </a:t>
            </a:r>
            <a:r>
              <a:rPr lang="en-US" altLang="en-US" sz="3100" dirty="0">
                <a:solidFill>
                  <a:srgbClr val="532E1D"/>
                </a:solidFill>
                <a:latin typeface="Calibri" panose="020F0502020204030204" pitchFamily="34" charset="0"/>
                <a:cs typeface="Calibri" panose="020F0502020204030204" pitchFamily="34" charset="0"/>
              </a:rPr>
              <a:t>Items</a:t>
            </a:r>
            <a:r>
              <a:rPr lang="en-US" altLang="en-US" sz="3600" dirty="0"/>
              <a:t>:</a:t>
            </a:r>
          </a:p>
          <a:p>
            <a:pPr lvl="1" indent="-273050" eaLnBrk="1" hangingPunct="1"/>
            <a:r>
              <a:rPr lang="en-US" altLang="en-US" sz="2400" dirty="0">
                <a:solidFill>
                  <a:srgbClr val="532E1D"/>
                </a:solidFill>
                <a:latin typeface="Calibri" panose="020F0502020204030204" pitchFamily="34" charset="0"/>
                <a:cs typeface="Calibri" panose="020F0502020204030204" pitchFamily="34" charset="0"/>
              </a:rPr>
              <a:t>Objects that contact intact skin but not mucous membranes (BP cuffs, stethoscopes,) </a:t>
            </a:r>
          </a:p>
          <a:p>
            <a:pPr lvl="1" indent="-273050" eaLnBrk="1" hangingPunct="1"/>
            <a:r>
              <a:rPr lang="en-US" altLang="en-US" sz="2400" dirty="0">
                <a:solidFill>
                  <a:srgbClr val="532E1D"/>
                </a:solidFill>
                <a:latin typeface="Calibri" panose="020F0502020204030204" pitchFamily="34" charset="0"/>
                <a:cs typeface="Calibri" panose="020F0502020204030204" pitchFamily="34" charset="0"/>
              </a:rPr>
              <a:t>Minimal risk of transmitting infection if handled improperly</a:t>
            </a:r>
          </a:p>
          <a:p>
            <a:pPr lvl="1" indent="-273050" eaLnBrk="1" hangingPunct="1"/>
            <a:r>
              <a:rPr lang="en-US" altLang="en-US" sz="2400" dirty="0">
                <a:solidFill>
                  <a:srgbClr val="532E1D"/>
                </a:solidFill>
                <a:latin typeface="Calibri" panose="020F0502020204030204" pitchFamily="34" charset="0"/>
                <a:cs typeface="Calibri" panose="020F0502020204030204" pitchFamily="34" charset="0"/>
              </a:rPr>
              <a:t>Must be low-level disinfected on a routine basis</a:t>
            </a:r>
          </a:p>
          <a:p>
            <a:pPr lvl="1" indent="-273050" eaLnBrk="1" hangingPunct="1"/>
            <a:endParaRPr lang="en-US" altLang="en-US" sz="3200" dirty="0"/>
          </a:p>
        </p:txBody>
      </p:sp>
      <p:pic>
        <p:nvPicPr>
          <p:cNvPr id="3" name="Banner">
            <a:extLst>
              <a:ext uri="{FF2B5EF4-FFF2-40B4-BE49-F238E27FC236}">
                <a16:creationId xmlns:a16="http://schemas.microsoft.com/office/drawing/2014/main" id="{621A26D6-B01B-E43F-4A2B-85C2CDBEBE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5" name="TextBox 4">
            <a:extLst>
              <a:ext uri="{FF2B5EF4-FFF2-40B4-BE49-F238E27FC236}">
                <a16:creationId xmlns:a16="http://schemas.microsoft.com/office/drawing/2014/main" id="{5C69C761-03C2-D07C-DF5C-05CE7545332A}"/>
              </a:ext>
            </a:extLst>
          </p:cNvPr>
          <p:cNvSpPr txBox="1"/>
          <p:nvPr/>
        </p:nvSpPr>
        <p:spPr>
          <a:xfrm>
            <a:off x="1143000" y="1070650"/>
            <a:ext cx="5638800" cy="707886"/>
          </a:xfrm>
          <a:prstGeom prst="rect">
            <a:avLst/>
          </a:prstGeom>
          <a:noFill/>
        </p:spPr>
        <p:txBody>
          <a:bodyPr wrap="square" rtlCol="0">
            <a:spAutoFit/>
          </a:bodyPr>
          <a:lstStyle/>
          <a:p>
            <a:r>
              <a:rPr lang="en-US" sz="4000" b="1" dirty="0"/>
              <a:t>Non-critical Instruments</a:t>
            </a:r>
          </a:p>
        </p:txBody>
      </p:sp>
      <p:pic>
        <p:nvPicPr>
          <p:cNvPr id="7" name="Icon">
            <a:extLst>
              <a:ext uri="{FF2B5EF4-FFF2-40B4-BE49-F238E27FC236}">
                <a16:creationId xmlns:a16="http://schemas.microsoft.com/office/drawing/2014/main" id="{3A2BEDF8-D67C-43EF-88A9-414E85B599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5000" y="1070650"/>
            <a:ext cx="736468" cy="736468"/>
          </a:xfrm>
          <a:prstGeom prst="rect">
            <a:avLst/>
          </a:prstGeom>
        </p:spPr>
      </p:pic>
      <p:sp>
        <p:nvSpPr>
          <p:cNvPr id="12" name="1 Critical Dot">
            <a:extLst>
              <a:ext uri="{FF2B5EF4-FFF2-40B4-BE49-F238E27FC236}">
                <a16:creationId xmlns:a16="http://schemas.microsoft.com/office/drawing/2014/main" id="{678DDFE7-BC27-1B41-343A-0B65762ADD13}"/>
              </a:ext>
            </a:extLst>
          </p:cNvPr>
          <p:cNvSpPr/>
          <p:nvPr/>
        </p:nvSpPr>
        <p:spPr>
          <a:xfrm>
            <a:off x="1066800" y="5902325"/>
            <a:ext cx="403225" cy="403225"/>
          </a:xfrm>
          <a:prstGeom prst="ellipse">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1 Semi-Critical Dot">
            <a:extLst>
              <a:ext uri="{FF2B5EF4-FFF2-40B4-BE49-F238E27FC236}">
                <a16:creationId xmlns:a16="http://schemas.microsoft.com/office/drawing/2014/main" id="{43E10E35-8665-45E9-C4A4-F11AE7D2D475}"/>
              </a:ext>
            </a:extLst>
          </p:cNvPr>
          <p:cNvSpPr/>
          <p:nvPr/>
        </p:nvSpPr>
        <p:spPr>
          <a:xfrm>
            <a:off x="1169986" y="5902325"/>
            <a:ext cx="403225" cy="403225"/>
          </a:xfrm>
          <a:prstGeom prst="ellipse">
            <a:avLst/>
          </a:prstGeom>
          <a:solidFill>
            <a:srgbClr val="8585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1 Non-critical Dot">
            <a:extLst>
              <a:ext uri="{FF2B5EF4-FFF2-40B4-BE49-F238E27FC236}">
                <a16:creationId xmlns:a16="http://schemas.microsoft.com/office/drawing/2014/main" id="{B9C8A7AA-44BA-3CBA-888B-74481C327C9B}"/>
              </a:ext>
            </a:extLst>
          </p:cNvPr>
          <p:cNvSpPr/>
          <p:nvPr/>
        </p:nvSpPr>
        <p:spPr>
          <a:xfrm>
            <a:off x="1243718" y="5902346"/>
            <a:ext cx="403225" cy="403225"/>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TextBox 14">
            <a:extLst>
              <a:ext uri="{FF2B5EF4-FFF2-40B4-BE49-F238E27FC236}">
                <a16:creationId xmlns:a16="http://schemas.microsoft.com/office/drawing/2014/main" id="{81F5B78F-B461-4D6F-3347-36212BAA40A5}"/>
              </a:ext>
            </a:extLst>
          </p:cNvPr>
          <p:cNvSpPr txBox="1"/>
          <p:nvPr/>
        </p:nvSpPr>
        <p:spPr>
          <a:xfrm>
            <a:off x="1676400" y="6052527"/>
            <a:ext cx="1267976" cy="369332"/>
          </a:xfrm>
          <a:prstGeom prst="rect">
            <a:avLst/>
          </a:prstGeom>
          <a:noFill/>
        </p:spPr>
        <p:txBody>
          <a:bodyPr wrap="none" rtlCol="0">
            <a:spAutoFit/>
          </a:bodyPr>
          <a:lstStyle/>
          <a:p>
            <a:r>
              <a:rPr lang="en-US" dirty="0">
                <a:solidFill>
                  <a:srgbClr val="1310B2"/>
                </a:solidFill>
              </a:rPr>
              <a:t>Non-critical</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817915"/>
            <a:ext cx="8669312" cy="423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anner">
            <a:extLst>
              <a:ext uri="{FF2B5EF4-FFF2-40B4-BE49-F238E27FC236}">
                <a16:creationId xmlns:a16="http://schemas.microsoft.com/office/drawing/2014/main" id="{36B885BF-D001-CC81-3359-5C915CAD10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6" name="TextBox 5">
            <a:extLst>
              <a:ext uri="{FF2B5EF4-FFF2-40B4-BE49-F238E27FC236}">
                <a16:creationId xmlns:a16="http://schemas.microsoft.com/office/drawing/2014/main" id="{9428315E-053A-8D0C-4117-C328D4837655}"/>
              </a:ext>
            </a:extLst>
          </p:cNvPr>
          <p:cNvSpPr txBox="1"/>
          <p:nvPr/>
        </p:nvSpPr>
        <p:spPr>
          <a:xfrm>
            <a:off x="1143000" y="1070650"/>
            <a:ext cx="5638800" cy="707886"/>
          </a:xfrm>
          <a:prstGeom prst="rect">
            <a:avLst/>
          </a:prstGeom>
          <a:noFill/>
        </p:spPr>
        <p:txBody>
          <a:bodyPr wrap="square" rtlCol="0">
            <a:spAutoFit/>
          </a:bodyPr>
          <a:lstStyle/>
          <a:p>
            <a:r>
              <a:rPr lang="en-US" sz="4000" b="1" dirty="0"/>
              <a:t>Role of the Environment</a:t>
            </a:r>
          </a:p>
        </p:txBody>
      </p:sp>
      <p:pic>
        <p:nvPicPr>
          <p:cNvPr id="7" name="Icon">
            <a:extLst>
              <a:ext uri="{FF2B5EF4-FFF2-40B4-BE49-F238E27FC236}">
                <a16:creationId xmlns:a16="http://schemas.microsoft.com/office/drawing/2014/main" id="{5A62EDD4-F687-0859-5DA5-4108F66EBB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5000" y="1070650"/>
            <a:ext cx="736468" cy="736468"/>
          </a:xfrm>
          <a:prstGeom prst="rect">
            <a:avLst/>
          </a:prstGeom>
        </p:spPr>
      </p:pic>
      <p:sp>
        <p:nvSpPr>
          <p:cNvPr id="16" name="1 Critical Dot">
            <a:extLst>
              <a:ext uri="{FF2B5EF4-FFF2-40B4-BE49-F238E27FC236}">
                <a16:creationId xmlns:a16="http://schemas.microsoft.com/office/drawing/2014/main" id="{1A9C8145-FF0C-CCA1-50CC-CED47613C91D}"/>
              </a:ext>
            </a:extLst>
          </p:cNvPr>
          <p:cNvSpPr/>
          <p:nvPr/>
        </p:nvSpPr>
        <p:spPr>
          <a:xfrm>
            <a:off x="1066800" y="5902325"/>
            <a:ext cx="403225" cy="403225"/>
          </a:xfrm>
          <a:prstGeom prst="ellipse">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1 Semi-Critical Dot">
            <a:extLst>
              <a:ext uri="{FF2B5EF4-FFF2-40B4-BE49-F238E27FC236}">
                <a16:creationId xmlns:a16="http://schemas.microsoft.com/office/drawing/2014/main" id="{8D7D2D63-1620-9308-E0CA-14A4AAD9A623}"/>
              </a:ext>
            </a:extLst>
          </p:cNvPr>
          <p:cNvSpPr/>
          <p:nvPr/>
        </p:nvSpPr>
        <p:spPr>
          <a:xfrm>
            <a:off x="1169986" y="5902325"/>
            <a:ext cx="403225" cy="403225"/>
          </a:xfrm>
          <a:prstGeom prst="ellipse">
            <a:avLst/>
          </a:prstGeom>
          <a:solidFill>
            <a:srgbClr val="8585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1 Non-critical Dot">
            <a:extLst>
              <a:ext uri="{FF2B5EF4-FFF2-40B4-BE49-F238E27FC236}">
                <a16:creationId xmlns:a16="http://schemas.microsoft.com/office/drawing/2014/main" id="{E7F2E8F1-39E4-41E9-E3BE-A47A8F46A19F}"/>
              </a:ext>
            </a:extLst>
          </p:cNvPr>
          <p:cNvSpPr/>
          <p:nvPr/>
        </p:nvSpPr>
        <p:spPr>
          <a:xfrm>
            <a:off x="1243718" y="5902346"/>
            <a:ext cx="403225" cy="403225"/>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TextBox 18">
            <a:extLst>
              <a:ext uri="{FF2B5EF4-FFF2-40B4-BE49-F238E27FC236}">
                <a16:creationId xmlns:a16="http://schemas.microsoft.com/office/drawing/2014/main" id="{C822A0EA-E16A-26BF-4548-1F324D2BEEDC}"/>
              </a:ext>
            </a:extLst>
          </p:cNvPr>
          <p:cNvSpPr txBox="1"/>
          <p:nvPr/>
        </p:nvSpPr>
        <p:spPr>
          <a:xfrm>
            <a:off x="1676400" y="6052527"/>
            <a:ext cx="1267976" cy="369332"/>
          </a:xfrm>
          <a:prstGeom prst="rect">
            <a:avLst/>
          </a:prstGeom>
          <a:noFill/>
        </p:spPr>
        <p:txBody>
          <a:bodyPr wrap="none" rtlCol="0">
            <a:spAutoFit/>
          </a:bodyPr>
          <a:lstStyle/>
          <a:p>
            <a:r>
              <a:rPr lang="en-US" dirty="0">
                <a:solidFill>
                  <a:srgbClr val="1310B2"/>
                </a:solidFill>
              </a:rPr>
              <a:t>Non-critical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4946CC81-FA88-4F96-A949-0D9405CEFD0E}"/>
              </a:ext>
            </a:extLst>
          </p:cNvPr>
          <p:cNvGraphicFramePr>
            <a:graphicFrameLocks noGrp="1"/>
          </p:cNvGraphicFramePr>
          <p:nvPr>
            <p:ph idx="4294967295"/>
            <p:extLst>
              <p:ext uri="{D42A27DB-BD31-4B8C-83A1-F6EECF244321}">
                <p14:modId xmlns:p14="http://schemas.microsoft.com/office/powerpoint/2010/main" val="3221140405"/>
              </p:ext>
            </p:extLst>
          </p:nvPr>
        </p:nvGraphicFramePr>
        <p:xfrm>
          <a:off x="1686339" y="1927381"/>
          <a:ext cx="8686800" cy="3932239"/>
        </p:xfrm>
        <a:graphic>
          <a:graphicData uri="http://schemas.openxmlformats.org/drawingml/2006/table">
            <a:tbl>
              <a:tblPr firstRow="1" bandRow="1">
                <a:tableStyleId>{7DF18680-E054-41AD-8BC1-D1AEF772440D}</a:tableStyleId>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457237">
                <a:tc>
                  <a:txBody>
                    <a:bodyPr/>
                    <a:lstStyle/>
                    <a:p>
                      <a:r>
                        <a:rPr lang="en-US" sz="2400" dirty="0"/>
                        <a:t>Disinfectant</a:t>
                      </a:r>
                      <a:r>
                        <a:rPr lang="en-US" sz="2400" baseline="0" dirty="0"/>
                        <a:t> Agent</a:t>
                      </a:r>
                      <a:endParaRPr lang="en-US" sz="2400" dirty="0"/>
                    </a:p>
                  </a:txBody>
                  <a:tcPr marT="45724" marB="45724">
                    <a:solidFill>
                      <a:srgbClr val="A71930"/>
                    </a:solidFill>
                  </a:tcPr>
                </a:tc>
                <a:tc>
                  <a:txBody>
                    <a:bodyPr/>
                    <a:lstStyle/>
                    <a:p>
                      <a:r>
                        <a:rPr lang="en-US" sz="2400" dirty="0"/>
                        <a:t>Use Concentration</a:t>
                      </a:r>
                    </a:p>
                  </a:txBody>
                  <a:tcPr marT="45724" marB="45724">
                    <a:solidFill>
                      <a:srgbClr val="A71930"/>
                    </a:solidFill>
                  </a:tcPr>
                </a:tc>
                <a:extLst>
                  <a:ext uri="{0D108BD9-81ED-4DB2-BD59-A6C34878D82A}">
                    <a16:rowId xmlns:a16="http://schemas.microsoft.com/office/drawing/2014/main" val="10000"/>
                  </a:ext>
                </a:extLst>
              </a:tr>
              <a:tr h="457237">
                <a:tc>
                  <a:txBody>
                    <a:bodyPr/>
                    <a:lstStyle/>
                    <a:p>
                      <a:r>
                        <a:rPr lang="en-US" sz="2400" dirty="0"/>
                        <a:t>Ethyl</a:t>
                      </a:r>
                      <a:r>
                        <a:rPr lang="en-US" sz="2400" baseline="0" dirty="0"/>
                        <a:t> or isopropyl alcohol</a:t>
                      </a:r>
                      <a:endParaRPr lang="en-US" sz="2400" dirty="0"/>
                    </a:p>
                  </a:txBody>
                  <a:tcPr marT="45724" marB="45724"/>
                </a:tc>
                <a:tc>
                  <a:txBody>
                    <a:bodyPr/>
                    <a:lstStyle/>
                    <a:p>
                      <a:r>
                        <a:rPr lang="en-US" sz="2400" dirty="0"/>
                        <a:t>70%</a:t>
                      </a:r>
                      <a:r>
                        <a:rPr lang="en-US" sz="2400" baseline="0" dirty="0"/>
                        <a:t> - 90%</a:t>
                      </a:r>
                      <a:endParaRPr lang="en-US" sz="2400" dirty="0"/>
                    </a:p>
                  </a:txBody>
                  <a:tcPr marT="45724" marB="45724"/>
                </a:tc>
                <a:extLst>
                  <a:ext uri="{0D108BD9-81ED-4DB2-BD59-A6C34878D82A}">
                    <a16:rowId xmlns:a16="http://schemas.microsoft.com/office/drawing/2014/main" val="10001"/>
                  </a:ext>
                </a:extLst>
              </a:tr>
              <a:tr h="457237">
                <a:tc>
                  <a:txBody>
                    <a:bodyPr/>
                    <a:lstStyle/>
                    <a:p>
                      <a:r>
                        <a:rPr lang="en-US" sz="2400" dirty="0"/>
                        <a:t>Chlorine (bleach)</a:t>
                      </a:r>
                    </a:p>
                  </a:txBody>
                  <a:tcPr marT="45724" marB="45724"/>
                </a:tc>
                <a:tc>
                  <a:txBody>
                    <a:bodyPr/>
                    <a:lstStyle/>
                    <a:p>
                      <a:r>
                        <a:rPr lang="en-US" sz="2400" dirty="0"/>
                        <a:t>100 ppm</a:t>
                      </a:r>
                    </a:p>
                  </a:txBody>
                  <a:tcPr marT="45724" marB="45724"/>
                </a:tc>
                <a:extLst>
                  <a:ext uri="{0D108BD9-81ED-4DB2-BD59-A6C34878D82A}">
                    <a16:rowId xmlns:a16="http://schemas.microsoft.com/office/drawing/2014/main" val="10002"/>
                  </a:ext>
                </a:extLst>
              </a:tr>
              <a:tr h="457237">
                <a:tc>
                  <a:txBody>
                    <a:bodyPr/>
                    <a:lstStyle/>
                    <a:p>
                      <a:r>
                        <a:rPr lang="en-US" sz="2400" dirty="0"/>
                        <a:t>Phenolic</a:t>
                      </a:r>
                    </a:p>
                  </a:txBody>
                  <a:tcPr marT="45724" marB="45724"/>
                </a:tc>
                <a:tc>
                  <a:txBody>
                    <a:bodyPr/>
                    <a:lstStyle/>
                    <a:p>
                      <a:r>
                        <a:rPr lang="en-US" sz="2400" dirty="0"/>
                        <a:t>UD</a:t>
                      </a:r>
                    </a:p>
                  </a:txBody>
                  <a:tcPr marT="45724" marB="45724"/>
                </a:tc>
                <a:extLst>
                  <a:ext uri="{0D108BD9-81ED-4DB2-BD59-A6C34878D82A}">
                    <a16:rowId xmlns:a16="http://schemas.microsoft.com/office/drawing/2014/main" val="10003"/>
                  </a:ext>
                </a:extLst>
              </a:tr>
              <a:tr h="457237">
                <a:tc>
                  <a:txBody>
                    <a:bodyPr/>
                    <a:lstStyle/>
                    <a:p>
                      <a:r>
                        <a:rPr lang="en-US" sz="2400" dirty="0"/>
                        <a:t>Iodophor</a:t>
                      </a:r>
                    </a:p>
                  </a:txBody>
                  <a:tcPr marT="45724" marB="45724"/>
                </a:tc>
                <a:tc>
                  <a:txBody>
                    <a:bodyPr/>
                    <a:lstStyle/>
                    <a:p>
                      <a:r>
                        <a:rPr lang="en-US" sz="2400" dirty="0"/>
                        <a:t>UD</a:t>
                      </a:r>
                    </a:p>
                  </a:txBody>
                  <a:tcPr marT="45724" marB="45724"/>
                </a:tc>
                <a:extLst>
                  <a:ext uri="{0D108BD9-81ED-4DB2-BD59-A6C34878D82A}">
                    <a16:rowId xmlns:a16="http://schemas.microsoft.com/office/drawing/2014/main" val="10004"/>
                  </a:ext>
                </a:extLst>
              </a:tr>
              <a:tr h="823027">
                <a:tc>
                  <a:txBody>
                    <a:bodyPr/>
                    <a:lstStyle/>
                    <a:p>
                      <a:r>
                        <a:rPr lang="en-US" sz="2400" dirty="0"/>
                        <a:t>Quaternary</a:t>
                      </a:r>
                      <a:r>
                        <a:rPr lang="en-US" sz="2400" baseline="0" dirty="0"/>
                        <a:t> ammonium compound (QUAT)</a:t>
                      </a:r>
                      <a:endParaRPr lang="en-US" sz="2400" dirty="0"/>
                    </a:p>
                  </a:txBody>
                  <a:tcPr marT="45724" marB="45724"/>
                </a:tc>
                <a:tc>
                  <a:txBody>
                    <a:bodyPr/>
                    <a:lstStyle/>
                    <a:p>
                      <a:r>
                        <a:rPr lang="en-US" sz="2400" dirty="0"/>
                        <a:t>UD</a:t>
                      </a:r>
                    </a:p>
                  </a:txBody>
                  <a:tcPr marT="45724" marB="45724"/>
                </a:tc>
                <a:extLst>
                  <a:ext uri="{0D108BD9-81ED-4DB2-BD59-A6C34878D82A}">
                    <a16:rowId xmlns:a16="http://schemas.microsoft.com/office/drawing/2014/main" val="10005"/>
                  </a:ext>
                </a:extLst>
              </a:tr>
              <a:tr h="823027">
                <a:tc>
                  <a:txBody>
                    <a:bodyPr/>
                    <a:lstStyle/>
                    <a:p>
                      <a:r>
                        <a:rPr lang="en-US" sz="2400" dirty="0"/>
                        <a:t>Improved/Accelerated</a:t>
                      </a:r>
                      <a:r>
                        <a:rPr lang="en-US" sz="2400" baseline="0" dirty="0"/>
                        <a:t> hydrogen peroxide</a:t>
                      </a:r>
                      <a:endParaRPr lang="en-US" sz="2400" dirty="0"/>
                    </a:p>
                  </a:txBody>
                  <a:tcPr marT="45724" marB="45724"/>
                </a:tc>
                <a:tc>
                  <a:txBody>
                    <a:bodyPr/>
                    <a:lstStyle/>
                    <a:p>
                      <a:r>
                        <a:rPr lang="en-US" sz="2400" dirty="0"/>
                        <a:t>0.5%</a:t>
                      </a:r>
                      <a:r>
                        <a:rPr lang="en-US" sz="2400" baseline="0" dirty="0"/>
                        <a:t>, 1.4%</a:t>
                      </a:r>
                      <a:endParaRPr lang="en-US" sz="2400" dirty="0"/>
                    </a:p>
                  </a:txBody>
                  <a:tcPr marT="45724" marB="45724"/>
                </a:tc>
                <a:extLst>
                  <a:ext uri="{0D108BD9-81ED-4DB2-BD59-A6C34878D82A}">
                    <a16:rowId xmlns:a16="http://schemas.microsoft.com/office/drawing/2014/main" val="10006"/>
                  </a:ext>
                </a:extLst>
              </a:tr>
            </a:tbl>
          </a:graphicData>
        </a:graphic>
      </p:graphicFrame>
      <p:sp>
        <p:nvSpPr>
          <p:cNvPr id="99357" name="TextBox 3"/>
          <p:cNvSpPr txBox="1">
            <a:spLocks noChangeArrowheads="1"/>
          </p:cNvSpPr>
          <p:nvPr/>
        </p:nvSpPr>
        <p:spPr bwMode="auto">
          <a:xfrm>
            <a:off x="3319613" y="6286852"/>
            <a:ext cx="487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dirty="0"/>
              <a:t>UD = Manufacturer’s recommended use dilution</a:t>
            </a:r>
          </a:p>
        </p:txBody>
      </p:sp>
      <p:pic>
        <p:nvPicPr>
          <p:cNvPr id="2" name="Banner">
            <a:extLst>
              <a:ext uri="{FF2B5EF4-FFF2-40B4-BE49-F238E27FC236}">
                <a16:creationId xmlns:a16="http://schemas.microsoft.com/office/drawing/2014/main" id="{7A656CA8-2701-4DDE-4EB8-87FF068BB7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6" name="TextBox 5">
            <a:extLst>
              <a:ext uri="{FF2B5EF4-FFF2-40B4-BE49-F238E27FC236}">
                <a16:creationId xmlns:a16="http://schemas.microsoft.com/office/drawing/2014/main" id="{95D4D869-D1D6-B452-B650-835AF770ED5C}"/>
              </a:ext>
            </a:extLst>
          </p:cNvPr>
          <p:cNvSpPr txBox="1"/>
          <p:nvPr/>
        </p:nvSpPr>
        <p:spPr>
          <a:xfrm>
            <a:off x="1143000" y="1070650"/>
            <a:ext cx="5638800" cy="707886"/>
          </a:xfrm>
          <a:prstGeom prst="rect">
            <a:avLst/>
          </a:prstGeom>
          <a:noFill/>
        </p:spPr>
        <p:txBody>
          <a:bodyPr wrap="square" rtlCol="0">
            <a:spAutoFit/>
          </a:bodyPr>
          <a:lstStyle/>
          <a:p>
            <a:r>
              <a:rPr lang="en-US" sz="4000" b="1" dirty="0"/>
              <a:t>Liquid Disinfectants</a:t>
            </a:r>
          </a:p>
        </p:txBody>
      </p:sp>
      <p:pic>
        <p:nvPicPr>
          <p:cNvPr id="7" name="Icon">
            <a:extLst>
              <a:ext uri="{FF2B5EF4-FFF2-40B4-BE49-F238E27FC236}">
                <a16:creationId xmlns:a16="http://schemas.microsoft.com/office/drawing/2014/main" id="{36B38E4D-104B-8067-0E6C-4715FEF8E4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5000" y="1070650"/>
            <a:ext cx="736468" cy="736468"/>
          </a:xfrm>
          <a:prstGeom prst="rect">
            <a:avLst/>
          </a:prstGeom>
        </p:spPr>
      </p:pic>
      <p:sp>
        <p:nvSpPr>
          <p:cNvPr id="12" name="1 Critical Dot">
            <a:extLst>
              <a:ext uri="{FF2B5EF4-FFF2-40B4-BE49-F238E27FC236}">
                <a16:creationId xmlns:a16="http://schemas.microsoft.com/office/drawing/2014/main" id="{B6F390A1-C591-064D-E318-90FCF6E72BC7}"/>
              </a:ext>
            </a:extLst>
          </p:cNvPr>
          <p:cNvSpPr/>
          <p:nvPr/>
        </p:nvSpPr>
        <p:spPr>
          <a:xfrm>
            <a:off x="1066800" y="5902325"/>
            <a:ext cx="403225" cy="403225"/>
          </a:xfrm>
          <a:prstGeom prst="ellipse">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1 Semi-Critical Dot">
            <a:extLst>
              <a:ext uri="{FF2B5EF4-FFF2-40B4-BE49-F238E27FC236}">
                <a16:creationId xmlns:a16="http://schemas.microsoft.com/office/drawing/2014/main" id="{97819C21-0424-1E13-B662-51CE35E51E80}"/>
              </a:ext>
            </a:extLst>
          </p:cNvPr>
          <p:cNvSpPr/>
          <p:nvPr/>
        </p:nvSpPr>
        <p:spPr>
          <a:xfrm>
            <a:off x="1169986" y="5902325"/>
            <a:ext cx="403225" cy="403225"/>
          </a:xfrm>
          <a:prstGeom prst="ellipse">
            <a:avLst/>
          </a:prstGeom>
          <a:solidFill>
            <a:srgbClr val="8585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1 Non-critical Dot">
            <a:extLst>
              <a:ext uri="{FF2B5EF4-FFF2-40B4-BE49-F238E27FC236}">
                <a16:creationId xmlns:a16="http://schemas.microsoft.com/office/drawing/2014/main" id="{455AC39E-6683-ADC4-56ED-91E2165BD1DF}"/>
              </a:ext>
            </a:extLst>
          </p:cNvPr>
          <p:cNvSpPr/>
          <p:nvPr/>
        </p:nvSpPr>
        <p:spPr>
          <a:xfrm>
            <a:off x="1243718" y="5902346"/>
            <a:ext cx="403225" cy="403225"/>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TextBox 14">
            <a:extLst>
              <a:ext uri="{FF2B5EF4-FFF2-40B4-BE49-F238E27FC236}">
                <a16:creationId xmlns:a16="http://schemas.microsoft.com/office/drawing/2014/main" id="{2710CDB1-5198-D610-2ABA-BCC2B61DF285}"/>
              </a:ext>
            </a:extLst>
          </p:cNvPr>
          <p:cNvSpPr txBox="1"/>
          <p:nvPr/>
        </p:nvSpPr>
        <p:spPr>
          <a:xfrm>
            <a:off x="1676400" y="6052527"/>
            <a:ext cx="1267976" cy="369332"/>
          </a:xfrm>
          <a:prstGeom prst="rect">
            <a:avLst/>
          </a:prstGeom>
          <a:noFill/>
        </p:spPr>
        <p:txBody>
          <a:bodyPr wrap="none" rtlCol="0">
            <a:spAutoFit/>
          </a:bodyPr>
          <a:lstStyle/>
          <a:p>
            <a:r>
              <a:rPr lang="en-US" dirty="0">
                <a:solidFill>
                  <a:srgbClr val="1310B2"/>
                </a:solidFill>
              </a:rPr>
              <a:t>Non-critical</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Content Placeholder 2"/>
          <p:cNvSpPr>
            <a:spLocks noGrp="1"/>
          </p:cNvSpPr>
          <p:nvPr>
            <p:ph type="body" sz="half" idx="4294967295"/>
          </p:nvPr>
        </p:nvSpPr>
        <p:spPr>
          <a:xfrm>
            <a:off x="1503155" y="2113852"/>
            <a:ext cx="4038600" cy="2514599"/>
          </a:xfrm>
          <a:prstGeom prst="rect">
            <a:avLst/>
          </a:prstGeom>
        </p:spPr>
        <p:txBody>
          <a:bodyPr/>
          <a:lstStyle/>
          <a:p>
            <a:pPr lvl="1" indent="-273050" eaLnBrk="1" hangingPunct="1"/>
            <a:r>
              <a:rPr lang="en-US" altLang="en-US" sz="2600" dirty="0">
                <a:solidFill>
                  <a:srgbClr val="532E1D"/>
                </a:solidFill>
                <a:latin typeface="Calibri" panose="020F0502020204030204" pitchFamily="34" charset="0"/>
                <a:cs typeface="Calibri" panose="020F0502020204030204" pitchFamily="34" charset="0"/>
              </a:rPr>
              <a:t>Broad Spectrum</a:t>
            </a:r>
          </a:p>
          <a:p>
            <a:pPr lvl="1" indent="-273050" eaLnBrk="1" hangingPunct="1"/>
            <a:r>
              <a:rPr lang="en-US" altLang="en-US" sz="2600" dirty="0">
                <a:solidFill>
                  <a:srgbClr val="532E1D"/>
                </a:solidFill>
                <a:latin typeface="Calibri" panose="020F0502020204030204" pitchFamily="34" charset="0"/>
                <a:cs typeface="Calibri" panose="020F0502020204030204" pitchFamily="34" charset="0"/>
              </a:rPr>
              <a:t>Fast Acting</a:t>
            </a:r>
          </a:p>
          <a:p>
            <a:pPr lvl="1" indent="-273050" eaLnBrk="1" hangingPunct="1"/>
            <a:r>
              <a:rPr lang="en-US" altLang="en-US" sz="2600" dirty="0">
                <a:solidFill>
                  <a:srgbClr val="532E1D"/>
                </a:solidFill>
                <a:latin typeface="Calibri" panose="020F0502020204030204" pitchFamily="34" charset="0"/>
                <a:cs typeface="Calibri" panose="020F0502020204030204" pitchFamily="34" charset="0"/>
              </a:rPr>
              <a:t>Non-Toxic</a:t>
            </a:r>
          </a:p>
          <a:p>
            <a:pPr lvl="1" indent="-273050" eaLnBrk="1" hangingPunct="1"/>
            <a:r>
              <a:rPr lang="en-US" altLang="en-US" sz="2600" dirty="0">
                <a:solidFill>
                  <a:srgbClr val="532E1D"/>
                </a:solidFill>
                <a:latin typeface="Calibri" panose="020F0502020204030204" pitchFamily="34" charset="0"/>
                <a:cs typeface="Calibri" panose="020F0502020204030204" pitchFamily="34" charset="0"/>
              </a:rPr>
              <a:t>Surface Compatibility</a:t>
            </a:r>
          </a:p>
        </p:txBody>
      </p:sp>
      <p:sp>
        <p:nvSpPr>
          <p:cNvPr id="101380" name="Content Placeholder 3"/>
          <p:cNvSpPr>
            <a:spLocks noGrp="1"/>
          </p:cNvSpPr>
          <p:nvPr>
            <p:ph sz="half" idx="4294967295"/>
          </p:nvPr>
        </p:nvSpPr>
        <p:spPr>
          <a:xfrm>
            <a:off x="5754700" y="2113852"/>
            <a:ext cx="4038600" cy="2073828"/>
          </a:xfrm>
          <a:prstGeom prst="rect">
            <a:avLst/>
          </a:prstGeom>
        </p:spPr>
        <p:txBody>
          <a:bodyPr/>
          <a:lstStyle/>
          <a:p>
            <a:pPr lvl="1" indent="-273050" eaLnBrk="1" hangingPunct="1"/>
            <a:r>
              <a:rPr lang="en-US" altLang="en-US" sz="2600" dirty="0">
                <a:solidFill>
                  <a:srgbClr val="532E1D"/>
                </a:solidFill>
                <a:latin typeface="Calibri" panose="020F0502020204030204" pitchFamily="34" charset="0"/>
                <a:cs typeface="Calibri" panose="020F0502020204030204" pitchFamily="34" charset="0"/>
              </a:rPr>
              <a:t>Easy to Use</a:t>
            </a:r>
          </a:p>
          <a:p>
            <a:pPr lvl="1" indent="-273050" eaLnBrk="1" hangingPunct="1"/>
            <a:r>
              <a:rPr lang="en-US" altLang="en-US" sz="2600" dirty="0">
                <a:solidFill>
                  <a:srgbClr val="532E1D"/>
                </a:solidFill>
                <a:latin typeface="Calibri" panose="020F0502020204030204" pitchFamily="34" charset="0"/>
                <a:cs typeface="Calibri" panose="020F0502020204030204" pitchFamily="34" charset="0"/>
              </a:rPr>
              <a:t>Acceptable odor</a:t>
            </a:r>
          </a:p>
          <a:p>
            <a:pPr lvl="1" indent="-273050" eaLnBrk="1" hangingPunct="1"/>
            <a:r>
              <a:rPr lang="en-US" altLang="en-US" sz="2600" dirty="0">
                <a:solidFill>
                  <a:srgbClr val="532E1D"/>
                </a:solidFill>
                <a:latin typeface="Calibri" panose="020F0502020204030204" pitchFamily="34" charset="0"/>
                <a:cs typeface="Calibri" panose="020F0502020204030204" pitchFamily="34" charset="0"/>
              </a:rPr>
              <a:t>Economical</a:t>
            </a:r>
          </a:p>
        </p:txBody>
      </p:sp>
      <p:pic>
        <p:nvPicPr>
          <p:cNvPr id="3" name="Banner">
            <a:extLst>
              <a:ext uri="{FF2B5EF4-FFF2-40B4-BE49-F238E27FC236}">
                <a16:creationId xmlns:a16="http://schemas.microsoft.com/office/drawing/2014/main" id="{6737978E-E226-3ABA-E3DE-01AA77C0E5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5" name="TextBox 4">
            <a:extLst>
              <a:ext uri="{FF2B5EF4-FFF2-40B4-BE49-F238E27FC236}">
                <a16:creationId xmlns:a16="http://schemas.microsoft.com/office/drawing/2014/main" id="{F76BA3CA-4E85-DD8B-8833-47456EDA1386}"/>
              </a:ext>
            </a:extLst>
          </p:cNvPr>
          <p:cNvSpPr txBox="1"/>
          <p:nvPr/>
        </p:nvSpPr>
        <p:spPr>
          <a:xfrm>
            <a:off x="1143000" y="1070650"/>
            <a:ext cx="8153400" cy="707886"/>
          </a:xfrm>
          <a:prstGeom prst="rect">
            <a:avLst/>
          </a:prstGeom>
          <a:noFill/>
        </p:spPr>
        <p:txBody>
          <a:bodyPr wrap="square" rtlCol="0">
            <a:spAutoFit/>
          </a:bodyPr>
          <a:lstStyle/>
          <a:p>
            <a:r>
              <a:rPr lang="en-US" sz="4000" b="1" dirty="0"/>
              <a:t>Properties of an Ideal Disinfectant</a:t>
            </a:r>
          </a:p>
        </p:txBody>
      </p:sp>
      <p:pic>
        <p:nvPicPr>
          <p:cNvPr id="7" name="Icon">
            <a:extLst>
              <a:ext uri="{FF2B5EF4-FFF2-40B4-BE49-F238E27FC236}">
                <a16:creationId xmlns:a16="http://schemas.microsoft.com/office/drawing/2014/main" id="{B488478C-D6A4-60F1-6CA5-938D9122A1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5000" y="1070650"/>
            <a:ext cx="736468" cy="736468"/>
          </a:xfrm>
          <a:prstGeom prst="rect">
            <a:avLst/>
          </a:prstGeom>
        </p:spPr>
      </p:pic>
      <p:sp>
        <p:nvSpPr>
          <p:cNvPr id="12" name="1 Critical Dot">
            <a:extLst>
              <a:ext uri="{FF2B5EF4-FFF2-40B4-BE49-F238E27FC236}">
                <a16:creationId xmlns:a16="http://schemas.microsoft.com/office/drawing/2014/main" id="{55E44E06-77B9-8D74-AAD8-BDC5AD58737B}"/>
              </a:ext>
            </a:extLst>
          </p:cNvPr>
          <p:cNvSpPr/>
          <p:nvPr/>
        </p:nvSpPr>
        <p:spPr>
          <a:xfrm>
            <a:off x="1066800" y="5902325"/>
            <a:ext cx="403225" cy="403225"/>
          </a:xfrm>
          <a:prstGeom prst="ellipse">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1 Semi-Critical Dot">
            <a:extLst>
              <a:ext uri="{FF2B5EF4-FFF2-40B4-BE49-F238E27FC236}">
                <a16:creationId xmlns:a16="http://schemas.microsoft.com/office/drawing/2014/main" id="{E9F3427E-64F1-2EE6-B5BA-19DAB25B1A7A}"/>
              </a:ext>
            </a:extLst>
          </p:cNvPr>
          <p:cNvSpPr/>
          <p:nvPr/>
        </p:nvSpPr>
        <p:spPr>
          <a:xfrm>
            <a:off x="1169986" y="5902325"/>
            <a:ext cx="403225" cy="403225"/>
          </a:xfrm>
          <a:prstGeom prst="ellipse">
            <a:avLst/>
          </a:prstGeom>
          <a:solidFill>
            <a:srgbClr val="8585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1 Non-critical Dot">
            <a:extLst>
              <a:ext uri="{FF2B5EF4-FFF2-40B4-BE49-F238E27FC236}">
                <a16:creationId xmlns:a16="http://schemas.microsoft.com/office/drawing/2014/main" id="{FA4B28D4-CDC9-A04B-EE2B-8723163E73F4}"/>
              </a:ext>
            </a:extLst>
          </p:cNvPr>
          <p:cNvSpPr/>
          <p:nvPr/>
        </p:nvSpPr>
        <p:spPr>
          <a:xfrm>
            <a:off x="1243718" y="5902346"/>
            <a:ext cx="403225" cy="403225"/>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TextBox 14">
            <a:extLst>
              <a:ext uri="{FF2B5EF4-FFF2-40B4-BE49-F238E27FC236}">
                <a16:creationId xmlns:a16="http://schemas.microsoft.com/office/drawing/2014/main" id="{30A4AC84-9D1E-5898-1568-C97D3A2466EB}"/>
              </a:ext>
            </a:extLst>
          </p:cNvPr>
          <p:cNvSpPr txBox="1"/>
          <p:nvPr/>
        </p:nvSpPr>
        <p:spPr>
          <a:xfrm>
            <a:off x="1676400" y="6052527"/>
            <a:ext cx="1267976" cy="369332"/>
          </a:xfrm>
          <a:prstGeom prst="rect">
            <a:avLst/>
          </a:prstGeom>
          <a:noFill/>
        </p:spPr>
        <p:txBody>
          <a:bodyPr wrap="none" rtlCol="0">
            <a:spAutoFit/>
          </a:bodyPr>
          <a:lstStyle/>
          <a:p>
            <a:r>
              <a:rPr lang="en-US" dirty="0">
                <a:solidFill>
                  <a:srgbClr val="1310B2"/>
                </a:solidFill>
              </a:rPr>
              <a:t>Non-critical</a:t>
            </a:r>
          </a:p>
        </p:txBody>
      </p:sp>
      <p:pic>
        <p:nvPicPr>
          <p:cNvPr id="2" name="Picture 1" descr="A person walking with a walker&#10;&#10;Description automatically generated">
            <a:extLst>
              <a:ext uri="{FF2B5EF4-FFF2-40B4-BE49-F238E27FC236}">
                <a16:creationId xmlns:a16="http://schemas.microsoft.com/office/drawing/2014/main" id="{16B1E8B5-25DF-DB73-29B6-A76F7B17370F}"/>
              </a:ext>
            </a:extLst>
          </p:cNvPr>
          <p:cNvPicPr>
            <a:picLocks noChangeAspect="1"/>
          </p:cNvPicPr>
          <p:nvPr/>
        </p:nvPicPr>
        <p:blipFill>
          <a:blip r:embed="rId5"/>
          <a:stretch>
            <a:fillRect/>
          </a:stretch>
        </p:blipFill>
        <p:spPr>
          <a:xfrm>
            <a:off x="8001375" y="3934070"/>
            <a:ext cx="2884715" cy="191407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9ACF81-92C0-4AD0-8B7D-0316A31F2D27}"/>
              </a:ext>
            </a:extLst>
          </p:cNvPr>
          <p:cNvSpPr>
            <a:spLocks noGrp="1"/>
          </p:cNvSpPr>
          <p:nvPr>
            <p:ph idx="4294967295"/>
          </p:nvPr>
        </p:nvSpPr>
        <p:spPr>
          <a:xfrm>
            <a:off x="1105989" y="1810215"/>
            <a:ext cx="9601200" cy="4648200"/>
          </a:xfrm>
          <a:prstGeom prst="rect">
            <a:avLst/>
          </a:prstGeom>
        </p:spPr>
        <p:txBody>
          <a:bodyPr/>
          <a:lstStyle/>
          <a:p>
            <a:pPr marL="68580" indent="0" eaLnBrk="1" hangingPunct="1">
              <a:spcBef>
                <a:spcPts val="0"/>
              </a:spcBef>
              <a:spcAft>
                <a:spcPts val="0"/>
              </a:spcAft>
              <a:buNone/>
              <a:defRPr/>
            </a:pPr>
            <a:r>
              <a:rPr lang="en-US" sz="2400" b="1" dirty="0">
                <a:solidFill>
                  <a:srgbClr val="532E1D"/>
                </a:solidFill>
                <a:latin typeface="Edmondsans"/>
              </a:rPr>
              <a:t>Blood and Body Fluid Spills</a:t>
            </a:r>
          </a:p>
          <a:p>
            <a:pPr marL="171450" indent="-171450">
              <a:spcBef>
                <a:spcPts val="0"/>
              </a:spcBef>
              <a:spcAft>
                <a:spcPts val="0"/>
              </a:spcAft>
              <a:defRPr/>
            </a:pPr>
            <a:r>
              <a:rPr lang="en-US" sz="2000" dirty="0">
                <a:solidFill>
                  <a:srgbClr val="532E1D"/>
                </a:solidFill>
                <a:latin typeface="Calibri" panose="020F0502020204030204" pitchFamily="34" charset="0"/>
                <a:cs typeface="Calibri" panose="020F0502020204030204" pitchFamily="34" charset="0"/>
              </a:rPr>
              <a:t>Contaminated work surfaces shall be decontaminated with an appropriate disinfectant </a:t>
            </a:r>
          </a:p>
          <a:p>
            <a:pPr marL="628650" lvl="1" indent="-171450">
              <a:spcBef>
                <a:spcPts val="0"/>
              </a:spcBef>
              <a:spcAft>
                <a:spcPts val="0"/>
              </a:spcAft>
              <a:defRPr/>
            </a:pPr>
            <a:r>
              <a:rPr lang="en-US" sz="1600" dirty="0">
                <a:solidFill>
                  <a:srgbClr val="532E1D"/>
                </a:solidFill>
              </a:rPr>
              <a:t>After completion of procedures</a:t>
            </a:r>
          </a:p>
          <a:p>
            <a:pPr marL="628650" lvl="1" indent="-171450">
              <a:spcBef>
                <a:spcPts val="0"/>
              </a:spcBef>
              <a:spcAft>
                <a:spcPts val="0"/>
              </a:spcAft>
              <a:defRPr/>
            </a:pPr>
            <a:r>
              <a:rPr lang="en-US" sz="1600" dirty="0">
                <a:solidFill>
                  <a:srgbClr val="532E1D"/>
                </a:solidFill>
              </a:rPr>
              <a:t>Immediately or as soon as feasible when surfaces are overtly contaminated </a:t>
            </a:r>
          </a:p>
          <a:p>
            <a:pPr marL="628650" lvl="1" indent="-171450">
              <a:spcBef>
                <a:spcPts val="0"/>
              </a:spcBef>
              <a:spcAft>
                <a:spcPts val="0"/>
              </a:spcAft>
              <a:defRPr/>
            </a:pPr>
            <a:r>
              <a:rPr lang="en-US" sz="1600" dirty="0">
                <a:solidFill>
                  <a:srgbClr val="532E1D"/>
                </a:solidFill>
              </a:rPr>
              <a:t>After any spill of blood or other potentially infectious materials</a:t>
            </a:r>
          </a:p>
          <a:p>
            <a:pPr marL="628650" lvl="1" indent="-171450">
              <a:spcBef>
                <a:spcPts val="0"/>
              </a:spcBef>
              <a:defRPr/>
            </a:pPr>
            <a:r>
              <a:rPr lang="en-US" sz="1600" dirty="0">
                <a:solidFill>
                  <a:srgbClr val="532E1D"/>
                </a:solidFill>
              </a:rPr>
              <a:t>At the end of the work shift if the surface may have become contaminated since the last cleaning</a:t>
            </a:r>
          </a:p>
          <a:p>
            <a:pPr marL="171450" indent="-171450">
              <a:spcBef>
                <a:spcPts val="0"/>
              </a:spcBef>
              <a:defRPr/>
            </a:pPr>
            <a:r>
              <a:rPr lang="en-US" sz="2000" dirty="0">
                <a:solidFill>
                  <a:srgbClr val="532E1D"/>
                </a:solidFill>
                <a:latin typeface="Calibri" panose="020F0502020204030204" pitchFamily="34" charset="0"/>
                <a:cs typeface="Calibri" panose="020F0502020204030204" pitchFamily="34" charset="0"/>
              </a:rPr>
              <a:t>When there are large spills of blood and/or body fluids it is important to clean or remove the spill prior to disinfecting the area</a:t>
            </a:r>
          </a:p>
          <a:p>
            <a:pPr marL="628650" lvl="1" indent="-171450">
              <a:spcBef>
                <a:spcPts val="0"/>
              </a:spcBef>
              <a:spcAft>
                <a:spcPts val="0"/>
              </a:spcAft>
              <a:defRPr/>
            </a:pPr>
            <a:r>
              <a:rPr lang="en-US" sz="1600" dirty="0">
                <a:solidFill>
                  <a:srgbClr val="532E1D"/>
                </a:solidFill>
              </a:rPr>
              <a:t>The first step is to clean and decontaminate the area promptly.  </a:t>
            </a:r>
          </a:p>
          <a:p>
            <a:pPr marL="628650" lvl="1" indent="-171450">
              <a:spcBef>
                <a:spcPts val="0"/>
              </a:spcBef>
              <a:spcAft>
                <a:spcPts val="0"/>
              </a:spcAft>
              <a:defRPr/>
            </a:pPr>
            <a:r>
              <a:rPr lang="en-US" sz="1600" dirty="0">
                <a:solidFill>
                  <a:srgbClr val="532E1D"/>
                </a:solidFill>
              </a:rPr>
              <a:t>If the spill contains large amounts of blood or body fluids, clean the visible matter with disposable absorbent material, and discard the contaminated materials in appropriate, labeled container (treat as OSHA regulated medical waste)</a:t>
            </a:r>
          </a:p>
          <a:p>
            <a:pPr marL="628650" lvl="1" indent="-171450">
              <a:spcBef>
                <a:spcPts val="0"/>
              </a:spcBef>
              <a:spcAft>
                <a:spcPts val="0"/>
              </a:spcAft>
              <a:defRPr/>
            </a:pPr>
            <a:r>
              <a:rPr lang="en-US" sz="1600" dirty="0">
                <a:solidFill>
                  <a:srgbClr val="532E1D"/>
                </a:solidFill>
              </a:rPr>
              <a:t>Use EPA-registered disinfectants labeled tuberculocidal or EPA registered germicides with specific label claims for HIV or hepatitis B virus (HBV) in accordance with label instructions to decontaminate spills of blood and other body fluids</a:t>
            </a:r>
          </a:p>
        </p:txBody>
      </p:sp>
      <p:pic>
        <p:nvPicPr>
          <p:cNvPr id="103428" name="2 cleaning sea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78358" y="2499708"/>
            <a:ext cx="3248276" cy="294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anner">
            <a:extLst>
              <a:ext uri="{FF2B5EF4-FFF2-40B4-BE49-F238E27FC236}">
                <a16:creationId xmlns:a16="http://schemas.microsoft.com/office/drawing/2014/main" id="{279D7814-EFD5-4A94-488D-4247A5EA7D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6" name="TextBox 5">
            <a:extLst>
              <a:ext uri="{FF2B5EF4-FFF2-40B4-BE49-F238E27FC236}">
                <a16:creationId xmlns:a16="http://schemas.microsoft.com/office/drawing/2014/main" id="{3CA98259-C8CD-2CF3-BD54-54371B499A43}"/>
              </a:ext>
            </a:extLst>
          </p:cNvPr>
          <p:cNvSpPr txBox="1"/>
          <p:nvPr/>
        </p:nvSpPr>
        <p:spPr>
          <a:xfrm>
            <a:off x="1143000" y="1070650"/>
            <a:ext cx="7557486" cy="707886"/>
          </a:xfrm>
          <a:prstGeom prst="rect">
            <a:avLst/>
          </a:prstGeom>
          <a:noFill/>
        </p:spPr>
        <p:txBody>
          <a:bodyPr wrap="square" rtlCol="0">
            <a:spAutoFit/>
          </a:bodyPr>
          <a:lstStyle/>
          <a:p>
            <a:r>
              <a:rPr lang="en-US" sz="4000" b="1" dirty="0"/>
              <a:t>Other Environmental Issues</a:t>
            </a:r>
          </a:p>
        </p:txBody>
      </p:sp>
      <p:pic>
        <p:nvPicPr>
          <p:cNvPr id="7" name="Icon">
            <a:extLst>
              <a:ext uri="{FF2B5EF4-FFF2-40B4-BE49-F238E27FC236}">
                <a16:creationId xmlns:a16="http://schemas.microsoft.com/office/drawing/2014/main" id="{AC67594C-574C-A5F8-DA3A-C08F830990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5000" y="1070650"/>
            <a:ext cx="736468" cy="736468"/>
          </a:xfrm>
          <a:prstGeom prst="rect">
            <a:avLst/>
          </a:prstGeom>
        </p:spPr>
      </p:pic>
      <p:sp>
        <p:nvSpPr>
          <p:cNvPr id="5" name="TextBox 4">
            <a:extLst>
              <a:ext uri="{FF2B5EF4-FFF2-40B4-BE49-F238E27FC236}">
                <a16:creationId xmlns:a16="http://schemas.microsoft.com/office/drawing/2014/main" id="{AF126391-F3D2-D0C3-7D50-E1F179163EDF}"/>
              </a:ext>
            </a:extLst>
          </p:cNvPr>
          <p:cNvSpPr txBox="1"/>
          <p:nvPr/>
        </p:nvSpPr>
        <p:spPr>
          <a:xfrm>
            <a:off x="3785153" y="6135469"/>
            <a:ext cx="4621694" cy="646331"/>
          </a:xfrm>
          <a:prstGeom prst="rect">
            <a:avLst/>
          </a:prstGeom>
          <a:noFill/>
        </p:spPr>
        <p:txBody>
          <a:bodyPr wrap="square">
            <a:spAutoFit/>
          </a:bodyPr>
          <a:lstStyle/>
          <a:p>
            <a:pPr lvl="1" indent="-273050" eaLnBrk="1" hangingPunct="1">
              <a:defRPr/>
            </a:pPr>
            <a:r>
              <a:rPr lang="en-US" sz="3600" dirty="0"/>
              <a:t>Use appropriate PPE</a:t>
            </a:r>
          </a:p>
        </p:txBody>
      </p:sp>
      <p:pic>
        <p:nvPicPr>
          <p:cNvPr id="9" name="Picture 8" descr="A picture containing person, indoor, wall, cleanliness&#10;&#10;Description automatically generated">
            <a:extLst>
              <a:ext uri="{FF2B5EF4-FFF2-40B4-BE49-F238E27FC236}">
                <a16:creationId xmlns:a16="http://schemas.microsoft.com/office/drawing/2014/main" id="{6BDA3356-D99D-455F-B79A-BCBA38296D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19645" y="2499708"/>
            <a:ext cx="5452881" cy="2946479"/>
          </a:xfrm>
          <a:prstGeom prst="rect">
            <a:avLst/>
          </a:prstGeom>
        </p:spPr>
      </p:pic>
      <p:pic>
        <p:nvPicPr>
          <p:cNvPr id="103430" name="1 OSHA logo"/>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79297" y="1126318"/>
            <a:ext cx="13335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3428"/>
                                        </p:tgtEl>
                                      </p:cBhvr>
                                    </p:animEffect>
                                    <p:set>
                                      <p:cBhvr>
                                        <p:cTn id="10" dur="1" fill="hold">
                                          <p:stCondLst>
                                            <p:cond delay="499"/>
                                          </p:stCondLst>
                                        </p:cTn>
                                        <p:tgtEl>
                                          <p:spTgt spid="103428"/>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500"/>
                                        <p:tgtEl>
                                          <p:spTgt spid="3">
                                            <p:txEl>
                                              <p:pRg st="8" end="8"/>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103430"/>
                                        </p:tgtEl>
                                        <p:attrNameLst>
                                          <p:attrName>style.visibility</p:attrName>
                                        </p:attrNameLst>
                                      </p:cBhvr>
                                      <p:to>
                                        <p:strVal val="visible"/>
                                      </p:to>
                                    </p:set>
                                    <p:animEffect transition="in" filter="fade">
                                      <p:cBhvr>
                                        <p:cTn id="40" dur="500"/>
                                        <p:tgtEl>
                                          <p:spTgt spid="103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B69319-8AC6-4A3F-881B-9FDC6F3F920C}"/>
              </a:ext>
            </a:extLst>
          </p:cNvPr>
          <p:cNvSpPr>
            <a:spLocks noGrp="1"/>
          </p:cNvSpPr>
          <p:nvPr>
            <p:ph idx="4294967295"/>
          </p:nvPr>
        </p:nvSpPr>
        <p:spPr>
          <a:xfrm>
            <a:off x="1545152" y="1905000"/>
            <a:ext cx="6892172" cy="4648200"/>
          </a:xfrm>
          <a:prstGeom prst="rect">
            <a:avLst/>
          </a:prstGeom>
        </p:spPr>
        <p:txBody>
          <a:bodyPr>
            <a:normAutofit/>
          </a:bodyPr>
          <a:lstStyle/>
          <a:p>
            <a:pPr marL="68580" indent="0">
              <a:buNone/>
              <a:defRPr/>
            </a:pPr>
            <a:r>
              <a:rPr lang="en-US" sz="2800" b="1" dirty="0">
                <a:solidFill>
                  <a:srgbClr val="532E1D"/>
                </a:solidFill>
              </a:rPr>
              <a:t>Which of the following would be considered noncritical items:</a:t>
            </a:r>
          </a:p>
          <a:p>
            <a:pPr marL="582930" indent="-514350">
              <a:buFont typeface="+mj-lt"/>
              <a:buAutoNum type="arabicPeriod"/>
              <a:defRPr/>
            </a:pPr>
            <a:r>
              <a:rPr lang="en-US" sz="2800" dirty="0">
                <a:solidFill>
                  <a:srgbClr val="532E1D"/>
                </a:solidFill>
              </a:rPr>
              <a:t>Central venous catheter </a:t>
            </a:r>
          </a:p>
          <a:p>
            <a:pPr marL="582930" indent="-514350">
              <a:buFont typeface="+mj-lt"/>
              <a:buAutoNum type="arabicPeriod"/>
              <a:defRPr/>
            </a:pPr>
            <a:r>
              <a:rPr lang="en-US" sz="2800" dirty="0">
                <a:solidFill>
                  <a:srgbClr val="532E1D"/>
                </a:solidFill>
              </a:rPr>
              <a:t>Surgical instruments</a:t>
            </a:r>
          </a:p>
          <a:p>
            <a:pPr marL="582930" indent="-514350">
              <a:buFont typeface="+mj-lt"/>
              <a:buAutoNum type="arabicPeriod"/>
              <a:defRPr/>
            </a:pPr>
            <a:r>
              <a:rPr lang="en-US" sz="2800" dirty="0">
                <a:solidFill>
                  <a:srgbClr val="532E1D"/>
                </a:solidFill>
              </a:rPr>
              <a:t>Blood pressure cuffs</a:t>
            </a:r>
          </a:p>
          <a:p>
            <a:pPr marL="582930" indent="-514350">
              <a:buFont typeface="+mj-lt"/>
              <a:buAutoNum type="arabicPeriod"/>
              <a:defRPr/>
            </a:pPr>
            <a:r>
              <a:rPr lang="en-US" sz="2800" dirty="0">
                <a:solidFill>
                  <a:srgbClr val="532E1D"/>
                </a:solidFill>
              </a:rPr>
              <a:t>Foley catheters</a:t>
            </a:r>
          </a:p>
        </p:txBody>
      </p:sp>
      <p:sp>
        <p:nvSpPr>
          <p:cNvPr id="10" name="banner">
            <a:extLst>
              <a:ext uri="{FF2B5EF4-FFF2-40B4-BE49-F238E27FC236}">
                <a16:creationId xmlns:a16="http://schemas.microsoft.com/office/drawing/2014/main" id="{F6976CAE-A03B-3081-DEE4-32B893616D12}"/>
              </a:ext>
            </a:extLst>
          </p:cNvPr>
          <p:cNvSpPr/>
          <p:nvPr/>
        </p:nvSpPr>
        <p:spPr>
          <a:xfrm>
            <a:off x="5629638" y="839369"/>
            <a:ext cx="5972070" cy="889574"/>
          </a:xfrm>
          <a:prstGeom prst="rect">
            <a:avLst/>
          </a:prstGeom>
          <a:solidFill>
            <a:srgbClr val="CC20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6ABCFABF-172A-D2AE-8D3C-D9FB1DCA8373}"/>
              </a:ext>
            </a:extLst>
          </p:cNvPr>
          <p:cNvSpPr txBox="1">
            <a:spLocks/>
          </p:cNvSpPr>
          <p:nvPr/>
        </p:nvSpPr>
        <p:spPr>
          <a:xfrm>
            <a:off x="5939461" y="910487"/>
            <a:ext cx="3334378" cy="747338"/>
          </a:xfrm>
          <a:prstGeom prst="rect">
            <a:avLst/>
          </a:prstGeom>
          <a:noFill/>
          <a:ln>
            <a:noFill/>
          </a:ln>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b="1" dirty="0"/>
              <a:t>Knowledge Check</a:t>
            </a:r>
          </a:p>
        </p:txBody>
      </p:sp>
      <p:sp>
        <p:nvSpPr>
          <p:cNvPr id="2" name="Rectangle 1">
            <a:extLst>
              <a:ext uri="{FF2B5EF4-FFF2-40B4-BE49-F238E27FC236}">
                <a16:creationId xmlns:a16="http://schemas.microsoft.com/office/drawing/2014/main" id="{30BBAD19-52E9-4903-6F80-B39860CF722C}"/>
              </a:ext>
            </a:extLst>
          </p:cNvPr>
          <p:cNvSpPr/>
          <p:nvPr/>
        </p:nvSpPr>
        <p:spPr>
          <a:xfrm>
            <a:off x="8534400" y="2743200"/>
            <a:ext cx="2286000" cy="2895600"/>
          </a:xfrm>
          <a:prstGeom prst="rect">
            <a:avLst/>
          </a:prstGeom>
          <a:solidFill>
            <a:srgbClr val="CC2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Vida en Jupiter">
            <a:extLst>
              <a:ext uri="{FF2B5EF4-FFF2-40B4-BE49-F238E27FC236}">
                <a16:creationId xmlns:a16="http://schemas.microsoft.com/office/drawing/2014/main" id="{036FA3DC-C1DE-D299-ACC0-0673C86F02CD}"/>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534400" y="4252114"/>
            <a:ext cx="645172" cy="616139"/>
          </a:xfrm>
          <a:prstGeom prst="rect">
            <a:avLst/>
          </a:prstGeom>
          <a:noFill/>
          <a:ln>
            <a:noFill/>
          </a:ln>
        </p:spPr>
      </p:pic>
      <p:sp>
        <p:nvSpPr>
          <p:cNvPr id="5" name="Content Placeholder 2">
            <a:extLst>
              <a:ext uri="{FF2B5EF4-FFF2-40B4-BE49-F238E27FC236}">
                <a16:creationId xmlns:a16="http://schemas.microsoft.com/office/drawing/2014/main" id="{1E7EBD2A-5056-1859-387F-A4A81D10FE61}"/>
              </a:ext>
            </a:extLst>
          </p:cNvPr>
          <p:cNvSpPr txBox="1">
            <a:spLocks/>
          </p:cNvSpPr>
          <p:nvPr/>
        </p:nvSpPr>
        <p:spPr>
          <a:xfrm>
            <a:off x="8996673" y="2917289"/>
            <a:ext cx="1676400" cy="491020"/>
          </a:xfrm>
          <a:prstGeom prst="rect">
            <a:avLst/>
          </a:prstGeom>
        </p:spPr>
        <p:txBody>
          <a:bodyPr>
            <a:normAutofit/>
          </a:bodyPr>
          <a:lstStyle>
            <a:lvl1pPr marL="342900" indent="-273050" algn="l" rtl="0" eaLnBrk="0" fontAlgn="base" hangingPunct="0">
              <a:spcBef>
                <a:spcPts val="700"/>
              </a:spcBef>
              <a:spcAft>
                <a:spcPts val="600"/>
              </a:spcAft>
              <a:buSzPct val="85000"/>
              <a:buFont typeface="Arial" panose="020B0604020202020204" pitchFamily="34" charset="0"/>
              <a:buChar char="•"/>
              <a:defRPr sz="3200" kern="1200">
                <a:solidFill>
                  <a:schemeClr val="bg1"/>
                </a:solidFill>
                <a:latin typeface="+mn-lt"/>
                <a:ea typeface="+mn-ea"/>
                <a:cs typeface="+mn-cs"/>
              </a:defRPr>
            </a:lvl1pPr>
            <a:lvl2pPr marL="742950" indent="-273050" algn="l" rtl="0" eaLnBrk="0" fontAlgn="base" hangingPunct="0">
              <a:spcBef>
                <a:spcPts val="700"/>
              </a:spcBef>
              <a:spcAft>
                <a:spcPts val="600"/>
              </a:spcAft>
              <a:buSzPct val="85000"/>
              <a:buFont typeface="Arial" panose="020B0604020202020204" pitchFamily="34" charset="0"/>
              <a:buChar char="•"/>
              <a:defRPr sz="2800" kern="1200">
                <a:solidFill>
                  <a:schemeClr val="bg1"/>
                </a:solidFill>
                <a:latin typeface="+mn-lt"/>
                <a:ea typeface="+mn-ea"/>
                <a:cs typeface="+mn-cs"/>
              </a:defRPr>
            </a:lvl2pPr>
            <a:lvl3pPr marL="1143000" indent="-273050" algn="l" rtl="0" eaLnBrk="0" fontAlgn="base" hangingPunct="0">
              <a:spcBef>
                <a:spcPts val="700"/>
              </a:spcBef>
              <a:spcAft>
                <a:spcPts val="600"/>
              </a:spcAft>
              <a:buSzPct val="85000"/>
              <a:buFont typeface="Arial" panose="020B0604020202020204" pitchFamily="34" charset="0"/>
              <a:buChar char="•"/>
              <a:defRPr sz="2400" kern="1200">
                <a:solidFill>
                  <a:schemeClr val="bg1"/>
                </a:solidFill>
                <a:latin typeface="+mn-lt"/>
                <a:ea typeface="+mn-ea"/>
                <a:cs typeface="+mn-cs"/>
              </a:defRPr>
            </a:lvl3pPr>
            <a:lvl4pPr marL="16002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4pPr>
            <a:lvl5pPr marL="20574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68580" indent="0">
              <a:buFont typeface="Arial" panose="020B0604020202020204" pitchFamily="34" charset="0"/>
              <a:buNone/>
              <a:defRPr/>
            </a:pPr>
            <a:r>
              <a:rPr lang="en-US" sz="2600" b="1" dirty="0">
                <a:solidFill>
                  <a:schemeClr val="tx1"/>
                </a:solidFill>
              </a:rPr>
              <a:t>Choose</a:t>
            </a:r>
            <a:endParaRPr lang="en-US" sz="2600" dirty="0">
              <a:solidFill>
                <a:schemeClr val="tx1"/>
              </a:solidFill>
            </a:endParaRPr>
          </a:p>
        </p:txBody>
      </p:sp>
      <p:cxnSp>
        <p:nvCxnSpPr>
          <p:cNvPr id="6" name="Straight Connector 5">
            <a:extLst>
              <a:ext uri="{FF2B5EF4-FFF2-40B4-BE49-F238E27FC236}">
                <a16:creationId xmlns:a16="http://schemas.microsoft.com/office/drawing/2014/main" id="{D16C333F-9736-717E-36BF-5D067BEA9C09}"/>
              </a:ext>
            </a:extLst>
          </p:cNvPr>
          <p:cNvCxnSpPr>
            <a:cxnSpLocks/>
          </p:cNvCxnSpPr>
          <p:nvPr/>
        </p:nvCxnSpPr>
        <p:spPr>
          <a:xfrm>
            <a:off x="8904962" y="4895821"/>
            <a:ext cx="1447800" cy="0"/>
          </a:xfrm>
          <a:prstGeom prst="line">
            <a:avLst/>
          </a:prstGeom>
          <a:ln w="57150">
            <a:solidFill>
              <a:schemeClr val="tx1"/>
            </a:solidFill>
          </a:ln>
        </p:spPr>
        <p:style>
          <a:lnRef idx="3">
            <a:schemeClr val="accent2"/>
          </a:lnRef>
          <a:fillRef idx="0">
            <a:schemeClr val="accent2"/>
          </a:fillRef>
          <a:effectRef idx="2">
            <a:schemeClr val="accent2"/>
          </a:effectRef>
          <a:fontRef idx="minor">
            <a:schemeClr val="tx1"/>
          </a:fontRef>
        </p:style>
      </p:cxnSp>
      <p:sp>
        <p:nvSpPr>
          <p:cNvPr id="7" name="TextBox 4">
            <a:extLst>
              <a:ext uri="{FF2B5EF4-FFF2-40B4-BE49-F238E27FC236}">
                <a16:creationId xmlns:a16="http://schemas.microsoft.com/office/drawing/2014/main" id="{BBCD4F57-75BD-4517-CDC9-A0765B7DB9CF}"/>
              </a:ext>
            </a:extLst>
          </p:cNvPr>
          <p:cNvSpPr txBox="1">
            <a:spLocks noChangeArrowheads="1"/>
          </p:cNvSpPr>
          <p:nvPr/>
        </p:nvSpPr>
        <p:spPr bwMode="auto">
          <a:xfrm>
            <a:off x="8763000" y="3533218"/>
            <a:ext cx="2286000" cy="192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ts val="700"/>
              </a:spcBef>
              <a:spcAft>
                <a:spcPts val="600"/>
              </a:spcAft>
              <a:buSzPct val="85000"/>
              <a:buFont typeface="Arial" panose="020B0604020202020204" pitchFamily="34" charset="0"/>
              <a:buChar char="•"/>
              <a:defRPr sz="3200">
                <a:solidFill>
                  <a:schemeClr val="bg1"/>
                </a:solidFill>
                <a:latin typeface="Calibri" panose="020F0502020204030204" pitchFamily="34" charset="0"/>
              </a:defRPr>
            </a:lvl1pPr>
            <a:lvl2pPr marL="742950" indent="-285750">
              <a:spcBef>
                <a:spcPts val="700"/>
              </a:spcBef>
              <a:spcAft>
                <a:spcPts val="600"/>
              </a:spcAft>
              <a:buSzPct val="85000"/>
              <a:buFont typeface="Arial" panose="020B0604020202020204" pitchFamily="34" charset="0"/>
              <a:buChar char="•"/>
              <a:defRPr sz="2800">
                <a:solidFill>
                  <a:schemeClr val="bg1"/>
                </a:solidFill>
                <a:latin typeface="Calibri" panose="020F0502020204030204" pitchFamily="34" charset="0"/>
              </a:defRPr>
            </a:lvl2pPr>
            <a:lvl3pPr marL="1143000" indent="-228600">
              <a:spcBef>
                <a:spcPts val="700"/>
              </a:spcBef>
              <a:spcAft>
                <a:spcPts val="600"/>
              </a:spcAft>
              <a:buSzPct val="85000"/>
              <a:buFont typeface="Arial" panose="020B0604020202020204" pitchFamily="34" charset="0"/>
              <a:buChar char="•"/>
              <a:defRPr sz="2400">
                <a:solidFill>
                  <a:schemeClr val="bg1"/>
                </a:solidFill>
                <a:latin typeface="Calibri" panose="020F0502020204030204" pitchFamily="34" charset="0"/>
              </a:defRPr>
            </a:lvl3pPr>
            <a:lvl4pPr marL="16002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4pPr>
            <a:lvl5pPr marL="20574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9pPr>
          </a:lstStyle>
          <a:p>
            <a:pPr marL="514350" indent="-514350">
              <a:spcBef>
                <a:spcPct val="0"/>
              </a:spcBef>
              <a:buSzTx/>
              <a:buFont typeface="+mj-lt"/>
              <a:buAutoNum type="alphaUcPeriod"/>
            </a:pPr>
            <a:r>
              <a:rPr lang="en-US" altLang="en-US" sz="2600" dirty="0">
                <a:solidFill>
                  <a:schemeClr val="tx1"/>
                </a:solidFill>
                <a:latin typeface="+mn-lt"/>
              </a:rPr>
              <a:t>1 and 3</a:t>
            </a:r>
          </a:p>
          <a:p>
            <a:pPr marL="514350" indent="-514350">
              <a:spcBef>
                <a:spcPct val="0"/>
              </a:spcBef>
              <a:buSzTx/>
              <a:buFont typeface="+mj-lt"/>
              <a:buAutoNum type="alphaUcPeriod"/>
            </a:pPr>
            <a:r>
              <a:rPr lang="en-US" altLang="en-US" sz="2600" dirty="0">
                <a:solidFill>
                  <a:schemeClr val="tx1"/>
                </a:solidFill>
                <a:latin typeface="+mn-lt"/>
              </a:rPr>
              <a:t>3 and 4</a:t>
            </a:r>
          </a:p>
          <a:p>
            <a:pPr marL="514350" indent="-514350">
              <a:spcBef>
                <a:spcPct val="0"/>
              </a:spcBef>
              <a:buSzTx/>
              <a:buFont typeface="+mj-lt"/>
              <a:buAutoNum type="alphaUcPeriod"/>
            </a:pPr>
            <a:r>
              <a:rPr lang="en-US" altLang="en-US" sz="2600" dirty="0">
                <a:solidFill>
                  <a:schemeClr val="tx1"/>
                </a:solidFill>
                <a:latin typeface="+mn-lt"/>
              </a:rPr>
              <a:t>3 only</a:t>
            </a:r>
          </a:p>
          <a:p>
            <a:pPr marL="514350" indent="-514350">
              <a:spcBef>
                <a:spcPct val="0"/>
              </a:spcBef>
              <a:buSzTx/>
              <a:buFont typeface="+mj-lt"/>
              <a:buAutoNum type="alphaUcPeriod"/>
            </a:pPr>
            <a:r>
              <a:rPr lang="en-US" altLang="en-US" sz="2600" dirty="0">
                <a:solidFill>
                  <a:schemeClr val="tx1"/>
                </a:solidFill>
                <a:latin typeface="+mn-lt"/>
              </a:rPr>
              <a:t>1, 2, 3, 4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Content Placeholder 2"/>
          <p:cNvSpPr>
            <a:spLocks noGrp="1"/>
          </p:cNvSpPr>
          <p:nvPr>
            <p:ph idx="4294967295"/>
          </p:nvPr>
        </p:nvSpPr>
        <p:spPr>
          <a:xfrm>
            <a:off x="4419600" y="2376506"/>
            <a:ext cx="7076090" cy="2514600"/>
          </a:xfrm>
          <a:prstGeom prst="rect">
            <a:avLst/>
          </a:prstGeom>
        </p:spPr>
        <p:txBody>
          <a:bodyPr/>
          <a:lstStyle/>
          <a:p>
            <a:pPr indent="-273050" eaLnBrk="1" hangingPunct="1">
              <a:spcAft>
                <a:spcPts val="3000"/>
              </a:spcAft>
            </a:pPr>
            <a:r>
              <a:rPr lang="en-US" altLang="en-US" sz="2400" dirty="0">
                <a:solidFill>
                  <a:srgbClr val="532E1D"/>
                </a:solidFill>
                <a:latin typeface="Calibri" panose="020F0502020204030204" pitchFamily="34" charset="0"/>
                <a:cs typeface="Calibri" panose="020F0502020204030204" pitchFamily="34" charset="0"/>
              </a:rPr>
              <a:t>Describe  the principles of disinfection and sterilization</a:t>
            </a:r>
          </a:p>
          <a:p>
            <a:pPr indent="-273050" eaLnBrk="1" hangingPunct="1">
              <a:spcAft>
                <a:spcPts val="3000"/>
              </a:spcAft>
            </a:pPr>
            <a:r>
              <a:rPr lang="en-US" altLang="en-US" sz="2400" dirty="0">
                <a:solidFill>
                  <a:srgbClr val="532E1D"/>
                </a:solidFill>
                <a:latin typeface="Calibri" panose="020F0502020204030204" pitchFamily="34" charset="0"/>
                <a:cs typeface="Calibri" panose="020F0502020204030204" pitchFamily="34" charset="0"/>
              </a:rPr>
              <a:t>Provide an overview of current methods for disinfection and sterilization</a:t>
            </a:r>
          </a:p>
          <a:p>
            <a:pPr indent="-273050" eaLnBrk="1" hangingPunct="1">
              <a:spcAft>
                <a:spcPts val="3000"/>
              </a:spcAft>
            </a:pPr>
            <a:r>
              <a:rPr lang="en-US" altLang="en-US" sz="2400" dirty="0">
                <a:solidFill>
                  <a:srgbClr val="532E1D"/>
                </a:solidFill>
                <a:latin typeface="Calibri" panose="020F0502020204030204" pitchFamily="34" charset="0"/>
                <a:cs typeface="Calibri" panose="020F0502020204030204" pitchFamily="34" charset="0"/>
              </a:rPr>
              <a:t>Discuss training and quality control methods and required documentation</a:t>
            </a:r>
          </a:p>
        </p:txBody>
      </p:sp>
      <p:pic>
        <p:nvPicPr>
          <p:cNvPr id="3" name="Banner">
            <a:extLst>
              <a:ext uri="{FF2B5EF4-FFF2-40B4-BE49-F238E27FC236}">
                <a16:creationId xmlns:a16="http://schemas.microsoft.com/office/drawing/2014/main" id="{EC63F3E7-D804-E69C-6D2F-76D4DF3C0A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5" name="TextBox 4">
            <a:extLst>
              <a:ext uri="{FF2B5EF4-FFF2-40B4-BE49-F238E27FC236}">
                <a16:creationId xmlns:a16="http://schemas.microsoft.com/office/drawing/2014/main" id="{040A6994-E9C2-556D-4A09-2FDB8EB877B0}"/>
              </a:ext>
            </a:extLst>
          </p:cNvPr>
          <p:cNvSpPr txBox="1"/>
          <p:nvPr/>
        </p:nvSpPr>
        <p:spPr>
          <a:xfrm>
            <a:off x="1143000" y="1070650"/>
            <a:ext cx="5638800" cy="707886"/>
          </a:xfrm>
          <a:prstGeom prst="rect">
            <a:avLst/>
          </a:prstGeom>
          <a:noFill/>
        </p:spPr>
        <p:txBody>
          <a:bodyPr wrap="square" rtlCol="0">
            <a:spAutoFit/>
          </a:bodyPr>
          <a:lstStyle/>
          <a:p>
            <a:r>
              <a:rPr lang="en-US" sz="4000" b="1" dirty="0"/>
              <a:t>Objectives</a:t>
            </a:r>
          </a:p>
        </p:txBody>
      </p:sp>
      <p:pic>
        <p:nvPicPr>
          <p:cNvPr id="6" name="Icon">
            <a:extLst>
              <a:ext uri="{FF2B5EF4-FFF2-40B4-BE49-F238E27FC236}">
                <a16:creationId xmlns:a16="http://schemas.microsoft.com/office/drawing/2014/main" id="{4C345F32-D28B-1A46-2240-9AE9060A86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8820" y="2073917"/>
            <a:ext cx="1168354" cy="1168354"/>
          </a:xfrm>
          <a:prstGeom prst="rect">
            <a:avLst/>
          </a:prstGeom>
        </p:spPr>
      </p:pic>
      <p:pic>
        <p:nvPicPr>
          <p:cNvPr id="7" name="Icon">
            <a:extLst>
              <a:ext uri="{FF2B5EF4-FFF2-40B4-BE49-F238E27FC236}">
                <a16:creationId xmlns:a16="http://schemas.microsoft.com/office/drawing/2014/main" id="{C8009073-C506-B1B0-ACB0-6211A95921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89757" y="3275918"/>
            <a:ext cx="1057417" cy="1057417"/>
          </a:xfrm>
          <a:prstGeom prst="rect">
            <a:avLst/>
          </a:prstGeom>
        </p:spPr>
      </p:pic>
      <p:pic>
        <p:nvPicPr>
          <p:cNvPr id="8" name="icon">
            <a:extLst>
              <a:ext uri="{FF2B5EF4-FFF2-40B4-BE49-F238E27FC236}">
                <a16:creationId xmlns:a16="http://schemas.microsoft.com/office/drawing/2014/main" id="{159FBCA5-ECC5-6A6A-2DBC-67FF65A34C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19863" y="4572000"/>
            <a:ext cx="1086268" cy="1086268"/>
          </a:xfrm>
          <a:prstGeom prst="rect">
            <a:avLst/>
          </a:prstGeom>
        </p:spPr>
      </p:pic>
      <p:pic>
        <p:nvPicPr>
          <p:cNvPr id="18" name="Picture 17" descr="A close-up of a document&#10;&#10;Description automatically generated with medium confidence">
            <a:extLst>
              <a:ext uri="{FF2B5EF4-FFF2-40B4-BE49-F238E27FC236}">
                <a16:creationId xmlns:a16="http://schemas.microsoft.com/office/drawing/2014/main" id="{EE065EAB-212C-25AA-F4E7-A9E5F09517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0592" y="2017201"/>
            <a:ext cx="4191000" cy="24331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A7DC0E-8D1A-D088-94C8-C7DE203E66B6}"/>
              </a:ext>
            </a:extLst>
          </p:cNvPr>
          <p:cNvSpPr/>
          <p:nvPr/>
        </p:nvSpPr>
        <p:spPr>
          <a:xfrm>
            <a:off x="8163838" y="2647979"/>
            <a:ext cx="2286000" cy="2895600"/>
          </a:xfrm>
          <a:prstGeom prst="rect">
            <a:avLst/>
          </a:prstGeom>
          <a:solidFill>
            <a:srgbClr val="CC2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4CFA948-E0A2-4C0F-83A2-8F88B988DDCE}"/>
              </a:ext>
            </a:extLst>
          </p:cNvPr>
          <p:cNvSpPr>
            <a:spLocks noGrp="1"/>
          </p:cNvSpPr>
          <p:nvPr>
            <p:ph idx="4294967295"/>
          </p:nvPr>
        </p:nvSpPr>
        <p:spPr>
          <a:xfrm>
            <a:off x="1371600" y="1800061"/>
            <a:ext cx="6312953" cy="4461898"/>
          </a:xfrm>
          <a:prstGeom prst="rect">
            <a:avLst/>
          </a:prstGeom>
        </p:spPr>
        <p:txBody>
          <a:bodyPr>
            <a:normAutofit/>
          </a:bodyPr>
          <a:lstStyle/>
          <a:p>
            <a:pPr marL="68580" indent="0">
              <a:buNone/>
              <a:defRPr/>
            </a:pPr>
            <a:r>
              <a:rPr lang="en-US" sz="2600" b="1" dirty="0">
                <a:solidFill>
                  <a:srgbClr val="532E1D"/>
                </a:solidFill>
              </a:rPr>
              <a:t>Patient care equipment and devices should be disinfected/sterilized based on:</a:t>
            </a:r>
          </a:p>
          <a:p>
            <a:pPr marL="582930" indent="-514350">
              <a:spcAft>
                <a:spcPts val="0"/>
              </a:spcAft>
              <a:buFont typeface="+mj-lt"/>
              <a:buAutoNum type="arabicPeriod"/>
              <a:defRPr/>
            </a:pPr>
            <a:r>
              <a:rPr lang="en-US" sz="2600" dirty="0">
                <a:solidFill>
                  <a:srgbClr val="532E1D"/>
                </a:solidFill>
              </a:rPr>
              <a:t>Items intended use</a:t>
            </a:r>
          </a:p>
          <a:p>
            <a:pPr marL="582930" indent="-514350">
              <a:spcAft>
                <a:spcPts val="0"/>
              </a:spcAft>
              <a:buFont typeface="+mj-lt"/>
              <a:buAutoNum type="arabicPeriod"/>
              <a:defRPr/>
            </a:pPr>
            <a:r>
              <a:rPr lang="en-US" sz="2600" dirty="0">
                <a:solidFill>
                  <a:srgbClr val="532E1D"/>
                </a:solidFill>
              </a:rPr>
              <a:t>What the item is going to contact </a:t>
            </a:r>
          </a:p>
          <a:p>
            <a:pPr marL="582930" indent="-514350">
              <a:spcAft>
                <a:spcPts val="0"/>
              </a:spcAft>
              <a:buFont typeface="+mj-lt"/>
              <a:buAutoNum type="arabicPeriod"/>
              <a:defRPr/>
            </a:pPr>
            <a:r>
              <a:rPr lang="en-US" sz="2600" dirty="0">
                <a:solidFill>
                  <a:srgbClr val="532E1D"/>
                </a:solidFill>
              </a:rPr>
              <a:t>The number of patients you have scheduled for the day </a:t>
            </a:r>
          </a:p>
          <a:p>
            <a:pPr marL="582930" indent="-514350">
              <a:spcAft>
                <a:spcPts val="0"/>
              </a:spcAft>
              <a:buFont typeface="+mj-lt"/>
              <a:buAutoNum type="arabicPeriod"/>
              <a:defRPr/>
            </a:pPr>
            <a:r>
              <a:rPr lang="en-US" sz="2600" dirty="0">
                <a:solidFill>
                  <a:srgbClr val="532E1D"/>
                </a:solidFill>
              </a:rPr>
              <a:t>What the physician tells you to do </a:t>
            </a:r>
          </a:p>
        </p:txBody>
      </p:sp>
      <p:sp>
        <p:nvSpPr>
          <p:cNvPr id="10" name="banner">
            <a:extLst>
              <a:ext uri="{FF2B5EF4-FFF2-40B4-BE49-F238E27FC236}">
                <a16:creationId xmlns:a16="http://schemas.microsoft.com/office/drawing/2014/main" id="{13C16DCD-A503-D818-DAD1-2CBB00400F87}"/>
              </a:ext>
            </a:extLst>
          </p:cNvPr>
          <p:cNvSpPr/>
          <p:nvPr/>
        </p:nvSpPr>
        <p:spPr>
          <a:xfrm>
            <a:off x="5629638" y="839369"/>
            <a:ext cx="5972070" cy="889574"/>
          </a:xfrm>
          <a:prstGeom prst="rect">
            <a:avLst/>
          </a:prstGeom>
          <a:solidFill>
            <a:srgbClr val="CC20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633FE7B6-8EC2-06D3-97F2-8A14D53C5614}"/>
              </a:ext>
            </a:extLst>
          </p:cNvPr>
          <p:cNvSpPr txBox="1">
            <a:spLocks/>
          </p:cNvSpPr>
          <p:nvPr/>
        </p:nvSpPr>
        <p:spPr>
          <a:xfrm>
            <a:off x="5939461" y="910487"/>
            <a:ext cx="3334378" cy="747338"/>
          </a:xfrm>
          <a:prstGeom prst="rect">
            <a:avLst/>
          </a:prstGeom>
          <a:noFill/>
          <a:ln>
            <a:noFill/>
          </a:ln>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b="1" dirty="0"/>
              <a:t>Knowledge Check</a:t>
            </a:r>
          </a:p>
        </p:txBody>
      </p:sp>
      <p:pic>
        <p:nvPicPr>
          <p:cNvPr id="12" name="Picture 11" descr="Vida en Jupiter">
            <a:extLst>
              <a:ext uri="{FF2B5EF4-FFF2-40B4-BE49-F238E27FC236}">
                <a16:creationId xmlns:a16="http://schemas.microsoft.com/office/drawing/2014/main" id="{44133D45-AC90-DA23-B959-900DBB95945F}"/>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163838" y="4156893"/>
            <a:ext cx="645172" cy="616139"/>
          </a:xfrm>
          <a:prstGeom prst="rect">
            <a:avLst/>
          </a:prstGeom>
          <a:noFill/>
          <a:ln>
            <a:noFill/>
          </a:ln>
        </p:spPr>
      </p:pic>
      <p:sp>
        <p:nvSpPr>
          <p:cNvPr id="17" name="Content Placeholder 2">
            <a:extLst>
              <a:ext uri="{FF2B5EF4-FFF2-40B4-BE49-F238E27FC236}">
                <a16:creationId xmlns:a16="http://schemas.microsoft.com/office/drawing/2014/main" id="{B2E441A2-236A-A5BC-FD8B-D8F8C26AE5DD}"/>
              </a:ext>
            </a:extLst>
          </p:cNvPr>
          <p:cNvSpPr txBox="1">
            <a:spLocks/>
          </p:cNvSpPr>
          <p:nvPr/>
        </p:nvSpPr>
        <p:spPr>
          <a:xfrm>
            <a:off x="8626111" y="2822068"/>
            <a:ext cx="1676400" cy="491020"/>
          </a:xfrm>
          <a:prstGeom prst="rect">
            <a:avLst/>
          </a:prstGeom>
        </p:spPr>
        <p:txBody>
          <a:bodyPr>
            <a:normAutofit/>
          </a:bodyPr>
          <a:lstStyle>
            <a:lvl1pPr marL="342900" indent="-273050" algn="l" rtl="0" eaLnBrk="0" fontAlgn="base" hangingPunct="0">
              <a:spcBef>
                <a:spcPts val="700"/>
              </a:spcBef>
              <a:spcAft>
                <a:spcPts val="600"/>
              </a:spcAft>
              <a:buSzPct val="85000"/>
              <a:buFont typeface="Arial" panose="020B0604020202020204" pitchFamily="34" charset="0"/>
              <a:buChar char="•"/>
              <a:defRPr sz="3200" kern="1200">
                <a:solidFill>
                  <a:schemeClr val="bg1"/>
                </a:solidFill>
                <a:latin typeface="+mn-lt"/>
                <a:ea typeface="+mn-ea"/>
                <a:cs typeface="+mn-cs"/>
              </a:defRPr>
            </a:lvl1pPr>
            <a:lvl2pPr marL="742950" indent="-273050" algn="l" rtl="0" eaLnBrk="0" fontAlgn="base" hangingPunct="0">
              <a:spcBef>
                <a:spcPts val="700"/>
              </a:spcBef>
              <a:spcAft>
                <a:spcPts val="600"/>
              </a:spcAft>
              <a:buSzPct val="85000"/>
              <a:buFont typeface="Arial" panose="020B0604020202020204" pitchFamily="34" charset="0"/>
              <a:buChar char="•"/>
              <a:defRPr sz="2800" kern="1200">
                <a:solidFill>
                  <a:schemeClr val="bg1"/>
                </a:solidFill>
                <a:latin typeface="+mn-lt"/>
                <a:ea typeface="+mn-ea"/>
                <a:cs typeface="+mn-cs"/>
              </a:defRPr>
            </a:lvl2pPr>
            <a:lvl3pPr marL="1143000" indent="-273050" algn="l" rtl="0" eaLnBrk="0" fontAlgn="base" hangingPunct="0">
              <a:spcBef>
                <a:spcPts val="700"/>
              </a:spcBef>
              <a:spcAft>
                <a:spcPts val="600"/>
              </a:spcAft>
              <a:buSzPct val="85000"/>
              <a:buFont typeface="Arial" panose="020B0604020202020204" pitchFamily="34" charset="0"/>
              <a:buChar char="•"/>
              <a:defRPr sz="2400" kern="1200">
                <a:solidFill>
                  <a:schemeClr val="bg1"/>
                </a:solidFill>
                <a:latin typeface="+mn-lt"/>
                <a:ea typeface="+mn-ea"/>
                <a:cs typeface="+mn-cs"/>
              </a:defRPr>
            </a:lvl3pPr>
            <a:lvl4pPr marL="16002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4pPr>
            <a:lvl5pPr marL="20574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68580" indent="0">
              <a:buFont typeface="Arial" panose="020B0604020202020204" pitchFamily="34" charset="0"/>
              <a:buNone/>
              <a:defRPr/>
            </a:pPr>
            <a:r>
              <a:rPr lang="en-US" sz="2600" b="1" dirty="0">
                <a:solidFill>
                  <a:schemeClr val="tx1"/>
                </a:solidFill>
              </a:rPr>
              <a:t>Choose</a:t>
            </a:r>
            <a:endParaRPr lang="en-US" sz="2600" dirty="0">
              <a:solidFill>
                <a:schemeClr val="tx1"/>
              </a:solidFill>
            </a:endParaRPr>
          </a:p>
        </p:txBody>
      </p:sp>
      <p:cxnSp>
        <p:nvCxnSpPr>
          <p:cNvPr id="13" name="Straight Connector 12">
            <a:extLst>
              <a:ext uri="{FF2B5EF4-FFF2-40B4-BE49-F238E27FC236}">
                <a16:creationId xmlns:a16="http://schemas.microsoft.com/office/drawing/2014/main" id="{BA3036DA-45D7-B2B8-2155-424867A46B40}"/>
              </a:ext>
            </a:extLst>
          </p:cNvPr>
          <p:cNvCxnSpPr>
            <a:cxnSpLocks/>
          </p:cNvCxnSpPr>
          <p:nvPr/>
        </p:nvCxnSpPr>
        <p:spPr>
          <a:xfrm>
            <a:off x="8534400" y="4800600"/>
            <a:ext cx="1447800" cy="0"/>
          </a:xfrm>
          <a:prstGeom prst="line">
            <a:avLst/>
          </a:prstGeom>
          <a:ln w="57150">
            <a:solidFill>
              <a:schemeClr val="tx1"/>
            </a:solidFill>
          </a:ln>
        </p:spPr>
        <p:style>
          <a:lnRef idx="3">
            <a:schemeClr val="accent2"/>
          </a:lnRef>
          <a:fillRef idx="0">
            <a:schemeClr val="accent2"/>
          </a:fillRef>
          <a:effectRef idx="2">
            <a:schemeClr val="accent2"/>
          </a:effectRef>
          <a:fontRef idx="minor">
            <a:schemeClr val="tx1"/>
          </a:fontRef>
        </p:style>
      </p:cxnSp>
      <p:sp>
        <p:nvSpPr>
          <p:cNvPr id="52230" name="TextBox 4"/>
          <p:cNvSpPr txBox="1">
            <a:spLocks noChangeArrowheads="1"/>
          </p:cNvSpPr>
          <p:nvPr/>
        </p:nvSpPr>
        <p:spPr bwMode="auto">
          <a:xfrm>
            <a:off x="8392438" y="3437997"/>
            <a:ext cx="2286000" cy="192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ts val="700"/>
              </a:spcBef>
              <a:spcAft>
                <a:spcPts val="600"/>
              </a:spcAft>
              <a:buSzPct val="85000"/>
              <a:buFont typeface="Arial" panose="020B0604020202020204" pitchFamily="34" charset="0"/>
              <a:buChar char="•"/>
              <a:defRPr sz="3200">
                <a:solidFill>
                  <a:schemeClr val="bg1"/>
                </a:solidFill>
                <a:latin typeface="Calibri" panose="020F0502020204030204" pitchFamily="34" charset="0"/>
              </a:defRPr>
            </a:lvl1pPr>
            <a:lvl2pPr marL="742950" indent="-285750">
              <a:spcBef>
                <a:spcPts val="700"/>
              </a:spcBef>
              <a:spcAft>
                <a:spcPts val="600"/>
              </a:spcAft>
              <a:buSzPct val="85000"/>
              <a:buFont typeface="Arial" panose="020B0604020202020204" pitchFamily="34" charset="0"/>
              <a:buChar char="•"/>
              <a:defRPr sz="2800">
                <a:solidFill>
                  <a:schemeClr val="bg1"/>
                </a:solidFill>
                <a:latin typeface="Calibri" panose="020F0502020204030204" pitchFamily="34" charset="0"/>
              </a:defRPr>
            </a:lvl2pPr>
            <a:lvl3pPr marL="1143000" indent="-228600">
              <a:spcBef>
                <a:spcPts val="700"/>
              </a:spcBef>
              <a:spcAft>
                <a:spcPts val="600"/>
              </a:spcAft>
              <a:buSzPct val="85000"/>
              <a:buFont typeface="Arial" panose="020B0604020202020204" pitchFamily="34" charset="0"/>
              <a:buChar char="•"/>
              <a:defRPr sz="2400">
                <a:solidFill>
                  <a:schemeClr val="bg1"/>
                </a:solidFill>
                <a:latin typeface="Calibri" panose="020F0502020204030204" pitchFamily="34" charset="0"/>
              </a:defRPr>
            </a:lvl3pPr>
            <a:lvl4pPr marL="16002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4pPr>
            <a:lvl5pPr marL="20574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9pPr>
          </a:lstStyle>
          <a:p>
            <a:pPr marL="514350" indent="-514350">
              <a:spcBef>
                <a:spcPct val="0"/>
              </a:spcBef>
              <a:buSzTx/>
              <a:buFont typeface="+mj-lt"/>
              <a:buAutoNum type="alphaUcPeriod"/>
            </a:pPr>
            <a:r>
              <a:rPr lang="en-US" altLang="en-US" sz="2600" dirty="0">
                <a:solidFill>
                  <a:schemeClr val="tx1"/>
                </a:solidFill>
                <a:latin typeface="+mn-lt"/>
              </a:rPr>
              <a:t>1 and 4</a:t>
            </a:r>
          </a:p>
          <a:p>
            <a:pPr marL="514350" indent="-514350">
              <a:spcBef>
                <a:spcPct val="0"/>
              </a:spcBef>
              <a:buSzTx/>
              <a:buFont typeface="+mj-lt"/>
              <a:buAutoNum type="alphaUcPeriod"/>
            </a:pPr>
            <a:r>
              <a:rPr lang="en-US" altLang="en-US" sz="2600" dirty="0">
                <a:solidFill>
                  <a:schemeClr val="tx1"/>
                </a:solidFill>
                <a:latin typeface="+mn-lt"/>
              </a:rPr>
              <a:t>2 and 4</a:t>
            </a:r>
          </a:p>
          <a:p>
            <a:pPr marL="514350" indent="-514350">
              <a:spcBef>
                <a:spcPct val="0"/>
              </a:spcBef>
              <a:buSzTx/>
              <a:buFont typeface="+mj-lt"/>
              <a:buAutoNum type="alphaUcPeriod"/>
            </a:pPr>
            <a:r>
              <a:rPr lang="en-US" altLang="en-US" sz="2600" dirty="0">
                <a:solidFill>
                  <a:schemeClr val="tx1"/>
                </a:solidFill>
                <a:latin typeface="+mn-lt"/>
              </a:rPr>
              <a:t>1 and 2</a:t>
            </a:r>
          </a:p>
          <a:p>
            <a:pPr marL="514350" indent="-514350">
              <a:spcBef>
                <a:spcPct val="0"/>
              </a:spcBef>
              <a:buSzTx/>
              <a:buFont typeface="+mj-lt"/>
              <a:buAutoNum type="alphaUcPeriod"/>
            </a:pPr>
            <a:r>
              <a:rPr lang="en-US" altLang="en-US" sz="2600" dirty="0">
                <a:solidFill>
                  <a:schemeClr val="tx1"/>
                </a:solidFill>
                <a:latin typeface="+mn-lt"/>
              </a:rPr>
              <a:t>3 and 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3">
            <a:extLst>
              <a:ext uri="{FF2B5EF4-FFF2-40B4-BE49-F238E27FC236}">
                <a16:creationId xmlns:a16="http://schemas.microsoft.com/office/drawing/2014/main" id="{8F3D518C-F4CF-495A-AED9-D1F74B5CDA4B}"/>
              </a:ext>
            </a:extLst>
          </p:cNvPr>
          <p:cNvSpPr>
            <a:spLocks noGrp="1" noChangeArrowheads="1"/>
          </p:cNvSpPr>
          <p:nvPr>
            <p:ph idx="4294967295"/>
          </p:nvPr>
        </p:nvSpPr>
        <p:spPr>
          <a:xfrm>
            <a:off x="838200" y="2669836"/>
            <a:ext cx="7298635" cy="3559249"/>
          </a:xfrm>
          <a:prstGeom prst="rect">
            <a:avLst/>
          </a:prstGeom>
        </p:spPr>
        <p:txBody>
          <a:bodyPr>
            <a:normAutofit/>
          </a:bodyPr>
          <a:lstStyle/>
          <a:p>
            <a:pPr marL="469900" lvl="1" indent="0" eaLnBrk="1" hangingPunct="1">
              <a:spcBef>
                <a:spcPts val="0"/>
              </a:spcBef>
              <a:buNone/>
              <a:defRPr/>
            </a:pPr>
            <a:r>
              <a:rPr lang="en-US" altLang="en-US" b="1" dirty="0">
                <a:solidFill>
                  <a:srgbClr val="532E1D"/>
                </a:solidFill>
              </a:rPr>
              <a:t>To achieve and maintain competency:</a:t>
            </a:r>
          </a:p>
          <a:p>
            <a:pPr lvl="1" indent="-273050" eaLnBrk="1" hangingPunct="1">
              <a:spcBef>
                <a:spcPts val="0"/>
              </a:spcBef>
              <a:defRPr/>
            </a:pPr>
            <a:r>
              <a:rPr lang="en-US" altLang="en-US" sz="2300" dirty="0">
                <a:solidFill>
                  <a:srgbClr val="532E1D"/>
                </a:solidFill>
              </a:rPr>
              <a:t>Staff receive hands-on training</a:t>
            </a:r>
          </a:p>
          <a:p>
            <a:pPr lvl="1" indent="-273050" eaLnBrk="1" hangingPunct="1">
              <a:spcBef>
                <a:spcPts val="0"/>
              </a:spcBef>
              <a:defRPr/>
            </a:pPr>
            <a:r>
              <a:rPr lang="en-US" altLang="en-US" sz="2300" dirty="0">
                <a:solidFill>
                  <a:srgbClr val="532E1D"/>
                </a:solidFill>
              </a:rPr>
              <a:t>Work with supervision until competency is documented</a:t>
            </a:r>
          </a:p>
          <a:p>
            <a:pPr lvl="1" indent="-273050" eaLnBrk="1" hangingPunct="1">
              <a:spcBef>
                <a:spcPts val="0"/>
              </a:spcBef>
              <a:defRPr/>
            </a:pPr>
            <a:r>
              <a:rPr lang="en-US" altLang="en-US" sz="2300" dirty="0">
                <a:solidFill>
                  <a:srgbClr val="532E1D"/>
                </a:solidFill>
              </a:rPr>
              <a:t>Competency testing should be conducted at commencement of employment and no less than annually </a:t>
            </a:r>
          </a:p>
          <a:p>
            <a:pPr lvl="1" indent="-273050" eaLnBrk="1" hangingPunct="1">
              <a:spcBef>
                <a:spcPts val="0"/>
              </a:spcBef>
              <a:defRPr/>
            </a:pPr>
            <a:r>
              <a:rPr lang="en-US" altLang="en-US" sz="2300" dirty="0">
                <a:solidFill>
                  <a:srgbClr val="532E1D"/>
                </a:solidFill>
              </a:rPr>
              <a:t>Training and competencies should be documented</a:t>
            </a:r>
          </a:p>
          <a:p>
            <a:pPr lvl="1" indent="-273050" eaLnBrk="1" hangingPunct="1">
              <a:defRPr/>
            </a:pPr>
            <a:endParaRPr lang="en-US" altLang="en-US" dirty="0"/>
          </a:p>
        </p:txBody>
      </p:sp>
      <p:pic>
        <p:nvPicPr>
          <p:cNvPr id="107525" name="training pic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74647" y="2542625"/>
            <a:ext cx="3175000"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6" name="ico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72600" y="823913"/>
            <a:ext cx="604838"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anner">
            <a:extLst>
              <a:ext uri="{FF2B5EF4-FFF2-40B4-BE49-F238E27FC236}">
                <a16:creationId xmlns:a16="http://schemas.microsoft.com/office/drawing/2014/main" id="{B9FE60AC-C175-3ACB-655A-02BC16DBD0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 name="TextBox 3">
            <a:extLst>
              <a:ext uri="{FF2B5EF4-FFF2-40B4-BE49-F238E27FC236}">
                <a16:creationId xmlns:a16="http://schemas.microsoft.com/office/drawing/2014/main" id="{D8C46B66-6E74-195B-3BC2-05C31248D7F2}"/>
              </a:ext>
            </a:extLst>
          </p:cNvPr>
          <p:cNvSpPr txBox="1"/>
          <p:nvPr/>
        </p:nvSpPr>
        <p:spPr>
          <a:xfrm>
            <a:off x="1143000" y="1070650"/>
            <a:ext cx="7315200" cy="707886"/>
          </a:xfrm>
          <a:prstGeom prst="rect">
            <a:avLst/>
          </a:prstGeom>
          <a:noFill/>
        </p:spPr>
        <p:txBody>
          <a:bodyPr wrap="square" rtlCol="0">
            <a:spAutoFit/>
          </a:bodyPr>
          <a:lstStyle/>
          <a:p>
            <a:r>
              <a:rPr lang="en-US" sz="4000" b="1" dirty="0"/>
              <a:t>Training and Quality Control</a:t>
            </a:r>
          </a:p>
        </p:txBody>
      </p:sp>
      <p:pic>
        <p:nvPicPr>
          <p:cNvPr id="5" name="icon">
            <a:extLst>
              <a:ext uri="{FF2B5EF4-FFF2-40B4-BE49-F238E27FC236}">
                <a16:creationId xmlns:a16="http://schemas.microsoft.com/office/drawing/2014/main" id="{BC38E075-2C97-76ED-DDB5-0D3038832D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99157" y="1067275"/>
            <a:ext cx="756562" cy="756562"/>
          </a:xfrm>
          <a:prstGeom prst="rect">
            <a:avLst/>
          </a:prstGeom>
        </p:spPr>
      </p:pic>
      <p:sp>
        <p:nvSpPr>
          <p:cNvPr id="6" name="TextBox 5">
            <a:extLst>
              <a:ext uri="{FF2B5EF4-FFF2-40B4-BE49-F238E27FC236}">
                <a16:creationId xmlns:a16="http://schemas.microsoft.com/office/drawing/2014/main" id="{0D4CDCEB-32BD-8AB0-B3C8-0A58C12E2649}"/>
              </a:ext>
            </a:extLst>
          </p:cNvPr>
          <p:cNvSpPr txBox="1"/>
          <p:nvPr/>
        </p:nvSpPr>
        <p:spPr>
          <a:xfrm>
            <a:off x="838200" y="1856445"/>
            <a:ext cx="9753600" cy="830997"/>
          </a:xfrm>
          <a:prstGeom prst="rect">
            <a:avLst/>
          </a:prstGeom>
          <a:noFill/>
        </p:spPr>
        <p:txBody>
          <a:bodyPr wrap="square">
            <a:spAutoFit/>
          </a:bodyPr>
          <a:lstStyle/>
          <a:p>
            <a:pPr marL="469900" lvl="1" indent="0" eaLnBrk="1" hangingPunct="1">
              <a:buNone/>
              <a:defRPr/>
            </a:pPr>
            <a:r>
              <a:rPr lang="en-US" altLang="en-US" sz="2400" b="1" dirty="0">
                <a:solidFill>
                  <a:srgbClr val="532E1D"/>
                </a:solidFill>
                <a:latin typeface="Edmondsans"/>
              </a:rPr>
              <a:t>Provide comprehensive and intensive training for all staff assigned to reprocess medical/surgical instruments</a:t>
            </a:r>
          </a:p>
        </p:txBody>
      </p:sp>
      <p:pic>
        <p:nvPicPr>
          <p:cNvPr id="7" name="training pic 1">
            <a:extLst>
              <a:ext uri="{FF2B5EF4-FFF2-40B4-BE49-F238E27FC236}">
                <a16:creationId xmlns:a16="http://schemas.microsoft.com/office/drawing/2014/main" id="{604B6414-98F6-D2B9-8804-3B90E050FDE1}"/>
              </a:ext>
            </a:extLst>
          </p:cNvPr>
          <p:cNvPicPr>
            <a:picLocks noChangeAspect="1"/>
          </p:cNvPicPr>
          <p:nvPr/>
        </p:nvPicPr>
        <p:blipFill rotWithShape="1">
          <a:blip r:embed="rId3">
            <a:extLst>
              <a:ext uri="{28A0092B-C50C-407E-A947-70E740481C1C}">
                <a14:useLocalDpi xmlns:a14="http://schemas.microsoft.com/office/drawing/2010/main" val="0"/>
              </a:ext>
            </a:extLst>
          </a:blip>
          <a:srcRect t="2823" b="35703"/>
          <a:stretch/>
        </p:blipFill>
        <p:spPr bwMode="auto">
          <a:xfrm>
            <a:off x="2286000" y="2895599"/>
            <a:ext cx="7620000"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475">
                                            <p:txEl>
                                              <p:pRg st="0" end="0"/>
                                            </p:txEl>
                                          </p:spTgt>
                                        </p:tgtEl>
                                        <p:attrNameLst>
                                          <p:attrName>style.visibility</p:attrName>
                                        </p:attrNameLst>
                                      </p:cBhvr>
                                      <p:to>
                                        <p:strVal val="visible"/>
                                      </p:to>
                                    </p:set>
                                    <p:animEffect transition="in" filter="fade">
                                      <p:cBhvr>
                                        <p:cTn id="7" dur="500"/>
                                        <p:tgtEl>
                                          <p:spTgt spid="105475">
                                            <p:txEl>
                                              <p:pRg st="0" end="0"/>
                                            </p:txEl>
                                          </p:spTgt>
                                        </p:tgtEl>
                                      </p:cBhvr>
                                    </p:animEffect>
                                  </p:childTnLst>
                                </p:cTn>
                              </p:par>
                              <p:par>
                                <p:cTn id="8" presetID="10" presetClass="exit" presetSubtype="0" fill="hold"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07525"/>
                                        </p:tgtEl>
                                        <p:attrNameLst>
                                          <p:attrName>style.visibility</p:attrName>
                                        </p:attrNameLst>
                                      </p:cBhvr>
                                      <p:to>
                                        <p:strVal val="visible"/>
                                      </p:to>
                                    </p:set>
                                    <p:animEffect transition="in" filter="fade">
                                      <p:cBhvr>
                                        <p:cTn id="13" dur="500"/>
                                        <p:tgtEl>
                                          <p:spTgt spid="107525"/>
                                        </p:tgtEl>
                                      </p:cBhvr>
                                    </p:animEffect>
                                  </p:childTnLst>
                                </p:cTn>
                              </p:par>
                              <p:par>
                                <p:cTn id="14" presetID="10" presetClass="entr" presetSubtype="0" fill="hold" nodeType="withEffect">
                                  <p:stCondLst>
                                    <p:cond delay="0"/>
                                  </p:stCondLst>
                                  <p:childTnLst>
                                    <p:set>
                                      <p:cBhvr>
                                        <p:cTn id="15" dur="1" fill="hold">
                                          <p:stCondLst>
                                            <p:cond delay="0"/>
                                          </p:stCondLst>
                                        </p:cTn>
                                        <p:tgtEl>
                                          <p:spTgt spid="105475">
                                            <p:txEl>
                                              <p:pRg st="1" end="1"/>
                                            </p:txEl>
                                          </p:spTgt>
                                        </p:tgtEl>
                                        <p:attrNameLst>
                                          <p:attrName>style.visibility</p:attrName>
                                        </p:attrNameLst>
                                      </p:cBhvr>
                                      <p:to>
                                        <p:strVal val="visible"/>
                                      </p:to>
                                    </p:set>
                                    <p:animEffect transition="in" filter="fade">
                                      <p:cBhvr>
                                        <p:cTn id="16" dur="500"/>
                                        <p:tgtEl>
                                          <p:spTgt spid="10547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5475">
                                            <p:txEl>
                                              <p:pRg st="2" end="2"/>
                                            </p:txEl>
                                          </p:spTgt>
                                        </p:tgtEl>
                                        <p:attrNameLst>
                                          <p:attrName>style.visibility</p:attrName>
                                        </p:attrNameLst>
                                      </p:cBhvr>
                                      <p:to>
                                        <p:strVal val="visible"/>
                                      </p:to>
                                    </p:set>
                                    <p:animEffect transition="in" filter="fade">
                                      <p:cBhvr>
                                        <p:cTn id="21" dur="500"/>
                                        <p:tgtEl>
                                          <p:spTgt spid="10547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5475">
                                            <p:txEl>
                                              <p:pRg st="3" end="3"/>
                                            </p:txEl>
                                          </p:spTgt>
                                        </p:tgtEl>
                                        <p:attrNameLst>
                                          <p:attrName>style.visibility</p:attrName>
                                        </p:attrNameLst>
                                      </p:cBhvr>
                                      <p:to>
                                        <p:strVal val="visible"/>
                                      </p:to>
                                    </p:set>
                                    <p:animEffect transition="in" filter="fade">
                                      <p:cBhvr>
                                        <p:cTn id="26" dur="500"/>
                                        <p:tgtEl>
                                          <p:spTgt spid="10547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5475">
                                            <p:txEl>
                                              <p:pRg st="4" end="4"/>
                                            </p:txEl>
                                          </p:spTgt>
                                        </p:tgtEl>
                                        <p:attrNameLst>
                                          <p:attrName>style.visibility</p:attrName>
                                        </p:attrNameLst>
                                      </p:cBhvr>
                                      <p:to>
                                        <p:strVal val="visible"/>
                                      </p:to>
                                    </p:set>
                                    <p:animEffect transition="in" filter="fade">
                                      <p:cBhvr>
                                        <p:cTn id="31" dur="500"/>
                                        <p:tgtEl>
                                          <p:spTgt spid="1054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3581400" y="2529493"/>
            <a:ext cx="2948879" cy="2940381"/>
          </a:xfrm>
          <a:prstGeom prst="rect">
            <a:avLst/>
          </a:prstGeom>
        </p:spPr>
      </p:pic>
      <p:pic>
        <p:nvPicPr>
          <p:cNvPr id="3" name="Picture 2" descr="A picture containing transport, airplane, aircraft, sketch&#10;&#10;Description automatically generated">
            <a:extLst>
              <a:ext uri="{FF2B5EF4-FFF2-40B4-BE49-F238E27FC236}">
                <a16:creationId xmlns:a16="http://schemas.microsoft.com/office/drawing/2014/main" id="{59761FCD-52F0-85C6-069E-1BDAFE0E15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43652" flipH="1">
            <a:off x="279558" y="966707"/>
            <a:ext cx="3545067" cy="2412591"/>
          </a:xfrm>
          <a:prstGeom prst="rect">
            <a:avLst/>
          </a:prstGeom>
        </p:spPr>
      </p:pic>
      <p:pic>
        <p:nvPicPr>
          <p:cNvPr id="8" name="Picture 7" descr="A picture containing font, graphics, text, logo&#10;&#10;Description automatically generated">
            <a:extLst>
              <a:ext uri="{FF2B5EF4-FFF2-40B4-BE49-F238E27FC236}">
                <a16:creationId xmlns:a16="http://schemas.microsoft.com/office/drawing/2014/main" id="{D069F113-D263-9DF6-7F37-A76686F0E2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0005" y="1583744"/>
            <a:ext cx="7594220" cy="1978962"/>
          </a:xfrm>
          <a:prstGeom prst="rect">
            <a:avLst/>
          </a:prstGeom>
        </p:spPr>
      </p:pic>
    </p:spTree>
    <p:extLst>
      <p:ext uri="{BB962C8B-B14F-4D97-AF65-F5344CB8AC3E}">
        <p14:creationId xmlns:p14="http://schemas.microsoft.com/office/powerpoint/2010/main" val="2504115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408957-279A-45C0-9D87-FA233B528FCB}"/>
              </a:ext>
            </a:extLst>
          </p:cNvPr>
          <p:cNvSpPr>
            <a:spLocks noGrp="1"/>
          </p:cNvSpPr>
          <p:nvPr>
            <p:ph idx="4294967295"/>
          </p:nvPr>
        </p:nvSpPr>
        <p:spPr>
          <a:xfrm>
            <a:off x="1305910" y="1849853"/>
            <a:ext cx="6356349" cy="3945390"/>
          </a:xfrm>
          <a:prstGeom prst="rect">
            <a:avLst/>
          </a:prstGeom>
        </p:spPr>
        <p:txBody>
          <a:bodyPr>
            <a:normAutofit/>
          </a:bodyPr>
          <a:lstStyle/>
          <a:p>
            <a:pPr marL="69850" indent="0">
              <a:buNone/>
              <a:defRPr/>
            </a:pPr>
            <a:r>
              <a:rPr lang="en-US" sz="2400" b="1" dirty="0">
                <a:solidFill>
                  <a:srgbClr val="532E1D"/>
                </a:solidFill>
                <a:latin typeface="Edmondsans"/>
              </a:rPr>
              <a:t>Factors influencing the efficacy of disinfection and sterilization</a:t>
            </a:r>
          </a:p>
          <a:p>
            <a:pPr marL="515938" lvl="3" indent="-204788" eaLnBrk="1" hangingPunct="1">
              <a:spcBef>
                <a:spcPts val="0"/>
              </a:spcBef>
              <a:spcAft>
                <a:spcPts val="1200"/>
              </a:spcAft>
              <a:defRPr/>
            </a:pPr>
            <a:r>
              <a:rPr lang="en-US" sz="2400" dirty="0">
                <a:solidFill>
                  <a:srgbClr val="532E1D"/>
                </a:solidFill>
                <a:latin typeface="Calibri" panose="020F0502020204030204" pitchFamily="34" charset="0"/>
                <a:cs typeface="Calibri" panose="020F0502020204030204" pitchFamily="34" charset="0"/>
              </a:rPr>
              <a:t>How well the object is cleaned/type and amount of material</a:t>
            </a:r>
          </a:p>
          <a:p>
            <a:pPr marL="515938" lvl="3" indent="-204788" eaLnBrk="1" hangingPunct="1">
              <a:spcBef>
                <a:spcPts val="0"/>
              </a:spcBef>
              <a:spcAft>
                <a:spcPts val="0"/>
              </a:spcAft>
              <a:defRPr/>
            </a:pPr>
            <a:r>
              <a:rPr lang="en-US" sz="2400" dirty="0">
                <a:solidFill>
                  <a:srgbClr val="532E1D"/>
                </a:solidFill>
                <a:latin typeface="Calibri" panose="020F0502020204030204" pitchFamily="34" charset="0"/>
                <a:cs typeface="Calibri" panose="020F0502020204030204" pitchFamily="34" charset="0"/>
              </a:rPr>
              <a:t>Testing of the disinfectant</a:t>
            </a:r>
          </a:p>
          <a:p>
            <a:pPr marL="973138" lvl="4" indent="-204788" eaLnBrk="1" hangingPunct="1">
              <a:spcBef>
                <a:spcPts val="600"/>
              </a:spcBef>
              <a:spcAft>
                <a:spcPts val="0"/>
              </a:spcAft>
              <a:defRPr/>
            </a:pPr>
            <a:r>
              <a:rPr lang="en-US" sz="1800" dirty="0">
                <a:solidFill>
                  <a:srgbClr val="532E1D"/>
                </a:solidFill>
              </a:rPr>
              <a:t>Solution concentration</a:t>
            </a:r>
          </a:p>
          <a:p>
            <a:pPr marL="973138" lvl="4" indent="-204788" eaLnBrk="1" hangingPunct="1">
              <a:spcBef>
                <a:spcPts val="0"/>
              </a:spcBef>
              <a:spcAft>
                <a:spcPts val="0"/>
              </a:spcAft>
              <a:defRPr/>
            </a:pPr>
            <a:r>
              <a:rPr lang="en-US" sz="1800" dirty="0">
                <a:solidFill>
                  <a:srgbClr val="532E1D"/>
                </a:solidFill>
              </a:rPr>
              <a:t>Exposure time</a:t>
            </a:r>
            <a:r>
              <a:rPr lang="en-US" sz="2400" dirty="0">
                <a:solidFill>
                  <a:srgbClr val="532E1D"/>
                </a:solidFill>
                <a:latin typeface="Calibri" panose="020F0502020204030204" pitchFamily="34" charset="0"/>
                <a:cs typeface="Calibri" panose="020F0502020204030204" pitchFamily="34" charset="0"/>
              </a:rPr>
              <a:t> </a:t>
            </a:r>
          </a:p>
          <a:p>
            <a:pPr marL="515938" lvl="3" indent="-204788" eaLnBrk="1" hangingPunct="1">
              <a:spcBef>
                <a:spcPts val="1200"/>
              </a:spcBef>
              <a:spcAft>
                <a:spcPts val="1200"/>
              </a:spcAft>
              <a:defRPr/>
            </a:pPr>
            <a:r>
              <a:rPr lang="en-US" sz="2400" dirty="0">
                <a:solidFill>
                  <a:srgbClr val="532E1D"/>
                </a:solidFill>
                <a:latin typeface="Calibri" panose="020F0502020204030204" pitchFamily="34" charset="0"/>
                <a:cs typeface="Calibri" panose="020F0502020204030204" pitchFamily="34" charset="0"/>
              </a:rPr>
              <a:t>Design of object</a:t>
            </a:r>
          </a:p>
          <a:p>
            <a:pPr marL="515938" lvl="3" indent="-204788" eaLnBrk="1" hangingPunct="1">
              <a:spcBef>
                <a:spcPts val="0"/>
              </a:spcBef>
              <a:spcAft>
                <a:spcPts val="1200"/>
              </a:spcAft>
              <a:defRPr/>
            </a:pPr>
            <a:r>
              <a:rPr lang="en-US" sz="2400" dirty="0">
                <a:solidFill>
                  <a:srgbClr val="532E1D"/>
                </a:solidFill>
                <a:latin typeface="Calibri" panose="020F0502020204030204" pitchFamily="34" charset="0"/>
                <a:cs typeface="Calibri" panose="020F0502020204030204" pitchFamily="34" charset="0"/>
              </a:rPr>
              <a:t>Temperature and pH of disinfectant</a:t>
            </a:r>
          </a:p>
        </p:txBody>
      </p:sp>
      <p:pic>
        <p:nvPicPr>
          <p:cNvPr id="21508" name="5 thermomet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964284">
            <a:off x="5560850" y="3063936"/>
            <a:ext cx="93345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2 cleaning pic"/>
          <p:cNvPicPr>
            <a:picLocks noChangeAspect="1"/>
          </p:cNvPicPr>
          <p:nvPr/>
        </p:nvPicPr>
        <p:blipFill>
          <a:blip r:embed="rId4">
            <a:extLst>
              <a:ext uri="{28A0092B-C50C-407E-A947-70E740481C1C}">
                <a14:useLocalDpi xmlns:a14="http://schemas.microsoft.com/office/drawing/2010/main" val="0"/>
              </a:ext>
            </a:extLst>
          </a:blip>
          <a:srcRect l="21690" t="17397" r="16827" b="8858"/>
          <a:stretch>
            <a:fillRect/>
          </a:stretch>
        </p:blipFill>
        <p:spPr bwMode="auto">
          <a:xfrm>
            <a:off x="7667173" y="1966895"/>
            <a:ext cx="3116263"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12 pH strip"/>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302252">
            <a:off x="9645960" y="4364606"/>
            <a:ext cx="995640" cy="1493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anner">
            <a:extLst>
              <a:ext uri="{FF2B5EF4-FFF2-40B4-BE49-F238E27FC236}">
                <a16:creationId xmlns:a16="http://schemas.microsoft.com/office/drawing/2014/main" id="{BF572E69-2B14-7BE9-61AF-FA2E3993B5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8" name="TextBox 7">
            <a:extLst>
              <a:ext uri="{FF2B5EF4-FFF2-40B4-BE49-F238E27FC236}">
                <a16:creationId xmlns:a16="http://schemas.microsoft.com/office/drawing/2014/main" id="{A32940EA-D794-2225-A30B-2C24893946D6}"/>
              </a:ext>
            </a:extLst>
          </p:cNvPr>
          <p:cNvSpPr txBox="1"/>
          <p:nvPr/>
        </p:nvSpPr>
        <p:spPr>
          <a:xfrm>
            <a:off x="1143000" y="1070650"/>
            <a:ext cx="5638800" cy="707886"/>
          </a:xfrm>
          <a:prstGeom prst="rect">
            <a:avLst/>
          </a:prstGeom>
          <a:noFill/>
        </p:spPr>
        <p:txBody>
          <a:bodyPr wrap="square" rtlCol="0">
            <a:spAutoFit/>
          </a:bodyPr>
          <a:lstStyle/>
          <a:p>
            <a:r>
              <a:rPr lang="en-US" sz="4000" b="1" dirty="0"/>
              <a:t>Principles</a:t>
            </a:r>
          </a:p>
        </p:txBody>
      </p:sp>
      <p:pic>
        <p:nvPicPr>
          <p:cNvPr id="9" name="Icon">
            <a:extLst>
              <a:ext uri="{FF2B5EF4-FFF2-40B4-BE49-F238E27FC236}">
                <a16:creationId xmlns:a16="http://schemas.microsoft.com/office/drawing/2014/main" id="{FF23ED30-8826-DE2C-5035-E54613FE30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03819" y="1017726"/>
            <a:ext cx="813733" cy="813733"/>
          </a:xfrm>
          <a:prstGeom prst="rect">
            <a:avLst/>
          </a:prstGeom>
        </p:spPr>
      </p:pic>
      <p:pic>
        <p:nvPicPr>
          <p:cNvPr id="11" name="Picture 10">
            <a:extLst>
              <a:ext uri="{FF2B5EF4-FFF2-40B4-BE49-F238E27FC236}">
                <a16:creationId xmlns:a16="http://schemas.microsoft.com/office/drawing/2014/main" id="{76BE5EF8-4E76-BA57-DDAC-85087673016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52963">
            <a:off x="5975867" y="4052640"/>
            <a:ext cx="3263651" cy="19623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1508"/>
                                        </p:tgtEl>
                                        <p:attrNameLst>
                                          <p:attrName>style.visibility</p:attrName>
                                        </p:attrNameLst>
                                      </p:cBhvr>
                                      <p:to>
                                        <p:strVal val="visible"/>
                                      </p:to>
                                    </p:set>
                                    <p:animEffect transition="in" filter="fade">
                                      <p:cBhvr>
                                        <p:cTn id="21" dur="500"/>
                                        <p:tgtEl>
                                          <p:spTgt spid="2150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500"/>
                                        <p:tgtEl>
                                          <p:spTgt spid="3">
                                            <p:txEl>
                                              <p:pRg st="6" end="6"/>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21510"/>
                                        </p:tgtEl>
                                        <p:attrNameLst>
                                          <p:attrName>style.visibility</p:attrName>
                                        </p:attrNameLst>
                                      </p:cBhvr>
                                      <p:to>
                                        <p:strVal val="visible"/>
                                      </p:to>
                                    </p:set>
                                    <p:animEffect transition="in" filter="fade">
                                      <p:cBhvr>
                                        <p:cTn id="37" dur="5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5" name="1 balls"/>
          <p:cNvGrpSpPr>
            <a:grpSpLocks/>
          </p:cNvGrpSpPr>
          <p:nvPr/>
        </p:nvGrpSpPr>
        <p:grpSpPr bwMode="auto">
          <a:xfrm>
            <a:off x="1939260" y="1524000"/>
            <a:ext cx="7848600" cy="4572000"/>
            <a:chOff x="813259" y="1004685"/>
            <a:chExt cx="8723868" cy="4907176"/>
          </a:xfrm>
        </p:grpSpPr>
        <p:pic>
          <p:nvPicPr>
            <p:cNvPr id="13320" name="ball 1 (prion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3259" y="1004685"/>
              <a:ext cx="8723868" cy="490717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3321" name="ball 2 (spores)"/>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259" y="1004685"/>
              <a:ext cx="8723868" cy="490717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3322" name="ball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3259" y="1004685"/>
              <a:ext cx="8723868" cy="490717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3323" name="ball 4 (norovirus)"/>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3259" y="1004685"/>
              <a:ext cx="8723868" cy="490717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3324" name="ball 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3259" y="1004685"/>
              <a:ext cx="8723868" cy="490717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3325" name="ball 6"/>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3259" y="1004685"/>
              <a:ext cx="8723868" cy="490717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3326" name="ball 7"/>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3259" y="1004685"/>
              <a:ext cx="8723868" cy="4907176"/>
            </a:xfrm>
            <a:prstGeom prst="rect">
              <a:avLst/>
            </a:prstGeom>
            <a:noFill/>
            <a:ln w="57150">
              <a:noFill/>
              <a:miter lim="800000"/>
              <a:headEnd/>
              <a:tailEnd/>
            </a:ln>
            <a:extLst>
              <a:ext uri="{909E8E84-426E-40DD-AFC4-6F175D3DCCD1}">
                <a14:hiddenFill xmlns:a14="http://schemas.microsoft.com/office/drawing/2010/main">
                  <a:solidFill>
                    <a:srgbClr val="FFFFFF"/>
                  </a:solidFill>
                </a14:hiddenFill>
              </a:ext>
            </a:extLst>
          </p:spPr>
        </p:pic>
      </p:grpSp>
      <p:cxnSp>
        <p:nvCxnSpPr>
          <p:cNvPr id="23" name="Straight Arrow Connector 22">
            <a:extLst>
              <a:ext uri="{FF2B5EF4-FFF2-40B4-BE49-F238E27FC236}">
                <a16:creationId xmlns:a16="http://schemas.microsoft.com/office/drawing/2014/main" id="{EE268394-F35E-45A7-B798-564FF04ACCDA}"/>
              </a:ext>
            </a:extLst>
          </p:cNvPr>
          <p:cNvCxnSpPr>
            <a:cxnSpLocks/>
          </p:cNvCxnSpPr>
          <p:nvPr/>
        </p:nvCxnSpPr>
        <p:spPr>
          <a:xfrm>
            <a:off x="2727034" y="3410607"/>
            <a:ext cx="5867400" cy="2358350"/>
          </a:xfrm>
          <a:prstGeom prst="straightConnector1">
            <a:avLst/>
          </a:prstGeom>
          <a:ln w="82550">
            <a:tailEnd type="arrow"/>
          </a:ln>
        </p:spPr>
        <p:style>
          <a:lnRef idx="1">
            <a:schemeClr val="accent1"/>
          </a:lnRef>
          <a:fillRef idx="0">
            <a:schemeClr val="accent1"/>
          </a:fillRef>
          <a:effectRef idx="0">
            <a:schemeClr val="accent1"/>
          </a:effectRef>
          <a:fontRef idx="minor">
            <a:schemeClr val="tx1"/>
          </a:fontRef>
        </p:style>
      </p:cxnSp>
      <p:sp>
        <p:nvSpPr>
          <p:cNvPr id="13317" name="Rectangle 41"/>
          <p:cNvSpPr>
            <a:spLocks noChangeArrowheads="1"/>
          </p:cNvSpPr>
          <p:nvPr/>
        </p:nvSpPr>
        <p:spPr bwMode="auto">
          <a:xfrm>
            <a:off x="1331025" y="2274363"/>
            <a:ext cx="1498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dirty="0">
                <a:solidFill>
                  <a:schemeClr val="bg1"/>
                </a:solidFill>
              </a:rPr>
              <a:t>Hardest to Kill</a:t>
            </a:r>
          </a:p>
        </p:txBody>
      </p:sp>
      <p:sp>
        <p:nvSpPr>
          <p:cNvPr id="13318" name="Rectangle 42"/>
          <p:cNvSpPr>
            <a:spLocks noChangeArrowheads="1"/>
          </p:cNvSpPr>
          <p:nvPr/>
        </p:nvSpPr>
        <p:spPr bwMode="auto">
          <a:xfrm>
            <a:off x="9437625" y="4141656"/>
            <a:ext cx="1406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dirty="0">
                <a:solidFill>
                  <a:schemeClr val="bg1"/>
                </a:solidFill>
              </a:rPr>
              <a:t>Easiest to Kill</a:t>
            </a:r>
          </a:p>
        </p:txBody>
      </p:sp>
      <p:pic>
        <p:nvPicPr>
          <p:cNvPr id="2" name="Banner">
            <a:extLst>
              <a:ext uri="{FF2B5EF4-FFF2-40B4-BE49-F238E27FC236}">
                <a16:creationId xmlns:a16="http://schemas.microsoft.com/office/drawing/2014/main" id="{D3A5D30C-7CAD-1536-988B-ABA63EFACD1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5" name="TextBox 4">
            <a:extLst>
              <a:ext uri="{FF2B5EF4-FFF2-40B4-BE49-F238E27FC236}">
                <a16:creationId xmlns:a16="http://schemas.microsoft.com/office/drawing/2014/main" id="{AF1299E0-C23C-B5F2-7335-4E3241278F30}"/>
              </a:ext>
            </a:extLst>
          </p:cNvPr>
          <p:cNvSpPr txBox="1"/>
          <p:nvPr/>
        </p:nvSpPr>
        <p:spPr>
          <a:xfrm>
            <a:off x="1143000" y="1070650"/>
            <a:ext cx="5638800" cy="707886"/>
          </a:xfrm>
          <a:prstGeom prst="rect">
            <a:avLst/>
          </a:prstGeom>
          <a:noFill/>
        </p:spPr>
        <p:txBody>
          <a:bodyPr wrap="square" rtlCol="0">
            <a:spAutoFit/>
          </a:bodyPr>
          <a:lstStyle/>
          <a:p>
            <a:r>
              <a:rPr lang="en-US" sz="4000" b="1" dirty="0"/>
              <a:t>Objectives</a:t>
            </a:r>
          </a:p>
        </p:txBody>
      </p:sp>
      <p:pic>
        <p:nvPicPr>
          <p:cNvPr id="6" name="Icon">
            <a:extLst>
              <a:ext uri="{FF2B5EF4-FFF2-40B4-BE49-F238E27FC236}">
                <a16:creationId xmlns:a16="http://schemas.microsoft.com/office/drawing/2014/main" id="{EC9B0B72-7CA2-25AA-E4AB-5B959594AFD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03819" y="1017726"/>
            <a:ext cx="813733" cy="813733"/>
          </a:xfrm>
          <a:prstGeom prst="rect">
            <a:avLst/>
          </a:prstGeom>
        </p:spPr>
      </p:pic>
      <p:grpSp>
        <p:nvGrpSpPr>
          <p:cNvPr id="19" name="1 balls">
            <a:extLst>
              <a:ext uri="{FF2B5EF4-FFF2-40B4-BE49-F238E27FC236}">
                <a16:creationId xmlns:a16="http://schemas.microsoft.com/office/drawing/2014/main" id="{308C6B84-10B0-F9E1-AF5E-1C6EDA25F698}"/>
              </a:ext>
            </a:extLst>
          </p:cNvPr>
          <p:cNvGrpSpPr>
            <a:grpSpLocks/>
          </p:cNvGrpSpPr>
          <p:nvPr/>
        </p:nvGrpSpPr>
        <p:grpSpPr bwMode="auto">
          <a:xfrm>
            <a:off x="1943035" y="1524000"/>
            <a:ext cx="7848600" cy="4572000"/>
            <a:chOff x="813259" y="1004685"/>
            <a:chExt cx="8723868" cy="4907176"/>
          </a:xfrm>
        </p:grpSpPr>
        <p:pic>
          <p:nvPicPr>
            <p:cNvPr id="20" name="ball 1 (prions)">
              <a:extLst>
                <a:ext uri="{FF2B5EF4-FFF2-40B4-BE49-F238E27FC236}">
                  <a16:creationId xmlns:a16="http://schemas.microsoft.com/office/drawing/2014/main" id="{6387DD97-8D2C-A91F-AF1E-DBB86488CD5E}"/>
                </a:ext>
              </a:extLst>
            </p:cNvPr>
            <p:cNvPicPr>
              <a:picLocks noChangeAspect="1"/>
            </p:cNvPicPr>
            <p:nvPr/>
          </p:nvPicPr>
          <p:blipFill>
            <a:blip r:embed="rId3" cstate="print">
              <a:alphaModFix amt="19000"/>
              <a:extLst>
                <a:ext uri="{28A0092B-C50C-407E-A947-70E740481C1C}">
                  <a14:useLocalDpi xmlns:a14="http://schemas.microsoft.com/office/drawing/2010/main" val="0"/>
                </a:ext>
              </a:extLst>
            </a:blip>
            <a:srcRect/>
            <a:stretch>
              <a:fillRect/>
            </a:stretch>
          </p:blipFill>
          <p:spPr bwMode="auto">
            <a:xfrm>
              <a:off x="813259" y="1004685"/>
              <a:ext cx="8723868" cy="490717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1" name="ball 2 (spores)">
              <a:extLst>
                <a:ext uri="{FF2B5EF4-FFF2-40B4-BE49-F238E27FC236}">
                  <a16:creationId xmlns:a16="http://schemas.microsoft.com/office/drawing/2014/main" id="{AFF645CD-B0BD-1104-66D8-ED6819569490}"/>
                </a:ext>
              </a:extLst>
            </p:cNvPr>
            <p:cNvPicPr>
              <a:picLocks noChangeAspect="1"/>
            </p:cNvPicPr>
            <p:nvPr/>
          </p:nvPicPr>
          <p:blipFill>
            <a:blip r:embed="rId4" cstate="print">
              <a:alphaModFix amt="19000"/>
              <a:extLst>
                <a:ext uri="{28A0092B-C50C-407E-A947-70E740481C1C}">
                  <a14:useLocalDpi xmlns:a14="http://schemas.microsoft.com/office/drawing/2010/main" val="0"/>
                </a:ext>
              </a:extLst>
            </a:blip>
            <a:srcRect/>
            <a:stretch>
              <a:fillRect/>
            </a:stretch>
          </p:blipFill>
          <p:spPr bwMode="auto">
            <a:xfrm>
              <a:off x="813259" y="1004685"/>
              <a:ext cx="8723868" cy="490717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2" name="ball 3">
              <a:extLst>
                <a:ext uri="{FF2B5EF4-FFF2-40B4-BE49-F238E27FC236}">
                  <a16:creationId xmlns:a16="http://schemas.microsoft.com/office/drawing/2014/main" id="{333A2CEE-9747-F8EF-0700-68746F463D14}"/>
                </a:ext>
              </a:extLst>
            </p:cNvPr>
            <p:cNvPicPr>
              <a:picLocks noChangeAspect="1"/>
            </p:cNvPicPr>
            <p:nvPr/>
          </p:nvPicPr>
          <p:blipFill>
            <a:blip r:embed="rId5" cstate="print">
              <a:alphaModFix amt="19000"/>
              <a:extLst>
                <a:ext uri="{28A0092B-C50C-407E-A947-70E740481C1C}">
                  <a14:useLocalDpi xmlns:a14="http://schemas.microsoft.com/office/drawing/2010/main" val="0"/>
                </a:ext>
              </a:extLst>
            </a:blip>
            <a:srcRect/>
            <a:stretch>
              <a:fillRect/>
            </a:stretch>
          </p:blipFill>
          <p:spPr bwMode="auto">
            <a:xfrm>
              <a:off x="813259" y="1004685"/>
              <a:ext cx="8723868" cy="490717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4" name="ball 4 (norovirus)">
              <a:extLst>
                <a:ext uri="{FF2B5EF4-FFF2-40B4-BE49-F238E27FC236}">
                  <a16:creationId xmlns:a16="http://schemas.microsoft.com/office/drawing/2014/main" id="{BA62D176-B019-6688-78CA-82389589BC16}"/>
                </a:ext>
              </a:extLst>
            </p:cNvPr>
            <p:cNvPicPr>
              <a:picLocks noChangeAspect="1"/>
            </p:cNvPicPr>
            <p:nvPr/>
          </p:nvPicPr>
          <p:blipFill>
            <a:blip r:embed="rId6" cstate="print">
              <a:alphaModFix amt="19000"/>
              <a:extLst>
                <a:ext uri="{28A0092B-C50C-407E-A947-70E740481C1C}">
                  <a14:useLocalDpi xmlns:a14="http://schemas.microsoft.com/office/drawing/2010/main" val="0"/>
                </a:ext>
              </a:extLst>
            </a:blip>
            <a:srcRect/>
            <a:stretch>
              <a:fillRect/>
            </a:stretch>
          </p:blipFill>
          <p:spPr bwMode="auto">
            <a:xfrm>
              <a:off x="813259" y="1004685"/>
              <a:ext cx="8723868" cy="490717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5" name="ball 5">
              <a:extLst>
                <a:ext uri="{FF2B5EF4-FFF2-40B4-BE49-F238E27FC236}">
                  <a16:creationId xmlns:a16="http://schemas.microsoft.com/office/drawing/2014/main" id="{416F78A3-CB3D-4D60-1925-353677DD7456}"/>
                </a:ext>
              </a:extLst>
            </p:cNvPr>
            <p:cNvPicPr>
              <a:picLocks noChangeAspect="1"/>
            </p:cNvPicPr>
            <p:nvPr/>
          </p:nvPicPr>
          <p:blipFill>
            <a:blip r:embed="rId7" cstate="print">
              <a:alphaModFix amt="19000"/>
              <a:extLst>
                <a:ext uri="{28A0092B-C50C-407E-A947-70E740481C1C}">
                  <a14:useLocalDpi xmlns:a14="http://schemas.microsoft.com/office/drawing/2010/main" val="0"/>
                </a:ext>
              </a:extLst>
            </a:blip>
            <a:srcRect/>
            <a:stretch>
              <a:fillRect/>
            </a:stretch>
          </p:blipFill>
          <p:spPr bwMode="auto">
            <a:xfrm>
              <a:off x="813259" y="1004685"/>
              <a:ext cx="8723868" cy="490717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6" name="ball 6">
              <a:extLst>
                <a:ext uri="{FF2B5EF4-FFF2-40B4-BE49-F238E27FC236}">
                  <a16:creationId xmlns:a16="http://schemas.microsoft.com/office/drawing/2014/main" id="{A1DCE485-EB36-B19D-2FB3-C61881B3FC0B}"/>
                </a:ext>
              </a:extLst>
            </p:cNvPr>
            <p:cNvPicPr>
              <a:picLocks noChangeAspect="1"/>
            </p:cNvPicPr>
            <p:nvPr/>
          </p:nvPicPr>
          <p:blipFill>
            <a:blip r:embed="rId8" cstate="print">
              <a:alphaModFix amt="19000"/>
              <a:extLst>
                <a:ext uri="{28A0092B-C50C-407E-A947-70E740481C1C}">
                  <a14:useLocalDpi xmlns:a14="http://schemas.microsoft.com/office/drawing/2010/main" val="0"/>
                </a:ext>
              </a:extLst>
            </a:blip>
            <a:srcRect/>
            <a:stretch>
              <a:fillRect/>
            </a:stretch>
          </p:blipFill>
          <p:spPr bwMode="auto">
            <a:xfrm>
              <a:off x="813259" y="1004685"/>
              <a:ext cx="8723868" cy="490717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7" name="ball 7">
              <a:extLst>
                <a:ext uri="{FF2B5EF4-FFF2-40B4-BE49-F238E27FC236}">
                  <a16:creationId xmlns:a16="http://schemas.microsoft.com/office/drawing/2014/main" id="{FDB02997-2390-B819-D0F4-B30B6817A772}"/>
                </a:ext>
              </a:extLst>
            </p:cNvPr>
            <p:cNvPicPr>
              <a:picLocks noChangeAspect="1"/>
            </p:cNvPicPr>
            <p:nvPr/>
          </p:nvPicPr>
          <p:blipFill>
            <a:blip r:embed="rId9" cstate="print">
              <a:alphaModFix amt="19000"/>
              <a:extLst>
                <a:ext uri="{28A0092B-C50C-407E-A947-70E740481C1C}">
                  <a14:useLocalDpi xmlns:a14="http://schemas.microsoft.com/office/drawing/2010/main" val="0"/>
                </a:ext>
              </a:extLst>
            </a:blip>
            <a:srcRect/>
            <a:stretch>
              <a:fillRect/>
            </a:stretch>
          </p:blipFill>
          <p:spPr bwMode="auto">
            <a:xfrm>
              <a:off x="813259" y="1004685"/>
              <a:ext cx="8723868" cy="4907176"/>
            </a:xfrm>
            <a:prstGeom prst="rect">
              <a:avLst/>
            </a:prstGeom>
            <a:noFill/>
            <a:ln w="57150">
              <a:noFill/>
              <a:miter lim="800000"/>
              <a:headEnd/>
              <a:tailEnd/>
            </a:ln>
            <a:extLst>
              <a:ext uri="{909E8E84-426E-40DD-AFC4-6F175D3DCCD1}">
                <a14:hiddenFill xmlns:a14="http://schemas.microsoft.com/office/drawing/2010/main">
                  <a:solidFill>
                    <a:srgbClr val="FFFFFF"/>
                  </a:solidFill>
                </a14:hiddenFill>
              </a:ext>
            </a:extLst>
          </p:spPr>
        </p:pic>
      </p:grpSp>
      <p:pic>
        <p:nvPicPr>
          <p:cNvPr id="14" name="C diff" descr="A black sphere with white text&#10;&#10;Description automatically generated with low confidence">
            <a:extLst>
              <a:ext uri="{FF2B5EF4-FFF2-40B4-BE49-F238E27FC236}">
                <a16:creationId xmlns:a16="http://schemas.microsoft.com/office/drawing/2014/main" id="{F357F369-8A68-E58A-074A-22F3C345998E}"/>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1979" t="13691" r="59896" b="57483"/>
          <a:stretch/>
        </p:blipFill>
        <p:spPr>
          <a:xfrm>
            <a:off x="3646023" y="2148279"/>
            <a:ext cx="1473972" cy="1318587"/>
          </a:xfrm>
          <a:prstGeom prst="rect">
            <a:avLst/>
          </a:prstGeom>
        </p:spPr>
      </p:pic>
      <p:pic>
        <p:nvPicPr>
          <p:cNvPr id="16" name="Noro" descr="A picture containing moon, night, circle&#10;&#10;Description automatically generated">
            <a:extLst>
              <a:ext uri="{FF2B5EF4-FFF2-40B4-BE49-F238E27FC236}">
                <a16:creationId xmlns:a16="http://schemas.microsoft.com/office/drawing/2014/main" id="{20CE4F00-C014-C222-EE45-63C38E31B74D}"/>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43789" t="25345" r="38086" b="45089"/>
          <a:stretch/>
        </p:blipFill>
        <p:spPr>
          <a:xfrm>
            <a:off x="5359014" y="2686174"/>
            <a:ext cx="1473972" cy="1352426"/>
          </a:xfrm>
          <a:prstGeom prst="rect">
            <a:avLst/>
          </a:prstGeom>
        </p:spPr>
      </p:pic>
      <p:pic>
        <p:nvPicPr>
          <p:cNvPr id="18" name="HIV" descr="A picture containing astronomical object, circle, moon, night&#10;&#10;Description automatically generated">
            <a:extLst>
              <a:ext uri="{FF2B5EF4-FFF2-40B4-BE49-F238E27FC236}">
                <a16:creationId xmlns:a16="http://schemas.microsoft.com/office/drawing/2014/main" id="{F14A4757-6E55-4291-FF09-8B7B4D43DB95}"/>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75289" t="40186" r="5355" b="27118"/>
          <a:stretch/>
        </p:blipFill>
        <p:spPr>
          <a:xfrm>
            <a:off x="7827151" y="3368418"/>
            <a:ext cx="1574024" cy="1495665"/>
          </a:xfrm>
          <a:prstGeom prst="rect">
            <a:avLst/>
          </a:prstGeom>
        </p:spPr>
      </p:pic>
      <p:pic>
        <p:nvPicPr>
          <p:cNvPr id="12" name="CJD" descr="A picture containing circle, night, moon&#10;&#10;Description automatically generated">
            <a:extLst>
              <a:ext uri="{FF2B5EF4-FFF2-40B4-BE49-F238E27FC236}">
                <a16:creationId xmlns:a16="http://schemas.microsoft.com/office/drawing/2014/main" id="{5787040E-6C99-E78A-509E-0DB777B3740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3125" t="9791" r="67520" b="62767"/>
          <a:stretch/>
        </p:blipFill>
        <p:spPr>
          <a:xfrm>
            <a:off x="2949258" y="1966895"/>
            <a:ext cx="1574024" cy="1255353"/>
          </a:xfrm>
          <a:prstGeom prst="rect">
            <a:avLst/>
          </a:prstGeom>
        </p:spPr>
      </p:pic>
      <p:cxnSp>
        <p:nvCxnSpPr>
          <p:cNvPr id="28" name="Straight Connector 27">
            <a:extLst>
              <a:ext uri="{FF2B5EF4-FFF2-40B4-BE49-F238E27FC236}">
                <a16:creationId xmlns:a16="http://schemas.microsoft.com/office/drawing/2014/main" id="{EE359C30-ECFB-AA57-2E5B-FCB0F3B01893}"/>
              </a:ext>
            </a:extLst>
          </p:cNvPr>
          <p:cNvCxnSpPr>
            <a:cxnSpLocks/>
          </p:cNvCxnSpPr>
          <p:nvPr/>
        </p:nvCxnSpPr>
        <p:spPr>
          <a:xfrm>
            <a:off x="1438319" y="2597061"/>
            <a:ext cx="714331" cy="0"/>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0" name="Straight Connector 29">
            <a:extLst>
              <a:ext uri="{FF2B5EF4-FFF2-40B4-BE49-F238E27FC236}">
                <a16:creationId xmlns:a16="http://schemas.microsoft.com/office/drawing/2014/main" id="{CF21D1EA-DDE6-7A5F-3827-EB9F4CE092E6}"/>
              </a:ext>
            </a:extLst>
          </p:cNvPr>
          <p:cNvCxnSpPr>
            <a:cxnSpLocks/>
          </p:cNvCxnSpPr>
          <p:nvPr/>
        </p:nvCxnSpPr>
        <p:spPr>
          <a:xfrm>
            <a:off x="9531796" y="4457700"/>
            <a:ext cx="631379" cy="0"/>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sp>
        <p:nvSpPr>
          <p:cNvPr id="33" name="TextBox 32">
            <a:extLst>
              <a:ext uri="{FF2B5EF4-FFF2-40B4-BE49-F238E27FC236}">
                <a16:creationId xmlns:a16="http://schemas.microsoft.com/office/drawing/2014/main" id="{89A00E33-44A3-1FB7-1CDC-2CF4BDDCE564}"/>
              </a:ext>
            </a:extLst>
          </p:cNvPr>
          <p:cNvSpPr txBox="1"/>
          <p:nvPr/>
        </p:nvSpPr>
        <p:spPr>
          <a:xfrm>
            <a:off x="3241699" y="4326878"/>
            <a:ext cx="989142" cy="369332"/>
          </a:xfrm>
          <a:prstGeom prst="rect">
            <a:avLst/>
          </a:prstGeom>
          <a:noFill/>
        </p:spPr>
        <p:txBody>
          <a:bodyPr wrap="square">
            <a:spAutoFit/>
          </a:bodyPr>
          <a:lstStyle/>
          <a:p>
            <a:r>
              <a:rPr lang="en-US" altLang="en-US" sz="1800" b="1" dirty="0">
                <a:solidFill>
                  <a:srgbClr val="532E1D"/>
                </a:solidFill>
                <a:latin typeface="Calibri" panose="020F0502020204030204" pitchFamily="34" charset="0"/>
                <a:cs typeface="Calibri" panose="020F0502020204030204" pitchFamily="34" charset="0"/>
              </a:rPr>
              <a:t>Prions</a:t>
            </a:r>
            <a:endParaRPr lang="en-US" b="1" dirty="0"/>
          </a:p>
        </p:txBody>
      </p:sp>
      <p:sp>
        <p:nvSpPr>
          <p:cNvPr id="34" name="TextBox 33">
            <a:extLst>
              <a:ext uri="{FF2B5EF4-FFF2-40B4-BE49-F238E27FC236}">
                <a16:creationId xmlns:a16="http://schemas.microsoft.com/office/drawing/2014/main" id="{764F362C-3DE1-DF48-D9F3-B59E4A3C1E22}"/>
              </a:ext>
            </a:extLst>
          </p:cNvPr>
          <p:cNvSpPr txBox="1"/>
          <p:nvPr/>
        </p:nvSpPr>
        <p:spPr>
          <a:xfrm>
            <a:off x="3449287" y="4638638"/>
            <a:ext cx="1719806" cy="1200329"/>
          </a:xfrm>
          <a:prstGeom prst="rect">
            <a:avLst/>
          </a:prstGeom>
          <a:noFill/>
        </p:spPr>
        <p:txBody>
          <a:bodyPr wrap="square">
            <a:spAutoFit/>
          </a:bodyPr>
          <a:lstStyle/>
          <a:p>
            <a:pPr algn="ctr"/>
            <a:r>
              <a:rPr lang="en-US" altLang="en-US" sz="1800" b="1" dirty="0">
                <a:solidFill>
                  <a:srgbClr val="532E1D"/>
                </a:solidFill>
                <a:latin typeface="Calibri" panose="020F0502020204030204" pitchFamily="34" charset="0"/>
                <a:cs typeface="Calibri" panose="020F0502020204030204" pitchFamily="34" charset="0"/>
              </a:rPr>
              <a:t>Spores</a:t>
            </a:r>
          </a:p>
          <a:p>
            <a:pPr algn="ctr"/>
            <a:r>
              <a:rPr lang="en-US" i="1" dirty="0">
                <a:solidFill>
                  <a:srgbClr val="532E1D"/>
                </a:solidFill>
                <a:cs typeface="Calibri" panose="020F0502020204030204" pitchFamily="34" charset="0"/>
              </a:rPr>
              <a:t>R</a:t>
            </a:r>
            <a:r>
              <a:rPr lang="en-US" sz="1800" i="1" dirty="0">
                <a:solidFill>
                  <a:srgbClr val="532E1D"/>
                </a:solidFill>
                <a:cs typeface="Calibri" panose="020F0502020204030204" pitchFamily="34" charset="0"/>
              </a:rPr>
              <a:t>esistant to</a:t>
            </a:r>
          </a:p>
          <a:p>
            <a:pPr algn="ctr"/>
            <a:r>
              <a:rPr lang="en-US" i="1" dirty="0">
                <a:solidFill>
                  <a:srgbClr val="532E1D"/>
                </a:solidFill>
                <a:cs typeface="Calibri" panose="020F0502020204030204" pitchFamily="34" charset="0"/>
              </a:rPr>
              <a:t>disinfectants</a:t>
            </a:r>
            <a:endParaRPr lang="en-US" sz="1800" i="1" dirty="0"/>
          </a:p>
          <a:p>
            <a:endParaRPr lang="en-US" b="1" dirty="0"/>
          </a:p>
        </p:txBody>
      </p:sp>
      <p:sp>
        <p:nvSpPr>
          <p:cNvPr id="35" name="TextBox 34">
            <a:extLst>
              <a:ext uri="{FF2B5EF4-FFF2-40B4-BE49-F238E27FC236}">
                <a16:creationId xmlns:a16="http://schemas.microsoft.com/office/drawing/2014/main" id="{0B549BD1-3CDB-B5C6-E890-439718193808}"/>
              </a:ext>
            </a:extLst>
          </p:cNvPr>
          <p:cNvSpPr txBox="1"/>
          <p:nvPr/>
        </p:nvSpPr>
        <p:spPr>
          <a:xfrm>
            <a:off x="5258781" y="1884838"/>
            <a:ext cx="1896790" cy="615553"/>
          </a:xfrm>
          <a:prstGeom prst="rect">
            <a:avLst/>
          </a:prstGeom>
          <a:noFill/>
        </p:spPr>
        <p:txBody>
          <a:bodyPr wrap="square">
            <a:spAutoFit/>
          </a:bodyPr>
          <a:lstStyle/>
          <a:p>
            <a:pPr algn="ctr"/>
            <a:r>
              <a:rPr lang="en-US" altLang="en-US" sz="1800" b="1" dirty="0">
                <a:solidFill>
                  <a:srgbClr val="532E1D"/>
                </a:solidFill>
                <a:latin typeface="Calibri" panose="020F0502020204030204" pitchFamily="34" charset="0"/>
                <a:cs typeface="Calibri" panose="020F0502020204030204" pitchFamily="34" charset="0"/>
              </a:rPr>
              <a:t>Norovirus</a:t>
            </a:r>
          </a:p>
          <a:p>
            <a:pPr algn="ctr"/>
            <a:r>
              <a:rPr lang="en-US" sz="1600" i="1" dirty="0">
                <a:solidFill>
                  <a:srgbClr val="532E1D"/>
                </a:solidFill>
                <a:cs typeface="Calibri" panose="020F0502020204030204" pitchFamily="34" charset="0"/>
              </a:rPr>
              <a:t>Alcohol resistant</a:t>
            </a:r>
            <a:endParaRPr lang="en-US" sz="1600" i="1" dirty="0"/>
          </a:p>
        </p:txBody>
      </p:sp>
      <p:sp>
        <p:nvSpPr>
          <p:cNvPr id="36" name="TextBox 35">
            <a:extLst>
              <a:ext uri="{FF2B5EF4-FFF2-40B4-BE49-F238E27FC236}">
                <a16:creationId xmlns:a16="http://schemas.microsoft.com/office/drawing/2014/main" id="{DCA7C474-983B-7B63-15B1-FD01C784DEBD}"/>
              </a:ext>
            </a:extLst>
          </p:cNvPr>
          <p:cNvSpPr txBox="1"/>
          <p:nvPr/>
        </p:nvSpPr>
        <p:spPr>
          <a:xfrm>
            <a:off x="9011677" y="2899082"/>
            <a:ext cx="989142" cy="646331"/>
          </a:xfrm>
          <a:prstGeom prst="rect">
            <a:avLst/>
          </a:prstGeom>
          <a:noFill/>
        </p:spPr>
        <p:txBody>
          <a:bodyPr wrap="square">
            <a:spAutoFit/>
          </a:bodyPr>
          <a:lstStyle/>
          <a:p>
            <a:pPr algn="ctr"/>
            <a:r>
              <a:rPr lang="en-US" altLang="en-US" sz="1800" b="1" dirty="0">
                <a:solidFill>
                  <a:srgbClr val="532E1D"/>
                </a:solidFill>
                <a:latin typeface="Calibri" panose="020F0502020204030204" pitchFamily="34" charset="0"/>
                <a:cs typeface="Calibri" panose="020F0502020204030204" pitchFamily="34" charset="0"/>
              </a:rPr>
              <a:t>HIV</a:t>
            </a:r>
          </a:p>
          <a:p>
            <a:pPr algn="ctr"/>
            <a:r>
              <a:rPr lang="en-US" b="1" dirty="0">
                <a:solidFill>
                  <a:srgbClr val="532E1D"/>
                </a:solidFill>
                <a:cs typeface="Calibri" panose="020F0502020204030204" pitchFamily="34" charset="0"/>
              </a:rPr>
              <a:t>HBV</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315"/>
                                        </p:tgtEl>
                                      </p:cBhvr>
                                    </p:animEffect>
                                    <p:set>
                                      <p:cBhvr>
                                        <p:cTn id="7" dur="1" fill="hold">
                                          <p:stCondLst>
                                            <p:cond delay="499"/>
                                          </p:stCondLst>
                                        </p:cTn>
                                        <p:tgtEl>
                                          <p:spTgt spid="1331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10"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xit" presetSubtype="0" fill="hold" nodeType="withEffect">
                                  <p:stCondLst>
                                    <p:cond delay="0"/>
                                  </p:stCondLst>
                                  <p:childTnLst>
                                    <p:animEffect transition="out" filter="fade">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28"/>
                                        </p:tgtEl>
                                      </p:cBhvr>
                                    </p:animEffect>
                                    <p:set>
                                      <p:cBhvr>
                                        <p:cTn id="27" dur="1" fill="hold">
                                          <p:stCondLst>
                                            <p:cond delay="499"/>
                                          </p:stCondLst>
                                        </p:cTn>
                                        <p:tgtEl>
                                          <p:spTgt spid="28"/>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33"/>
                                        </p:tgtEl>
                                      </p:cBhvr>
                                    </p:animEffect>
                                    <p:set>
                                      <p:cBhvr>
                                        <p:cTn id="30" dur="1" fill="hold">
                                          <p:stCondLst>
                                            <p:cond delay="499"/>
                                          </p:stCondLst>
                                        </p:cTn>
                                        <p:tgtEl>
                                          <p:spTgt spid="33"/>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xit" presetSubtype="0" fill="hold" grpId="1" nodeType="withEffect">
                                  <p:stCondLst>
                                    <p:cond delay="0"/>
                                  </p:stCondLst>
                                  <p:childTnLst>
                                    <p:animEffect transition="out" filter="fade">
                                      <p:cBhvr>
                                        <p:cTn id="40" dur="500"/>
                                        <p:tgtEl>
                                          <p:spTgt spid="34"/>
                                        </p:tgtEl>
                                      </p:cBhvr>
                                    </p:animEffect>
                                    <p:set>
                                      <p:cBhvr>
                                        <p:cTn id="41" dur="1" fill="hold">
                                          <p:stCondLst>
                                            <p:cond delay="499"/>
                                          </p:stCondLst>
                                        </p:cTn>
                                        <p:tgtEl>
                                          <p:spTgt spid="34"/>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4"/>
                                        </p:tgtEl>
                                      </p:cBhvr>
                                    </p:animEffect>
                                    <p:set>
                                      <p:cBhvr>
                                        <p:cTn id="44" dur="1" fill="hold">
                                          <p:stCondLst>
                                            <p:cond delay="499"/>
                                          </p:stCondLst>
                                        </p:cTn>
                                        <p:tgtEl>
                                          <p:spTgt spid="14"/>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par>
                                <p:cTn id="53" presetID="10" presetClass="exit" presetSubtype="0" fill="hold" nodeType="withEffect">
                                  <p:stCondLst>
                                    <p:cond delay="0"/>
                                  </p:stCondLst>
                                  <p:childTnLst>
                                    <p:animEffect transition="out" filter="fade">
                                      <p:cBhvr>
                                        <p:cTn id="54" dur="500"/>
                                        <p:tgtEl>
                                          <p:spTgt spid="16"/>
                                        </p:tgtEl>
                                      </p:cBhvr>
                                    </p:animEffect>
                                    <p:set>
                                      <p:cBhvr>
                                        <p:cTn id="55" dur="1" fill="hold">
                                          <p:stCondLst>
                                            <p:cond delay="499"/>
                                          </p:stCondLst>
                                        </p:cTn>
                                        <p:tgtEl>
                                          <p:spTgt spid="16"/>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fade">
                                      <p:cBhvr>
                                        <p:cTn id="58" dur="500"/>
                                        <p:tgtEl>
                                          <p:spTgt spid="36"/>
                                        </p:tgtEl>
                                      </p:cBhvr>
                                    </p:animEffect>
                                  </p:childTnLst>
                                </p:cTn>
                              </p:par>
                              <p:par>
                                <p:cTn id="59" presetID="10" presetClass="entr" presetSubtype="0" fill="hold"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500"/>
                                        <p:tgtEl>
                                          <p:spTgt spid="30"/>
                                        </p:tgtEl>
                                      </p:cBhvr>
                                    </p:animEffect>
                                  </p:childTnLst>
                                </p:cTn>
                              </p:par>
                              <p:par>
                                <p:cTn id="62" presetID="10" presetClass="exit" presetSubtype="0" fill="hold" grpId="1" nodeType="withEffect">
                                  <p:stCondLst>
                                    <p:cond delay="0"/>
                                  </p:stCondLst>
                                  <p:childTnLst>
                                    <p:animEffect transition="out" filter="fade">
                                      <p:cBhvr>
                                        <p:cTn id="63" dur="500"/>
                                        <p:tgtEl>
                                          <p:spTgt spid="35"/>
                                        </p:tgtEl>
                                      </p:cBhvr>
                                    </p:animEffect>
                                    <p:set>
                                      <p:cBhvr>
                                        <p:cTn id="64"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P spid="34" grpId="0"/>
      <p:bldP spid="34" grpId="1"/>
      <p:bldP spid="35" grpId="0"/>
      <p:bldP spid="35" grpId="1"/>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CF1755-1AF3-43FA-B4F7-65D1036D40DD}"/>
              </a:ext>
            </a:extLst>
          </p:cNvPr>
          <p:cNvSpPr>
            <a:spLocks noGrp="1"/>
          </p:cNvSpPr>
          <p:nvPr>
            <p:ph idx="4294967295"/>
          </p:nvPr>
        </p:nvSpPr>
        <p:spPr>
          <a:xfrm>
            <a:off x="1156540" y="2084591"/>
            <a:ext cx="6722862" cy="4648200"/>
          </a:xfrm>
          <a:prstGeom prst="rect">
            <a:avLst/>
          </a:prstGeom>
        </p:spPr>
        <p:txBody>
          <a:bodyPr>
            <a:normAutofit/>
          </a:bodyPr>
          <a:lstStyle/>
          <a:p>
            <a:pPr marL="69850" indent="0" eaLnBrk="1" hangingPunct="1">
              <a:spcAft>
                <a:spcPts val="1800"/>
              </a:spcAft>
              <a:buNone/>
              <a:defRPr/>
            </a:pPr>
            <a:r>
              <a:rPr lang="en-US" sz="2400" b="1" dirty="0">
                <a:solidFill>
                  <a:srgbClr val="532E1D"/>
                </a:solidFill>
                <a:latin typeface="Edmondsans"/>
              </a:rPr>
              <a:t>Management of reusable contaminated items:</a:t>
            </a:r>
          </a:p>
          <a:p>
            <a:pPr marL="515938" lvl="3" indent="-204788" eaLnBrk="1" hangingPunct="1">
              <a:spcBef>
                <a:spcPts val="0"/>
              </a:spcBef>
              <a:spcAft>
                <a:spcPts val="1800"/>
              </a:spcAft>
              <a:defRPr/>
            </a:pPr>
            <a:r>
              <a:rPr lang="en-US" sz="2400" dirty="0">
                <a:solidFill>
                  <a:srgbClr val="532E1D"/>
                </a:solidFill>
                <a:latin typeface="Calibri" panose="020F0502020204030204" pitchFamily="34" charset="0"/>
                <a:cs typeface="Calibri" panose="020F0502020204030204" pitchFamily="34" charset="0"/>
              </a:rPr>
              <a:t>Handle as little as possible</a:t>
            </a:r>
          </a:p>
          <a:p>
            <a:pPr marL="515938" lvl="3" indent="-204788" eaLnBrk="1" hangingPunct="1">
              <a:spcBef>
                <a:spcPts val="0"/>
              </a:spcBef>
              <a:spcAft>
                <a:spcPts val="2400"/>
              </a:spcAft>
              <a:defRPr/>
            </a:pPr>
            <a:r>
              <a:rPr lang="en-US" sz="2400" dirty="0">
                <a:solidFill>
                  <a:srgbClr val="532E1D"/>
                </a:solidFill>
                <a:latin typeface="Calibri" panose="020F0502020204030204" pitchFamily="34" charset="0"/>
                <a:cs typeface="Calibri" panose="020F0502020204030204" pitchFamily="34" charset="0"/>
              </a:rPr>
              <a:t>Use appropriate PPE</a:t>
            </a:r>
          </a:p>
          <a:p>
            <a:pPr marL="515938" lvl="3" indent="-204788" eaLnBrk="1" hangingPunct="1">
              <a:spcBef>
                <a:spcPts val="0"/>
              </a:spcBef>
              <a:spcAft>
                <a:spcPts val="2400"/>
              </a:spcAft>
              <a:defRPr/>
            </a:pPr>
            <a:r>
              <a:rPr lang="en-US" sz="2400" dirty="0">
                <a:solidFill>
                  <a:srgbClr val="532E1D"/>
                </a:solidFill>
                <a:latin typeface="Calibri" panose="020F0502020204030204" pitchFamily="34" charset="0"/>
                <a:cs typeface="Calibri" panose="020F0502020204030204" pitchFamily="34" charset="0"/>
              </a:rPr>
              <a:t>Remove gross soil or debris at the point of use (gauze sponge moistened with water/disinfectant wipe for example)</a:t>
            </a:r>
          </a:p>
        </p:txBody>
      </p:sp>
      <p:pic>
        <p:nvPicPr>
          <p:cNvPr id="4" name="Banner">
            <a:extLst>
              <a:ext uri="{FF2B5EF4-FFF2-40B4-BE49-F238E27FC236}">
                <a16:creationId xmlns:a16="http://schemas.microsoft.com/office/drawing/2014/main" id="{5DF74C00-D86F-17A6-98D8-D7638D976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6" name="TextBox 5">
            <a:extLst>
              <a:ext uri="{FF2B5EF4-FFF2-40B4-BE49-F238E27FC236}">
                <a16:creationId xmlns:a16="http://schemas.microsoft.com/office/drawing/2014/main" id="{A46C9EEE-1BD1-2BFE-3EEA-18408167E5D0}"/>
              </a:ext>
            </a:extLst>
          </p:cNvPr>
          <p:cNvSpPr txBox="1"/>
          <p:nvPr/>
        </p:nvSpPr>
        <p:spPr>
          <a:xfrm>
            <a:off x="1143000" y="1070650"/>
            <a:ext cx="5638800" cy="707886"/>
          </a:xfrm>
          <a:prstGeom prst="rect">
            <a:avLst/>
          </a:prstGeom>
          <a:noFill/>
        </p:spPr>
        <p:txBody>
          <a:bodyPr wrap="square" rtlCol="0">
            <a:spAutoFit/>
          </a:bodyPr>
          <a:lstStyle/>
          <a:p>
            <a:r>
              <a:rPr lang="en-US" sz="4000" b="1" dirty="0"/>
              <a:t>Principles</a:t>
            </a:r>
          </a:p>
        </p:txBody>
      </p:sp>
      <p:pic>
        <p:nvPicPr>
          <p:cNvPr id="7" name="Icon">
            <a:extLst>
              <a:ext uri="{FF2B5EF4-FFF2-40B4-BE49-F238E27FC236}">
                <a16:creationId xmlns:a16="http://schemas.microsoft.com/office/drawing/2014/main" id="{55554F3B-FD5A-D7AB-7C6F-A0FF68249C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3819" y="1017726"/>
            <a:ext cx="813733" cy="813733"/>
          </a:xfrm>
          <a:prstGeom prst="rect">
            <a:avLst/>
          </a:prstGeom>
        </p:spPr>
      </p:pic>
      <p:pic>
        <p:nvPicPr>
          <p:cNvPr id="14" name="Picture 13">
            <a:extLst>
              <a:ext uri="{FF2B5EF4-FFF2-40B4-BE49-F238E27FC236}">
                <a16:creationId xmlns:a16="http://schemas.microsoft.com/office/drawing/2014/main" id="{E0719F8E-71BB-EEC8-59DB-FAFC36FD271D}"/>
              </a:ext>
            </a:extLst>
          </p:cNvPr>
          <p:cNvPicPr>
            <a:picLocks noChangeAspect="1"/>
          </p:cNvPicPr>
          <p:nvPr/>
        </p:nvPicPr>
        <p:blipFill>
          <a:blip r:embed="rId5" cstate="print">
            <a:extLst>
              <a:ext uri="{28A0092B-C50C-407E-A947-70E740481C1C}">
                <a14:useLocalDpi xmlns:a14="http://schemas.microsoft.com/office/drawing/2010/main" val="0"/>
              </a:ext>
            </a:extLst>
          </a:blip>
          <a:srcRect l="9228" r="9228"/>
          <a:stretch/>
        </p:blipFill>
        <p:spPr>
          <a:xfrm>
            <a:off x="9245887" y="2097435"/>
            <a:ext cx="1828800" cy="1646134"/>
          </a:xfrm>
          <a:prstGeom prst="rect">
            <a:avLst/>
          </a:prstGeom>
        </p:spPr>
      </p:pic>
      <p:pic>
        <p:nvPicPr>
          <p:cNvPr id="16" name="Picture 15" descr="A hand in a blue glove&#10;&#10;Description automatically generated with low confidence">
            <a:extLst>
              <a:ext uri="{FF2B5EF4-FFF2-40B4-BE49-F238E27FC236}">
                <a16:creationId xmlns:a16="http://schemas.microsoft.com/office/drawing/2014/main" id="{B1DFD2D2-15ED-2578-1A40-E387A38B94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40121" y="2017543"/>
            <a:ext cx="1377046" cy="1038395"/>
          </a:xfrm>
          <a:prstGeom prst="rect">
            <a:avLst/>
          </a:prstGeom>
        </p:spPr>
      </p:pic>
      <p:pic>
        <p:nvPicPr>
          <p:cNvPr id="18" name="Picture 17">
            <a:extLst>
              <a:ext uri="{FF2B5EF4-FFF2-40B4-BE49-F238E27FC236}">
                <a16:creationId xmlns:a16="http://schemas.microsoft.com/office/drawing/2014/main" id="{E1A86F9C-2D58-A1F8-56A9-0FCA0E19EDE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391234" y="1778536"/>
            <a:ext cx="1514102" cy="1469570"/>
          </a:xfrm>
          <a:prstGeom prst="rect">
            <a:avLst/>
          </a:prstGeom>
        </p:spPr>
      </p:pic>
      <p:pic>
        <p:nvPicPr>
          <p:cNvPr id="9" name="Picture 8">
            <a:extLst>
              <a:ext uri="{FF2B5EF4-FFF2-40B4-BE49-F238E27FC236}">
                <a16:creationId xmlns:a16="http://schemas.microsoft.com/office/drawing/2014/main" id="{7D7745EF-A397-E95D-C310-AB5256A163BC}"/>
              </a:ext>
            </a:extLst>
          </p:cNvPr>
          <p:cNvPicPr>
            <a:picLocks noChangeAspect="1"/>
          </p:cNvPicPr>
          <p:nvPr/>
        </p:nvPicPr>
        <p:blipFill>
          <a:blip r:embed="rId8" cstate="print">
            <a:extLst>
              <a:ext uri="{28A0092B-C50C-407E-A947-70E740481C1C}">
                <a14:useLocalDpi xmlns:a14="http://schemas.microsoft.com/office/drawing/2010/main" val="0"/>
              </a:ext>
            </a:extLst>
          </a:blip>
          <a:srcRect t="3267" b="3267"/>
          <a:stretch/>
        </p:blipFill>
        <p:spPr>
          <a:xfrm>
            <a:off x="7879402" y="3578077"/>
            <a:ext cx="2146775" cy="14727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B08D78-9FA8-43B0-9581-5472A53B7032}"/>
              </a:ext>
            </a:extLst>
          </p:cNvPr>
          <p:cNvSpPr>
            <a:spLocks noGrp="1"/>
          </p:cNvSpPr>
          <p:nvPr>
            <p:ph idx="4294967295"/>
          </p:nvPr>
        </p:nvSpPr>
        <p:spPr>
          <a:xfrm>
            <a:off x="1305910" y="1849852"/>
            <a:ext cx="9819290" cy="4481323"/>
          </a:xfrm>
          <a:prstGeom prst="rect">
            <a:avLst/>
          </a:prstGeom>
        </p:spPr>
        <p:txBody>
          <a:bodyPr>
            <a:normAutofit fontScale="55000" lnSpcReduction="20000"/>
          </a:bodyPr>
          <a:lstStyle/>
          <a:p>
            <a:pPr marL="69850" indent="0" eaLnBrk="1" hangingPunct="1">
              <a:buNone/>
              <a:defRPr/>
            </a:pPr>
            <a:r>
              <a:rPr lang="en-US" sz="4400" b="1" dirty="0">
                <a:solidFill>
                  <a:srgbClr val="532E1D"/>
                </a:solidFill>
                <a:latin typeface="Edmondsans"/>
              </a:rPr>
              <a:t>Transport of contaminated items:</a:t>
            </a:r>
          </a:p>
          <a:p>
            <a:pPr eaLnBrk="1" hangingPunct="1">
              <a:defRPr/>
            </a:pPr>
            <a:r>
              <a:rPr lang="en-US" sz="3600" dirty="0">
                <a:solidFill>
                  <a:srgbClr val="532E1D"/>
                </a:solidFill>
              </a:rPr>
              <a:t>Must be contained. The type of container depends on the item being transported:</a:t>
            </a:r>
          </a:p>
          <a:p>
            <a:pPr lvl="1" eaLnBrk="1" hangingPunct="1">
              <a:defRPr/>
            </a:pPr>
            <a:r>
              <a:rPr lang="en-US" sz="3200" dirty="0">
                <a:solidFill>
                  <a:srgbClr val="532E1D"/>
                </a:solidFill>
              </a:rPr>
              <a:t>Puncture-resistant, leak-proof, closable containers must be used for devices with edges or points capable of penetrating container or skin</a:t>
            </a:r>
          </a:p>
          <a:p>
            <a:pPr lvl="1" eaLnBrk="1" hangingPunct="1">
              <a:defRPr/>
            </a:pPr>
            <a:r>
              <a:rPr lang="en-US" sz="3200" dirty="0">
                <a:solidFill>
                  <a:srgbClr val="532E1D"/>
                </a:solidFill>
              </a:rPr>
              <a:t>Must have a bio-hazard label or be red in color (never via gloved hands alone)</a:t>
            </a:r>
          </a:p>
          <a:p>
            <a:pPr eaLnBrk="1" hangingPunct="1">
              <a:defRPr/>
            </a:pPr>
            <a:r>
              <a:rPr lang="en-US" sz="3600" dirty="0">
                <a:solidFill>
                  <a:srgbClr val="532E1D"/>
                </a:solidFill>
              </a:rPr>
              <a:t>Items should be kept moist  during transport by adding a towel moistened with water (not saline) or a foam, spray or gel product specifically intended for this use</a:t>
            </a:r>
          </a:p>
          <a:p>
            <a:pPr eaLnBrk="1" hangingPunct="1">
              <a:defRPr/>
            </a:pPr>
            <a:r>
              <a:rPr lang="en-US" sz="3600" dirty="0">
                <a:solidFill>
                  <a:srgbClr val="532E1D"/>
                </a:solidFill>
              </a:rPr>
              <a:t>Avoid transporting contaminated items in a liquid</a:t>
            </a:r>
          </a:p>
          <a:p>
            <a:pPr eaLnBrk="1" hangingPunct="1">
              <a:defRPr/>
            </a:pPr>
            <a:r>
              <a:rPr lang="en-US" sz="3800" dirty="0">
                <a:solidFill>
                  <a:srgbClr val="532E1D"/>
                </a:solidFill>
                <a:latin typeface="Calibri" panose="020F0502020204030204" pitchFamily="34" charset="0"/>
                <a:cs typeface="Calibri" panose="020F0502020204030204" pitchFamily="34" charset="0"/>
              </a:rPr>
              <a:t>Reusable collection containers for holding contaminated items should be made of material that can be effectively decontaminated</a:t>
            </a:r>
          </a:p>
          <a:p>
            <a:pPr eaLnBrk="1" hangingPunct="1">
              <a:defRPr/>
            </a:pPr>
            <a:r>
              <a:rPr lang="en-US" sz="3800" dirty="0">
                <a:solidFill>
                  <a:srgbClr val="532E1D"/>
                </a:solidFill>
                <a:latin typeface="Calibri" panose="020F0502020204030204" pitchFamily="34" charset="0"/>
                <a:cs typeface="Calibri" panose="020F0502020204030204" pitchFamily="34" charset="0"/>
              </a:rPr>
              <a:t>Use separate collection containers for contaminated versus re-processed or clean items</a:t>
            </a:r>
          </a:p>
        </p:txBody>
      </p:sp>
      <p:pic>
        <p:nvPicPr>
          <p:cNvPr id="19460" name="1c biohazar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4645" y="5613722"/>
            <a:ext cx="1270111" cy="952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anner">
            <a:extLst>
              <a:ext uri="{FF2B5EF4-FFF2-40B4-BE49-F238E27FC236}">
                <a16:creationId xmlns:a16="http://schemas.microsoft.com/office/drawing/2014/main" id="{26B348F5-B2A8-6C1F-0D03-3EFA744F10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6" name="TextBox 5">
            <a:extLst>
              <a:ext uri="{FF2B5EF4-FFF2-40B4-BE49-F238E27FC236}">
                <a16:creationId xmlns:a16="http://schemas.microsoft.com/office/drawing/2014/main" id="{54E59D1C-C734-599E-16CC-63818C1456A7}"/>
              </a:ext>
            </a:extLst>
          </p:cNvPr>
          <p:cNvSpPr txBox="1"/>
          <p:nvPr/>
        </p:nvSpPr>
        <p:spPr>
          <a:xfrm>
            <a:off x="1143000" y="1070650"/>
            <a:ext cx="5638800" cy="707886"/>
          </a:xfrm>
          <a:prstGeom prst="rect">
            <a:avLst/>
          </a:prstGeom>
          <a:noFill/>
        </p:spPr>
        <p:txBody>
          <a:bodyPr wrap="square" rtlCol="0">
            <a:spAutoFit/>
          </a:bodyPr>
          <a:lstStyle/>
          <a:p>
            <a:r>
              <a:rPr lang="en-US" sz="4000" b="1" dirty="0"/>
              <a:t>Principles</a:t>
            </a:r>
          </a:p>
        </p:txBody>
      </p:sp>
      <p:pic>
        <p:nvPicPr>
          <p:cNvPr id="7" name="Icon">
            <a:extLst>
              <a:ext uri="{FF2B5EF4-FFF2-40B4-BE49-F238E27FC236}">
                <a16:creationId xmlns:a16="http://schemas.microsoft.com/office/drawing/2014/main" id="{D7C42A06-08F5-23AB-9084-7AA37B5C48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3819" y="1017726"/>
            <a:ext cx="813733" cy="8137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A728A1-EA35-4693-8E18-2A7E0DF8C872}"/>
              </a:ext>
            </a:extLst>
          </p:cNvPr>
          <p:cNvSpPr>
            <a:spLocks noGrp="1"/>
          </p:cNvSpPr>
          <p:nvPr>
            <p:ph idx="4294967295"/>
          </p:nvPr>
        </p:nvSpPr>
        <p:spPr>
          <a:xfrm>
            <a:off x="3270437" y="1989661"/>
            <a:ext cx="7761890" cy="4256300"/>
          </a:xfrm>
          <a:prstGeom prst="rect">
            <a:avLst/>
          </a:prstGeom>
        </p:spPr>
        <p:txBody>
          <a:bodyPr>
            <a:normAutofit/>
          </a:bodyPr>
          <a:lstStyle/>
          <a:p>
            <a:pPr marL="0" indent="0" eaLnBrk="1" hangingPunct="1">
              <a:spcAft>
                <a:spcPts val="400"/>
              </a:spcAft>
              <a:buNone/>
              <a:defRPr/>
            </a:pPr>
            <a:endParaRPr lang="en-US" sz="2400" b="1" dirty="0">
              <a:solidFill>
                <a:srgbClr val="532E1D"/>
              </a:solidFill>
              <a:latin typeface="Edmondsans"/>
            </a:endParaRPr>
          </a:p>
          <a:p>
            <a:pPr marL="0" indent="0" eaLnBrk="1" hangingPunct="1">
              <a:spcAft>
                <a:spcPts val="400"/>
              </a:spcAft>
              <a:buNone/>
              <a:defRPr/>
            </a:pPr>
            <a:r>
              <a:rPr lang="en-US" sz="2800" dirty="0">
                <a:solidFill>
                  <a:srgbClr val="FF0000"/>
                </a:solidFill>
              </a:rPr>
              <a:t>            – </a:t>
            </a:r>
            <a:r>
              <a:rPr lang="en-US" sz="2400" dirty="0">
                <a:solidFill>
                  <a:srgbClr val="532E1D"/>
                </a:solidFill>
                <a:latin typeface="Calibri" panose="020F0502020204030204" pitchFamily="34" charset="0"/>
                <a:cs typeface="Calibri" panose="020F0502020204030204" pitchFamily="34" charset="0"/>
              </a:rPr>
              <a:t>Objects which enter normally sterile tissue or the vascular system and require sterilization</a:t>
            </a:r>
          </a:p>
          <a:p>
            <a:pPr marL="0" indent="0" eaLnBrk="1" hangingPunct="1">
              <a:spcAft>
                <a:spcPts val="400"/>
              </a:spcAft>
              <a:buNone/>
              <a:defRPr/>
            </a:pPr>
            <a:r>
              <a:rPr lang="en-US" sz="2400" dirty="0">
                <a:solidFill>
                  <a:srgbClr val="FFC000"/>
                </a:solidFill>
              </a:rPr>
              <a:t>                        – </a:t>
            </a:r>
            <a:r>
              <a:rPr lang="en-US" sz="2400" dirty="0">
                <a:solidFill>
                  <a:srgbClr val="532E1D"/>
                </a:solidFill>
                <a:latin typeface="Calibri" panose="020F0502020204030204" pitchFamily="34" charset="0"/>
                <a:cs typeface="Calibri" panose="020F0502020204030204" pitchFamily="34" charset="0"/>
              </a:rPr>
              <a:t>Objects that contact mucous membranes or non-intact skin and require high-level disinfection, which kills all but high-levels of bacterial spores</a:t>
            </a:r>
          </a:p>
          <a:p>
            <a:pPr marL="0" indent="0" eaLnBrk="1" hangingPunct="1">
              <a:spcAft>
                <a:spcPts val="400"/>
              </a:spcAft>
              <a:buNone/>
              <a:defRPr/>
            </a:pPr>
            <a:r>
              <a:rPr lang="en-US" sz="2400" dirty="0">
                <a:solidFill>
                  <a:srgbClr val="0070C0"/>
                </a:solidFill>
              </a:rPr>
              <a:t>                       –</a:t>
            </a:r>
            <a:r>
              <a:rPr lang="en-US" sz="2800" dirty="0">
                <a:solidFill>
                  <a:schemeClr val="accent6"/>
                </a:solidFill>
              </a:rPr>
              <a:t> </a:t>
            </a:r>
            <a:r>
              <a:rPr lang="en-US" sz="2400" dirty="0">
                <a:solidFill>
                  <a:srgbClr val="532E1D"/>
                </a:solidFill>
                <a:latin typeface="Calibri" panose="020F0502020204030204" pitchFamily="34" charset="0"/>
                <a:cs typeface="Calibri" panose="020F0502020204030204" pitchFamily="34" charset="0"/>
              </a:rPr>
              <a:t>Objects that contact intact skin but not mucous membranes, and require low-level disinfection</a:t>
            </a:r>
          </a:p>
          <a:p>
            <a:pPr marL="68580" indent="0" eaLnBrk="1" hangingPunct="1">
              <a:buNone/>
              <a:defRPr/>
            </a:pPr>
            <a:endParaRPr lang="en-US" b="1" dirty="0"/>
          </a:p>
        </p:txBody>
      </p:sp>
      <p:sp>
        <p:nvSpPr>
          <p:cNvPr id="17" name="Content Placeholder 2">
            <a:extLst>
              <a:ext uri="{FF2B5EF4-FFF2-40B4-BE49-F238E27FC236}">
                <a16:creationId xmlns:a16="http://schemas.microsoft.com/office/drawing/2014/main" id="{0630D550-C968-96DD-FA91-BCC368F557A5}"/>
              </a:ext>
            </a:extLst>
          </p:cNvPr>
          <p:cNvSpPr txBox="1">
            <a:spLocks/>
          </p:cNvSpPr>
          <p:nvPr/>
        </p:nvSpPr>
        <p:spPr>
          <a:xfrm>
            <a:off x="3264154" y="2523360"/>
            <a:ext cx="7761890" cy="3487866"/>
          </a:xfrm>
          <a:prstGeom prst="rect">
            <a:avLst/>
          </a:prstGeom>
        </p:spPr>
        <p:txBody>
          <a:bodyPr>
            <a:normAutofit/>
          </a:bodyPr>
          <a:lstStyle>
            <a:lvl1pPr marL="342900" indent="-273050" algn="l" rtl="0" eaLnBrk="0" fontAlgn="base" hangingPunct="0">
              <a:spcBef>
                <a:spcPts val="700"/>
              </a:spcBef>
              <a:spcAft>
                <a:spcPts val="600"/>
              </a:spcAft>
              <a:buSzPct val="85000"/>
              <a:buFont typeface="Arial" panose="020B0604020202020204" pitchFamily="34" charset="0"/>
              <a:buChar char="•"/>
              <a:defRPr sz="3200" kern="1200">
                <a:solidFill>
                  <a:schemeClr val="bg1"/>
                </a:solidFill>
                <a:latin typeface="+mn-lt"/>
                <a:ea typeface="+mn-ea"/>
                <a:cs typeface="+mn-cs"/>
              </a:defRPr>
            </a:lvl1pPr>
            <a:lvl2pPr marL="742950" indent="-273050" algn="l" rtl="0" eaLnBrk="0" fontAlgn="base" hangingPunct="0">
              <a:spcBef>
                <a:spcPts val="700"/>
              </a:spcBef>
              <a:spcAft>
                <a:spcPts val="600"/>
              </a:spcAft>
              <a:buSzPct val="85000"/>
              <a:buFont typeface="Arial" panose="020B0604020202020204" pitchFamily="34" charset="0"/>
              <a:buChar char="•"/>
              <a:defRPr sz="2800" kern="1200">
                <a:solidFill>
                  <a:schemeClr val="bg1"/>
                </a:solidFill>
                <a:latin typeface="+mn-lt"/>
                <a:ea typeface="+mn-ea"/>
                <a:cs typeface="+mn-cs"/>
              </a:defRPr>
            </a:lvl2pPr>
            <a:lvl3pPr marL="1143000" indent="-273050" algn="l" rtl="0" eaLnBrk="0" fontAlgn="base" hangingPunct="0">
              <a:spcBef>
                <a:spcPts val="700"/>
              </a:spcBef>
              <a:spcAft>
                <a:spcPts val="600"/>
              </a:spcAft>
              <a:buSzPct val="85000"/>
              <a:buFont typeface="Arial" panose="020B0604020202020204" pitchFamily="34" charset="0"/>
              <a:buChar char="•"/>
              <a:defRPr sz="2400" kern="1200">
                <a:solidFill>
                  <a:schemeClr val="bg1"/>
                </a:solidFill>
                <a:latin typeface="+mn-lt"/>
                <a:ea typeface="+mn-ea"/>
                <a:cs typeface="+mn-cs"/>
              </a:defRPr>
            </a:lvl3pPr>
            <a:lvl4pPr marL="16002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4pPr>
            <a:lvl5pPr marL="20574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0" indent="0" eaLnBrk="1" hangingPunct="1">
              <a:spcAft>
                <a:spcPts val="400"/>
              </a:spcAft>
              <a:buFont typeface="Arial" panose="020B0604020202020204" pitchFamily="34" charset="0"/>
              <a:buNone/>
              <a:defRPr/>
            </a:pPr>
            <a:r>
              <a:rPr lang="en-US" sz="2400" b="1" dirty="0">
                <a:solidFill>
                  <a:srgbClr val="FF0000"/>
                </a:solidFill>
                <a:latin typeface="Calibri" panose="020F0502020204030204" pitchFamily="34" charset="0"/>
                <a:cs typeface="Calibri" panose="020F0502020204030204" pitchFamily="34" charset="0"/>
              </a:rPr>
              <a:t>Critical</a:t>
            </a:r>
          </a:p>
          <a:p>
            <a:pPr marL="0" indent="0" eaLnBrk="1" hangingPunct="1">
              <a:spcAft>
                <a:spcPts val="400"/>
              </a:spcAft>
              <a:buFont typeface="Arial" panose="020B0604020202020204" pitchFamily="34" charset="0"/>
              <a:buNone/>
              <a:defRPr/>
            </a:pPr>
            <a:endParaRPr lang="en-US" sz="1600" dirty="0">
              <a:solidFill>
                <a:srgbClr val="532E1D"/>
              </a:solidFill>
              <a:latin typeface="Calibri" panose="020F0502020204030204" pitchFamily="34" charset="0"/>
              <a:cs typeface="Calibri" panose="020F0502020204030204" pitchFamily="34" charset="0"/>
            </a:endParaRPr>
          </a:p>
          <a:p>
            <a:pPr marL="0" indent="0" eaLnBrk="1" hangingPunct="1">
              <a:spcAft>
                <a:spcPts val="400"/>
              </a:spcAft>
              <a:buFont typeface="Arial" panose="020B0604020202020204" pitchFamily="34" charset="0"/>
              <a:buNone/>
              <a:defRPr/>
            </a:pPr>
            <a:r>
              <a:rPr lang="en-US" sz="2400" b="1" dirty="0">
                <a:solidFill>
                  <a:srgbClr val="FFC000"/>
                </a:solidFill>
              </a:rPr>
              <a:t>Semi-critical</a:t>
            </a:r>
          </a:p>
          <a:p>
            <a:pPr marL="0" indent="0" eaLnBrk="1" hangingPunct="1">
              <a:spcAft>
                <a:spcPts val="400"/>
              </a:spcAft>
              <a:buFont typeface="Arial" panose="020B0604020202020204" pitchFamily="34" charset="0"/>
              <a:buNone/>
              <a:defRPr/>
            </a:pPr>
            <a:endParaRPr lang="en-US" sz="2400" b="1" dirty="0">
              <a:solidFill>
                <a:srgbClr val="532E1D"/>
              </a:solidFill>
              <a:latin typeface="Calibri" panose="020F0502020204030204" pitchFamily="34" charset="0"/>
              <a:cs typeface="Calibri" panose="020F0502020204030204" pitchFamily="34" charset="0"/>
            </a:endParaRPr>
          </a:p>
          <a:p>
            <a:pPr marL="0" indent="0" eaLnBrk="1" hangingPunct="1">
              <a:spcAft>
                <a:spcPts val="400"/>
              </a:spcAft>
              <a:buFont typeface="Arial" panose="020B0604020202020204" pitchFamily="34" charset="0"/>
              <a:buNone/>
              <a:defRPr/>
            </a:pPr>
            <a:endParaRPr lang="en-US" sz="900" b="1" dirty="0">
              <a:solidFill>
                <a:srgbClr val="0070C0"/>
              </a:solidFill>
            </a:endParaRPr>
          </a:p>
          <a:p>
            <a:pPr marL="0" indent="0" eaLnBrk="1" hangingPunct="1">
              <a:spcAft>
                <a:spcPts val="400"/>
              </a:spcAft>
              <a:buFont typeface="Arial" panose="020B0604020202020204" pitchFamily="34" charset="0"/>
              <a:buNone/>
              <a:defRPr/>
            </a:pPr>
            <a:r>
              <a:rPr lang="en-US" sz="2400" b="1" dirty="0">
                <a:solidFill>
                  <a:srgbClr val="0070C0"/>
                </a:solidFill>
              </a:rPr>
              <a:t>Non-critical</a:t>
            </a:r>
            <a:endParaRPr lang="en-US" sz="2400" b="1" dirty="0">
              <a:solidFill>
                <a:srgbClr val="532E1D"/>
              </a:solidFill>
              <a:latin typeface="Calibri" panose="020F0502020204030204" pitchFamily="34" charset="0"/>
              <a:cs typeface="Calibri" panose="020F0502020204030204" pitchFamily="34" charset="0"/>
            </a:endParaRPr>
          </a:p>
          <a:p>
            <a:pPr marL="68580" indent="0" eaLnBrk="1" hangingPunct="1">
              <a:buFont typeface="Arial" panose="020B0604020202020204" pitchFamily="34" charset="0"/>
              <a:buNone/>
              <a:defRPr/>
            </a:pPr>
            <a:endParaRPr lang="en-US" b="1" dirty="0"/>
          </a:p>
        </p:txBody>
      </p:sp>
      <p:sp>
        <p:nvSpPr>
          <p:cNvPr id="19" name="TextBox 18">
            <a:extLst>
              <a:ext uri="{FF2B5EF4-FFF2-40B4-BE49-F238E27FC236}">
                <a16:creationId xmlns:a16="http://schemas.microsoft.com/office/drawing/2014/main" id="{0D768E7A-1755-F780-0B68-F4F2844260EF}"/>
              </a:ext>
            </a:extLst>
          </p:cNvPr>
          <p:cNvSpPr txBox="1"/>
          <p:nvPr/>
        </p:nvSpPr>
        <p:spPr>
          <a:xfrm>
            <a:off x="3270437" y="1966895"/>
            <a:ext cx="6382010" cy="461665"/>
          </a:xfrm>
          <a:prstGeom prst="rect">
            <a:avLst/>
          </a:prstGeom>
          <a:noFill/>
        </p:spPr>
        <p:txBody>
          <a:bodyPr wrap="square">
            <a:spAutoFit/>
          </a:bodyPr>
          <a:lstStyle/>
          <a:p>
            <a:pPr marL="0" indent="0" eaLnBrk="1" hangingPunct="1">
              <a:spcAft>
                <a:spcPts val="400"/>
              </a:spcAft>
              <a:buFont typeface="Arial" panose="020B0604020202020204" pitchFamily="34" charset="0"/>
              <a:buNone/>
              <a:defRPr/>
            </a:pPr>
            <a:r>
              <a:rPr lang="en-US" sz="2400" b="1" dirty="0">
                <a:solidFill>
                  <a:srgbClr val="532E1D"/>
                </a:solidFill>
                <a:latin typeface="Edmondsans"/>
              </a:rPr>
              <a:t>Spaulding Classification of Surfaces:</a:t>
            </a:r>
          </a:p>
        </p:txBody>
      </p:sp>
      <p:sp>
        <p:nvSpPr>
          <p:cNvPr id="4" name="1 Critical Dot">
            <a:extLst>
              <a:ext uri="{FF2B5EF4-FFF2-40B4-BE49-F238E27FC236}">
                <a16:creationId xmlns:a16="http://schemas.microsoft.com/office/drawing/2014/main" id="{308E3C1D-39AC-4727-9E9D-EA8C7B3C5EC0}"/>
              </a:ext>
            </a:extLst>
          </p:cNvPr>
          <p:cNvSpPr/>
          <p:nvPr/>
        </p:nvSpPr>
        <p:spPr>
          <a:xfrm>
            <a:off x="2697753" y="2571998"/>
            <a:ext cx="403225" cy="40322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1 Semi-Critical Dot">
            <a:extLst>
              <a:ext uri="{FF2B5EF4-FFF2-40B4-BE49-F238E27FC236}">
                <a16:creationId xmlns:a16="http://schemas.microsoft.com/office/drawing/2014/main" id="{DC551227-FDD3-4A7D-8E6E-4529A5DFC9F5}"/>
              </a:ext>
            </a:extLst>
          </p:cNvPr>
          <p:cNvSpPr/>
          <p:nvPr/>
        </p:nvSpPr>
        <p:spPr>
          <a:xfrm>
            <a:off x="2705076" y="3429000"/>
            <a:ext cx="403225" cy="403225"/>
          </a:xfrm>
          <a:prstGeom prst="ellips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1 Non-critical Dot">
            <a:extLst>
              <a:ext uri="{FF2B5EF4-FFF2-40B4-BE49-F238E27FC236}">
                <a16:creationId xmlns:a16="http://schemas.microsoft.com/office/drawing/2014/main" id="{48A46B39-9EE5-4D2D-BC72-B5BE52C2EA9B}"/>
              </a:ext>
            </a:extLst>
          </p:cNvPr>
          <p:cNvSpPr/>
          <p:nvPr/>
        </p:nvSpPr>
        <p:spPr>
          <a:xfrm>
            <a:off x="2705076" y="4721081"/>
            <a:ext cx="403225" cy="403225"/>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1751" name="1 and 2 critical item"/>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0089" y="1706811"/>
            <a:ext cx="168433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1  non-critical item"/>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00770" y="4525027"/>
            <a:ext cx="1446212"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anner">
            <a:extLst>
              <a:ext uri="{FF2B5EF4-FFF2-40B4-BE49-F238E27FC236}">
                <a16:creationId xmlns:a16="http://schemas.microsoft.com/office/drawing/2014/main" id="{279C0F8E-5438-7EC2-8891-EF6E6D547D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9" name="TextBox 8">
            <a:extLst>
              <a:ext uri="{FF2B5EF4-FFF2-40B4-BE49-F238E27FC236}">
                <a16:creationId xmlns:a16="http://schemas.microsoft.com/office/drawing/2014/main" id="{AD198597-7F17-2B18-6CDD-0D4ACD48CF37}"/>
              </a:ext>
            </a:extLst>
          </p:cNvPr>
          <p:cNvSpPr txBox="1"/>
          <p:nvPr/>
        </p:nvSpPr>
        <p:spPr>
          <a:xfrm>
            <a:off x="1143000" y="1070650"/>
            <a:ext cx="5638800" cy="707886"/>
          </a:xfrm>
          <a:prstGeom prst="rect">
            <a:avLst/>
          </a:prstGeom>
          <a:noFill/>
        </p:spPr>
        <p:txBody>
          <a:bodyPr wrap="square" rtlCol="0">
            <a:spAutoFit/>
          </a:bodyPr>
          <a:lstStyle/>
          <a:p>
            <a:r>
              <a:rPr lang="en-US" sz="4000" b="1" dirty="0"/>
              <a:t>Spaulding Classification</a:t>
            </a:r>
          </a:p>
        </p:txBody>
      </p:sp>
      <p:pic>
        <p:nvPicPr>
          <p:cNvPr id="10" name="Icon">
            <a:extLst>
              <a:ext uri="{FF2B5EF4-FFF2-40B4-BE49-F238E27FC236}">
                <a16:creationId xmlns:a16="http://schemas.microsoft.com/office/drawing/2014/main" id="{DC814B0C-6258-D8ED-3085-AB32D73B23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5000" y="1070650"/>
            <a:ext cx="736468" cy="736468"/>
          </a:xfrm>
          <a:prstGeom prst="rect">
            <a:avLst/>
          </a:prstGeom>
        </p:spPr>
      </p:pic>
      <p:sp>
        <p:nvSpPr>
          <p:cNvPr id="20" name="1 Critical Dot">
            <a:extLst>
              <a:ext uri="{FF2B5EF4-FFF2-40B4-BE49-F238E27FC236}">
                <a16:creationId xmlns:a16="http://schemas.microsoft.com/office/drawing/2014/main" id="{D28D3B68-2269-5561-6ACD-1761CD54D999}"/>
              </a:ext>
            </a:extLst>
          </p:cNvPr>
          <p:cNvSpPr/>
          <p:nvPr/>
        </p:nvSpPr>
        <p:spPr>
          <a:xfrm>
            <a:off x="1066800" y="5902325"/>
            <a:ext cx="403225" cy="40322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1 Semi-Critical Dot">
            <a:extLst>
              <a:ext uri="{FF2B5EF4-FFF2-40B4-BE49-F238E27FC236}">
                <a16:creationId xmlns:a16="http://schemas.microsoft.com/office/drawing/2014/main" id="{18C11D9E-E364-5E49-A906-4D0F75CF21C7}"/>
              </a:ext>
            </a:extLst>
          </p:cNvPr>
          <p:cNvSpPr/>
          <p:nvPr/>
        </p:nvSpPr>
        <p:spPr>
          <a:xfrm>
            <a:off x="1169986" y="5902325"/>
            <a:ext cx="403225" cy="403225"/>
          </a:xfrm>
          <a:prstGeom prst="ellipse">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1 Non-critical Dot">
            <a:extLst>
              <a:ext uri="{FF2B5EF4-FFF2-40B4-BE49-F238E27FC236}">
                <a16:creationId xmlns:a16="http://schemas.microsoft.com/office/drawing/2014/main" id="{24F73ED8-CA33-9474-AE7F-99B0C99D0DE1}"/>
              </a:ext>
            </a:extLst>
          </p:cNvPr>
          <p:cNvSpPr/>
          <p:nvPr/>
        </p:nvSpPr>
        <p:spPr>
          <a:xfrm>
            <a:off x="1243718" y="5902346"/>
            <a:ext cx="403225" cy="403225"/>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TextBox 22">
            <a:extLst>
              <a:ext uri="{FF2B5EF4-FFF2-40B4-BE49-F238E27FC236}">
                <a16:creationId xmlns:a16="http://schemas.microsoft.com/office/drawing/2014/main" id="{EFF1EEDA-6CB7-4313-E9FD-2DA6E392259D}"/>
              </a:ext>
            </a:extLst>
          </p:cNvPr>
          <p:cNvSpPr txBox="1"/>
          <p:nvPr/>
        </p:nvSpPr>
        <p:spPr>
          <a:xfrm>
            <a:off x="1676400" y="6052527"/>
            <a:ext cx="2376741" cy="369332"/>
          </a:xfrm>
          <a:prstGeom prst="rect">
            <a:avLst/>
          </a:prstGeom>
          <a:noFill/>
        </p:spPr>
        <p:txBody>
          <a:bodyPr wrap="none" rtlCol="0">
            <a:spAutoFit/>
          </a:bodyPr>
          <a:lstStyle/>
          <a:p>
            <a:r>
              <a:rPr lang="en-US" dirty="0">
                <a:solidFill>
                  <a:srgbClr val="1310B2"/>
                </a:solidFill>
              </a:rPr>
              <a:t>Spaulding Classification</a:t>
            </a:r>
          </a:p>
        </p:txBody>
      </p:sp>
      <p:pic>
        <p:nvPicPr>
          <p:cNvPr id="2" name="1 semi-critical pic">
            <a:extLst>
              <a:ext uri="{FF2B5EF4-FFF2-40B4-BE49-F238E27FC236}">
                <a16:creationId xmlns:a16="http://schemas.microsoft.com/office/drawing/2014/main" id="{3EC78F94-FD69-FA7A-0A0C-828190486E0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rot="19259927">
            <a:off x="1691807" y="2823289"/>
            <a:ext cx="674856" cy="15845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1000"/>
                                  </p:stCondLst>
                                  <p:childTnLst>
                                    <p:set>
                                      <p:cBhvr>
                                        <p:cTn id="12" dur="1" fill="hold">
                                          <p:stCondLst>
                                            <p:cond delay="0"/>
                                          </p:stCondLst>
                                        </p:cTn>
                                        <p:tgtEl>
                                          <p:spTgt spid="17">
                                            <p:txEl>
                                              <p:pRg st="2" end="2"/>
                                            </p:txEl>
                                          </p:spTgt>
                                        </p:tgtEl>
                                        <p:attrNameLst>
                                          <p:attrName>style.visibility</p:attrName>
                                        </p:attrNameLst>
                                      </p:cBhvr>
                                      <p:to>
                                        <p:strVal val="visible"/>
                                      </p:to>
                                    </p:set>
                                    <p:animEffect transition="in" filter="fade">
                                      <p:cBhvr>
                                        <p:cTn id="13" dur="500"/>
                                        <p:tgtEl>
                                          <p:spTgt spid="17">
                                            <p:txEl>
                                              <p:pRg st="2" end="2"/>
                                            </p:txEl>
                                          </p:spTgt>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2000"/>
                                  </p:stCondLst>
                                  <p:childTnLst>
                                    <p:set>
                                      <p:cBhvr>
                                        <p:cTn id="18" dur="1" fill="hold">
                                          <p:stCondLst>
                                            <p:cond delay="0"/>
                                          </p:stCondLst>
                                        </p:cTn>
                                        <p:tgtEl>
                                          <p:spTgt spid="17">
                                            <p:txEl>
                                              <p:pRg st="5" end="5"/>
                                            </p:txEl>
                                          </p:spTgt>
                                        </p:tgtEl>
                                        <p:attrNameLst>
                                          <p:attrName>style.visibility</p:attrName>
                                        </p:attrNameLst>
                                      </p:cBhvr>
                                      <p:to>
                                        <p:strVal val="visible"/>
                                      </p:to>
                                    </p:set>
                                    <p:animEffect transition="in" filter="fade">
                                      <p:cBhvr>
                                        <p:cTn id="19" dur="500"/>
                                        <p:tgtEl>
                                          <p:spTgt spid="17">
                                            <p:txEl>
                                              <p:pRg st="5" end="5"/>
                                            </p:txEl>
                                          </p:spTgt>
                                        </p:tgtEl>
                                      </p:cBhvr>
                                    </p:animEffect>
                                  </p:childTnLst>
                                </p:cTn>
                              </p:par>
                              <p:par>
                                <p:cTn id="20" presetID="10" presetClass="entr" presetSubtype="0" fill="hold" grpId="0" nodeType="withEffect">
                                  <p:stCondLst>
                                    <p:cond delay="20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1751"/>
                                        </p:tgtEl>
                                        <p:attrNameLst>
                                          <p:attrName>style.visibility</p:attrName>
                                        </p:attrNameLst>
                                      </p:cBhvr>
                                      <p:to>
                                        <p:strVal val="visible"/>
                                      </p:to>
                                    </p:set>
                                    <p:animEffect transition="in" filter="fade">
                                      <p:cBhvr>
                                        <p:cTn id="30" dur="500"/>
                                        <p:tgtEl>
                                          <p:spTgt spid="3175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500"/>
                                        <p:tgtEl>
                                          <p:spTgt spid="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fade">
                                      <p:cBhvr>
                                        <p:cTn id="40" dur="500"/>
                                        <p:tgtEl>
                                          <p:spTgt spid="3">
                                            <p:txEl>
                                              <p:pRg st="3" end="3"/>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1753"/>
                                        </p:tgtEl>
                                        <p:attrNameLst>
                                          <p:attrName>style.visibility</p:attrName>
                                        </p:attrNameLst>
                                      </p:cBhvr>
                                      <p:to>
                                        <p:strVal val="visible"/>
                                      </p:to>
                                    </p:set>
                                    <p:animEffect transition="in" filter="fade">
                                      <p:cBhvr>
                                        <p:cTn id="43" dur="500"/>
                                        <p:tgtEl>
                                          <p:spTgt spid="317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17A9345-47A8-8924-6BEC-8CE80DA39D38}"/>
              </a:ext>
            </a:extLst>
          </p:cNvPr>
          <p:cNvSpPr/>
          <p:nvPr/>
        </p:nvSpPr>
        <p:spPr>
          <a:xfrm>
            <a:off x="1143000" y="2158652"/>
            <a:ext cx="1905000" cy="50421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3" name="Content Placeholder 2">
            <a:extLst>
              <a:ext uri="{FF2B5EF4-FFF2-40B4-BE49-F238E27FC236}">
                <a16:creationId xmlns:a16="http://schemas.microsoft.com/office/drawing/2014/main" id="{250C1829-6AFC-455B-8A14-4A9C9208E24C}"/>
              </a:ext>
            </a:extLst>
          </p:cNvPr>
          <p:cNvSpPr>
            <a:spLocks noGrp="1"/>
          </p:cNvSpPr>
          <p:nvPr>
            <p:ph idx="4294967295"/>
          </p:nvPr>
        </p:nvSpPr>
        <p:spPr>
          <a:xfrm>
            <a:off x="1338412" y="2112701"/>
            <a:ext cx="8839200" cy="3594164"/>
          </a:xfrm>
          <a:prstGeom prst="rect">
            <a:avLst/>
          </a:prstGeom>
        </p:spPr>
        <p:txBody>
          <a:bodyPr/>
          <a:lstStyle/>
          <a:p>
            <a:pPr indent="-273050" eaLnBrk="1" hangingPunct="1">
              <a:defRPr/>
            </a:pPr>
            <a:r>
              <a:rPr lang="en-US" altLang="en-US" sz="3100" b="1" dirty="0">
                <a:solidFill>
                  <a:schemeClr val="tx1"/>
                </a:solidFill>
              </a:rPr>
              <a:t>Critical</a:t>
            </a:r>
            <a:r>
              <a:rPr lang="en-US" altLang="en-US" sz="2800" dirty="0"/>
              <a:t>   </a:t>
            </a:r>
            <a:r>
              <a:rPr lang="en-US" altLang="en-US" sz="3100" dirty="0">
                <a:solidFill>
                  <a:srgbClr val="532E1D"/>
                </a:solidFill>
                <a:latin typeface="Calibri" panose="020F0502020204030204" pitchFamily="34" charset="0"/>
                <a:cs typeface="Calibri" panose="020F0502020204030204" pitchFamily="34" charset="0"/>
              </a:rPr>
              <a:t>Items:</a:t>
            </a:r>
          </a:p>
          <a:p>
            <a:pPr lvl="1" indent="-273050" eaLnBrk="1" hangingPunct="1">
              <a:defRPr/>
            </a:pPr>
            <a:r>
              <a:rPr lang="en-US" altLang="en-US" sz="2400" dirty="0">
                <a:solidFill>
                  <a:srgbClr val="532E1D"/>
                </a:solidFill>
                <a:latin typeface="Calibri" panose="020F0502020204030204" pitchFamily="34" charset="0"/>
                <a:cs typeface="Calibri" panose="020F0502020204030204" pitchFamily="34" charset="0"/>
              </a:rPr>
              <a:t>Penetrate or enter normally sterile tissue or spaces, including the vascular system (Surgical instruments, cardiac catheters, IV devices, urinary catheters)</a:t>
            </a:r>
          </a:p>
          <a:p>
            <a:pPr lvl="1" indent="-273050" eaLnBrk="1" hangingPunct="1">
              <a:defRPr/>
            </a:pPr>
            <a:r>
              <a:rPr lang="en-US" altLang="en-US" sz="2400" dirty="0">
                <a:solidFill>
                  <a:srgbClr val="532E1D"/>
                </a:solidFill>
                <a:latin typeface="Calibri" panose="020F0502020204030204" pitchFamily="34" charset="0"/>
                <a:cs typeface="Calibri" panose="020F0502020204030204" pitchFamily="34" charset="0"/>
              </a:rPr>
              <a:t>High risk of transmitting infection if handled improperly</a:t>
            </a:r>
          </a:p>
          <a:p>
            <a:pPr lvl="1" indent="-273050" eaLnBrk="1" hangingPunct="1">
              <a:defRPr/>
            </a:pPr>
            <a:r>
              <a:rPr lang="en-US" altLang="en-US" sz="2400" dirty="0">
                <a:solidFill>
                  <a:srgbClr val="532E1D"/>
                </a:solidFill>
                <a:latin typeface="Calibri" panose="020F0502020204030204" pitchFamily="34" charset="0"/>
                <a:cs typeface="Calibri" panose="020F0502020204030204" pitchFamily="34" charset="0"/>
              </a:rPr>
              <a:t>Must be sterilized between uses or used as single-use disposable devices</a:t>
            </a:r>
          </a:p>
        </p:txBody>
      </p:sp>
      <p:pic>
        <p:nvPicPr>
          <p:cNvPr id="3" name="Banner">
            <a:extLst>
              <a:ext uri="{FF2B5EF4-FFF2-40B4-BE49-F238E27FC236}">
                <a16:creationId xmlns:a16="http://schemas.microsoft.com/office/drawing/2014/main" id="{E0DE6684-5009-2038-CF14-6FAE9E75D5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5" name="TextBox 4">
            <a:extLst>
              <a:ext uri="{FF2B5EF4-FFF2-40B4-BE49-F238E27FC236}">
                <a16:creationId xmlns:a16="http://schemas.microsoft.com/office/drawing/2014/main" id="{3994F683-7222-1F15-6263-2EC164441737}"/>
              </a:ext>
            </a:extLst>
          </p:cNvPr>
          <p:cNvSpPr txBox="1"/>
          <p:nvPr/>
        </p:nvSpPr>
        <p:spPr>
          <a:xfrm>
            <a:off x="1143000" y="1070650"/>
            <a:ext cx="7543800" cy="707886"/>
          </a:xfrm>
          <a:prstGeom prst="rect">
            <a:avLst/>
          </a:prstGeom>
          <a:noFill/>
        </p:spPr>
        <p:txBody>
          <a:bodyPr wrap="square" rtlCol="0">
            <a:spAutoFit/>
          </a:bodyPr>
          <a:lstStyle/>
          <a:p>
            <a:r>
              <a:rPr lang="en-US" sz="4000" b="1" dirty="0"/>
              <a:t>Processing Critical Instruments</a:t>
            </a:r>
          </a:p>
        </p:txBody>
      </p:sp>
      <p:pic>
        <p:nvPicPr>
          <p:cNvPr id="7" name="Icon">
            <a:extLst>
              <a:ext uri="{FF2B5EF4-FFF2-40B4-BE49-F238E27FC236}">
                <a16:creationId xmlns:a16="http://schemas.microsoft.com/office/drawing/2014/main" id="{6F4742DB-EF9A-DF40-F5C5-CAE29C3481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5000" y="1070650"/>
            <a:ext cx="736468" cy="736468"/>
          </a:xfrm>
          <a:prstGeom prst="rect">
            <a:avLst/>
          </a:prstGeom>
        </p:spPr>
      </p:pic>
      <p:sp>
        <p:nvSpPr>
          <p:cNvPr id="9" name="TextBox 8">
            <a:extLst>
              <a:ext uri="{FF2B5EF4-FFF2-40B4-BE49-F238E27FC236}">
                <a16:creationId xmlns:a16="http://schemas.microsoft.com/office/drawing/2014/main" id="{E9A61B87-669E-55A6-F236-EA00BDFB2D32}"/>
              </a:ext>
            </a:extLst>
          </p:cNvPr>
          <p:cNvSpPr txBox="1"/>
          <p:nvPr/>
        </p:nvSpPr>
        <p:spPr>
          <a:xfrm>
            <a:off x="2402756" y="6160249"/>
            <a:ext cx="7386487" cy="523220"/>
          </a:xfrm>
          <a:prstGeom prst="rect">
            <a:avLst/>
          </a:prstGeom>
          <a:noFill/>
        </p:spPr>
        <p:txBody>
          <a:bodyPr wrap="square">
            <a:spAutoFit/>
          </a:bodyPr>
          <a:lstStyle/>
          <a:p>
            <a:pPr marL="69850" indent="0" algn="ctr" eaLnBrk="1" hangingPunct="1">
              <a:buNone/>
              <a:defRPr/>
            </a:pPr>
            <a:r>
              <a:rPr lang="en-US" altLang="en-US" sz="2800" i="1" dirty="0">
                <a:latin typeface="+mn-lt"/>
              </a:rPr>
              <a:t>Goal:  Sterility = devoid of all microbial life</a:t>
            </a:r>
          </a:p>
        </p:txBody>
      </p:sp>
      <p:sp>
        <p:nvSpPr>
          <p:cNvPr id="11" name="1 Semi-Critical Dot">
            <a:extLst>
              <a:ext uri="{FF2B5EF4-FFF2-40B4-BE49-F238E27FC236}">
                <a16:creationId xmlns:a16="http://schemas.microsoft.com/office/drawing/2014/main" id="{9BFCBFF9-3820-E4D0-23F1-C61EEB9FB730}"/>
              </a:ext>
            </a:extLst>
          </p:cNvPr>
          <p:cNvSpPr/>
          <p:nvPr/>
        </p:nvSpPr>
        <p:spPr>
          <a:xfrm>
            <a:off x="1169986" y="5902325"/>
            <a:ext cx="403225" cy="403225"/>
          </a:xfrm>
          <a:prstGeom prst="ellipse">
            <a:avLst/>
          </a:prstGeom>
          <a:solidFill>
            <a:srgbClr val="85858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1 Non-critical Dot">
            <a:extLst>
              <a:ext uri="{FF2B5EF4-FFF2-40B4-BE49-F238E27FC236}">
                <a16:creationId xmlns:a16="http://schemas.microsoft.com/office/drawing/2014/main" id="{6ED9F8D4-73DC-4F94-421C-D521669176CF}"/>
              </a:ext>
            </a:extLst>
          </p:cNvPr>
          <p:cNvSpPr/>
          <p:nvPr/>
        </p:nvSpPr>
        <p:spPr>
          <a:xfrm>
            <a:off x="1243718" y="5902346"/>
            <a:ext cx="403225" cy="403225"/>
          </a:xfrm>
          <a:prstGeom prst="ellipse">
            <a:avLst/>
          </a:prstGeom>
          <a:solidFill>
            <a:srgbClr val="606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2">
            <a:extLst>
              <a:ext uri="{FF2B5EF4-FFF2-40B4-BE49-F238E27FC236}">
                <a16:creationId xmlns:a16="http://schemas.microsoft.com/office/drawing/2014/main" id="{EC08532F-EC75-7537-11A6-94FC1E0A54CC}"/>
              </a:ext>
            </a:extLst>
          </p:cNvPr>
          <p:cNvSpPr txBox="1"/>
          <p:nvPr/>
        </p:nvSpPr>
        <p:spPr>
          <a:xfrm>
            <a:off x="1676400" y="6052527"/>
            <a:ext cx="830356" cy="369332"/>
          </a:xfrm>
          <a:prstGeom prst="rect">
            <a:avLst/>
          </a:prstGeom>
          <a:noFill/>
        </p:spPr>
        <p:txBody>
          <a:bodyPr wrap="none" rtlCol="0">
            <a:spAutoFit/>
          </a:bodyPr>
          <a:lstStyle/>
          <a:p>
            <a:r>
              <a:rPr lang="en-US" dirty="0">
                <a:solidFill>
                  <a:srgbClr val="FF0000"/>
                </a:solidFill>
              </a:rPr>
              <a:t>Critical</a:t>
            </a:r>
          </a:p>
        </p:txBody>
      </p:sp>
      <p:sp>
        <p:nvSpPr>
          <p:cNvPr id="10" name="1 Critical Dot">
            <a:extLst>
              <a:ext uri="{FF2B5EF4-FFF2-40B4-BE49-F238E27FC236}">
                <a16:creationId xmlns:a16="http://schemas.microsoft.com/office/drawing/2014/main" id="{45860F2C-498D-7566-EDE9-4FBC9E1A3822}"/>
              </a:ext>
            </a:extLst>
          </p:cNvPr>
          <p:cNvSpPr/>
          <p:nvPr/>
        </p:nvSpPr>
        <p:spPr>
          <a:xfrm>
            <a:off x="1066800" y="5902325"/>
            <a:ext cx="403225" cy="40322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a:extLst>
              <a:ext uri="{FF2B5EF4-FFF2-40B4-BE49-F238E27FC236}">
                <a16:creationId xmlns:a16="http://schemas.microsoft.com/office/drawing/2014/main" id="{D687A293-12F4-4074-BEEC-5149BB809E4D}"/>
              </a:ext>
            </a:extLst>
          </p:cNvPr>
          <p:cNvSpPr>
            <a:spLocks noGrp="1" noChangeArrowheads="1"/>
          </p:cNvSpPr>
          <p:nvPr>
            <p:ph idx="4294967295"/>
          </p:nvPr>
        </p:nvSpPr>
        <p:spPr>
          <a:xfrm>
            <a:off x="1167456" y="1875650"/>
            <a:ext cx="5618464" cy="3744564"/>
          </a:xfrm>
          <a:prstGeom prst="rect">
            <a:avLst/>
          </a:prstGeom>
        </p:spPr>
        <p:txBody>
          <a:bodyPr>
            <a:normAutofit/>
          </a:bodyPr>
          <a:lstStyle/>
          <a:p>
            <a:pPr marL="69850" indent="0" eaLnBrk="1" hangingPunct="1">
              <a:buNone/>
              <a:defRPr/>
            </a:pPr>
            <a:r>
              <a:rPr lang="en-US" altLang="en-US" sz="2600" dirty="0">
                <a:solidFill>
                  <a:srgbClr val="532E1D"/>
                </a:solidFill>
                <a:latin typeface="Calibri" panose="020F0502020204030204" pitchFamily="34" charset="0"/>
                <a:cs typeface="Calibri" panose="020F0502020204030204" pitchFamily="34" charset="0"/>
              </a:rPr>
              <a:t>Ensure the sterile storage area is a well-ventilated area that provides protection against dust, moisture, and temperature and humidity extremes. </a:t>
            </a:r>
          </a:p>
          <a:p>
            <a:pPr marL="69850" indent="0" eaLnBrk="1" hangingPunct="1">
              <a:buNone/>
              <a:defRPr/>
            </a:pPr>
            <a:r>
              <a:rPr lang="en-US" altLang="en-US" sz="2600" dirty="0">
                <a:solidFill>
                  <a:srgbClr val="532E1D"/>
                </a:solidFill>
                <a:latin typeface="Calibri" panose="020F0502020204030204" pitchFamily="34" charset="0"/>
                <a:cs typeface="Calibri" panose="020F0502020204030204" pitchFamily="34" charset="0"/>
              </a:rPr>
              <a:t>Sterile items should be stored so that packaging is not compromised. </a:t>
            </a:r>
          </a:p>
        </p:txBody>
      </p:sp>
      <p:pic>
        <p:nvPicPr>
          <p:cNvPr id="76804" name="storage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3750" y="5726575"/>
            <a:ext cx="641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6" name="All shelf pic"/>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647826"/>
            <a:ext cx="8915400" cy="424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7" name="2a-   8&quot;"/>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52913" y="1827213"/>
            <a:ext cx="8672512"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9" name="2c-    18&quot;"/>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89439" y="1663700"/>
            <a:ext cx="8670925"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0" name="2d-    2&quot;"/>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89439" y="1754188"/>
            <a:ext cx="8670925" cy="424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anner">
            <a:extLst>
              <a:ext uri="{FF2B5EF4-FFF2-40B4-BE49-F238E27FC236}">
                <a16:creationId xmlns:a16="http://schemas.microsoft.com/office/drawing/2014/main" id="{97B0149B-6421-D4A1-DCEC-99757CA749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 name="TextBox 3">
            <a:extLst>
              <a:ext uri="{FF2B5EF4-FFF2-40B4-BE49-F238E27FC236}">
                <a16:creationId xmlns:a16="http://schemas.microsoft.com/office/drawing/2014/main" id="{1F095BEB-71A6-13C4-A069-7315E7F68042}"/>
              </a:ext>
            </a:extLst>
          </p:cNvPr>
          <p:cNvSpPr txBox="1"/>
          <p:nvPr/>
        </p:nvSpPr>
        <p:spPr>
          <a:xfrm>
            <a:off x="1143000" y="1070650"/>
            <a:ext cx="5638800" cy="707886"/>
          </a:xfrm>
          <a:prstGeom prst="rect">
            <a:avLst/>
          </a:prstGeom>
          <a:noFill/>
        </p:spPr>
        <p:txBody>
          <a:bodyPr wrap="square" rtlCol="0">
            <a:spAutoFit/>
          </a:bodyPr>
          <a:lstStyle/>
          <a:p>
            <a:r>
              <a:rPr lang="en-US" sz="4000" b="1" dirty="0"/>
              <a:t>Storage Of Sterile Items</a:t>
            </a:r>
          </a:p>
        </p:txBody>
      </p:sp>
      <p:pic>
        <p:nvPicPr>
          <p:cNvPr id="5" name="Icon">
            <a:extLst>
              <a:ext uri="{FF2B5EF4-FFF2-40B4-BE49-F238E27FC236}">
                <a16:creationId xmlns:a16="http://schemas.microsoft.com/office/drawing/2014/main" id="{19ABB103-D130-9285-9F4E-6BC625399B5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25000" y="1070650"/>
            <a:ext cx="736468" cy="736468"/>
          </a:xfrm>
          <a:prstGeom prst="rect">
            <a:avLst/>
          </a:prstGeom>
        </p:spPr>
      </p:pic>
      <p:sp>
        <p:nvSpPr>
          <p:cNvPr id="7" name="TextBox 6">
            <a:extLst>
              <a:ext uri="{FF2B5EF4-FFF2-40B4-BE49-F238E27FC236}">
                <a16:creationId xmlns:a16="http://schemas.microsoft.com/office/drawing/2014/main" id="{4EF5A89B-9918-006C-1D2E-664E54603FBA}"/>
              </a:ext>
            </a:extLst>
          </p:cNvPr>
          <p:cNvSpPr txBox="1"/>
          <p:nvPr/>
        </p:nvSpPr>
        <p:spPr>
          <a:xfrm>
            <a:off x="1676400" y="6052527"/>
            <a:ext cx="895502" cy="369332"/>
          </a:xfrm>
          <a:prstGeom prst="rect">
            <a:avLst/>
          </a:prstGeom>
          <a:noFill/>
        </p:spPr>
        <p:txBody>
          <a:bodyPr wrap="none" rtlCol="0">
            <a:spAutoFit/>
          </a:bodyPr>
          <a:lstStyle/>
          <a:p>
            <a:r>
              <a:rPr lang="en-US" dirty="0">
                <a:solidFill>
                  <a:srgbClr val="1310B2"/>
                </a:solidFill>
              </a:rPr>
              <a:t>Storage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807"/>
                                        </p:tgtEl>
                                        <p:attrNameLst>
                                          <p:attrName>style.visibility</p:attrName>
                                        </p:attrNameLst>
                                      </p:cBhvr>
                                      <p:to>
                                        <p:strVal val="visible"/>
                                      </p:to>
                                    </p:set>
                                    <p:animEffect transition="in" filter="fade">
                                      <p:cBhvr>
                                        <p:cTn id="7" dur="500"/>
                                        <p:tgtEl>
                                          <p:spTgt spid="768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6809"/>
                                        </p:tgtEl>
                                        <p:attrNameLst>
                                          <p:attrName>style.visibility</p:attrName>
                                        </p:attrNameLst>
                                      </p:cBhvr>
                                      <p:to>
                                        <p:strVal val="visible"/>
                                      </p:to>
                                    </p:set>
                                    <p:animEffect transition="in" filter="fade">
                                      <p:cBhvr>
                                        <p:cTn id="12" dur="500"/>
                                        <p:tgtEl>
                                          <p:spTgt spid="7680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6810"/>
                                        </p:tgtEl>
                                        <p:attrNameLst>
                                          <p:attrName>style.visibility</p:attrName>
                                        </p:attrNameLst>
                                      </p:cBhvr>
                                      <p:to>
                                        <p:strVal val="visible"/>
                                      </p:to>
                                    </p:set>
                                    <p:animEffect transition="in" filter="fade">
                                      <p:cBhvr>
                                        <p:cTn id="17" dur="500"/>
                                        <p:tgtEl>
                                          <p:spTgt spid="76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0206 Theme">
  <a:themeElements>
    <a:clrScheme name="Urban Pop">
      <a:dk1>
        <a:srgbClr val="000000"/>
      </a:dk1>
      <a:lt1>
        <a:srgbClr val="FFFFFF"/>
      </a:lt1>
      <a:dk2>
        <a:srgbClr val="282828"/>
      </a:dk2>
      <a:lt2>
        <a:srgbClr val="D4D4D4"/>
      </a:lt2>
      <a:accent1>
        <a:srgbClr val="86CE24"/>
      </a:accent1>
      <a:accent2>
        <a:srgbClr val="00A2E6"/>
      </a:accent2>
      <a:accent3>
        <a:srgbClr val="FAC810"/>
      </a:accent3>
      <a:accent4>
        <a:srgbClr val="7D8F8C"/>
      </a:accent4>
      <a:accent5>
        <a:srgbClr val="D06B20"/>
      </a:accent5>
      <a:accent6>
        <a:srgbClr val="958B8B"/>
      </a:accent6>
      <a:hlink>
        <a:srgbClr val="FF9900"/>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rban Pop">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2700" cap="flat" cmpd="sng" algn="ctr">
          <a:solidFill>
            <a:schemeClr val="phClr"/>
          </a:solidFill>
          <a:prstDash val="solid"/>
        </a:ln>
        <a:ln w="15875"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phClr">
                <a:shade val="30000"/>
              </a:schemeClr>
            </a:contourClr>
          </a:sp3d>
        </a:effectStyle>
      </a:effectStyleLst>
      <a:bgFillStyleLst>
        <a:solidFill>
          <a:schemeClr val="phClr"/>
        </a:solidFill>
        <a:gradFill rotWithShape="1">
          <a:gsLst>
            <a:gs pos="0">
              <a:schemeClr val="phClr">
                <a:tint val="95000"/>
                <a:shade val="100000"/>
                <a:alpha val="100000"/>
                <a:satMod val="100000"/>
                <a:lumMod val="100000"/>
              </a:schemeClr>
            </a:gs>
            <a:gs pos="9000">
              <a:schemeClr val="phClr">
                <a:tint val="90000"/>
                <a:shade val="100000"/>
                <a:alpha val="100000"/>
                <a:satMod val="100000"/>
                <a:lumMod val="100000"/>
              </a:schemeClr>
            </a:gs>
            <a:gs pos="34000">
              <a:schemeClr val="phClr">
                <a:tint val="83000"/>
                <a:shade val="100000"/>
                <a:alpha val="100000"/>
                <a:satMod val="100000"/>
                <a:lumMod val="100000"/>
              </a:schemeClr>
            </a:gs>
            <a:gs pos="62000">
              <a:schemeClr val="phClr">
                <a:tint val="85000"/>
                <a:shade val="100000"/>
                <a:alpha val="100000"/>
                <a:satMod val="100000"/>
                <a:lumMod val="100000"/>
              </a:schemeClr>
            </a:gs>
            <a:gs pos="90000">
              <a:schemeClr val="phClr">
                <a:tint val="92000"/>
                <a:shade val="100000"/>
                <a:alpha val="100000"/>
                <a:satMod val="100000"/>
                <a:lumMod val="90000"/>
              </a:schemeClr>
            </a:gs>
            <a:gs pos="100000">
              <a:schemeClr val="phClr">
                <a:tint val="85000"/>
                <a:shade val="100000"/>
                <a:alpha val="100000"/>
                <a:satMod val="100000"/>
                <a:lumMod val="100000"/>
              </a:schemeClr>
            </a:gs>
          </a:gsLst>
          <a:lin ang="5400000" scaled="1"/>
        </a:gradFill>
        <a:gradFill rotWithShape="1">
          <a:gsLst>
            <a:gs pos="0">
              <a:schemeClr val="phClr">
                <a:tint val="78000"/>
              </a:schemeClr>
            </a:gs>
            <a:gs pos="100000">
              <a:schemeClr val="phClr">
                <a:tint val="95000"/>
                <a:shade val="98000"/>
                <a:lumMod val="80000"/>
              </a:schemeClr>
            </a:gs>
          </a:gsLst>
          <a:path path="circle">
            <a:fillToRect l="50000" t="100000" r="100000" b="50000"/>
          </a:path>
        </a:gradFill>
      </a:bgFillStyleLst>
    </a:fmtScheme>
  </a:themeElements>
  <a:objectDefaults/>
  <a:extraClrSchemeLst/>
  <a:extLst>
    <a:ext uri="{05A4C25C-085E-4340-85A3-A5531E510DB2}">
      <thm15:themeFamily xmlns:thm15="http://schemas.microsoft.com/office/thememl/2012/main" name="0206 Theme" id="{45763558-7E89-4E46-A41A-845C7BBB8241}" vid="{82A9069D-6BAD-42E4-9825-0D5EA19015B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Urban Pop">
    <a:dk1>
      <a:srgbClr val="000000"/>
    </a:dk1>
    <a:lt1>
      <a:srgbClr val="FFFFFF"/>
    </a:lt1>
    <a:dk2>
      <a:srgbClr val="282828"/>
    </a:dk2>
    <a:lt2>
      <a:srgbClr val="D4D4D4"/>
    </a:lt2>
    <a:accent1>
      <a:srgbClr val="86CE24"/>
    </a:accent1>
    <a:accent2>
      <a:srgbClr val="00A2E6"/>
    </a:accent2>
    <a:accent3>
      <a:srgbClr val="FAC810"/>
    </a:accent3>
    <a:accent4>
      <a:srgbClr val="7D8F8C"/>
    </a:accent4>
    <a:accent5>
      <a:srgbClr val="D06B20"/>
    </a:accent5>
    <a:accent6>
      <a:srgbClr val="958B8B"/>
    </a:accent6>
    <a:hlink>
      <a:srgbClr val="FF9900"/>
    </a:hlink>
    <a:folHlink>
      <a:srgbClr val="969696"/>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9FEA33F4B87B74BB74919253C3A38D5" ma:contentTypeVersion="14" ma:contentTypeDescription="Create a new document." ma:contentTypeScope="" ma:versionID="9cd9953219756cafd8ee8214af5accd0">
  <xsd:schema xmlns:xsd="http://www.w3.org/2001/XMLSchema" xmlns:xs="http://www.w3.org/2001/XMLSchema" xmlns:p="http://schemas.microsoft.com/office/2006/metadata/properties" xmlns:ns2="ab1f1545-a46a-410f-8c81-a4e7b735f71d" xmlns:ns3="50e319bb-8b7e-4e41-adfb-626718cbfebd" targetNamespace="http://schemas.microsoft.com/office/2006/metadata/properties" ma:root="true" ma:fieldsID="aa90f46aa9d09603dcf4b2aa9f53ca18" ns2:_="" ns3:_="">
    <xsd:import namespace="ab1f1545-a46a-410f-8c81-a4e7b735f71d"/>
    <xsd:import namespace="50e319bb-8b7e-4e41-adfb-626718cbfeb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1f1545-a46a-410f-8c81-a4e7b735f71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0e319bb-8b7e-4e41-adfb-626718cbfeb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9EE92F4-FE48-49F8-8888-55EB6CEEC39F}">
  <ds:schemaRefs>
    <ds:schemaRef ds:uri="http://schemas.microsoft.com/sharepoint/v3/contenttype/forms"/>
  </ds:schemaRefs>
</ds:datastoreItem>
</file>

<file path=customXml/itemProps2.xml><?xml version="1.0" encoding="utf-8"?>
<ds:datastoreItem xmlns:ds="http://schemas.openxmlformats.org/officeDocument/2006/customXml" ds:itemID="{E9915099-218A-475C-85FC-653F47E9ABF0}"/>
</file>

<file path=customXml/itemProps3.xml><?xml version="1.0" encoding="utf-8"?>
<ds:datastoreItem xmlns:ds="http://schemas.openxmlformats.org/officeDocument/2006/customXml" ds:itemID="{9662DCF4-068F-4D82-BFC6-200AD3A420C1}"/>
</file>

<file path=docProps/app.xml><?xml version="1.0" encoding="utf-8"?>
<Properties xmlns="http://schemas.openxmlformats.org/officeDocument/2006/extended-properties" xmlns:vt="http://schemas.openxmlformats.org/officeDocument/2006/docPropsVTypes">
  <Template>0206 Theme</Template>
  <TotalTime>12798</TotalTime>
  <Words>2886</Words>
  <Application>Microsoft Office PowerPoint</Application>
  <PresentationFormat>Widescreen</PresentationFormat>
  <Paragraphs>308</Paragraphs>
  <Slides>22</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Edmondsans</vt:lpstr>
      <vt:lpstr>Times New Roman</vt:lpstr>
      <vt:lpstr>Wingdings 3</vt:lpstr>
      <vt:lpstr>0206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University of North Carolina at Chapel Hill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Principles of Disinfection and Sterilization in the outpatient setting</dc:title>
  <dc:creator>Powell, Amy</dc:creator>
  <cp:lastModifiedBy>Christine Misenheimer</cp:lastModifiedBy>
  <cp:revision>301</cp:revision>
  <cp:lastPrinted>2018-03-21T18:56:14Z</cp:lastPrinted>
  <dcterms:created xsi:type="dcterms:W3CDTF">2013-08-09T12:41:17Z</dcterms:created>
  <dcterms:modified xsi:type="dcterms:W3CDTF">2025-01-22T19:34:58Z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0x01010099FEA33F4B87B74BB74919253C3A38D5</vt:lpwstr>
  </property>
</Properties>
</file>