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0" r:id="rId4"/>
  </p:sldMasterIdLst>
  <p:notesMasterIdLst>
    <p:notesMasterId r:id="rId24"/>
  </p:notesMasterIdLst>
  <p:sldIdLst>
    <p:sldId id="257" r:id="rId5"/>
    <p:sldId id="258" r:id="rId6"/>
    <p:sldId id="259" r:id="rId7"/>
    <p:sldId id="261" r:id="rId8"/>
    <p:sldId id="263" r:id="rId9"/>
    <p:sldId id="264" r:id="rId10"/>
    <p:sldId id="366" r:id="rId11"/>
    <p:sldId id="381" r:id="rId12"/>
    <p:sldId id="267" r:id="rId13"/>
    <p:sldId id="269" r:id="rId14"/>
    <p:sldId id="270" r:id="rId15"/>
    <p:sldId id="271" r:id="rId16"/>
    <p:sldId id="273" r:id="rId17"/>
    <p:sldId id="274" r:id="rId18"/>
    <p:sldId id="295" r:id="rId19"/>
    <p:sldId id="297" r:id="rId20"/>
    <p:sldId id="277" r:id="rId21"/>
    <p:sldId id="301" r:id="rId22"/>
    <p:sldId id="346" r:id="rId23"/>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21D27A-4888-DD83-710D-67BEE9877398}" name="Guest User" initials="GU" userId="S::urn:spo:anon#0f9e47d911176b61ac6c48fb415b50ae07aa89c456dbb6c29c93e1c0f8b09136::" providerId="AD"/>
  <p188:author id="{863B218F-544D-C748-3D0B-2DD545658F01}" name="Guest User" initials="GU" userId="S::urn:spo:anon#a019ff990ffe3892d8312a45100fb9d3ba1fbe700aad60517e2bcdda62c5a0cf::" providerId="AD"/>
  <p188:author id="{BB765EAB-5635-E4F9-0C67-29CB2B910108}" name="Scott Rucci" initials="SR" userId="S::scott@ruccipro.com::b2dc4d01-5c8f-490c-8278-2e7fb7bc5c02" providerId="AD"/>
  <p188:author id="{5B2651E0-16AF-061C-5350-59A3E03AAE1B}" name="Cook, Evelyn C" initials="EC" userId="S::eccook@ad.unc.edu::3fdf2339-b52c-4e91-83d0-5de3e8bfcb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E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006A03-E6A4-4FE5-AC45-BDF0158CAD59}" v="2" dt="2024-08-08T18:13:16.7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834" autoAdjust="0"/>
  </p:normalViewPr>
  <p:slideViewPr>
    <p:cSldViewPr snapToGrid="0">
      <p:cViewPr varScale="1">
        <p:scale>
          <a:sx n="42" d="100"/>
          <a:sy n="42" d="100"/>
        </p:scale>
        <p:origin x="1581" y="3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0759ED-EFA2-4FE9-A90A-4B7B289C8E59}"/>
              </a:ext>
            </a:extLst>
          </p:cNvPr>
          <p:cNvSpPr>
            <a:spLocks noGrp="1"/>
          </p:cNvSpPr>
          <p:nvPr>
            <p:ph type="hdr" sz="quarter"/>
          </p:nvPr>
        </p:nvSpPr>
        <p:spPr>
          <a:xfrm>
            <a:off x="0" y="0"/>
            <a:ext cx="3170238" cy="479425"/>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a:extLst>
              <a:ext uri="{FF2B5EF4-FFF2-40B4-BE49-F238E27FC236}">
                <a16:creationId xmlns:a16="http://schemas.microsoft.com/office/drawing/2014/main" id="{F8DD55E5-52A3-4D81-9B1E-14D4B2C8D996}"/>
              </a:ext>
            </a:extLst>
          </p:cNvPr>
          <p:cNvSpPr>
            <a:spLocks noGrp="1"/>
          </p:cNvSpPr>
          <p:nvPr>
            <p:ph type="dt" idx="1"/>
          </p:nvPr>
        </p:nvSpPr>
        <p:spPr>
          <a:xfrm>
            <a:off x="4143375" y="0"/>
            <a:ext cx="3170238" cy="479425"/>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fld id="{1F923CE3-976C-49A6-9E2A-FFC5E68BD9AC}" type="datetimeFigureOut">
              <a:rPr lang="en-US"/>
              <a:pPr>
                <a:defRPr/>
              </a:pPr>
              <a:t>1/21/2025</a:t>
            </a:fld>
            <a:endParaRPr lang="en-US"/>
          </a:p>
        </p:txBody>
      </p:sp>
      <p:sp>
        <p:nvSpPr>
          <p:cNvPr id="4" name="Slide Image Placeholder 3">
            <a:extLst>
              <a:ext uri="{FF2B5EF4-FFF2-40B4-BE49-F238E27FC236}">
                <a16:creationId xmlns:a16="http://schemas.microsoft.com/office/drawing/2014/main" id="{A3C10DC1-E0DD-492C-A1F2-8758D9D6FD01}"/>
              </a:ext>
            </a:extLst>
          </p:cNvPr>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a:extLst>
              <a:ext uri="{FF2B5EF4-FFF2-40B4-BE49-F238E27FC236}">
                <a16:creationId xmlns:a16="http://schemas.microsoft.com/office/drawing/2014/main" id="{B71E86CD-DF69-46CA-8FB6-BD64050A33ED}"/>
              </a:ext>
            </a:extLst>
          </p:cNvPr>
          <p:cNvSpPr>
            <a:spLocks noGrp="1"/>
          </p:cNvSpPr>
          <p:nvPr>
            <p:ph type="body" sz="quarter" idx="3"/>
          </p:nvPr>
        </p:nvSpPr>
        <p:spPr>
          <a:xfrm>
            <a:off x="731838" y="4560888"/>
            <a:ext cx="5851525" cy="4319587"/>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3089433-D81D-4A59-A304-33217385C4E3}"/>
              </a:ext>
            </a:extLst>
          </p:cNvPr>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US"/>
          </a:p>
        </p:txBody>
      </p:sp>
      <p:sp>
        <p:nvSpPr>
          <p:cNvPr id="7" name="Slide Number Placeholder 6">
            <a:extLst>
              <a:ext uri="{FF2B5EF4-FFF2-40B4-BE49-F238E27FC236}">
                <a16:creationId xmlns:a16="http://schemas.microsoft.com/office/drawing/2014/main" id="{78B1446C-6C0C-47D9-9BD6-68515896A078}"/>
              </a:ext>
            </a:extLst>
          </p:cNvPr>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eaLnBrk="1" fontAlgn="auto" hangingPunct="1">
              <a:spcBef>
                <a:spcPts val="0"/>
              </a:spcBef>
              <a:spcAft>
                <a:spcPts val="0"/>
              </a:spcAft>
              <a:defRPr sz="1300">
                <a:latin typeface="+mn-lt"/>
              </a:defRPr>
            </a:lvl1pPr>
          </a:lstStyle>
          <a:p>
            <a:pPr>
              <a:defRPr/>
            </a:pPr>
            <a:fld id="{32F99DC2-966D-4071-918A-31778AC3511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Hi, welcome to Module G, Application of Asepsis, Cleaning, Disinfection, and Sterilization Principles </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8EB6834-AEB6-4219-BE3B-F95776189F89}" type="slidenum">
              <a:rPr lang="en-US" altLang="en-US" smtClean="0">
                <a:solidFill>
                  <a:srgbClr val="000000"/>
                </a:solidFill>
              </a:rPr>
              <a:pPr fontAlgn="base">
                <a:spcBef>
                  <a:spcPct val="0"/>
                </a:spcBef>
                <a:spcAft>
                  <a:spcPct val="0"/>
                </a:spcAft>
              </a:pPr>
              <a:t>1</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F97CD39-2A1D-4BD0-87EB-D692C8918B33}" type="slidenum">
              <a:rPr lang="en-US" altLang="en-US" smtClean="0">
                <a:solidFill>
                  <a:srgbClr val="000000"/>
                </a:solidFill>
              </a:rPr>
              <a:pPr fontAlgn="base">
                <a:spcBef>
                  <a:spcPct val="0"/>
                </a:spcBef>
                <a:spcAft>
                  <a:spcPct val="0"/>
                </a:spcAft>
              </a:pPr>
              <a:t>10</a:t>
            </a:fld>
            <a:endParaRPr lang="en-US" altLang="en-US">
              <a:solidFill>
                <a:srgbClr val="000000"/>
              </a:solidFill>
            </a:endParaRPr>
          </a:p>
        </p:txBody>
      </p:sp>
      <p:sp>
        <p:nvSpPr>
          <p:cNvPr id="29699"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F1A9A977-D771-45D9-93CC-759EA3822076}"/>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ct val="0"/>
              </a:spcBef>
              <a:spcAft>
                <a:spcPts val="0"/>
              </a:spcAft>
              <a:defRPr/>
            </a:pPr>
            <a:endParaRPr lang="en-US"/>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a:t>All venous access will be done using aseptic technique and only using safety-engineered devices, with no recapping of needles and sharps disposed of immediately at the point of use. </a:t>
            </a:r>
          </a:p>
          <a:p>
            <a:pPr eaLnBrk="1" fontAlgn="auto" hangingPunct="1">
              <a:spcBef>
                <a:spcPct val="0"/>
              </a:spcBef>
              <a:spcAft>
                <a:spcPts val="0"/>
              </a:spcAft>
              <a:defRPr/>
            </a:pPr>
            <a:endParaRPr lang="en-US"/>
          </a:p>
        </p:txBody>
      </p:sp>
      <p:sp>
        <p:nvSpPr>
          <p:cNvPr id="29701"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46627F2-8800-45CA-88AC-F1A46C0A2267}" type="slidenum">
              <a:rPr lang="en-US" altLang="en-US" sz="1200">
                <a:solidFill>
                  <a:srgbClr val="000000"/>
                </a:solidFill>
                <a:latin typeface="Times New Roman" panose="02020603050405020304" pitchFamily="18" charset="0"/>
              </a:rPr>
              <a:pPr algn="r" eaLnBrk="1" hangingPunct="1"/>
              <a:t>10</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E6E32F0-C318-46DA-9EE1-CF034677A111}" type="slidenum">
              <a:rPr lang="en-US" altLang="en-US" smtClean="0">
                <a:solidFill>
                  <a:srgbClr val="000000"/>
                </a:solidFill>
              </a:rPr>
              <a:pPr fontAlgn="base">
                <a:spcBef>
                  <a:spcPct val="0"/>
                </a:spcBef>
                <a:spcAft>
                  <a:spcPct val="0"/>
                </a:spcAft>
              </a:pPr>
              <a:t>11</a:t>
            </a:fld>
            <a:endParaRPr lang="en-US" altLang="en-US">
              <a:solidFill>
                <a:srgbClr val="000000"/>
              </a:solidFill>
            </a:endParaRPr>
          </a:p>
        </p:txBody>
      </p:sp>
      <p:sp>
        <p:nvSpPr>
          <p:cNvPr id="31747"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FDA requires that when transporting blood or blood products for infusion specific temperatures must be maintained and monitored.  Take a moment to review these requirements.</a:t>
            </a:r>
          </a:p>
          <a:p>
            <a:endParaRPr lang="en-US" altLang="en-US"/>
          </a:p>
          <a:p>
            <a:pPr eaLnBrk="1" hangingPunct="1">
              <a:spcBef>
                <a:spcPct val="0"/>
              </a:spcBef>
            </a:pPr>
            <a:endParaRPr lang="en-US" altLang="en-US"/>
          </a:p>
        </p:txBody>
      </p:sp>
      <p:sp>
        <p:nvSpPr>
          <p:cNvPr id="31749"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77F8EDA5-D285-4FF5-AF56-54D57968F014}" type="slidenum">
              <a:rPr lang="en-US" altLang="en-US" sz="1200">
                <a:solidFill>
                  <a:srgbClr val="000000"/>
                </a:solidFill>
                <a:latin typeface="Times New Roman" panose="02020603050405020304" pitchFamily="18" charset="0"/>
              </a:rPr>
              <a:pPr algn="r" eaLnBrk="1" hangingPunct="1"/>
              <a:t>11</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142962E-428F-42FE-8ECE-05F756CEDC85}" type="slidenum">
              <a:rPr lang="en-US" altLang="en-US" smtClean="0">
                <a:solidFill>
                  <a:srgbClr val="000000"/>
                </a:solidFill>
              </a:rPr>
              <a:pPr fontAlgn="base">
                <a:spcBef>
                  <a:spcPct val="0"/>
                </a:spcBef>
                <a:spcAft>
                  <a:spcPct val="0"/>
                </a:spcAft>
              </a:pPr>
              <a:t>12</a:t>
            </a:fld>
            <a:endParaRPr lang="en-US" altLang="en-US">
              <a:solidFill>
                <a:srgbClr val="000000"/>
              </a:solidFill>
            </a:endParaRPr>
          </a:p>
        </p:txBody>
      </p:sp>
      <p:sp>
        <p:nvSpPr>
          <p:cNvPr id="33795"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Notes Placeholder 2">
            <a:extLst>
              <a:ext uri="{FF2B5EF4-FFF2-40B4-BE49-F238E27FC236}">
                <a16:creationId xmlns:a16="http://schemas.microsoft.com/office/drawing/2014/main" id="{C7024205-34E9-4300-8B3D-EA57B4A81B9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defRPr/>
            </a:pPr>
            <a:endParaRPr lang="en-US" altLang="en-US">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lang="en-US" altLang="en-US" b="1"/>
              <a:t>CLICKs</a:t>
            </a:r>
          </a:p>
          <a:p>
            <a:pPr marL="171450" marR="0" lvl="0"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US" altLang="en-US"/>
              <a:t>Specimens should not be hand carried to the employee’s vehicle. </a:t>
            </a:r>
          </a:p>
          <a:p>
            <a:pPr marL="171450" marR="0" lvl="0"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US" altLang="en-US"/>
              <a:t>Specimens should be placed in a plastic </a:t>
            </a:r>
            <a:r>
              <a:rPr lang="en-US" altLang="en-US" err="1"/>
              <a:t>ziplock</a:t>
            </a:r>
            <a:r>
              <a:rPr lang="en-US" altLang="en-US"/>
              <a:t> lab specimen bag bearing a biohazard label and carefully closed. The health care provider should take care not to contaminate the outside of the specimen tubes or the bags </a:t>
            </a:r>
          </a:p>
          <a:p>
            <a:pPr marL="171450" marR="0" lvl="0"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US" altLang="en-US"/>
              <a:t>The specimens should then be placed in a secondary specimen bag,  preferably a rigid container for transportation. This container should display a biohazard symbol. </a:t>
            </a:r>
          </a:p>
          <a:p>
            <a:pPr marL="171450" marR="0" lvl="0" indent="-171450" algn="l" defTabSz="914400" rtl="0" eaLnBrk="1" fontAlgn="base" latinLnBrk="0" hangingPunct="1">
              <a:lnSpc>
                <a:spcPct val="90000"/>
              </a:lnSpc>
              <a:spcBef>
                <a:spcPct val="0"/>
              </a:spcBef>
              <a:spcAft>
                <a:spcPct val="0"/>
              </a:spcAft>
              <a:buClrTx/>
              <a:buSzTx/>
              <a:buFont typeface="Arial" panose="020B0604020202020204" pitchFamily="34" charset="0"/>
              <a:buChar char="•"/>
              <a:tabLst/>
              <a:defRPr/>
            </a:pPr>
            <a:r>
              <a:rPr lang="en-US" altLang="en-US"/>
              <a:t>The secondary specimen bag may be transported in the clean section of the vehicle.</a:t>
            </a:r>
            <a:r>
              <a:rPr lang="en-US" altLang="en-US" sz="1000"/>
              <a:t> </a:t>
            </a:r>
          </a:p>
          <a:p>
            <a:pPr eaLnBrk="1" hangingPunct="1">
              <a:lnSpc>
                <a:spcPct val="90000"/>
              </a:lnSpc>
              <a:spcBef>
                <a:spcPct val="0"/>
              </a:spcBef>
              <a:defRPr/>
            </a:pPr>
            <a:endParaRPr lang="en-US" altLang="en-US"/>
          </a:p>
        </p:txBody>
      </p:sp>
      <p:sp>
        <p:nvSpPr>
          <p:cNvPr id="33797"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92E6DEA-BA8B-4A07-A13E-692B49D56913}" type="slidenum">
              <a:rPr lang="en-US" altLang="en-US" sz="1200">
                <a:solidFill>
                  <a:srgbClr val="000000"/>
                </a:solidFill>
                <a:latin typeface="Times New Roman" panose="02020603050405020304" pitchFamily="18" charset="0"/>
              </a:rPr>
              <a:pPr algn="r" eaLnBrk="1" hangingPunct="1"/>
              <a:t>12</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8E492F2-5478-42B5-82ED-5E64EAE5497F}" type="slidenum">
              <a:rPr lang="en-US" altLang="en-US" smtClean="0">
                <a:solidFill>
                  <a:srgbClr val="000000"/>
                </a:solidFill>
              </a:rPr>
              <a:pPr fontAlgn="base">
                <a:spcBef>
                  <a:spcPct val="0"/>
                </a:spcBef>
                <a:spcAft>
                  <a:spcPct val="0"/>
                </a:spcAft>
              </a:pPr>
              <a:t>13</a:t>
            </a:fld>
            <a:endParaRPr lang="en-US" altLang="en-US">
              <a:solidFill>
                <a:srgbClr val="000000"/>
              </a:solidFill>
            </a:endParaRPr>
          </a:p>
        </p:txBody>
      </p:sp>
      <p:sp>
        <p:nvSpPr>
          <p:cNvPr id="35843"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04C4E66B-386C-4149-930D-26CF7777522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guideline updates and expands the original Centers for Disease Control and Prevention (CDC) Guideline for Prevention of Catheter-associated Urinary Tract Infections (CAUTI) published in 1981. </a:t>
            </a:r>
          </a:p>
          <a:p>
            <a:endParaRPr lang="en-US" altLang="en-US" dirty="0"/>
          </a:p>
          <a:p>
            <a:r>
              <a:rPr lang="en-US" altLang="en-US" dirty="0"/>
              <a:t>This revised guideline reviews the available evidence on CAUTI prevention for patients, including those requiring chronic indwelling catheters. </a:t>
            </a:r>
            <a:endParaRPr lang="en-US" altLang="en-US" strike="sngStrike" dirty="0">
              <a:ea typeface="Calibri"/>
              <a:cs typeface="Calibri"/>
            </a:endParaRPr>
          </a:p>
          <a:p>
            <a:pPr eaLnBrk="1" fontAlgn="auto" hangingPunct="1">
              <a:spcBef>
                <a:spcPct val="0"/>
              </a:spcBef>
              <a:spcAft>
                <a:spcPts val="0"/>
              </a:spcAft>
              <a:defRPr/>
            </a:pPr>
            <a:endParaRPr lang="en-US" dirty="0">
              <a:latin typeface="Arial" charset="0"/>
              <a:cs typeface="Arial" charset="0"/>
            </a:endParaRPr>
          </a:p>
        </p:txBody>
      </p:sp>
      <p:sp>
        <p:nvSpPr>
          <p:cNvPr id="35845"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3D823080-14BB-4C6B-B6DC-1AADA1F2D81F}" type="slidenum">
              <a:rPr lang="en-US" altLang="en-US" sz="1200">
                <a:solidFill>
                  <a:srgbClr val="000000"/>
                </a:solidFill>
                <a:latin typeface="Times New Roman" panose="02020603050405020304" pitchFamily="18" charset="0"/>
              </a:rPr>
              <a:pPr algn="r" eaLnBrk="1" hangingPunct="1"/>
              <a:t>13</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0D5B563-A6BA-488A-97C5-74D6E7C98BBE}" type="slidenum">
              <a:rPr lang="en-US" altLang="en-US" smtClean="0">
                <a:solidFill>
                  <a:srgbClr val="000000"/>
                </a:solidFill>
              </a:rPr>
              <a:pPr fontAlgn="base">
                <a:spcBef>
                  <a:spcPct val="0"/>
                </a:spcBef>
                <a:spcAft>
                  <a:spcPct val="0"/>
                </a:spcAft>
              </a:pPr>
              <a:t>14</a:t>
            </a:fld>
            <a:endParaRPr lang="en-US" altLang="en-US">
              <a:solidFill>
                <a:srgbClr val="000000"/>
              </a:solidFill>
            </a:endParaRPr>
          </a:p>
        </p:txBody>
      </p:sp>
      <p:sp>
        <p:nvSpPr>
          <p:cNvPr id="3789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For intermittent urinary catheterization done by the patient and patient family care givers, clean technique is considered adequate. </a:t>
            </a:r>
          </a:p>
          <a:p>
            <a:pPr eaLnBrk="1" hangingPunct="1">
              <a:spcBef>
                <a:spcPct val="0"/>
              </a:spcBef>
            </a:pPr>
            <a:r>
              <a:rPr lang="en-US" altLang="en-US" b="1" dirty="0"/>
              <a:t>CLICK</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Leg bags are favored when the patients are ambulatory. The patients or caregivers should be taught to empty the bag at frequent intervals.  Manufacturer’s instructions should be followed for cleaning</a:t>
            </a:r>
            <a:r>
              <a:rPr lang="en-US" sz="1800" dirty="0">
                <a:effectLst/>
                <a:latin typeface="Aptos" panose="020B0004020202020204" pitchFamily="34" charset="0"/>
                <a:ea typeface="Aptos" panose="020B0004020202020204" pitchFamily="34" charset="0"/>
                <a:cs typeface="Times New Roman" panose="02020603050405020304" pitchFamily="18" charset="0"/>
              </a:rPr>
              <a:t> the leg bag (frequency and procedure)</a:t>
            </a:r>
            <a:r>
              <a:rPr lang="en-US" altLang="en-US" dirty="0"/>
              <a:t>.</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latin typeface="Arial"/>
              <a:cs typeface="Arial"/>
            </a:endParaRPr>
          </a:p>
        </p:txBody>
      </p:sp>
      <p:sp>
        <p:nvSpPr>
          <p:cNvPr id="37893"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149E9D5F-DDAA-411E-B236-20AD6B4C8D5E}" type="slidenum">
              <a:rPr lang="en-US" altLang="en-US" sz="1200">
                <a:solidFill>
                  <a:srgbClr val="000000"/>
                </a:solidFill>
                <a:latin typeface="Times New Roman" panose="02020603050405020304" pitchFamily="18" charset="0"/>
              </a:rPr>
              <a:pPr algn="r" eaLnBrk="1" hangingPunct="1"/>
              <a:t>14</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EA132EC-B7C4-46FA-A1B5-976B5DE772AD}" type="slidenum">
              <a:rPr lang="en-US" altLang="en-US" smtClean="0">
                <a:solidFill>
                  <a:srgbClr val="000000"/>
                </a:solidFill>
              </a:rPr>
              <a:pPr fontAlgn="base">
                <a:spcBef>
                  <a:spcPct val="0"/>
                </a:spcBef>
                <a:spcAft>
                  <a:spcPct val="0"/>
                </a:spcAft>
              </a:pPr>
              <a:t>15</a:t>
            </a:fld>
            <a:endParaRPr lang="en-US" altLang="en-US">
              <a:solidFill>
                <a:srgbClr val="000000"/>
              </a:solidFill>
            </a:endParaRPr>
          </a:p>
        </p:txBody>
      </p:sp>
      <p:sp>
        <p:nvSpPr>
          <p:cNvPr id="41987"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Notes Placeholder 2">
            <a:extLst>
              <a:ext uri="{FF2B5EF4-FFF2-40B4-BE49-F238E27FC236}">
                <a16:creationId xmlns:a16="http://schemas.microsoft.com/office/drawing/2014/main" id="{C7CC1F8A-78A2-40B9-B54C-756402EDCED7}"/>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Tracheostomy care in the home uses clean technique unless the tracheostomy is less than one month old, or the physician orders sterile care. </a:t>
            </a:r>
          </a:p>
          <a:p>
            <a:r>
              <a:rPr lang="en-US" altLang="en-US" b="1"/>
              <a:t>CLICKs</a:t>
            </a:r>
          </a:p>
          <a:p>
            <a:pPr marL="171450" indent="-171450">
              <a:buFont typeface="Arial" panose="020B0604020202020204" pitchFamily="34" charset="0"/>
              <a:buChar char="•"/>
            </a:pPr>
            <a:r>
              <a:rPr lang="en-US" altLang="en-US"/>
              <a:t>If sterile technique is used, a new sterile suction catheter should be used each time. </a:t>
            </a:r>
          </a:p>
          <a:p>
            <a:pPr marL="171450" indent="-171450">
              <a:buFont typeface="Arial" panose="020B0604020202020204" pitchFamily="34" charset="0"/>
              <a:buChar char="•"/>
            </a:pPr>
            <a:r>
              <a:rPr lang="en-US" altLang="en-US"/>
              <a:t>Alternatively the suction catheters should be changed at least daily and flushed with saline after each use.  </a:t>
            </a:r>
          </a:p>
          <a:p>
            <a:r>
              <a:rPr lang="en-US" altLang="en-US" b="1"/>
              <a:t>CLICK</a:t>
            </a:r>
          </a:p>
          <a:p>
            <a:r>
              <a:rPr lang="en-US" altLang="en-US"/>
              <a:t>The suction canisters should be used for only one patient, emptied daily, and washed with soap and water to prevent buildup in the canister. </a:t>
            </a:r>
          </a:p>
          <a:p>
            <a:endParaRPr lang="en-US" altLang="en-US"/>
          </a:p>
          <a:p>
            <a:r>
              <a:rPr lang="en-US" altLang="en-US"/>
              <a:t>Suction tubing should be rinsed with tap water after each use and should be disinfected once a  week  with a 1 to 10 bleach water solution or a 1 to 3 vinegar solution. </a:t>
            </a:r>
          </a:p>
          <a:p>
            <a:pPr eaLnBrk="1" hangingPunct="1">
              <a:spcBef>
                <a:spcPct val="0"/>
              </a:spcBef>
              <a:defRPr/>
            </a:pPr>
            <a:endParaRPr lang="en-US" altLang="en-US">
              <a:latin typeface="Arial"/>
              <a:cs typeface="Arial"/>
            </a:endParaRPr>
          </a:p>
        </p:txBody>
      </p:sp>
      <p:sp>
        <p:nvSpPr>
          <p:cNvPr id="41989"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6EA755B-66F9-46C7-AB5D-A8BE77065B4B}" type="slidenum">
              <a:rPr lang="en-US" altLang="en-US" sz="1200">
                <a:solidFill>
                  <a:srgbClr val="000000"/>
                </a:solidFill>
                <a:latin typeface="Times New Roman" panose="02020603050405020304" pitchFamily="18" charset="0"/>
              </a:rPr>
              <a:pPr algn="r" eaLnBrk="1" hangingPunct="1"/>
              <a:t>15</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CAC380F-2359-4A2E-8A47-0B17C27DD622}" type="slidenum">
              <a:rPr lang="en-US" altLang="en-US" smtClean="0">
                <a:solidFill>
                  <a:srgbClr val="000000"/>
                </a:solidFill>
              </a:rPr>
              <a:pPr fontAlgn="base">
                <a:spcBef>
                  <a:spcPct val="0"/>
                </a:spcBef>
                <a:spcAft>
                  <a:spcPct val="0"/>
                </a:spcAft>
              </a:pPr>
              <a:t>16</a:t>
            </a:fld>
            <a:endParaRPr lang="en-US" altLang="en-US">
              <a:solidFill>
                <a:srgbClr val="000000"/>
              </a:solidFill>
            </a:endParaRPr>
          </a:p>
        </p:txBody>
      </p:sp>
      <p:sp>
        <p:nvSpPr>
          <p:cNvPr id="46083"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9C4A3E37-68A4-4964-85CA-853D9AE75FF7}"/>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If the enteral feeds are not part of a premixed closed system, then the feeding bag and tubing should be rinsed after each feeding and tap water may be used. </a:t>
            </a:r>
          </a:p>
          <a:p>
            <a:pPr eaLnBrk="1" hangingPunct="1">
              <a:spcBef>
                <a:spcPct val="0"/>
              </a:spcBef>
            </a:pPr>
            <a:r>
              <a:rPr lang="en-US" altLang="en-US" dirty="0"/>
              <a:t>Newly prepared formula should </a:t>
            </a:r>
            <a:r>
              <a:rPr lang="en-US" altLang="en-US" b="1" u="sng" dirty="0"/>
              <a:t>not </a:t>
            </a:r>
            <a:r>
              <a:rPr lang="en-US" altLang="en-US" dirty="0"/>
              <a:t>be added to an existing formula that has been hanging.  Do not top off an existing bag of formula. During the feeding, the bag and tubing should be checked intermittently for foreign matter, mold and leakage.</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46085"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1301152D-E317-4423-82DD-72CDC5E42BDC}" type="slidenum">
              <a:rPr lang="en-US" altLang="en-US" sz="1200">
                <a:solidFill>
                  <a:srgbClr val="000000"/>
                </a:solidFill>
                <a:latin typeface="Times New Roman" panose="02020603050405020304" pitchFamily="18" charset="0"/>
              </a:rPr>
              <a:pPr algn="r" eaLnBrk="1" hangingPunct="1"/>
              <a:t>16</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E350A80-A961-4B14-A9EC-D891CC040802}" type="slidenum">
              <a:rPr lang="en-US" altLang="en-US" smtClean="0">
                <a:solidFill>
                  <a:srgbClr val="000000"/>
                </a:solidFill>
              </a:rPr>
              <a:pPr fontAlgn="base">
                <a:spcBef>
                  <a:spcPct val="0"/>
                </a:spcBef>
                <a:spcAft>
                  <a:spcPct val="0"/>
                </a:spcAft>
              </a:pPr>
              <a:t>17</a:t>
            </a:fld>
            <a:endParaRPr lang="en-US" altLang="en-US">
              <a:solidFill>
                <a:srgbClr val="000000"/>
              </a:solidFill>
            </a:endParaRPr>
          </a:p>
        </p:txBody>
      </p:sp>
      <p:sp>
        <p:nvSpPr>
          <p:cNvPr id="4813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en-US"/>
              <a:t>Proper handling and cleaning of enteral formula equipment and supplies using clean technique are important for reducing the risk of formula contamination.  </a:t>
            </a:r>
            <a:endParaRPr lang="en-US" altLang="en-US">
              <a:ea typeface="Calibri"/>
              <a:cs typeface="Calibri"/>
            </a:endParaRPr>
          </a:p>
          <a:p>
            <a:pPr eaLnBrk="1" hangingPunct="1">
              <a:spcBef>
                <a:spcPct val="0"/>
              </a:spcBef>
            </a:pPr>
            <a:r>
              <a:rPr lang="en-US" altLang="en-US" b="1"/>
              <a:t>CLICKs</a:t>
            </a:r>
          </a:p>
          <a:p>
            <a:pPr marL="171450" indent="-171450" eaLnBrk="1" hangingPunct="1">
              <a:spcBef>
                <a:spcPct val="0"/>
              </a:spcBef>
              <a:buFont typeface="Arial" panose="020B0604020202020204" pitchFamily="34" charset="0"/>
              <a:buChar char="•"/>
            </a:pPr>
            <a:r>
              <a:rPr lang="en-US" altLang="en-US"/>
              <a:t>Equipment used for preparation of formula should be washed in a dishwasher or using hot, soapy water.  If a blender is used, all washable components should be washed as above, using a dishwasher or hot, soapy water.  </a:t>
            </a:r>
          </a:p>
          <a:p>
            <a:pPr marL="171450" indent="-171450" eaLnBrk="1" hangingPunct="1">
              <a:spcBef>
                <a:spcPct val="0"/>
              </a:spcBef>
              <a:buFont typeface="Arial" panose="020B0604020202020204" pitchFamily="34" charset="0"/>
              <a:buChar char="•"/>
            </a:pPr>
            <a:r>
              <a:rPr lang="en-US" altLang="en-US"/>
              <a:t>Enteral feeding bags should not be used for more than 24 hours, </a:t>
            </a:r>
          </a:p>
          <a:p>
            <a:pPr marL="171450" indent="-171450" eaLnBrk="1" hangingPunct="1">
              <a:spcBef>
                <a:spcPct val="0"/>
              </a:spcBef>
              <a:buFont typeface="Arial" panose="020B0604020202020204" pitchFamily="34" charset="0"/>
              <a:buChar char="•"/>
            </a:pPr>
            <a:r>
              <a:rPr lang="en-US" altLang="en-US"/>
              <a:t>after which they should either be discarded or washed with soap and water, rinsed, drained and allowed to air dry. </a:t>
            </a:r>
          </a:p>
          <a:p>
            <a:pPr eaLnBrk="1" hangingPunct="1">
              <a:spcBef>
                <a:spcPct val="0"/>
              </a:spcBef>
            </a:pPr>
            <a:endParaRPr lang="en-US" altLang="en-US"/>
          </a:p>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48133"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50E6E21-BF80-4EFB-8EA1-42E5BCCF7D8B}" type="slidenum">
              <a:rPr lang="en-US" altLang="en-US" sz="1200">
                <a:solidFill>
                  <a:srgbClr val="000000"/>
                </a:solidFill>
                <a:latin typeface="Times New Roman" panose="02020603050405020304" pitchFamily="18" charset="0"/>
              </a:rPr>
              <a:pPr algn="r" eaLnBrk="1" hangingPunct="1"/>
              <a:t>17</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485775" y="731838"/>
            <a:ext cx="6505575" cy="3660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en-US" b="1" baseline="0" dirty="0"/>
              <a:t>CLICK</a:t>
            </a:r>
            <a:r>
              <a:rPr lang="en-US" baseline="0" dirty="0"/>
              <a:t> </a:t>
            </a:r>
            <a:r>
              <a:rPr lang="en-US" b="1" baseline="0" dirty="0"/>
              <a:t>for answer </a:t>
            </a:r>
            <a:r>
              <a:rPr lang="en-US" altLang="en-US" dirty="0"/>
              <a:t>That’s right! The answer is FALSE because enteral feeding bags cannot be topped off</a:t>
            </a:r>
          </a:p>
          <a:p>
            <a:pPr defTabSz="930275" eaLnBrk="1" hangingPunct="1">
              <a:spcBef>
                <a:spcPct val="0"/>
              </a:spcBef>
            </a:pPr>
            <a:endParaRPr lang="en-US" altLang="en-US" dirty="0"/>
          </a:p>
        </p:txBody>
      </p:sp>
      <p:sp>
        <p:nvSpPr>
          <p:cNvPr id="4" name="Slide Number Placeholder 3">
            <a:extLst>
              <a:ext uri="{FF2B5EF4-FFF2-40B4-BE49-F238E27FC236}">
                <a16:creationId xmlns:a16="http://schemas.microsoft.com/office/drawing/2014/main" id="{BE40D497-5E33-480E-9477-21F760CCF743}"/>
              </a:ext>
            </a:extLst>
          </p:cNvPr>
          <p:cNvSpPr>
            <a:spLocks noGrp="1"/>
          </p:cNvSpPr>
          <p:nvPr>
            <p:ph type="sldNum" sz="quarter" idx="5"/>
          </p:nvPr>
        </p:nvSpPr>
        <p:spPr/>
        <p:txBody>
          <a:bodyPr/>
          <a:lstStyle/>
          <a:p>
            <a:pPr>
              <a:defRPr/>
            </a:pPr>
            <a:fld id="{6CEEC687-9DF2-4333-9819-2047E678BC47}" type="slidenum">
              <a:rPr lang="en-US" smtClean="0">
                <a:solidFill>
                  <a:prstClr val="black"/>
                </a:solidFill>
              </a:rPr>
              <a:pPr>
                <a:defRPr/>
              </a:pPr>
              <a:t>18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eaLnBrk="1" hangingPunct="1">
              <a:spcBef>
                <a:spcPct val="0"/>
              </a:spcBef>
            </a:pPr>
            <a:r>
              <a:rPr lang="en-US" altLang="en-US" dirty="0"/>
              <a:t>That completes the Infection Control Course for meeting compliance with NC Rule .0206 Infection Control in healthcare Settings.  Thank you for your time and attention.  </a:t>
            </a:r>
          </a:p>
          <a:p>
            <a:pPr eaLnBrk="1" hangingPunct="1">
              <a:spcBef>
                <a:spcPct val="0"/>
              </a:spcBef>
            </a:pPr>
            <a:r>
              <a:rPr lang="en-US" altLang="en-US" dirty="0"/>
              <a:t>Are there any questions about any of the modules?</a:t>
            </a:r>
          </a:p>
          <a:p>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08845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DA2BD50-034B-4CEF-B148-6015FD5A9B6D}" type="slidenum">
              <a:rPr lang="en-US" altLang="en-US" smtClean="0">
                <a:solidFill>
                  <a:srgbClr val="000000"/>
                </a:solidFill>
              </a:rPr>
              <a:pPr fontAlgn="base">
                <a:spcBef>
                  <a:spcPct val="0"/>
                </a:spcBef>
                <a:spcAft>
                  <a:spcPct val="0"/>
                </a:spcAft>
              </a:pPr>
              <a:t>2</a:t>
            </a:fld>
            <a:endParaRPr lang="en-US" altLang="en-US">
              <a:solidFill>
                <a:srgbClr val="000000"/>
              </a:solidFill>
            </a:endParaRPr>
          </a:p>
        </p:txBody>
      </p:sp>
      <p:sp>
        <p:nvSpPr>
          <p:cNvPr id="13315"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273050">
              <a:spcBef>
                <a:spcPts val="700"/>
              </a:spcBef>
              <a:spcAft>
                <a:spcPts val="600"/>
              </a:spcAft>
              <a:buFont typeface="Arial"/>
              <a:buChar char="•"/>
            </a:pPr>
            <a:r>
              <a:rPr lang="en-US"/>
              <a:t>We are going to Describe infection risks associated with home health hospice care and review infection prevention and control recommendations and guidelines for Home Healthcare and Hospice settings.</a:t>
            </a:r>
          </a:p>
          <a:p>
            <a:pPr>
              <a:spcBef>
                <a:spcPct val="0"/>
              </a:spcBef>
            </a:pPr>
            <a:endParaRPr lang="en-US" altLang="en-US">
              <a:cs typeface="Calibri"/>
            </a:endParaRPr>
          </a:p>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13317"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EF092C9B-9FDA-4BC6-BCCC-693F60964CFB}" type="slidenum">
              <a:rPr lang="en-US" altLang="en-US" sz="1200">
                <a:solidFill>
                  <a:srgbClr val="000000"/>
                </a:solidFill>
                <a:latin typeface="Times New Roman" panose="02020603050405020304" pitchFamily="18" charset="0"/>
              </a:rPr>
              <a:pPr algn="r" eaLnBrk="1" hangingPunct="1"/>
              <a:t>2</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0EE85E-6624-43F5-838C-2C9E839A7084}" type="slidenum">
              <a:rPr lang="en-US" altLang="en-US" smtClean="0">
                <a:solidFill>
                  <a:srgbClr val="000000"/>
                </a:solidFill>
              </a:rPr>
              <a:pPr fontAlgn="base">
                <a:spcBef>
                  <a:spcPct val="0"/>
                </a:spcBef>
                <a:spcAft>
                  <a:spcPct val="0"/>
                </a:spcAft>
              </a:pPr>
              <a:t>3</a:t>
            </a:fld>
            <a:endParaRPr lang="en-US" altLang="en-US">
              <a:solidFill>
                <a:srgbClr val="000000"/>
              </a:solidFill>
            </a:endParaRPr>
          </a:p>
        </p:txBody>
      </p:sp>
      <p:sp>
        <p:nvSpPr>
          <p:cNvPr id="15363"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CLICKs</a:t>
            </a:r>
          </a:p>
          <a:p>
            <a:pPr marL="171450" indent="-171450" eaLnBrk="1" hangingPunct="1">
              <a:spcBef>
                <a:spcPct val="0"/>
              </a:spcBef>
              <a:buFont typeface="Arial" panose="020B0604020202020204" pitchFamily="34" charset="0"/>
              <a:buChar char="•"/>
            </a:pPr>
            <a:endParaRPr lang="en-US" altLang="en-US"/>
          </a:p>
          <a:p>
            <a:pPr marL="171450" indent="-171450" eaLnBrk="1" hangingPunct="1">
              <a:spcBef>
                <a:spcPct val="0"/>
              </a:spcBef>
              <a:buFont typeface="Arial" panose="020B0604020202020204" pitchFamily="34" charset="0"/>
              <a:buChar char="•"/>
            </a:pPr>
            <a:r>
              <a:rPr lang="en-US" altLang="en-US"/>
              <a:t>In Home and hospice care, sterile and clean supplies and equipment should be carried in a nursing bag or plastic container. </a:t>
            </a:r>
          </a:p>
          <a:p>
            <a:pPr marL="171450" indent="-171450" eaLnBrk="1" hangingPunct="1">
              <a:spcBef>
                <a:spcPct val="0"/>
              </a:spcBef>
              <a:buFont typeface="Arial" panose="020B0604020202020204" pitchFamily="34" charset="0"/>
              <a:buChar char="•"/>
            </a:pPr>
            <a:r>
              <a:rPr lang="en-US" altLang="en-US"/>
              <a:t>Health care workers should perform hand hygiene before removing any patient care supplies or equipment and </a:t>
            </a:r>
          </a:p>
          <a:p>
            <a:pPr marL="171450" indent="-171450" eaLnBrk="1" hangingPunct="1">
              <a:spcBef>
                <a:spcPct val="0"/>
              </a:spcBef>
              <a:buFont typeface="Arial" panose="020B0604020202020204" pitchFamily="34" charset="0"/>
              <a:buChar char="•"/>
            </a:pPr>
            <a:r>
              <a:rPr lang="en-US" altLang="en-US"/>
              <a:t>should only carry the supplies needed for that patient. </a:t>
            </a:r>
          </a:p>
          <a:p>
            <a:pPr marL="171450" indent="-171450" eaLnBrk="1" hangingPunct="1">
              <a:spcBef>
                <a:spcPct val="0"/>
              </a:spcBef>
              <a:buFont typeface="Arial" panose="020B0604020202020204" pitchFamily="34" charset="0"/>
              <a:buChar char="•"/>
            </a:pPr>
            <a:r>
              <a:rPr lang="en-US" altLang="en-US"/>
              <a:t>It is also important that providers are careful to never reach into the nursing bag with potentially contaminated gloves.</a:t>
            </a:r>
          </a:p>
          <a:p>
            <a:pPr eaLnBrk="1" hangingPunct="1">
              <a:spcBef>
                <a:spcPct val="0"/>
              </a:spcBef>
            </a:pPr>
            <a:endParaRPr lang="en-US" altLang="en-US"/>
          </a:p>
          <a:p>
            <a:pPr marL="171450" indent="-171450">
              <a:buFont typeface="Arial" panose="020B0604020202020204" pitchFamily="34" charset="0"/>
              <a:buChar char="•"/>
            </a:pPr>
            <a:r>
              <a:rPr lang="en-US" altLang="en-US"/>
              <a:t>If the patient is known to be infected or colonized with a multi-drug resistant organism leave the equipment in the home until the patient discharges from home care services, if possible.</a:t>
            </a:r>
          </a:p>
          <a:p>
            <a:pPr marL="171450" indent="-171450">
              <a:buFont typeface="Arial" panose="020B0604020202020204" pitchFamily="34" charset="0"/>
              <a:buChar char="•"/>
            </a:pPr>
            <a:r>
              <a:rPr lang="en-US" altLang="en-US"/>
              <a:t>If non-critical patient care equipment (such as a stethoscope) cannot remain in the home clean and disinfect items before removing using a low-to intermediate-level disinfectant.</a:t>
            </a:r>
          </a:p>
          <a:p>
            <a:pPr marL="171450" indent="-171450">
              <a:buFont typeface="Arial" panose="020B0604020202020204" pitchFamily="34" charset="0"/>
              <a:buChar char="•"/>
            </a:pPr>
            <a:r>
              <a:rPr lang="en-US" altLang="en-US"/>
              <a:t>Alternatively, place contaminated reusable items in a plastic bag for transport and subsequent cleaning and disinfection</a:t>
            </a:r>
          </a:p>
          <a:p>
            <a:pPr eaLnBrk="1" hangingPunct="1">
              <a:spcBef>
                <a:spcPct val="0"/>
              </a:spcBef>
            </a:pPr>
            <a:endParaRPr lang="en-US" altLang="en-US"/>
          </a:p>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15365"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69012E9D-60BA-4856-8D10-03B531818169}" type="slidenum">
              <a:rPr lang="en-US" altLang="en-US" sz="1200">
                <a:solidFill>
                  <a:srgbClr val="000000"/>
                </a:solidFill>
                <a:latin typeface="Times New Roman" panose="02020603050405020304" pitchFamily="18" charset="0"/>
              </a:rPr>
              <a:pPr algn="r" eaLnBrk="1" hangingPunct="1"/>
              <a:t>3</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F98A11B-7486-45CA-9F4F-C125C43C805E}" type="slidenum">
              <a:rPr lang="en-US" altLang="en-US" smtClean="0">
                <a:solidFill>
                  <a:srgbClr val="000000"/>
                </a:solidFill>
              </a:rPr>
              <a:pPr fontAlgn="base">
                <a:spcBef>
                  <a:spcPct val="0"/>
                </a:spcBef>
                <a:spcAft>
                  <a:spcPct val="0"/>
                </a:spcAft>
              </a:pPr>
              <a:t>4</a:t>
            </a:fld>
            <a:endParaRPr lang="en-US" altLang="en-US">
              <a:solidFill>
                <a:srgbClr val="000000"/>
              </a:solidFill>
            </a:endParaRPr>
          </a:p>
        </p:txBody>
      </p:sp>
      <p:sp>
        <p:nvSpPr>
          <p:cNvPr id="1741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home care bag itself is a noncritical item and does not have contact with the patient, though it may contain some critical or semi-critical items. </a:t>
            </a:r>
          </a:p>
          <a:p>
            <a:pPr eaLnBrk="1" hangingPunct="1">
              <a:spcBef>
                <a:spcPct val="0"/>
              </a:spcBef>
            </a:pPr>
            <a:r>
              <a:rPr lang="en-US" altLang="en-US" b="1" dirty="0"/>
              <a:t>CLICKs</a:t>
            </a:r>
          </a:p>
          <a:p>
            <a:pPr marL="171450" indent="-171450" eaLnBrk="1" hangingPunct="1">
              <a:spcBef>
                <a:spcPct val="0"/>
              </a:spcBef>
              <a:buFont typeface="Arial" panose="020B0604020202020204" pitchFamily="34" charset="0"/>
              <a:buChar char="•"/>
            </a:pPr>
            <a:r>
              <a:rPr lang="en-US" altLang="en-US" dirty="0"/>
              <a:t>Bags should not be placed in a location where it may become contaminated such as on the floor. </a:t>
            </a:r>
          </a:p>
          <a:p>
            <a:pPr marL="171450" indent="-171450" eaLnBrk="1" hangingPunct="1">
              <a:spcBef>
                <a:spcPct val="0"/>
              </a:spcBef>
              <a:buFont typeface="Arial" panose="020B0604020202020204" pitchFamily="34" charset="0"/>
              <a:buChar char="•"/>
            </a:pPr>
            <a:r>
              <a:rPr lang="en-US" altLang="en-US" dirty="0"/>
              <a:t>Always place the bag on a visibly clean dry surface away from children and pets.  There is no evidence that placing a barrier under the bag in the patient’s home prevents the transmission of infection.  </a:t>
            </a:r>
          </a:p>
          <a:p>
            <a:pPr marL="171450" indent="-171450" eaLnBrk="1" hangingPunct="1">
              <a:spcBef>
                <a:spcPct val="0"/>
              </a:spcBef>
              <a:buFont typeface="Arial" panose="020B0604020202020204" pitchFamily="34" charset="0"/>
              <a:buChar char="•"/>
            </a:pPr>
            <a:r>
              <a:rPr lang="en-US" altLang="en-US" dirty="0"/>
              <a:t>If the home environment is known to be heavily infested with insects or rodents, it is best to leave the bag in car or hang it on a doorknob.  </a:t>
            </a:r>
          </a:p>
          <a:p>
            <a:pPr marL="171450" indent="-171450" eaLnBrk="1" hangingPunct="1">
              <a:spcBef>
                <a:spcPct val="0"/>
              </a:spcBef>
              <a:buFont typeface="Arial" panose="020B0604020202020204" pitchFamily="34" charset="0"/>
              <a:buChar char="•"/>
            </a:pPr>
            <a:r>
              <a:rPr lang="en-US" altLang="en-US" dirty="0"/>
              <a:t>If the bag becomes contaminated with blood or body fluids, then decontaminate by using an EPA-registered</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r>
              <a:rPr lang="en-US" sz="1800" b="1" dirty="0">
                <a:effectLst/>
                <a:latin typeface="Aptos" panose="020B0004020202020204" pitchFamily="34" charset="0"/>
                <a:ea typeface="Aptos" panose="020B0004020202020204" pitchFamily="34" charset="0"/>
                <a:cs typeface="Times New Roman" panose="02020603050405020304" pitchFamily="18" charset="0"/>
              </a:rPr>
              <a:t>disinfectant that is tuberculocidal or has activity against HBV, HIV and HCV.</a:t>
            </a:r>
            <a:endParaRPr lang="en-US" altLang="en-US" b="1" dirty="0"/>
          </a:p>
          <a:p>
            <a:endParaRPr lang="en-US" altLang="en-US" dirty="0"/>
          </a:p>
          <a:p>
            <a:pPr eaLnBrk="1" hangingPunct="1">
              <a:spcBef>
                <a:spcPct val="0"/>
              </a:spcBef>
            </a:pPr>
            <a:endParaRPr lang="en-US" altLang="en-US" dirty="0">
              <a:latin typeface="Arial" panose="020B0604020202020204" pitchFamily="34" charset="0"/>
              <a:cs typeface="Arial" panose="020B0604020202020204" pitchFamily="34" charset="0"/>
            </a:endParaRPr>
          </a:p>
        </p:txBody>
      </p:sp>
      <p:sp>
        <p:nvSpPr>
          <p:cNvPr id="17413"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25049CEA-B212-43AD-A49C-415EBE23D64F}" type="slidenum">
              <a:rPr lang="en-US" altLang="en-US" sz="1200">
                <a:solidFill>
                  <a:srgbClr val="000000"/>
                </a:solidFill>
                <a:latin typeface="Times New Roman" panose="02020603050405020304" pitchFamily="18" charset="0"/>
              </a:rPr>
              <a:pPr algn="r" eaLnBrk="1" hangingPunct="1"/>
              <a:t>4</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56FB6C0-9A75-4B13-85EB-29EFF18B2915}" type="slidenum">
              <a:rPr lang="en-US" altLang="en-US" smtClean="0">
                <a:solidFill>
                  <a:srgbClr val="000000"/>
                </a:solidFill>
              </a:rPr>
              <a:pPr fontAlgn="base">
                <a:spcBef>
                  <a:spcPct val="0"/>
                </a:spcBef>
                <a:spcAft>
                  <a:spcPct val="0"/>
                </a:spcAft>
              </a:pPr>
              <a:t>5</a:t>
            </a:fld>
            <a:endParaRPr lang="en-US" altLang="en-US">
              <a:solidFill>
                <a:srgbClr val="000000"/>
              </a:solidFill>
            </a:endParaRPr>
          </a:p>
        </p:txBody>
      </p:sp>
      <p:sp>
        <p:nvSpPr>
          <p:cNvPr id="19459"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Notes Placeholder 2">
            <a:extLst>
              <a:ext uri="{FF2B5EF4-FFF2-40B4-BE49-F238E27FC236}">
                <a16:creationId xmlns:a16="http://schemas.microsoft.com/office/drawing/2014/main" id="{C5307427-3278-443E-B183-0767E81F2B5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Monotype Sorts"/>
              <a:buNone/>
            </a:pPr>
            <a:r>
              <a:rPr lang="en-US" altLang="en-US" sz="1300"/>
              <a:t>Unused supplies may be saved and used for another patient unless:</a:t>
            </a:r>
          </a:p>
          <a:p>
            <a:pPr eaLnBrk="1" hangingPunct="1">
              <a:spcBef>
                <a:spcPct val="0"/>
              </a:spcBef>
              <a:buFont typeface="Monotype Sorts"/>
              <a:buNone/>
            </a:pPr>
            <a:r>
              <a:rPr lang="en-US" altLang="en-US" sz="1300" b="1"/>
              <a:t>CLICKs</a:t>
            </a:r>
          </a:p>
          <a:p>
            <a:pPr lvl="1" eaLnBrk="1" hangingPunct="1">
              <a:spcBef>
                <a:spcPct val="0"/>
              </a:spcBef>
              <a:buFontTx/>
              <a:buChar char="•"/>
            </a:pPr>
            <a:r>
              <a:rPr lang="en-US" altLang="en-US" sz="1300"/>
              <a:t>The item is removed from the bag and the patient requires Contact Precautions</a:t>
            </a:r>
          </a:p>
          <a:p>
            <a:pPr lvl="1" eaLnBrk="1" hangingPunct="1">
              <a:spcBef>
                <a:spcPct val="0"/>
              </a:spcBef>
              <a:buFontTx/>
              <a:buChar char="•"/>
            </a:pPr>
            <a:r>
              <a:rPr lang="en-US" altLang="en-US" sz="1300"/>
              <a:t>The item was visibly soiled</a:t>
            </a:r>
          </a:p>
          <a:p>
            <a:pPr lvl="1" eaLnBrk="1" hangingPunct="1">
              <a:spcBef>
                <a:spcPct val="0"/>
              </a:spcBef>
              <a:buFontTx/>
              <a:buChar char="•"/>
            </a:pPr>
            <a:r>
              <a:rPr lang="en-US" altLang="en-US" sz="1300"/>
              <a:t>The item was opened, or the integrity of the package has been compromised</a:t>
            </a:r>
          </a:p>
          <a:p>
            <a:pPr lvl="1" eaLnBrk="1" hangingPunct="1">
              <a:spcBef>
                <a:spcPct val="0"/>
              </a:spcBef>
              <a:buFontTx/>
              <a:buChar char="•"/>
            </a:pPr>
            <a:r>
              <a:rPr lang="en-US" altLang="en-US" sz="1300"/>
              <a:t>Or the manufacturer’s expiration date has been exceeded</a:t>
            </a:r>
          </a:p>
          <a:p>
            <a:pPr eaLnBrk="1" hangingPunct="1">
              <a:spcBef>
                <a:spcPct val="0"/>
              </a:spcBef>
              <a:defRPr/>
            </a:pPr>
            <a:endParaRPr lang="en-US" altLang="en-US"/>
          </a:p>
        </p:txBody>
      </p:sp>
      <p:sp>
        <p:nvSpPr>
          <p:cNvPr id="19461"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F8823E7F-3F16-4A20-B1B2-F91A5B1711E6}" type="slidenum">
              <a:rPr lang="en-US" altLang="en-US" sz="1200">
                <a:solidFill>
                  <a:srgbClr val="000000"/>
                </a:solidFill>
                <a:latin typeface="Times New Roman" panose="02020603050405020304" pitchFamily="18" charset="0"/>
              </a:rPr>
              <a:pPr algn="r" eaLnBrk="1" hangingPunct="1"/>
              <a:t>5</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E65F305-817C-49F3-96F7-4F7EF48FF0D4}" type="slidenum">
              <a:rPr lang="en-US" altLang="en-US" smtClean="0">
                <a:solidFill>
                  <a:srgbClr val="000000"/>
                </a:solidFill>
              </a:rPr>
              <a:pPr fontAlgn="base">
                <a:spcBef>
                  <a:spcPct val="0"/>
                </a:spcBef>
                <a:spcAft>
                  <a:spcPct val="0"/>
                </a:spcAft>
              </a:pPr>
              <a:t>6</a:t>
            </a:fld>
            <a:endParaRPr lang="en-US" altLang="en-US">
              <a:solidFill>
                <a:srgbClr val="000000"/>
              </a:solidFill>
            </a:endParaRPr>
          </a:p>
        </p:txBody>
      </p:sp>
      <p:sp>
        <p:nvSpPr>
          <p:cNvPr id="21507"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Arial" panose="020B0604020202020204" pitchFamily="34" charset="0"/>
              <a:cs typeface="Arial" panose="020B0604020202020204" pitchFamily="34" charset="0"/>
            </a:endParaRPr>
          </a:p>
          <a:p>
            <a:r>
              <a:rPr lang="en-US" altLang="en-US" dirty="0"/>
              <a:t>Home care personnel must use their personal vehicle for transportation of clean and contaminated patient care articles. </a:t>
            </a:r>
          </a:p>
          <a:p>
            <a:endParaRPr lang="en-US" altLang="en-US" dirty="0"/>
          </a:p>
          <a:p>
            <a:pPr marL="171450" indent="-171450">
              <a:buFont typeface="Arial" panose="020B0604020202020204" pitchFamily="34" charset="0"/>
              <a:buChar char="•"/>
            </a:pPr>
            <a:r>
              <a:rPr lang="en-US" altLang="en-US" dirty="0"/>
              <a:t>Therefore, it is prudent to employ basic infection control principles of separation and appropriate storage of clean and dirty items within the vehicle. </a:t>
            </a:r>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dirty="0"/>
              <a:t>As such, patient care items and personal items belonging to the employee should be stored in separate areas of the vehicle. </a:t>
            </a:r>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dirty="0"/>
              <a:t>All clean patient care supplies, including the nursing bag, should be stored in an area of the vehicle that is clean and not likely to be become wet or soiled. </a:t>
            </a:r>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dirty="0"/>
              <a:t>Supplies should not be stored on floor of the vehicle because the floor is heavily soiled. Items considered contaminated (such as sharps containers, equipment needing cleaning prior to reuse) should be transported in a designated “dirty” area of the vehicle such as the trunk. These items should be stored and transported so that spilling or contamination of other items is avoided. </a:t>
            </a:r>
          </a:p>
          <a:p>
            <a:pPr eaLnBrk="1" hangingPunct="1">
              <a:spcBef>
                <a:spcPct val="0"/>
              </a:spcBef>
            </a:pPr>
            <a:endParaRPr lang="en-US" altLang="en-US" dirty="0">
              <a:latin typeface="Arial" panose="020B0604020202020204" pitchFamily="34" charset="0"/>
              <a:cs typeface="Arial" panose="020B0604020202020204" pitchFamily="34" charset="0"/>
            </a:endParaRPr>
          </a:p>
        </p:txBody>
      </p:sp>
      <p:sp>
        <p:nvSpPr>
          <p:cNvPr id="21509"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BC2AACBB-67B2-457E-99B9-3F1843A98C3E}" type="slidenum">
              <a:rPr lang="en-US" altLang="en-US" sz="1200">
                <a:solidFill>
                  <a:srgbClr val="000000"/>
                </a:solidFill>
                <a:latin typeface="Times New Roman" panose="02020603050405020304" pitchFamily="18" charset="0"/>
              </a:rPr>
              <a:pPr algn="r" eaLnBrk="1" hangingPunct="1"/>
              <a:t>6</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99774CC3-1569-3049-180E-85681F40E7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F03E65C3-79A9-D863-FF04-17B42D4E74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We’re almost through! Just one more discussion where we will review recommendations for Asepsis in procedures.</a:t>
            </a:r>
          </a:p>
          <a:p>
            <a:endParaRPr lang="en-US" altLang="en-US"/>
          </a:p>
          <a:p>
            <a:endParaRPr lang="en-US" altLang="en-US"/>
          </a:p>
        </p:txBody>
      </p:sp>
      <p:sp>
        <p:nvSpPr>
          <p:cNvPr id="24580" name="Slide Number Placeholder 3">
            <a:extLst>
              <a:ext uri="{FF2B5EF4-FFF2-40B4-BE49-F238E27FC236}">
                <a16:creationId xmlns:a16="http://schemas.microsoft.com/office/drawing/2014/main" id="{B61D2537-2723-BE8C-73A9-6626F8558A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2EB6036-6DEE-4EAE-B196-425D9C9A6FA9}" type="slidenum">
              <a:rPr lang="en-US" altLang="en-US"/>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0" dirty="0"/>
              <a:t>Most wounds including decubitus ulcers are already colonized with the patient's own flora, </a:t>
            </a:r>
            <a:r>
              <a:rPr lang="en-US" altLang="en-US" dirty="0"/>
              <a:t>therefore medical asepsis or clean technique is used </a:t>
            </a:r>
            <a:r>
              <a:rPr lang="en-US" altLang="en-US" strike="sngStrike" dirty="0"/>
              <a:t>for most wound care </a:t>
            </a:r>
            <a:r>
              <a:rPr lang="en-US" altLang="en-US" dirty="0"/>
              <a:t>rather than sterile technique. Sterile technique is required if ordered by the MD or for fresh surgical wounds. </a:t>
            </a:r>
            <a:r>
              <a:rPr lang="en-US" altLang="en-US" b="0" dirty="0"/>
              <a:t>Wound protocols include </a:t>
            </a:r>
            <a:endParaRPr lang="en-US" altLang="en-US" strike="sngStrik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t>Clean exam gloves should be used to remove old dressings. Hand hygiene should be performed, and new clean exam gloves are donned for the application of the new dressing. Alternatively, “no touch technique” may be used which is using the same gloves for entire dressing during wound care.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t>If wounds require irrigation, only sterile irrigation solutions should be used.  It should be noted that these solutions are considered single-use as they have no preservative to prevent contamination after opening, so there is no safe storage time following use.  All remaining solution should be discarded after care has been rendered.  </a:t>
            </a:r>
          </a:p>
          <a:p>
            <a:pPr marL="171450" indent="-171450">
              <a:buFont typeface="Arial" panose="020B0604020202020204" pitchFamily="34" charset="0"/>
              <a:buChar char="•"/>
              <a:defRPr/>
            </a:pPr>
            <a:r>
              <a:rPr lang="en-US" altLang="en-US" dirty="0"/>
              <a:t>All  </a:t>
            </a:r>
            <a:r>
              <a:rPr lang="en-US" altLang="en-US" b="0" dirty="0"/>
              <a:t>soiled</a:t>
            </a:r>
            <a:r>
              <a:rPr lang="en-US" altLang="en-US" b="1" dirty="0"/>
              <a:t> </a:t>
            </a:r>
            <a:r>
              <a:rPr lang="en-US" altLang="en-US" dirty="0"/>
              <a:t>dressings should be placed in a plastic bag and disposed of in patient’s trash.  If this is not possible, transport soiled dressings to the facility for final disposal.</a:t>
            </a:r>
            <a:endParaRPr lang="en-US" altLang="en-US" dirty="0">
              <a:cs typeface="Calibri"/>
            </a:endParaRPr>
          </a:p>
          <a:p>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A6D2B2A-D7ED-4AD9-91A1-E5972C3A40FC}" type="slidenum">
              <a:rPr lang="en-US" altLang="en-US" smtClean="0">
                <a:solidFill>
                  <a:srgbClr val="000000"/>
                </a:solidFill>
              </a:rPr>
              <a:pPr fontAlgn="base">
                <a:spcBef>
                  <a:spcPct val="0"/>
                </a:spcBef>
                <a:spcAft>
                  <a:spcPct val="0"/>
                </a:spcAft>
              </a:pPr>
              <a:t>9</a:t>
            </a:fld>
            <a:endParaRPr lang="en-US" altLang="en-US">
              <a:solidFill>
                <a:srgbClr val="000000"/>
              </a:solidFill>
            </a:endParaRPr>
          </a:p>
        </p:txBody>
      </p:sp>
      <p:sp>
        <p:nvSpPr>
          <p:cNvPr id="2765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Notes Placeholder 2">
            <a:extLst>
              <a:ext uri="{FF2B5EF4-FFF2-40B4-BE49-F238E27FC236}">
                <a16:creationId xmlns:a16="http://schemas.microsoft.com/office/drawing/2014/main" id="{6DC62D2B-241A-4E59-A1CA-460D2C532C2B}"/>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2011 Guidelines for Prevention of Intravascular Catheter-related Infections have been developed for healthcare personnel who insert intravascular catheters and for persons responsible for surveillance and control of infections in hospital, outpatient, and home healthcare settings. They are intended to provide evidence-based recommendations for preventing intravascular catheter-related infections.</a:t>
            </a:r>
          </a:p>
          <a:p>
            <a:r>
              <a:rPr lang="en-US" altLang="en-US"/>
              <a:t>In 2022 an expert guidance document was sponsored by the Society of Healthcare Epidemiology of America (SHEA).  It is the product of a collaborative effort led by SHEA, the Infectious Diseases Society of America (IDSA), the Association for Professionals in Infection Control and Epidemiology (APIC), the American Hospital Association (AHA) and The Joint Commission (TJC). </a:t>
            </a:r>
          </a:p>
          <a:p>
            <a:pPr eaLnBrk="1" hangingPunct="1">
              <a:spcBef>
                <a:spcPct val="0"/>
              </a:spcBef>
              <a:defRPr/>
            </a:pPr>
            <a:endParaRPr lang="en-US" altLang="en-US" b="1" i="1">
              <a:latin typeface="Arial" panose="020B0604020202020204" pitchFamily="34" charset="0"/>
              <a:cs typeface="Arial" panose="020B0604020202020204" pitchFamily="34" charset="0"/>
            </a:endParaRPr>
          </a:p>
        </p:txBody>
      </p:sp>
      <p:sp>
        <p:nvSpPr>
          <p:cNvPr id="27653"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ACA8ED9-7A19-4F7B-9D36-76344EC5B9D9}" type="slidenum">
              <a:rPr lang="en-US" altLang="en-US" sz="1200">
                <a:solidFill>
                  <a:srgbClr val="000000"/>
                </a:solidFill>
                <a:latin typeface="Times New Roman" panose="02020603050405020304" pitchFamily="18" charset="0"/>
              </a:rPr>
              <a:pPr algn="r" eaLnBrk="1" hangingPunct="1"/>
              <a:t>9</a:t>
            </a:fld>
            <a:endParaRPr lang="en-US" altLang="en-US" sz="1200">
              <a:solidFill>
                <a:srgbClr val="000000"/>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13956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074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5E9D91-A02C-D675-C416-C3A3CCC28CA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1818" y="6098269"/>
            <a:ext cx="1386121" cy="720551"/>
          </a:xfrm>
          <a:prstGeom prst="rect">
            <a:avLst/>
          </a:prstGeom>
        </p:spPr>
      </p:pic>
    </p:spTree>
    <p:extLst>
      <p:ext uri="{BB962C8B-B14F-4D97-AF65-F5344CB8AC3E}">
        <p14:creationId xmlns:p14="http://schemas.microsoft.com/office/powerpoint/2010/main" val="1487847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173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442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B0342D-FE1E-DD50-DB4F-3391053F9AD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555"/>
            <a:ext cx="12192000" cy="6854890"/>
          </a:xfrm>
          <a:prstGeom prst="rect">
            <a:avLst/>
          </a:prstGeom>
        </p:spPr>
      </p:pic>
      <p:pic>
        <p:nvPicPr>
          <p:cNvPr id="10" name="Picture 9">
            <a:extLst>
              <a:ext uri="{FF2B5EF4-FFF2-40B4-BE49-F238E27FC236}">
                <a16:creationId xmlns:a16="http://schemas.microsoft.com/office/drawing/2014/main" id="{27314513-966E-6CE3-AD6D-81C51E5E172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9146" y="-310506"/>
            <a:ext cx="5220460" cy="2155293"/>
          </a:xfrm>
          <a:prstGeom prst="rect">
            <a:avLst/>
          </a:prstGeom>
        </p:spPr>
      </p:pic>
      <p:pic>
        <p:nvPicPr>
          <p:cNvPr id="11" name="Picture 10">
            <a:extLst>
              <a:ext uri="{FF2B5EF4-FFF2-40B4-BE49-F238E27FC236}">
                <a16:creationId xmlns:a16="http://schemas.microsoft.com/office/drawing/2014/main" id="{E58B31E8-BEA1-3E5E-FD5F-0E10F075814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48635" y="18973"/>
            <a:ext cx="12192000" cy="6854890"/>
          </a:xfrm>
          <a:prstGeom prst="rect">
            <a:avLst/>
          </a:prstGeom>
        </p:spPr>
      </p:pic>
      <p:sp>
        <p:nvSpPr>
          <p:cNvPr id="13" name="TextBox 12">
            <a:extLst>
              <a:ext uri="{FF2B5EF4-FFF2-40B4-BE49-F238E27FC236}">
                <a16:creationId xmlns:a16="http://schemas.microsoft.com/office/drawing/2014/main" id="{42230597-722A-9D1F-B99B-023DC35452E2}"/>
              </a:ext>
            </a:extLst>
          </p:cNvPr>
          <p:cNvSpPr txBox="1"/>
          <p:nvPr userDrawn="1"/>
        </p:nvSpPr>
        <p:spPr>
          <a:xfrm>
            <a:off x="884485" y="92944"/>
            <a:ext cx="4689463" cy="400110"/>
          </a:xfrm>
          <a:prstGeom prst="rect">
            <a:avLst/>
          </a:prstGeom>
          <a:noFill/>
        </p:spPr>
        <p:txBody>
          <a:bodyPr wrap="square" rtlCol="0">
            <a:spAutoFit/>
          </a:bodyPr>
          <a:lstStyle/>
          <a:p>
            <a:r>
              <a:rPr lang="en-US" sz="2000" kern="1200">
                <a:solidFill>
                  <a:srgbClr val="FFFFFF"/>
                </a:solidFill>
                <a:effectLst/>
                <a:latin typeface="Edmondsans"/>
                <a:ea typeface="+mn-ea"/>
                <a:cs typeface="+mn-cs"/>
              </a:rPr>
              <a:t>Application of Disinfection and Sterilization</a:t>
            </a:r>
            <a:endParaRPr lang="en-US" sz="2000">
              <a:solidFill>
                <a:srgbClr val="FFFFFF"/>
              </a:solidFill>
              <a:latin typeface="Edmondsans"/>
            </a:endParaRPr>
          </a:p>
        </p:txBody>
      </p:sp>
      <p:sp>
        <p:nvSpPr>
          <p:cNvPr id="14" name="TextBox 13">
            <a:extLst>
              <a:ext uri="{FF2B5EF4-FFF2-40B4-BE49-F238E27FC236}">
                <a16:creationId xmlns:a16="http://schemas.microsoft.com/office/drawing/2014/main" id="{66013BBC-1AD8-9C29-B14E-A117677D6689}"/>
              </a:ext>
            </a:extLst>
          </p:cNvPr>
          <p:cNvSpPr txBox="1"/>
          <p:nvPr userDrawn="1"/>
        </p:nvSpPr>
        <p:spPr>
          <a:xfrm>
            <a:off x="168482" y="38501"/>
            <a:ext cx="716004" cy="646331"/>
          </a:xfrm>
          <a:prstGeom prst="rect">
            <a:avLst/>
          </a:prstGeom>
          <a:noFill/>
        </p:spPr>
        <p:txBody>
          <a:bodyPr wrap="square" rtlCol="0">
            <a:spAutoFit/>
          </a:bodyPr>
          <a:lstStyle/>
          <a:p>
            <a:r>
              <a:rPr lang="en-US" sz="3600" kern="1200">
                <a:solidFill>
                  <a:srgbClr val="FFFFFF"/>
                </a:solidFill>
                <a:effectLst/>
                <a:latin typeface="Edmondsans"/>
                <a:ea typeface="+mn-ea"/>
                <a:cs typeface="+mn-cs"/>
              </a:rPr>
              <a:t>G</a:t>
            </a:r>
            <a:endParaRPr lang="en-US" sz="3600">
              <a:solidFill>
                <a:srgbClr val="FFFFFF"/>
              </a:solidFill>
              <a:latin typeface="Edmondsans"/>
            </a:endParaRPr>
          </a:p>
        </p:txBody>
      </p:sp>
    </p:spTree>
  </p:cSld>
  <p:clrMap bg1="dk1" tx1="lt1" bg2="dk2" tx2="lt2" accent1="accent1" accent2="accent2" accent3="accent3" accent4="accent4" accent5="accent5" accent6="accent6" hlink="hlink" folHlink="folHlink"/>
  <p:sldLayoutIdLst>
    <p:sldLayoutId id="2147484051" r:id="rId1"/>
    <p:sldLayoutId id="2147484052" r:id="rId2"/>
    <p:sldLayoutId id="2147484054" r:id="rId3"/>
    <p:sldLayoutId id="2147484056" r:id="rId4"/>
    <p:sldLayoutId id="2147484057" r:id="rId5"/>
  </p:sldLayoutIdLst>
  <p:txStyles>
    <p:titleStyle>
      <a:lvl1pPr algn="ctr" rtl="0" eaLnBrk="0" fontAlgn="base" hangingPunct="0">
        <a:spcBef>
          <a:spcPct val="0"/>
        </a:spcBef>
        <a:spcAft>
          <a:spcPct val="0"/>
        </a:spcAft>
        <a:defRPr sz="3600" kern="1200" cap="all">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Calibri" panose="020F0502020204030204" pitchFamily="34" charset="0"/>
        </a:defRPr>
      </a:lvl2pPr>
      <a:lvl3pPr algn="ctr" rtl="0" eaLnBrk="0" fontAlgn="base" hangingPunct="0">
        <a:spcBef>
          <a:spcPct val="0"/>
        </a:spcBef>
        <a:spcAft>
          <a:spcPct val="0"/>
        </a:spcAft>
        <a:defRPr sz="3600">
          <a:solidFill>
            <a:schemeClr val="bg1"/>
          </a:solidFill>
          <a:latin typeface="Calibri" panose="020F0502020204030204" pitchFamily="34" charset="0"/>
        </a:defRPr>
      </a:lvl3pPr>
      <a:lvl4pPr algn="ctr" rtl="0" eaLnBrk="0" fontAlgn="base" hangingPunct="0">
        <a:spcBef>
          <a:spcPct val="0"/>
        </a:spcBef>
        <a:spcAft>
          <a:spcPct val="0"/>
        </a:spcAft>
        <a:defRPr sz="3600">
          <a:solidFill>
            <a:schemeClr val="bg1"/>
          </a:solidFill>
          <a:latin typeface="Calibri" panose="020F0502020204030204" pitchFamily="34" charset="0"/>
        </a:defRPr>
      </a:lvl4pPr>
      <a:lvl5pPr algn="ctr" rtl="0" eaLnBrk="0" fontAlgn="base" hangingPunct="0">
        <a:spcBef>
          <a:spcPct val="0"/>
        </a:spcBef>
        <a:spcAft>
          <a:spcPct val="0"/>
        </a:spcAft>
        <a:defRPr sz="3600">
          <a:solidFill>
            <a:schemeClr val="bg1"/>
          </a:solidFill>
          <a:latin typeface="Calibri" panose="020F05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2.xml"/><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7.png"/><Relationship Id="rId4" Type="http://schemas.openxmlformats.org/officeDocument/2006/relationships/image" Target="../media/image51.png"/><Relationship Id="rId9" Type="http://schemas.openxmlformats.org/officeDocument/2006/relationships/image" Target="../media/image55.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g"/></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spice.unc.edu/wp-content/uploads/2022/01/Contact-isolation-SPICE-FINAL-with-translation-page-print-1.pdf" TargetMode="External"/><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7.png"/><Relationship Id="rId4" Type="http://schemas.openxmlformats.org/officeDocument/2006/relationships/image" Target="../media/image30.jpe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8376" y="4746626"/>
            <a:ext cx="15970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2"/>
          <p:cNvSpPr txBox="1">
            <a:spLocks noChangeArrowheads="1"/>
          </p:cNvSpPr>
          <p:nvPr/>
        </p:nvSpPr>
        <p:spPr bwMode="auto">
          <a:xfrm>
            <a:off x="4114800" y="363539"/>
            <a:ext cx="434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800"/>
              <a:t>Module G</a:t>
            </a:r>
          </a:p>
        </p:txBody>
      </p:sp>
      <p:pic>
        <p:nvPicPr>
          <p:cNvPr id="9" name="Picture 8">
            <a:extLst>
              <a:ext uri="{FF2B5EF4-FFF2-40B4-BE49-F238E27FC236}">
                <a16:creationId xmlns:a16="http://schemas.microsoft.com/office/drawing/2014/main" id="{568CAA8E-C917-7251-1C5F-B57B4D5C1614}"/>
              </a:ext>
            </a:extLst>
          </p:cNvPr>
          <p:cNvPicPr>
            <a:picLocks noChangeAspect="1"/>
          </p:cNvPicPr>
          <p:nvPr/>
        </p:nvPicPr>
        <p:blipFill>
          <a:blip r:embed="rId4">
            <a:extLst>
              <a:ext uri="{28A0092B-C50C-407E-A947-70E740481C1C}">
                <a14:useLocalDpi xmlns:a14="http://schemas.microsoft.com/office/drawing/2010/main" val="0"/>
              </a:ext>
            </a:extLst>
          </a:blip>
          <a:srcRect l="8134" r="8134"/>
          <a:stretch/>
        </p:blipFill>
        <p:spPr>
          <a:xfrm>
            <a:off x="291257" y="1617661"/>
            <a:ext cx="8166943" cy="5486400"/>
          </a:xfrm>
          <a:prstGeom prst="rect">
            <a:avLst/>
          </a:prstGeom>
        </p:spPr>
      </p:pic>
      <p:pic>
        <p:nvPicPr>
          <p:cNvPr id="10" name="Banner">
            <a:extLst>
              <a:ext uri="{FF2B5EF4-FFF2-40B4-BE49-F238E27FC236}">
                <a16:creationId xmlns:a16="http://schemas.microsoft.com/office/drawing/2014/main" id="{2F3BA1BC-14DD-D7B1-3FE7-A65C40D1F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11" name="TextBox 10">
            <a:extLst>
              <a:ext uri="{FF2B5EF4-FFF2-40B4-BE49-F238E27FC236}">
                <a16:creationId xmlns:a16="http://schemas.microsoft.com/office/drawing/2014/main" id="{504EB66F-D806-4B4E-84B0-0E7A7C222A88}"/>
              </a:ext>
            </a:extLst>
          </p:cNvPr>
          <p:cNvSpPr txBox="1"/>
          <p:nvPr/>
        </p:nvSpPr>
        <p:spPr>
          <a:xfrm>
            <a:off x="1334703" y="1082816"/>
            <a:ext cx="4356847" cy="707886"/>
          </a:xfrm>
          <a:prstGeom prst="rect">
            <a:avLst/>
          </a:prstGeom>
          <a:noFill/>
        </p:spPr>
        <p:txBody>
          <a:bodyPr wrap="square" rtlCol="0">
            <a:spAutoFit/>
          </a:bodyPr>
          <a:lstStyle/>
          <a:p>
            <a:r>
              <a:rPr lang="en-US" sz="4000" b="1">
                <a:solidFill>
                  <a:schemeClr val="bg1"/>
                </a:solidFill>
              </a:rPr>
              <a:t>Module G</a:t>
            </a:r>
          </a:p>
        </p:txBody>
      </p:sp>
      <p:pic>
        <p:nvPicPr>
          <p:cNvPr id="15" name="Picture 14">
            <a:extLst>
              <a:ext uri="{FF2B5EF4-FFF2-40B4-BE49-F238E27FC236}">
                <a16:creationId xmlns:a16="http://schemas.microsoft.com/office/drawing/2014/main" id="{6C2E3546-13A1-CD04-75B7-0FB7CCE8E34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96200" y="3240069"/>
            <a:ext cx="4495800" cy="2528887"/>
          </a:xfrm>
          <a:prstGeom prst="rect">
            <a:avLst/>
          </a:prstGeom>
        </p:spPr>
      </p:pic>
      <p:pic>
        <p:nvPicPr>
          <p:cNvPr id="16" name="Picture 15" descr="A picture containing transport, airplane, aircraft, sketch&#10;&#10;Description automatically generated">
            <a:extLst>
              <a:ext uri="{FF2B5EF4-FFF2-40B4-BE49-F238E27FC236}">
                <a16:creationId xmlns:a16="http://schemas.microsoft.com/office/drawing/2014/main" id="{D0CEA614-9BE4-417E-0965-FC413ED304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796036">
            <a:off x="9596998" y="1794921"/>
            <a:ext cx="2109840" cy="14358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277AA1A0-D337-4EA5-A324-D8D04E420AF0}"/>
              </a:ext>
            </a:extLst>
          </p:cNvPr>
          <p:cNvSpPr>
            <a:spLocks noGrp="1" noChangeArrowheads="1"/>
          </p:cNvSpPr>
          <p:nvPr>
            <p:ph idx="4294967295"/>
          </p:nvPr>
        </p:nvSpPr>
        <p:spPr>
          <a:xfrm>
            <a:off x="1409700" y="2286000"/>
            <a:ext cx="5829300" cy="4364177"/>
          </a:xfrm>
          <a:prstGeom prst="rect">
            <a:avLst/>
          </a:prstGeom>
        </p:spPr>
        <p:txBody>
          <a:bodyPr>
            <a:normAutofit/>
          </a:bodyPr>
          <a:lstStyle/>
          <a:p>
            <a:pPr>
              <a:lnSpc>
                <a:spcPct val="90000"/>
              </a:lnSpc>
              <a:defRPr/>
            </a:pPr>
            <a:r>
              <a:rPr lang="en-US" altLang="en-US" sz="2200">
                <a:solidFill>
                  <a:srgbClr val="532E1D"/>
                </a:solidFill>
              </a:rPr>
              <a:t>All venous access done using safety-engineered device(s)</a:t>
            </a:r>
          </a:p>
          <a:p>
            <a:pPr>
              <a:lnSpc>
                <a:spcPct val="90000"/>
              </a:lnSpc>
              <a:defRPr/>
            </a:pPr>
            <a:r>
              <a:rPr lang="en-US" altLang="en-US" sz="2200">
                <a:solidFill>
                  <a:srgbClr val="532E1D"/>
                </a:solidFill>
              </a:rPr>
              <a:t>Aseptic technique must be followed</a:t>
            </a:r>
          </a:p>
          <a:p>
            <a:pPr>
              <a:lnSpc>
                <a:spcPct val="90000"/>
              </a:lnSpc>
              <a:defRPr/>
            </a:pPr>
            <a:r>
              <a:rPr lang="en-US" altLang="en-US" sz="2200">
                <a:solidFill>
                  <a:srgbClr val="532E1D"/>
                </a:solidFill>
              </a:rPr>
              <a:t>No recapping of needles</a:t>
            </a:r>
          </a:p>
          <a:p>
            <a:pPr>
              <a:lnSpc>
                <a:spcPct val="90000"/>
              </a:lnSpc>
              <a:defRPr/>
            </a:pPr>
            <a:r>
              <a:rPr lang="en-US" altLang="en-US" sz="2200">
                <a:solidFill>
                  <a:srgbClr val="532E1D"/>
                </a:solidFill>
              </a:rPr>
              <a:t>Dispose of needles immediately in sharps container at point of use</a:t>
            </a:r>
          </a:p>
        </p:txBody>
      </p:sp>
      <p:pic>
        <p:nvPicPr>
          <p:cNvPr id="2" name="Banner">
            <a:extLst>
              <a:ext uri="{FF2B5EF4-FFF2-40B4-BE49-F238E27FC236}">
                <a16:creationId xmlns:a16="http://schemas.microsoft.com/office/drawing/2014/main" id="{96B42564-B239-5F6C-7E98-02FBF2016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73446EEF-1AF2-2252-7982-A0C847219D92}"/>
              </a:ext>
            </a:extLst>
          </p:cNvPr>
          <p:cNvSpPr txBox="1"/>
          <p:nvPr/>
        </p:nvSpPr>
        <p:spPr>
          <a:xfrm>
            <a:off x="1143000" y="1070650"/>
            <a:ext cx="5638800" cy="707886"/>
          </a:xfrm>
          <a:prstGeom prst="rect">
            <a:avLst/>
          </a:prstGeom>
          <a:noFill/>
        </p:spPr>
        <p:txBody>
          <a:bodyPr wrap="square" rtlCol="0">
            <a:spAutoFit/>
          </a:bodyPr>
          <a:lstStyle/>
          <a:p>
            <a:r>
              <a:rPr lang="en-US" sz="4000" b="1"/>
              <a:t>Phlebotomy</a:t>
            </a:r>
          </a:p>
        </p:txBody>
      </p:sp>
      <p:pic>
        <p:nvPicPr>
          <p:cNvPr id="6" name="Dr. Patient">
            <a:extLst>
              <a:ext uri="{FF2B5EF4-FFF2-40B4-BE49-F238E27FC236}">
                <a16:creationId xmlns:a16="http://schemas.microsoft.com/office/drawing/2014/main" id="{78478DBA-92EB-89CC-65A0-FAC2467657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3834" y="2301240"/>
            <a:ext cx="3429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ner">
            <a:extLst>
              <a:ext uri="{FF2B5EF4-FFF2-40B4-BE49-F238E27FC236}">
                <a16:creationId xmlns:a16="http://schemas.microsoft.com/office/drawing/2014/main" id="{CC5017B9-1B77-7D32-0BFC-89B4B7625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00E50214-7BF0-BB1A-2BD1-4198C9D05625}"/>
              </a:ext>
            </a:extLst>
          </p:cNvPr>
          <p:cNvSpPr txBox="1"/>
          <p:nvPr/>
        </p:nvSpPr>
        <p:spPr>
          <a:xfrm>
            <a:off x="1143000" y="1070650"/>
            <a:ext cx="9372600" cy="707886"/>
          </a:xfrm>
          <a:prstGeom prst="rect">
            <a:avLst/>
          </a:prstGeom>
          <a:noFill/>
        </p:spPr>
        <p:txBody>
          <a:bodyPr wrap="square" rtlCol="0">
            <a:spAutoFit/>
          </a:bodyPr>
          <a:lstStyle/>
          <a:p>
            <a:r>
              <a:rPr lang="en-US" sz="4000" b="1"/>
              <a:t>Transport Blood/Blood Products</a:t>
            </a:r>
          </a:p>
        </p:txBody>
      </p:sp>
      <p:sp>
        <p:nvSpPr>
          <p:cNvPr id="4" name="TextBox 3">
            <a:extLst>
              <a:ext uri="{FF2B5EF4-FFF2-40B4-BE49-F238E27FC236}">
                <a16:creationId xmlns:a16="http://schemas.microsoft.com/office/drawing/2014/main" id="{C825DB73-92C9-39A3-A005-AC8C86D72A0B}"/>
              </a:ext>
            </a:extLst>
          </p:cNvPr>
          <p:cNvSpPr txBox="1"/>
          <p:nvPr/>
        </p:nvSpPr>
        <p:spPr>
          <a:xfrm>
            <a:off x="1600200" y="2793087"/>
            <a:ext cx="3200400" cy="2308324"/>
          </a:xfrm>
          <a:prstGeom prst="rect">
            <a:avLst/>
          </a:prstGeom>
          <a:noFill/>
        </p:spPr>
        <p:txBody>
          <a:bodyPr wrap="square">
            <a:spAutoFit/>
          </a:bodyPr>
          <a:lstStyle/>
          <a:p>
            <a:pPr indent="-273050"/>
            <a:r>
              <a:rPr lang="en-US" altLang="en-US" sz="2400">
                <a:solidFill>
                  <a:srgbClr val="532E1D"/>
                </a:solidFill>
              </a:rPr>
              <a:t>Blood and pack red cells</a:t>
            </a:r>
          </a:p>
          <a:p>
            <a:pPr indent="-273050"/>
            <a:endParaRPr lang="en-US" altLang="en-US" sz="2400">
              <a:solidFill>
                <a:srgbClr val="532E1D"/>
              </a:solidFill>
            </a:endParaRPr>
          </a:p>
          <a:p>
            <a:pPr indent="-273050"/>
            <a:r>
              <a:rPr lang="en-US" altLang="en-US" sz="2400">
                <a:solidFill>
                  <a:srgbClr val="532E1D"/>
                </a:solidFill>
              </a:rPr>
              <a:t>Platelets</a:t>
            </a:r>
          </a:p>
          <a:p>
            <a:pPr indent="-273050"/>
            <a:endParaRPr lang="en-US" altLang="en-US" sz="2400">
              <a:solidFill>
                <a:srgbClr val="532E1D"/>
              </a:solidFill>
            </a:endParaRPr>
          </a:p>
          <a:p>
            <a:pPr indent="-273050"/>
            <a:endParaRPr lang="en-US" altLang="en-US" sz="2400">
              <a:solidFill>
                <a:srgbClr val="532E1D"/>
              </a:solidFill>
            </a:endParaRPr>
          </a:p>
          <a:p>
            <a:pPr indent="-273050"/>
            <a:r>
              <a:rPr lang="en-US" altLang="en-US" sz="2400">
                <a:solidFill>
                  <a:srgbClr val="532E1D"/>
                </a:solidFill>
              </a:rPr>
              <a:t>Liquid Plasma</a:t>
            </a:r>
          </a:p>
        </p:txBody>
      </p:sp>
      <p:sp>
        <p:nvSpPr>
          <p:cNvPr id="7" name="TextBox 6">
            <a:extLst>
              <a:ext uri="{FF2B5EF4-FFF2-40B4-BE49-F238E27FC236}">
                <a16:creationId xmlns:a16="http://schemas.microsoft.com/office/drawing/2014/main" id="{A2D1FC59-7215-EB3C-7B7C-F89C7B044C8C}"/>
              </a:ext>
            </a:extLst>
          </p:cNvPr>
          <p:cNvSpPr txBox="1"/>
          <p:nvPr/>
        </p:nvSpPr>
        <p:spPr>
          <a:xfrm>
            <a:off x="5486400" y="2690336"/>
            <a:ext cx="5257800" cy="2308324"/>
          </a:xfrm>
          <a:prstGeom prst="rect">
            <a:avLst/>
          </a:prstGeom>
          <a:noFill/>
        </p:spPr>
        <p:txBody>
          <a:bodyPr wrap="square">
            <a:spAutoFit/>
          </a:bodyPr>
          <a:lstStyle/>
          <a:p>
            <a:pPr indent="-273050"/>
            <a:r>
              <a:rPr lang="en-US" altLang="en-US" sz="2400">
                <a:solidFill>
                  <a:srgbClr val="532E1D"/>
                </a:solidFill>
              </a:rPr>
              <a:t>1-10⁰ C</a:t>
            </a:r>
          </a:p>
          <a:p>
            <a:pPr indent="-273050"/>
            <a:endParaRPr lang="en-US" altLang="en-US" sz="2400">
              <a:solidFill>
                <a:srgbClr val="532E1D"/>
              </a:solidFill>
            </a:endParaRPr>
          </a:p>
          <a:p>
            <a:pPr indent="-273050"/>
            <a:r>
              <a:rPr lang="en-US" altLang="en-US" sz="2400">
                <a:solidFill>
                  <a:srgbClr val="532E1D"/>
                </a:solidFill>
              </a:rPr>
              <a:t>1-10⁰ C (if stored cold)</a:t>
            </a:r>
          </a:p>
          <a:p>
            <a:pPr indent="-273050"/>
            <a:r>
              <a:rPr lang="en-US" altLang="en-US" sz="2400">
                <a:solidFill>
                  <a:srgbClr val="532E1D"/>
                </a:solidFill>
              </a:rPr>
              <a:t>or 20-24⁰ C (at room temperature)</a:t>
            </a:r>
          </a:p>
          <a:p>
            <a:pPr indent="-273050"/>
            <a:endParaRPr lang="en-US" altLang="en-US" sz="2400">
              <a:solidFill>
                <a:srgbClr val="532E1D"/>
              </a:solidFill>
            </a:endParaRPr>
          </a:p>
          <a:p>
            <a:pPr indent="-273050"/>
            <a:r>
              <a:rPr lang="en-US" altLang="en-US" sz="2400">
                <a:solidFill>
                  <a:srgbClr val="532E1D"/>
                </a:solidFill>
              </a:rPr>
              <a:t>1-10⁰ C</a:t>
            </a:r>
          </a:p>
        </p:txBody>
      </p:sp>
      <p:sp>
        <p:nvSpPr>
          <p:cNvPr id="8" name="TextBox 7">
            <a:extLst>
              <a:ext uri="{FF2B5EF4-FFF2-40B4-BE49-F238E27FC236}">
                <a16:creationId xmlns:a16="http://schemas.microsoft.com/office/drawing/2014/main" id="{D76E0E24-8CF2-5A27-223E-5B114EC16E0D}"/>
              </a:ext>
            </a:extLst>
          </p:cNvPr>
          <p:cNvSpPr txBox="1"/>
          <p:nvPr/>
        </p:nvSpPr>
        <p:spPr>
          <a:xfrm>
            <a:off x="1600200" y="2133600"/>
            <a:ext cx="2286000" cy="461665"/>
          </a:xfrm>
          <a:prstGeom prst="rect">
            <a:avLst/>
          </a:prstGeom>
          <a:noFill/>
        </p:spPr>
        <p:txBody>
          <a:bodyPr wrap="square" rtlCol="0">
            <a:spAutoFit/>
          </a:bodyPr>
          <a:lstStyle/>
          <a:p>
            <a:r>
              <a:rPr lang="en-US" sz="2400" b="1">
                <a:solidFill>
                  <a:srgbClr val="532E1D"/>
                </a:solidFill>
              </a:rPr>
              <a:t>Product</a:t>
            </a:r>
          </a:p>
        </p:txBody>
      </p:sp>
      <p:sp>
        <p:nvSpPr>
          <p:cNvPr id="9" name="TextBox 8">
            <a:extLst>
              <a:ext uri="{FF2B5EF4-FFF2-40B4-BE49-F238E27FC236}">
                <a16:creationId xmlns:a16="http://schemas.microsoft.com/office/drawing/2014/main" id="{9F560626-DE00-4433-6864-1A839243303D}"/>
              </a:ext>
            </a:extLst>
          </p:cNvPr>
          <p:cNvSpPr txBox="1"/>
          <p:nvPr/>
        </p:nvSpPr>
        <p:spPr>
          <a:xfrm>
            <a:off x="5466522" y="2133600"/>
            <a:ext cx="2286000" cy="461665"/>
          </a:xfrm>
          <a:prstGeom prst="rect">
            <a:avLst/>
          </a:prstGeom>
          <a:noFill/>
        </p:spPr>
        <p:txBody>
          <a:bodyPr wrap="square" rtlCol="0">
            <a:spAutoFit/>
          </a:bodyPr>
          <a:lstStyle/>
          <a:p>
            <a:r>
              <a:rPr lang="en-US" sz="2400" b="1">
                <a:solidFill>
                  <a:srgbClr val="532E1D"/>
                </a:solidFill>
              </a:rPr>
              <a:t>Temperature</a:t>
            </a:r>
          </a:p>
        </p:txBody>
      </p:sp>
      <p:sp>
        <p:nvSpPr>
          <p:cNvPr id="11" name="TextBox 10">
            <a:extLst>
              <a:ext uri="{FF2B5EF4-FFF2-40B4-BE49-F238E27FC236}">
                <a16:creationId xmlns:a16="http://schemas.microsoft.com/office/drawing/2014/main" id="{C99878B1-2745-16D2-D4E6-DE33DE9D83AD}"/>
              </a:ext>
            </a:extLst>
          </p:cNvPr>
          <p:cNvSpPr txBox="1"/>
          <p:nvPr/>
        </p:nvSpPr>
        <p:spPr>
          <a:xfrm>
            <a:off x="2019300" y="5281272"/>
            <a:ext cx="8153400" cy="646331"/>
          </a:xfrm>
          <a:prstGeom prst="rect">
            <a:avLst/>
          </a:prstGeom>
          <a:noFill/>
        </p:spPr>
        <p:txBody>
          <a:bodyPr wrap="square">
            <a:spAutoFit/>
          </a:bodyPr>
          <a:lstStyle/>
          <a:p>
            <a:pPr algn="ctr"/>
            <a:r>
              <a:rPr lang="en-US" altLang="en-US" i="1">
                <a:solidFill>
                  <a:srgbClr val="532E1D"/>
                </a:solidFill>
              </a:rPr>
              <a:t>Temperature must be monitored using temperature sensitive tags or thermometers;</a:t>
            </a:r>
          </a:p>
          <a:p>
            <a:pPr algn="ctr"/>
            <a:r>
              <a:rPr lang="en-US" altLang="en-US" i="1">
                <a:solidFill>
                  <a:srgbClr val="532E1D"/>
                </a:solidFill>
              </a:rPr>
              <a:t>Protect against direct exposure to ice packs or coolants</a:t>
            </a:r>
          </a:p>
        </p:txBody>
      </p:sp>
      <p:pic>
        <p:nvPicPr>
          <p:cNvPr id="5" name="Picture 4" descr="A blood bag with a string&#10;&#10;Description automatically generated">
            <a:extLst>
              <a:ext uri="{FF2B5EF4-FFF2-40B4-BE49-F238E27FC236}">
                <a16:creationId xmlns:a16="http://schemas.microsoft.com/office/drawing/2014/main" id="{14808555-871A-B8C2-EFFF-B891EBC93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3967" y="1442010"/>
            <a:ext cx="1297753" cy="19869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ag">
            <a:extLst>
              <a:ext uri="{FF2B5EF4-FFF2-40B4-BE49-F238E27FC236}">
                <a16:creationId xmlns:a16="http://schemas.microsoft.com/office/drawing/2014/main" id="{8E5C0BF9-3F45-467F-9A00-66A78498C9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92896" y="1716042"/>
            <a:ext cx="1757363"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igid contain">
            <a:extLst>
              <a:ext uri="{FF2B5EF4-FFF2-40B4-BE49-F238E27FC236}">
                <a16:creationId xmlns:a16="http://schemas.microsoft.com/office/drawing/2014/main" id="{623C171A-60ED-903B-E33E-737F558A24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86456" y="3287118"/>
            <a:ext cx="2072408" cy="181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ymbol" descr="A red and black biohazard sign&#10;&#10;Description automatically generated">
            <a:extLst>
              <a:ext uri="{FF2B5EF4-FFF2-40B4-BE49-F238E27FC236}">
                <a16:creationId xmlns:a16="http://schemas.microsoft.com/office/drawing/2014/main" id="{BDF1F010-5B98-3057-DE74-2D700E64B4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8249" y="4125401"/>
            <a:ext cx="2041880" cy="1531410"/>
          </a:xfrm>
          <a:prstGeom prst="rect">
            <a:avLst/>
          </a:prstGeom>
        </p:spPr>
      </p:pic>
      <p:pic>
        <p:nvPicPr>
          <p:cNvPr id="9" name="gfx car" descr="A green car with a black background&#10;&#10;Description automatically generated">
            <a:extLst>
              <a:ext uri="{FF2B5EF4-FFF2-40B4-BE49-F238E27FC236}">
                <a16:creationId xmlns:a16="http://schemas.microsoft.com/office/drawing/2014/main" id="{10093C7B-E23A-8AD7-FF01-CEB7F46CB8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6674" y="2111073"/>
            <a:ext cx="1298169" cy="796830"/>
          </a:xfrm>
          <a:prstGeom prst="rect">
            <a:avLst/>
          </a:prstGeom>
        </p:spPr>
      </p:pic>
      <p:pic>
        <p:nvPicPr>
          <p:cNvPr id="10" name="circle slash" descr="A picture containing object&#10;&#10;Description generated with high confidence">
            <a:extLst>
              <a:ext uri="{FF2B5EF4-FFF2-40B4-BE49-F238E27FC236}">
                <a16:creationId xmlns:a16="http://schemas.microsoft.com/office/drawing/2014/main" id="{39F01A05-DA65-E869-1B6A-63866DA8496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1731857"/>
            <a:ext cx="1602695" cy="155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seat" descr="The seat belt in a car&#10;&#10;Description automatically generated">
            <a:extLst>
              <a:ext uri="{FF2B5EF4-FFF2-40B4-BE49-F238E27FC236}">
                <a16:creationId xmlns:a16="http://schemas.microsoft.com/office/drawing/2014/main" id="{0FE099CE-D011-61F1-177C-5E2C4C283B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0619" y="4482361"/>
            <a:ext cx="2167722" cy="1446267"/>
          </a:xfrm>
          <a:prstGeom prst="rect">
            <a:avLst/>
          </a:prstGeom>
        </p:spPr>
      </p:pic>
      <p:sp>
        <p:nvSpPr>
          <p:cNvPr id="30723" name="bullets">
            <a:extLst>
              <a:ext uri="{FF2B5EF4-FFF2-40B4-BE49-F238E27FC236}">
                <a16:creationId xmlns:a16="http://schemas.microsoft.com/office/drawing/2014/main" id="{929528FC-43CC-424F-AD3A-D4F83FBA946B}"/>
              </a:ext>
            </a:extLst>
          </p:cNvPr>
          <p:cNvSpPr>
            <a:spLocks noGrp="1" noChangeArrowheads="1"/>
          </p:cNvSpPr>
          <p:nvPr>
            <p:ph idx="4294967295"/>
          </p:nvPr>
        </p:nvSpPr>
        <p:spPr>
          <a:xfrm>
            <a:off x="1044186" y="1966895"/>
            <a:ext cx="4668045" cy="3988135"/>
          </a:xfrm>
          <a:prstGeom prst="rect">
            <a:avLst/>
          </a:prstGeom>
        </p:spPr>
        <p:txBody>
          <a:bodyPr>
            <a:normAutofit/>
          </a:bodyPr>
          <a:lstStyle/>
          <a:p>
            <a:pPr>
              <a:lnSpc>
                <a:spcPct val="110000"/>
              </a:lnSpc>
              <a:defRPr/>
            </a:pPr>
            <a:r>
              <a:rPr lang="en-US" altLang="en-US" sz="2200">
                <a:solidFill>
                  <a:srgbClr val="532E1D"/>
                </a:solidFill>
              </a:rPr>
              <a:t>Specimens should not be hand carried to employee’s vehicle</a:t>
            </a:r>
          </a:p>
          <a:p>
            <a:pPr>
              <a:lnSpc>
                <a:spcPct val="110000"/>
              </a:lnSpc>
              <a:defRPr/>
            </a:pPr>
            <a:r>
              <a:rPr lang="en-US" altLang="en-US" sz="2200">
                <a:solidFill>
                  <a:srgbClr val="532E1D"/>
                </a:solidFill>
              </a:rPr>
              <a:t>Place in a plastic zip lock lab specimen bag with a biohazard label</a:t>
            </a:r>
          </a:p>
          <a:p>
            <a:pPr>
              <a:lnSpc>
                <a:spcPct val="110000"/>
              </a:lnSpc>
              <a:defRPr/>
            </a:pPr>
            <a:r>
              <a:rPr lang="en-US" altLang="en-US" sz="2200">
                <a:solidFill>
                  <a:srgbClr val="532E1D"/>
                </a:solidFill>
              </a:rPr>
              <a:t>Place in a secondary specimen bag for transportation (rigid container preferred)</a:t>
            </a:r>
          </a:p>
          <a:p>
            <a:pPr>
              <a:lnSpc>
                <a:spcPct val="110000"/>
              </a:lnSpc>
              <a:defRPr/>
            </a:pPr>
            <a:r>
              <a:rPr lang="en-US" altLang="en-US" sz="2200">
                <a:solidFill>
                  <a:srgbClr val="532E1D"/>
                </a:solidFill>
              </a:rPr>
              <a:t>Secondary bag may be transported in the clean section of vehicle</a:t>
            </a:r>
          </a:p>
        </p:txBody>
      </p:sp>
      <p:pic>
        <p:nvPicPr>
          <p:cNvPr id="2" name="Banner">
            <a:extLst>
              <a:ext uri="{FF2B5EF4-FFF2-40B4-BE49-F238E27FC236}">
                <a16:creationId xmlns:a16="http://schemas.microsoft.com/office/drawing/2014/main" id="{5703E13E-80BC-E470-3267-D1F946C91F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header">
            <a:extLst>
              <a:ext uri="{FF2B5EF4-FFF2-40B4-BE49-F238E27FC236}">
                <a16:creationId xmlns:a16="http://schemas.microsoft.com/office/drawing/2014/main" id="{A40117C8-59FA-E001-05E5-D19FAA990CC7}"/>
              </a:ext>
            </a:extLst>
          </p:cNvPr>
          <p:cNvSpPr txBox="1"/>
          <p:nvPr/>
        </p:nvSpPr>
        <p:spPr>
          <a:xfrm>
            <a:off x="1143000" y="1070650"/>
            <a:ext cx="8266114" cy="707886"/>
          </a:xfrm>
          <a:prstGeom prst="rect">
            <a:avLst/>
          </a:prstGeom>
          <a:noFill/>
        </p:spPr>
        <p:txBody>
          <a:bodyPr wrap="square" rtlCol="0">
            <a:spAutoFit/>
          </a:bodyPr>
          <a:lstStyle/>
          <a:p>
            <a:r>
              <a:rPr lang="en-US" sz="4000" b="1"/>
              <a:t>Specimen Collection and Transport</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animEffect transition="in" filter="fade">
                                      <p:cBhvr>
                                        <p:cTn id="7" dur="500"/>
                                        <p:tgtEl>
                                          <p:spTgt spid="3072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animEffect transition="in" filter="fade">
                                      <p:cBhvr>
                                        <p:cTn id="15" dur="500"/>
                                        <p:tgtEl>
                                          <p:spTgt spid="3072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723">
                                            <p:txEl>
                                              <p:pRg st="3" end="3"/>
                                            </p:txEl>
                                          </p:spTgt>
                                        </p:tgtEl>
                                        <p:attrNameLst>
                                          <p:attrName>style.visibility</p:attrName>
                                        </p:attrNameLst>
                                      </p:cBhvr>
                                      <p:to>
                                        <p:strVal val="visible"/>
                                      </p:to>
                                    </p:set>
                                    <p:animEffect transition="in" filter="fade">
                                      <p:cBhvr>
                                        <p:cTn id="26" dur="500"/>
                                        <p:tgtEl>
                                          <p:spTgt spid="30723">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ner">
            <a:extLst>
              <a:ext uri="{FF2B5EF4-FFF2-40B4-BE49-F238E27FC236}">
                <a16:creationId xmlns:a16="http://schemas.microsoft.com/office/drawing/2014/main" id="{2032DC1B-8CE7-93CF-EC34-B5E185586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99" y="427609"/>
            <a:ext cx="10256154" cy="877852"/>
          </a:xfrm>
          <a:prstGeom prst="rect">
            <a:avLst/>
          </a:prstGeom>
        </p:spPr>
      </p:pic>
      <p:sp>
        <p:nvSpPr>
          <p:cNvPr id="11" name="TextBox 10">
            <a:extLst>
              <a:ext uri="{FF2B5EF4-FFF2-40B4-BE49-F238E27FC236}">
                <a16:creationId xmlns:a16="http://schemas.microsoft.com/office/drawing/2014/main" id="{B7522766-232E-3510-2780-835EA1786BFF}"/>
              </a:ext>
            </a:extLst>
          </p:cNvPr>
          <p:cNvSpPr txBox="1"/>
          <p:nvPr/>
        </p:nvSpPr>
        <p:spPr>
          <a:xfrm>
            <a:off x="1093788" y="412751"/>
            <a:ext cx="9498012" cy="707886"/>
          </a:xfrm>
          <a:prstGeom prst="rect">
            <a:avLst/>
          </a:prstGeom>
          <a:noFill/>
        </p:spPr>
        <p:txBody>
          <a:bodyPr wrap="square" rtlCol="0">
            <a:spAutoFit/>
          </a:bodyPr>
          <a:lstStyle/>
          <a:p>
            <a:r>
              <a:rPr lang="en-US" sz="4000" b="1"/>
              <a:t>Catheter-associated Urinary Tract Infection</a:t>
            </a:r>
          </a:p>
        </p:txBody>
      </p:sp>
      <p:pic>
        <p:nvPicPr>
          <p:cNvPr id="2" name="1 page">
            <a:extLst>
              <a:ext uri="{FF2B5EF4-FFF2-40B4-BE49-F238E27FC236}">
                <a16:creationId xmlns:a16="http://schemas.microsoft.com/office/drawing/2014/main" id="{822044C5-312B-AAD4-E67E-425C7D21D6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227" y="1155471"/>
            <a:ext cx="10323545" cy="570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19B786EB-50AC-4BF7-E627-37E366FC8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header">
            <a:extLst>
              <a:ext uri="{FF2B5EF4-FFF2-40B4-BE49-F238E27FC236}">
                <a16:creationId xmlns:a16="http://schemas.microsoft.com/office/drawing/2014/main" id="{B0A37634-F522-72D9-6FA7-DFE3C3A81D82}"/>
              </a:ext>
            </a:extLst>
          </p:cNvPr>
          <p:cNvSpPr txBox="1"/>
          <p:nvPr/>
        </p:nvSpPr>
        <p:spPr>
          <a:xfrm>
            <a:off x="1143000" y="1070650"/>
            <a:ext cx="8534400" cy="707886"/>
          </a:xfrm>
          <a:prstGeom prst="rect">
            <a:avLst/>
          </a:prstGeom>
          <a:noFill/>
        </p:spPr>
        <p:txBody>
          <a:bodyPr wrap="square" rtlCol="0">
            <a:spAutoFit/>
          </a:bodyPr>
          <a:lstStyle/>
          <a:p>
            <a:r>
              <a:rPr lang="en-US" sz="4000" b="1"/>
              <a:t>Intermittent Urinary Catheters</a:t>
            </a:r>
          </a:p>
        </p:txBody>
      </p:sp>
      <p:sp>
        <p:nvSpPr>
          <p:cNvPr id="43011" name="text 1" hidden="1">
            <a:extLst>
              <a:ext uri="{FF2B5EF4-FFF2-40B4-BE49-F238E27FC236}">
                <a16:creationId xmlns:a16="http://schemas.microsoft.com/office/drawing/2014/main" id="{765CD5C2-76F5-4656-B122-5EE1336EAAAD}"/>
              </a:ext>
            </a:extLst>
          </p:cNvPr>
          <p:cNvSpPr>
            <a:spLocks noGrp="1" noChangeArrowheads="1"/>
          </p:cNvSpPr>
          <p:nvPr>
            <p:ph idx="4294967295"/>
          </p:nvPr>
        </p:nvSpPr>
        <p:spPr>
          <a:xfrm>
            <a:off x="4621695" y="3021496"/>
            <a:ext cx="6192077" cy="993913"/>
          </a:xfrm>
          <a:prstGeom prst="rect">
            <a:avLst/>
          </a:prstGeom>
        </p:spPr>
        <p:txBody>
          <a:bodyPr lIns="91440" tIns="45720" rIns="91440" bIns="45720" anchor="t"/>
          <a:lstStyle/>
          <a:p>
            <a:pPr marL="69850" indent="0">
              <a:lnSpc>
                <a:spcPct val="110000"/>
              </a:lnSpc>
              <a:buNone/>
              <a:defRPr/>
            </a:pPr>
            <a:r>
              <a:rPr lang="en-US" sz="2200" dirty="0">
                <a:solidFill>
                  <a:srgbClr val="532E1D"/>
                </a:solidFill>
              </a:rPr>
              <a:t>Clean technique is adequate for patients doing self I/O catheterization.</a:t>
            </a:r>
          </a:p>
        </p:txBody>
      </p:sp>
      <p:pic>
        <p:nvPicPr>
          <p:cNvPr id="14" name="wash hand pic 1" descr="A person washing their hands under a running water&#10;&#10;Description automatically generated">
            <a:extLst>
              <a:ext uri="{FF2B5EF4-FFF2-40B4-BE49-F238E27FC236}">
                <a16:creationId xmlns:a16="http://schemas.microsoft.com/office/drawing/2014/main" id="{48EBB173-D9FD-66FE-6251-476132CD5CE5}"/>
              </a:ext>
            </a:extLst>
          </p:cNvPr>
          <p:cNvPicPr>
            <a:picLocks noChangeAspect="1"/>
          </p:cNvPicPr>
          <p:nvPr/>
        </p:nvPicPr>
        <p:blipFill rotWithShape="1">
          <a:blip r:embed="rId4">
            <a:extLst>
              <a:ext uri="{28A0092B-C50C-407E-A947-70E740481C1C}">
                <a14:useLocalDpi xmlns:a14="http://schemas.microsoft.com/office/drawing/2010/main" val="0"/>
              </a:ext>
            </a:extLst>
          </a:blip>
          <a:srcRect l="39451" r="8199"/>
          <a:stretch/>
        </p:blipFill>
        <p:spPr>
          <a:xfrm>
            <a:off x="1524000" y="2070386"/>
            <a:ext cx="2835965" cy="3681057"/>
          </a:xfrm>
          <a:prstGeom prst="rect">
            <a:avLst/>
          </a:prstGeom>
        </p:spPr>
      </p:pic>
      <p:sp>
        <p:nvSpPr>
          <p:cNvPr id="10" name="text 2">
            <a:extLst>
              <a:ext uri="{FF2B5EF4-FFF2-40B4-BE49-F238E27FC236}">
                <a16:creationId xmlns:a16="http://schemas.microsoft.com/office/drawing/2014/main" id="{9C616E4C-8EC3-1A84-F377-849B01D9A2D7}"/>
              </a:ext>
            </a:extLst>
          </p:cNvPr>
          <p:cNvSpPr txBox="1"/>
          <p:nvPr/>
        </p:nvSpPr>
        <p:spPr>
          <a:xfrm>
            <a:off x="4681330" y="3057939"/>
            <a:ext cx="5715879" cy="1107996"/>
          </a:xfrm>
          <a:prstGeom prst="rect">
            <a:avLst/>
          </a:prstGeom>
          <a:noFill/>
        </p:spPr>
        <p:txBody>
          <a:bodyPr wrap="square">
            <a:spAutoFit/>
          </a:bodyPr>
          <a:lstStyle/>
          <a:p>
            <a:r>
              <a:rPr lang="en-US" altLang="en-US" sz="2200" dirty="0">
                <a:solidFill>
                  <a:srgbClr val="532E1D"/>
                </a:solidFill>
                <a:latin typeface="+mn-lt"/>
              </a:rPr>
              <a:t>Leg bags are favored when the patients are ambulatory. The patients or caregivers should be taught to empty the bag at frequent intervals.</a:t>
            </a:r>
            <a:endParaRPr lang="en-US" sz="2200" dirty="0">
              <a:solidFill>
                <a:srgbClr val="532E1D"/>
              </a:solidFill>
              <a:latin typeface="+mn-lt"/>
            </a:endParaRPr>
          </a:p>
        </p:txBody>
      </p:sp>
      <p:pic>
        <p:nvPicPr>
          <p:cNvPr id="8" name="leg bag pic 2">
            <a:extLst>
              <a:ext uri="{FF2B5EF4-FFF2-40B4-BE49-F238E27FC236}">
                <a16:creationId xmlns:a16="http://schemas.microsoft.com/office/drawing/2014/main" id="{27513E76-9FD3-060F-4F20-826C0FAC51A0}"/>
              </a:ext>
            </a:extLst>
          </p:cNvPr>
          <p:cNvPicPr>
            <a:picLocks noChangeAspect="1"/>
          </p:cNvPicPr>
          <p:nvPr/>
        </p:nvPicPr>
        <p:blipFill rotWithShape="1">
          <a:blip r:embed="rId5">
            <a:extLst>
              <a:ext uri="{28A0092B-C50C-407E-A947-70E740481C1C}">
                <a14:useLocalDpi xmlns:a14="http://schemas.microsoft.com/office/drawing/2010/main" val="0"/>
              </a:ext>
            </a:extLst>
          </a:blip>
          <a:srcRect l="25460" r="16070"/>
          <a:stretch/>
        </p:blipFill>
        <p:spPr bwMode="auto">
          <a:xfrm>
            <a:off x="1527312" y="2066193"/>
            <a:ext cx="2845904" cy="368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3011">
                                            <p:txEl>
                                              <p:pRg st="0" end="0"/>
                                            </p:txEl>
                                          </p:spTgt>
                                        </p:tgtEl>
                                      </p:cBhvr>
                                    </p:animEffect>
                                    <p:set>
                                      <p:cBhvr>
                                        <p:cTn id="7" dur="1" fill="hold">
                                          <p:stCondLst>
                                            <p:cond delay="499"/>
                                          </p:stCondLst>
                                        </p:cTn>
                                        <p:tgtEl>
                                          <p:spTgt spid="43011">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BAAA8E40-FE78-4367-B9C3-1C09A1C9F315}"/>
              </a:ext>
            </a:extLst>
          </p:cNvPr>
          <p:cNvSpPr>
            <a:spLocks noGrp="1" noChangeArrowheads="1"/>
          </p:cNvSpPr>
          <p:nvPr>
            <p:ph idx="4294967295"/>
          </p:nvPr>
        </p:nvSpPr>
        <p:spPr>
          <a:xfrm>
            <a:off x="1296277" y="3962400"/>
            <a:ext cx="9753600" cy="1676400"/>
          </a:xfrm>
          <a:prstGeom prst="rect">
            <a:avLst/>
          </a:prstGeom>
        </p:spPr>
        <p:txBody>
          <a:bodyPr lIns="91440" tIns="45720" rIns="91440" bIns="45720" rtlCol="0" anchor="t">
            <a:normAutofit/>
          </a:bodyPr>
          <a:lstStyle/>
          <a:p>
            <a:pPr marL="342900" lvl="1">
              <a:lnSpc>
                <a:spcPct val="110000"/>
              </a:lnSpc>
              <a:defRPr/>
            </a:pPr>
            <a:r>
              <a:rPr lang="en-US" sz="2000">
                <a:solidFill>
                  <a:srgbClr val="532E1D"/>
                </a:solidFill>
              </a:rPr>
              <a:t>Suction canisters used for only 1 patient, emptied daily and washed with soap and water</a:t>
            </a:r>
          </a:p>
          <a:p>
            <a:pPr marL="342900" lvl="1">
              <a:lnSpc>
                <a:spcPct val="110000"/>
              </a:lnSpc>
              <a:defRPr/>
            </a:pPr>
            <a:r>
              <a:rPr lang="en-US" sz="2000">
                <a:solidFill>
                  <a:srgbClr val="532E1D"/>
                </a:solidFill>
              </a:rPr>
              <a:t>Suction tubing rinsed with tap water after each use</a:t>
            </a:r>
          </a:p>
          <a:p>
            <a:pPr marL="342900" lvl="1">
              <a:lnSpc>
                <a:spcPct val="110000"/>
              </a:lnSpc>
              <a:defRPr/>
            </a:pPr>
            <a:r>
              <a:rPr lang="en-US" sz="2000">
                <a:solidFill>
                  <a:srgbClr val="532E1D"/>
                </a:solidFill>
              </a:rPr>
              <a:t>Tubing disinfected weekly with a 1:10 bleach/water solution or a 1:3 vinegar solution</a:t>
            </a:r>
          </a:p>
        </p:txBody>
      </p:sp>
      <p:pic>
        <p:nvPicPr>
          <p:cNvPr id="2" name="trach. pic">
            <a:extLst>
              <a:ext uri="{FF2B5EF4-FFF2-40B4-BE49-F238E27FC236}">
                <a16:creationId xmlns:a16="http://schemas.microsoft.com/office/drawing/2014/main" id="{0ED8C36A-537A-77DF-1A3D-5980D16220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29485" y="1070650"/>
            <a:ext cx="1316038"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a16="http://schemas.microsoft.com/office/drawing/2014/main" id="{C804F2D9-F9BA-6FDF-F89D-773D4EAD75FE}"/>
              </a:ext>
            </a:extLst>
          </p:cNvPr>
          <p:cNvGraphicFramePr>
            <a:graphicFrameLocks noGrp="1"/>
          </p:cNvGraphicFramePr>
          <p:nvPr>
            <p:extLst>
              <p:ext uri="{D42A27DB-BD31-4B8C-83A1-F6EECF244321}">
                <p14:modId xmlns:p14="http://schemas.microsoft.com/office/powerpoint/2010/main" val="3971498818"/>
              </p:ext>
            </p:extLst>
          </p:nvPr>
        </p:nvGraphicFramePr>
        <p:xfrm>
          <a:off x="1371600" y="1877477"/>
          <a:ext cx="9165156" cy="1878031"/>
        </p:xfrm>
        <a:graphic>
          <a:graphicData uri="http://schemas.openxmlformats.org/drawingml/2006/table">
            <a:tbl>
              <a:tblPr firstRow="1" bandRow="1">
                <a:tableStyleId>{5C22544A-7EE6-4342-B048-85BDC9FD1C3A}</a:tableStyleId>
              </a:tblPr>
              <a:tblGrid>
                <a:gridCol w="4582578">
                  <a:extLst>
                    <a:ext uri="{9D8B030D-6E8A-4147-A177-3AD203B41FA5}">
                      <a16:colId xmlns:a16="http://schemas.microsoft.com/office/drawing/2014/main" val="20000"/>
                    </a:ext>
                  </a:extLst>
                </a:gridCol>
                <a:gridCol w="4582578">
                  <a:extLst>
                    <a:ext uri="{9D8B030D-6E8A-4147-A177-3AD203B41FA5}">
                      <a16:colId xmlns:a16="http://schemas.microsoft.com/office/drawing/2014/main" val="20001"/>
                    </a:ext>
                  </a:extLst>
                </a:gridCol>
              </a:tblGrid>
              <a:tr h="390439">
                <a:tc>
                  <a:txBody>
                    <a:bodyPr/>
                    <a:lstStyle/>
                    <a:p>
                      <a:pPr algn="ctr"/>
                      <a:r>
                        <a:rPr lang="en-US" sz="2400"/>
                        <a:t>Clean Technique</a:t>
                      </a:r>
                    </a:p>
                  </a:txBody>
                  <a:tcPr marT="45707" marB="45707"/>
                </a:tc>
                <a:tc>
                  <a:txBody>
                    <a:bodyPr/>
                    <a:lstStyle/>
                    <a:p>
                      <a:pPr algn="ctr"/>
                      <a:r>
                        <a:rPr lang="en-US" sz="2400"/>
                        <a:t>Sterile</a:t>
                      </a:r>
                      <a:r>
                        <a:rPr lang="en-US" sz="2400" baseline="0"/>
                        <a:t> technique</a:t>
                      </a:r>
                      <a:endParaRPr lang="en-US" sz="2400"/>
                    </a:p>
                  </a:txBody>
                  <a:tcPr marT="45707" marB="45707"/>
                </a:tc>
                <a:extLst>
                  <a:ext uri="{0D108BD9-81ED-4DB2-BD59-A6C34878D82A}">
                    <a16:rowId xmlns:a16="http://schemas.microsoft.com/office/drawing/2014/main" val="10000"/>
                  </a:ext>
                </a:extLst>
              </a:tr>
              <a:tr h="546623">
                <a:tc>
                  <a:txBody>
                    <a:bodyPr/>
                    <a:lstStyle/>
                    <a:p>
                      <a:pPr marL="285750" indent="-285750">
                        <a:buFont typeface="Arial" panose="020B0604020202020204" pitchFamily="34" charset="0"/>
                        <a:buChar char="•"/>
                      </a:pPr>
                      <a:r>
                        <a:rPr lang="en-US" sz="1800"/>
                        <a:t>In most situations</a:t>
                      </a:r>
                    </a:p>
                  </a:txBody>
                  <a:tcPr marT="45707" marB="45707"/>
                </a:tc>
                <a:tc>
                  <a:txBody>
                    <a:bodyPr/>
                    <a:lstStyle/>
                    <a:p>
                      <a:pPr marL="285750" indent="-285750">
                        <a:buFont typeface="Arial" panose="020B0604020202020204" pitchFamily="34" charset="0"/>
                        <a:buChar char="•"/>
                      </a:pPr>
                      <a:r>
                        <a:rPr lang="en-US" sz="1800"/>
                        <a:t>Tracheostomy less than one month old</a:t>
                      </a:r>
                    </a:p>
                    <a:p>
                      <a:pPr marL="285750" indent="-285750">
                        <a:buFont typeface="Arial" panose="020B0604020202020204" pitchFamily="34" charset="0"/>
                        <a:buChar char="•"/>
                      </a:pPr>
                      <a:r>
                        <a:rPr lang="en-US" sz="1800"/>
                        <a:t>Physician orders</a:t>
                      </a:r>
                    </a:p>
                  </a:txBody>
                  <a:tcPr marT="45707" marB="45707"/>
                </a:tc>
                <a:extLst>
                  <a:ext uri="{0D108BD9-81ED-4DB2-BD59-A6C34878D82A}">
                    <a16:rowId xmlns:a16="http://schemas.microsoft.com/office/drawing/2014/main" val="10001"/>
                  </a:ext>
                </a:extLst>
              </a:tr>
              <a:tr h="780803">
                <a:tc>
                  <a:txBody>
                    <a:bodyPr/>
                    <a:lstStyle/>
                    <a:p>
                      <a:pPr marL="285750" indent="-285750">
                        <a:buFont typeface="Arial" panose="020B0604020202020204" pitchFamily="34" charset="0"/>
                        <a:buChar char="•"/>
                      </a:pPr>
                      <a:endParaRPr lang="en-US" sz="1800"/>
                    </a:p>
                  </a:txBody>
                  <a:tcPr marT="45707" marB="45707"/>
                </a:tc>
                <a:tc>
                  <a:txBody>
                    <a:bodyPr/>
                    <a:lstStyle/>
                    <a:p>
                      <a:pPr marL="285750" indent="-285750">
                        <a:buFont typeface="Arial" panose="020B0604020202020204" pitchFamily="34" charset="0"/>
                        <a:buChar char="•"/>
                      </a:pPr>
                      <a:endParaRPr lang="en-US" sz="1800"/>
                    </a:p>
                  </a:txBody>
                  <a:tcPr marT="45707" marB="45707"/>
                </a:tc>
                <a:extLst>
                  <a:ext uri="{0D108BD9-81ED-4DB2-BD59-A6C34878D82A}">
                    <a16:rowId xmlns:a16="http://schemas.microsoft.com/office/drawing/2014/main" val="10002"/>
                  </a:ext>
                </a:extLst>
              </a:tr>
            </a:tbl>
          </a:graphicData>
        </a:graphic>
      </p:graphicFrame>
      <p:sp>
        <p:nvSpPr>
          <p:cNvPr id="9" name="bullet 2">
            <a:extLst>
              <a:ext uri="{FF2B5EF4-FFF2-40B4-BE49-F238E27FC236}">
                <a16:creationId xmlns:a16="http://schemas.microsoft.com/office/drawing/2014/main" id="{5B74EAB4-DE35-5450-5020-5C8263B5CB9C}"/>
              </a:ext>
            </a:extLst>
          </p:cNvPr>
          <p:cNvSpPr txBox="1"/>
          <p:nvPr/>
        </p:nvSpPr>
        <p:spPr>
          <a:xfrm>
            <a:off x="1399903" y="3042251"/>
            <a:ext cx="4195521" cy="646331"/>
          </a:xfrm>
          <a:prstGeom prst="rect">
            <a:avLst/>
          </a:prstGeom>
          <a:noFill/>
        </p:spPr>
        <p:txBody>
          <a:bodyPr wrap="square">
            <a:spAutoFit/>
          </a:bodyPr>
          <a:lstStyle/>
          <a:p>
            <a:pPr marL="285750" indent="-285750">
              <a:buFont typeface="Arial" panose="020B0604020202020204" pitchFamily="34" charset="0"/>
              <a:buChar char="•"/>
            </a:pPr>
            <a:r>
              <a:rPr lang="en-US">
                <a:solidFill>
                  <a:schemeClr val="dk1"/>
                </a:solidFill>
                <a:latin typeface="+mn-lt"/>
              </a:rPr>
              <a:t>Change suction catheters at least daily </a:t>
            </a:r>
          </a:p>
          <a:p>
            <a:pPr marL="285750" indent="-285750">
              <a:buFont typeface="Arial" panose="020B0604020202020204" pitchFamily="34" charset="0"/>
              <a:buChar char="•"/>
            </a:pPr>
            <a:r>
              <a:rPr lang="en-US">
                <a:solidFill>
                  <a:schemeClr val="dk1"/>
                </a:solidFill>
                <a:latin typeface="+mn-lt"/>
              </a:rPr>
              <a:t>Flush with saline after each use</a:t>
            </a:r>
          </a:p>
        </p:txBody>
      </p:sp>
      <p:sp>
        <p:nvSpPr>
          <p:cNvPr id="6" name="bullet 1">
            <a:extLst>
              <a:ext uri="{FF2B5EF4-FFF2-40B4-BE49-F238E27FC236}">
                <a16:creationId xmlns:a16="http://schemas.microsoft.com/office/drawing/2014/main" id="{E64CE8F6-40D1-6E29-5886-EF4082CD90D4}"/>
              </a:ext>
            </a:extLst>
          </p:cNvPr>
          <p:cNvSpPr txBox="1"/>
          <p:nvPr/>
        </p:nvSpPr>
        <p:spPr>
          <a:xfrm>
            <a:off x="5973772" y="3059668"/>
            <a:ext cx="4495800" cy="369332"/>
          </a:xfrm>
          <a:prstGeom prst="rect">
            <a:avLst/>
          </a:prstGeom>
          <a:noFill/>
        </p:spPr>
        <p:txBody>
          <a:bodyPr wrap="square">
            <a:spAutoFit/>
          </a:bodyPr>
          <a:lstStyle/>
          <a:p>
            <a:pPr marL="285750" indent="-285750">
              <a:buFont typeface="Arial" panose="020B0604020202020204" pitchFamily="34" charset="0"/>
              <a:buChar char="•"/>
            </a:pPr>
            <a:r>
              <a:rPr lang="en-US">
                <a:solidFill>
                  <a:schemeClr val="dk1"/>
                </a:solidFill>
                <a:latin typeface="+mn-lt"/>
              </a:rPr>
              <a:t>Use new sterile suction catheter each time</a:t>
            </a:r>
          </a:p>
        </p:txBody>
      </p:sp>
      <p:pic>
        <p:nvPicPr>
          <p:cNvPr id="3" name="Banner">
            <a:extLst>
              <a:ext uri="{FF2B5EF4-FFF2-40B4-BE49-F238E27FC236}">
                <a16:creationId xmlns:a16="http://schemas.microsoft.com/office/drawing/2014/main" id="{387937EF-8EB1-73FB-DD9B-F147960D8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header">
            <a:extLst>
              <a:ext uri="{FF2B5EF4-FFF2-40B4-BE49-F238E27FC236}">
                <a16:creationId xmlns:a16="http://schemas.microsoft.com/office/drawing/2014/main" id="{46C5DB06-BED7-99A3-9FD9-F08F0EAC8A91}"/>
              </a:ext>
            </a:extLst>
          </p:cNvPr>
          <p:cNvSpPr txBox="1"/>
          <p:nvPr/>
        </p:nvSpPr>
        <p:spPr>
          <a:xfrm>
            <a:off x="1143000" y="1070650"/>
            <a:ext cx="4495800" cy="707886"/>
          </a:xfrm>
          <a:prstGeom prst="rect">
            <a:avLst/>
          </a:prstGeom>
          <a:noFill/>
        </p:spPr>
        <p:txBody>
          <a:bodyPr wrap="square" rtlCol="0">
            <a:spAutoFit/>
          </a:bodyPr>
          <a:lstStyle/>
          <a:p>
            <a:r>
              <a:rPr lang="en-US" sz="4000" b="1"/>
              <a:t>Tracheostomy Care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891">
                                            <p:txEl>
                                              <p:pRg st="0" end="0"/>
                                            </p:txEl>
                                          </p:spTgt>
                                        </p:tgtEl>
                                        <p:attrNameLst>
                                          <p:attrName>style.visibility</p:attrName>
                                        </p:attrNameLst>
                                      </p:cBhvr>
                                      <p:to>
                                        <p:strVal val="visible"/>
                                      </p:to>
                                    </p:set>
                                    <p:animEffect transition="in" filter="fade">
                                      <p:cBhvr>
                                        <p:cTn id="17" dur="500"/>
                                        <p:tgtEl>
                                          <p:spTgt spid="37891">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7891">
                                            <p:txEl>
                                              <p:pRg st="1" end="1"/>
                                            </p:txEl>
                                          </p:spTgt>
                                        </p:tgtEl>
                                        <p:attrNameLst>
                                          <p:attrName>style.visibility</p:attrName>
                                        </p:attrNameLst>
                                      </p:cBhvr>
                                      <p:to>
                                        <p:strVal val="visible"/>
                                      </p:to>
                                    </p:set>
                                    <p:animEffect transition="in" filter="fade">
                                      <p:cBhvr>
                                        <p:cTn id="20" dur="500"/>
                                        <p:tgtEl>
                                          <p:spTgt spid="37891">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7891">
                                            <p:txEl>
                                              <p:pRg st="2" end="2"/>
                                            </p:txEl>
                                          </p:spTgt>
                                        </p:tgtEl>
                                        <p:attrNameLst>
                                          <p:attrName>style.visibility</p:attrName>
                                        </p:attrNameLst>
                                      </p:cBhvr>
                                      <p:to>
                                        <p:strVal val="visible"/>
                                      </p:to>
                                    </p:set>
                                    <p:animEffect transition="in" filter="fade">
                                      <p:cBhvr>
                                        <p:cTn id="23" dur="500"/>
                                        <p:tgtEl>
                                          <p:spTgt spid="378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9A1ECA5-CD7D-4B53-BB7B-1FCE2399356F}"/>
              </a:ext>
            </a:extLst>
          </p:cNvPr>
          <p:cNvSpPr>
            <a:spLocks noGrp="1" noChangeArrowheads="1"/>
          </p:cNvSpPr>
          <p:nvPr>
            <p:ph idx="4294967295"/>
          </p:nvPr>
        </p:nvSpPr>
        <p:spPr>
          <a:xfrm>
            <a:off x="1295400" y="2095500"/>
            <a:ext cx="5896261" cy="3290905"/>
          </a:xfrm>
          <a:prstGeom prst="rect">
            <a:avLst/>
          </a:prstGeom>
        </p:spPr>
        <p:txBody>
          <a:bodyPr lIns="91440" tIns="45720" rIns="91440" bIns="45720" rtlCol="0" anchor="t">
            <a:normAutofit/>
          </a:bodyPr>
          <a:lstStyle/>
          <a:p>
            <a:pPr marL="342900" lvl="1">
              <a:lnSpc>
                <a:spcPct val="110000"/>
              </a:lnSpc>
              <a:defRPr/>
            </a:pPr>
            <a:r>
              <a:rPr lang="en-US" altLang="en-US" sz="2200">
                <a:solidFill>
                  <a:srgbClr val="532E1D"/>
                </a:solidFill>
              </a:rPr>
              <a:t>Feeding bag and tubing should be rinsed after each feeding</a:t>
            </a:r>
          </a:p>
          <a:p>
            <a:pPr marL="342900" lvl="1">
              <a:lnSpc>
                <a:spcPct val="110000"/>
              </a:lnSpc>
              <a:defRPr/>
            </a:pPr>
            <a:r>
              <a:rPr lang="en-US" altLang="en-US" sz="2200">
                <a:solidFill>
                  <a:srgbClr val="532E1D"/>
                </a:solidFill>
              </a:rPr>
              <a:t>Tap water may be used</a:t>
            </a:r>
          </a:p>
          <a:p>
            <a:pPr marL="342900" lvl="1">
              <a:lnSpc>
                <a:spcPct val="110000"/>
              </a:lnSpc>
              <a:defRPr/>
            </a:pPr>
            <a:r>
              <a:rPr lang="en-US" altLang="en-US" sz="2200">
                <a:solidFill>
                  <a:srgbClr val="532E1D"/>
                </a:solidFill>
              </a:rPr>
              <a:t>Do not top off an existing bag of formula with new formula</a:t>
            </a:r>
          </a:p>
          <a:p>
            <a:pPr marL="342900" lvl="1">
              <a:lnSpc>
                <a:spcPct val="110000"/>
              </a:lnSpc>
              <a:defRPr/>
            </a:pPr>
            <a:r>
              <a:rPr lang="en-US" altLang="en-US" sz="2200">
                <a:solidFill>
                  <a:srgbClr val="532E1D"/>
                </a:solidFill>
              </a:rPr>
              <a:t>During feeding, check bag and tubing for foreign manner, mold and leakage</a:t>
            </a:r>
          </a:p>
        </p:txBody>
      </p:sp>
      <p:pic>
        <p:nvPicPr>
          <p:cNvPr id="3" name="Banner">
            <a:extLst>
              <a:ext uri="{FF2B5EF4-FFF2-40B4-BE49-F238E27FC236}">
                <a16:creationId xmlns:a16="http://schemas.microsoft.com/office/drawing/2014/main" id="{9922B032-33E2-52F1-00DA-6CBA63EAC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A551E0AD-E43D-023B-5CCD-410E7DC81694}"/>
              </a:ext>
            </a:extLst>
          </p:cNvPr>
          <p:cNvSpPr txBox="1"/>
          <p:nvPr/>
        </p:nvSpPr>
        <p:spPr>
          <a:xfrm>
            <a:off x="1143000" y="1070650"/>
            <a:ext cx="5638800" cy="707886"/>
          </a:xfrm>
          <a:prstGeom prst="rect">
            <a:avLst/>
          </a:prstGeom>
          <a:noFill/>
        </p:spPr>
        <p:txBody>
          <a:bodyPr wrap="square" rtlCol="0">
            <a:spAutoFit/>
          </a:bodyPr>
          <a:lstStyle/>
          <a:p>
            <a:r>
              <a:rPr lang="en-US" sz="4000" b="1"/>
              <a:t>Enteral Feeding</a:t>
            </a:r>
          </a:p>
        </p:txBody>
      </p:sp>
      <p:pic>
        <p:nvPicPr>
          <p:cNvPr id="6" name="Picture 5" descr="A hand in blue gloves holding a bag of yellow liquid&#10;&#10;Description automatically generated">
            <a:extLst>
              <a:ext uri="{FF2B5EF4-FFF2-40B4-BE49-F238E27FC236}">
                <a16:creationId xmlns:a16="http://schemas.microsoft.com/office/drawing/2014/main" id="{765EF3BD-9AC0-6E87-91E5-DDC9A851A5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7965" y="2362200"/>
            <a:ext cx="3676675" cy="275750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D4A7B4-CC2F-491E-BA6D-185A57C723AB}"/>
              </a:ext>
            </a:extLst>
          </p:cNvPr>
          <p:cNvSpPr>
            <a:spLocks noGrp="1"/>
          </p:cNvSpPr>
          <p:nvPr>
            <p:ph sz="quarter" idx="4294967295"/>
          </p:nvPr>
        </p:nvSpPr>
        <p:spPr>
          <a:xfrm>
            <a:off x="1066800" y="1890695"/>
            <a:ext cx="8086284" cy="4129105"/>
          </a:xfrm>
          <a:prstGeom prst="rect">
            <a:avLst/>
          </a:prstGeom>
        </p:spPr>
        <p:txBody>
          <a:bodyPr rtlCol="0">
            <a:noAutofit/>
          </a:bodyPr>
          <a:lstStyle/>
          <a:p>
            <a:pPr>
              <a:defRPr/>
            </a:pPr>
            <a:r>
              <a:rPr lang="en-US" sz="2200">
                <a:solidFill>
                  <a:srgbClr val="532E1D"/>
                </a:solidFill>
              </a:rPr>
              <a:t>Use clean technique to handle formula, equipment and supplies</a:t>
            </a:r>
          </a:p>
          <a:p>
            <a:pPr>
              <a:defRPr/>
            </a:pPr>
            <a:r>
              <a:rPr lang="en-US" sz="2200">
                <a:solidFill>
                  <a:srgbClr val="532E1D"/>
                </a:solidFill>
              </a:rPr>
              <a:t>Equipment used for formula preparation should be cleaned using:</a:t>
            </a:r>
          </a:p>
          <a:p>
            <a:pPr lvl="1">
              <a:defRPr/>
            </a:pPr>
            <a:r>
              <a:rPr lang="en-US" sz="2200">
                <a:solidFill>
                  <a:srgbClr val="532E1D"/>
                </a:solidFill>
              </a:rPr>
              <a:t>Dishwasher OR</a:t>
            </a:r>
          </a:p>
          <a:p>
            <a:pPr lvl="1">
              <a:defRPr/>
            </a:pPr>
            <a:r>
              <a:rPr lang="en-US" sz="2200">
                <a:solidFill>
                  <a:srgbClr val="532E1D"/>
                </a:solidFill>
              </a:rPr>
              <a:t>Hot, soapy water</a:t>
            </a:r>
          </a:p>
          <a:p>
            <a:pPr>
              <a:spcBef>
                <a:spcPts val="0"/>
              </a:spcBef>
              <a:spcAft>
                <a:spcPts val="0"/>
              </a:spcAft>
              <a:defRPr/>
            </a:pPr>
            <a:r>
              <a:rPr lang="en-US" sz="2200">
                <a:solidFill>
                  <a:srgbClr val="532E1D"/>
                </a:solidFill>
              </a:rPr>
              <a:t>Bags and tubing should not be used for </a:t>
            </a:r>
          </a:p>
          <a:p>
            <a:pPr marL="69850" indent="269875">
              <a:spcBef>
                <a:spcPts val="0"/>
              </a:spcBef>
              <a:spcAft>
                <a:spcPts val="0"/>
              </a:spcAft>
              <a:buNone/>
              <a:defRPr/>
            </a:pPr>
            <a:r>
              <a:rPr lang="en-US" sz="2200">
                <a:solidFill>
                  <a:srgbClr val="532E1D"/>
                </a:solidFill>
              </a:rPr>
              <a:t>more than 24 hour</a:t>
            </a:r>
          </a:p>
          <a:p>
            <a:pPr>
              <a:defRPr/>
            </a:pPr>
            <a:r>
              <a:rPr lang="en-US" sz="2200">
                <a:solidFill>
                  <a:srgbClr val="532E1D"/>
                </a:solidFill>
              </a:rPr>
              <a:t>After 24 hours:</a:t>
            </a:r>
          </a:p>
          <a:p>
            <a:pPr lvl="1">
              <a:defRPr/>
            </a:pPr>
            <a:r>
              <a:rPr lang="en-US" sz="2200">
                <a:solidFill>
                  <a:srgbClr val="532E1D"/>
                </a:solidFill>
              </a:rPr>
              <a:t>Discard tubing OR</a:t>
            </a:r>
          </a:p>
          <a:p>
            <a:pPr lvl="1">
              <a:defRPr/>
            </a:pPr>
            <a:r>
              <a:rPr lang="en-US" sz="2200">
                <a:solidFill>
                  <a:srgbClr val="532E1D"/>
                </a:solidFill>
              </a:rPr>
              <a:t>Clean with soap and water, rinse, dry and air dry</a:t>
            </a:r>
          </a:p>
        </p:txBody>
      </p:sp>
      <p:pic>
        <p:nvPicPr>
          <p:cNvPr id="3" name="Banner">
            <a:extLst>
              <a:ext uri="{FF2B5EF4-FFF2-40B4-BE49-F238E27FC236}">
                <a16:creationId xmlns:a16="http://schemas.microsoft.com/office/drawing/2014/main" id="{C23EBF8C-44A8-F823-20E7-A7B03487B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FDBA7FC2-A76F-4CB3-9710-3D95EAD48CD4}"/>
              </a:ext>
            </a:extLst>
          </p:cNvPr>
          <p:cNvSpPr txBox="1"/>
          <p:nvPr/>
        </p:nvSpPr>
        <p:spPr>
          <a:xfrm>
            <a:off x="1143000" y="1070650"/>
            <a:ext cx="8458200" cy="707886"/>
          </a:xfrm>
          <a:prstGeom prst="rect">
            <a:avLst/>
          </a:prstGeom>
          <a:noFill/>
        </p:spPr>
        <p:txBody>
          <a:bodyPr wrap="square" rtlCol="0">
            <a:spAutoFit/>
          </a:bodyPr>
          <a:lstStyle/>
          <a:p>
            <a:r>
              <a:rPr lang="en-US" sz="4000" b="1"/>
              <a:t>Cleaning Equipment and Supplies </a:t>
            </a:r>
          </a:p>
        </p:txBody>
      </p:sp>
      <p:pic>
        <p:nvPicPr>
          <p:cNvPr id="6" name="Picture 5">
            <a:extLst>
              <a:ext uri="{FF2B5EF4-FFF2-40B4-BE49-F238E27FC236}">
                <a16:creationId xmlns:a16="http://schemas.microsoft.com/office/drawing/2014/main" id="{41EE8879-20C8-7007-4DD5-6BD525C6CDA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25897" y="2418442"/>
            <a:ext cx="5399303" cy="36013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fade">
                                      <p:cBhvr>
                                        <p:cTn id="26" dur="500"/>
                                        <p:tgtEl>
                                          <p:spTgt spid="2">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fade">
                                      <p:cBhvr>
                                        <p:cTn id="29" dur="500"/>
                                        <p:tgtEl>
                                          <p:spTgt spid="2">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A88942-C605-41DE-BAA2-C1D28BC85E7B}"/>
              </a:ext>
            </a:extLst>
          </p:cNvPr>
          <p:cNvSpPr>
            <a:spLocks noGrp="1"/>
          </p:cNvSpPr>
          <p:nvPr>
            <p:ph idx="4294967295"/>
          </p:nvPr>
        </p:nvSpPr>
        <p:spPr>
          <a:xfrm>
            <a:off x="1323871" y="1159625"/>
            <a:ext cx="9296400" cy="4267200"/>
          </a:xfrm>
          <a:prstGeom prst="rect">
            <a:avLst/>
          </a:prstGeom>
        </p:spPr>
        <p:txBody>
          <a:bodyPr>
            <a:normAutofit/>
          </a:bodyPr>
          <a:lstStyle/>
          <a:p>
            <a:pPr marL="0" indent="0">
              <a:buNone/>
              <a:defRPr/>
            </a:pPr>
            <a:r>
              <a:rPr lang="en-US" sz="4600" b="1">
                <a:solidFill>
                  <a:srgbClr val="532E1D"/>
                </a:solidFill>
              </a:rPr>
              <a:t>True or False?</a:t>
            </a:r>
          </a:p>
          <a:p>
            <a:pPr marL="0" indent="0">
              <a:buNone/>
              <a:defRPr/>
            </a:pPr>
            <a:endParaRPr lang="en-US" sz="4200">
              <a:solidFill>
                <a:srgbClr val="532E1D"/>
              </a:solidFill>
            </a:endParaRPr>
          </a:p>
          <a:p>
            <a:pPr marL="0" indent="0">
              <a:buNone/>
              <a:defRPr/>
            </a:pPr>
            <a:r>
              <a:rPr lang="en-US" sz="4200">
                <a:solidFill>
                  <a:srgbClr val="532E1D"/>
                </a:solidFill>
              </a:rPr>
              <a:t>Enteral feeding bags can be refilled if they are half empty</a:t>
            </a:r>
          </a:p>
          <a:p>
            <a:pPr marL="69850" indent="0">
              <a:buNone/>
              <a:defRPr/>
            </a:pPr>
            <a:endParaRPr lang="en-US" sz="2400"/>
          </a:p>
          <a:p>
            <a:pPr marL="68580" indent="0">
              <a:buNone/>
              <a:defRPr/>
            </a:pPr>
            <a:endParaRPr lang="en-US" sz="3500"/>
          </a:p>
        </p:txBody>
      </p:sp>
      <p:sp>
        <p:nvSpPr>
          <p:cNvPr id="13" name="banner">
            <a:extLst>
              <a:ext uri="{FF2B5EF4-FFF2-40B4-BE49-F238E27FC236}">
                <a16:creationId xmlns:a16="http://schemas.microsoft.com/office/drawing/2014/main" id="{4CD40F57-285D-BDF4-7FD8-43A8B641E7F2}"/>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F1F0D23-B2D2-26E8-FD22-0AFA887F0978}"/>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a:t>Knowledge Check</a:t>
            </a:r>
          </a:p>
        </p:txBody>
      </p:sp>
      <p:sp>
        <p:nvSpPr>
          <p:cNvPr id="15" name="button">
            <a:extLst>
              <a:ext uri="{FF2B5EF4-FFF2-40B4-BE49-F238E27FC236}">
                <a16:creationId xmlns:a16="http://schemas.microsoft.com/office/drawing/2014/main" id="{325D4A3D-615F-2525-DE2E-563F09D8E543}"/>
              </a:ext>
            </a:extLst>
          </p:cNvPr>
          <p:cNvSpPr/>
          <p:nvPr/>
        </p:nvSpPr>
        <p:spPr>
          <a:xfrm>
            <a:off x="3881123" y="5131106"/>
            <a:ext cx="1498294" cy="1498294"/>
          </a:xfrm>
          <a:prstGeom prst="ellipse">
            <a:avLst/>
          </a:prstGeom>
          <a:solidFill>
            <a:srgbClr val="00B05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a:t>True</a:t>
            </a:r>
          </a:p>
        </p:txBody>
      </p:sp>
      <p:sp>
        <p:nvSpPr>
          <p:cNvPr id="16" name="button">
            <a:extLst>
              <a:ext uri="{FF2B5EF4-FFF2-40B4-BE49-F238E27FC236}">
                <a16:creationId xmlns:a16="http://schemas.microsoft.com/office/drawing/2014/main" id="{0D6185A5-D4CA-24B5-0E88-2533AD4A8A9F}"/>
              </a:ext>
            </a:extLst>
          </p:cNvPr>
          <p:cNvSpPr/>
          <p:nvPr/>
        </p:nvSpPr>
        <p:spPr>
          <a:xfrm>
            <a:off x="7240647" y="5131106"/>
            <a:ext cx="1498294" cy="1498294"/>
          </a:xfrm>
          <a:prstGeom prst="ellipse">
            <a:avLst/>
          </a:prstGeom>
          <a:solidFill>
            <a:srgbClr val="FF00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a:t>False</a:t>
            </a:r>
          </a:p>
        </p:txBody>
      </p:sp>
      <p:pic>
        <p:nvPicPr>
          <p:cNvPr id="17" name="Picture 16">
            <a:extLst>
              <a:ext uri="{FF2B5EF4-FFF2-40B4-BE49-F238E27FC236}">
                <a16:creationId xmlns:a16="http://schemas.microsoft.com/office/drawing/2014/main" id="{4CA54144-02DD-CDA1-06B1-1947C9E2BD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33132" y="4958182"/>
            <a:ext cx="1578840" cy="15082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ireworks&#10;&#10;Description automatically generated">
            <a:extLst>
              <a:ext uri="{FF2B5EF4-FFF2-40B4-BE49-F238E27FC236}">
                <a16:creationId xmlns:a16="http://schemas.microsoft.com/office/drawing/2014/main" id="{C52131C6-6BF5-F8E8-F2D7-8CF7317D7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442" y="3242076"/>
            <a:ext cx="3715826" cy="3530035"/>
          </a:xfrm>
          <a:prstGeom prst="rect">
            <a:avLst/>
          </a:prstGeom>
        </p:spPr>
      </p:pic>
      <p:pic>
        <p:nvPicPr>
          <p:cNvPr id="3" name="Picture 2" descr="A picture containing fireworks&#10;&#10;Description automatically generated">
            <a:extLst>
              <a:ext uri="{FF2B5EF4-FFF2-40B4-BE49-F238E27FC236}">
                <a16:creationId xmlns:a16="http://schemas.microsoft.com/office/drawing/2014/main" id="{B4C048D0-1DA2-32E1-565A-EF5AFECCE237}"/>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612237" y="166122"/>
            <a:ext cx="3085408" cy="2931138"/>
          </a:xfrm>
          <a:prstGeom prst="rect">
            <a:avLst/>
          </a:prstGeom>
        </p:spPr>
      </p:pic>
      <p:pic>
        <p:nvPicPr>
          <p:cNvPr id="4" name="Picture 3" descr="A picture containing fireworks&#10;&#10;Description automatically generated">
            <a:extLst>
              <a:ext uri="{FF2B5EF4-FFF2-40B4-BE49-F238E27FC236}">
                <a16:creationId xmlns:a16="http://schemas.microsoft.com/office/drawing/2014/main" id="{AC00096C-845F-3109-3213-A79FA0973741}"/>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067800" y="2071905"/>
            <a:ext cx="2598094" cy="2468190"/>
          </a:xfrm>
          <a:prstGeom prst="rect">
            <a:avLst/>
          </a:prstGeom>
        </p:spPr>
      </p:pic>
      <p:pic>
        <p:nvPicPr>
          <p:cNvPr id="8" name="Picture 7" descr="A picture containing fireworks&#10;&#10;Description automatically generated">
            <a:extLst>
              <a:ext uri="{FF2B5EF4-FFF2-40B4-BE49-F238E27FC236}">
                <a16:creationId xmlns:a16="http://schemas.microsoft.com/office/drawing/2014/main" id="{2F91A860-4920-0EF7-7884-EE6183B820A6}"/>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374990" y="2080592"/>
            <a:ext cx="3526950" cy="3350603"/>
          </a:xfrm>
          <a:prstGeom prst="rect">
            <a:avLst/>
          </a:prstGeom>
        </p:spPr>
      </p:pic>
      <p:pic>
        <p:nvPicPr>
          <p:cNvPr id="11" name="Picture 10" descr="A picture containing fireworks&#10;&#10;Description automatically generated">
            <a:extLst>
              <a:ext uri="{FF2B5EF4-FFF2-40B4-BE49-F238E27FC236}">
                <a16:creationId xmlns:a16="http://schemas.microsoft.com/office/drawing/2014/main" id="{0AAD086D-66CA-F821-4BA9-38859C44D7E1}"/>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037060" y="491981"/>
            <a:ext cx="3526950" cy="3350603"/>
          </a:xfrm>
          <a:prstGeom prst="rect">
            <a:avLst/>
          </a:prstGeom>
        </p:spPr>
      </p:pic>
      <p:pic>
        <p:nvPicPr>
          <p:cNvPr id="12" name="Picture 11" descr="A picture containing fireworks&#10;&#10;Description automatically generated">
            <a:extLst>
              <a:ext uri="{FF2B5EF4-FFF2-40B4-BE49-F238E27FC236}">
                <a16:creationId xmlns:a16="http://schemas.microsoft.com/office/drawing/2014/main" id="{AF3381EF-45BB-6ED3-6517-16C92105E449}"/>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2286" y="3499643"/>
            <a:ext cx="3085408" cy="2931138"/>
          </a:xfrm>
          <a:prstGeom prst="rect">
            <a:avLst/>
          </a:prstGeom>
        </p:spPr>
      </p:pic>
      <p:pic>
        <p:nvPicPr>
          <p:cNvPr id="13" name="Picture 12" descr="A picture containing fireworks&#10;&#10;Description automatically generated">
            <a:extLst>
              <a:ext uri="{FF2B5EF4-FFF2-40B4-BE49-F238E27FC236}">
                <a16:creationId xmlns:a16="http://schemas.microsoft.com/office/drawing/2014/main" id="{BDA6E719-C6D4-96D4-E284-AB3FD546F2AF}"/>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055989" y="2538904"/>
            <a:ext cx="3715826" cy="3530035"/>
          </a:xfrm>
          <a:prstGeom prst="rect">
            <a:avLst/>
          </a:prstGeom>
        </p:spPr>
      </p:pic>
      <p:pic>
        <p:nvPicPr>
          <p:cNvPr id="14" name="Picture 13" descr="A picture containing fireworks&#10;&#10;Description automatically generated">
            <a:extLst>
              <a:ext uri="{FF2B5EF4-FFF2-40B4-BE49-F238E27FC236}">
                <a16:creationId xmlns:a16="http://schemas.microsoft.com/office/drawing/2014/main" id="{1F44B6A4-3E7D-547E-F4E0-477BA0BF1DAE}"/>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12500" y="3580160"/>
            <a:ext cx="2598094" cy="2468190"/>
          </a:xfrm>
          <a:prstGeom prst="rect">
            <a:avLst/>
          </a:prstGeom>
        </p:spPr>
      </p:pic>
      <p:pic>
        <p:nvPicPr>
          <p:cNvPr id="15" name="Picture 14" descr="A picture containing fireworks&#10;&#10;Description automatically generated">
            <a:extLst>
              <a:ext uri="{FF2B5EF4-FFF2-40B4-BE49-F238E27FC236}">
                <a16:creationId xmlns:a16="http://schemas.microsoft.com/office/drawing/2014/main" id="{4EA56FB0-6813-84A9-C19F-150C86182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487" y="764475"/>
            <a:ext cx="3715826" cy="3530035"/>
          </a:xfrm>
          <a:prstGeom prst="rect">
            <a:avLst/>
          </a:prstGeom>
        </p:spPr>
      </p:pic>
      <p:pic>
        <p:nvPicPr>
          <p:cNvPr id="16" name="Content Placeholder 3">
            <a:extLst>
              <a:ext uri="{FF2B5EF4-FFF2-40B4-BE49-F238E27FC236}">
                <a16:creationId xmlns:a16="http://schemas.microsoft.com/office/drawing/2014/main" id="{5AB37E68-E38D-3910-5807-6CDC410302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81400" y="2529493"/>
            <a:ext cx="2948879" cy="2940381"/>
          </a:xfrm>
          <a:prstGeom prst="rect">
            <a:avLst/>
          </a:prstGeom>
        </p:spPr>
      </p:pic>
      <p:pic>
        <p:nvPicPr>
          <p:cNvPr id="17" name="Picture 16" descr="A picture containing transport, airplane, aircraft, sketch&#10;&#10;Description automatically generated">
            <a:extLst>
              <a:ext uri="{FF2B5EF4-FFF2-40B4-BE49-F238E27FC236}">
                <a16:creationId xmlns:a16="http://schemas.microsoft.com/office/drawing/2014/main" id="{B411ADFD-3D52-01A5-653C-59FD166457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43652" flipH="1">
            <a:off x="279558" y="966707"/>
            <a:ext cx="3545067" cy="2412591"/>
          </a:xfrm>
          <a:prstGeom prst="rect">
            <a:avLst/>
          </a:prstGeom>
        </p:spPr>
      </p:pic>
      <p:pic>
        <p:nvPicPr>
          <p:cNvPr id="18" name="Picture 17" descr="A picture containing font, graphics, text, logo&#10;&#10;Description automatically generated">
            <a:extLst>
              <a:ext uri="{FF2B5EF4-FFF2-40B4-BE49-F238E27FC236}">
                <a16:creationId xmlns:a16="http://schemas.microsoft.com/office/drawing/2014/main" id="{41223F0C-AF03-84A8-FF16-E079B42524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0005" y="1583744"/>
            <a:ext cx="7594220" cy="1978962"/>
          </a:xfrm>
          <a:prstGeom prst="rect">
            <a:avLst/>
          </a:prstGeom>
        </p:spPr>
      </p:pic>
      <p:sp>
        <p:nvSpPr>
          <p:cNvPr id="19" name="TextBox 2">
            <a:extLst>
              <a:ext uri="{FF2B5EF4-FFF2-40B4-BE49-F238E27FC236}">
                <a16:creationId xmlns:a16="http://schemas.microsoft.com/office/drawing/2014/main" id="{DE059F26-09AB-8674-6659-2276255F75F0}"/>
              </a:ext>
            </a:extLst>
          </p:cNvPr>
          <p:cNvSpPr txBox="1">
            <a:spLocks noChangeArrowheads="1"/>
          </p:cNvSpPr>
          <p:nvPr/>
        </p:nvSpPr>
        <p:spPr bwMode="auto">
          <a:xfrm>
            <a:off x="2048281" y="5334000"/>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solidFill>
                  <a:srgbClr val="532E1D"/>
                </a:solidFill>
                <a:latin typeface="+mn-lt"/>
              </a:rPr>
              <a:t>Congratulations on completing the modules! </a:t>
            </a:r>
          </a:p>
        </p:txBody>
      </p:sp>
    </p:spTree>
    <p:extLst>
      <p:ext uri="{BB962C8B-B14F-4D97-AF65-F5344CB8AC3E}">
        <p14:creationId xmlns:p14="http://schemas.microsoft.com/office/powerpoint/2010/main" val="250411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2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xit" presetSubtype="0" fill="hold" nodeType="withEffect">
                                  <p:stCondLst>
                                    <p:cond delay="400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nodeType="withEffect">
                                  <p:stCondLst>
                                    <p:cond delay="600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300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nodeType="withEffect">
                                  <p:stCondLst>
                                    <p:cond delay="50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10" presetClass="exit" presetSubtype="0" fill="hold" nodeType="withEffect">
                                  <p:stCondLst>
                                    <p:cond delay="500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0" presetClass="entr" presetSubtype="0" fill="hold" nodeType="withEffect">
                                  <p:stCondLst>
                                    <p:cond delay="50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50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nodeType="withEffect">
                                  <p:stCondLst>
                                    <p:cond delay="600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par>
                                <p:cTn id="44" presetID="10" presetClass="entr" presetSubtype="0" fill="hold" nodeType="withEffect">
                                  <p:stCondLst>
                                    <p:cond delay="700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par>
                                <p:cTn id="47" presetID="10" presetClass="exit" presetSubtype="0" fill="hold" nodeType="withEffect">
                                  <p:stCondLst>
                                    <p:cond delay="1000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nodeType="withEffect">
                                  <p:stCondLst>
                                    <p:cond delay="1200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10" presetClass="exit" presetSubtype="0" fill="hold" nodeType="withEffect">
                                  <p:stCondLst>
                                    <p:cond delay="14000"/>
                                  </p:stCondLst>
                                  <p:childTnLst>
                                    <p:animEffect transition="out" filter="fade">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par>
                                <p:cTn id="56" presetID="10" presetClass="exit" presetSubtype="0" fill="hold" nodeType="withEffect">
                                  <p:stCondLst>
                                    <p:cond delay="16000"/>
                                  </p:stCondLst>
                                  <p:childTnLst>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D3CBBE66-831E-C716-DE0D-025D4D373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9D22D3AD-56C5-6C39-2450-247DF24D86BB}"/>
              </a:ext>
            </a:extLst>
          </p:cNvPr>
          <p:cNvSpPr txBox="1"/>
          <p:nvPr/>
        </p:nvSpPr>
        <p:spPr>
          <a:xfrm>
            <a:off x="1143000" y="1070650"/>
            <a:ext cx="5638800" cy="707886"/>
          </a:xfrm>
          <a:prstGeom prst="rect">
            <a:avLst/>
          </a:prstGeom>
          <a:noFill/>
        </p:spPr>
        <p:txBody>
          <a:bodyPr wrap="square" rtlCol="0">
            <a:spAutoFit/>
          </a:bodyPr>
          <a:lstStyle/>
          <a:p>
            <a:r>
              <a:rPr lang="en-US" sz="4000" b="1"/>
              <a:t>Objectives</a:t>
            </a:r>
          </a:p>
        </p:txBody>
      </p:sp>
      <p:pic>
        <p:nvPicPr>
          <p:cNvPr id="5" name="Wordcloud">
            <a:extLst>
              <a:ext uri="{FF2B5EF4-FFF2-40B4-BE49-F238E27FC236}">
                <a16:creationId xmlns:a16="http://schemas.microsoft.com/office/drawing/2014/main" id="{14447A8A-6C14-2BA2-8E4C-C28993D8C5AF}"/>
              </a:ext>
            </a:extLst>
          </p:cNvPr>
          <p:cNvPicPr>
            <a:picLocks noChangeAspect="1"/>
          </p:cNvPicPr>
          <p:nvPr/>
        </p:nvPicPr>
        <p:blipFill>
          <a:blip r:embed="rId4">
            <a:extLst>
              <a:ext uri="{28A0092B-C50C-407E-A947-70E740481C1C}">
                <a14:useLocalDpi xmlns:a14="http://schemas.microsoft.com/office/drawing/2010/main" val="0"/>
              </a:ext>
            </a:extLst>
          </a:blip>
          <a:srcRect t="1236" b="1236"/>
          <a:stretch/>
        </p:blipFill>
        <p:spPr bwMode="auto">
          <a:xfrm>
            <a:off x="6026704" y="1447800"/>
            <a:ext cx="4958255" cy="483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a16="http://schemas.microsoft.com/office/drawing/2014/main" id="{A55C36FE-C1FD-3E46-C4F0-149DE5E63590}"/>
              </a:ext>
            </a:extLst>
          </p:cNvPr>
          <p:cNvSpPr>
            <a:spLocks noChangeArrowheads="1"/>
          </p:cNvSpPr>
          <p:nvPr/>
        </p:nvSpPr>
        <p:spPr bwMode="auto">
          <a:xfrm>
            <a:off x="1516032" y="2128641"/>
            <a:ext cx="5265767"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457200" algn="l"/>
              </a:tabLst>
              <a:defRPr>
                <a:solidFill>
                  <a:schemeClr val="tx1"/>
                </a:solidFill>
                <a:latin typeface="Arial" panose="020B0604020202020204" pitchFamily="34" charset="0"/>
              </a:defRPr>
            </a:lvl1pPr>
            <a:lvl2pPr>
              <a:tabLst>
                <a:tab pos="457200" algn="l"/>
              </a:tabLst>
              <a:defRPr>
                <a:solidFill>
                  <a:schemeClr val="tx1"/>
                </a:solidFill>
                <a:latin typeface="Arial" panose="020B0604020202020204" pitchFamily="34" charset="0"/>
              </a:defRPr>
            </a:lvl2pPr>
            <a:lvl3pPr>
              <a:tabLst>
                <a:tab pos="457200" algn="l"/>
              </a:tabLst>
              <a:defRPr>
                <a:solidFill>
                  <a:schemeClr val="tx1"/>
                </a:solidFill>
                <a:latin typeface="Arial" panose="020B0604020202020204" pitchFamily="34" charset="0"/>
              </a:defRPr>
            </a:lvl3pPr>
            <a:lvl4pPr>
              <a:tabLst>
                <a:tab pos="457200" algn="l"/>
              </a:tabLst>
              <a:defRPr>
                <a:solidFill>
                  <a:schemeClr val="tx1"/>
                </a:solidFill>
                <a:latin typeface="Arial" panose="020B0604020202020204" pitchFamily="34" charset="0"/>
              </a:defRPr>
            </a:lvl4pPr>
            <a:lvl5pPr>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pPr>
            <a:r>
              <a:rPr lang="en-US" altLang="en-US" sz="2400">
                <a:solidFill>
                  <a:srgbClr val="532E1D"/>
                </a:solidFill>
                <a:latin typeface="+mn-lt"/>
              </a:rPr>
              <a:t>Describe infection risks associated with home health hospice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a:solidFill>
                  <a:srgbClr val="532E1D"/>
                </a:solidFill>
                <a:latin typeface="+mn-lt"/>
              </a:rPr>
              <a:t>Review infection prevention and control recommendations and guidelines for HHH settings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Bag" descr="A white bag with green text&#10;&#10;Description automatically generated">
            <a:extLst>
              <a:ext uri="{FF2B5EF4-FFF2-40B4-BE49-F238E27FC236}">
                <a16:creationId xmlns:a16="http://schemas.microsoft.com/office/drawing/2014/main" id="{29D5CA08-A85E-973F-B819-0F0AF239E8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600343"/>
            <a:ext cx="3771900" cy="5657314"/>
          </a:xfrm>
          <a:prstGeom prst="rect">
            <a:avLst/>
          </a:prstGeom>
        </p:spPr>
      </p:pic>
      <p:sp>
        <p:nvSpPr>
          <p:cNvPr id="18" name="Alternatively...">
            <a:extLst>
              <a:ext uri="{FF2B5EF4-FFF2-40B4-BE49-F238E27FC236}">
                <a16:creationId xmlns:a16="http://schemas.microsoft.com/office/drawing/2014/main" id="{43FF5125-4006-882C-7868-A331FF4CED02}"/>
              </a:ext>
            </a:extLst>
          </p:cNvPr>
          <p:cNvSpPr txBox="1"/>
          <p:nvPr/>
        </p:nvSpPr>
        <p:spPr>
          <a:xfrm>
            <a:off x="1622424" y="2056330"/>
            <a:ext cx="4854576" cy="1569660"/>
          </a:xfrm>
          <a:prstGeom prst="rect">
            <a:avLst/>
          </a:prstGeom>
          <a:noFill/>
        </p:spPr>
        <p:txBody>
          <a:bodyPr wrap="square">
            <a:spAutoFit/>
          </a:bodyPr>
          <a:lstStyle/>
          <a:p>
            <a:r>
              <a:rPr lang="en-US" altLang="en-US" sz="2400">
                <a:solidFill>
                  <a:srgbClr val="532E1D"/>
                </a:solidFill>
                <a:latin typeface="+mn-lt"/>
              </a:rPr>
              <a:t>Alternatively, place contaminated reusable items in a plastic bag for transport and subsequent cleaning and disinfection.</a:t>
            </a:r>
          </a:p>
        </p:txBody>
      </p:sp>
      <p:pic>
        <p:nvPicPr>
          <p:cNvPr id="32" name="Stethiscope" descr="A stethoscope on a black background&#10;&#10;Description automatically generated">
            <a:extLst>
              <a:ext uri="{FF2B5EF4-FFF2-40B4-BE49-F238E27FC236}">
                <a16:creationId xmlns:a16="http://schemas.microsoft.com/office/drawing/2014/main" id="{2C3A005B-FD00-D1A0-0004-2259D7BDFC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3459350"/>
            <a:ext cx="3495491" cy="2339957"/>
          </a:xfrm>
          <a:prstGeom prst="rect">
            <a:avLst/>
          </a:prstGeom>
        </p:spPr>
      </p:pic>
      <p:pic>
        <p:nvPicPr>
          <p:cNvPr id="34" name="Cavi wipe" descr="A white container with pink label&#10;&#10;Description automatically generated">
            <a:extLst>
              <a:ext uri="{FF2B5EF4-FFF2-40B4-BE49-F238E27FC236}">
                <a16:creationId xmlns:a16="http://schemas.microsoft.com/office/drawing/2014/main" id="{773872CD-42E3-9DA7-BC9E-6FF13EF85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0113" y="3626742"/>
            <a:ext cx="3290889" cy="2202992"/>
          </a:xfrm>
          <a:prstGeom prst="rect">
            <a:avLst/>
          </a:prstGeom>
        </p:spPr>
      </p:pic>
      <p:sp>
        <p:nvSpPr>
          <p:cNvPr id="16" name="If non-critical...">
            <a:extLst>
              <a:ext uri="{FF2B5EF4-FFF2-40B4-BE49-F238E27FC236}">
                <a16:creationId xmlns:a16="http://schemas.microsoft.com/office/drawing/2014/main" id="{E5E1ADFF-BED9-7DF7-5EFC-1301121696A3}"/>
              </a:ext>
            </a:extLst>
          </p:cNvPr>
          <p:cNvSpPr txBox="1"/>
          <p:nvPr/>
        </p:nvSpPr>
        <p:spPr>
          <a:xfrm>
            <a:off x="1622424" y="2043630"/>
            <a:ext cx="8816975" cy="1200329"/>
          </a:xfrm>
          <a:prstGeom prst="rect">
            <a:avLst/>
          </a:prstGeom>
          <a:noFill/>
        </p:spPr>
        <p:txBody>
          <a:bodyPr wrap="square">
            <a:spAutoFit/>
          </a:bodyPr>
          <a:lstStyle/>
          <a:p>
            <a:r>
              <a:rPr lang="en-US" altLang="en-US" sz="2400">
                <a:solidFill>
                  <a:srgbClr val="532E1D"/>
                </a:solidFill>
                <a:latin typeface="+mn-lt"/>
              </a:rPr>
              <a:t>If non-critical patient care equipment (such as a stethoscope) cannot remain in the home clean and disinfect items before removing using a low-to intermediate-level disinfectant.</a:t>
            </a:r>
          </a:p>
        </p:txBody>
      </p:sp>
      <p:pic>
        <p:nvPicPr>
          <p:cNvPr id="20" name="Patient" descr="A person lying in bed with a towel on her head&#10;&#10;Description automatically generated">
            <a:extLst>
              <a:ext uri="{FF2B5EF4-FFF2-40B4-BE49-F238E27FC236}">
                <a16:creationId xmlns:a16="http://schemas.microsoft.com/office/drawing/2014/main" id="{DC1AD05B-CF70-FE3A-339F-E16AEF4D73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627" t="28541" r="21736" b="19318"/>
          <a:stretch/>
        </p:blipFill>
        <p:spPr>
          <a:xfrm>
            <a:off x="3200400" y="3925632"/>
            <a:ext cx="1895475" cy="1509923"/>
          </a:xfrm>
          <a:prstGeom prst="rect">
            <a:avLst/>
          </a:prstGeom>
        </p:spPr>
      </p:pic>
      <p:sp>
        <p:nvSpPr>
          <p:cNvPr id="22" name="MDRO">
            <a:extLst>
              <a:ext uri="{FF2B5EF4-FFF2-40B4-BE49-F238E27FC236}">
                <a16:creationId xmlns:a16="http://schemas.microsoft.com/office/drawing/2014/main" id="{909AF6DF-6465-EE71-E31D-E2EAA046BBC4}"/>
              </a:ext>
            </a:extLst>
          </p:cNvPr>
          <p:cNvSpPr txBox="1"/>
          <p:nvPr/>
        </p:nvSpPr>
        <p:spPr>
          <a:xfrm>
            <a:off x="3648075" y="5481935"/>
            <a:ext cx="1371600" cy="461665"/>
          </a:xfrm>
          <a:prstGeom prst="rect">
            <a:avLst/>
          </a:prstGeom>
          <a:noFill/>
        </p:spPr>
        <p:txBody>
          <a:bodyPr wrap="square">
            <a:spAutoFit/>
          </a:bodyPr>
          <a:lstStyle/>
          <a:p>
            <a:r>
              <a:rPr lang="en-US" altLang="en-US" sz="2400" b="1">
                <a:solidFill>
                  <a:srgbClr val="532E1D"/>
                </a:solidFill>
                <a:latin typeface="+mn-lt"/>
              </a:rPr>
              <a:t>MDRO</a:t>
            </a:r>
            <a:endParaRPr lang="en-US" sz="2400" b="1">
              <a:solidFill>
                <a:srgbClr val="532E1D"/>
              </a:solidFill>
              <a:latin typeface="+mn-lt"/>
            </a:endParaRPr>
          </a:p>
        </p:txBody>
      </p:sp>
      <p:pic>
        <p:nvPicPr>
          <p:cNvPr id="24" name="house" descr="A house with a chimney&#10;&#10;Description automatically generated">
            <a:extLst>
              <a:ext uri="{FF2B5EF4-FFF2-40B4-BE49-F238E27FC236}">
                <a16:creationId xmlns:a16="http://schemas.microsoft.com/office/drawing/2014/main" id="{7432D247-ED2D-2EB9-E6F1-94A1EDB2D3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8967" y="4091005"/>
            <a:ext cx="1600201" cy="1600201"/>
          </a:xfrm>
          <a:prstGeom prst="rect">
            <a:avLst/>
          </a:prstGeom>
        </p:spPr>
      </p:pic>
      <p:pic>
        <p:nvPicPr>
          <p:cNvPr id="26" name="bp cuff">
            <a:extLst>
              <a:ext uri="{FF2B5EF4-FFF2-40B4-BE49-F238E27FC236}">
                <a16:creationId xmlns:a16="http://schemas.microsoft.com/office/drawing/2014/main" id="{45C5B9DA-32AE-398B-DD35-33170655CE5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19630603">
            <a:off x="5902307" y="3707378"/>
            <a:ext cx="984983" cy="984983"/>
          </a:xfrm>
          <a:prstGeom prst="rect">
            <a:avLst/>
          </a:prstGeom>
        </p:spPr>
      </p:pic>
      <p:pic>
        <p:nvPicPr>
          <p:cNvPr id="28" name="Arrow" descr="A red arrow pointing to the right&#10;&#10;Description automatically generated">
            <a:extLst>
              <a:ext uri="{FF2B5EF4-FFF2-40B4-BE49-F238E27FC236}">
                <a16:creationId xmlns:a16="http://schemas.microsoft.com/office/drawing/2014/main" id="{82D2903E-B5E5-7200-9D8D-732994E3EC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034194">
            <a:off x="7023459" y="3478553"/>
            <a:ext cx="1032449" cy="1032449"/>
          </a:xfrm>
          <a:prstGeom prst="rect">
            <a:avLst/>
          </a:prstGeom>
        </p:spPr>
      </p:pic>
      <p:sp>
        <p:nvSpPr>
          <p:cNvPr id="14" name="If patient is known...MDRO">
            <a:extLst>
              <a:ext uri="{FF2B5EF4-FFF2-40B4-BE49-F238E27FC236}">
                <a16:creationId xmlns:a16="http://schemas.microsoft.com/office/drawing/2014/main" id="{B17946D5-F1C5-A48B-5155-C64F9E00C5AC}"/>
              </a:ext>
            </a:extLst>
          </p:cNvPr>
          <p:cNvSpPr txBox="1"/>
          <p:nvPr/>
        </p:nvSpPr>
        <p:spPr>
          <a:xfrm>
            <a:off x="1622425" y="2057400"/>
            <a:ext cx="8947150" cy="1815882"/>
          </a:xfrm>
          <a:prstGeom prst="rect">
            <a:avLst/>
          </a:prstGeom>
          <a:noFill/>
        </p:spPr>
        <p:txBody>
          <a:bodyPr wrap="square">
            <a:spAutoFit/>
          </a:bodyPr>
          <a:lstStyle/>
          <a:p>
            <a:r>
              <a:rPr lang="en-US" altLang="en-US" sz="2400">
                <a:solidFill>
                  <a:srgbClr val="532E1D"/>
                </a:solidFill>
                <a:latin typeface="+mn-lt"/>
              </a:rPr>
              <a:t>If the patient is known to be infected or colonized with a multi-drug resistant organism leave the equipment in the home until the patient discharges from home care services, if possible.</a:t>
            </a:r>
          </a:p>
          <a:p>
            <a:endParaRPr lang="en-US" altLang="en-US" sz="1600"/>
          </a:p>
          <a:p>
            <a:endParaRPr lang="en-US" altLang="en-US" sz="2400">
              <a:solidFill>
                <a:srgbClr val="532E1D"/>
              </a:solidFill>
              <a:latin typeface="+mn-lt"/>
            </a:endParaRPr>
          </a:p>
        </p:txBody>
      </p:sp>
      <p:pic>
        <p:nvPicPr>
          <p:cNvPr id="3" name="carrying nursing bag">
            <a:extLst>
              <a:ext uri="{FF2B5EF4-FFF2-40B4-BE49-F238E27FC236}">
                <a16:creationId xmlns:a16="http://schemas.microsoft.com/office/drawing/2014/main" id="{15BB2ED2-AE63-55B5-48E4-3983839C9BB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64297" y="1766175"/>
            <a:ext cx="2317903" cy="17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hand in bag" descr="A picture containing blue, clothing&#10;&#10;Description generated with high confidence">
            <a:extLst>
              <a:ext uri="{FF2B5EF4-FFF2-40B4-BE49-F238E27FC236}">
                <a16:creationId xmlns:a16="http://schemas.microsoft.com/office/drawing/2014/main" id="{3D9509F9-A74E-2EF6-328B-EBE7C09D6B0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935131" y="4431191"/>
            <a:ext cx="2261854" cy="157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ircle slash" descr="A picture containing object&#10;&#10;Description generated with high confidence">
            <a:extLst>
              <a:ext uri="{FF2B5EF4-FFF2-40B4-BE49-F238E27FC236}">
                <a16:creationId xmlns:a16="http://schemas.microsoft.com/office/drawing/2014/main" id="{D1B44A8C-A7AC-7FA6-6328-83991C54AC7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392330" y="4293527"/>
            <a:ext cx="1602695" cy="155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Wash" descr="A person washing their hands&#10;&#10;Description automatically generated">
            <a:extLst>
              <a:ext uri="{FF2B5EF4-FFF2-40B4-BE49-F238E27FC236}">
                <a16:creationId xmlns:a16="http://schemas.microsoft.com/office/drawing/2014/main" id="{FD0BF5ED-C9FE-EBDB-E81F-D59E21B6279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482661" y="2758440"/>
            <a:ext cx="2700117" cy="1677448"/>
          </a:xfrm>
          <a:prstGeom prst="rect">
            <a:avLst/>
          </a:prstGeom>
        </p:spPr>
      </p:pic>
      <p:pic>
        <p:nvPicPr>
          <p:cNvPr id="12" name="Bag" descr="A grey and blue medical bag&#10;&#10;Description automatically generated">
            <a:extLst>
              <a:ext uri="{FF2B5EF4-FFF2-40B4-BE49-F238E27FC236}">
                <a16:creationId xmlns:a16="http://schemas.microsoft.com/office/drawing/2014/main" id="{9EF456C2-3CA2-B309-727A-1E9C14123FB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21287" y="3306232"/>
            <a:ext cx="1874931" cy="2249917"/>
          </a:xfrm>
          <a:prstGeom prst="rect">
            <a:avLst/>
          </a:prstGeom>
        </p:spPr>
      </p:pic>
      <p:sp>
        <p:nvSpPr>
          <p:cNvPr id="14339" name="First bullet list"/>
          <p:cNvSpPr>
            <a:spLocks noGrp="1"/>
          </p:cNvSpPr>
          <p:nvPr>
            <p:ph sz="quarter" idx="4294967295"/>
          </p:nvPr>
        </p:nvSpPr>
        <p:spPr>
          <a:xfrm>
            <a:off x="1196975" y="2294610"/>
            <a:ext cx="6194425" cy="3173411"/>
          </a:xfrm>
          <a:prstGeom prst="rect">
            <a:avLst/>
          </a:prstGeom>
        </p:spPr>
        <p:txBody>
          <a:bodyPr/>
          <a:lstStyle/>
          <a:p>
            <a:r>
              <a:rPr lang="en-US" altLang="en-US" sz="2400">
                <a:solidFill>
                  <a:srgbClr val="532E1D"/>
                </a:solidFill>
              </a:rPr>
              <a:t>Sterile/clean equipment and supplies should be carried in nursing bag/plastic container</a:t>
            </a:r>
          </a:p>
          <a:p>
            <a:r>
              <a:rPr lang="en-US" altLang="en-US" sz="2400">
                <a:solidFill>
                  <a:srgbClr val="532E1D"/>
                </a:solidFill>
              </a:rPr>
              <a:t>Perform hand hygiene</a:t>
            </a:r>
          </a:p>
          <a:p>
            <a:r>
              <a:rPr lang="en-US" altLang="en-US" sz="2400">
                <a:solidFill>
                  <a:srgbClr val="532E1D"/>
                </a:solidFill>
              </a:rPr>
              <a:t>Carry only supplies needed</a:t>
            </a:r>
          </a:p>
          <a:p>
            <a:r>
              <a:rPr lang="en-US" altLang="en-US" sz="2400">
                <a:solidFill>
                  <a:srgbClr val="532E1D"/>
                </a:solidFill>
              </a:rPr>
              <a:t>Be careful not to reach into bag with contaminated gloves</a:t>
            </a:r>
          </a:p>
        </p:txBody>
      </p:sp>
      <p:pic>
        <p:nvPicPr>
          <p:cNvPr id="2" name="Banner">
            <a:extLst>
              <a:ext uri="{FF2B5EF4-FFF2-40B4-BE49-F238E27FC236}">
                <a16:creationId xmlns:a16="http://schemas.microsoft.com/office/drawing/2014/main" id="{9A00EC80-1B18-E6FE-FBDD-8F10BE7603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Header">
            <a:extLst>
              <a:ext uri="{FF2B5EF4-FFF2-40B4-BE49-F238E27FC236}">
                <a16:creationId xmlns:a16="http://schemas.microsoft.com/office/drawing/2014/main" id="{EE1A1D43-26CE-3622-4A33-05F9C5EC3D78}"/>
              </a:ext>
            </a:extLst>
          </p:cNvPr>
          <p:cNvSpPr txBox="1"/>
          <p:nvPr/>
        </p:nvSpPr>
        <p:spPr>
          <a:xfrm>
            <a:off x="1143000" y="1070650"/>
            <a:ext cx="8839200" cy="707886"/>
          </a:xfrm>
          <a:prstGeom prst="rect">
            <a:avLst/>
          </a:prstGeom>
          <a:noFill/>
        </p:spPr>
        <p:txBody>
          <a:bodyPr wrap="square" rtlCol="0">
            <a:spAutoFit/>
          </a:bodyPr>
          <a:lstStyle/>
          <a:p>
            <a:r>
              <a:rPr lang="en-US" sz="4000" b="1"/>
              <a:t>Supply and Equipment Management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500"/>
                                        <p:tgtEl>
                                          <p:spTgt spid="1433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animEffect transition="in" filter="fade">
                                      <p:cBhvr>
                                        <p:cTn id="15" dur="500"/>
                                        <p:tgtEl>
                                          <p:spTgt spid="14339">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339">
                                            <p:txEl>
                                              <p:pRg st="2" end="2"/>
                                            </p:txEl>
                                          </p:spTgt>
                                        </p:tgtEl>
                                        <p:attrNameLst>
                                          <p:attrName>style.visibility</p:attrName>
                                        </p:attrNameLst>
                                      </p:cBhvr>
                                      <p:to>
                                        <p:strVal val="visible"/>
                                      </p:to>
                                    </p:set>
                                    <p:animEffect transition="in" filter="fade">
                                      <p:cBhvr>
                                        <p:cTn id="23" dur="500"/>
                                        <p:tgtEl>
                                          <p:spTgt spid="14339">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339">
                                            <p:txEl>
                                              <p:pRg st="3" end="3"/>
                                            </p:txEl>
                                          </p:spTgt>
                                        </p:tgtEl>
                                        <p:attrNameLst>
                                          <p:attrName>style.visibility</p:attrName>
                                        </p:attrNameLst>
                                      </p:cBhvr>
                                      <p:to>
                                        <p:strVal val="visible"/>
                                      </p:to>
                                    </p:set>
                                    <p:animEffect transition="in" filter="fade">
                                      <p:cBhvr>
                                        <p:cTn id="31" dur="500"/>
                                        <p:tgtEl>
                                          <p:spTgt spid="14339">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xit" presetSubtype="0" fill="hold" grpId="0" nodeType="withEffect">
                                  <p:stCondLst>
                                    <p:cond delay="0"/>
                                  </p:stCondLst>
                                  <p:childTnLst>
                                    <p:animEffect transition="out" filter="fade">
                                      <p:cBhvr>
                                        <p:cTn id="44" dur="500"/>
                                        <p:tgtEl>
                                          <p:spTgt spid="14339">
                                            <p:txEl>
                                              <p:pRg st="0" end="0"/>
                                            </p:txEl>
                                          </p:spTgt>
                                        </p:tgtEl>
                                      </p:cBhvr>
                                    </p:animEffect>
                                    <p:set>
                                      <p:cBhvr>
                                        <p:cTn id="45" dur="1" fill="hold">
                                          <p:stCondLst>
                                            <p:cond delay="499"/>
                                          </p:stCondLst>
                                        </p:cTn>
                                        <p:tgtEl>
                                          <p:spTgt spid="14339">
                                            <p:txEl>
                                              <p:pRg st="0" end="0"/>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4339">
                                            <p:txEl>
                                              <p:pRg st="1" end="1"/>
                                            </p:txEl>
                                          </p:spTgt>
                                        </p:tgtEl>
                                      </p:cBhvr>
                                    </p:animEffect>
                                    <p:set>
                                      <p:cBhvr>
                                        <p:cTn id="48" dur="1" fill="hold">
                                          <p:stCondLst>
                                            <p:cond delay="499"/>
                                          </p:stCondLst>
                                        </p:cTn>
                                        <p:tgtEl>
                                          <p:spTgt spid="14339">
                                            <p:txEl>
                                              <p:pRg st="1" end="1"/>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14339">
                                            <p:txEl>
                                              <p:pRg st="2" end="2"/>
                                            </p:txEl>
                                          </p:spTgt>
                                        </p:tgtEl>
                                      </p:cBhvr>
                                    </p:animEffect>
                                    <p:set>
                                      <p:cBhvr>
                                        <p:cTn id="51" dur="1" fill="hold">
                                          <p:stCondLst>
                                            <p:cond delay="499"/>
                                          </p:stCondLst>
                                        </p:cTn>
                                        <p:tgtEl>
                                          <p:spTgt spid="14339">
                                            <p:txEl>
                                              <p:pRg st="2" end="2"/>
                                            </p:txEl>
                                          </p:spTgt>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14339">
                                            <p:txEl>
                                              <p:pRg st="3" end="3"/>
                                            </p:txEl>
                                          </p:spTgt>
                                        </p:tgtEl>
                                      </p:cBhvr>
                                    </p:animEffect>
                                    <p:set>
                                      <p:cBhvr>
                                        <p:cTn id="54" dur="1" fill="hold">
                                          <p:stCondLst>
                                            <p:cond delay="499"/>
                                          </p:stCondLst>
                                        </p:cTn>
                                        <p:tgtEl>
                                          <p:spTgt spid="14339">
                                            <p:txEl>
                                              <p:pRg st="3" end="3"/>
                                            </p:txEl>
                                          </p:spTgt>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
                                        </p:tgtEl>
                                      </p:cBhvr>
                                    </p:animEffect>
                                    <p:set>
                                      <p:cBhvr>
                                        <p:cTn id="57" dur="1" fill="hold">
                                          <p:stCondLst>
                                            <p:cond delay="499"/>
                                          </p:stCondLst>
                                        </p:cTn>
                                        <p:tgtEl>
                                          <p:spTgt spid="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par>
                                <p:cTn id="76" presetID="10" presetClass="entr" presetSubtype="0" fill="hold"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childTnLst>
                                </p:cTn>
                              </p:par>
                              <p:par>
                                <p:cTn id="79" presetID="10" presetClass="entr" presetSubtype="0" fill="hold"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par>
                                <p:cTn id="82" presetID="10" presetClass="entr" presetSubtype="0"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cTn>
                              </p:par>
                              <p:par>
                                <p:cTn id="90" presetID="10" presetClass="exit" presetSubtype="0" fill="hold" grpId="1" nodeType="withEffect">
                                  <p:stCondLst>
                                    <p:cond delay="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24"/>
                                        </p:tgtEl>
                                      </p:cBhvr>
                                    </p:animEffect>
                                    <p:set>
                                      <p:cBhvr>
                                        <p:cTn id="101" dur="1" fill="hold">
                                          <p:stCondLst>
                                            <p:cond delay="499"/>
                                          </p:stCondLst>
                                        </p:cTn>
                                        <p:tgtEl>
                                          <p:spTgt spid="24"/>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6"/>
                                        </p:tgtEl>
                                      </p:cBhvr>
                                    </p:animEffect>
                                    <p:set>
                                      <p:cBhvr>
                                        <p:cTn id="104" dur="1" fill="hold">
                                          <p:stCondLst>
                                            <p:cond delay="499"/>
                                          </p:stCondLst>
                                        </p:cTn>
                                        <p:tgtEl>
                                          <p:spTgt spid="26"/>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28"/>
                                        </p:tgtEl>
                                      </p:cBhvr>
                                    </p:animEffect>
                                    <p:set>
                                      <p:cBhvr>
                                        <p:cTn id="107" dur="1" fill="hold">
                                          <p:stCondLst>
                                            <p:cond delay="499"/>
                                          </p:stCondLst>
                                        </p:cTn>
                                        <p:tgtEl>
                                          <p:spTgt spid="28"/>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fade">
                                      <p:cBhvr>
                                        <p:cTn id="110" dur="500"/>
                                        <p:tgtEl>
                                          <p:spTgt spid="32"/>
                                        </p:tgtEl>
                                      </p:cBhvr>
                                    </p:animEffect>
                                  </p:childTnLst>
                                </p:cTn>
                              </p:par>
                              <p:par>
                                <p:cTn id="111" presetID="10" presetClass="entr" presetSubtype="0" fill="hold" nodeType="with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fade">
                                      <p:cBhvr>
                                        <p:cTn id="113" dur="500"/>
                                        <p:tgtEl>
                                          <p:spTgt spid="3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8"/>
                                        </p:tgtEl>
                                        <p:attrNameLst>
                                          <p:attrName>style.visibility</p:attrName>
                                        </p:attrNameLst>
                                      </p:cBhvr>
                                      <p:to>
                                        <p:strVal val="visible"/>
                                      </p:to>
                                    </p:set>
                                    <p:animEffect transition="in" filter="fade">
                                      <p:cBhvr>
                                        <p:cTn id="118" dur="500"/>
                                        <p:tgtEl>
                                          <p:spTgt spid="18"/>
                                        </p:tgtEl>
                                      </p:cBhvr>
                                    </p:animEffect>
                                  </p:childTnLst>
                                </p:cTn>
                              </p:par>
                              <p:par>
                                <p:cTn id="119" presetID="10" presetClass="exit" presetSubtype="0" fill="hold" grpId="1" nodeType="withEffect">
                                  <p:stCondLst>
                                    <p:cond delay="0"/>
                                  </p:stCondLst>
                                  <p:childTnLst>
                                    <p:animEffect transition="out" filter="fade">
                                      <p:cBhvr>
                                        <p:cTn id="120" dur="500"/>
                                        <p:tgtEl>
                                          <p:spTgt spid="16"/>
                                        </p:tgtEl>
                                      </p:cBhvr>
                                    </p:animEffect>
                                    <p:set>
                                      <p:cBhvr>
                                        <p:cTn id="121" dur="1" fill="hold">
                                          <p:stCondLst>
                                            <p:cond delay="499"/>
                                          </p:stCondLst>
                                        </p:cTn>
                                        <p:tgtEl>
                                          <p:spTgt spid="16"/>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32"/>
                                        </p:tgtEl>
                                      </p:cBhvr>
                                    </p:animEffect>
                                    <p:set>
                                      <p:cBhvr>
                                        <p:cTn id="124" dur="1" fill="hold">
                                          <p:stCondLst>
                                            <p:cond delay="499"/>
                                          </p:stCondLst>
                                        </p:cTn>
                                        <p:tgtEl>
                                          <p:spTgt spid="32"/>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34"/>
                                        </p:tgtEl>
                                      </p:cBhvr>
                                    </p:animEffect>
                                    <p:set>
                                      <p:cBhvr>
                                        <p:cTn id="127" dur="1" fill="hold">
                                          <p:stCondLst>
                                            <p:cond delay="499"/>
                                          </p:stCondLst>
                                        </p:cTn>
                                        <p:tgtEl>
                                          <p:spTgt spid="34"/>
                                        </p:tgtEl>
                                        <p:attrNameLst>
                                          <p:attrName>style.visibility</p:attrName>
                                        </p:attrNameLst>
                                      </p:cBhvr>
                                      <p:to>
                                        <p:strVal val="hidden"/>
                                      </p:to>
                                    </p:set>
                                  </p:childTnLst>
                                </p:cTn>
                              </p:par>
                              <p:par>
                                <p:cTn id="128" presetID="10" presetClass="entr" presetSubtype="0" fill="hold" nodeType="withEffect">
                                  <p:stCondLst>
                                    <p:cond delay="0"/>
                                  </p:stCondLst>
                                  <p:childTnLst>
                                    <p:set>
                                      <p:cBhvr>
                                        <p:cTn id="129" dur="1" fill="hold">
                                          <p:stCondLst>
                                            <p:cond delay="0"/>
                                          </p:stCondLst>
                                        </p:cTn>
                                        <p:tgtEl>
                                          <p:spTgt spid="36"/>
                                        </p:tgtEl>
                                        <p:attrNameLst>
                                          <p:attrName>style.visibility</p:attrName>
                                        </p:attrNameLst>
                                      </p:cBhvr>
                                      <p:to>
                                        <p:strVal val="visible"/>
                                      </p:to>
                                    </p:set>
                                    <p:animEffect transition="in" filter="fade">
                                      <p:cBhvr>
                                        <p:cTn id="1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16" grpId="1"/>
      <p:bldP spid="22" grpId="0"/>
      <p:bldP spid="22" grpId="1"/>
      <p:bldP spid="14" grpId="0"/>
      <p:bldP spid="14" grpId="1"/>
      <p:bldP spid="1433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ner">
            <a:extLst>
              <a:ext uri="{FF2B5EF4-FFF2-40B4-BE49-F238E27FC236}">
                <a16:creationId xmlns:a16="http://schemas.microsoft.com/office/drawing/2014/main" id="{4AF1EC0C-258A-06B8-65D0-D78098F60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header">
            <a:extLst>
              <a:ext uri="{FF2B5EF4-FFF2-40B4-BE49-F238E27FC236}">
                <a16:creationId xmlns:a16="http://schemas.microsoft.com/office/drawing/2014/main" id="{4ED5C1E6-10F2-0280-0D52-24B0284A3022}"/>
              </a:ext>
            </a:extLst>
          </p:cNvPr>
          <p:cNvSpPr txBox="1"/>
          <p:nvPr/>
        </p:nvSpPr>
        <p:spPr>
          <a:xfrm>
            <a:off x="1143000" y="1070650"/>
            <a:ext cx="7391400" cy="707886"/>
          </a:xfrm>
          <a:prstGeom prst="rect">
            <a:avLst/>
          </a:prstGeom>
          <a:noFill/>
        </p:spPr>
        <p:txBody>
          <a:bodyPr wrap="square" rtlCol="0">
            <a:spAutoFit/>
          </a:bodyPr>
          <a:lstStyle/>
          <a:p>
            <a:r>
              <a:rPr lang="en-US" sz="4000" b="1"/>
              <a:t>Home Care (Nursing) Bags</a:t>
            </a:r>
          </a:p>
        </p:txBody>
      </p:sp>
      <p:pic>
        <p:nvPicPr>
          <p:cNvPr id="2" name="floor" descr="A close up of a hard wood floor&#10;&#10;Description generated with high confidence">
            <a:extLst>
              <a:ext uri="{FF2B5EF4-FFF2-40B4-BE49-F238E27FC236}">
                <a16:creationId xmlns:a16="http://schemas.microsoft.com/office/drawing/2014/main" id="{3222EFA4-E405-9A80-3EAC-69D899B479D0}"/>
              </a:ext>
            </a:extLst>
          </p:cNvPr>
          <p:cNvPicPr>
            <a:picLocks noChangeAspect="1"/>
          </p:cNvPicPr>
          <p:nvPr/>
        </p:nvPicPr>
        <p:blipFill>
          <a:blip r:embed="rId4">
            <a:extLst>
              <a:ext uri="{28A0092B-C50C-407E-A947-70E740481C1C}">
                <a14:useLocalDpi xmlns:a14="http://schemas.microsoft.com/office/drawing/2010/main" val="0"/>
              </a:ext>
            </a:extLst>
          </a:blip>
          <a:srcRect l="11571" t="18970" r="7549"/>
          <a:stretch>
            <a:fillRect/>
          </a:stretch>
        </p:blipFill>
        <p:spPr bwMode="auto">
          <a:xfrm>
            <a:off x="9183493" y="1790514"/>
            <a:ext cx="2005217" cy="150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ircle slash">
            <a:extLst>
              <a:ext uri="{FF2B5EF4-FFF2-40B4-BE49-F238E27FC236}">
                <a16:creationId xmlns:a16="http://schemas.microsoft.com/office/drawing/2014/main" id="{60324763-2579-C778-F27F-3054D2E621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52264" y="1745879"/>
            <a:ext cx="1643658" cy="159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g" descr="A grey and blue medical bag&#10;&#10;Description automatically generated">
            <a:extLst>
              <a:ext uri="{FF2B5EF4-FFF2-40B4-BE49-F238E27FC236}">
                <a16:creationId xmlns:a16="http://schemas.microsoft.com/office/drawing/2014/main" id="{247F7F36-4EEB-E602-8839-2D0BA85438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1662" y="938943"/>
            <a:ext cx="1523258" cy="1827909"/>
          </a:xfrm>
          <a:prstGeom prst="rect">
            <a:avLst/>
          </a:prstGeom>
        </p:spPr>
      </p:pic>
      <p:pic>
        <p:nvPicPr>
          <p:cNvPr id="8" name="sparkle" descr="Blue stars on a black background&#10;&#10;Description automatically generated">
            <a:extLst>
              <a:ext uri="{FF2B5EF4-FFF2-40B4-BE49-F238E27FC236}">
                <a16:creationId xmlns:a16="http://schemas.microsoft.com/office/drawing/2014/main" id="{A231F41A-F549-C4E2-9C78-9948A4560E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4971" y="1804662"/>
            <a:ext cx="2743200" cy="2743200"/>
          </a:xfrm>
          <a:prstGeom prst="rect">
            <a:avLst/>
          </a:prstGeom>
        </p:spPr>
      </p:pic>
      <p:pic>
        <p:nvPicPr>
          <p:cNvPr id="12" name="car" descr="A silver car with black background&#10;&#10;Description automatically generated">
            <a:extLst>
              <a:ext uri="{FF2B5EF4-FFF2-40B4-BE49-F238E27FC236}">
                <a16:creationId xmlns:a16="http://schemas.microsoft.com/office/drawing/2014/main" id="{EBEFAA93-C49C-47A5-DF3F-6A82BA934C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3440" y="3297197"/>
            <a:ext cx="2739743" cy="1827909"/>
          </a:xfrm>
          <a:prstGeom prst="rect">
            <a:avLst/>
          </a:prstGeom>
        </p:spPr>
      </p:pic>
      <p:pic>
        <p:nvPicPr>
          <p:cNvPr id="16" name="knob" descr="A close-up of a door knob&#10;&#10;Description automatically generated">
            <a:extLst>
              <a:ext uri="{FF2B5EF4-FFF2-40B4-BE49-F238E27FC236}">
                <a16:creationId xmlns:a16="http://schemas.microsoft.com/office/drawing/2014/main" id="{98EF062A-1174-662B-756E-56CAD747C3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34884" y="3341831"/>
            <a:ext cx="1080948" cy="1916147"/>
          </a:xfrm>
          <a:prstGeom prst="rect">
            <a:avLst/>
          </a:prstGeom>
        </p:spPr>
      </p:pic>
      <p:pic>
        <p:nvPicPr>
          <p:cNvPr id="17" name="Cavi wipe" descr="A white container with pink label&#10;&#10;Description automatically generated">
            <a:extLst>
              <a:ext uri="{FF2B5EF4-FFF2-40B4-BE49-F238E27FC236}">
                <a16:creationId xmlns:a16="http://schemas.microsoft.com/office/drawing/2014/main" id="{4E73921E-8C79-06DB-B607-6F67D1890F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77988" y="4640079"/>
            <a:ext cx="2812799" cy="1882948"/>
          </a:xfrm>
          <a:prstGeom prst="rect">
            <a:avLst/>
          </a:prstGeom>
        </p:spPr>
      </p:pic>
      <p:sp>
        <p:nvSpPr>
          <p:cNvPr id="16387" name="bullets">
            <a:extLst>
              <a:ext uri="{FF2B5EF4-FFF2-40B4-BE49-F238E27FC236}">
                <a16:creationId xmlns:a16="http://schemas.microsoft.com/office/drawing/2014/main" id="{A126F39E-E03C-4A7C-AF35-CDB21CB78CA7}"/>
              </a:ext>
            </a:extLst>
          </p:cNvPr>
          <p:cNvSpPr txBox="1">
            <a:spLocks noChangeArrowheads="1"/>
          </p:cNvSpPr>
          <p:nvPr/>
        </p:nvSpPr>
        <p:spPr bwMode="auto">
          <a:xfrm>
            <a:off x="1447800" y="1901133"/>
            <a:ext cx="6096000" cy="471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marL="342900" indent="-342900">
              <a:defRPr/>
            </a:pPr>
            <a:r>
              <a:rPr lang="en-US" sz="2400">
                <a:solidFill>
                  <a:srgbClr val="532E1D"/>
                </a:solidFill>
                <a:latin typeface="+mn-lt"/>
              </a:rPr>
              <a:t>Non-critical item</a:t>
            </a:r>
          </a:p>
          <a:p>
            <a:pPr marL="342900" indent="-342900">
              <a:defRPr/>
            </a:pPr>
            <a:r>
              <a:rPr lang="en-US" sz="2400">
                <a:solidFill>
                  <a:srgbClr val="532E1D"/>
                </a:solidFill>
                <a:latin typeface="+mn-lt"/>
              </a:rPr>
              <a:t>Do not place on floor or another contaminated surface</a:t>
            </a:r>
          </a:p>
          <a:p>
            <a:pPr marL="342900" indent="-342900">
              <a:defRPr/>
            </a:pPr>
            <a:r>
              <a:rPr lang="en-US" sz="2400">
                <a:solidFill>
                  <a:srgbClr val="532E1D"/>
                </a:solidFill>
                <a:latin typeface="+mn-lt"/>
              </a:rPr>
              <a:t>Place on visibly clean, dry surface</a:t>
            </a:r>
          </a:p>
          <a:p>
            <a:pPr marL="342900" indent="-342900">
              <a:defRPr/>
            </a:pPr>
            <a:r>
              <a:rPr lang="en-US" sz="2400">
                <a:solidFill>
                  <a:srgbClr val="532E1D"/>
                </a:solidFill>
                <a:latin typeface="+mn-lt"/>
              </a:rPr>
              <a:t>If home infested place on doorknob or leave in car</a:t>
            </a:r>
          </a:p>
          <a:p>
            <a:pPr marL="342900" indent="-342900">
              <a:defRPr/>
            </a:pPr>
            <a:r>
              <a:rPr lang="en-US" sz="2400">
                <a:solidFill>
                  <a:srgbClr val="532E1D"/>
                </a:solidFill>
                <a:latin typeface="+mn-lt"/>
              </a:rPr>
              <a:t>If contaminated with blood/body fluids, decontaminate with EPA-registered disinfectant</a:t>
            </a:r>
          </a:p>
          <a:p>
            <a:pPr eaLnBrk="1" hangingPunct="1">
              <a:spcBef>
                <a:spcPct val="0"/>
              </a:spcBef>
              <a:spcAft>
                <a:spcPct val="0"/>
              </a:spcAft>
              <a:buSzTx/>
              <a:buFontTx/>
              <a:buNone/>
              <a:defRPr/>
            </a:pPr>
            <a:endParaRPr lang="en-US" altLang="en-US" sz="36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animEffect transition="in" filter="fade">
                                      <p:cBhvr>
                                        <p:cTn id="7" dur="500"/>
                                        <p:tgtEl>
                                          <p:spTgt spid="1638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387">
                                            <p:txEl>
                                              <p:pRg st="2" end="2"/>
                                            </p:txEl>
                                          </p:spTgt>
                                        </p:tgtEl>
                                        <p:attrNameLst>
                                          <p:attrName>style.visibility</p:attrName>
                                        </p:attrNameLst>
                                      </p:cBhvr>
                                      <p:to>
                                        <p:strVal val="visible"/>
                                      </p:to>
                                    </p:set>
                                    <p:animEffect transition="in" filter="fade">
                                      <p:cBhvr>
                                        <p:cTn id="18" dur="500"/>
                                        <p:tgtEl>
                                          <p:spTgt spid="16387">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387">
                                            <p:txEl>
                                              <p:pRg st="3" end="3"/>
                                            </p:txEl>
                                          </p:spTgt>
                                        </p:tgtEl>
                                        <p:attrNameLst>
                                          <p:attrName>style.visibility</p:attrName>
                                        </p:attrNameLst>
                                      </p:cBhvr>
                                      <p:to>
                                        <p:strVal val="visible"/>
                                      </p:to>
                                    </p:set>
                                    <p:animEffect transition="in" filter="fade">
                                      <p:cBhvr>
                                        <p:cTn id="26" dur="500"/>
                                        <p:tgtEl>
                                          <p:spTgt spid="16387">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387">
                                            <p:txEl>
                                              <p:pRg st="4" end="4"/>
                                            </p:txEl>
                                          </p:spTgt>
                                        </p:tgtEl>
                                        <p:attrNameLst>
                                          <p:attrName>style.visibility</p:attrName>
                                        </p:attrNameLst>
                                      </p:cBhvr>
                                      <p:to>
                                        <p:strVal val="visible"/>
                                      </p:to>
                                    </p:set>
                                    <p:animEffect transition="in" filter="fade">
                                      <p:cBhvr>
                                        <p:cTn id="37" dur="500"/>
                                        <p:tgtEl>
                                          <p:spTgt spid="16387">
                                            <p:txEl>
                                              <p:pRg st="4" end="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bullets"/>
          <p:cNvSpPr>
            <a:spLocks noGrp="1"/>
          </p:cNvSpPr>
          <p:nvPr>
            <p:ph idx="4294967295"/>
          </p:nvPr>
        </p:nvSpPr>
        <p:spPr>
          <a:xfrm>
            <a:off x="714595" y="2478633"/>
            <a:ext cx="5562600" cy="4683869"/>
          </a:xfrm>
          <a:prstGeom prst="rect">
            <a:avLst/>
          </a:prstGeom>
        </p:spPr>
        <p:txBody>
          <a:bodyPr/>
          <a:lstStyle/>
          <a:p>
            <a:pPr lvl="1" indent="-273050"/>
            <a:r>
              <a:rPr lang="en-US" altLang="en-US" sz="2400">
                <a:solidFill>
                  <a:srgbClr val="532E1D"/>
                </a:solidFill>
              </a:rPr>
              <a:t>Item removed from the bag and patient on contact precautions</a:t>
            </a:r>
          </a:p>
          <a:p>
            <a:pPr lvl="1" indent="-273050"/>
            <a:r>
              <a:rPr lang="en-US" altLang="en-US" sz="2400">
                <a:solidFill>
                  <a:srgbClr val="532E1D"/>
                </a:solidFill>
              </a:rPr>
              <a:t>Item was visible soiled</a:t>
            </a:r>
          </a:p>
          <a:p>
            <a:pPr lvl="1" indent="-273050"/>
            <a:r>
              <a:rPr lang="en-US" altLang="en-US" sz="2400">
                <a:solidFill>
                  <a:srgbClr val="532E1D"/>
                </a:solidFill>
              </a:rPr>
              <a:t>Item was opened or the integrity of the package compromised</a:t>
            </a:r>
          </a:p>
          <a:p>
            <a:pPr lvl="1" indent="-273050"/>
            <a:r>
              <a:rPr lang="en-US" altLang="en-US" sz="2400">
                <a:solidFill>
                  <a:srgbClr val="532E1D"/>
                </a:solidFill>
              </a:rPr>
              <a:t>Manufacturer’s expiration date has been exceeded</a:t>
            </a:r>
          </a:p>
          <a:p>
            <a:pPr indent="-273050" eaLnBrk="1" hangingPunct="1">
              <a:lnSpc>
                <a:spcPct val="90000"/>
              </a:lnSpc>
              <a:spcBef>
                <a:spcPts val="600"/>
              </a:spcBef>
            </a:pPr>
            <a:endParaRPr lang="en-US" altLang="en-US" sz="2800"/>
          </a:p>
        </p:txBody>
      </p:sp>
      <p:pic>
        <p:nvPicPr>
          <p:cNvPr id="7" name="sign">
            <a:hlinkClick r:id="rId3"/>
            <a:extLst>
              <a:ext uri="{FF2B5EF4-FFF2-40B4-BE49-F238E27FC236}">
                <a16:creationId xmlns:a16="http://schemas.microsoft.com/office/drawing/2014/main" id="{3AC001AC-857C-01AE-03A9-1C44BA8839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1724" b="75484"/>
          <a:stretch/>
        </p:blipFill>
        <p:spPr bwMode="auto">
          <a:xfrm rot="1292651">
            <a:off x="5790357" y="2645117"/>
            <a:ext cx="2275020" cy="948670"/>
          </a:xfrm>
          <a:prstGeom prst="rect">
            <a:avLst/>
          </a:prstGeom>
          <a:noFill/>
          <a:extLst>
            <a:ext uri="{909E8E84-426E-40DD-AFC4-6F175D3DCCD1}">
              <a14:hiddenFill xmlns:a14="http://schemas.microsoft.com/office/drawing/2010/main">
                <a:solidFill>
                  <a:srgbClr val="FFFFFF"/>
                </a:solidFill>
              </a14:hiddenFill>
            </a:ext>
          </a:extLst>
        </p:spPr>
      </p:pic>
      <p:pic>
        <p:nvPicPr>
          <p:cNvPr id="3" name="Bag" descr="A grey and blue medical bag&#10;&#10;Description automatically generated">
            <a:extLst>
              <a:ext uri="{FF2B5EF4-FFF2-40B4-BE49-F238E27FC236}">
                <a16:creationId xmlns:a16="http://schemas.microsoft.com/office/drawing/2014/main" id="{107DD3EE-5555-7403-1BD6-C12625C03B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2113551"/>
            <a:ext cx="1341074" cy="1609288"/>
          </a:xfrm>
          <a:prstGeom prst="rect">
            <a:avLst/>
          </a:prstGeom>
        </p:spPr>
      </p:pic>
      <p:pic>
        <p:nvPicPr>
          <p:cNvPr id="6" name="Stethiscope" descr="A stethoscope on a black background&#10;&#10;Description automatically generated">
            <a:extLst>
              <a:ext uri="{FF2B5EF4-FFF2-40B4-BE49-F238E27FC236}">
                <a16:creationId xmlns:a16="http://schemas.microsoft.com/office/drawing/2014/main" id="{04D02A5D-79BB-CE3B-F219-8E9C88D2AF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3426">
            <a:off x="7174915" y="2219132"/>
            <a:ext cx="1182439" cy="791550"/>
          </a:xfrm>
          <a:prstGeom prst="rect">
            <a:avLst/>
          </a:prstGeom>
        </p:spPr>
      </p:pic>
      <p:pic>
        <p:nvPicPr>
          <p:cNvPr id="9" name="scissor" descr="A pair of scissors with a broken blade&#10;&#10;Description automatically generated">
            <a:extLst>
              <a:ext uri="{FF2B5EF4-FFF2-40B4-BE49-F238E27FC236}">
                <a16:creationId xmlns:a16="http://schemas.microsoft.com/office/drawing/2014/main" id="{4A486C0F-4B70-2C01-D129-A232BEFE69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85701">
            <a:off x="8845975" y="2763181"/>
            <a:ext cx="2464446" cy="1639747"/>
          </a:xfrm>
          <a:prstGeom prst="rect">
            <a:avLst/>
          </a:prstGeom>
        </p:spPr>
      </p:pic>
      <p:pic>
        <p:nvPicPr>
          <p:cNvPr id="11" name="expired" descr="A label with a red circle around it&#10;&#10;Description automatically generated">
            <a:extLst>
              <a:ext uri="{FF2B5EF4-FFF2-40B4-BE49-F238E27FC236}">
                <a16:creationId xmlns:a16="http://schemas.microsoft.com/office/drawing/2014/main" id="{82F1A135-BE40-D04F-6638-26A68425181B}"/>
              </a:ext>
            </a:extLst>
          </p:cNvPr>
          <p:cNvPicPr>
            <a:picLocks noChangeAspect="1"/>
          </p:cNvPicPr>
          <p:nvPr/>
        </p:nvPicPr>
        <p:blipFill rotWithShape="1">
          <a:blip r:embed="rId8">
            <a:extLst>
              <a:ext uri="{28A0092B-C50C-407E-A947-70E740481C1C}">
                <a14:useLocalDpi xmlns:a14="http://schemas.microsoft.com/office/drawing/2010/main" val="0"/>
              </a:ext>
            </a:extLst>
          </a:blip>
          <a:srcRect r="19038" b="19038"/>
          <a:stretch/>
        </p:blipFill>
        <p:spPr>
          <a:xfrm>
            <a:off x="8623129" y="4616499"/>
            <a:ext cx="2578271" cy="1403301"/>
          </a:xfrm>
          <a:prstGeom prst="rect">
            <a:avLst/>
          </a:prstGeom>
        </p:spPr>
      </p:pic>
      <p:sp>
        <p:nvSpPr>
          <p:cNvPr id="12" name="list header">
            <a:extLst>
              <a:ext uri="{FF2B5EF4-FFF2-40B4-BE49-F238E27FC236}">
                <a16:creationId xmlns:a16="http://schemas.microsoft.com/office/drawing/2014/main" id="{2B9A3EDB-B6E7-30A7-1897-BCD2BB2523F2}"/>
              </a:ext>
            </a:extLst>
          </p:cNvPr>
          <p:cNvSpPr txBox="1">
            <a:spLocks/>
          </p:cNvSpPr>
          <p:nvPr/>
        </p:nvSpPr>
        <p:spPr>
          <a:xfrm>
            <a:off x="1075330" y="1839467"/>
            <a:ext cx="9668870" cy="877853"/>
          </a:xfrm>
          <a:prstGeom prst="rect">
            <a:avLst/>
          </a:prstGeom>
        </p:spPr>
        <p:txBody>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9850" indent="0">
              <a:buFont typeface="Arial" panose="020B0604020202020204" pitchFamily="34" charset="0"/>
              <a:buNone/>
            </a:pPr>
            <a:r>
              <a:rPr lang="en-US" altLang="en-US" sz="2400" b="1">
                <a:solidFill>
                  <a:srgbClr val="532E1D"/>
                </a:solidFill>
              </a:rPr>
              <a:t>Unused supplies may be saved and used for another patient UNLESS:</a:t>
            </a:r>
          </a:p>
          <a:p>
            <a:pPr eaLnBrk="1" hangingPunct="1">
              <a:lnSpc>
                <a:spcPct val="90000"/>
              </a:lnSpc>
              <a:spcBef>
                <a:spcPts val="600"/>
              </a:spcBef>
            </a:pPr>
            <a:endParaRPr lang="en-US" altLang="en-US" sz="2800"/>
          </a:p>
        </p:txBody>
      </p:sp>
      <p:pic>
        <p:nvPicPr>
          <p:cNvPr id="14" name="opened item" descr="A close-up of a needle in a package&#10;&#10;Description automatically generated">
            <a:extLst>
              <a:ext uri="{FF2B5EF4-FFF2-40B4-BE49-F238E27FC236}">
                <a16:creationId xmlns:a16="http://schemas.microsoft.com/office/drawing/2014/main" id="{34BACC54-8189-5B62-9A94-AF7A4555A6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096000" y="4125353"/>
            <a:ext cx="2500445" cy="1881158"/>
          </a:xfrm>
          <a:prstGeom prst="rect">
            <a:avLst/>
          </a:prstGeom>
        </p:spPr>
      </p:pic>
      <p:pic>
        <p:nvPicPr>
          <p:cNvPr id="2" name="Banner">
            <a:extLst>
              <a:ext uri="{FF2B5EF4-FFF2-40B4-BE49-F238E27FC236}">
                <a16:creationId xmlns:a16="http://schemas.microsoft.com/office/drawing/2014/main" id="{B0DED1E2-2E4E-6E34-7A51-F697F9936A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header">
            <a:extLst>
              <a:ext uri="{FF2B5EF4-FFF2-40B4-BE49-F238E27FC236}">
                <a16:creationId xmlns:a16="http://schemas.microsoft.com/office/drawing/2014/main" id="{3483268B-EDDD-D586-2929-72C98DB3D3F0}"/>
              </a:ext>
            </a:extLst>
          </p:cNvPr>
          <p:cNvSpPr txBox="1"/>
          <p:nvPr/>
        </p:nvSpPr>
        <p:spPr>
          <a:xfrm>
            <a:off x="1143000" y="1070650"/>
            <a:ext cx="8534400" cy="707886"/>
          </a:xfrm>
          <a:prstGeom prst="rect">
            <a:avLst/>
          </a:prstGeom>
          <a:noFill/>
        </p:spPr>
        <p:txBody>
          <a:bodyPr wrap="square" rtlCol="0">
            <a:spAutoFit/>
          </a:bodyPr>
          <a:lstStyle/>
          <a:p>
            <a:r>
              <a:rPr lang="en-US" sz="4000" b="1"/>
              <a:t>Home Care (Nursing) Bags cont’d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500"/>
                                        <p:tgtEl>
                                          <p:spTgt spid="1843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435">
                                            <p:txEl>
                                              <p:pRg st="1" end="1"/>
                                            </p:txEl>
                                          </p:spTgt>
                                        </p:tgtEl>
                                        <p:attrNameLst>
                                          <p:attrName>style.visibility</p:attrName>
                                        </p:attrNameLst>
                                      </p:cBhvr>
                                      <p:to>
                                        <p:strVal val="visible"/>
                                      </p:to>
                                    </p:set>
                                    <p:animEffect transition="in" filter="fade">
                                      <p:cBhvr>
                                        <p:cTn id="21" dur="500"/>
                                        <p:tgtEl>
                                          <p:spTgt spid="18435">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435">
                                            <p:txEl>
                                              <p:pRg st="2" end="2"/>
                                            </p:txEl>
                                          </p:spTgt>
                                        </p:tgtEl>
                                        <p:attrNameLst>
                                          <p:attrName>style.visibility</p:attrName>
                                        </p:attrNameLst>
                                      </p:cBhvr>
                                      <p:to>
                                        <p:strVal val="visible"/>
                                      </p:to>
                                    </p:set>
                                    <p:animEffect transition="in" filter="fade">
                                      <p:cBhvr>
                                        <p:cTn id="29" dur="500"/>
                                        <p:tgtEl>
                                          <p:spTgt spid="18435">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435">
                                            <p:txEl>
                                              <p:pRg st="3" end="3"/>
                                            </p:txEl>
                                          </p:spTgt>
                                        </p:tgtEl>
                                        <p:attrNameLst>
                                          <p:attrName>style.visibility</p:attrName>
                                        </p:attrNameLst>
                                      </p:cBhvr>
                                      <p:to>
                                        <p:strVal val="visible"/>
                                      </p:to>
                                    </p:set>
                                    <p:animEffect transition="in" filter="fade">
                                      <p:cBhvr>
                                        <p:cTn id="37" dur="500"/>
                                        <p:tgtEl>
                                          <p:spTgt spid="18435">
                                            <p:txEl>
                                              <p:pRg st="3" end="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bullets">
            <a:extLst>
              <a:ext uri="{FF2B5EF4-FFF2-40B4-BE49-F238E27FC236}">
                <a16:creationId xmlns:a16="http://schemas.microsoft.com/office/drawing/2014/main" id="{FFB0AE5A-64F8-4259-8A99-FC28642EC4B3}"/>
              </a:ext>
            </a:extLst>
          </p:cNvPr>
          <p:cNvSpPr>
            <a:spLocks noGrp="1" noChangeArrowheads="1"/>
          </p:cNvSpPr>
          <p:nvPr>
            <p:ph idx="4294967295"/>
          </p:nvPr>
        </p:nvSpPr>
        <p:spPr>
          <a:xfrm>
            <a:off x="5181600" y="2133600"/>
            <a:ext cx="5867400" cy="3600617"/>
          </a:xfrm>
          <a:prstGeom prst="rect">
            <a:avLst/>
          </a:prstGeom>
        </p:spPr>
        <p:txBody>
          <a:bodyPr lIns="91440" tIns="45720" rIns="91440" bIns="45720" anchor="t">
            <a:normAutofit fontScale="92500" lnSpcReduction="10000"/>
          </a:bodyPr>
          <a:lstStyle/>
          <a:p>
            <a:pPr>
              <a:defRPr/>
            </a:pPr>
            <a:r>
              <a:rPr lang="en-US" sz="2400">
                <a:solidFill>
                  <a:srgbClr val="532E1D"/>
                </a:solidFill>
              </a:rPr>
              <a:t>Separation of clean and dirty in vehicle</a:t>
            </a:r>
          </a:p>
          <a:p>
            <a:pPr>
              <a:defRPr/>
            </a:pPr>
            <a:r>
              <a:rPr lang="en-US" sz="2400">
                <a:solidFill>
                  <a:srgbClr val="532E1D"/>
                </a:solidFill>
              </a:rPr>
              <a:t>Patient care and personal items stored separately</a:t>
            </a:r>
          </a:p>
          <a:p>
            <a:pPr>
              <a:defRPr/>
            </a:pPr>
            <a:r>
              <a:rPr lang="en-US" sz="2400">
                <a:solidFill>
                  <a:srgbClr val="532E1D"/>
                </a:solidFill>
              </a:rPr>
              <a:t>Clean supplies should be stored in a clean area of the car, not on floor</a:t>
            </a:r>
          </a:p>
          <a:p>
            <a:pPr>
              <a:defRPr/>
            </a:pPr>
            <a:r>
              <a:rPr lang="en-US" sz="2400">
                <a:solidFill>
                  <a:srgbClr val="532E1D"/>
                </a:solidFill>
              </a:rPr>
              <a:t>Store contaminated items and equipment needing cleaning in trunk (i.e., sharps containers)</a:t>
            </a:r>
          </a:p>
          <a:p>
            <a:pPr>
              <a:defRPr/>
            </a:pPr>
            <a:r>
              <a:rPr lang="en-US" sz="2400">
                <a:solidFill>
                  <a:srgbClr val="532E1D"/>
                </a:solidFill>
              </a:rPr>
              <a:t>Store in a manner to avoid spilling</a:t>
            </a:r>
          </a:p>
        </p:txBody>
      </p:sp>
      <p:pic>
        <p:nvPicPr>
          <p:cNvPr id="3" name="separate areas" descr="A picture containing indoor, window&#10;&#10;Description generated with high confidence">
            <a:extLst>
              <a:ext uri="{FF2B5EF4-FFF2-40B4-BE49-F238E27FC236}">
                <a16:creationId xmlns:a16="http://schemas.microsoft.com/office/drawing/2014/main" id="{52A172AC-0430-2D07-64E6-5F67D333E9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8212" y="2133600"/>
            <a:ext cx="25923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trunk">
            <a:extLst>
              <a:ext uri="{FF2B5EF4-FFF2-40B4-BE49-F238E27FC236}">
                <a16:creationId xmlns:a16="http://schemas.microsoft.com/office/drawing/2014/main" id="{E4FAA4F2-F921-886F-311E-A2BF2DE892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9678" y="4029093"/>
            <a:ext cx="25908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ar" descr="A silver car with black background&#10;&#10;Description automatically generated">
            <a:extLst>
              <a:ext uri="{FF2B5EF4-FFF2-40B4-BE49-F238E27FC236}">
                <a16:creationId xmlns:a16="http://schemas.microsoft.com/office/drawing/2014/main" id="{155A80C0-624F-9A68-A0ED-EC89AFAD4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6452" y="2573601"/>
            <a:ext cx="4987122" cy="3327321"/>
          </a:xfrm>
          <a:prstGeom prst="rect">
            <a:avLst/>
          </a:prstGeom>
        </p:spPr>
      </p:pic>
      <p:pic>
        <p:nvPicPr>
          <p:cNvPr id="11" name="matt" descr="A close-up of a car floor mat&#10;&#10;Description automatically generated">
            <a:extLst>
              <a:ext uri="{FF2B5EF4-FFF2-40B4-BE49-F238E27FC236}">
                <a16:creationId xmlns:a16="http://schemas.microsoft.com/office/drawing/2014/main" id="{3FE1BF40-53F0-9092-8127-96B41E8D03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20384" y="3954553"/>
            <a:ext cx="2591175" cy="1728787"/>
          </a:xfrm>
          <a:prstGeom prst="rect">
            <a:avLst/>
          </a:prstGeom>
        </p:spPr>
      </p:pic>
      <p:pic>
        <p:nvPicPr>
          <p:cNvPr id="15" name="circle slash" descr="A picture containing object&#10;&#10;Description generated with high confidence">
            <a:extLst>
              <a:ext uri="{FF2B5EF4-FFF2-40B4-BE49-F238E27FC236}">
                <a16:creationId xmlns:a16="http://schemas.microsoft.com/office/drawing/2014/main" id="{CB665E0E-356D-135F-A852-C9611BB5F30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14623" y="4029093"/>
            <a:ext cx="1602695" cy="155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lean">
            <a:extLst>
              <a:ext uri="{FF2B5EF4-FFF2-40B4-BE49-F238E27FC236}">
                <a16:creationId xmlns:a16="http://schemas.microsoft.com/office/drawing/2014/main" id="{31C5B629-2B5C-1672-ED47-F43A8FBFA1EB}"/>
              </a:ext>
            </a:extLst>
          </p:cNvPr>
          <p:cNvSpPr txBox="1"/>
          <p:nvPr/>
        </p:nvSpPr>
        <p:spPr>
          <a:xfrm>
            <a:off x="2895600" y="3262373"/>
            <a:ext cx="1146179" cy="584775"/>
          </a:xfrm>
          <a:prstGeom prst="rect">
            <a:avLst/>
          </a:prstGeom>
          <a:noFill/>
          <a:effectLst>
            <a:outerShdw blurRad="50800" dist="38100" dir="5400000" algn="t" rotWithShape="0">
              <a:prstClr val="black">
                <a:alpha val="40000"/>
              </a:prstClr>
            </a:outerShdw>
          </a:effectLst>
        </p:spPr>
        <p:txBody>
          <a:bodyPr wrap="square">
            <a:spAutoFit/>
          </a:bodyPr>
          <a:lstStyle/>
          <a:p>
            <a:r>
              <a:rPr lang="en-US" sz="3200" b="1">
                <a:latin typeface="+mn-lt"/>
              </a:rPr>
              <a:t>Clean</a:t>
            </a:r>
          </a:p>
        </p:txBody>
      </p:sp>
      <p:pic>
        <p:nvPicPr>
          <p:cNvPr id="21" name="hand circle" descr="A red circle with black background&#10;&#10;Description automatically generated">
            <a:extLst>
              <a:ext uri="{FF2B5EF4-FFF2-40B4-BE49-F238E27FC236}">
                <a16:creationId xmlns:a16="http://schemas.microsoft.com/office/drawing/2014/main" id="{2D524640-E2BA-3960-B16D-9125D80983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7377" y="3004636"/>
            <a:ext cx="3582624" cy="3582624"/>
          </a:xfrm>
          <a:prstGeom prst="rect">
            <a:avLst/>
          </a:prstGeom>
        </p:spPr>
      </p:pic>
      <p:sp>
        <p:nvSpPr>
          <p:cNvPr id="14" name="dirty">
            <a:extLst>
              <a:ext uri="{FF2B5EF4-FFF2-40B4-BE49-F238E27FC236}">
                <a16:creationId xmlns:a16="http://schemas.microsoft.com/office/drawing/2014/main" id="{DCBFCDF1-B1D7-5E90-1A10-7071B5D7A002}"/>
              </a:ext>
            </a:extLst>
          </p:cNvPr>
          <p:cNvSpPr txBox="1"/>
          <p:nvPr/>
        </p:nvSpPr>
        <p:spPr>
          <a:xfrm>
            <a:off x="2969994" y="5149442"/>
            <a:ext cx="1146179" cy="584775"/>
          </a:xfrm>
          <a:prstGeom prst="rect">
            <a:avLst/>
          </a:prstGeom>
          <a:noFill/>
          <a:effectLst>
            <a:outerShdw blurRad="50800" dist="38100" dir="5400000" algn="t" rotWithShape="0">
              <a:prstClr val="black">
                <a:alpha val="40000"/>
              </a:prstClr>
            </a:outerShdw>
          </a:effectLst>
        </p:spPr>
        <p:txBody>
          <a:bodyPr wrap="square">
            <a:spAutoFit/>
          </a:bodyPr>
          <a:lstStyle/>
          <a:p>
            <a:r>
              <a:rPr lang="en-US" sz="3200" b="1">
                <a:latin typeface="+mn-lt"/>
              </a:rPr>
              <a:t>Dirty</a:t>
            </a:r>
          </a:p>
        </p:txBody>
      </p:sp>
      <p:pic>
        <p:nvPicPr>
          <p:cNvPr id="2" name="Banner">
            <a:extLst>
              <a:ext uri="{FF2B5EF4-FFF2-40B4-BE49-F238E27FC236}">
                <a16:creationId xmlns:a16="http://schemas.microsoft.com/office/drawing/2014/main" id="{78260C16-340F-D83B-4C0E-7C533EF9B3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header">
            <a:extLst>
              <a:ext uri="{FF2B5EF4-FFF2-40B4-BE49-F238E27FC236}">
                <a16:creationId xmlns:a16="http://schemas.microsoft.com/office/drawing/2014/main" id="{BEFCCA16-855F-C7BD-606F-CA6CA80B9BA0}"/>
              </a:ext>
            </a:extLst>
          </p:cNvPr>
          <p:cNvSpPr txBox="1"/>
          <p:nvPr/>
        </p:nvSpPr>
        <p:spPr>
          <a:xfrm>
            <a:off x="1143000" y="1070650"/>
            <a:ext cx="7315200" cy="707886"/>
          </a:xfrm>
          <a:prstGeom prst="rect">
            <a:avLst/>
          </a:prstGeom>
          <a:noFill/>
        </p:spPr>
        <p:txBody>
          <a:bodyPr wrap="square" rtlCol="0">
            <a:spAutoFit/>
          </a:bodyPr>
          <a:lstStyle/>
          <a:p>
            <a:r>
              <a:rPr lang="en-US" sz="4000" b="1"/>
              <a:t>Home Care Personal Vehicle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500"/>
                                        <p:tgtEl>
                                          <p:spTgt spid="2048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483">
                                            <p:txEl>
                                              <p:pRg st="1" end="1"/>
                                            </p:txEl>
                                          </p:spTgt>
                                        </p:tgtEl>
                                        <p:attrNameLst>
                                          <p:attrName>style.visibility</p:attrName>
                                        </p:attrNameLst>
                                      </p:cBhvr>
                                      <p:to>
                                        <p:strVal val="visible"/>
                                      </p:to>
                                    </p:set>
                                    <p:animEffect transition="in" filter="fade">
                                      <p:cBhvr>
                                        <p:cTn id="18" dur="500"/>
                                        <p:tgtEl>
                                          <p:spTgt spid="2048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483">
                                            <p:txEl>
                                              <p:pRg st="2" end="2"/>
                                            </p:txEl>
                                          </p:spTgt>
                                        </p:tgtEl>
                                        <p:attrNameLst>
                                          <p:attrName>style.visibility</p:attrName>
                                        </p:attrNameLst>
                                      </p:cBhvr>
                                      <p:to>
                                        <p:strVal val="visible"/>
                                      </p:to>
                                    </p:set>
                                    <p:animEffect transition="in" filter="fade">
                                      <p:cBhvr>
                                        <p:cTn id="23" dur="500"/>
                                        <p:tgtEl>
                                          <p:spTgt spid="20483">
                                            <p:txEl>
                                              <p:pRg st="2" end="2"/>
                                            </p:txEl>
                                          </p:spTgt>
                                        </p:tgtEl>
                                      </p:cBhvr>
                                    </p:animEffect>
                                  </p:childTnLst>
                                </p:cTn>
                              </p:par>
                              <p:par>
                                <p:cTn id="24" presetID="10" presetClass="exit" presetSubtype="0" fill="hold"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483">
                                            <p:txEl>
                                              <p:pRg st="3" end="3"/>
                                            </p:txEl>
                                          </p:spTgt>
                                        </p:tgtEl>
                                        <p:attrNameLst>
                                          <p:attrName>style.visibility</p:attrName>
                                        </p:attrNameLst>
                                      </p:cBhvr>
                                      <p:to>
                                        <p:strVal val="visible"/>
                                      </p:to>
                                    </p:set>
                                    <p:animEffect transition="in" filter="fade">
                                      <p:cBhvr>
                                        <p:cTn id="37" dur="500"/>
                                        <p:tgtEl>
                                          <p:spTgt spid="20483">
                                            <p:txEl>
                                              <p:pRg st="3" end="3"/>
                                            </p:txEl>
                                          </p:spTgt>
                                        </p:tgtEl>
                                      </p:cBhvr>
                                    </p:animEffect>
                                  </p:childTnLst>
                                </p:cTn>
                              </p:par>
                              <p:par>
                                <p:cTn id="38" presetID="10" presetClass="exit" presetSubtype="0" fill="hold" nodeType="with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483">
                                            <p:txEl>
                                              <p:pRg st="4" end="4"/>
                                            </p:txEl>
                                          </p:spTgt>
                                        </p:tgtEl>
                                        <p:attrNameLst>
                                          <p:attrName>style.visibility</p:attrName>
                                        </p:attrNameLst>
                                      </p:cBhvr>
                                      <p:to>
                                        <p:strVal val="visible"/>
                                      </p:to>
                                    </p:set>
                                    <p:animEffect transition="in" filter="fade">
                                      <p:cBhvr>
                                        <p:cTn id="51" dur="500"/>
                                        <p:tgtEl>
                                          <p:spTgt spid="204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a:extLst>
              <a:ext uri="{FF2B5EF4-FFF2-40B4-BE49-F238E27FC236}">
                <a16:creationId xmlns:a16="http://schemas.microsoft.com/office/drawing/2014/main" id="{96B8798B-915D-EC91-7454-B2D97DF41E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7483"/>
            <a:ext cx="10363200" cy="616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waste" descr="A close-up of a bowl of blood&#10;&#10;Description automatically generated">
            <a:extLst>
              <a:ext uri="{FF2B5EF4-FFF2-40B4-BE49-F238E27FC236}">
                <a16:creationId xmlns:a16="http://schemas.microsoft.com/office/drawing/2014/main" id="{E8E9FA6F-A0FF-339A-7C92-D472BA9C6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273183"/>
            <a:ext cx="3226901" cy="2178158"/>
          </a:xfrm>
          <a:prstGeom prst="rect">
            <a:avLst/>
          </a:prstGeom>
        </p:spPr>
      </p:pic>
      <p:sp>
        <p:nvSpPr>
          <p:cNvPr id="19" name="Last text bag used">
            <a:extLst>
              <a:ext uri="{FF2B5EF4-FFF2-40B4-BE49-F238E27FC236}">
                <a16:creationId xmlns:a16="http://schemas.microsoft.com/office/drawing/2014/main" id="{0043659B-F9AC-96BC-53D4-50CBA84C6754}"/>
              </a:ext>
            </a:extLst>
          </p:cNvPr>
          <p:cNvSpPr txBox="1"/>
          <p:nvPr/>
        </p:nvSpPr>
        <p:spPr>
          <a:xfrm>
            <a:off x="5986112" y="4816481"/>
            <a:ext cx="5110764" cy="1107996"/>
          </a:xfrm>
          <a:prstGeom prst="rect">
            <a:avLst/>
          </a:prstGeom>
          <a:noFill/>
        </p:spPr>
        <p:txBody>
          <a:bodyPr wrap="square">
            <a:spAutoFit/>
          </a:bodyPr>
          <a:lstStyle/>
          <a:p>
            <a:r>
              <a:rPr lang="en-US" sz="2200">
                <a:solidFill>
                  <a:srgbClr val="532E1D"/>
                </a:solidFill>
                <a:latin typeface="+mn-lt"/>
              </a:rPr>
              <a:t>Soiled dressing should be contained in plastic bag and discarded in patient’s trash​</a:t>
            </a:r>
          </a:p>
          <a:p>
            <a:pPr marL="342900" indent="-342900">
              <a:spcAft>
                <a:spcPts val="1200"/>
              </a:spcAft>
              <a:buFont typeface="Arial" panose="020B0604020202020204" pitchFamily="34" charset="0"/>
              <a:buChar char="•"/>
            </a:pPr>
            <a:endParaRPr lang="en-US" altLang="en-US" sz="2200">
              <a:solidFill>
                <a:srgbClr val="532E1D"/>
              </a:solidFill>
              <a:latin typeface="+mn-lt"/>
            </a:endParaRPr>
          </a:p>
        </p:txBody>
      </p:sp>
      <p:pic>
        <p:nvPicPr>
          <p:cNvPr id="17" name="irrigation" descr="A person holding a blood sample&#10;&#10;Description automatically generated">
            <a:extLst>
              <a:ext uri="{FF2B5EF4-FFF2-40B4-BE49-F238E27FC236}">
                <a16:creationId xmlns:a16="http://schemas.microsoft.com/office/drawing/2014/main" id="{F0F6FD0D-B7F8-D290-5D03-0AA42D4B1E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8282" y="2069894"/>
            <a:ext cx="2507987" cy="3566915"/>
          </a:xfrm>
          <a:prstGeom prst="rect">
            <a:avLst/>
          </a:prstGeom>
        </p:spPr>
      </p:pic>
      <p:sp>
        <p:nvSpPr>
          <p:cNvPr id="22" name="Last text only sterile">
            <a:extLst>
              <a:ext uri="{FF2B5EF4-FFF2-40B4-BE49-F238E27FC236}">
                <a16:creationId xmlns:a16="http://schemas.microsoft.com/office/drawing/2014/main" id="{18C3685D-E56D-3C08-C848-41E4A886B774}"/>
              </a:ext>
            </a:extLst>
          </p:cNvPr>
          <p:cNvSpPr txBox="1"/>
          <p:nvPr/>
        </p:nvSpPr>
        <p:spPr>
          <a:xfrm>
            <a:off x="4003579" y="3048000"/>
            <a:ext cx="2965644" cy="2123658"/>
          </a:xfrm>
          <a:prstGeom prst="rect">
            <a:avLst/>
          </a:prstGeom>
          <a:noFill/>
        </p:spPr>
        <p:txBody>
          <a:bodyPr wrap="square">
            <a:spAutoFit/>
          </a:bodyPr>
          <a:lstStyle/>
          <a:p>
            <a:r>
              <a:rPr lang="en-US" sz="2200">
                <a:solidFill>
                  <a:srgbClr val="532E1D"/>
                </a:solidFill>
                <a:latin typeface="+mn-lt"/>
              </a:rPr>
              <a:t>Use only sterile irrigation solutions​</a:t>
            </a:r>
          </a:p>
          <a:p>
            <a:endParaRPr lang="en-US" sz="2200">
              <a:solidFill>
                <a:srgbClr val="532E1D"/>
              </a:solidFill>
              <a:latin typeface="+mn-lt"/>
            </a:endParaRPr>
          </a:p>
          <a:p>
            <a:endParaRPr lang="en-US" sz="2200">
              <a:solidFill>
                <a:srgbClr val="532E1D"/>
              </a:solidFill>
              <a:latin typeface="+mn-lt"/>
            </a:endParaRPr>
          </a:p>
          <a:p>
            <a:endParaRPr lang="en-US" sz="2200">
              <a:solidFill>
                <a:srgbClr val="532E1D"/>
              </a:solidFill>
              <a:latin typeface="+mn-lt"/>
            </a:endParaRPr>
          </a:p>
          <a:p>
            <a:pPr marL="342900" indent="-342900">
              <a:spcAft>
                <a:spcPts val="1200"/>
              </a:spcAft>
              <a:buFont typeface="Arial" panose="020B0604020202020204" pitchFamily="34" charset="0"/>
              <a:buChar char="•"/>
            </a:pPr>
            <a:endParaRPr lang="en-US" altLang="en-US" sz="2200">
              <a:solidFill>
                <a:srgbClr val="532E1D"/>
              </a:solidFill>
              <a:latin typeface="+mn-lt"/>
            </a:endParaRPr>
          </a:p>
        </p:txBody>
      </p:sp>
      <p:sp>
        <p:nvSpPr>
          <p:cNvPr id="7" name="alt no touch">
            <a:extLst>
              <a:ext uri="{FF2B5EF4-FFF2-40B4-BE49-F238E27FC236}">
                <a16:creationId xmlns:a16="http://schemas.microsoft.com/office/drawing/2014/main" id="{D214A8B2-497C-DDF4-7FC1-ECEC7EC99B72}"/>
              </a:ext>
            </a:extLst>
          </p:cNvPr>
          <p:cNvSpPr txBox="1"/>
          <p:nvPr/>
        </p:nvSpPr>
        <p:spPr>
          <a:xfrm>
            <a:off x="2908853" y="6207522"/>
            <a:ext cx="6374294" cy="369332"/>
          </a:xfrm>
          <a:prstGeom prst="rect">
            <a:avLst/>
          </a:prstGeom>
          <a:noFill/>
        </p:spPr>
        <p:txBody>
          <a:bodyPr wrap="square">
            <a:spAutoFit/>
          </a:bodyPr>
          <a:lstStyle/>
          <a:p>
            <a:pPr>
              <a:defRPr/>
            </a:pPr>
            <a:r>
              <a:rPr lang="en-US" b="1" i="1"/>
              <a:t>*Alternatively, “No-touch” technique can be used</a:t>
            </a:r>
          </a:p>
        </p:txBody>
      </p:sp>
      <p:sp>
        <p:nvSpPr>
          <p:cNvPr id="18" name="labels">
            <a:extLst>
              <a:ext uri="{FF2B5EF4-FFF2-40B4-BE49-F238E27FC236}">
                <a16:creationId xmlns:a16="http://schemas.microsoft.com/office/drawing/2014/main" id="{BD8114D5-1D3A-E9D8-2AEB-52F95F6D43E1}"/>
              </a:ext>
            </a:extLst>
          </p:cNvPr>
          <p:cNvSpPr txBox="1"/>
          <p:nvPr/>
        </p:nvSpPr>
        <p:spPr>
          <a:xfrm>
            <a:off x="1600200" y="4899588"/>
            <a:ext cx="8757599" cy="397032"/>
          </a:xfrm>
          <a:prstGeom prst="rect">
            <a:avLst/>
          </a:prstGeom>
          <a:noFill/>
        </p:spPr>
        <p:txBody>
          <a:bodyPr wrap="square">
            <a:spAutoFit/>
          </a:bodyPr>
          <a:lstStyle/>
          <a:p>
            <a:pPr marL="69850">
              <a:lnSpc>
                <a:spcPct val="90000"/>
              </a:lnSpc>
              <a:spcBef>
                <a:spcPts val="700"/>
              </a:spcBef>
              <a:spcAft>
                <a:spcPts val="600"/>
              </a:spcAft>
              <a:buSzPct val="85000"/>
              <a:defRPr/>
            </a:pPr>
            <a:r>
              <a:rPr lang="en-US" sz="2200">
                <a:solidFill>
                  <a:srgbClr val="532E1D"/>
                </a:solidFill>
                <a:latin typeface="+mn-lt"/>
              </a:rPr>
              <a:t>Remove old dressing	           Hand hygiene		 Don new gloves</a:t>
            </a:r>
          </a:p>
        </p:txBody>
      </p:sp>
      <p:pic>
        <p:nvPicPr>
          <p:cNvPr id="16" name="clean gloves" descr="A pair of hands wearing purple gloves&#10;&#10;Description automatically generated">
            <a:extLst>
              <a:ext uri="{FF2B5EF4-FFF2-40B4-BE49-F238E27FC236}">
                <a16:creationId xmlns:a16="http://schemas.microsoft.com/office/drawing/2014/main" id="{C6CDDCF3-B290-E0A1-490F-9F9562727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5929" y="3277541"/>
            <a:ext cx="2209800" cy="1325065"/>
          </a:xfrm>
          <a:prstGeom prst="rect">
            <a:avLst/>
          </a:prstGeom>
        </p:spPr>
      </p:pic>
      <p:pic>
        <p:nvPicPr>
          <p:cNvPr id="20" name="arrow" descr="A green arrow pointing to the right&#10;&#10;Description automatically generated">
            <a:extLst>
              <a:ext uri="{FF2B5EF4-FFF2-40B4-BE49-F238E27FC236}">
                <a16:creationId xmlns:a16="http://schemas.microsoft.com/office/drawing/2014/main" id="{FD47E4C5-A951-6207-46F3-B9BDB5B0FD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1000" y="3504847"/>
            <a:ext cx="574259" cy="711827"/>
          </a:xfrm>
          <a:prstGeom prst="rect">
            <a:avLst/>
          </a:prstGeom>
        </p:spPr>
      </p:pic>
      <p:pic>
        <p:nvPicPr>
          <p:cNvPr id="15" name="Wash" descr="A person washing their hands&#10;&#10;Description automatically generated">
            <a:extLst>
              <a:ext uri="{FF2B5EF4-FFF2-40B4-BE49-F238E27FC236}">
                <a16:creationId xmlns:a16="http://schemas.microsoft.com/office/drawing/2014/main" id="{CCA129C6-EE42-BF30-64C4-7585939E77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060141" y="2971800"/>
            <a:ext cx="2700117" cy="1677448"/>
          </a:xfrm>
          <a:prstGeom prst="rect">
            <a:avLst/>
          </a:prstGeom>
        </p:spPr>
      </p:pic>
      <p:pic>
        <p:nvPicPr>
          <p:cNvPr id="21" name="arrow" descr="A green arrow pointing to the right&#10;&#10;Description automatically generated">
            <a:extLst>
              <a:ext uri="{FF2B5EF4-FFF2-40B4-BE49-F238E27FC236}">
                <a16:creationId xmlns:a16="http://schemas.microsoft.com/office/drawing/2014/main" id="{962ED890-9B5C-1310-D02A-1A212CC92A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3390" y="3504846"/>
            <a:ext cx="574259" cy="711827"/>
          </a:xfrm>
          <a:prstGeom prst="rect">
            <a:avLst/>
          </a:prstGeom>
        </p:spPr>
      </p:pic>
      <p:pic>
        <p:nvPicPr>
          <p:cNvPr id="10" name="clean gloves" descr="A pair of hands wearing purple gloves&#10;&#10;Description automatically generated">
            <a:extLst>
              <a:ext uri="{FF2B5EF4-FFF2-40B4-BE49-F238E27FC236}">
                <a16:creationId xmlns:a16="http://schemas.microsoft.com/office/drawing/2014/main" id="{74793610-B1CF-A7F9-7CAE-95252843F6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4201" y="3203741"/>
            <a:ext cx="2209800" cy="1325065"/>
          </a:xfrm>
          <a:prstGeom prst="rect">
            <a:avLst/>
          </a:prstGeom>
        </p:spPr>
      </p:pic>
      <p:sp>
        <p:nvSpPr>
          <p:cNvPr id="11" name="remolve old dressg">
            <a:extLst>
              <a:ext uri="{FF2B5EF4-FFF2-40B4-BE49-F238E27FC236}">
                <a16:creationId xmlns:a16="http://schemas.microsoft.com/office/drawing/2014/main" id="{F747D3CB-1278-973C-D0E8-79AEEB6BBA77}"/>
              </a:ext>
            </a:extLst>
          </p:cNvPr>
          <p:cNvSpPr txBox="1"/>
          <p:nvPr/>
        </p:nvSpPr>
        <p:spPr>
          <a:xfrm>
            <a:off x="3548470" y="2129135"/>
            <a:ext cx="5443130" cy="461665"/>
          </a:xfrm>
          <a:prstGeom prst="rect">
            <a:avLst/>
          </a:prstGeom>
          <a:noFill/>
        </p:spPr>
        <p:txBody>
          <a:bodyPr wrap="square">
            <a:spAutoFit/>
          </a:bodyPr>
          <a:lstStyle/>
          <a:p>
            <a:pPr algn="ctr">
              <a:spcAft>
                <a:spcPts val="1200"/>
              </a:spcAft>
            </a:pPr>
            <a:r>
              <a:rPr lang="en-US" sz="2400">
                <a:solidFill>
                  <a:srgbClr val="532E1D"/>
                </a:solidFill>
                <a:latin typeface="+mn-lt"/>
              </a:rPr>
              <a:t>Use clean gloves to remove old dressings</a:t>
            </a:r>
            <a:endParaRPr lang="en-US" sz="2400"/>
          </a:p>
        </p:txBody>
      </p:sp>
      <p:sp>
        <p:nvSpPr>
          <p:cNvPr id="13" name="Added red top">
            <a:extLst>
              <a:ext uri="{FF2B5EF4-FFF2-40B4-BE49-F238E27FC236}">
                <a16:creationId xmlns:a16="http://schemas.microsoft.com/office/drawing/2014/main" id="{F04E10E9-6F16-87B8-B845-3ED1AA3AF755}"/>
              </a:ext>
            </a:extLst>
          </p:cNvPr>
          <p:cNvSpPr txBox="1"/>
          <p:nvPr/>
        </p:nvSpPr>
        <p:spPr>
          <a:xfrm>
            <a:off x="3596414" y="1975692"/>
            <a:ext cx="2194786" cy="1107996"/>
          </a:xfrm>
          <a:prstGeom prst="rect">
            <a:avLst/>
          </a:prstGeom>
          <a:noFill/>
        </p:spPr>
        <p:txBody>
          <a:bodyPr wrap="square">
            <a:spAutoFit/>
          </a:bodyPr>
          <a:lstStyle/>
          <a:p>
            <a:r>
              <a:rPr lang="en-US" sz="2200" b="1">
                <a:solidFill>
                  <a:srgbClr val="FF0000"/>
                </a:solidFill>
                <a:latin typeface="+mn-lt"/>
              </a:rPr>
              <a:t>– Wound Care</a:t>
            </a:r>
          </a:p>
          <a:p>
            <a:r>
              <a:rPr lang="en-US" sz="2200" b="1">
                <a:solidFill>
                  <a:srgbClr val="532E1D"/>
                </a:solidFill>
                <a:latin typeface="+mn-lt"/>
              </a:rPr>
              <a:t> </a:t>
            </a:r>
            <a:r>
              <a:rPr lang="en-US" sz="2200">
                <a:solidFill>
                  <a:srgbClr val="532E1D"/>
                </a:solidFill>
                <a:latin typeface="+mn-lt"/>
              </a:rPr>
              <a:t>	 </a:t>
            </a:r>
          </a:p>
          <a:p>
            <a:pPr>
              <a:spcAft>
                <a:spcPts val="1200"/>
              </a:spcAft>
            </a:pPr>
            <a:endParaRPr lang="en-US" sz="2200" b="1">
              <a:solidFill>
                <a:srgbClr val="FF0000"/>
              </a:solidFill>
              <a:latin typeface="+mn-lt"/>
            </a:endParaRPr>
          </a:p>
        </p:txBody>
      </p:sp>
      <p:sp>
        <p:nvSpPr>
          <p:cNvPr id="12" name="Added red bott">
            <a:extLst>
              <a:ext uri="{FF2B5EF4-FFF2-40B4-BE49-F238E27FC236}">
                <a16:creationId xmlns:a16="http://schemas.microsoft.com/office/drawing/2014/main" id="{F215A807-64C1-3678-5C85-791567AE0253}"/>
              </a:ext>
            </a:extLst>
          </p:cNvPr>
          <p:cNvSpPr txBox="1"/>
          <p:nvPr/>
        </p:nvSpPr>
        <p:spPr>
          <a:xfrm>
            <a:off x="3596414" y="1975692"/>
            <a:ext cx="2194786" cy="1107996"/>
          </a:xfrm>
          <a:prstGeom prst="rect">
            <a:avLst/>
          </a:prstGeom>
          <a:noFill/>
        </p:spPr>
        <p:txBody>
          <a:bodyPr wrap="square">
            <a:spAutoFit/>
          </a:bodyPr>
          <a:lstStyle/>
          <a:p>
            <a:endParaRPr lang="en-US" sz="2200" b="1">
              <a:solidFill>
                <a:srgbClr val="FF0000"/>
              </a:solidFill>
              <a:latin typeface="+mn-lt"/>
            </a:endParaRPr>
          </a:p>
          <a:p>
            <a:r>
              <a:rPr lang="en-US" sz="2200" b="1">
                <a:solidFill>
                  <a:srgbClr val="532E1D"/>
                </a:solidFill>
                <a:latin typeface="+mn-lt"/>
              </a:rPr>
              <a:t> </a:t>
            </a:r>
            <a:r>
              <a:rPr lang="en-US" sz="2200">
                <a:solidFill>
                  <a:srgbClr val="532E1D"/>
                </a:solidFill>
                <a:latin typeface="+mn-lt"/>
              </a:rPr>
              <a:t>	 </a:t>
            </a:r>
          </a:p>
          <a:p>
            <a:pPr>
              <a:spcAft>
                <a:spcPts val="1200"/>
              </a:spcAft>
            </a:pPr>
            <a:r>
              <a:rPr lang="en-US" sz="2200" b="1">
                <a:solidFill>
                  <a:srgbClr val="FF0000"/>
                </a:solidFill>
                <a:latin typeface="+mn-lt"/>
              </a:rPr>
              <a:t>– Decubitus Care</a:t>
            </a:r>
          </a:p>
        </p:txBody>
      </p:sp>
      <p:pic>
        <p:nvPicPr>
          <p:cNvPr id="3" name="wound pic">
            <a:extLst>
              <a:ext uri="{FF2B5EF4-FFF2-40B4-BE49-F238E27FC236}">
                <a16:creationId xmlns:a16="http://schemas.microsoft.com/office/drawing/2014/main" id="{CFFCEFB8-32C3-B30B-28D5-982C30B8EA0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19561" y="3325337"/>
            <a:ext cx="3743639" cy="2496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irst text">
            <a:extLst>
              <a:ext uri="{FF2B5EF4-FFF2-40B4-BE49-F238E27FC236}">
                <a16:creationId xmlns:a16="http://schemas.microsoft.com/office/drawing/2014/main" id="{018BDB52-1981-2D2E-64F1-7A898A1BDB45}"/>
              </a:ext>
            </a:extLst>
          </p:cNvPr>
          <p:cNvSpPr txBox="1"/>
          <p:nvPr/>
        </p:nvSpPr>
        <p:spPr>
          <a:xfrm>
            <a:off x="1615214" y="1970185"/>
            <a:ext cx="7696347" cy="1600438"/>
          </a:xfrm>
          <a:prstGeom prst="rect">
            <a:avLst/>
          </a:prstGeom>
          <a:noFill/>
        </p:spPr>
        <p:txBody>
          <a:bodyPr wrap="square">
            <a:spAutoFit/>
          </a:bodyPr>
          <a:lstStyle/>
          <a:p>
            <a:r>
              <a:rPr lang="en-US" sz="2200" b="1">
                <a:solidFill>
                  <a:srgbClr val="532E1D"/>
                </a:solidFill>
                <a:latin typeface="+mn-lt"/>
              </a:rPr>
              <a:t>Medical Asepsis </a:t>
            </a:r>
            <a:endParaRPr lang="en-US" sz="2200" b="1">
              <a:solidFill>
                <a:srgbClr val="FF0000"/>
              </a:solidFill>
              <a:latin typeface="+mn-lt"/>
            </a:endParaRPr>
          </a:p>
          <a:p>
            <a:r>
              <a:rPr lang="en-US" sz="2200" b="1">
                <a:solidFill>
                  <a:srgbClr val="532E1D"/>
                </a:solidFill>
                <a:latin typeface="+mn-lt"/>
              </a:rPr>
              <a:t> </a:t>
            </a:r>
            <a:r>
              <a:rPr lang="en-US" sz="2200">
                <a:solidFill>
                  <a:srgbClr val="532E1D"/>
                </a:solidFill>
                <a:latin typeface="+mn-lt"/>
              </a:rPr>
              <a:t>	or </a:t>
            </a:r>
          </a:p>
          <a:p>
            <a:pPr>
              <a:spcAft>
                <a:spcPts val="1200"/>
              </a:spcAft>
            </a:pPr>
            <a:r>
              <a:rPr lang="en-US" sz="2200" b="1">
                <a:solidFill>
                  <a:srgbClr val="532E1D"/>
                </a:solidFill>
                <a:latin typeface="+mn-lt"/>
              </a:rPr>
              <a:t>Clean Technique </a:t>
            </a:r>
            <a:endParaRPr lang="en-US" sz="2200" b="1">
              <a:solidFill>
                <a:srgbClr val="FF0000"/>
              </a:solidFill>
              <a:latin typeface="+mn-lt"/>
            </a:endParaRPr>
          </a:p>
          <a:p>
            <a:pPr>
              <a:spcAft>
                <a:spcPts val="1200"/>
              </a:spcAft>
            </a:pPr>
            <a:r>
              <a:rPr lang="en-US" sz="2200">
                <a:solidFill>
                  <a:srgbClr val="532E1D"/>
                </a:solidFill>
                <a:latin typeface="+mn-lt"/>
              </a:rPr>
              <a:t>is used for most* wound card</a:t>
            </a:r>
            <a:endParaRPr lang="en-US"/>
          </a:p>
        </p:txBody>
      </p:sp>
      <p:sp>
        <p:nvSpPr>
          <p:cNvPr id="8" name="sterile">
            <a:extLst>
              <a:ext uri="{FF2B5EF4-FFF2-40B4-BE49-F238E27FC236}">
                <a16:creationId xmlns:a16="http://schemas.microsoft.com/office/drawing/2014/main" id="{3C7F29F2-F0E4-24BA-04DF-4139F7B6319A}"/>
              </a:ext>
            </a:extLst>
          </p:cNvPr>
          <p:cNvSpPr txBox="1"/>
          <p:nvPr/>
        </p:nvSpPr>
        <p:spPr>
          <a:xfrm>
            <a:off x="304800" y="5181600"/>
            <a:ext cx="6374294" cy="369332"/>
          </a:xfrm>
          <a:prstGeom prst="rect">
            <a:avLst/>
          </a:prstGeom>
          <a:noFill/>
        </p:spPr>
        <p:txBody>
          <a:bodyPr wrap="square">
            <a:spAutoFit/>
          </a:bodyPr>
          <a:lstStyle/>
          <a:p>
            <a:pPr algn="ctr">
              <a:defRPr/>
            </a:pPr>
            <a:r>
              <a:rPr lang="en-US" b="1" i="1">
                <a:solidFill>
                  <a:srgbClr val="532E1D"/>
                </a:solidFill>
              </a:rPr>
              <a:t>*Sterile technique used if ordered by MD</a:t>
            </a:r>
          </a:p>
        </p:txBody>
      </p:sp>
      <p:pic>
        <p:nvPicPr>
          <p:cNvPr id="2" name="Banner">
            <a:extLst>
              <a:ext uri="{FF2B5EF4-FFF2-40B4-BE49-F238E27FC236}">
                <a16:creationId xmlns:a16="http://schemas.microsoft.com/office/drawing/2014/main" id="{7452B996-AC59-6824-BFE4-B273F78752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header">
            <a:extLst>
              <a:ext uri="{FF2B5EF4-FFF2-40B4-BE49-F238E27FC236}">
                <a16:creationId xmlns:a16="http://schemas.microsoft.com/office/drawing/2014/main" id="{2416D637-7E10-F986-DA4C-CB0AF3BA5E69}"/>
              </a:ext>
            </a:extLst>
          </p:cNvPr>
          <p:cNvSpPr txBox="1"/>
          <p:nvPr/>
        </p:nvSpPr>
        <p:spPr>
          <a:xfrm>
            <a:off x="1143000" y="1070650"/>
            <a:ext cx="8227258" cy="707886"/>
          </a:xfrm>
          <a:prstGeom prst="rect">
            <a:avLst/>
          </a:prstGeom>
          <a:noFill/>
        </p:spPr>
        <p:txBody>
          <a:bodyPr wrap="square" rtlCol="0">
            <a:spAutoFit/>
          </a:bodyPr>
          <a:lstStyle/>
          <a:p>
            <a:r>
              <a:rPr lang="en-US" sz="4000" b="1"/>
              <a:t>Asepsis in Procedures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500"/>
                                        <p:tgtEl>
                                          <p:spTgt spid="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500"/>
                                        <p:tgtEl>
                                          <p:spTgt spid="19"/>
                                        </p:tgtEl>
                                      </p:cBhvr>
                                    </p:animEffect>
                                  </p:childTnLst>
                                </p:cTn>
                              </p:par>
                              <p:par>
                                <p:cTn id="86" presetID="10" presetClass="entr" presetSubtype="0" fill="hold"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500"/>
                                        <p:tgtEl>
                                          <p:spTgt spid="1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7" grpId="0"/>
      <p:bldP spid="7" grpId="1"/>
      <p:bldP spid="18" grpId="0"/>
      <p:bldP spid="18" grpId="1"/>
      <p:bldP spid="11" grpId="0"/>
      <p:bldP spid="11" grpId="1"/>
      <p:bldP spid="13" grpId="0"/>
      <p:bldP spid="13" grpId="1"/>
      <p:bldP spid="12" grpId="0"/>
      <p:bldP spid="12" grpId="1"/>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7A51F4A9-7151-8522-7E77-62C8DDEBB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E3C0C225-BB3A-D892-82BB-DCF0435C47BD}"/>
              </a:ext>
            </a:extLst>
          </p:cNvPr>
          <p:cNvSpPr txBox="1"/>
          <p:nvPr/>
        </p:nvSpPr>
        <p:spPr>
          <a:xfrm>
            <a:off x="1143000" y="1070650"/>
            <a:ext cx="9067800" cy="707886"/>
          </a:xfrm>
          <a:prstGeom prst="rect">
            <a:avLst/>
          </a:prstGeom>
          <a:noFill/>
        </p:spPr>
        <p:txBody>
          <a:bodyPr wrap="square" rtlCol="0">
            <a:spAutoFit/>
          </a:bodyPr>
          <a:lstStyle/>
          <a:p>
            <a:r>
              <a:rPr lang="en-US" sz="4000" b="1"/>
              <a:t>Intravascular Catheter-related Infection</a:t>
            </a:r>
          </a:p>
        </p:txBody>
      </p:sp>
      <p:pic>
        <p:nvPicPr>
          <p:cNvPr id="3" name="1 page">
            <a:extLst>
              <a:ext uri="{FF2B5EF4-FFF2-40B4-BE49-F238E27FC236}">
                <a16:creationId xmlns:a16="http://schemas.microsoft.com/office/drawing/2014/main" id="{44C7861D-579C-5C38-F2BC-9D31DBE57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938356"/>
            <a:ext cx="35052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screenshot of a medical website&#10;&#10;Description automatically generated">
            <a:extLst>
              <a:ext uri="{FF2B5EF4-FFF2-40B4-BE49-F238E27FC236}">
                <a16:creationId xmlns:a16="http://schemas.microsoft.com/office/drawing/2014/main" id="{E6F8486A-7661-6B49-9E45-08074D87B7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7891" y="3930926"/>
            <a:ext cx="54483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0206 Theme">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extLst>
    <a:ext uri="{05A4C25C-085E-4340-85A3-A5531E510DB2}">
      <thm15:themeFamily xmlns:thm15="http://schemas.microsoft.com/office/thememl/2012/main" name="0206 Theme" id="{45763558-7E89-4E46-A41A-845C7BBB8241}" vid="{82A9069D-6BAD-42E4-9825-0D5EA19015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themeOverride>
</file>

<file path=ppt/theme/themeOverride2.xml><?xml version="1.0" encoding="utf-8"?>
<a:themeOverride xmlns:a="http://schemas.openxmlformats.org/drawingml/2006/main">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9FEA33F4B87B74BB74919253C3A38D5" ma:contentTypeVersion="14" ma:contentTypeDescription="Create a new document." ma:contentTypeScope="" ma:versionID="9cd9953219756cafd8ee8214af5accd0">
  <xsd:schema xmlns:xsd="http://www.w3.org/2001/XMLSchema" xmlns:xs="http://www.w3.org/2001/XMLSchema" xmlns:p="http://schemas.microsoft.com/office/2006/metadata/properties" xmlns:ns2="ab1f1545-a46a-410f-8c81-a4e7b735f71d" xmlns:ns3="50e319bb-8b7e-4e41-adfb-626718cbfebd" targetNamespace="http://schemas.microsoft.com/office/2006/metadata/properties" ma:root="true" ma:fieldsID="aa90f46aa9d09603dcf4b2aa9f53ca18" ns2:_="" ns3:_="">
    <xsd:import namespace="ab1f1545-a46a-410f-8c81-a4e7b735f71d"/>
    <xsd:import namespace="50e319bb-8b7e-4e41-adfb-626718cbfeb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1f1545-a46a-410f-8c81-a4e7b735f71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e319bb-8b7e-4e41-adfb-626718cbfeb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AA2EBA-5E51-40AD-88EA-7B39EFB098EE}">
  <ds:schemaRefs>
    <ds:schemaRef ds:uri="656ce74a-f1bf-4e6c-91df-64f38f0dbc8d"/>
    <ds:schemaRef ds:uri="6edb2f70-473f-4960-857d-2575b4faee2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86DBACE-6BDF-42D0-9C76-ED5A9A0AD7FA}">
  <ds:schemaRefs>
    <ds:schemaRef ds:uri="http://schemas.microsoft.com/sharepoint/v3/contenttype/forms"/>
  </ds:schemaRefs>
</ds:datastoreItem>
</file>

<file path=customXml/itemProps3.xml><?xml version="1.0" encoding="utf-8"?>
<ds:datastoreItem xmlns:ds="http://schemas.openxmlformats.org/officeDocument/2006/customXml" ds:itemID="{2F3BD54F-7024-43D8-A52A-516C31498D38}"/>
</file>

<file path=docProps/app.xml><?xml version="1.0" encoding="utf-8"?>
<Properties xmlns="http://schemas.openxmlformats.org/officeDocument/2006/extended-properties" xmlns:vt="http://schemas.openxmlformats.org/officeDocument/2006/docPropsVTypes">
  <Template/>
  <TotalTime>24</TotalTime>
  <Words>2323</Words>
  <Application>Microsoft Office PowerPoint</Application>
  <PresentationFormat>Widescreen</PresentationFormat>
  <Paragraphs>226</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Arial</vt:lpstr>
      <vt:lpstr>Calibri</vt:lpstr>
      <vt:lpstr>Edmondsans</vt:lpstr>
      <vt:lpstr>Monotype Sorts</vt:lpstr>
      <vt:lpstr>Times New Roman</vt:lpstr>
      <vt:lpstr>Wingdings 3</vt:lpstr>
      <vt:lpstr>0206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North Carolina at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of Cleaning, Disinfection and Sterilization Principles to  Patient care Equipment in  outpatient Healthcare Settings</dc:title>
  <dc:creator>Powell, Amy</dc:creator>
  <cp:lastModifiedBy>Christine Misenheimer</cp:lastModifiedBy>
  <cp:revision>3</cp:revision>
  <cp:lastPrinted>2018-03-21T19:07:54Z</cp:lastPrinted>
  <dcterms:created xsi:type="dcterms:W3CDTF">2013-08-09T14:36:06Z</dcterms:created>
  <dcterms:modified xsi:type="dcterms:W3CDTF">2025-01-21T14:49:08Z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0x01010099FEA33F4B87B74BB74919253C3A38D5</vt:lpwstr>
  </property>
  <property fmtid="{D5CDD505-2E9C-101B-9397-08002B2CF9AE}" pid="3" name="MediaServiceImageTags">
    <vt:lpwstr/>
  </property>
</Properties>
</file>