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2.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0" r:id="rId4"/>
  </p:sldMasterIdLst>
  <p:notesMasterIdLst>
    <p:notesMasterId r:id="rId36"/>
  </p:notesMasterIdLst>
  <p:sldIdLst>
    <p:sldId id="257" r:id="rId5"/>
    <p:sldId id="258" r:id="rId6"/>
    <p:sldId id="259" r:id="rId7"/>
    <p:sldId id="261" r:id="rId8"/>
    <p:sldId id="263" r:id="rId9"/>
    <p:sldId id="264" r:id="rId10"/>
    <p:sldId id="298" r:id="rId11"/>
    <p:sldId id="381" r:id="rId12"/>
    <p:sldId id="267" r:id="rId13"/>
    <p:sldId id="269" r:id="rId14"/>
    <p:sldId id="382" r:id="rId15"/>
    <p:sldId id="383" r:id="rId16"/>
    <p:sldId id="301" r:id="rId17"/>
    <p:sldId id="270" r:id="rId18"/>
    <p:sldId id="384" r:id="rId19"/>
    <p:sldId id="385" r:id="rId20"/>
    <p:sldId id="271" r:id="rId21"/>
    <p:sldId id="386" r:id="rId22"/>
    <p:sldId id="387" r:id="rId23"/>
    <p:sldId id="274" r:id="rId24"/>
    <p:sldId id="276" r:id="rId25"/>
    <p:sldId id="388" r:id="rId26"/>
    <p:sldId id="295" r:id="rId27"/>
    <p:sldId id="389" r:id="rId28"/>
    <p:sldId id="297" r:id="rId29"/>
    <p:sldId id="390" r:id="rId30"/>
    <p:sldId id="277" r:id="rId31"/>
    <p:sldId id="391" r:id="rId32"/>
    <p:sldId id="279" r:id="rId33"/>
    <p:sldId id="392" r:id="rId34"/>
    <p:sldId id="346" r:id="rId35"/>
  </p:sldIdLst>
  <p:sldSz cx="12192000" cy="6858000"/>
  <p:notesSz cx="7315200" cy="96012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21D27A-4888-DD83-710D-67BEE9877398}" name="Guest User" initials="GU" userId="S::urn:spo:anon#0f9e47d911176b61ac6c48fb415b50ae07aa89c456dbb6c29c93e1c0f8b09136::" providerId="AD"/>
  <p188:author id="{863B218F-544D-C748-3D0B-2DD545658F01}" name="Guest User" initials="GU" userId="S::urn:spo:anon#a019ff990ffe3892d8312a45100fb9d3ba1fbe700aad60517e2bcdda62c5a0cf::" providerId="AD"/>
  <p188:author id="{BB765EAB-5635-E4F9-0C67-29CB2B910108}" name="Scott Rucci" initials="SR" userId="S::scott@ruccipro.com::b2dc4d01-5c8f-490c-8278-2e7fb7bc5c02" providerId="AD"/>
  <p188:author id="{5B2651E0-16AF-061C-5350-59A3E03AAE1B}" name="Cook, Evelyn C" initials="EC" userId="S::eccook@ad.unc.edu::3fdf2339-b52c-4e91-83d0-5de3e8bfcbb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A4D9F"/>
    <a:srgbClr val="22798E"/>
    <a:srgbClr val="532E1D"/>
    <a:srgbClr val="D2EE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59CF5C-72B4-F7FD-D52C-B077A1EF7C37}" v="8" dt="2025-02-28T22:01:00.7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667" autoAdjust="0"/>
  </p:normalViewPr>
  <p:slideViewPr>
    <p:cSldViewPr snapToGrid="0">
      <p:cViewPr varScale="1">
        <p:scale>
          <a:sx n="43" d="100"/>
          <a:sy n="43" d="100"/>
        </p:scale>
        <p:origin x="1542" y="33"/>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bbard, Jennifer Lynn" userId="S::jlhubb@ad.unc.edu::48b38735-054b-4c4d-8868-5d23ecf1881d" providerId="AD" clId="Web-{DD59CF5C-72B4-F7FD-D52C-B077A1EF7C37}"/>
    <pc:docChg chg="addSld delSld">
      <pc:chgData name="Hubbard, Jennifer Lynn" userId="S::jlhubb@ad.unc.edu::48b38735-054b-4c4d-8868-5d23ecf1881d" providerId="AD" clId="Web-{DD59CF5C-72B4-F7FD-D52C-B077A1EF7C37}" dt="2025-02-28T22:00:59.228" v="1"/>
      <pc:docMkLst>
        <pc:docMk/>
      </pc:docMkLst>
      <pc:sldChg chg="add del">
        <pc:chgData name="Hubbard, Jennifer Lynn" userId="S::jlhubb@ad.unc.edu::48b38735-054b-4c4d-8868-5d23ecf1881d" providerId="AD" clId="Web-{DD59CF5C-72B4-F7FD-D52C-B077A1EF7C37}" dt="2025-02-28T22:00:59.228" v="1"/>
        <pc:sldMkLst>
          <pc:docMk/>
          <pc:sldMk cId="2588054046" sldId="38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0759ED-EFA2-4FE9-A90A-4B7B289C8E59}"/>
              </a:ext>
            </a:extLst>
          </p:cNvPr>
          <p:cNvSpPr>
            <a:spLocks noGrp="1"/>
          </p:cNvSpPr>
          <p:nvPr>
            <p:ph type="hdr" sz="quarter"/>
          </p:nvPr>
        </p:nvSpPr>
        <p:spPr>
          <a:xfrm>
            <a:off x="0" y="0"/>
            <a:ext cx="3170238" cy="479425"/>
          </a:xfrm>
          <a:prstGeom prst="rect">
            <a:avLst/>
          </a:prstGeom>
        </p:spPr>
        <p:txBody>
          <a:bodyPr vert="horz" lIns="96661" tIns="48331" rIns="96661" bIns="48331" rtlCol="0"/>
          <a:lstStyle>
            <a:lvl1pPr algn="l" eaLnBrk="1" fontAlgn="auto" hangingPunct="1">
              <a:spcBef>
                <a:spcPts val="0"/>
              </a:spcBef>
              <a:spcAft>
                <a:spcPts val="0"/>
              </a:spcAft>
              <a:defRPr sz="1300">
                <a:latin typeface="+mn-lt"/>
              </a:defRPr>
            </a:lvl1pPr>
          </a:lstStyle>
          <a:p>
            <a:pPr>
              <a:defRPr/>
            </a:pPr>
            <a:endParaRPr lang="en-US"/>
          </a:p>
        </p:txBody>
      </p:sp>
      <p:sp>
        <p:nvSpPr>
          <p:cNvPr id="3" name="Date Placeholder 2">
            <a:extLst>
              <a:ext uri="{FF2B5EF4-FFF2-40B4-BE49-F238E27FC236}">
                <a16:creationId xmlns:a16="http://schemas.microsoft.com/office/drawing/2014/main" id="{F8DD55E5-52A3-4D81-9B1E-14D4B2C8D996}"/>
              </a:ext>
            </a:extLst>
          </p:cNvPr>
          <p:cNvSpPr>
            <a:spLocks noGrp="1"/>
          </p:cNvSpPr>
          <p:nvPr>
            <p:ph type="dt" idx="1"/>
          </p:nvPr>
        </p:nvSpPr>
        <p:spPr>
          <a:xfrm>
            <a:off x="4143375" y="0"/>
            <a:ext cx="3170238" cy="479425"/>
          </a:xfrm>
          <a:prstGeom prst="rect">
            <a:avLst/>
          </a:prstGeom>
        </p:spPr>
        <p:txBody>
          <a:bodyPr vert="horz" lIns="96661" tIns="48331" rIns="96661" bIns="48331" rtlCol="0"/>
          <a:lstStyle>
            <a:lvl1pPr algn="r" eaLnBrk="1" fontAlgn="auto" hangingPunct="1">
              <a:spcBef>
                <a:spcPts val="0"/>
              </a:spcBef>
              <a:spcAft>
                <a:spcPts val="0"/>
              </a:spcAft>
              <a:defRPr sz="1300">
                <a:latin typeface="+mn-lt"/>
              </a:defRPr>
            </a:lvl1pPr>
          </a:lstStyle>
          <a:p>
            <a:pPr>
              <a:defRPr/>
            </a:pPr>
            <a:fld id="{1F923CE3-976C-49A6-9E2A-FFC5E68BD9AC}" type="datetimeFigureOut">
              <a:rPr lang="en-US"/>
              <a:pPr>
                <a:defRPr/>
              </a:pPr>
              <a:t>2/28/2025</a:t>
            </a:fld>
            <a:endParaRPr lang="en-US"/>
          </a:p>
        </p:txBody>
      </p:sp>
      <p:sp>
        <p:nvSpPr>
          <p:cNvPr id="4" name="Slide Image Placeholder 3">
            <a:extLst>
              <a:ext uri="{FF2B5EF4-FFF2-40B4-BE49-F238E27FC236}">
                <a16:creationId xmlns:a16="http://schemas.microsoft.com/office/drawing/2014/main" id="{A3C10DC1-E0DD-492C-A1F2-8758D9D6FD01}"/>
              </a:ext>
            </a:extLst>
          </p:cNvPr>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a:extLst>
              <a:ext uri="{FF2B5EF4-FFF2-40B4-BE49-F238E27FC236}">
                <a16:creationId xmlns:a16="http://schemas.microsoft.com/office/drawing/2014/main" id="{B71E86CD-DF69-46CA-8FB6-BD64050A33ED}"/>
              </a:ext>
            </a:extLst>
          </p:cNvPr>
          <p:cNvSpPr>
            <a:spLocks noGrp="1"/>
          </p:cNvSpPr>
          <p:nvPr>
            <p:ph type="body" sz="quarter" idx="3"/>
          </p:nvPr>
        </p:nvSpPr>
        <p:spPr>
          <a:xfrm>
            <a:off x="731838" y="4560888"/>
            <a:ext cx="5851525" cy="4319587"/>
          </a:xfrm>
          <a:prstGeom prst="rect">
            <a:avLst/>
          </a:prstGeom>
        </p:spPr>
        <p:txBody>
          <a:bodyPr vert="horz" lIns="96661" tIns="48331" rIns="96661" bIns="48331"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3089433-D81D-4A59-A304-33217385C4E3}"/>
              </a:ext>
            </a:extLst>
          </p:cNvPr>
          <p:cNvSpPr>
            <a:spLocks noGrp="1"/>
          </p:cNvSpPr>
          <p:nvPr>
            <p:ph type="ftr" sz="quarter" idx="4"/>
          </p:nvPr>
        </p:nvSpPr>
        <p:spPr>
          <a:xfrm>
            <a:off x="0" y="9120188"/>
            <a:ext cx="3170238" cy="479425"/>
          </a:xfrm>
          <a:prstGeom prst="rect">
            <a:avLst/>
          </a:prstGeom>
        </p:spPr>
        <p:txBody>
          <a:bodyPr vert="horz" lIns="96661" tIns="48331" rIns="96661" bIns="48331" rtlCol="0" anchor="b"/>
          <a:lstStyle>
            <a:lvl1pPr algn="l" eaLnBrk="1" fontAlgn="auto" hangingPunct="1">
              <a:spcBef>
                <a:spcPts val="0"/>
              </a:spcBef>
              <a:spcAft>
                <a:spcPts val="0"/>
              </a:spcAft>
              <a:defRPr sz="1300">
                <a:latin typeface="+mn-lt"/>
              </a:defRPr>
            </a:lvl1pPr>
          </a:lstStyle>
          <a:p>
            <a:pPr>
              <a:defRPr/>
            </a:pPr>
            <a:endParaRPr lang="en-US"/>
          </a:p>
        </p:txBody>
      </p:sp>
      <p:sp>
        <p:nvSpPr>
          <p:cNvPr id="7" name="Slide Number Placeholder 6">
            <a:extLst>
              <a:ext uri="{FF2B5EF4-FFF2-40B4-BE49-F238E27FC236}">
                <a16:creationId xmlns:a16="http://schemas.microsoft.com/office/drawing/2014/main" id="{78B1446C-6C0C-47D9-9BD6-68515896A078}"/>
              </a:ext>
            </a:extLst>
          </p:cNvPr>
          <p:cNvSpPr>
            <a:spLocks noGrp="1"/>
          </p:cNvSpPr>
          <p:nvPr>
            <p:ph type="sldNum" sz="quarter" idx="5"/>
          </p:nvPr>
        </p:nvSpPr>
        <p:spPr>
          <a:xfrm>
            <a:off x="4143375" y="9120188"/>
            <a:ext cx="3170238" cy="479425"/>
          </a:xfrm>
          <a:prstGeom prst="rect">
            <a:avLst/>
          </a:prstGeom>
        </p:spPr>
        <p:txBody>
          <a:bodyPr vert="horz" lIns="96661" tIns="48331" rIns="96661" bIns="48331" rtlCol="0" anchor="b"/>
          <a:lstStyle>
            <a:lvl1pPr algn="r" eaLnBrk="1" fontAlgn="auto" hangingPunct="1">
              <a:spcBef>
                <a:spcPts val="0"/>
              </a:spcBef>
              <a:spcAft>
                <a:spcPts val="0"/>
              </a:spcAft>
              <a:defRPr sz="1300">
                <a:latin typeface="+mn-lt"/>
              </a:defRPr>
            </a:lvl1pPr>
          </a:lstStyle>
          <a:p>
            <a:pPr>
              <a:defRPr/>
            </a:pPr>
            <a:fld id="{32F99DC2-966D-4071-918A-31778AC35111}"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dc.gov/dialysis/PDFs/dialysis-Station-Disinfect-Tool-508.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Hi, welcome to Module G, Application </a:t>
            </a:r>
            <a:r>
              <a:rPr lang="en-US" altLang="en-US" b="0" dirty="0"/>
              <a:t>of Infection Prevention and Control for Outpatient Hemodialysis Settings</a:t>
            </a: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8EB6834-AEB6-4219-BE3B-F95776189F89}" type="slidenum">
              <a:rPr lang="en-US" altLang="en-US" smtClean="0">
                <a:solidFill>
                  <a:srgbClr val="000000"/>
                </a:solidFill>
              </a:rPr>
              <a:pPr fontAlgn="base">
                <a:spcBef>
                  <a:spcPct val="0"/>
                </a:spcBef>
                <a:spcAft>
                  <a:spcPct val="0"/>
                </a:spcAft>
              </a:pPr>
              <a:t>1</a:t>
            </a:fld>
            <a:endParaRPr lang="en-US" altLang="en-US">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F97CD39-2A1D-4BD0-87EB-D692C8918B33}" type="slidenum">
              <a:rPr lang="en-US" altLang="en-US" smtClean="0">
                <a:solidFill>
                  <a:srgbClr val="000000"/>
                </a:solidFill>
              </a:rPr>
              <a:pPr fontAlgn="base">
                <a:spcBef>
                  <a:spcPct val="0"/>
                </a:spcBef>
                <a:spcAft>
                  <a:spcPct val="0"/>
                </a:spcAft>
              </a:pPr>
              <a:t>10</a:t>
            </a:fld>
            <a:endParaRPr lang="en-US" altLang="en-US">
              <a:solidFill>
                <a:srgbClr val="000000"/>
              </a:solidFill>
            </a:endParaRPr>
          </a:p>
        </p:txBody>
      </p:sp>
      <p:sp>
        <p:nvSpPr>
          <p:cNvPr id="29699"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F1A9A977-D771-45D9-93CC-759EA3822076}"/>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auto" hangingPunct="1">
              <a:spcBef>
                <a:spcPct val="0"/>
              </a:spcBef>
              <a:spcAft>
                <a:spcPts val="0"/>
              </a:spcAft>
              <a:defRPr/>
            </a:pPr>
            <a:endParaRPr lang="en-US" dirty="0"/>
          </a:p>
          <a:p>
            <a:pPr eaLnBrk="1" fontAlgn="auto" hangingPunct="1">
              <a:spcBef>
                <a:spcPct val="0"/>
              </a:spcBef>
              <a:spcAft>
                <a:spcPts val="0"/>
              </a:spcAft>
              <a:defRPr/>
            </a:pPr>
            <a:r>
              <a:rPr lang="en-US" dirty="0">
                <a:latin typeface="Arial"/>
                <a:cs typeface="Arial"/>
              </a:rPr>
              <a:t>Other infection prevention precautions include:</a:t>
            </a:r>
          </a:p>
          <a:p>
            <a:pPr eaLnBrk="1" fontAlgn="auto" hangingPunct="1">
              <a:spcBef>
                <a:spcPct val="0"/>
              </a:spcBef>
              <a:spcAft>
                <a:spcPts val="0"/>
              </a:spcAft>
              <a:defRPr/>
            </a:pPr>
            <a:r>
              <a:rPr lang="en-US" b="1" dirty="0">
                <a:latin typeface="Arial"/>
                <a:cs typeface="Arial"/>
              </a:rPr>
              <a:t>CLICKs</a:t>
            </a:r>
          </a:p>
          <a:p>
            <a:pPr marL="171450" indent="-171450" eaLnBrk="1" fontAlgn="auto" hangingPunct="1">
              <a:spcBef>
                <a:spcPct val="0"/>
              </a:spcBef>
              <a:spcAft>
                <a:spcPts val="0"/>
              </a:spcAft>
              <a:buFont typeface="Arial" panose="020B0604020202020204" pitchFamily="34" charset="0"/>
              <a:buChar char="•"/>
              <a:defRPr/>
            </a:pPr>
            <a:r>
              <a:rPr lang="en-US" dirty="0">
                <a:latin typeface="Arial"/>
                <a:cs typeface="Arial"/>
              </a:rPr>
              <a:t>Wear disposable gloves when caring for the patient or touching the patient’s environment at the dialysis station. To facilitate glove use, a supply of clean nonsterile gloves should be available near each dialysis station</a:t>
            </a:r>
          </a:p>
          <a:p>
            <a:pPr marL="171450" indent="-171450" eaLnBrk="1" fontAlgn="auto" hangingPunct="1">
              <a:spcBef>
                <a:spcPct val="0"/>
              </a:spcBef>
              <a:spcAft>
                <a:spcPts val="0"/>
              </a:spcAft>
              <a:buFont typeface="Arial" panose="020B0604020202020204" pitchFamily="34" charset="0"/>
              <a:buChar char="•"/>
              <a:defRPr/>
            </a:pPr>
            <a:r>
              <a:rPr lang="en-US" dirty="0">
                <a:latin typeface="Arial"/>
                <a:cs typeface="Arial"/>
              </a:rPr>
              <a:t>Any item taken into the dialysis station could become contaminated with blood and other body fluids and serve as a vehicle for transmission to other patients either directly or by contamination of the hands of personnel. </a:t>
            </a:r>
          </a:p>
          <a:p>
            <a:pPr marL="171450" indent="-171450" eaLnBrk="1" fontAlgn="auto" hangingPunct="1">
              <a:spcBef>
                <a:spcPct val="0"/>
              </a:spcBef>
              <a:spcAft>
                <a:spcPts val="0"/>
              </a:spcAft>
              <a:buFont typeface="Arial" panose="020B0604020202020204" pitchFamily="34" charset="0"/>
              <a:buChar char="•"/>
              <a:defRPr/>
            </a:pPr>
            <a:r>
              <a:rPr lang="en-US" dirty="0"/>
              <a:t>Therefore, items taken to a patient’s dialysis station, including those placed on top of dialysis machines, should either be </a:t>
            </a:r>
          </a:p>
          <a:p>
            <a:pPr marL="628650" lvl="1" indent="-171450" eaLnBrk="1" fontAlgn="auto" hangingPunct="1">
              <a:spcBef>
                <a:spcPct val="0"/>
              </a:spcBef>
              <a:spcAft>
                <a:spcPts val="0"/>
              </a:spcAft>
              <a:buFont typeface="Arial" panose="020B0604020202020204" pitchFamily="34" charset="0"/>
              <a:buChar char="•"/>
              <a:defRPr/>
            </a:pPr>
            <a:r>
              <a:rPr lang="en-US" dirty="0"/>
              <a:t>disposed of, </a:t>
            </a:r>
          </a:p>
          <a:p>
            <a:pPr marL="628650" lvl="1" indent="-171450" eaLnBrk="1" fontAlgn="auto" hangingPunct="1">
              <a:spcBef>
                <a:spcPct val="0"/>
              </a:spcBef>
              <a:spcAft>
                <a:spcPts val="0"/>
              </a:spcAft>
              <a:buFont typeface="Arial" panose="020B0604020202020204" pitchFamily="34" charset="0"/>
              <a:buChar char="•"/>
              <a:defRPr/>
            </a:pPr>
            <a:r>
              <a:rPr lang="en-US" dirty="0"/>
              <a:t>dedicated for use only on a single patient, </a:t>
            </a:r>
          </a:p>
          <a:p>
            <a:pPr marL="628650" lvl="1" indent="-171450" eaLnBrk="1" fontAlgn="auto" hangingPunct="1">
              <a:spcBef>
                <a:spcPct val="0"/>
              </a:spcBef>
              <a:spcAft>
                <a:spcPts val="0"/>
              </a:spcAft>
              <a:buFont typeface="Arial" panose="020B0604020202020204" pitchFamily="34" charset="0"/>
              <a:buChar char="•"/>
              <a:defRPr/>
            </a:pPr>
            <a:r>
              <a:rPr lang="en-US" dirty="0"/>
              <a:t>or cleaned and disinfected before being returned to a common clean area or used for other patients</a:t>
            </a:r>
          </a:p>
        </p:txBody>
      </p:sp>
      <p:sp>
        <p:nvSpPr>
          <p:cNvPr id="29701"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446627F2-8800-45CA-88AC-F1A46C0A2267}" type="slidenum">
              <a:rPr lang="en-US" altLang="en-US" sz="1200">
                <a:solidFill>
                  <a:srgbClr val="000000"/>
                </a:solidFill>
                <a:latin typeface="Times New Roman" panose="02020603050405020304" pitchFamily="18" charset="0"/>
              </a:rPr>
              <a:pPr algn="r" eaLnBrk="1" hangingPunct="1"/>
              <a:t>10</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26767-1511-CCE8-14A7-C0AC35C149BC}"/>
            </a:ext>
          </a:extLst>
        </p:cNvPr>
        <p:cNvGrpSpPr/>
        <p:nvPr/>
      </p:nvGrpSpPr>
      <p:grpSpPr>
        <a:xfrm>
          <a:off x="0" y="0"/>
          <a:ext cx="0" cy="0"/>
          <a:chOff x="0" y="0"/>
          <a:chExt cx="0" cy="0"/>
        </a:xfrm>
      </p:grpSpPr>
      <p:sp>
        <p:nvSpPr>
          <p:cNvPr id="29698" name="Slide Number Placeholder 6">
            <a:extLst>
              <a:ext uri="{FF2B5EF4-FFF2-40B4-BE49-F238E27FC236}">
                <a16:creationId xmlns:a16="http://schemas.microsoft.com/office/drawing/2014/main" id="{8A4F5590-6D9E-72F7-7C51-ABBBB5A13F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F97CD39-2A1D-4BD0-87EB-D692C8918B33}" type="slidenum">
              <a:rPr lang="en-US" altLang="en-US" smtClean="0">
                <a:solidFill>
                  <a:srgbClr val="000000"/>
                </a:solidFill>
              </a:rPr>
              <a:pPr fontAlgn="base">
                <a:spcBef>
                  <a:spcPct val="0"/>
                </a:spcBef>
                <a:spcAft>
                  <a:spcPct val="0"/>
                </a:spcAft>
              </a:pPr>
              <a:t>11</a:t>
            </a:fld>
            <a:endParaRPr lang="en-US" altLang="en-US">
              <a:solidFill>
                <a:srgbClr val="000000"/>
              </a:solidFill>
            </a:endParaRPr>
          </a:p>
        </p:txBody>
      </p:sp>
      <p:sp>
        <p:nvSpPr>
          <p:cNvPr id="29699" name="Slide Image Placeholder 1">
            <a:extLst>
              <a:ext uri="{FF2B5EF4-FFF2-40B4-BE49-F238E27FC236}">
                <a16:creationId xmlns:a16="http://schemas.microsoft.com/office/drawing/2014/main" id="{49BEFA17-5248-DD0B-184E-6253A9F82015}"/>
              </a:ext>
            </a:extLst>
          </p:cNvPr>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10E9D915-12CE-58CE-CDFE-1FE80C7E5990}"/>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auto" hangingPunct="1">
              <a:spcBef>
                <a:spcPct val="0"/>
              </a:spcBef>
              <a:spcAft>
                <a:spcPts val="0"/>
              </a:spcAft>
              <a:defRPr/>
            </a:pPr>
            <a:r>
              <a:rPr lang="en-US"/>
              <a:t>Unused medications or supplies (for example syringes or alcohol swabs) taken to the patient’s station should not be returned to a common clean area or used on other patients.</a:t>
            </a:r>
          </a:p>
          <a:p>
            <a:pPr eaLnBrk="1" fontAlgn="auto" hangingPunct="1">
              <a:spcBef>
                <a:spcPct val="0"/>
              </a:spcBef>
              <a:spcAft>
                <a:spcPts val="0"/>
              </a:spcAft>
              <a:defRPr/>
            </a:pPr>
            <a:r>
              <a:rPr lang="en-US" b="1"/>
              <a:t>CLICKs</a:t>
            </a:r>
          </a:p>
          <a:p>
            <a:pPr eaLnBrk="1" fontAlgn="auto" hangingPunct="1">
              <a:spcBef>
                <a:spcPct val="0"/>
              </a:spcBef>
              <a:spcAft>
                <a:spcPts val="0"/>
              </a:spcAft>
              <a:defRPr/>
            </a:pPr>
            <a:r>
              <a:rPr lang="en-US"/>
              <a:t>Additional measures to prevent contamination of clean or sterile items include </a:t>
            </a:r>
          </a:p>
          <a:p>
            <a:pPr marL="228600" indent="-228600" eaLnBrk="1" fontAlgn="auto" hangingPunct="1">
              <a:spcBef>
                <a:spcPct val="0"/>
              </a:spcBef>
              <a:spcAft>
                <a:spcPts val="0"/>
              </a:spcAft>
              <a:buFont typeface="Arial" panose="020B0604020202020204" pitchFamily="34" charset="0"/>
              <a:buChar char="•"/>
              <a:defRPr/>
            </a:pPr>
            <a:r>
              <a:rPr lang="en-US"/>
              <a:t>Preparing medications in a room or area separated from the patient treatment area and designated only for medications; </a:t>
            </a:r>
          </a:p>
          <a:p>
            <a:pPr marL="228600" indent="-228600" eaLnBrk="1" fontAlgn="auto" hangingPunct="1">
              <a:spcBef>
                <a:spcPct val="0"/>
              </a:spcBef>
              <a:spcAft>
                <a:spcPts val="0"/>
              </a:spcAft>
              <a:buFont typeface="Arial" panose="020B0604020202020204" pitchFamily="34" charset="0"/>
              <a:buChar char="•"/>
              <a:defRPr/>
            </a:pPr>
            <a:r>
              <a:rPr lang="en-US"/>
              <a:t>Not handling or storing contaminated (i.e., used) supplies, equipment, blood samples, or biohazard containers in areas where medications and clean (i.e., unused) equipment and supplies are handled; and </a:t>
            </a:r>
          </a:p>
          <a:p>
            <a:pPr marL="228600" indent="-228600" eaLnBrk="1" fontAlgn="auto" hangingPunct="1">
              <a:spcBef>
                <a:spcPct val="0"/>
              </a:spcBef>
              <a:spcAft>
                <a:spcPts val="0"/>
              </a:spcAft>
              <a:buFont typeface="Arial" panose="020B0604020202020204" pitchFamily="34" charset="0"/>
              <a:buChar char="•"/>
              <a:defRPr/>
            </a:pPr>
            <a:r>
              <a:rPr lang="en-US"/>
              <a:t>Delivering medications separately to each patient. Common carts should not be used within the patient treatment area to prepare or distribute medications. If trays are used to distribute medications, clean them before using for a different patient. </a:t>
            </a:r>
          </a:p>
          <a:p>
            <a:pPr marL="228600" indent="-228600" eaLnBrk="1" fontAlgn="auto" hangingPunct="1">
              <a:spcBef>
                <a:spcPct val="0"/>
              </a:spcBef>
              <a:spcAft>
                <a:spcPts val="0"/>
              </a:spcAft>
              <a:buFont typeface="Arial" panose="020B0604020202020204" pitchFamily="34" charset="0"/>
              <a:buChar char="•"/>
              <a:defRPr/>
            </a:pPr>
            <a:r>
              <a:rPr lang="en-US"/>
              <a:t>Intravenous medication vials labeled for single use, including </a:t>
            </a:r>
            <a:r>
              <a:rPr lang="en-US" err="1"/>
              <a:t>erythropoetin</a:t>
            </a:r>
            <a:r>
              <a:rPr lang="en-US"/>
              <a:t>, should not be punctured more than once. Once a needle has entered a vial labeled for single use, the sterility of the product can no longer be guaranteed. Residual medication from two or more vials should not be pooled into a single vial.</a:t>
            </a:r>
          </a:p>
          <a:p>
            <a:pPr marL="228600" indent="-228600" eaLnBrk="1" fontAlgn="auto" hangingPunct="1">
              <a:spcBef>
                <a:spcPct val="0"/>
              </a:spcBef>
              <a:spcAft>
                <a:spcPts val="0"/>
              </a:spcAft>
              <a:buFont typeface="Arial" panose="020B0604020202020204" pitchFamily="34" charset="0"/>
              <a:buChar char="•"/>
              <a:defRPr/>
            </a:pPr>
            <a:r>
              <a:rPr lang="en-US"/>
              <a:t>If a common supply cart is used to store clean supplies in the patient treatment area, this cart should remain in a designated area at a sufficient distance from patient stations to avoid contamination with blood. Such carts should not be moved between stations to distribute supplies.</a:t>
            </a:r>
          </a:p>
        </p:txBody>
      </p:sp>
      <p:sp>
        <p:nvSpPr>
          <p:cNvPr id="29701" name="Slide Number Placeholder 3">
            <a:extLst>
              <a:ext uri="{FF2B5EF4-FFF2-40B4-BE49-F238E27FC236}">
                <a16:creationId xmlns:a16="http://schemas.microsoft.com/office/drawing/2014/main" id="{681ED5A4-240A-3FFD-8EB7-1C96587EACF5}"/>
              </a:ext>
            </a:extLst>
          </p:cNvPr>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446627F2-8800-45CA-88AC-F1A46C0A2267}" type="slidenum">
              <a:rPr lang="en-US" altLang="en-US" sz="1200">
                <a:solidFill>
                  <a:srgbClr val="000000"/>
                </a:solidFill>
                <a:latin typeface="Times New Roman" panose="02020603050405020304" pitchFamily="18" charset="0"/>
              </a:rPr>
              <a:pPr algn="r" eaLnBrk="1" hangingPunct="1"/>
              <a:t>11</a:t>
            </a:fld>
            <a:endParaRPr lang="en-US"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643862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EDE52-7E3E-0EE7-7E2A-8EFB784EAC77}"/>
            </a:ext>
          </a:extLst>
        </p:cNvPr>
        <p:cNvGrpSpPr/>
        <p:nvPr/>
      </p:nvGrpSpPr>
      <p:grpSpPr>
        <a:xfrm>
          <a:off x="0" y="0"/>
          <a:ext cx="0" cy="0"/>
          <a:chOff x="0" y="0"/>
          <a:chExt cx="0" cy="0"/>
        </a:xfrm>
      </p:grpSpPr>
      <p:sp>
        <p:nvSpPr>
          <p:cNvPr id="29698" name="Slide Number Placeholder 6">
            <a:extLst>
              <a:ext uri="{FF2B5EF4-FFF2-40B4-BE49-F238E27FC236}">
                <a16:creationId xmlns:a16="http://schemas.microsoft.com/office/drawing/2014/main" id="{E19524F5-C416-911C-7F41-53A6FA7A13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F97CD39-2A1D-4BD0-87EB-D692C8918B33}" type="slidenum">
              <a:rPr lang="en-US" altLang="en-US" smtClean="0">
                <a:solidFill>
                  <a:srgbClr val="000000"/>
                </a:solidFill>
              </a:rPr>
              <a:pPr fontAlgn="base">
                <a:spcBef>
                  <a:spcPct val="0"/>
                </a:spcBef>
                <a:spcAft>
                  <a:spcPct val="0"/>
                </a:spcAft>
              </a:pPr>
              <a:t>12</a:t>
            </a:fld>
            <a:endParaRPr lang="en-US" altLang="en-US">
              <a:solidFill>
                <a:srgbClr val="000000"/>
              </a:solidFill>
            </a:endParaRPr>
          </a:p>
        </p:txBody>
      </p:sp>
      <p:sp>
        <p:nvSpPr>
          <p:cNvPr id="29699" name="Slide Image Placeholder 1">
            <a:extLst>
              <a:ext uri="{FF2B5EF4-FFF2-40B4-BE49-F238E27FC236}">
                <a16:creationId xmlns:a16="http://schemas.microsoft.com/office/drawing/2014/main" id="{94061573-457D-89FD-539E-AE24B1F99F64}"/>
              </a:ext>
            </a:extLst>
          </p:cNvPr>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70E16B8A-0D5A-B443-215E-7B0C0798D9DE}"/>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auto" hangingPunct="1">
              <a:spcBef>
                <a:spcPct val="0"/>
              </a:spcBef>
              <a:spcAft>
                <a:spcPts val="0"/>
              </a:spcAft>
              <a:defRPr/>
            </a:pPr>
            <a:r>
              <a:rPr lang="en-US"/>
              <a:t>Staff members should wear gowns, face shields, eye wear, or masks to protect themselves and prevent soiling of clothing when performing procedures during which spurting or splattering of blood might occur (e.g., </a:t>
            </a:r>
          </a:p>
          <a:p>
            <a:pPr eaLnBrk="1" fontAlgn="auto" hangingPunct="1">
              <a:spcBef>
                <a:spcPct val="0"/>
              </a:spcBef>
              <a:spcAft>
                <a:spcPts val="0"/>
              </a:spcAft>
              <a:defRPr/>
            </a:pPr>
            <a:r>
              <a:rPr lang="en-US" b="1" dirty="0"/>
              <a:t>CLICKs</a:t>
            </a:r>
          </a:p>
          <a:p>
            <a:pPr marL="171450" indent="-171450" eaLnBrk="1" fontAlgn="auto" hangingPunct="1">
              <a:spcBef>
                <a:spcPct val="0"/>
              </a:spcBef>
              <a:spcAft>
                <a:spcPts val="0"/>
              </a:spcAft>
              <a:buFont typeface="Arial" panose="020B0604020202020204" pitchFamily="34" charset="0"/>
              <a:buChar char="•"/>
              <a:defRPr/>
            </a:pPr>
            <a:r>
              <a:rPr lang="en-US" dirty="0"/>
              <a:t>during initiation and termination of dialysis, </a:t>
            </a:r>
          </a:p>
          <a:p>
            <a:pPr marL="171450" indent="-171450" eaLnBrk="1" fontAlgn="auto" hangingPunct="1">
              <a:spcBef>
                <a:spcPct val="0"/>
              </a:spcBef>
              <a:spcAft>
                <a:spcPts val="0"/>
              </a:spcAft>
              <a:buFont typeface="Arial" panose="020B0604020202020204" pitchFamily="34" charset="0"/>
              <a:buChar char="•"/>
              <a:defRPr/>
            </a:pPr>
            <a:r>
              <a:rPr lang="en-US" dirty="0"/>
              <a:t>cleaning of dialyzers, </a:t>
            </a:r>
          </a:p>
          <a:p>
            <a:pPr marL="171450" indent="-171450" eaLnBrk="1" fontAlgn="auto" hangingPunct="1">
              <a:spcBef>
                <a:spcPct val="0"/>
              </a:spcBef>
              <a:spcAft>
                <a:spcPts val="0"/>
              </a:spcAft>
              <a:buFont typeface="Arial" panose="020B0604020202020204" pitchFamily="34" charset="0"/>
              <a:buChar char="•"/>
              <a:defRPr/>
            </a:pPr>
            <a:r>
              <a:rPr lang="en-US" dirty="0"/>
              <a:t>and centrifugation of blood). </a:t>
            </a:r>
          </a:p>
          <a:p>
            <a:pPr eaLnBrk="1" fontAlgn="auto" hangingPunct="1">
              <a:spcBef>
                <a:spcPct val="0"/>
              </a:spcBef>
              <a:spcAft>
                <a:spcPts val="0"/>
              </a:spcAft>
              <a:defRPr/>
            </a:pPr>
            <a:r>
              <a:rPr lang="en-US" dirty="0"/>
              <a:t>Such protective clothing or gear should be changed if it becomes soiled with blood, body fluids, secretions, or excretions.</a:t>
            </a:r>
          </a:p>
        </p:txBody>
      </p:sp>
      <p:sp>
        <p:nvSpPr>
          <p:cNvPr id="29701" name="Slide Number Placeholder 3">
            <a:extLst>
              <a:ext uri="{FF2B5EF4-FFF2-40B4-BE49-F238E27FC236}">
                <a16:creationId xmlns:a16="http://schemas.microsoft.com/office/drawing/2014/main" id="{EFDFA8DC-8F85-3759-77C6-4DCC17E0D1FA}"/>
              </a:ext>
            </a:extLst>
          </p:cNvPr>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446627F2-8800-45CA-88AC-F1A46C0A2267}" type="slidenum">
              <a:rPr lang="en-US" altLang="en-US" sz="1200">
                <a:solidFill>
                  <a:srgbClr val="000000"/>
                </a:solidFill>
                <a:latin typeface="Times New Roman" panose="02020603050405020304" pitchFamily="18" charset="0"/>
              </a:rPr>
              <a:pPr algn="r" eaLnBrk="1" hangingPunct="1"/>
              <a:t>12</a:t>
            </a:fld>
            <a:endParaRPr lang="en-US"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405812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485775" y="731838"/>
            <a:ext cx="6505575" cy="36607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275" eaLnBrk="1" hangingPunct="1">
              <a:spcBef>
                <a:spcPct val="0"/>
              </a:spcBef>
            </a:pPr>
            <a:r>
              <a:rPr lang="en-US" b="1" baseline="0"/>
              <a:t>CLICK</a:t>
            </a:r>
            <a:r>
              <a:rPr lang="en-US" baseline="0"/>
              <a:t> </a:t>
            </a:r>
            <a:r>
              <a:rPr lang="en-US" b="1" baseline="0"/>
              <a:t>for answer </a:t>
            </a:r>
            <a:r>
              <a:rPr lang="en-US" altLang="en-US"/>
              <a:t>That’s right! The answer is TRUE. PPE should be worn and changed if it becomes contaminated for HCP protection</a:t>
            </a:r>
          </a:p>
        </p:txBody>
      </p:sp>
      <p:sp>
        <p:nvSpPr>
          <p:cNvPr id="4" name="Slide Number Placeholder 3">
            <a:extLst>
              <a:ext uri="{FF2B5EF4-FFF2-40B4-BE49-F238E27FC236}">
                <a16:creationId xmlns:a16="http://schemas.microsoft.com/office/drawing/2014/main" id="{BE40D497-5E33-480E-9477-21F760CCF743}"/>
              </a:ext>
            </a:extLst>
          </p:cNvPr>
          <p:cNvSpPr>
            <a:spLocks noGrp="1"/>
          </p:cNvSpPr>
          <p:nvPr>
            <p:ph type="sldNum" sz="quarter" idx="5"/>
          </p:nvPr>
        </p:nvSpPr>
        <p:spPr/>
        <p:txBody>
          <a:bodyPr/>
          <a:lstStyle/>
          <a:p>
            <a:pPr>
              <a:defRPr/>
            </a:pPr>
            <a:fld id="{6CEEC687-9DF2-4333-9819-2047E678BC47}" type="slidenum">
              <a:rPr lang="en-US" smtClean="0">
                <a:solidFill>
                  <a:prstClr val="black"/>
                </a:solidFill>
              </a:rPr>
              <a:pPr>
                <a:defRPr/>
              </a:pPr>
              <a:t>13</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E6E32F0-C318-46DA-9EE1-CF034677A111}" type="slidenum">
              <a:rPr lang="en-US" altLang="en-US" smtClean="0">
                <a:solidFill>
                  <a:srgbClr val="000000"/>
                </a:solidFill>
              </a:rPr>
              <a:pPr fontAlgn="base">
                <a:spcBef>
                  <a:spcPct val="0"/>
                </a:spcBef>
                <a:spcAft>
                  <a:spcPct val="0"/>
                </a:spcAft>
              </a:pPr>
              <a:t>14</a:t>
            </a:fld>
            <a:endParaRPr lang="en-US" altLang="en-US">
              <a:solidFill>
                <a:srgbClr val="000000"/>
              </a:solidFill>
            </a:endParaRPr>
          </a:p>
        </p:txBody>
      </p:sp>
      <p:sp>
        <p:nvSpPr>
          <p:cNvPr id="31747"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0" i="0">
                <a:solidFill>
                  <a:srgbClr val="000000"/>
                </a:solidFill>
                <a:effectLst/>
                <a:latin typeface="Open Sans" panose="020B0606030504020204" pitchFamily="34" charset="0"/>
              </a:rPr>
              <a:t>The following checklists are intended to promote CDC-recommended practices for infection prevention in hemodialysis facilities. The audit tools and checklists can be used by individuals when assessing staff practices. They can also be used by facility staff themselves to help guide their practices. </a:t>
            </a:r>
            <a:endParaRPr lang="en-US" altLang="en-US"/>
          </a:p>
        </p:txBody>
      </p:sp>
      <p:sp>
        <p:nvSpPr>
          <p:cNvPr id="31749"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77F8EDA5-D285-4FF5-AF56-54D57968F014}" type="slidenum">
              <a:rPr lang="en-US" altLang="en-US" sz="1200">
                <a:solidFill>
                  <a:srgbClr val="000000"/>
                </a:solidFill>
                <a:latin typeface="Times New Roman" panose="02020603050405020304" pitchFamily="18" charset="0"/>
              </a:rPr>
              <a:pPr algn="r" eaLnBrk="1" hangingPunct="1"/>
              <a:t>14</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7D31D-695A-5D46-0C96-7263125B8E65}"/>
            </a:ext>
          </a:extLst>
        </p:cNvPr>
        <p:cNvGrpSpPr/>
        <p:nvPr/>
      </p:nvGrpSpPr>
      <p:grpSpPr>
        <a:xfrm>
          <a:off x="0" y="0"/>
          <a:ext cx="0" cy="0"/>
          <a:chOff x="0" y="0"/>
          <a:chExt cx="0" cy="0"/>
        </a:xfrm>
      </p:grpSpPr>
      <p:sp>
        <p:nvSpPr>
          <p:cNvPr id="31746" name="Slide Number Placeholder 6">
            <a:extLst>
              <a:ext uri="{FF2B5EF4-FFF2-40B4-BE49-F238E27FC236}">
                <a16:creationId xmlns:a16="http://schemas.microsoft.com/office/drawing/2014/main" id="{167DE852-65E8-7765-A3CF-0C734C9FA02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E6E32F0-C318-46DA-9EE1-CF034677A111}" type="slidenum">
              <a:rPr lang="en-US" altLang="en-US" smtClean="0">
                <a:solidFill>
                  <a:srgbClr val="000000"/>
                </a:solidFill>
              </a:rPr>
              <a:pPr fontAlgn="base">
                <a:spcBef>
                  <a:spcPct val="0"/>
                </a:spcBef>
                <a:spcAft>
                  <a:spcPct val="0"/>
                </a:spcAft>
              </a:pPr>
              <a:t>15</a:t>
            </a:fld>
            <a:endParaRPr lang="en-US" altLang="en-US">
              <a:solidFill>
                <a:srgbClr val="000000"/>
              </a:solidFill>
            </a:endParaRPr>
          </a:p>
        </p:txBody>
      </p:sp>
      <p:sp>
        <p:nvSpPr>
          <p:cNvPr id="31747" name="Slide Image Placeholder 1">
            <a:extLst>
              <a:ext uri="{FF2B5EF4-FFF2-40B4-BE49-F238E27FC236}">
                <a16:creationId xmlns:a16="http://schemas.microsoft.com/office/drawing/2014/main" id="{20B6EEDA-0849-B4BF-B71E-4635545262C1}"/>
              </a:ext>
            </a:extLst>
          </p:cNvPr>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Notes Placeholder 2">
            <a:extLst>
              <a:ext uri="{FF2B5EF4-FFF2-40B4-BE49-F238E27FC236}">
                <a16:creationId xmlns:a16="http://schemas.microsoft.com/office/drawing/2014/main" id="{832E507E-979E-4B60-3913-8BAD2B9B6B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Open Sans"/>
              <a:ea typeface="Open Sans"/>
              <a:cs typeface="Open Sans"/>
            </a:endParaRPr>
          </a:p>
        </p:txBody>
      </p:sp>
      <p:sp>
        <p:nvSpPr>
          <p:cNvPr id="31749" name="Slide Number Placeholder 3">
            <a:extLst>
              <a:ext uri="{FF2B5EF4-FFF2-40B4-BE49-F238E27FC236}">
                <a16:creationId xmlns:a16="http://schemas.microsoft.com/office/drawing/2014/main" id="{8EE5206A-94E2-381E-1BF9-38478F21DCC4}"/>
              </a:ext>
            </a:extLst>
          </p:cNvPr>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77F8EDA5-D285-4FF5-AF56-54D57968F014}" type="slidenum">
              <a:rPr lang="en-US" altLang="en-US" sz="1200">
                <a:solidFill>
                  <a:srgbClr val="000000"/>
                </a:solidFill>
                <a:latin typeface="Times New Roman" panose="02020603050405020304" pitchFamily="18" charset="0"/>
              </a:rPr>
              <a:pPr algn="r" eaLnBrk="1" hangingPunct="1"/>
              <a:t>15</a:t>
            </a:fld>
            <a:endParaRPr lang="en-US"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052183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D0EFB-2C76-8EDF-CA00-99E28DC58584}"/>
            </a:ext>
          </a:extLst>
        </p:cNvPr>
        <p:cNvGrpSpPr/>
        <p:nvPr/>
      </p:nvGrpSpPr>
      <p:grpSpPr>
        <a:xfrm>
          <a:off x="0" y="0"/>
          <a:ext cx="0" cy="0"/>
          <a:chOff x="0" y="0"/>
          <a:chExt cx="0" cy="0"/>
        </a:xfrm>
      </p:grpSpPr>
      <p:sp>
        <p:nvSpPr>
          <p:cNvPr id="31746" name="Slide Number Placeholder 6">
            <a:extLst>
              <a:ext uri="{FF2B5EF4-FFF2-40B4-BE49-F238E27FC236}">
                <a16:creationId xmlns:a16="http://schemas.microsoft.com/office/drawing/2014/main" id="{84FC850A-88A9-DABD-F2B3-7D4F3CBB9B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E6E32F0-C318-46DA-9EE1-CF034677A111}" type="slidenum">
              <a:rPr lang="en-US" altLang="en-US" smtClean="0">
                <a:solidFill>
                  <a:srgbClr val="000000"/>
                </a:solidFill>
              </a:rPr>
              <a:pPr fontAlgn="base">
                <a:spcBef>
                  <a:spcPct val="0"/>
                </a:spcBef>
                <a:spcAft>
                  <a:spcPct val="0"/>
                </a:spcAft>
              </a:pPr>
              <a:t>16</a:t>
            </a:fld>
            <a:endParaRPr lang="en-US" altLang="en-US">
              <a:solidFill>
                <a:srgbClr val="000000"/>
              </a:solidFill>
            </a:endParaRPr>
          </a:p>
        </p:txBody>
      </p:sp>
      <p:sp>
        <p:nvSpPr>
          <p:cNvPr id="31747" name="Slide Image Placeholder 1">
            <a:extLst>
              <a:ext uri="{FF2B5EF4-FFF2-40B4-BE49-F238E27FC236}">
                <a16:creationId xmlns:a16="http://schemas.microsoft.com/office/drawing/2014/main" id="{F7360AAC-039D-0EEC-697D-DFE5D0345343}"/>
              </a:ext>
            </a:extLst>
          </p:cNvPr>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Notes Placeholder 2">
            <a:extLst>
              <a:ext uri="{FF2B5EF4-FFF2-40B4-BE49-F238E27FC236}">
                <a16:creationId xmlns:a16="http://schemas.microsoft.com/office/drawing/2014/main" id="{A8B86DCF-3AC1-51CF-9523-1229DECBE9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0" i="0" dirty="0">
                <a:solidFill>
                  <a:srgbClr val="000000"/>
                </a:solidFill>
                <a:effectLst/>
                <a:latin typeface="Open Sans"/>
                <a:ea typeface="Open Sans"/>
                <a:cs typeface="Open Sans"/>
              </a:rPr>
              <a:t>In addition to the checklists </a:t>
            </a:r>
            <a:r>
              <a:rPr lang="en-US" b="0" dirty="0">
                <a:solidFill>
                  <a:srgbClr val="000000"/>
                </a:solidFill>
                <a:latin typeface="Open Sans"/>
                <a:ea typeface="Open Sans"/>
                <a:cs typeface="Open Sans"/>
              </a:rPr>
              <a:t>shown on these slides</a:t>
            </a:r>
            <a:r>
              <a:rPr lang="en-US" dirty="0">
                <a:solidFill>
                  <a:srgbClr val="000000"/>
                </a:solidFill>
                <a:latin typeface="Open Sans"/>
                <a:ea typeface="Open Sans"/>
                <a:cs typeface="Open Sans"/>
              </a:rPr>
              <a:t>, CDC </a:t>
            </a:r>
            <a:r>
              <a:rPr lang="en-US" b="0" i="0" dirty="0">
                <a:solidFill>
                  <a:srgbClr val="000000"/>
                </a:solidFill>
                <a:effectLst/>
                <a:latin typeface="Open Sans"/>
                <a:ea typeface="Open Sans"/>
                <a:cs typeface="Open Sans"/>
              </a:rPr>
              <a:t>also has a recommended protocol for Scrub-the-hub which can be found at the website included on your slide.</a:t>
            </a:r>
            <a:r>
              <a:rPr lang="en-US" dirty="0">
                <a:solidFill>
                  <a:srgbClr val="000000"/>
                </a:solidFill>
                <a:latin typeface="Open Sans"/>
                <a:ea typeface="Open Sans"/>
                <a:cs typeface="Open Sans"/>
              </a:rPr>
              <a:t> </a:t>
            </a:r>
            <a:endParaRPr lang="en-US" b="0" i="0" dirty="0">
              <a:solidFill>
                <a:srgbClr val="000000"/>
              </a:solidFill>
              <a:effectLst/>
              <a:latin typeface="Open Sans" panose="020B0606030504020204" pitchFamily="34" charset="0"/>
            </a:endParaRPr>
          </a:p>
          <a:p>
            <a:pPr eaLnBrk="1" hangingPunct="1">
              <a:spcBef>
                <a:spcPct val="0"/>
              </a:spcBef>
            </a:pPr>
            <a:r>
              <a:rPr lang="en-US" b="0" i="0" dirty="0">
                <a:solidFill>
                  <a:srgbClr val="000000"/>
                </a:solidFill>
                <a:effectLst/>
                <a:latin typeface="Open Sans" panose="020B0606030504020204" pitchFamily="34" charset="0"/>
              </a:rPr>
              <a:t>The CDC link to all audit tools and checklist will be included in your resource page. </a:t>
            </a:r>
          </a:p>
          <a:p>
            <a:pPr eaLnBrk="1" hangingPunct="1">
              <a:spcBef>
                <a:spcPct val="0"/>
              </a:spcBef>
            </a:pPr>
            <a:r>
              <a:rPr lang="en-US" altLang="en-US" dirty="0"/>
              <a:t>https://www.cdc.gov/dialysis/prevention-tools/audit-tools.html</a:t>
            </a:r>
          </a:p>
        </p:txBody>
      </p:sp>
      <p:sp>
        <p:nvSpPr>
          <p:cNvPr id="31749" name="Slide Number Placeholder 3">
            <a:extLst>
              <a:ext uri="{FF2B5EF4-FFF2-40B4-BE49-F238E27FC236}">
                <a16:creationId xmlns:a16="http://schemas.microsoft.com/office/drawing/2014/main" id="{ADD3792F-660B-0960-6EAA-620BF86E19C5}"/>
              </a:ext>
            </a:extLst>
          </p:cNvPr>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77F8EDA5-D285-4FF5-AF56-54D57968F014}" type="slidenum">
              <a:rPr lang="en-US" altLang="en-US" sz="1200">
                <a:solidFill>
                  <a:srgbClr val="000000"/>
                </a:solidFill>
                <a:latin typeface="Times New Roman" panose="02020603050405020304" pitchFamily="18" charset="0"/>
              </a:rPr>
              <a:pPr algn="r" eaLnBrk="1" hangingPunct="1"/>
              <a:t>16</a:t>
            </a:fld>
            <a:endParaRPr lang="en-US"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2343905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142962E-428F-42FE-8ECE-05F756CEDC85}" type="slidenum">
              <a:rPr lang="en-US" altLang="en-US" smtClean="0">
                <a:solidFill>
                  <a:srgbClr val="000000"/>
                </a:solidFill>
              </a:rPr>
              <a:pPr fontAlgn="base">
                <a:spcBef>
                  <a:spcPct val="0"/>
                </a:spcBef>
                <a:spcAft>
                  <a:spcPct val="0"/>
                </a:spcAft>
              </a:pPr>
              <a:t>17</a:t>
            </a:fld>
            <a:endParaRPr lang="en-US" altLang="en-US">
              <a:solidFill>
                <a:srgbClr val="000000"/>
              </a:solidFill>
            </a:endParaRPr>
          </a:p>
        </p:txBody>
      </p:sp>
      <p:sp>
        <p:nvSpPr>
          <p:cNvPr id="33795"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Notes Placeholder 2">
            <a:extLst>
              <a:ext uri="{FF2B5EF4-FFF2-40B4-BE49-F238E27FC236}">
                <a16:creationId xmlns:a16="http://schemas.microsoft.com/office/drawing/2014/main" id="{C7024205-34E9-4300-8B3D-EA57B4A81B90}"/>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defRPr/>
            </a:pPr>
            <a:endParaRPr lang="en-US" altLang="en-US" dirty="0">
              <a:latin typeface="Arial" panose="020B0604020202020204" pitchFamily="34" charset="0"/>
              <a:cs typeface="Arial" panose="020B0604020202020204" pitchFamily="34" charset="0"/>
            </a:endParaRPr>
          </a:p>
          <a:p>
            <a:pPr marL="171450" marR="0" lvl="0"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US" b="0" i="0" dirty="0">
                <a:solidFill>
                  <a:srgbClr val="3B3835"/>
                </a:solidFill>
                <a:effectLst/>
                <a:latin typeface="Helvetica Neue"/>
              </a:rPr>
              <a:t>Routine cleaning and disinfection of the dialysis station will reduce the risk of spreading an infection. </a:t>
            </a:r>
          </a:p>
          <a:p>
            <a:pPr marL="0" marR="0" lvl="0" indent="0" algn="l"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lang="en-US" b="1" i="0" dirty="0">
                <a:solidFill>
                  <a:srgbClr val="3B3835"/>
                </a:solidFill>
                <a:effectLst/>
                <a:latin typeface="Helvetica Neue"/>
              </a:rPr>
              <a:t>CLICKs</a:t>
            </a:r>
          </a:p>
          <a:p>
            <a:pPr marL="171450" marR="0" lvl="0"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US" b="0" i="0" dirty="0">
                <a:solidFill>
                  <a:srgbClr val="3B3835"/>
                </a:solidFill>
                <a:effectLst/>
                <a:latin typeface="Helvetica Neue"/>
              </a:rPr>
              <a:t>Cleaning should be done using cleaning detergent, water and friction, and is intended to remove blood, body fluids, and other contaminants from objects and surfaces.  </a:t>
            </a:r>
          </a:p>
          <a:p>
            <a:pPr marL="171450" marR="0" lvl="0"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US" b="0" i="0" dirty="0">
                <a:solidFill>
                  <a:srgbClr val="3B3835"/>
                </a:solidFill>
                <a:effectLst/>
                <a:latin typeface="Helvetica Neue"/>
              </a:rPr>
              <a:t>Disinfection is a process that kills many or all remaining infection-causing germs on clean objects and surfaces. </a:t>
            </a:r>
          </a:p>
          <a:p>
            <a:pPr marL="171450" marR="0" lvl="0"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US" b="0" i="0" dirty="0">
                <a:solidFill>
                  <a:srgbClr val="3B3835"/>
                </a:solidFill>
                <a:effectLst/>
                <a:latin typeface="Helvetica Neue"/>
              </a:rPr>
              <a:t>Use an EPA-registered hospital disinfectant and follow the label instructions for proper dilution. </a:t>
            </a:r>
          </a:p>
          <a:p>
            <a:pPr marL="171450" indent="-171450" eaLnBrk="1" hangingPunct="1">
              <a:lnSpc>
                <a:spcPct val="90000"/>
              </a:lnSpc>
              <a:spcBef>
                <a:spcPct val="0"/>
              </a:spcBef>
              <a:buFont typeface="Arial" panose="020B0604020202020204" pitchFamily="34" charset="0"/>
              <a:buChar char="•"/>
              <a:defRPr/>
            </a:pPr>
            <a:r>
              <a:rPr lang="en-US" b="0" i="0" dirty="0">
                <a:solidFill>
                  <a:srgbClr val="3B3835"/>
                </a:solidFill>
                <a:effectLst/>
                <a:latin typeface="Helvetica Neue"/>
              </a:rPr>
              <a:t>Healthcare personnel should wear </a:t>
            </a:r>
            <a:r>
              <a:rPr lang="en-US" b="0" dirty="0">
                <a:solidFill>
                  <a:srgbClr val="3B3835"/>
                </a:solidFill>
                <a:latin typeface="Helvetica Neue"/>
              </a:rPr>
              <a:t>All PPE as recommended on the disinfectant label during the cleaning and disinfection process. </a:t>
            </a:r>
            <a:endParaRPr lang="en-US" b="0" dirty="0"/>
          </a:p>
          <a:p>
            <a:pPr eaLnBrk="1" hangingPunct="1">
              <a:lnSpc>
                <a:spcPct val="90000"/>
              </a:lnSpc>
              <a:spcBef>
                <a:spcPct val="0"/>
              </a:spcBef>
              <a:defRPr/>
            </a:pPr>
            <a:endParaRPr lang="en-US" altLang="en-US" dirty="0"/>
          </a:p>
          <a:p>
            <a:pPr eaLnBrk="1" hangingPunct="1">
              <a:lnSpc>
                <a:spcPct val="90000"/>
              </a:lnSpc>
              <a:spcBef>
                <a:spcPct val="0"/>
              </a:spcBef>
              <a:defRPr/>
            </a:pPr>
            <a:endParaRPr lang="en-US" altLang="en-US" dirty="0"/>
          </a:p>
        </p:txBody>
      </p:sp>
      <p:sp>
        <p:nvSpPr>
          <p:cNvPr id="33797"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892E6DEA-BA8B-4A07-A13E-692B49D56913}" type="slidenum">
              <a:rPr lang="en-US" altLang="en-US" sz="1200">
                <a:solidFill>
                  <a:srgbClr val="000000"/>
                </a:solidFill>
                <a:latin typeface="Times New Roman" panose="02020603050405020304" pitchFamily="18" charset="0"/>
              </a:rPr>
              <a:pPr algn="r" eaLnBrk="1" hangingPunct="1"/>
              <a:t>17</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3888A-8ED8-B726-988F-688605D84BFD}"/>
            </a:ext>
          </a:extLst>
        </p:cNvPr>
        <p:cNvGrpSpPr/>
        <p:nvPr/>
      </p:nvGrpSpPr>
      <p:grpSpPr>
        <a:xfrm>
          <a:off x="0" y="0"/>
          <a:ext cx="0" cy="0"/>
          <a:chOff x="0" y="0"/>
          <a:chExt cx="0" cy="0"/>
        </a:xfrm>
      </p:grpSpPr>
      <p:sp>
        <p:nvSpPr>
          <p:cNvPr id="33794" name="Slide Number Placeholder 6">
            <a:extLst>
              <a:ext uri="{FF2B5EF4-FFF2-40B4-BE49-F238E27FC236}">
                <a16:creationId xmlns:a16="http://schemas.microsoft.com/office/drawing/2014/main" id="{A098F92D-BD59-008E-0DFD-E85F2C891D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142962E-428F-42FE-8ECE-05F756CEDC85}" type="slidenum">
              <a:rPr lang="en-US" altLang="en-US" smtClean="0">
                <a:solidFill>
                  <a:srgbClr val="000000"/>
                </a:solidFill>
              </a:rPr>
              <a:pPr fontAlgn="base">
                <a:spcBef>
                  <a:spcPct val="0"/>
                </a:spcBef>
                <a:spcAft>
                  <a:spcPct val="0"/>
                </a:spcAft>
              </a:pPr>
              <a:t>18</a:t>
            </a:fld>
            <a:endParaRPr lang="en-US" altLang="en-US">
              <a:solidFill>
                <a:srgbClr val="000000"/>
              </a:solidFill>
            </a:endParaRPr>
          </a:p>
        </p:txBody>
      </p:sp>
      <p:sp>
        <p:nvSpPr>
          <p:cNvPr id="33795" name="Slide Image Placeholder 1">
            <a:extLst>
              <a:ext uri="{FF2B5EF4-FFF2-40B4-BE49-F238E27FC236}">
                <a16:creationId xmlns:a16="http://schemas.microsoft.com/office/drawing/2014/main" id="{E4E92E38-838D-634F-17E7-DB130EB9BD64}"/>
              </a:ext>
            </a:extLst>
          </p:cNvPr>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Notes Placeholder 2">
            <a:extLst>
              <a:ext uri="{FF2B5EF4-FFF2-40B4-BE49-F238E27FC236}">
                <a16:creationId xmlns:a16="http://schemas.microsoft.com/office/drawing/2014/main" id="{EC5118C3-001D-4703-6868-CF95A6625C3A}"/>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defRPr/>
            </a:pPr>
            <a:r>
              <a:rPr lang="en-US"/>
              <a:t>The hemodialysis machine and its components can be vehicles for patient-to patient transmission of bloodborne viruses and pathogenic bacteria . The external surfaces of the machine are the most likely sources for contamination. These include not only frequently touched surfaces (e.g., the control panel), but also attached waste containers used during the priming of the dialyzers, blood tubing draped or clipped to waste containers, and items placed on tops of machines for convenience (e.g., dialyzer caps and medication vials).</a:t>
            </a:r>
            <a:endParaRPr lang="en-US" altLang="en-US">
              <a:latin typeface="Arial" panose="020B0604020202020204" pitchFamily="34" charset="0"/>
              <a:cs typeface="Arial" panose="020B0604020202020204" pitchFamily="34" charset="0"/>
            </a:endParaRPr>
          </a:p>
          <a:p>
            <a:pPr eaLnBrk="1" hangingPunct="1">
              <a:lnSpc>
                <a:spcPct val="90000"/>
              </a:lnSpc>
              <a:spcBef>
                <a:spcPct val="0"/>
              </a:spcBef>
              <a:defRPr/>
            </a:pPr>
            <a:endParaRPr lang="en-US" altLang="en-US"/>
          </a:p>
          <a:p>
            <a:pPr marL="0" marR="0" lvl="0" indent="0" algn="l" defTabSz="914400" rtl="0" eaLnBrk="1" fontAlgn="base" latinLnBrk="0" hangingPunct="1">
              <a:lnSpc>
                <a:spcPct val="90000"/>
              </a:lnSpc>
              <a:spcBef>
                <a:spcPct val="0"/>
              </a:spcBef>
              <a:spcAft>
                <a:spcPct val="0"/>
              </a:spcAft>
              <a:buClrTx/>
              <a:buSzTx/>
              <a:buFontTx/>
              <a:buNone/>
              <a:tabLst/>
              <a:defRPr/>
            </a:pPr>
            <a:r>
              <a:rPr lang="en-US" sz="1200">
                <a:latin typeface="Calibri" panose="020F0502020204030204" pitchFamily="34" charset="0"/>
                <a:cs typeface="Calibri" panose="020F0502020204030204" pitchFamily="34" charset="0"/>
              </a:rPr>
              <a:t>The link to the CDC Audit Tool for Routine Hemodialysis Station Disinfection on your slide </a:t>
            </a:r>
            <a:r>
              <a:rPr lang="en-US" sz="1200">
                <a:latin typeface="Calibri" panose="020F0502020204030204" pitchFamily="34" charset="0"/>
                <a:cs typeface="Calibri" panose="020F0502020204030204" pitchFamily="34" charset="0"/>
                <a:hlinkClick r:id="rId3"/>
              </a:rPr>
              <a:t>https://www.cdc.gov/dialysis/PDFs/dialysis-Station-Disinfect-Tool-508.pdf</a:t>
            </a:r>
            <a:endParaRPr lang="en-US" sz="1200">
              <a:latin typeface="Calibri" panose="020F0502020204030204" pitchFamily="34" charset="0"/>
              <a:cs typeface="Calibri" panose="020F0502020204030204" pitchFamily="34" charset="0"/>
            </a:endParaRPr>
          </a:p>
          <a:p>
            <a:pPr eaLnBrk="1" hangingPunct="1">
              <a:lnSpc>
                <a:spcPct val="90000"/>
              </a:lnSpc>
              <a:spcBef>
                <a:spcPct val="0"/>
              </a:spcBef>
              <a:defRPr/>
            </a:pPr>
            <a:endParaRPr lang="en-US" altLang="en-US"/>
          </a:p>
        </p:txBody>
      </p:sp>
      <p:sp>
        <p:nvSpPr>
          <p:cNvPr id="33797" name="Slide Number Placeholder 3">
            <a:extLst>
              <a:ext uri="{FF2B5EF4-FFF2-40B4-BE49-F238E27FC236}">
                <a16:creationId xmlns:a16="http://schemas.microsoft.com/office/drawing/2014/main" id="{3C7F689E-4002-E9BF-3960-62C7758BE8EC}"/>
              </a:ext>
            </a:extLst>
          </p:cNvPr>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892E6DEA-BA8B-4A07-A13E-692B49D56913}" type="slidenum">
              <a:rPr lang="en-US" altLang="en-US" sz="1200">
                <a:solidFill>
                  <a:srgbClr val="000000"/>
                </a:solidFill>
                <a:latin typeface="Times New Roman" panose="02020603050405020304" pitchFamily="18" charset="0"/>
              </a:rPr>
              <a:pPr algn="r" eaLnBrk="1" hangingPunct="1"/>
              <a:t>18</a:t>
            </a:fld>
            <a:endParaRPr lang="en-US"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510733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D0CBE-F725-904B-1820-C8ACB65A943A}"/>
            </a:ext>
          </a:extLst>
        </p:cNvPr>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857F2C89-2A6B-D179-DDE1-89EEF9390E66}"/>
              </a:ext>
            </a:extLst>
          </p:cNvPr>
          <p:cNvSpPr>
            <a:spLocks noGrp="1" noRot="1" noChangeAspect="1" noTextEdit="1"/>
          </p:cNvSpPr>
          <p:nvPr>
            <p:ph type="sldImg"/>
          </p:nvPr>
        </p:nvSpPr>
        <p:spPr bwMode="auto">
          <a:xfrm>
            <a:off x="485775" y="731838"/>
            <a:ext cx="6505575" cy="36607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921A6F4E-C83D-1F9B-CF4D-40CD30FBE7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275" eaLnBrk="1" hangingPunct="1">
              <a:spcBef>
                <a:spcPct val="0"/>
              </a:spcBef>
            </a:pPr>
            <a:r>
              <a:rPr lang="en-US" b="1" baseline="0"/>
              <a:t>CLICK</a:t>
            </a:r>
            <a:r>
              <a:rPr lang="en-US" baseline="0"/>
              <a:t> </a:t>
            </a:r>
            <a:r>
              <a:rPr lang="en-US" b="1" baseline="0"/>
              <a:t>for answer </a:t>
            </a:r>
            <a:r>
              <a:rPr lang="en-US" altLang="en-US"/>
              <a:t>That’s right! The answer is All the above. Each of these steps is critical in reducing the risk of transmission of infections</a:t>
            </a:r>
          </a:p>
        </p:txBody>
      </p:sp>
      <p:sp>
        <p:nvSpPr>
          <p:cNvPr id="4" name="Slide Number Placeholder 3">
            <a:extLst>
              <a:ext uri="{FF2B5EF4-FFF2-40B4-BE49-F238E27FC236}">
                <a16:creationId xmlns:a16="http://schemas.microsoft.com/office/drawing/2014/main" id="{FD8A4C26-0404-AD9F-1184-2DA5FDD6725F}"/>
              </a:ext>
            </a:extLst>
          </p:cNvPr>
          <p:cNvSpPr>
            <a:spLocks noGrp="1"/>
          </p:cNvSpPr>
          <p:nvPr>
            <p:ph type="sldNum" sz="quarter" idx="5"/>
          </p:nvPr>
        </p:nvSpPr>
        <p:spPr/>
        <p:txBody>
          <a:bodyPr/>
          <a:lstStyle/>
          <a:p>
            <a:pPr>
              <a:defRPr/>
            </a:pPr>
            <a:fld id="{6CEEC687-9DF2-4333-9819-2047E678BC47}"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729738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DA2BD50-034B-4CEF-B148-6015FD5A9B6D}" type="slidenum">
              <a:rPr lang="en-US" altLang="en-US" smtClean="0">
                <a:solidFill>
                  <a:srgbClr val="000000"/>
                </a:solidFill>
              </a:rPr>
              <a:pPr fontAlgn="base">
                <a:spcBef>
                  <a:spcPct val="0"/>
                </a:spcBef>
                <a:spcAft>
                  <a:spcPct val="0"/>
                </a:spcAft>
              </a:pPr>
              <a:t>2</a:t>
            </a:fld>
            <a:endParaRPr lang="en-US" altLang="en-US">
              <a:solidFill>
                <a:srgbClr val="000000"/>
              </a:solidFill>
            </a:endParaRPr>
          </a:p>
        </p:txBody>
      </p:sp>
      <p:sp>
        <p:nvSpPr>
          <p:cNvPr id="13315"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b="0" i="0" dirty="0">
                <a:solidFill>
                  <a:srgbClr val="3B3835"/>
                </a:solidFill>
                <a:effectLst/>
                <a:latin typeface="Helvetica Neue"/>
              </a:rPr>
              <a:t>This module will provide an overview of infection prevention and control for outpatient hemodialysis healthcare personnel (HCP), including technicians and nurses. We will review hemodialysis associated infections, infection control recommendations and guidelines for outpatient hemodialysis</a:t>
            </a:r>
            <a:endParaRPr lang="en-US" dirty="0"/>
          </a:p>
          <a:p>
            <a:pPr marL="0" marR="0" lvl="0" indent="0" algn="l" defTabSz="914400" rtl="0" eaLnBrk="1" fontAlgn="base" latinLnBrk="0" hangingPunct="1">
              <a:lnSpc>
                <a:spcPct val="100000"/>
              </a:lnSpc>
              <a:spcBef>
                <a:spcPct val="0"/>
              </a:spcBef>
              <a:spcAft>
                <a:spcPct val="0"/>
              </a:spcAft>
              <a:buClrTx/>
              <a:buSzTx/>
              <a:buFontTx/>
              <a:buNone/>
              <a:tabLst/>
              <a:defRPr/>
            </a:pPr>
            <a:r>
              <a:rPr lang="en-US" b="0" i="0" dirty="0">
                <a:solidFill>
                  <a:srgbClr val="3B3835"/>
                </a:solidFill>
                <a:effectLst/>
                <a:latin typeface="Helvetica Neue"/>
              </a:rPr>
              <a:t> and educating patients and their caregivers. </a:t>
            </a:r>
            <a:endParaRPr lang="en-US" dirty="0"/>
          </a:p>
        </p:txBody>
      </p:sp>
      <p:sp>
        <p:nvSpPr>
          <p:cNvPr id="13317"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EF092C9B-9FDA-4BC6-BCCC-693F60964CFB}" type="slidenum">
              <a:rPr lang="en-US" altLang="en-US" sz="1200">
                <a:solidFill>
                  <a:srgbClr val="000000"/>
                </a:solidFill>
                <a:latin typeface="Times New Roman" panose="02020603050405020304" pitchFamily="18" charset="0"/>
              </a:rPr>
              <a:pPr algn="r" eaLnBrk="1" hangingPunct="1"/>
              <a:t>2</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0D5B563-A6BA-488A-97C5-74D6E7C98BBE}" type="slidenum">
              <a:rPr lang="en-US" altLang="en-US" smtClean="0">
                <a:solidFill>
                  <a:srgbClr val="000000"/>
                </a:solidFill>
              </a:rPr>
              <a:pPr fontAlgn="base">
                <a:spcBef>
                  <a:spcPct val="0"/>
                </a:spcBef>
                <a:spcAft>
                  <a:spcPct val="0"/>
                </a:spcAft>
              </a:pPr>
              <a:t>20</a:t>
            </a:fld>
            <a:endParaRPr lang="en-US" altLang="en-US">
              <a:solidFill>
                <a:srgbClr val="000000"/>
              </a:solidFill>
            </a:endParaRPr>
          </a:p>
        </p:txBody>
      </p:sp>
      <p:sp>
        <p:nvSpPr>
          <p:cNvPr id="37891"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b="0" i="0" dirty="0">
                <a:solidFill>
                  <a:srgbClr val="3B3835"/>
                </a:solidFill>
                <a:effectLst/>
                <a:latin typeface="Helvetica Neue"/>
              </a:rPr>
              <a:t>The dialyzer may either be discarded after each treatment or be reused. Reuse requires an extensive procedure of high-level disinfection. Reused dialyzers are not shared between patients.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b="1" i="0" dirty="0">
                <a:solidFill>
                  <a:srgbClr val="3B3835"/>
                </a:solidFill>
                <a:effectLst/>
                <a:latin typeface="Helvetica Neue"/>
              </a:rPr>
              <a:t>CLICK</a:t>
            </a:r>
          </a:p>
          <a:p>
            <a:pPr>
              <a:spcBef>
                <a:spcPct val="0"/>
              </a:spcBef>
              <a:defRPr/>
            </a:pPr>
            <a:r>
              <a:rPr lang="en-US" b="0" dirty="0">
                <a:solidFill>
                  <a:srgbClr val="3B3835"/>
                </a:solidFill>
                <a:latin typeface="Helvetica Neue"/>
              </a:rPr>
              <a:t>As of 2020 the three largest dialysis organizations in the United States do not perform reuse in any of their facilities. Dialyzer reuse is now rare in the US and most resource-rich countries. </a:t>
            </a:r>
          </a:p>
        </p:txBody>
      </p:sp>
      <p:sp>
        <p:nvSpPr>
          <p:cNvPr id="37893"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149E9D5F-DDAA-411E-B236-20AD6B4C8D5E}" type="slidenum">
              <a:rPr lang="en-US" altLang="en-US" sz="1200">
                <a:solidFill>
                  <a:srgbClr val="000000"/>
                </a:solidFill>
                <a:latin typeface="Times New Roman" panose="02020603050405020304" pitchFamily="18" charset="0"/>
              </a:rPr>
              <a:pPr algn="r" eaLnBrk="1" hangingPunct="1"/>
              <a:t>20</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9396258-232C-4CFA-81C4-3F1F880E6140}" type="slidenum">
              <a:rPr lang="en-US" altLang="en-US" smtClean="0">
                <a:solidFill>
                  <a:srgbClr val="000000"/>
                </a:solidFill>
              </a:rPr>
              <a:pPr fontAlgn="base">
                <a:spcBef>
                  <a:spcPct val="0"/>
                </a:spcBef>
                <a:spcAft>
                  <a:spcPct val="0"/>
                </a:spcAft>
              </a:pPr>
              <a:t>21</a:t>
            </a:fld>
            <a:endParaRPr lang="en-US" altLang="en-US">
              <a:solidFill>
                <a:srgbClr val="000000"/>
              </a:solidFill>
            </a:endParaRPr>
          </a:p>
        </p:txBody>
      </p:sp>
      <p:sp>
        <p:nvSpPr>
          <p:cNvPr id="39939"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cs typeface="Arial" panose="020B0604020202020204" pitchFamily="34" charset="0"/>
              </a:rPr>
              <a:t>The chart you see on the slide is routine testing for HBV recommended by CDC</a:t>
            </a:r>
          </a:p>
        </p:txBody>
      </p:sp>
      <p:sp>
        <p:nvSpPr>
          <p:cNvPr id="39941"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C0D52D55-A277-40BD-AA89-9717496814AC}" type="slidenum">
              <a:rPr lang="en-US" altLang="en-US" sz="1200">
                <a:solidFill>
                  <a:srgbClr val="000000"/>
                </a:solidFill>
                <a:latin typeface="Times New Roman" panose="02020603050405020304" pitchFamily="18" charset="0"/>
              </a:rPr>
              <a:pPr algn="r" eaLnBrk="1" hangingPunct="1"/>
              <a:t>21</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1137C-3293-C85A-C111-374B73EC7929}"/>
            </a:ext>
          </a:extLst>
        </p:cNvPr>
        <p:cNvGrpSpPr/>
        <p:nvPr/>
      </p:nvGrpSpPr>
      <p:grpSpPr>
        <a:xfrm>
          <a:off x="0" y="0"/>
          <a:ext cx="0" cy="0"/>
          <a:chOff x="0" y="0"/>
          <a:chExt cx="0" cy="0"/>
        </a:xfrm>
      </p:grpSpPr>
      <p:sp>
        <p:nvSpPr>
          <p:cNvPr id="39938" name="Slide Number Placeholder 6">
            <a:extLst>
              <a:ext uri="{FF2B5EF4-FFF2-40B4-BE49-F238E27FC236}">
                <a16:creationId xmlns:a16="http://schemas.microsoft.com/office/drawing/2014/main" id="{CDA5523D-B609-8334-A1DC-09206E06B89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9396258-232C-4CFA-81C4-3F1F880E6140}" type="slidenum">
              <a:rPr lang="en-US" altLang="en-US" smtClean="0">
                <a:solidFill>
                  <a:srgbClr val="000000"/>
                </a:solidFill>
              </a:rPr>
              <a:pPr fontAlgn="base">
                <a:spcBef>
                  <a:spcPct val="0"/>
                </a:spcBef>
                <a:spcAft>
                  <a:spcPct val="0"/>
                </a:spcAft>
              </a:pPr>
              <a:t>22</a:t>
            </a:fld>
            <a:endParaRPr lang="en-US" altLang="en-US">
              <a:solidFill>
                <a:srgbClr val="000000"/>
              </a:solidFill>
            </a:endParaRPr>
          </a:p>
        </p:txBody>
      </p:sp>
      <p:sp>
        <p:nvSpPr>
          <p:cNvPr id="39939" name="Slide Image Placeholder 1">
            <a:extLst>
              <a:ext uri="{FF2B5EF4-FFF2-40B4-BE49-F238E27FC236}">
                <a16:creationId xmlns:a16="http://schemas.microsoft.com/office/drawing/2014/main" id="{CB133837-B1A6-F4DB-5F21-E469016E04FD}"/>
              </a:ext>
            </a:extLst>
          </p:cNvPr>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Notes Placeholder 2">
            <a:extLst>
              <a:ext uri="{FF2B5EF4-FFF2-40B4-BE49-F238E27FC236}">
                <a16:creationId xmlns:a16="http://schemas.microsoft.com/office/drawing/2014/main" id="{786FCD4E-8C27-60AA-FD38-6961F0B0B8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a:latin typeface="Arial" panose="020B0604020202020204" pitchFamily="34" charset="0"/>
                <a:cs typeface="Arial" panose="020B0604020202020204" pitchFamily="34" charset="0"/>
              </a:rPr>
              <a:t>This chart includes vaccination recommendations for HBV. </a:t>
            </a:r>
          </a:p>
          <a:p>
            <a:pPr eaLnBrk="1" hangingPunct="1">
              <a:spcBef>
                <a:spcPct val="0"/>
              </a:spcBef>
            </a:pPr>
            <a:endParaRPr lang="en-US" altLang="en-US">
              <a:latin typeface="Arial" panose="020B0604020202020204" pitchFamily="34" charset="0"/>
              <a:cs typeface="Arial" panose="020B0604020202020204" pitchFamily="34" charset="0"/>
            </a:endParaRPr>
          </a:p>
        </p:txBody>
      </p:sp>
      <p:sp>
        <p:nvSpPr>
          <p:cNvPr id="39941" name="Slide Number Placeholder 3">
            <a:extLst>
              <a:ext uri="{FF2B5EF4-FFF2-40B4-BE49-F238E27FC236}">
                <a16:creationId xmlns:a16="http://schemas.microsoft.com/office/drawing/2014/main" id="{848BDEA7-9332-07BA-625C-4B92AC92E8C4}"/>
              </a:ext>
            </a:extLst>
          </p:cNvPr>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C0D52D55-A277-40BD-AA89-9717496814AC}" type="slidenum">
              <a:rPr lang="en-US" altLang="en-US" sz="1200">
                <a:solidFill>
                  <a:srgbClr val="000000"/>
                </a:solidFill>
                <a:latin typeface="Times New Roman" panose="02020603050405020304" pitchFamily="18" charset="0"/>
              </a:rPr>
              <a:pPr algn="r" eaLnBrk="1" hangingPunct="1"/>
              <a:t>22</a:t>
            </a:fld>
            <a:endParaRPr lang="en-US"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6653820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EA132EC-B7C4-46FA-A1B5-976B5DE772AD}" type="slidenum">
              <a:rPr lang="en-US" altLang="en-US" smtClean="0">
                <a:solidFill>
                  <a:srgbClr val="000000"/>
                </a:solidFill>
              </a:rPr>
              <a:pPr fontAlgn="base">
                <a:spcBef>
                  <a:spcPct val="0"/>
                </a:spcBef>
                <a:spcAft>
                  <a:spcPct val="0"/>
                </a:spcAft>
              </a:pPr>
              <a:t>23</a:t>
            </a:fld>
            <a:endParaRPr lang="en-US" altLang="en-US">
              <a:solidFill>
                <a:srgbClr val="000000"/>
              </a:solidFill>
            </a:endParaRPr>
          </a:p>
        </p:txBody>
      </p:sp>
      <p:sp>
        <p:nvSpPr>
          <p:cNvPr id="41987"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Notes Placeholder 2">
            <a:extLst>
              <a:ext uri="{FF2B5EF4-FFF2-40B4-BE49-F238E27FC236}">
                <a16:creationId xmlns:a16="http://schemas.microsoft.com/office/drawing/2014/main" id="{C7CC1F8A-78A2-40B9-B54C-756402EDCED7}"/>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b="0" i="0" dirty="0">
                <a:solidFill>
                  <a:srgbClr val="3B3835"/>
                </a:solidFill>
                <a:effectLst/>
                <a:latin typeface="Helvetica Neue"/>
              </a:rPr>
              <a:t>CDC recommends to dialyze hepatitis </a:t>
            </a:r>
            <a:r>
              <a:rPr lang="en-US" sz="1800" b="0" dirty="0">
                <a:effectLst/>
                <a:latin typeface="Aptos" panose="020B0004020202020204" pitchFamily="34" charset="0"/>
                <a:ea typeface="Aptos" panose="020B0004020202020204" pitchFamily="34" charset="0"/>
                <a:cs typeface="Times New Roman" panose="02020603050405020304" pitchFamily="18" charset="0"/>
              </a:rPr>
              <a:t>B surface antigen positive </a:t>
            </a:r>
            <a:r>
              <a:rPr lang="en-US" b="0" i="0" dirty="0">
                <a:solidFill>
                  <a:srgbClr val="3B3835"/>
                </a:solidFill>
                <a:effectLst/>
                <a:latin typeface="Helvetica Neue"/>
              </a:rPr>
              <a:t>(HBsAg+) patients in a separate room using separate machines, equipment, instruments, and supplies. Be sure to use a separate gown when treating these patients.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b="1" i="0" dirty="0">
                <a:solidFill>
                  <a:srgbClr val="3B3835"/>
                </a:solidFill>
                <a:effectLst/>
                <a:latin typeface="Helvetica Neue"/>
              </a:rPr>
              <a:t>CLICKs</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b="0" i="0" dirty="0">
                <a:solidFill>
                  <a:srgbClr val="3B3835"/>
                </a:solidFill>
                <a:effectLst/>
                <a:latin typeface="Helvetica Neue"/>
              </a:rPr>
              <a:t>HBsAg+ means hepatitis B surface antigen (a lab test for hepatitis B virus) was positive. </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b="0" i="0" dirty="0">
                <a:solidFill>
                  <a:srgbClr val="3B3835"/>
                </a:solidFill>
                <a:effectLst/>
                <a:latin typeface="Helvetica Neue"/>
              </a:rPr>
              <a:t>Staff members caring for patients with hepatitis B (HBsAg+) should not care for HBV-susceptible patients at the same time (e.g., during the same shift or during patient changeover). </a:t>
            </a:r>
          </a:p>
          <a:p>
            <a:pPr marL="628650" marR="0" lvl="1"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b="0" i="0" dirty="0">
                <a:solidFill>
                  <a:srgbClr val="3B3835"/>
                </a:solidFill>
                <a:effectLst/>
                <a:latin typeface="Helvetica Neue"/>
              </a:rPr>
              <a:t>HBV-susceptible means anyone who has never been infected and lacks immunity to hepatitis B virus.</a:t>
            </a:r>
            <a:endParaRPr lang="en-US" dirty="0"/>
          </a:p>
        </p:txBody>
      </p:sp>
      <p:sp>
        <p:nvSpPr>
          <p:cNvPr id="41989"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86EA755B-66F9-46C7-AB5D-A8BE77065B4B}" type="slidenum">
              <a:rPr lang="en-US" altLang="en-US" sz="1200">
                <a:solidFill>
                  <a:srgbClr val="000000"/>
                </a:solidFill>
                <a:latin typeface="Times New Roman" panose="02020603050405020304" pitchFamily="18" charset="0"/>
              </a:rPr>
              <a:pPr algn="r" eaLnBrk="1" hangingPunct="1"/>
              <a:t>23</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EC3F8-AD55-F4C4-B49F-ACCDA62E116F}"/>
            </a:ext>
          </a:extLst>
        </p:cNvPr>
        <p:cNvGrpSpPr/>
        <p:nvPr/>
      </p:nvGrpSpPr>
      <p:grpSpPr>
        <a:xfrm>
          <a:off x="0" y="0"/>
          <a:ext cx="0" cy="0"/>
          <a:chOff x="0" y="0"/>
          <a:chExt cx="0" cy="0"/>
        </a:xfrm>
      </p:grpSpPr>
      <p:sp>
        <p:nvSpPr>
          <p:cNvPr id="39938" name="Slide Number Placeholder 6">
            <a:extLst>
              <a:ext uri="{FF2B5EF4-FFF2-40B4-BE49-F238E27FC236}">
                <a16:creationId xmlns:a16="http://schemas.microsoft.com/office/drawing/2014/main" id="{F958F790-0A75-AEBD-E0FE-644EF23F50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9396258-232C-4CFA-81C4-3F1F880E6140}" type="slidenum">
              <a:rPr lang="en-US" altLang="en-US" smtClean="0">
                <a:solidFill>
                  <a:srgbClr val="000000"/>
                </a:solidFill>
              </a:rPr>
              <a:pPr fontAlgn="base">
                <a:spcBef>
                  <a:spcPct val="0"/>
                </a:spcBef>
                <a:spcAft>
                  <a:spcPct val="0"/>
                </a:spcAft>
              </a:pPr>
              <a:t>24</a:t>
            </a:fld>
            <a:endParaRPr lang="en-US" altLang="en-US">
              <a:solidFill>
                <a:srgbClr val="000000"/>
              </a:solidFill>
            </a:endParaRPr>
          </a:p>
        </p:txBody>
      </p:sp>
      <p:sp>
        <p:nvSpPr>
          <p:cNvPr id="39939" name="Slide Image Placeholder 1">
            <a:extLst>
              <a:ext uri="{FF2B5EF4-FFF2-40B4-BE49-F238E27FC236}">
                <a16:creationId xmlns:a16="http://schemas.microsoft.com/office/drawing/2014/main" id="{C4438A35-A6C5-C60D-5A76-B6C7E7A7B8FA}"/>
              </a:ext>
            </a:extLst>
          </p:cNvPr>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Notes Placeholder 2">
            <a:extLst>
              <a:ext uri="{FF2B5EF4-FFF2-40B4-BE49-F238E27FC236}">
                <a16:creationId xmlns:a16="http://schemas.microsoft.com/office/drawing/2014/main" id="{0E308678-71BC-581F-8499-3138105B4C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a:cs typeface="Arial"/>
              </a:rPr>
              <a:t>Speakers, go thru the algorithm on the chart</a:t>
            </a:r>
          </a:p>
          <a:p>
            <a:pPr eaLnBrk="1" hangingPunct="1">
              <a:spcBef>
                <a:spcPct val="0"/>
              </a:spcBef>
            </a:pPr>
            <a:r>
              <a:rPr lang="en-US" altLang="en-US" b="1" dirty="0">
                <a:latin typeface="Arial"/>
                <a:cs typeface="Arial"/>
              </a:rPr>
              <a:t>CLICK</a:t>
            </a:r>
            <a:r>
              <a:rPr lang="en-US" altLang="en-US" dirty="0">
                <a:latin typeface="Arial"/>
                <a:cs typeface="Arial"/>
              </a:rPr>
              <a:t> for footnotes</a:t>
            </a:r>
          </a:p>
          <a:p>
            <a:pPr eaLnBrk="1" hangingPunct="1">
              <a:spcBef>
                <a:spcPct val="0"/>
              </a:spcBef>
            </a:pPr>
            <a:endParaRPr lang="en-US" altLang="en-US" dirty="0">
              <a:latin typeface="Arial"/>
              <a:cs typeface="Arial"/>
            </a:endParaRPr>
          </a:p>
        </p:txBody>
      </p:sp>
      <p:sp>
        <p:nvSpPr>
          <p:cNvPr id="39941" name="Slide Number Placeholder 3">
            <a:extLst>
              <a:ext uri="{FF2B5EF4-FFF2-40B4-BE49-F238E27FC236}">
                <a16:creationId xmlns:a16="http://schemas.microsoft.com/office/drawing/2014/main" id="{EB55407F-81D5-92B5-B20A-98F222A022CF}"/>
              </a:ext>
            </a:extLst>
          </p:cNvPr>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C0D52D55-A277-40BD-AA89-9717496814AC}" type="slidenum">
              <a:rPr lang="en-US" altLang="en-US" sz="1200">
                <a:solidFill>
                  <a:srgbClr val="000000"/>
                </a:solidFill>
                <a:latin typeface="Times New Roman" panose="02020603050405020304" pitchFamily="18" charset="0"/>
              </a:rPr>
              <a:pPr algn="r" eaLnBrk="1" hangingPunct="1"/>
              <a:t>24</a:t>
            </a:fld>
            <a:endParaRPr lang="en-US"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81568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CAC380F-2359-4A2E-8A47-0B17C27DD622}" type="slidenum">
              <a:rPr lang="en-US" altLang="en-US" smtClean="0">
                <a:solidFill>
                  <a:srgbClr val="000000"/>
                </a:solidFill>
              </a:rPr>
              <a:pPr fontAlgn="base">
                <a:spcBef>
                  <a:spcPct val="0"/>
                </a:spcBef>
                <a:spcAft>
                  <a:spcPct val="0"/>
                </a:spcAft>
              </a:pPr>
              <a:t>25</a:t>
            </a:fld>
            <a:endParaRPr lang="en-US" altLang="en-US">
              <a:solidFill>
                <a:srgbClr val="000000"/>
              </a:solidFill>
            </a:endParaRPr>
          </a:p>
        </p:txBody>
      </p:sp>
      <p:sp>
        <p:nvSpPr>
          <p:cNvPr id="46083"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a:extLst>
              <a:ext uri="{FF2B5EF4-FFF2-40B4-BE49-F238E27FC236}">
                <a16:creationId xmlns:a16="http://schemas.microsoft.com/office/drawing/2014/main" id="{9C4A3E37-68A4-4964-85CA-853D9AE75FF7}"/>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B3835"/>
                </a:solidFill>
                <a:effectLst/>
                <a:latin typeface="Helvetica Neue"/>
              </a:rPr>
              <a:t>To prevent the spread of bacterial infections in the dialysis facility assess those patients who might be at increased risk for spreading germs to other patients. The following conditions are of concern: When a patient has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3B3835"/>
                </a:solidFill>
                <a:effectLst/>
                <a:latin typeface="Helvetica Neue"/>
              </a:rPr>
              <a:t>CLICKs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B3835"/>
                </a:solidFill>
                <a:effectLst/>
                <a:latin typeface="Helvetica Neue"/>
              </a:rPr>
              <a:t>an infected skin wound with drainage that is not contained by dressings, 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B3835"/>
                </a:solidFill>
                <a:effectLst/>
                <a:latin typeface="Helvetica Neue"/>
              </a:rPr>
              <a:t>fecal incontinence or uncontrolled diarrhea.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dirty="0">
              <a:solidFill>
                <a:srgbClr val="3B3835"/>
              </a:solidFill>
              <a:effectLst/>
              <a:latin typeface="Helvetica Neue"/>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3B3835"/>
                </a:solidFill>
                <a:effectLst/>
                <a:latin typeface="Helvetica Neue"/>
              </a:rPr>
              <a:t>For these patients use the following precautions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B3835"/>
                </a:solidFill>
                <a:effectLst/>
                <a:latin typeface="Helvetica Neue"/>
              </a:rPr>
              <a:t>Have staff wear a gown and gloves when caring for the patient and to remove the gown and gloves when finished caring for the patient.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B3835"/>
                </a:solidFill>
                <a:effectLst/>
                <a:latin typeface="Helvetica Neue"/>
              </a:rPr>
              <a:t>Healthcare workers should never wear the same gown when caring for other patients.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B3835"/>
                </a:solidFill>
                <a:effectLst/>
                <a:latin typeface="Helvetica Neue"/>
              </a:rPr>
              <a:t>CDC recommends to dialyze the patient at a station with as few adjacent stations as possible (e.g., at the end or corner of the room).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dirty="0">
              <a:solidFill>
                <a:srgbClr val="3B3835"/>
              </a:solidFill>
              <a:effectLst/>
              <a:latin typeface="Helvetica Neue"/>
            </a:endParaRPr>
          </a:p>
          <a:p>
            <a:pPr eaLnBrk="1" fontAlgn="auto" hangingPunct="1">
              <a:spcBef>
                <a:spcPts val="0"/>
              </a:spcBef>
              <a:spcAft>
                <a:spcPts val="0"/>
              </a:spcAft>
              <a:defRPr/>
            </a:pPr>
            <a:r>
              <a:rPr lang="en-US" b="0" i="0" dirty="0">
                <a:solidFill>
                  <a:srgbClr val="3B3835"/>
                </a:solidFill>
                <a:effectLst/>
                <a:latin typeface="Helvetica Neue"/>
              </a:rPr>
              <a:t>Patients with respiratory illness and a fever are at risk of spreading bacterial and viral respiratory infections. These patients should be dialyzed at least 6 feet away from other patient stations or any shared supplies. </a:t>
            </a:r>
            <a:r>
              <a:rPr lang="en-US" b="0" dirty="0">
                <a:solidFill>
                  <a:srgbClr val="3B3835"/>
                </a:solidFill>
                <a:latin typeface="Helvetica Neue"/>
              </a:rPr>
              <a:t>If tolerated the patient should wear source control during their treatment.</a:t>
            </a:r>
            <a:endParaRPr lang="en-US" b="0" dirty="0">
              <a:ea typeface="Calibri"/>
              <a:cs typeface="Calibri"/>
            </a:endParaRPr>
          </a:p>
          <a:p>
            <a:pPr eaLnBrk="1" fontAlgn="auto" hangingPunct="1">
              <a:spcBef>
                <a:spcPts val="0"/>
              </a:spcBef>
              <a:spcAft>
                <a:spcPts val="0"/>
              </a:spcAft>
              <a:defRPr/>
            </a:pPr>
            <a:endParaRPr lang="en-US" dirty="0"/>
          </a:p>
        </p:txBody>
      </p:sp>
      <p:sp>
        <p:nvSpPr>
          <p:cNvPr id="46085"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1301152D-E317-4423-82DD-72CDC5E42BDC}" type="slidenum">
              <a:rPr lang="en-US" altLang="en-US" sz="1200">
                <a:solidFill>
                  <a:srgbClr val="000000"/>
                </a:solidFill>
                <a:latin typeface="Times New Roman" panose="02020603050405020304" pitchFamily="18" charset="0"/>
              </a:rPr>
              <a:pPr algn="r" eaLnBrk="1" hangingPunct="1"/>
              <a:t>25</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A82C8-E1F0-C375-4768-F3D2836EE9EC}"/>
            </a:ext>
          </a:extLst>
        </p:cNvPr>
        <p:cNvGrpSpPr/>
        <p:nvPr/>
      </p:nvGrpSpPr>
      <p:grpSpPr>
        <a:xfrm>
          <a:off x="0" y="0"/>
          <a:ext cx="0" cy="0"/>
          <a:chOff x="0" y="0"/>
          <a:chExt cx="0" cy="0"/>
        </a:xfrm>
      </p:grpSpPr>
      <p:sp>
        <p:nvSpPr>
          <p:cNvPr id="48130" name="Slide Number Placeholder 6">
            <a:extLst>
              <a:ext uri="{FF2B5EF4-FFF2-40B4-BE49-F238E27FC236}">
                <a16:creationId xmlns:a16="http://schemas.microsoft.com/office/drawing/2014/main" id="{835BF3B4-B973-FD87-3CAA-32FDE91A20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E350A80-A961-4B14-A9EC-D891CC040802}" type="slidenum">
              <a:rPr lang="en-US" altLang="en-US" smtClean="0">
                <a:solidFill>
                  <a:srgbClr val="000000"/>
                </a:solidFill>
              </a:rPr>
              <a:pPr fontAlgn="base">
                <a:spcBef>
                  <a:spcPct val="0"/>
                </a:spcBef>
                <a:spcAft>
                  <a:spcPct val="0"/>
                </a:spcAft>
              </a:pPr>
              <a:t>26</a:t>
            </a:fld>
            <a:endParaRPr lang="en-US" altLang="en-US">
              <a:solidFill>
                <a:srgbClr val="000000"/>
              </a:solidFill>
            </a:endParaRPr>
          </a:p>
        </p:txBody>
      </p:sp>
      <p:sp>
        <p:nvSpPr>
          <p:cNvPr id="48131" name="Slide Image Placeholder 1">
            <a:extLst>
              <a:ext uri="{FF2B5EF4-FFF2-40B4-BE49-F238E27FC236}">
                <a16:creationId xmlns:a16="http://schemas.microsoft.com/office/drawing/2014/main" id="{EED2D519-965E-4495-6227-7EEC41A75347}"/>
              </a:ext>
            </a:extLst>
          </p:cNvPr>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2" name="Notes Placeholder 2">
            <a:extLst>
              <a:ext uri="{FF2B5EF4-FFF2-40B4-BE49-F238E27FC236}">
                <a16:creationId xmlns:a16="http://schemas.microsoft.com/office/drawing/2014/main" id="{9CC20A01-64F1-243B-131B-13BAAE907C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b="0" i="0">
                <a:solidFill>
                  <a:srgbClr val="3B3835"/>
                </a:solidFill>
                <a:effectLst/>
                <a:latin typeface="Helvetica Neue"/>
              </a:rPr>
              <a:t>Dialysis facilities should have a plan in place for the training and education of patients and their caregivers.  When a new patient starts dialysis and on an annual basis, include all the following: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b="1" i="0">
                <a:solidFill>
                  <a:srgbClr val="3B3835"/>
                </a:solidFill>
                <a:effectLst/>
                <a:latin typeface="Helvetica Neue"/>
              </a:rPr>
              <a:t>CLICKs</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b="0" i="0">
                <a:solidFill>
                  <a:srgbClr val="3B3835"/>
                </a:solidFill>
                <a:effectLst/>
                <a:latin typeface="Helvetica Neue"/>
              </a:rPr>
              <a:t>a review of personal hygiene and hand hygiene technique; </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b="0" i="0">
                <a:solidFill>
                  <a:srgbClr val="3B3835"/>
                </a:solidFill>
                <a:effectLst/>
                <a:latin typeface="Helvetica Neue"/>
              </a:rPr>
              <a:t>the patient responsibility for proper care of the access site and recognition of signs of infection; </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b="0" i="0">
                <a:solidFill>
                  <a:srgbClr val="3B3835"/>
                </a:solidFill>
                <a:effectLst/>
                <a:latin typeface="Helvetica Neue"/>
              </a:rPr>
              <a:t>the recommended vaccinations (including hepatitis B, influenza, and pneumococcal); </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b="0" i="0">
                <a:solidFill>
                  <a:srgbClr val="3B3835"/>
                </a:solidFill>
                <a:effectLst/>
                <a:latin typeface="Helvetica Neue"/>
              </a:rPr>
              <a:t>and the reasons for selecting a fistula or graft over a catheter to lower the risk of infection. </a:t>
            </a:r>
            <a:endParaRPr lang="en-US"/>
          </a:p>
          <a:p>
            <a:pPr eaLnBrk="1" hangingPunct="1">
              <a:spcBef>
                <a:spcPct val="0"/>
              </a:spcBef>
            </a:pPr>
            <a:endParaRPr lang="en-US" altLang="en-US">
              <a:latin typeface="Arial" panose="020B0604020202020204" pitchFamily="34" charset="0"/>
              <a:cs typeface="Arial" panose="020B0604020202020204" pitchFamily="34" charset="0"/>
            </a:endParaRPr>
          </a:p>
        </p:txBody>
      </p:sp>
      <p:sp>
        <p:nvSpPr>
          <p:cNvPr id="48133" name="Slide Number Placeholder 3">
            <a:extLst>
              <a:ext uri="{FF2B5EF4-FFF2-40B4-BE49-F238E27FC236}">
                <a16:creationId xmlns:a16="http://schemas.microsoft.com/office/drawing/2014/main" id="{B5C0A227-08E9-12B3-DF71-313F30FC0C8C}"/>
              </a:ext>
            </a:extLst>
          </p:cNvPr>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850E6E21-BF80-4EFB-8EA1-42E5BCCF7D8B}" type="slidenum">
              <a:rPr lang="en-US" altLang="en-US" sz="1200">
                <a:solidFill>
                  <a:srgbClr val="000000"/>
                </a:solidFill>
                <a:latin typeface="Times New Roman" panose="02020603050405020304" pitchFamily="18" charset="0"/>
              </a:rPr>
              <a:pPr algn="r" eaLnBrk="1" hangingPunct="1"/>
              <a:t>26</a:t>
            </a:fld>
            <a:endParaRPr lang="en-US"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746720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E350A80-A961-4B14-A9EC-D891CC040802}" type="slidenum">
              <a:rPr lang="en-US" altLang="en-US" smtClean="0">
                <a:solidFill>
                  <a:srgbClr val="000000"/>
                </a:solidFill>
              </a:rPr>
              <a:pPr fontAlgn="base">
                <a:spcBef>
                  <a:spcPct val="0"/>
                </a:spcBef>
                <a:spcAft>
                  <a:spcPct val="0"/>
                </a:spcAft>
              </a:pPr>
              <a:t>27</a:t>
            </a:fld>
            <a:endParaRPr lang="en-US" altLang="en-US">
              <a:solidFill>
                <a:srgbClr val="000000"/>
              </a:solidFill>
            </a:endParaRPr>
          </a:p>
        </p:txBody>
      </p:sp>
      <p:sp>
        <p:nvSpPr>
          <p:cNvPr id="48131"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b="0" i="0">
                <a:solidFill>
                  <a:srgbClr val="3B3835"/>
                </a:solidFill>
                <a:effectLst/>
                <a:latin typeface="Calibri" panose="020F0502020204030204" pitchFamily="34" charset="0"/>
                <a:cs typeface="Calibri" panose="020F0502020204030204" pitchFamily="34" charset="0"/>
              </a:rPr>
              <a:t>It’s important to educate patients and their caregivers on how to recognize an infection. </a:t>
            </a:r>
            <a:r>
              <a:rPr lang="en-US" b="0" i="0">
                <a:solidFill>
                  <a:srgbClr val="3B3835"/>
                </a:solidFill>
                <a:effectLst/>
                <a:latin typeface="Helvetica Neue"/>
              </a:rPr>
              <a:t>Advise patients to inform you if they notice any of the following possible signs of infection including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b="1" i="0">
                <a:solidFill>
                  <a:srgbClr val="3B3835"/>
                </a:solidFill>
                <a:effectLst/>
                <a:latin typeface="Helvetica Neue"/>
              </a:rPr>
              <a:t>CLICKs</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b="0" i="0">
                <a:solidFill>
                  <a:srgbClr val="3B3835"/>
                </a:solidFill>
                <a:effectLst/>
                <a:latin typeface="Helvetica Neue"/>
              </a:rPr>
              <a:t>fever </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b="0" i="0">
                <a:solidFill>
                  <a:srgbClr val="3B3835"/>
                </a:solidFill>
                <a:effectLst/>
                <a:latin typeface="Helvetica Neue"/>
              </a:rPr>
              <a:t>or if the access site is swollen or bulging, red, warm to touch or has pus or severe pain at the access site </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b="0" i="0">
                <a:solidFill>
                  <a:srgbClr val="3B3835"/>
                </a:solidFill>
                <a:effectLst/>
                <a:latin typeface="Helvetica Neue"/>
              </a:rPr>
              <a:t>Remember: infections of the vascular access site can be life threatening. </a:t>
            </a:r>
            <a:endParaRPr lang="en-US"/>
          </a:p>
          <a:p>
            <a:pPr eaLnBrk="1" hangingPunct="1">
              <a:spcBef>
                <a:spcPct val="0"/>
              </a:spcBef>
            </a:pPr>
            <a:endParaRPr lang="en-US" altLang="en-US">
              <a:latin typeface="Arial" panose="020B0604020202020204" pitchFamily="34" charset="0"/>
              <a:cs typeface="Arial" panose="020B0604020202020204" pitchFamily="34" charset="0"/>
            </a:endParaRPr>
          </a:p>
        </p:txBody>
      </p:sp>
      <p:sp>
        <p:nvSpPr>
          <p:cNvPr id="48133"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850E6E21-BF80-4EFB-8EA1-42E5BCCF7D8B}" type="slidenum">
              <a:rPr lang="en-US" altLang="en-US" sz="1200">
                <a:solidFill>
                  <a:srgbClr val="000000"/>
                </a:solidFill>
                <a:latin typeface="Times New Roman" panose="02020603050405020304" pitchFamily="18" charset="0"/>
              </a:rPr>
              <a:pPr algn="r" eaLnBrk="1" hangingPunct="1"/>
              <a:t>27</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4DF65-F08D-6A2E-84D3-F6D42FC9E300}"/>
            </a:ext>
          </a:extLst>
        </p:cNvPr>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FC19E51A-8486-865A-7642-A23D5941E6DF}"/>
              </a:ext>
            </a:extLst>
          </p:cNvPr>
          <p:cNvSpPr>
            <a:spLocks noGrp="1" noRot="1" noChangeAspect="1" noTextEdit="1"/>
          </p:cNvSpPr>
          <p:nvPr>
            <p:ph type="sldImg"/>
          </p:nvPr>
        </p:nvSpPr>
        <p:spPr bwMode="auto">
          <a:xfrm>
            <a:off x="485775" y="731838"/>
            <a:ext cx="6505575" cy="36607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52C1754F-2223-3E01-630F-9A9D541BF4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275" eaLnBrk="1" hangingPunct="1">
              <a:spcBef>
                <a:spcPct val="0"/>
              </a:spcBef>
            </a:pPr>
            <a:r>
              <a:rPr lang="en-US" b="1" baseline="0"/>
              <a:t>CLICK</a:t>
            </a:r>
            <a:r>
              <a:rPr lang="en-US" baseline="0"/>
              <a:t> </a:t>
            </a:r>
            <a:r>
              <a:rPr lang="en-US" b="1" baseline="0"/>
              <a:t>for answer </a:t>
            </a:r>
            <a:r>
              <a:rPr lang="en-US" altLang="en-US"/>
              <a:t>That’s right! The answer is False. CDC recommends everyone aged </a:t>
            </a:r>
            <a:r>
              <a:rPr lang="en-US" altLang="en-US" u="sng"/>
              <a:t>6</a:t>
            </a:r>
            <a:r>
              <a:rPr lang="en-US" altLang="en-US"/>
              <a:t> months who do not have a contraindication receive an annual influenza vaccination</a:t>
            </a:r>
          </a:p>
        </p:txBody>
      </p:sp>
      <p:sp>
        <p:nvSpPr>
          <p:cNvPr id="4" name="Slide Number Placeholder 3">
            <a:extLst>
              <a:ext uri="{FF2B5EF4-FFF2-40B4-BE49-F238E27FC236}">
                <a16:creationId xmlns:a16="http://schemas.microsoft.com/office/drawing/2014/main" id="{FDB2F216-458B-06A3-B8B7-7BC4E96F059B}"/>
              </a:ext>
            </a:extLst>
          </p:cNvPr>
          <p:cNvSpPr>
            <a:spLocks noGrp="1"/>
          </p:cNvSpPr>
          <p:nvPr>
            <p:ph type="sldNum" sz="quarter" idx="5"/>
          </p:nvPr>
        </p:nvSpPr>
        <p:spPr/>
        <p:txBody>
          <a:bodyPr/>
          <a:lstStyle/>
          <a:p>
            <a:pPr>
              <a:defRPr/>
            </a:pPr>
            <a:fld id="{6CEEC687-9DF2-4333-9819-2047E678BC47}"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32251609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D2BE8F0-FA16-44AF-B541-C969E4F70FE1}" type="slidenum">
              <a:rPr lang="en-US" altLang="en-US" smtClean="0">
                <a:solidFill>
                  <a:srgbClr val="000000"/>
                </a:solidFill>
              </a:rPr>
              <a:pPr fontAlgn="base">
                <a:spcBef>
                  <a:spcPct val="0"/>
                </a:spcBef>
                <a:spcAft>
                  <a:spcPct val="0"/>
                </a:spcAft>
              </a:pPr>
              <a:t>29</a:t>
            </a:fld>
            <a:endParaRPr lang="en-US" altLang="en-US">
              <a:solidFill>
                <a:srgbClr val="000000"/>
              </a:solidFill>
            </a:endParaRPr>
          </a:p>
        </p:txBody>
      </p:sp>
      <p:sp>
        <p:nvSpPr>
          <p:cNvPr id="50179"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8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b="0" i="0">
                <a:solidFill>
                  <a:srgbClr val="3B3835"/>
                </a:solidFill>
                <a:effectLst/>
                <a:latin typeface="Helvetica Neue"/>
              </a:rPr>
              <a:t>In summary, infections that patients can get while receiving dialysis are serious and preventable!. Healthcare workers like you following infection control precautions and other safe care practices are the key to prevention. As always, infection prevention is everyone’s responsibility!</a:t>
            </a:r>
            <a:endParaRPr lang="en-US"/>
          </a:p>
          <a:p>
            <a:pPr eaLnBrk="1" hangingPunct="1">
              <a:spcBef>
                <a:spcPct val="0"/>
              </a:spcBef>
            </a:pPr>
            <a:endParaRPr lang="en-US" altLang="en-US">
              <a:latin typeface="Arial" panose="020B0604020202020204" pitchFamily="34" charset="0"/>
              <a:cs typeface="Arial" panose="020B0604020202020204" pitchFamily="34" charset="0"/>
            </a:endParaRPr>
          </a:p>
        </p:txBody>
      </p:sp>
      <p:sp>
        <p:nvSpPr>
          <p:cNvPr id="50181"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A50BE452-E5BD-46EB-BB58-5F86DC5566A8}" type="slidenum">
              <a:rPr lang="en-US" altLang="en-US" sz="1200">
                <a:solidFill>
                  <a:srgbClr val="000000"/>
                </a:solidFill>
                <a:latin typeface="Times New Roman" panose="02020603050405020304" pitchFamily="18" charset="0"/>
              </a:rPr>
              <a:pPr algn="r" eaLnBrk="1" hangingPunct="1"/>
              <a:t>29</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60EE85E-6624-43F5-838C-2C9E839A7084}" type="slidenum">
              <a:rPr lang="en-US" altLang="en-US" smtClean="0">
                <a:solidFill>
                  <a:srgbClr val="000000"/>
                </a:solidFill>
              </a:rPr>
              <a:pPr fontAlgn="base">
                <a:spcBef>
                  <a:spcPct val="0"/>
                </a:spcBef>
                <a:spcAft>
                  <a:spcPct val="0"/>
                </a:spcAft>
              </a:pPr>
              <a:t>3</a:t>
            </a:fld>
            <a:endParaRPr lang="en-US" altLang="en-US">
              <a:solidFill>
                <a:srgbClr val="000000"/>
              </a:solidFill>
            </a:endParaRPr>
          </a:p>
        </p:txBody>
      </p:sp>
      <p:sp>
        <p:nvSpPr>
          <p:cNvPr id="15363"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a:p>
            <a:pPr eaLnBrk="1" hangingPunct="1">
              <a:spcBef>
                <a:spcPct val="0"/>
              </a:spcBef>
            </a:pPr>
            <a:r>
              <a:rPr lang="en-US" altLang="en-US">
                <a:latin typeface="Arial" panose="020B0604020202020204" pitchFamily="34" charset="0"/>
                <a:cs typeface="Arial" panose="020B0604020202020204" pitchFamily="34" charset="0"/>
              </a:rPr>
              <a:t>According to the US Renal Data System (2020) annual data report:</a:t>
            </a:r>
          </a:p>
          <a:p>
            <a:pPr eaLnBrk="1" hangingPunct="1">
              <a:spcBef>
                <a:spcPct val="0"/>
              </a:spcBef>
            </a:pPr>
            <a:r>
              <a:rPr lang="en-US" altLang="en-US" b="1">
                <a:latin typeface="Arial" panose="020B0604020202020204" pitchFamily="34" charset="0"/>
                <a:cs typeface="Arial" panose="020B0604020202020204" pitchFamily="34" charset="0"/>
              </a:rPr>
              <a:t>CLICKs</a:t>
            </a:r>
          </a:p>
          <a:p>
            <a:pPr marL="171450" indent="-171450" eaLnBrk="1" hangingPunct="1">
              <a:spcBef>
                <a:spcPct val="0"/>
              </a:spcBef>
              <a:buFont typeface="Arial" panose="020B0604020202020204" pitchFamily="34" charset="0"/>
              <a:buChar char="•"/>
            </a:pPr>
            <a:r>
              <a:rPr lang="en-US" altLang="en-US">
                <a:latin typeface="Arial" panose="020B0604020202020204" pitchFamily="34" charset="0"/>
                <a:cs typeface="Arial" panose="020B0604020202020204" pitchFamily="34" charset="0"/>
              </a:rPr>
              <a:t>Nearly 808,000 people are living with end-stage kidney disease also known as end-stage renal disease</a:t>
            </a:r>
          </a:p>
          <a:p>
            <a:pPr marL="171450" indent="-171450" eaLnBrk="1" hangingPunct="1">
              <a:spcBef>
                <a:spcPct val="0"/>
              </a:spcBef>
              <a:buFont typeface="Arial" panose="020B0604020202020204" pitchFamily="34" charset="0"/>
              <a:buChar char="•"/>
            </a:pPr>
            <a:r>
              <a:rPr lang="en-US" altLang="en-US">
                <a:latin typeface="Arial" panose="020B0604020202020204" pitchFamily="34" charset="0"/>
                <a:cs typeface="Arial" panose="020B0604020202020204" pitchFamily="34" charset="0"/>
              </a:rPr>
              <a:t>Approximately 69-70% are treated with dialysis (89% hemodialysis; 11% peritoneal dialysis)</a:t>
            </a:r>
          </a:p>
          <a:p>
            <a:pPr marL="171450" indent="-171450" eaLnBrk="1" hangingPunct="1">
              <a:spcBef>
                <a:spcPct val="0"/>
              </a:spcBef>
              <a:buFont typeface="Arial" panose="020B0604020202020204" pitchFamily="34" charset="0"/>
              <a:buChar char="•"/>
            </a:pPr>
            <a:r>
              <a:rPr lang="en-US" altLang="en-US">
                <a:latin typeface="Arial" panose="020B0604020202020204" pitchFamily="34" charset="0"/>
                <a:cs typeface="Arial" panose="020B0604020202020204" pitchFamily="34" charset="0"/>
              </a:rPr>
              <a:t>Approx 30% have a functioning kidney transplant</a:t>
            </a:r>
          </a:p>
          <a:p>
            <a:pPr marL="171450" indent="-171450" eaLnBrk="1" hangingPunct="1">
              <a:spcBef>
                <a:spcPct val="0"/>
              </a:spcBef>
              <a:buFont typeface="Arial" panose="020B0604020202020204" pitchFamily="34" charset="0"/>
              <a:buChar char="•"/>
            </a:pPr>
            <a:endParaRPr lang="en-US" altLang="en-US">
              <a:latin typeface="Arial" panose="020B0604020202020204" pitchFamily="34" charset="0"/>
              <a:cs typeface="Arial" panose="020B0604020202020204" pitchFamily="34" charset="0"/>
            </a:endParaRPr>
          </a:p>
          <a:p>
            <a:pPr marL="0" indent="0" eaLnBrk="1" hangingPunct="1">
              <a:spcBef>
                <a:spcPct val="0"/>
              </a:spcBef>
              <a:buFont typeface="Arial" panose="020B0604020202020204" pitchFamily="34" charset="0"/>
              <a:buNone/>
            </a:pPr>
            <a:r>
              <a:rPr lang="en-US" altLang="en-US">
                <a:latin typeface="Arial" panose="020B0604020202020204" pitchFamily="34" charset="0"/>
                <a:cs typeface="Arial" panose="020B0604020202020204" pitchFamily="34" charset="0"/>
              </a:rPr>
              <a:t>Reference Kidney Disease Statistics for the US</a:t>
            </a:r>
          </a:p>
          <a:p>
            <a:pPr marL="0" indent="0" eaLnBrk="1" hangingPunct="1">
              <a:spcBef>
                <a:spcPct val="0"/>
              </a:spcBef>
              <a:buFont typeface="Arial" panose="020B0604020202020204" pitchFamily="34" charset="0"/>
              <a:buNone/>
            </a:pPr>
            <a:r>
              <a:rPr lang="en-US" altLang="en-US">
                <a:latin typeface="Arial" panose="020B0604020202020204" pitchFamily="34" charset="0"/>
                <a:cs typeface="Arial" panose="020B0604020202020204" pitchFamily="34" charset="0"/>
              </a:rPr>
              <a:t>https://www.niddk.nih.gov/health-information/health-statistics/kidney-disease</a:t>
            </a:r>
          </a:p>
        </p:txBody>
      </p:sp>
      <p:sp>
        <p:nvSpPr>
          <p:cNvPr id="15365"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69012E9D-60BA-4856-8D10-03B531818169}" type="slidenum">
              <a:rPr lang="en-US" altLang="en-US" sz="1200">
                <a:solidFill>
                  <a:srgbClr val="000000"/>
                </a:solidFill>
                <a:latin typeface="Times New Roman" panose="02020603050405020304" pitchFamily="18" charset="0"/>
              </a:rPr>
              <a:pPr algn="r" eaLnBrk="1" hangingPunct="1"/>
              <a:t>3</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08D5E-1D88-6B4D-D5BD-A3DE33932A11}"/>
            </a:ext>
          </a:extLst>
        </p:cNvPr>
        <p:cNvGrpSpPr/>
        <p:nvPr/>
      </p:nvGrpSpPr>
      <p:grpSpPr>
        <a:xfrm>
          <a:off x="0" y="0"/>
          <a:ext cx="0" cy="0"/>
          <a:chOff x="0" y="0"/>
          <a:chExt cx="0" cy="0"/>
        </a:xfrm>
      </p:grpSpPr>
      <p:sp>
        <p:nvSpPr>
          <p:cNvPr id="50178" name="Slide Number Placeholder 6">
            <a:extLst>
              <a:ext uri="{FF2B5EF4-FFF2-40B4-BE49-F238E27FC236}">
                <a16:creationId xmlns:a16="http://schemas.microsoft.com/office/drawing/2014/main" id="{20C0CD4A-0A58-8761-2B73-5980C402303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D2BE8F0-FA16-44AF-B541-C969E4F70FE1}" type="slidenum">
              <a:rPr lang="en-US" altLang="en-US" smtClean="0">
                <a:solidFill>
                  <a:srgbClr val="000000"/>
                </a:solidFill>
              </a:rPr>
              <a:pPr fontAlgn="base">
                <a:spcBef>
                  <a:spcPct val="0"/>
                </a:spcBef>
                <a:spcAft>
                  <a:spcPct val="0"/>
                </a:spcAft>
              </a:pPr>
              <a:t>30</a:t>
            </a:fld>
            <a:endParaRPr lang="en-US" altLang="en-US">
              <a:solidFill>
                <a:srgbClr val="000000"/>
              </a:solidFill>
            </a:endParaRPr>
          </a:p>
        </p:txBody>
      </p:sp>
      <p:sp>
        <p:nvSpPr>
          <p:cNvPr id="50179" name="Slide Image Placeholder 1">
            <a:extLst>
              <a:ext uri="{FF2B5EF4-FFF2-40B4-BE49-F238E27FC236}">
                <a16:creationId xmlns:a16="http://schemas.microsoft.com/office/drawing/2014/main" id="{CFB1BE62-D97B-14E4-F330-D261EE9D151B}"/>
              </a:ext>
            </a:extLst>
          </p:cNvPr>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80" name="Notes Placeholder 2">
            <a:extLst>
              <a:ext uri="{FF2B5EF4-FFF2-40B4-BE49-F238E27FC236}">
                <a16:creationId xmlns:a16="http://schemas.microsoft.com/office/drawing/2014/main" id="{15067E3E-13E4-6292-9181-89F6000B4B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
        <p:nvSpPr>
          <p:cNvPr id="50181" name="Slide Number Placeholder 3">
            <a:extLst>
              <a:ext uri="{FF2B5EF4-FFF2-40B4-BE49-F238E27FC236}">
                <a16:creationId xmlns:a16="http://schemas.microsoft.com/office/drawing/2014/main" id="{1C2CF9D8-1658-396A-F66F-B23E5CEB97D7}"/>
              </a:ext>
            </a:extLst>
          </p:cNvPr>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A50BE452-E5BD-46EB-BB58-5F86DC5566A8}" type="slidenum">
              <a:rPr lang="en-US" altLang="en-US" sz="1200">
                <a:solidFill>
                  <a:srgbClr val="000000"/>
                </a:solidFill>
                <a:latin typeface="Times New Roman" panose="02020603050405020304" pitchFamily="18" charset="0"/>
              </a:rPr>
              <a:pPr algn="r" eaLnBrk="1" hangingPunct="1"/>
              <a:t>30</a:t>
            </a:fld>
            <a:endParaRPr lang="en-US"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2464717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5575" cy="3660775"/>
          </a:xfrm>
        </p:spPr>
      </p:sp>
      <p:sp>
        <p:nvSpPr>
          <p:cNvPr id="3" name="Notes Placeholder 2"/>
          <p:cNvSpPr>
            <a:spLocks noGrp="1"/>
          </p:cNvSpPr>
          <p:nvPr>
            <p:ph type="body" idx="1"/>
          </p:nvPr>
        </p:nvSpPr>
        <p:spPr/>
        <p:txBody>
          <a:bodyPr/>
          <a:lstStyle/>
          <a:p>
            <a:pPr eaLnBrk="1" hangingPunct="1">
              <a:spcBef>
                <a:spcPct val="0"/>
              </a:spcBef>
            </a:pPr>
            <a:r>
              <a:rPr lang="en-US" altLang="en-US" dirty="0"/>
              <a:t>That completes the Infection Control Course for meeting compliance with NC Rule .0206 Infection Control in Outpatient Dialysis Settings.  Thank you for your time and attention.  </a:t>
            </a:r>
          </a:p>
          <a:p>
            <a:pPr eaLnBrk="1" hangingPunct="1">
              <a:spcBef>
                <a:spcPct val="0"/>
              </a:spcBef>
            </a:pPr>
            <a:r>
              <a:rPr lang="en-US" altLang="en-US"/>
              <a:t>Are there any questions about any of the modules</a:t>
            </a:r>
          </a:p>
          <a:p>
            <a:endParaRPr lang="en-US"/>
          </a:p>
        </p:txBody>
      </p:sp>
      <p:sp>
        <p:nvSpPr>
          <p:cNvPr id="4" name="Slide Number Placeholder 3"/>
          <p:cNvSpPr>
            <a:spLocks noGrp="1"/>
          </p:cNvSpPr>
          <p:nvPr>
            <p:ph type="sldNum" sz="quarter" idx="10"/>
          </p:nvPr>
        </p:nvSpPr>
        <p:spPr/>
        <p:txBody>
          <a:bodyPr/>
          <a:lstStyle/>
          <a:p>
            <a:fld id="{C43CF6B6-D4BE-468A-831E-7382413182B4}"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2088454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F98A11B-7486-45CA-9F4F-C125C43C805E}" type="slidenum">
              <a:rPr lang="en-US" altLang="en-US" smtClean="0">
                <a:solidFill>
                  <a:srgbClr val="000000"/>
                </a:solidFill>
              </a:rPr>
              <a:pPr fontAlgn="base">
                <a:spcBef>
                  <a:spcPct val="0"/>
                </a:spcBef>
                <a:spcAft>
                  <a:spcPct val="0"/>
                </a:spcAft>
              </a:pPr>
              <a:t>4</a:t>
            </a:fld>
            <a:endParaRPr lang="en-US" altLang="en-US">
              <a:solidFill>
                <a:srgbClr val="000000"/>
              </a:solidFill>
            </a:endParaRPr>
          </a:p>
        </p:txBody>
      </p:sp>
      <p:sp>
        <p:nvSpPr>
          <p:cNvPr id="17411"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r>
              <a:rPr lang="en-US" altLang="en-US">
                <a:latin typeface="Arial" panose="020B0604020202020204" pitchFamily="34" charset="0"/>
                <a:cs typeface="Arial" panose="020B0604020202020204" pitchFamily="34" charset="0"/>
              </a:rPr>
              <a:t>Infections are a leading cause of morbidity and mortality in hemodialysis patients. </a:t>
            </a:r>
            <a:r>
              <a:rPr lang="en-US" altLang="en-US" i="1">
                <a:latin typeface="Arial" panose="020B0604020202020204" pitchFamily="34" charset="0"/>
                <a:cs typeface="Arial" panose="020B0604020202020204" pitchFamily="34" charset="0"/>
              </a:rPr>
              <a:t>S. aureus </a:t>
            </a:r>
            <a:r>
              <a:rPr lang="en-US" altLang="en-US" i="0">
                <a:latin typeface="Arial" panose="020B0604020202020204" pitchFamily="34" charset="0"/>
                <a:cs typeface="Arial" panose="020B0604020202020204" pitchFamily="34" charset="0"/>
              </a:rPr>
              <a:t>is the most commonly isolated pathogen among bloodstream infections in hemodialysis patients reported to NHSN; 40% of those infections are methicillin resistant (MRSA)</a:t>
            </a:r>
          </a:p>
          <a:p>
            <a:pPr algn="l"/>
            <a:r>
              <a:rPr lang="en-US" altLang="en-US" i="0">
                <a:latin typeface="Arial" panose="020B0604020202020204" pitchFamily="34" charset="0"/>
                <a:cs typeface="Arial" panose="020B0604020202020204" pitchFamily="34" charset="0"/>
              </a:rPr>
              <a:t>Higher rates of invasive </a:t>
            </a:r>
            <a:r>
              <a:rPr lang="en-US" altLang="en-US" i="1">
                <a:latin typeface="Arial" panose="020B0604020202020204" pitchFamily="34" charset="0"/>
                <a:cs typeface="Arial" panose="020B0604020202020204" pitchFamily="34" charset="0"/>
              </a:rPr>
              <a:t>S. aureus </a:t>
            </a:r>
            <a:r>
              <a:rPr lang="en-US" altLang="en-US" i="0">
                <a:latin typeface="Arial" panose="020B0604020202020204" pitchFamily="34" charset="0"/>
                <a:cs typeface="Arial" panose="020B0604020202020204" pitchFamily="34" charset="0"/>
              </a:rPr>
              <a:t>infections have been observed in dialysis patients compared with </a:t>
            </a:r>
            <a:r>
              <a:rPr lang="en-US" altLang="en-US" i="0" err="1">
                <a:latin typeface="Arial" panose="020B0604020202020204" pitchFamily="34" charset="0"/>
                <a:cs typeface="Arial" panose="020B0604020202020204" pitchFamily="34" charset="0"/>
              </a:rPr>
              <a:t>nondialysis</a:t>
            </a:r>
            <a:r>
              <a:rPr lang="en-US" altLang="en-US" i="0">
                <a:latin typeface="Arial" panose="020B0604020202020204" pitchFamily="34" charset="0"/>
                <a:cs typeface="Arial" panose="020B0604020202020204" pitchFamily="34" charset="0"/>
              </a:rPr>
              <a:t> patients</a:t>
            </a:r>
          </a:p>
          <a:p>
            <a:pPr algn="l"/>
            <a:endParaRPr lang="en-US" altLang="en-US">
              <a:latin typeface="Arial" panose="020B0604020202020204" pitchFamily="34" charset="0"/>
              <a:cs typeface="Arial" panose="020B0604020202020204" pitchFamily="34" charset="0"/>
            </a:endParaRPr>
          </a:p>
          <a:p>
            <a:pPr algn="l"/>
            <a:r>
              <a:rPr lang="en-US" altLang="en-US">
                <a:latin typeface="Arial" panose="020B0604020202020204" pitchFamily="34" charset="0"/>
                <a:cs typeface="Arial" panose="020B0604020202020204" pitchFamily="34" charset="0"/>
              </a:rPr>
              <a:t>Reference: </a:t>
            </a:r>
            <a:r>
              <a:rPr lang="en-US" b="0" i="1">
                <a:solidFill>
                  <a:srgbClr val="222222"/>
                </a:solidFill>
                <a:effectLst/>
                <a:latin typeface="Open Sans" panose="020B0606030504020204" pitchFamily="34" charset="0"/>
              </a:rPr>
              <a:t>Vital Signs:</a:t>
            </a:r>
            <a:r>
              <a:rPr lang="en-US" b="0" i="0">
                <a:solidFill>
                  <a:srgbClr val="222222"/>
                </a:solidFill>
                <a:effectLst/>
                <a:latin typeface="Open Sans" panose="020B0606030504020204" pitchFamily="34" charset="0"/>
              </a:rPr>
              <a:t> Health Disparities in Hemodialysis-Associated </a:t>
            </a:r>
            <a:r>
              <a:rPr lang="en-US" b="0" i="1">
                <a:solidFill>
                  <a:srgbClr val="222222"/>
                </a:solidFill>
                <a:effectLst/>
                <a:latin typeface="Open Sans" panose="020B0606030504020204" pitchFamily="34" charset="0"/>
              </a:rPr>
              <a:t>Staphylococcus aureus</a:t>
            </a:r>
            <a:r>
              <a:rPr lang="en-US" b="0" i="0">
                <a:solidFill>
                  <a:srgbClr val="222222"/>
                </a:solidFill>
                <a:effectLst/>
                <a:latin typeface="Open Sans" panose="020B0606030504020204" pitchFamily="34" charset="0"/>
              </a:rPr>
              <a:t> Bloodstream Infections — United States, 2017–2020</a:t>
            </a:r>
          </a:p>
          <a:p>
            <a:pPr algn="l"/>
            <a:r>
              <a:rPr lang="en-US" b="0" i="1">
                <a:solidFill>
                  <a:srgbClr val="000000"/>
                </a:solidFill>
                <a:effectLst/>
                <a:latin typeface="Open Sans" panose="020B0606030504020204" pitchFamily="34" charset="0"/>
              </a:rPr>
              <a:t>Weekly</a:t>
            </a:r>
            <a:r>
              <a:rPr lang="en-US" b="0" i="0">
                <a:solidFill>
                  <a:srgbClr val="000000"/>
                </a:solidFill>
                <a:effectLst/>
                <a:latin typeface="Open Sans" panose="020B0606030504020204" pitchFamily="34" charset="0"/>
              </a:rPr>
              <a:t> / February 10, 2023 / 72(6);153–159</a:t>
            </a:r>
          </a:p>
          <a:p>
            <a:pPr eaLnBrk="1" hangingPunct="1">
              <a:spcBef>
                <a:spcPct val="0"/>
              </a:spcBef>
            </a:pPr>
            <a:endParaRPr lang="en-US" altLang="en-US">
              <a:latin typeface="Arial" panose="020B0604020202020204" pitchFamily="34" charset="0"/>
              <a:cs typeface="Arial" panose="020B0604020202020204" pitchFamily="34" charset="0"/>
            </a:endParaRPr>
          </a:p>
        </p:txBody>
      </p:sp>
      <p:sp>
        <p:nvSpPr>
          <p:cNvPr id="17413"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25049CEA-B212-43AD-A49C-415EBE23D64F}" type="slidenum">
              <a:rPr lang="en-US" altLang="en-US" sz="1200">
                <a:solidFill>
                  <a:srgbClr val="000000"/>
                </a:solidFill>
                <a:latin typeface="Times New Roman" panose="02020603050405020304" pitchFamily="18" charset="0"/>
              </a:rPr>
              <a:pPr algn="r" eaLnBrk="1" hangingPunct="1"/>
              <a:t>4</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56FB6C0-9A75-4B13-85EB-29EFF18B2915}" type="slidenum">
              <a:rPr lang="en-US" altLang="en-US" smtClean="0">
                <a:solidFill>
                  <a:srgbClr val="000000"/>
                </a:solidFill>
              </a:rPr>
              <a:pPr fontAlgn="base">
                <a:spcBef>
                  <a:spcPct val="0"/>
                </a:spcBef>
                <a:spcAft>
                  <a:spcPct val="0"/>
                </a:spcAft>
              </a:pPr>
              <a:t>5</a:t>
            </a:fld>
            <a:endParaRPr lang="en-US" altLang="en-US">
              <a:solidFill>
                <a:srgbClr val="000000"/>
              </a:solidFill>
            </a:endParaRPr>
          </a:p>
        </p:txBody>
      </p:sp>
      <p:sp>
        <p:nvSpPr>
          <p:cNvPr id="19459"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Notes Placeholder 2">
            <a:extLst>
              <a:ext uri="{FF2B5EF4-FFF2-40B4-BE49-F238E27FC236}">
                <a16:creationId xmlns:a16="http://schemas.microsoft.com/office/drawing/2014/main" id="{C5307427-3278-443E-B183-0767E81F2B59}"/>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Why are hemodialysis patients at an increased risk of infection? </a:t>
            </a:r>
            <a:r>
              <a:rPr lang="en-US" b="0" i="0" dirty="0">
                <a:solidFill>
                  <a:srgbClr val="3B3835"/>
                </a:solidFill>
                <a:effectLst/>
                <a:latin typeface="Helvetica Neue"/>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b="0" i="0" dirty="0">
              <a:solidFill>
                <a:srgbClr val="3B3835"/>
              </a:solidFill>
              <a:effectLst/>
              <a:latin typeface="Helvetica Neue"/>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b="0" i="0" dirty="0">
                <a:solidFill>
                  <a:srgbClr val="3B3835"/>
                </a:solidFill>
                <a:effectLst/>
                <a:latin typeface="Helvetica Neue"/>
              </a:rPr>
              <a:t>Patients who undergo hemodialysis have a higher risk of infection, due to factors which include:</a:t>
            </a:r>
          </a:p>
          <a:p>
            <a:pPr marL="0" marR="0" lvl="0" indent="0" algn="l" defTabSz="914400" rtl="0" eaLnBrk="1" fontAlgn="base" latinLnBrk="0" hangingPunct="1">
              <a:lnSpc>
                <a:spcPct val="100000"/>
              </a:lnSpc>
              <a:spcBef>
                <a:spcPct val="0"/>
              </a:spcBef>
              <a:spcAft>
                <a:spcPct val="0"/>
              </a:spcAft>
              <a:buClrTx/>
              <a:buSzTx/>
              <a:buFontTx/>
              <a:buNone/>
              <a:tabLst/>
              <a:defRPr/>
            </a:pPr>
            <a:r>
              <a:rPr lang="en-US" b="1" i="0" dirty="0">
                <a:solidFill>
                  <a:srgbClr val="3B3835"/>
                </a:solidFill>
                <a:effectLst/>
                <a:latin typeface="Helvetica Neue"/>
              </a:rPr>
              <a:t>CLICKs</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b="0" i="0" dirty="0">
                <a:solidFill>
                  <a:srgbClr val="3B3835"/>
                </a:solidFill>
                <a:effectLst/>
                <a:latin typeface="Helvetica Neue"/>
              </a:rPr>
              <a:t>their individual underlying medical conditions, like diabetes, </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b="0" i="0" dirty="0">
                <a:solidFill>
                  <a:srgbClr val="3B3835"/>
                </a:solidFill>
                <a:effectLst/>
                <a:latin typeface="Helvetica Neue"/>
              </a:rPr>
              <a:t>a weaken immune system, </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b="0" i="0" dirty="0">
                <a:solidFill>
                  <a:srgbClr val="3B3835"/>
                </a:solidFill>
                <a:effectLst/>
                <a:latin typeface="Helvetica Neue"/>
              </a:rPr>
              <a:t>frequent healthcare exposure, that may include hospital stays, </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b="0" i="0" dirty="0">
                <a:solidFill>
                  <a:srgbClr val="3B3835"/>
                </a:solidFill>
                <a:effectLst/>
                <a:latin typeface="Helvetica Neue"/>
              </a:rPr>
              <a:t>and frequent use of catheters or insertion needles used to access the bloodstream.  </a:t>
            </a:r>
            <a:endParaRPr lang="en-US" dirty="0"/>
          </a:p>
          <a:p>
            <a:pPr eaLnBrk="1" hangingPunct="1">
              <a:spcBef>
                <a:spcPct val="0"/>
              </a:spcBef>
              <a:defRPr/>
            </a:pPr>
            <a:endParaRPr lang="en-US" altLang="en-US" dirty="0"/>
          </a:p>
        </p:txBody>
      </p:sp>
      <p:sp>
        <p:nvSpPr>
          <p:cNvPr id="19461"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F8823E7F-3F16-4A20-B1B2-F91A5B1711E6}" type="slidenum">
              <a:rPr lang="en-US" altLang="en-US" sz="1200">
                <a:solidFill>
                  <a:srgbClr val="000000"/>
                </a:solidFill>
                <a:latin typeface="Times New Roman" panose="02020603050405020304" pitchFamily="18" charset="0"/>
              </a:rPr>
              <a:pPr algn="r" eaLnBrk="1" hangingPunct="1"/>
              <a:t>5</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E65F305-817C-49F3-96F7-4F7EF48FF0D4}" type="slidenum">
              <a:rPr lang="en-US" altLang="en-US" smtClean="0">
                <a:solidFill>
                  <a:srgbClr val="000000"/>
                </a:solidFill>
              </a:rPr>
              <a:pPr fontAlgn="base">
                <a:spcBef>
                  <a:spcPct val="0"/>
                </a:spcBef>
                <a:spcAft>
                  <a:spcPct val="0"/>
                </a:spcAft>
              </a:pPr>
              <a:t>6</a:t>
            </a:fld>
            <a:endParaRPr lang="en-US" altLang="en-US">
              <a:solidFill>
                <a:srgbClr val="000000"/>
              </a:solidFill>
            </a:endParaRPr>
          </a:p>
        </p:txBody>
      </p:sp>
      <p:sp>
        <p:nvSpPr>
          <p:cNvPr id="21507"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cs typeface="Arial" panose="020B0604020202020204" pitchFamily="34" charset="0"/>
              </a:rPr>
              <a:t>Patients with any access type can develop an infection, but fistulas have the lowest risk of infection and central venous catheters have the highest risk of infection. </a:t>
            </a:r>
          </a:p>
          <a:p>
            <a:pPr eaLnBrk="1" hangingPunct="1">
              <a:spcBef>
                <a:spcPct val="0"/>
              </a:spcBef>
            </a:pPr>
            <a:endParaRPr lang="en-US" altLang="en-US">
              <a:latin typeface="Arial" panose="020B0604020202020204" pitchFamily="34" charset="0"/>
              <a:cs typeface="Arial" panose="020B0604020202020204" pitchFamily="34" charset="0"/>
            </a:endParaRPr>
          </a:p>
        </p:txBody>
      </p:sp>
      <p:sp>
        <p:nvSpPr>
          <p:cNvPr id="21509"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BC2AACBB-67B2-457E-99B9-3F1843A98C3E}" type="slidenum">
              <a:rPr lang="en-US" altLang="en-US" sz="1200">
                <a:solidFill>
                  <a:srgbClr val="000000"/>
                </a:solidFill>
                <a:latin typeface="Times New Roman" panose="02020603050405020304" pitchFamily="18" charset="0"/>
              </a:rPr>
              <a:pPr algn="r" eaLnBrk="1" hangingPunct="1"/>
              <a:t>6</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10210F1-CB85-4A6B-90AB-A5611801465D}"/>
              </a:ext>
            </a:extLst>
          </p:cNvPr>
          <p:cNvSpPr>
            <a:spLocks noGrp="1"/>
          </p:cNvSpPr>
          <p:nvPr>
            <p:ph type="body" idx="1"/>
          </p:nvPr>
        </p:nvSpPr>
        <p:spPr/>
        <p:txBody>
          <a:bodyPr/>
          <a:lstStyle/>
          <a:p>
            <a:pPr eaLnBrk="1" hangingPunct="1">
              <a:spcBef>
                <a:spcPct val="0"/>
              </a:spcBef>
              <a:defRPr/>
            </a:pPr>
            <a:r>
              <a:rPr lang="en-US" altLang="en-US" b="1" dirty="0">
                <a:latin typeface="Arial" panose="020B0604020202020204" pitchFamily="34" charset="0"/>
                <a:cs typeface="Arial" panose="020B0604020202020204" pitchFamily="34" charset="0"/>
              </a:rPr>
              <a:t>AUTO</a:t>
            </a:r>
          </a:p>
          <a:p>
            <a:pPr eaLnBrk="1" hangingPunct="1">
              <a:spcBef>
                <a:spcPct val="0"/>
              </a:spcBef>
              <a:defRPr/>
            </a:pPr>
            <a:r>
              <a:rPr lang="en-US" altLang="en-US" dirty="0">
                <a:latin typeface="Arial" panose="020B0604020202020204" pitchFamily="34" charset="0"/>
                <a:cs typeface="Arial" panose="020B0604020202020204" pitchFamily="34" charset="0"/>
              </a:rPr>
              <a:t>Listed above are the CDC’s core interventions that have been proven to reduce hemodialysis bloodstream infections. CDC’s audit tools and checklist are recommended to help implement these interventions.</a:t>
            </a:r>
          </a:p>
          <a:p>
            <a:pPr eaLnBrk="1" hangingPunct="1">
              <a:spcBef>
                <a:spcPct val="0"/>
              </a:spcBef>
              <a:defRPr/>
            </a:pPr>
            <a:endParaRPr lang="en-US" altLang="en-US" dirty="0">
              <a:latin typeface="Arial" panose="020B0604020202020204" pitchFamily="34" charset="0"/>
              <a:cs typeface="Arial" panose="020B0604020202020204" pitchFamily="34" charset="0"/>
            </a:endParaRPr>
          </a:p>
          <a:p>
            <a:pPr eaLnBrk="1" hangingPunct="1">
              <a:spcBef>
                <a:spcPct val="0"/>
              </a:spcBef>
              <a:defRPr/>
            </a:pPr>
            <a:r>
              <a:rPr lang="en-US" altLang="en-US" dirty="0">
                <a:latin typeface="Arial" panose="020B0604020202020204" pitchFamily="34" charset="0"/>
                <a:cs typeface="Arial" panose="020B0604020202020204" pitchFamily="34" charset="0"/>
              </a:rPr>
              <a:t>A link to the CDC’s website is included in your resources: </a:t>
            </a:r>
          </a:p>
          <a:p>
            <a:pPr eaLnBrk="1" hangingPunct="1">
              <a:spcBef>
                <a:spcPct val="0"/>
              </a:spcBef>
              <a:defRPr/>
            </a:pPr>
            <a:r>
              <a:rPr lang="en-US" altLang="en-US" dirty="0">
                <a:latin typeface="Arial" panose="020B0604020202020204" pitchFamily="34" charset="0"/>
                <a:cs typeface="Arial" panose="020B0604020202020204" pitchFamily="34" charset="0"/>
              </a:rPr>
              <a:t>https://www.cdc.gov/dialysis/prevention-tools/audit-tools.html  </a:t>
            </a:r>
          </a:p>
          <a:p>
            <a:pPr>
              <a:defRPr/>
            </a:pPr>
            <a:endParaRPr lang="en-US" dirty="0"/>
          </a:p>
        </p:txBody>
      </p:sp>
      <p:sp>
        <p:nvSpPr>
          <p:cNvPr id="4" name="Slide Number Placeholder 3">
            <a:extLst>
              <a:ext uri="{FF2B5EF4-FFF2-40B4-BE49-F238E27FC236}">
                <a16:creationId xmlns:a16="http://schemas.microsoft.com/office/drawing/2014/main" id="{4EA8C85E-08C2-4C28-87E7-520F8241ECBE}"/>
              </a:ext>
            </a:extLst>
          </p:cNvPr>
          <p:cNvSpPr>
            <a:spLocks noGrp="1"/>
          </p:cNvSpPr>
          <p:nvPr>
            <p:ph type="sldNum" sz="quarter" idx="5"/>
          </p:nvPr>
        </p:nvSpPr>
        <p:spPr/>
        <p:txBody>
          <a:bodyPr/>
          <a:lstStyle/>
          <a:p>
            <a:pPr>
              <a:defRPr/>
            </a:pPr>
            <a:fld id="{3DCA2215-084C-409D-B269-54785C6A7368}"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ChangeArrowheads="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t" anchorCtr="0" compatLnSpc="1">
            <a:prstTxWarp prst="textNoShape">
              <a:avLst/>
            </a:prstTxWarp>
          </a:bodyPr>
          <a:lstStyle/>
          <a:p>
            <a:r>
              <a:rPr lang="en-US" altLang="en-US">
                <a:latin typeface="Arial"/>
                <a:cs typeface="Arial"/>
              </a:rPr>
              <a:t>In 2016 CDC updated some recommendations included in the 2001 Guideline based on more current guidance including:</a:t>
            </a:r>
          </a:p>
          <a:p>
            <a:pPr marL="171450" indent="-171450">
              <a:buFont typeface="Arial" panose="020B0604020202020204" pitchFamily="34" charset="0"/>
              <a:buChar char="•"/>
            </a:pPr>
            <a:r>
              <a:rPr lang="en-US" altLang="en-US">
                <a:latin typeface="Arial"/>
                <a:cs typeface="Arial"/>
              </a:rPr>
              <a:t>Testing for HCV</a:t>
            </a:r>
          </a:p>
          <a:p>
            <a:pPr marL="171450" indent="-171450">
              <a:buFont typeface="Arial" panose="020B0604020202020204" pitchFamily="34" charset="0"/>
              <a:buChar char="•"/>
            </a:pPr>
            <a:r>
              <a:rPr lang="en-US" altLang="en-US">
                <a:latin typeface="Arial"/>
                <a:cs typeface="Arial"/>
              </a:rPr>
              <a:t>Testing for HIV</a:t>
            </a:r>
          </a:p>
          <a:p>
            <a:pPr marL="171450" indent="-171450">
              <a:buFont typeface="Arial" panose="020B0604020202020204" pitchFamily="34" charset="0"/>
              <a:buChar char="•"/>
            </a:pPr>
            <a:r>
              <a:rPr lang="en-US" altLang="en-US">
                <a:latin typeface="Arial"/>
                <a:cs typeface="Arial"/>
              </a:rPr>
              <a:t>Standard Precautions</a:t>
            </a:r>
          </a:p>
          <a:p>
            <a:pPr marL="0" indent="0">
              <a:buFont typeface="Arial" panose="020B0604020202020204" pitchFamily="34" charset="0"/>
              <a:buNone/>
            </a:pPr>
            <a:r>
              <a:rPr lang="en-US" altLang="en-US" b="1">
                <a:latin typeface="Arial"/>
                <a:cs typeface="Arial"/>
              </a:rPr>
              <a:t>CLICK</a:t>
            </a:r>
          </a:p>
          <a:p>
            <a:pPr marL="0" indent="0">
              <a:buFont typeface="Arial" panose="020B0604020202020204" pitchFamily="34" charset="0"/>
              <a:buNone/>
            </a:pPr>
            <a:r>
              <a:rPr lang="en-US" altLang="en-US">
                <a:latin typeface="Arial"/>
                <a:cs typeface="Arial"/>
              </a:rPr>
              <a:t>They also included recommendations made/issued after 2001 that were not included in 2001 Guideline:</a:t>
            </a:r>
          </a:p>
          <a:p>
            <a:pPr marL="171450" indent="-171450">
              <a:buFont typeface="Arial" panose="020B0604020202020204" pitchFamily="34" charset="0"/>
              <a:buChar char="•"/>
            </a:pPr>
            <a:r>
              <a:rPr lang="en-US" altLang="en-US">
                <a:latin typeface="Arial"/>
                <a:cs typeface="Arial"/>
              </a:rPr>
              <a:t>Prevention hemodialysis catheter-related infection</a:t>
            </a:r>
          </a:p>
          <a:p>
            <a:pPr marL="171450" indent="-171450">
              <a:buFont typeface="Arial" panose="020B0604020202020204" pitchFamily="34" charset="0"/>
              <a:buChar char="•"/>
            </a:pPr>
            <a:r>
              <a:rPr lang="en-US" altLang="en-US">
                <a:latin typeface="Arial"/>
                <a:cs typeface="Arial"/>
              </a:rPr>
              <a:t>Screening patients for latent TB infection</a:t>
            </a:r>
          </a:p>
          <a:p>
            <a:pPr marL="171450" indent="-171450">
              <a:buFont typeface="Arial" panose="020B0604020202020204" pitchFamily="34" charset="0"/>
              <a:buChar char="•"/>
            </a:pPr>
            <a:r>
              <a:rPr lang="en-US" altLang="en-US">
                <a:latin typeface="Arial"/>
                <a:cs typeface="Arial"/>
              </a:rPr>
              <a:t>Recommended vaccinations for staff and patients</a:t>
            </a:r>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A6D2B2A-D7ED-4AD9-91A1-E5972C3A40FC}" type="slidenum">
              <a:rPr lang="en-US" altLang="en-US" smtClean="0">
                <a:solidFill>
                  <a:srgbClr val="000000"/>
                </a:solidFill>
              </a:rPr>
              <a:pPr fontAlgn="base">
                <a:spcBef>
                  <a:spcPct val="0"/>
                </a:spcBef>
                <a:spcAft>
                  <a:spcPct val="0"/>
                </a:spcAft>
              </a:pPr>
              <a:t>9</a:t>
            </a:fld>
            <a:endParaRPr lang="en-US" altLang="en-US">
              <a:solidFill>
                <a:srgbClr val="000000"/>
              </a:solidFill>
            </a:endParaRPr>
          </a:p>
        </p:txBody>
      </p:sp>
      <p:sp>
        <p:nvSpPr>
          <p:cNvPr id="27651"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Notes Placeholder 2">
            <a:extLst>
              <a:ext uri="{FF2B5EF4-FFF2-40B4-BE49-F238E27FC236}">
                <a16:creationId xmlns:a16="http://schemas.microsoft.com/office/drawing/2014/main" id="{6DC62D2B-241A-4E59-A1CA-460D2C532C2B}"/>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When should healthcare personnel perform hand hygiene?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b="1" dirty="0">
                <a:latin typeface="Arial" panose="020B0604020202020204" pitchFamily="34" charset="0"/>
                <a:cs typeface="Arial" panose="020B0604020202020204" pitchFamily="34" charset="0"/>
              </a:rPr>
              <a:t>CLICKs</a:t>
            </a:r>
          </a:p>
          <a:p>
            <a:pPr eaLnBrk="1" hangingPunct="1">
              <a:spcBef>
                <a:spcPct val="0"/>
              </a:spcBef>
              <a:defRPr/>
            </a:pPr>
            <a:r>
              <a:rPr lang="en-US" dirty="0"/>
              <a:t>Hand Hygiene should always be performed </a:t>
            </a:r>
          </a:p>
          <a:p>
            <a:pPr eaLnBrk="1" hangingPunct="1">
              <a:spcBef>
                <a:spcPct val="0"/>
              </a:spcBef>
              <a:defRPr/>
            </a:pPr>
            <a:r>
              <a:rPr lang="en-US" b="1" dirty="0"/>
              <a:t>CLICKs</a:t>
            </a:r>
          </a:p>
          <a:p>
            <a:pPr marL="171450" indent="-171450" eaLnBrk="1" hangingPunct="1">
              <a:spcBef>
                <a:spcPct val="0"/>
              </a:spcBef>
              <a:buFont typeface="Arial" panose="020B0604020202020204" pitchFamily="34" charset="0"/>
              <a:buChar char="•"/>
              <a:defRPr/>
            </a:pPr>
            <a:r>
              <a:rPr lang="en-US" b="0" i="0" dirty="0">
                <a:solidFill>
                  <a:srgbClr val="3B3835"/>
                </a:solidFill>
                <a:effectLst/>
                <a:latin typeface="Helvetica Neue"/>
              </a:rPr>
              <a:t>before touching a patient.  </a:t>
            </a:r>
          </a:p>
          <a:p>
            <a:pPr marL="171450" indent="-171450" eaLnBrk="1" hangingPunct="1">
              <a:spcBef>
                <a:spcPct val="0"/>
              </a:spcBef>
              <a:buFont typeface="Arial" panose="020B0604020202020204" pitchFamily="34" charset="0"/>
              <a:buChar char="•"/>
              <a:defRPr/>
            </a:pPr>
            <a:r>
              <a:rPr lang="en-US" b="0" i="0" dirty="0">
                <a:solidFill>
                  <a:srgbClr val="3B3835"/>
                </a:solidFill>
                <a:effectLst/>
                <a:latin typeface="Helvetica Neue"/>
              </a:rPr>
              <a:t>Before injecting or </a:t>
            </a:r>
            <a:r>
              <a:rPr lang="en-US" dirty="0">
                <a:solidFill>
                  <a:srgbClr val="3B3835"/>
                </a:solidFill>
                <a:latin typeface="Helvetica Neue"/>
              </a:rPr>
              <a:t>infusing </a:t>
            </a:r>
            <a:r>
              <a:rPr lang="en-US" b="0" i="0" dirty="0">
                <a:solidFill>
                  <a:srgbClr val="3B3835"/>
                </a:solidFill>
                <a:effectLst/>
                <a:latin typeface="Helvetica Neue"/>
              </a:rPr>
              <a:t>a medication.</a:t>
            </a:r>
            <a:r>
              <a:rPr lang="en-US" dirty="0">
                <a:solidFill>
                  <a:srgbClr val="3B3835"/>
                </a:solidFill>
                <a:latin typeface="Helvetica Neue"/>
              </a:rPr>
              <a:t>  </a:t>
            </a:r>
            <a:endParaRPr lang="en-US" b="0" i="0" dirty="0">
              <a:solidFill>
                <a:srgbClr val="3B3835"/>
              </a:solidFill>
              <a:effectLst/>
              <a:latin typeface="Helvetica Neue"/>
            </a:endParaRPr>
          </a:p>
          <a:p>
            <a:pPr marL="171450" indent="-171450" eaLnBrk="1" hangingPunct="1">
              <a:spcBef>
                <a:spcPct val="0"/>
              </a:spcBef>
              <a:buFont typeface="Arial" panose="020B0604020202020204" pitchFamily="34" charset="0"/>
              <a:buChar char="•"/>
              <a:defRPr/>
            </a:pPr>
            <a:r>
              <a:rPr lang="en-US" b="0" i="0" dirty="0">
                <a:solidFill>
                  <a:srgbClr val="3B3835"/>
                </a:solidFill>
                <a:effectLst/>
                <a:latin typeface="Helvetica Neue"/>
              </a:rPr>
              <a:t>Before cannulating a fistula/graft or access a catheter. </a:t>
            </a:r>
          </a:p>
          <a:p>
            <a:pPr marL="171450" indent="-171450" eaLnBrk="1" hangingPunct="1">
              <a:spcBef>
                <a:spcPct val="0"/>
              </a:spcBef>
              <a:buFont typeface="Arial" panose="020B0604020202020204" pitchFamily="34" charset="0"/>
              <a:buChar char="•"/>
              <a:defRPr/>
            </a:pPr>
            <a:r>
              <a:rPr lang="en-US" b="0" i="0" dirty="0">
                <a:solidFill>
                  <a:srgbClr val="3B3835"/>
                </a:solidFill>
                <a:effectLst/>
                <a:latin typeface="Helvetica Neue"/>
              </a:rPr>
              <a:t>After touching a patient </a:t>
            </a:r>
          </a:p>
          <a:p>
            <a:pPr marL="171450" indent="-171450" eaLnBrk="1" hangingPunct="1">
              <a:spcBef>
                <a:spcPct val="0"/>
              </a:spcBef>
              <a:buFont typeface="Arial" panose="020B0604020202020204" pitchFamily="34" charset="0"/>
              <a:buChar char="•"/>
              <a:defRPr/>
            </a:pPr>
            <a:r>
              <a:rPr lang="en-US" b="0" i="0" dirty="0">
                <a:solidFill>
                  <a:srgbClr val="3B3835"/>
                </a:solidFill>
                <a:effectLst/>
                <a:latin typeface="Helvetica Neue"/>
              </a:rPr>
              <a:t>or after touching blood, body fluids, mucous membranes, wound dressings, or dialysis fluids (e.g., spent dialysate), </a:t>
            </a:r>
          </a:p>
          <a:p>
            <a:pPr marL="171450" indent="-171450" eaLnBrk="1" hangingPunct="1">
              <a:spcBef>
                <a:spcPct val="0"/>
              </a:spcBef>
              <a:buFont typeface="Arial" panose="020B0604020202020204" pitchFamily="34" charset="0"/>
              <a:buChar char="•"/>
              <a:defRPr/>
            </a:pPr>
            <a:r>
              <a:rPr lang="en-US" b="0" i="0" dirty="0">
                <a:solidFill>
                  <a:srgbClr val="3B3835"/>
                </a:solidFill>
                <a:effectLst/>
                <a:latin typeface="Helvetica Neue"/>
              </a:rPr>
              <a:t>or after touching medical equipment or other items at the dialysis station, </a:t>
            </a:r>
          </a:p>
          <a:p>
            <a:pPr marL="171450" indent="-171450" eaLnBrk="1" hangingPunct="1">
              <a:spcBef>
                <a:spcPct val="0"/>
              </a:spcBef>
              <a:buFont typeface="Arial" panose="020B0604020202020204" pitchFamily="34" charset="0"/>
              <a:buChar char="•"/>
              <a:defRPr/>
            </a:pPr>
            <a:r>
              <a:rPr lang="en-US" b="0" i="0" dirty="0">
                <a:solidFill>
                  <a:srgbClr val="3B3835"/>
                </a:solidFill>
                <a:effectLst/>
                <a:latin typeface="Helvetica Neue"/>
              </a:rPr>
              <a:t>and after removing gloves.  </a:t>
            </a:r>
          </a:p>
          <a:p>
            <a:pPr marL="171450" indent="-171450" eaLnBrk="1" hangingPunct="1">
              <a:spcBef>
                <a:spcPct val="0"/>
              </a:spcBef>
              <a:buFont typeface="Arial" panose="020B0604020202020204" pitchFamily="34" charset="0"/>
              <a:buChar char="•"/>
              <a:defRPr/>
            </a:pPr>
            <a:r>
              <a:rPr lang="en-US" b="0" i="0" dirty="0">
                <a:solidFill>
                  <a:srgbClr val="3B3835"/>
                </a:solidFill>
                <a:effectLst/>
                <a:latin typeface="Helvetica Neue"/>
              </a:rPr>
              <a:t>Remember that hand hygiene should be performed between each patient or station</a:t>
            </a:r>
          </a:p>
          <a:p>
            <a:pPr eaLnBrk="1" hangingPunct="1">
              <a:spcBef>
                <a:spcPct val="0"/>
              </a:spcBef>
              <a:defRPr/>
            </a:pPr>
            <a:endParaRPr lang="en-US" altLang="en-US" b="0" i="0" dirty="0">
              <a:solidFill>
                <a:srgbClr val="3B3835"/>
              </a:solidFill>
              <a:effectLst/>
              <a:latin typeface="Helvetica Neue"/>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a:solidFill>
                  <a:schemeClr val="bg1"/>
                </a:solidFill>
              </a:rPr>
              <a:t>A sufficient number of sinks with warm water and soap should be available to facilitate hand washing if hands are visible soiled. </a:t>
            </a:r>
          </a:p>
          <a:p>
            <a:pPr eaLnBrk="1" hangingPunct="1">
              <a:spcBef>
                <a:spcPct val="0"/>
              </a:spcBef>
              <a:defRPr/>
            </a:pPr>
            <a:r>
              <a:rPr lang="en-US" dirty="0"/>
              <a:t>If hands are not visibly soiled, use of a waterless antiseptic hand rub is recommended. </a:t>
            </a:r>
            <a:endParaRPr lang="en-US" altLang="en-US" b="1" i="1" dirty="0">
              <a:latin typeface="Arial" panose="020B0604020202020204" pitchFamily="34" charset="0"/>
              <a:cs typeface="Arial" panose="020B0604020202020204" pitchFamily="34" charset="0"/>
            </a:endParaRPr>
          </a:p>
        </p:txBody>
      </p:sp>
      <p:sp>
        <p:nvSpPr>
          <p:cNvPr id="27653"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CACA8ED9-7A19-4F7B-9D36-76344EC5B9D9}" type="slidenum">
              <a:rPr lang="en-US" altLang="en-US" sz="1200">
                <a:solidFill>
                  <a:srgbClr val="000000"/>
                </a:solidFill>
                <a:latin typeface="Times New Roman" panose="02020603050405020304" pitchFamily="18" charset="0"/>
              </a:rPr>
              <a:pPr algn="r" eaLnBrk="1" hangingPunct="1"/>
              <a:t>9</a:t>
            </a:fld>
            <a:endParaRPr lang="en-US" altLang="en-US" sz="1200">
              <a:solidFill>
                <a:srgbClr val="000000"/>
              </a:solidFill>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713956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54074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847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772173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2B0342D-FE1E-DD50-DB4F-3391053F9AD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1555"/>
            <a:ext cx="12192000" cy="6854890"/>
          </a:xfrm>
          <a:prstGeom prst="rect">
            <a:avLst/>
          </a:prstGeom>
        </p:spPr>
      </p:pic>
      <p:pic>
        <p:nvPicPr>
          <p:cNvPr id="10" name="Picture 9">
            <a:extLst>
              <a:ext uri="{FF2B5EF4-FFF2-40B4-BE49-F238E27FC236}">
                <a16:creationId xmlns:a16="http://schemas.microsoft.com/office/drawing/2014/main" id="{27314513-966E-6CE3-AD6D-81C51E5E172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199146" y="-310506"/>
            <a:ext cx="5220460" cy="2155293"/>
          </a:xfrm>
          <a:prstGeom prst="rect">
            <a:avLst/>
          </a:prstGeom>
        </p:spPr>
      </p:pic>
      <p:pic>
        <p:nvPicPr>
          <p:cNvPr id="11" name="Picture 10">
            <a:extLst>
              <a:ext uri="{FF2B5EF4-FFF2-40B4-BE49-F238E27FC236}">
                <a16:creationId xmlns:a16="http://schemas.microsoft.com/office/drawing/2014/main" id="{E58B31E8-BEA1-3E5E-FD5F-0E10F075814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48635" y="18973"/>
            <a:ext cx="12192000" cy="6854890"/>
          </a:xfrm>
          <a:prstGeom prst="rect">
            <a:avLst/>
          </a:prstGeom>
        </p:spPr>
      </p:pic>
      <p:sp>
        <p:nvSpPr>
          <p:cNvPr id="13" name="TextBox 12">
            <a:extLst>
              <a:ext uri="{FF2B5EF4-FFF2-40B4-BE49-F238E27FC236}">
                <a16:creationId xmlns:a16="http://schemas.microsoft.com/office/drawing/2014/main" id="{42230597-722A-9D1F-B99B-023DC35452E2}"/>
              </a:ext>
            </a:extLst>
          </p:cNvPr>
          <p:cNvSpPr txBox="1"/>
          <p:nvPr userDrawn="1"/>
        </p:nvSpPr>
        <p:spPr>
          <a:xfrm>
            <a:off x="884485" y="92944"/>
            <a:ext cx="8107115" cy="646331"/>
          </a:xfrm>
          <a:prstGeom prst="rect">
            <a:avLst/>
          </a:prstGeom>
          <a:noFill/>
        </p:spPr>
        <p:txBody>
          <a:bodyPr wrap="square" rtlCol="0">
            <a:spAutoFit/>
          </a:bodyPr>
          <a:lstStyle/>
          <a:p>
            <a:r>
              <a:rPr lang="en-US" sz="1800" dirty="0">
                <a:effectLst/>
                <a:latin typeface="Segoe UI" panose="020B0502040204020203" pitchFamily="34" charset="0"/>
              </a:rPr>
              <a:t>Application of Infection Prevention and Control for Outpatient Hemodialysis Settings</a:t>
            </a:r>
            <a:endParaRPr lang="en-US" sz="2000" dirty="0">
              <a:solidFill>
                <a:srgbClr val="FFFFFF"/>
              </a:solidFill>
              <a:latin typeface="Edmondsans"/>
            </a:endParaRPr>
          </a:p>
        </p:txBody>
      </p:sp>
      <p:sp>
        <p:nvSpPr>
          <p:cNvPr id="14" name="TextBox 13">
            <a:extLst>
              <a:ext uri="{FF2B5EF4-FFF2-40B4-BE49-F238E27FC236}">
                <a16:creationId xmlns:a16="http://schemas.microsoft.com/office/drawing/2014/main" id="{66013BBC-1AD8-9C29-B14E-A117677D6689}"/>
              </a:ext>
            </a:extLst>
          </p:cNvPr>
          <p:cNvSpPr txBox="1"/>
          <p:nvPr userDrawn="1"/>
        </p:nvSpPr>
        <p:spPr>
          <a:xfrm>
            <a:off x="168482" y="38501"/>
            <a:ext cx="716004" cy="646331"/>
          </a:xfrm>
          <a:prstGeom prst="rect">
            <a:avLst/>
          </a:prstGeom>
          <a:noFill/>
        </p:spPr>
        <p:txBody>
          <a:bodyPr wrap="square" rtlCol="0">
            <a:spAutoFit/>
          </a:bodyPr>
          <a:lstStyle/>
          <a:p>
            <a:r>
              <a:rPr lang="en-US" sz="3600" kern="1200">
                <a:solidFill>
                  <a:srgbClr val="FFFFFF"/>
                </a:solidFill>
                <a:effectLst/>
                <a:latin typeface="Edmondsans"/>
                <a:ea typeface="+mn-ea"/>
                <a:cs typeface="+mn-cs"/>
              </a:rPr>
              <a:t>G</a:t>
            </a:r>
            <a:endParaRPr lang="en-US" sz="3600">
              <a:solidFill>
                <a:srgbClr val="FFFFFF"/>
              </a:solidFill>
              <a:latin typeface="Edmondsans"/>
            </a:endParaRPr>
          </a:p>
        </p:txBody>
      </p:sp>
      <p:pic>
        <p:nvPicPr>
          <p:cNvPr id="2" name="Picture 1">
            <a:extLst>
              <a:ext uri="{FF2B5EF4-FFF2-40B4-BE49-F238E27FC236}">
                <a16:creationId xmlns:a16="http://schemas.microsoft.com/office/drawing/2014/main" id="{A6D5A960-A0AE-2CE8-F12B-17FE88E60338}"/>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a:stretch/>
        </p:blipFill>
        <p:spPr>
          <a:xfrm>
            <a:off x="10621818" y="6098269"/>
            <a:ext cx="1386121" cy="720551"/>
          </a:xfrm>
          <a:prstGeom prst="rect">
            <a:avLst/>
          </a:prstGeom>
        </p:spPr>
      </p:pic>
    </p:spTree>
  </p:cSld>
  <p:clrMap bg1="dk1" tx1="lt1" bg2="dk2" tx2="lt2" accent1="accent1" accent2="accent2" accent3="accent3" accent4="accent4" accent5="accent5" accent6="accent6" hlink="hlink" folHlink="folHlink"/>
  <p:sldLayoutIdLst>
    <p:sldLayoutId id="2147484051" r:id="rId1"/>
    <p:sldLayoutId id="2147484052" r:id="rId2"/>
    <p:sldLayoutId id="2147484054" r:id="rId3"/>
    <p:sldLayoutId id="2147484056" r:id="rId4"/>
  </p:sldLayoutIdLst>
  <p:txStyles>
    <p:titleStyle>
      <a:lvl1pPr algn="ctr" rtl="0" eaLnBrk="0" fontAlgn="base" hangingPunct="0">
        <a:spcBef>
          <a:spcPct val="0"/>
        </a:spcBef>
        <a:spcAft>
          <a:spcPct val="0"/>
        </a:spcAft>
        <a:defRPr sz="3600" kern="1200" cap="all">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Calibri" panose="020F0502020204030204" pitchFamily="34" charset="0"/>
        </a:defRPr>
      </a:lvl2pPr>
      <a:lvl3pPr algn="ctr" rtl="0" eaLnBrk="0" fontAlgn="base" hangingPunct="0">
        <a:spcBef>
          <a:spcPct val="0"/>
        </a:spcBef>
        <a:spcAft>
          <a:spcPct val="0"/>
        </a:spcAft>
        <a:defRPr sz="3600">
          <a:solidFill>
            <a:schemeClr val="bg1"/>
          </a:solidFill>
          <a:latin typeface="Calibri" panose="020F0502020204030204" pitchFamily="34" charset="0"/>
        </a:defRPr>
      </a:lvl3pPr>
      <a:lvl4pPr algn="ctr" rtl="0" eaLnBrk="0" fontAlgn="base" hangingPunct="0">
        <a:spcBef>
          <a:spcPct val="0"/>
        </a:spcBef>
        <a:spcAft>
          <a:spcPct val="0"/>
        </a:spcAft>
        <a:defRPr sz="3600">
          <a:solidFill>
            <a:schemeClr val="bg1"/>
          </a:solidFill>
          <a:latin typeface="Calibri" panose="020F0502020204030204" pitchFamily="34" charset="0"/>
        </a:defRPr>
      </a:lvl4pPr>
      <a:lvl5pPr algn="ctr" rtl="0" eaLnBrk="0" fontAlgn="base" hangingPunct="0">
        <a:spcBef>
          <a:spcPct val="0"/>
        </a:spcBef>
        <a:spcAft>
          <a:spcPct val="0"/>
        </a:spcAft>
        <a:defRPr sz="3600">
          <a:solidFill>
            <a:schemeClr val="bg1"/>
          </a:solidFill>
          <a:latin typeface="Calibri" panose="020F050202020403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6.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6.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41.jpe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43.jpe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4.jpeg"/><Relationship Id="rId4" Type="http://schemas.openxmlformats.org/officeDocument/2006/relationships/hyperlink" Target="https://www.cdc.gov/dialysis/PDFs/collaborative/Hemodialysis-Central-Venous-Catheter-STH-Protocol.pdf"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17.xml"/><Relationship Id="rId7" Type="http://schemas.openxmlformats.org/officeDocument/2006/relationships/image" Target="../media/image48.png"/><Relationship Id="rId12"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47.png"/><Relationship Id="rId11" Type="http://schemas.openxmlformats.org/officeDocument/2006/relationships/image" Target="../media/image6.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www.cdc.gov/dialysis/PDFs/dialysis-Station-Disinfect-Tool-508.pdf" TargetMode="External"/><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png"/><Relationship Id="rId7"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38.png"/><Relationship Id="rId4" Type="http://schemas.openxmlformats.org/officeDocument/2006/relationships/image" Target="../media/image59.jpe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63.jpe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www.cdc.gov/dialysis/prevention-tools/audit-tools.html" TargetMode="External"/><Relationship Id="rId7" Type="http://schemas.openxmlformats.org/officeDocument/2006/relationships/hyperlink" Target="https://www.cdc.gov/dialysis/prevention-tools/index.html"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www.cdc.gov/dialysis/prevention-tools/scrub-protocols.html" TargetMode="External"/><Relationship Id="rId5" Type="http://schemas.openxmlformats.org/officeDocument/2006/relationships/hyperlink" Target="https://www.cdc.gov/infectioncontrol/guidelines/dialysis/index.html" TargetMode="External"/><Relationship Id="rId4" Type="http://schemas.openxmlformats.org/officeDocument/2006/relationships/hyperlink" Target="https://www.cdc.gov/dialysis/prevention-tools/core-interventions.htm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68CAA8E-C917-7251-1C5F-B57B4D5C1614}"/>
              </a:ext>
            </a:extLst>
          </p:cNvPr>
          <p:cNvPicPr>
            <a:picLocks noChangeAspect="1"/>
          </p:cNvPicPr>
          <p:nvPr/>
        </p:nvPicPr>
        <p:blipFill>
          <a:blip r:embed="rId3">
            <a:extLst>
              <a:ext uri="{28A0092B-C50C-407E-A947-70E740481C1C}">
                <a14:useLocalDpi xmlns:a14="http://schemas.microsoft.com/office/drawing/2010/main" val="0"/>
              </a:ext>
            </a:extLst>
          </a:blip>
          <a:srcRect l="8134" r="8134"/>
          <a:stretch/>
        </p:blipFill>
        <p:spPr>
          <a:xfrm>
            <a:off x="330713" y="1617661"/>
            <a:ext cx="8166943" cy="5486400"/>
          </a:xfrm>
          <a:prstGeom prst="rect">
            <a:avLst/>
          </a:prstGeom>
        </p:spPr>
      </p:pic>
      <p:pic>
        <p:nvPicPr>
          <p:cNvPr id="10" name="Banner">
            <a:extLst>
              <a:ext uri="{FF2B5EF4-FFF2-40B4-BE49-F238E27FC236}">
                <a16:creationId xmlns:a16="http://schemas.microsoft.com/office/drawing/2014/main" id="{2F3BA1BC-14DD-D7B1-3FE7-A65C40D1F7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297" y="1089043"/>
            <a:ext cx="10224000" cy="877852"/>
          </a:xfrm>
          <a:prstGeom prst="rect">
            <a:avLst/>
          </a:prstGeom>
        </p:spPr>
      </p:pic>
      <p:sp>
        <p:nvSpPr>
          <p:cNvPr id="11" name="TextBox 10">
            <a:extLst>
              <a:ext uri="{FF2B5EF4-FFF2-40B4-BE49-F238E27FC236}">
                <a16:creationId xmlns:a16="http://schemas.microsoft.com/office/drawing/2014/main" id="{504EB66F-D806-4B4E-84B0-0E7A7C222A88}"/>
              </a:ext>
            </a:extLst>
          </p:cNvPr>
          <p:cNvSpPr txBox="1"/>
          <p:nvPr/>
        </p:nvSpPr>
        <p:spPr>
          <a:xfrm>
            <a:off x="1334703" y="1082816"/>
            <a:ext cx="4356847" cy="707886"/>
          </a:xfrm>
          <a:prstGeom prst="rect">
            <a:avLst/>
          </a:prstGeom>
          <a:noFill/>
        </p:spPr>
        <p:txBody>
          <a:bodyPr wrap="square" rtlCol="0">
            <a:spAutoFit/>
          </a:bodyPr>
          <a:lstStyle/>
          <a:p>
            <a:r>
              <a:rPr lang="en-US" sz="4000" b="1"/>
              <a:t>Module G</a:t>
            </a:r>
          </a:p>
        </p:txBody>
      </p:sp>
      <p:pic>
        <p:nvPicPr>
          <p:cNvPr id="15" name="Picture 14">
            <a:extLst>
              <a:ext uri="{FF2B5EF4-FFF2-40B4-BE49-F238E27FC236}">
                <a16:creationId xmlns:a16="http://schemas.microsoft.com/office/drawing/2014/main" id="{6C2E3546-13A1-CD04-75B7-0FB7CCE8E34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696200" y="3240069"/>
            <a:ext cx="4495800" cy="2528887"/>
          </a:xfrm>
          <a:prstGeom prst="rect">
            <a:avLst/>
          </a:prstGeom>
        </p:spPr>
      </p:pic>
      <p:pic>
        <p:nvPicPr>
          <p:cNvPr id="16" name="Picture 15" descr="A picture containing transport, airplane, aircraft, sketch&#10;&#10;Description automatically generated">
            <a:extLst>
              <a:ext uri="{FF2B5EF4-FFF2-40B4-BE49-F238E27FC236}">
                <a16:creationId xmlns:a16="http://schemas.microsoft.com/office/drawing/2014/main" id="{D0CEA614-9BE4-417E-0965-FC413ED304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96036">
            <a:off x="9596998" y="1794921"/>
            <a:ext cx="2109840" cy="14358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a:extLst>
              <a:ext uri="{FF2B5EF4-FFF2-40B4-BE49-F238E27FC236}">
                <a16:creationId xmlns:a16="http://schemas.microsoft.com/office/drawing/2014/main" id="{5E10ED17-D3A1-B4F7-4087-32C6D50CC114}"/>
              </a:ext>
            </a:extLst>
          </p:cNvPr>
          <p:cNvSpPr txBox="1">
            <a:spLocks noChangeArrowheads="1"/>
          </p:cNvSpPr>
          <p:nvPr/>
        </p:nvSpPr>
        <p:spPr>
          <a:xfrm>
            <a:off x="1676400" y="1985288"/>
            <a:ext cx="6247704" cy="2267545"/>
          </a:xfrm>
          <a:prstGeom prst="rect">
            <a:avLst/>
          </a:prstGeom>
        </p:spPr>
        <p:txBody>
          <a:bodyPr>
            <a:normAutofit/>
          </a:bodyPr>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69850" indent="0" eaLnBrk="1" hangingPunct="1">
              <a:lnSpc>
                <a:spcPct val="150000"/>
              </a:lnSpc>
              <a:spcAft>
                <a:spcPts val="1200"/>
              </a:spcAft>
              <a:buFont typeface="Arial" panose="020B0604020202020204" pitchFamily="34" charset="0"/>
              <a:buNone/>
              <a:defRPr/>
            </a:pPr>
            <a:r>
              <a:rPr lang="en-US" altLang="en-US" sz="2400">
                <a:solidFill>
                  <a:srgbClr val="532E1D"/>
                </a:solidFill>
              </a:rPr>
              <a:t>Wear disposable gloves when caring for the patient or touching the patient’s environment at the dialysis station; remove and wash hands between each patient or station.</a:t>
            </a:r>
          </a:p>
        </p:txBody>
      </p:sp>
      <p:pic>
        <p:nvPicPr>
          <p:cNvPr id="6" name="gloves" descr="A pair of hands wearing purple gloves&#10;&#10;Description automatically generated">
            <a:extLst>
              <a:ext uri="{FF2B5EF4-FFF2-40B4-BE49-F238E27FC236}">
                <a16:creationId xmlns:a16="http://schemas.microsoft.com/office/drawing/2014/main" id="{655E603A-D4DB-3B9A-F6FF-541E95ADB4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3592" y="2066659"/>
            <a:ext cx="2692498" cy="1614505"/>
          </a:xfrm>
          <a:prstGeom prst="rect">
            <a:avLst/>
          </a:prstGeom>
        </p:spPr>
      </p:pic>
      <p:pic>
        <p:nvPicPr>
          <p:cNvPr id="7" name="2 Washing hands">
            <a:extLst>
              <a:ext uri="{FF2B5EF4-FFF2-40B4-BE49-F238E27FC236}">
                <a16:creationId xmlns:a16="http://schemas.microsoft.com/office/drawing/2014/main" id="{2BE9F7A8-4989-D108-40E5-138F6D82B68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bwMode="auto">
          <a:xfrm>
            <a:off x="1035369" y="4343400"/>
            <a:ext cx="2698431"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love station" descr="A plastic box with blue gloves inside&#10;&#10;Description automatically generated">
            <a:extLst>
              <a:ext uri="{FF2B5EF4-FFF2-40B4-BE49-F238E27FC236}">
                <a16:creationId xmlns:a16="http://schemas.microsoft.com/office/drawing/2014/main" id="{B4FD74C2-F5DE-F07E-262E-6E68B91AB5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4104" y="4188685"/>
            <a:ext cx="1632686" cy="1831115"/>
          </a:xfrm>
          <a:prstGeom prst="rect">
            <a:avLst/>
          </a:prstGeom>
        </p:spPr>
      </p:pic>
      <p:pic>
        <p:nvPicPr>
          <p:cNvPr id="11" name="Dial room" descr="A room with medical equipment&#10;&#10;Description automatically generated">
            <a:extLst>
              <a:ext uri="{FF2B5EF4-FFF2-40B4-BE49-F238E27FC236}">
                <a16:creationId xmlns:a16="http://schemas.microsoft.com/office/drawing/2014/main" id="{A5A1F876-0263-D897-90B5-52558D79CD14}"/>
              </a:ext>
            </a:extLst>
          </p:cNvPr>
          <p:cNvPicPr>
            <a:picLocks noChangeAspect="1"/>
          </p:cNvPicPr>
          <p:nvPr/>
        </p:nvPicPr>
        <p:blipFill rotWithShape="1">
          <a:blip r:embed="rId6">
            <a:extLst>
              <a:ext uri="{28A0092B-C50C-407E-A947-70E740481C1C}">
                <a14:useLocalDpi xmlns:a14="http://schemas.microsoft.com/office/drawing/2010/main" val="0"/>
              </a:ext>
            </a:extLst>
          </a:blip>
          <a:srcRect b="18335"/>
          <a:stretch/>
        </p:blipFill>
        <p:spPr>
          <a:xfrm>
            <a:off x="1668044" y="533400"/>
            <a:ext cx="9070519" cy="5486400"/>
          </a:xfrm>
          <a:prstGeom prst="rect">
            <a:avLst/>
          </a:prstGeom>
        </p:spPr>
      </p:pic>
      <p:sp>
        <p:nvSpPr>
          <p:cNvPr id="22" name="White box">
            <a:extLst>
              <a:ext uri="{FF2B5EF4-FFF2-40B4-BE49-F238E27FC236}">
                <a16:creationId xmlns:a16="http://schemas.microsoft.com/office/drawing/2014/main" id="{BAB2AD50-677E-B4F1-51A4-457EA9B86431}"/>
              </a:ext>
            </a:extLst>
          </p:cNvPr>
          <p:cNvSpPr/>
          <p:nvPr/>
        </p:nvSpPr>
        <p:spPr>
          <a:xfrm>
            <a:off x="914400" y="1985289"/>
            <a:ext cx="10363200" cy="4034512"/>
          </a:xfrm>
          <a:prstGeom prst="rect">
            <a:avLst/>
          </a:prstGeom>
          <a:gradFill flip="none" rotWithShape="1">
            <a:gsLst>
              <a:gs pos="48000">
                <a:schemeClr val="accent1">
                  <a:lumMod val="5000"/>
                  <a:lumOff val="95000"/>
                </a:schemeClr>
              </a:gs>
              <a:gs pos="74000">
                <a:schemeClr val="tx1">
                  <a:alpha val="75000"/>
                </a:schemeClr>
              </a:gs>
              <a:gs pos="83000">
                <a:schemeClr val="tx1">
                  <a:alpha val="62000"/>
                </a:schemeClr>
              </a:gs>
              <a:gs pos="100000">
                <a:schemeClr val="tx1">
                  <a:alpha val="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clamp" descr="A close-up of a pair of scissors&#10;&#10;Description automatically generated">
            <a:extLst>
              <a:ext uri="{FF2B5EF4-FFF2-40B4-BE49-F238E27FC236}">
                <a16:creationId xmlns:a16="http://schemas.microsoft.com/office/drawing/2014/main" id="{5A0C5BEF-488A-9CC7-C712-2FBDA21623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489383">
            <a:off x="1431855" y="2484350"/>
            <a:ext cx="2514600" cy="2514600"/>
          </a:xfrm>
          <a:prstGeom prst="rect">
            <a:avLst/>
          </a:prstGeom>
        </p:spPr>
      </p:pic>
      <p:pic>
        <p:nvPicPr>
          <p:cNvPr id="16" name="clamp" descr="A close-up of a pair of scissors&#10;&#10;Description automatically generated">
            <a:extLst>
              <a:ext uri="{FF2B5EF4-FFF2-40B4-BE49-F238E27FC236}">
                <a16:creationId xmlns:a16="http://schemas.microsoft.com/office/drawing/2014/main" id="{C37C61E2-17EA-4AD2-DF45-853E597A5F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489383">
            <a:off x="5221944" y="2547687"/>
            <a:ext cx="2514600" cy="2514600"/>
          </a:xfrm>
          <a:prstGeom prst="rect">
            <a:avLst/>
          </a:prstGeom>
        </p:spPr>
      </p:pic>
      <p:pic>
        <p:nvPicPr>
          <p:cNvPr id="18" name="arrow" descr="A red arrow with black background&#10;&#10;Description automatically generated">
            <a:extLst>
              <a:ext uri="{FF2B5EF4-FFF2-40B4-BE49-F238E27FC236}">
                <a16:creationId xmlns:a16="http://schemas.microsoft.com/office/drawing/2014/main" id="{A7FD2F37-898E-3091-4A9C-D895E94F78E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91114" y="3406588"/>
            <a:ext cx="1545591" cy="796173"/>
          </a:xfrm>
          <a:prstGeom prst="rect">
            <a:avLst/>
          </a:prstGeom>
        </p:spPr>
      </p:pic>
      <p:pic>
        <p:nvPicPr>
          <p:cNvPr id="20" name="person" descr="A green figure on a black background&#10;&#10;Description automatically generated">
            <a:extLst>
              <a:ext uri="{FF2B5EF4-FFF2-40B4-BE49-F238E27FC236}">
                <a16:creationId xmlns:a16="http://schemas.microsoft.com/office/drawing/2014/main" id="{D5A65F32-411D-C843-3840-4A7D8E57D13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12751" y="1600200"/>
            <a:ext cx="4561368" cy="4561368"/>
          </a:xfrm>
          <a:prstGeom prst="rect">
            <a:avLst/>
          </a:prstGeom>
        </p:spPr>
      </p:pic>
      <p:pic>
        <p:nvPicPr>
          <p:cNvPr id="21" name="arrow" descr="A red arrow with black background&#10;&#10;Description automatically generated">
            <a:extLst>
              <a:ext uri="{FF2B5EF4-FFF2-40B4-BE49-F238E27FC236}">
                <a16:creationId xmlns:a16="http://schemas.microsoft.com/office/drawing/2014/main" id="{3B6D6E00-3AA8-9DFE-8162-DFB820C9EFB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06721" y="3382500"/>
            <a:ext cx="1545591" cy="796173"/>
          </a:xfrm>
          <a:prstGeom prst="rect">
            <a:avLst/>
          </a:prstGeom>
        </p:spPr>
      </p:pic>
      <p:grpSp>
        <p:nvGrpSpPr>
          <p:cNvPr id="30" name="germs">
            <a:extLst>
              <a:ext uri="{FF2B5EF4-FFF2-40B4-BE49-F238E27FC236}">
                <a16:creationId xmlns:a16="http://schemas.microsoft.com/office/drawing/2014/main" id="{1CC0451F-EAB0-8A6A-1394-B5713CE5CB20}"/>
              </a:ext>
            </a:extLst>
          </p:cNvPr>
          <p:cNvGrpSpPr/>
          <p:nvPr/>
        </p:nvGrpSpPr>
        <p:grpSpPr>
          <a:xfrm>
            <a:off x="6140624" y="2781794"/>
            <a:ext cx="4343661" cy="1988046"/>
            <a:chOff x="6140624" y="2781794"/>
            <a:chExt cx="4343661" cy="1988046"/>
          </a:xfrm>
        </p:grpSpPr>
        <p:pic>
          <p:nvPicPr>
            <p:cNvPr id="24" name="germ" descr="A circular object with brown bacteria&#10;&#10;Description automatically generated with medium confidence">
              <a:extLst>
                <a:ext uri="{FF2B5EF4-FFF2-40B4-BE49-F238E27FC236}">
                  <a16:creationId xmlns:a16="http://schemas.microsoft.com/office/drawing/2014/main" id="{2B001562-AC81-6DBD-F909-9F1A4165F22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40624" y="2781794"/>
              <a:ext cx="639904" cy="639904"/>
            </a:xfrm>
            <a:prstGeom prst="rect">
              <a:avLst/>
            </a:prstGeom>
          </p:spPr>
        </p:pic>
        <p:pic>
          <p:nvPicPr>
            <p:cNvPr id="25" name="germ" descr="A circular object with brown bacteria&#10;&#10;Description automatically generated with medium confidence">
              <a:extLst>
                <a:ext uri="{FF2B5EF4-FFF2-40B4-BE49-F238E27FC236}">
                  <a16:creationId xmlns:a16="http://schemas.microsoft.com/office/drawing/2014/main" id="{48D512BF-DDEB-07D5-8CED-2CA64CB0AF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82065" y="3906026"/>
              <a:ext cx="639904" cy="639904"/>
            </a:xfrm>
            <a:prstGeom prst="rect">
              <a:avLst/>
            </a:prstGeom>
          </p:spPr>
        </p:pic>
        <p:pic>
          <p:nvPicPr>
            <p:cNvPr id="26" name="germ" descr="A circular object with brown bacteria&#10;&#10;Description automatically generated with medium confidence">
              <a:extLst>
                <a:ext uri="{FF2B5EF4-FFF2-40B4-BE49-F238E27FC236}">
                  <a16:creationId xmlns:a16="http://schemas.microsoft.com/office/drawing/2014/main" id="{E2EE8F15-4D65-CEC7-11C6-5E81D00A91B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80471" y="3042212"/>
              <a:ext cx="639904" cy="639904"/>
            </a:xfrm>
            <a:prstGeom prst="rect">
              <a:avLst/>
            </a:prstGeom>
          </p:spPr>
        </p:pic>
        <p:pic>
          <p:nvPicPr>
            <p:cNvPr id="27" name="germ" descr="A circular object with brown bacteria&#10;&#10;Description automatically generated with medium confidence">
              <a:extLst>
                <a:ext uri="{FF2B5EF4-FFF2-40B4-BE49-F238E27FC236}">
                  <a16:creationId xmlns:a16="http://schemas.microsoft.com/office/drawing/2014/main" id="{8A7AC8F3-2879-666C-1B65-C78FDC1D2CA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04534" y="3005704"/>
              <a:ext cx="639904" cy="639904"/>
            </a:xfrm>
            <a:prstGeom prst="rect">
              <a:avLst/>
            </a:prstGeom>
          </p:spPr>
        </p:pic>
        <p:pic>
          <p:nvPicPr>
            <p:cNvPr id="28" name="germ" descr="A circular object with brown bacteria&#10;&#10;Description automatically generated with medium confidence">
              <a:extLst>
                <a:ext uri="{FF2B5EF4-FFF2-40B4-BE49-F238E27FC236}">
                  <a16:creationId xmlns:a16="http://schemas.microsoft.com/office/drawing/2014/main" id="{8AEAFAA1-495C-641E-89CA-34A786ADD90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45975" y="4129936"/>
              <a:ext cx="639904" cy="639904"/>
            </a:xfrm>
            <a:prstGeom prst="rect">
              <a:avLst/>
            </a:prstGeom>
          </p:spPr>
        </p:pic>
        <p:pic>
          <p:nvPicPr>
            <p:cNvPr id="29" name="germ" descr="A circular object with brown bacteria&#10;&#10;Description automatically generated with medium confidence">
              <a:extLst>
                <a:ext uri="{FF2B5EF4-FFF2-40B4-BE49-F238E27FC236}">
                  <a16:creationId xmlns:a16="http://schemas.microsoft.com/office/drawing/2014/main" id="{9F42986F-8BAF-EF86-0588-A32D65BE28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44381" y="3266122"/>
              <a:ext cx="639904" cy="639904"/>
            </a:xfrm>
            <a:prstGeom prst="rect">
              <a:avLst/>
            </a:prstGeom>
          </p:spPr>
        </p:pic>
      </p:grpSp>
      <p:sp>
        <p:nvSpPr>
          <p:cNvPr id="25603" name="Text 2">
            <a:extLst>
              <a:ext uri="{FF2B5EF4-FFF2-40B4-BE49-F238E27FC236}">
                <a16:creationId xmlns:a16="http://schemas.microsoft.com/office/drawing/2014/main" id="{277AA1A0-D337-4EA5-A324-D8D04E420AF0}"/>
              </a:ext>
            </a:extLst>
          </p:cNvPr>
          <p:cNvSpPr>
            <a:spLocks noGrp="1" noChangeArrowheads="1"/>
          </p:cNvSpPr>
          <p:nvPr>
            <p:ph idx="4294967295"/>
          </p:nvPr>
        </p:nvSpPr>
        <p:spPr>
          <a:xfrm>
            <a:off x="1508312" y="2287685"/>
            <a:ext cx="9105900" cy="2144648"/>
          </a:xfrm>
          <a:prstGeom prst="rect">
            <a:avLst/>
          </a:prstGeom>
        </p:spPr>
        <p:txBody>
          <a:bodyPr>
            <a:normAutofit/>
          </a:bodyPr>
          <a:lstStyle/>
          <a:p>
            <a:pPr marL="69850" indent="0" eaLnBrk="1" hangingPunct="1">
              <a:buNone/>
              <a:defRPr/>
            </a:pPr>
            <a:r>
              <a:rPr lang="en-US" altLang="en-US" sz="2400">
                <a:solidFill>
                  <a:srgbClr val="532E1D"/>
                </a:solidFill>
              </a:rPr>
              <a:t>Items taken into the dialysis station should either be: </a:t>
            </a:r>
          </a:p>
          <a:p>
            <a:pPr eaLnBrk="1" hangingPunct="1">
              <a:lnSpc>
                <a:spcPct val="90000"/>
              </a:lnSpc>
              <a:defRPr/>
            </a:pPr>
            <a:r>
              <a:rPr lang="en-US" altLang="en-US" sz="2000">
                <a:solidFill>
                  <a:srgbClr val="532E1D"/>
                </a:solidFill>
              </a:rPr>
              <a:t>Disposed of</a:t>
            </a:r>
          </a:p>
          <a:p>
            <a:pPr eaLnBrk="1" hangingPunct="1">
              <a:lnSpc>
                <a:spcPct val="90000"/>
              </a:lnSpc>
              <a:defRPr/>
            </a:pPr>
            <a:r>
              <a:rPr lang="en-US" altLang="en-US" sz="2000">
                <a:solidFill>
                  <a:srgbClr val="532E1D"/>
                </a:solidFill>
              </a:rPr>
              <a:t>Dedicated for use only on a single patient</a:t>
            </a:r>
          </a:p>
          <a:p>
            <a:pPr eaLnBrk="1" hangingPunct="1">
              <a:lnSpc>
                <a:spcPct val="90000"/>
              </a:lnSpc>
              <a:defRPr/>
            </a:pPr>
            <a:r>
              <a:rPr lang="en-US" altLang="en-US" sz="2000">
                <a:solidFill>
                  <a:srgbClr val="532E1D"/>
                </a:solidFill>
              </a:rPr>
              <a:t>Cleaned and disinfected before being taken to a common clean area or used on another patient</a:t>
            </a:r>
          </a:p>
        </p:txBody>
      </p:sp>
      <p:sp>
        <p:nvSpPr>
          <p:cNvPr id="32" name="Note">
            <a:extLst>
              <a:ext uri="{FF2B5EF4-FFF2-40B4-BE49-F238E27FC236}">
                <a16:creationId xmlns:a16="http://schemas.microsoft.com/office/drawing/2014/main" id="{B00806B2-D593-59EC-D4E9-CA004342EAD5}"/>
              </a:ext>
            </a:extLst>
          </p:cNvPr>
          <p:cNvSpPr txBox="1"/>
          <p:nvPr/>
        </p:nvSpPr>
        <p:spPr>
          <a:xfrm>
            <a:off x="1633865" y="5182549"/>
            <a:ext cx="9296400" cy="590931"/>
          </a:xfrm>
          <a:prstGeom prst="rect">
            <a:avLst/>
          </a:prstGeom>
          <a:noFill/>
        </p:spPr>
        <p:txBody>
          <a:bodyPr wrap="square">
            <a:spAutoFit/>
          </a:bodyPr>
          <a:lstStyle/>
          <a:p>
            <a:pPr marL="69850" indent="0" eaLnBrk="1" hangingPunct="1">
              <a:lnSpc>
                <a:spcPct val="90000"/>
              </a:lnSpc>
              <a:buNone/>
              <a:defRPr/>
            </a:pPr>
            <a:r>
              <a:rPr lang="en-US" altLang="en-US" sz="1800">
                <a:solidFill>
                  <a:srgbClr val="532E1D"/>
                </a:solidFill>
              </a:rPr>
              <a:t>Non disposable items that cannot be cleaned and disinfected (e.g., adhesive tape, cloth-covered blood pressure cuffs) should be dedicated for single patient use only</a:t>
            </a:r>
          </a:p>
        </p:txBody>
      </p:sp>
      <p:pic>
        <p:nvPicPr>
          <p:cNvPr id="2" name="Banner">
            <a:extLst>
              <a:ext uri="{FF2B5EF4-FFF2-40B4-BE49-F238E27FC236}">
                <a16:creationId xmlns:a16="http://schemas.microsoft.com/office/drawing/2014/main" id="{96B42564-B239-5F6C-7E98-02FBF201613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Header">
            <a:extLst>
              <a:ext uri="{FF2B5EF4-FFF2-40B4-BE49-F238E27FC236}">
                <a16:creationId xmlns:a16="http://schemas.microsoft.com/office/drawing/2014/main" id="{73446EEF-1AF2-2252-7982-A0C847219D92}"/>
              </a:ext>
            </a:extLst>
          </p:cNvPr>
          <p:cNvSpPr txBox="1"/>
          <p:nvPr/>
        </p:nvSpPr>
        <p:spPr>
          <a:xfrm>
            <a:off x="1143000" y="1070650"/>
            <a:ext cx="9448800" cy="707886"/>
          </a:xfrm>
          <a:prstGeom prst="rect">
            <a:avLst/>
          </a:prstGeom>
          <a:noFill/>
        </p:spPr>
        <p:txBody>
          <a:bodyPr wrap="square" rtlCol="0">
            <a:spAutoFit/>
          </a:bodyPr>
          <a:lstStyle/>
          <a:p>
            <a:r>
              <a:rPr lang="en-US" sz="4000" b="1"/>
              <a:t>Infection Prevention Control Precautions </a:t>
            </a:r>
          </a:p>
        </p:txBody>
      </p:sp>
      <p:pic>
        <p:nvPicPr>
          <p:cNvPr id="34" name="Picture 33" descr="A red push pin on a black background&#10;&#10;Description automatically generated">
            <a:extLst>
              <a:ext uri="{FF2B5EF4-FFF2-40B4-BE49-F238E27FC236}">
                <a16:creationId xmlns:a16="http://schemas.microsoft.com/office/drawing/2014/main" id="{13FC856F-346A-E1E4-06F2-3A1C6DC5586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6727302">
            <a:off x="1038268" y="5067613"/>
            <a:ext cx="675919" cy="675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300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childTnLst>
                                </p:cTn>
                              </p:par>
                              <p:par>
                                <p:cTn id="23" presetID="10" presetClass="entr" presetSubtype="0" fill="hold" nodeType="withEffect">
                                  <p:stCondLst>
                                    <p:cond delay="300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childTnLst>
                                </p:cTn>
                              </p:par>
                              <p:par>
                                <p:cTn id="26" presetID="10" presetClass="entr" presetSubtype="0" fill="hold" nodeType="withEffect">
                                  <p:stCondLst>
                                    <p:cond delay="300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childTnLst>
                                </p:cTn>
                              </p:par>
                              <p:par>
                                <p:cTn id="29" presetID="10" presetClass="entr" presetSubtype="0" fill="hold" nodeType="withEffect">
                                  <p:stCondLst>
                                    <p:cond delay="300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childTnLst>
                                </p:cTn>
                              </p:par>
                              <p:par>
                                <p:cTn id="32" presetID="10" presetClass="entr" presetSubtype="0" fill="hold" nodeType="withEffect">
                                  <p:stCondLst>
                                    <p:cond delay="300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childTnLst>
                                </p:cTn>
                              </p:par>
                              <p:par>
                                <p:cTn id="35" presetID="10" presetClass="entr" presetSubtype="0" fill="hold" nodeType="withEffect">
                                  <p:stCondLst>
                                    <p:cond delay="300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childTnLst>
                                </p:cTn>
                              </p:par>
                              <p:par>
                                <p:cTn id="38" presetID="10" presetClass="entr" presetSubtype="0" fill="hold" grpId="0" nodeType="withEffect">
                                  <p:stCondLst>
                                    <p:cond delay="300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5603">
                                            <p:txEl>
                                              <p:pRg st="0" end="0"/>
                                            </p:txEl>
                                          </p:spTgt>
                                        </p:tgtEl>
                                        <p:attrNameLst>
                                          <p:attrName>style.visibility</p:attrName>
                                        </p:attrNameLst>
                                      </p:cBhvr>
                                      <p:to>
                                        <p:strVal val="visible"/>
                                      </p:to>
                                    </p:set>
                                    <p:animEffect transition="in" filter="fade">
                                      <p:cBhvr>
                                        <p:cTn id="45" dur="500"/>
                                        <p:tgtEl>
                                          <p:spTgt spid="25603">
                                            <p:txEl>
                                              <p:pRg st="0" end="0"/>
                                            </p:txEl>
                                          </p:spTgt>
                                        </p:tgtEl>
                                      </p:cBhvr>
                                    </p:animEffect>
                                  </p:childTnLst>
                                </p:cTn>
                              </p:par>
                              <p:par>
                                <p:cTn id="46" presetID="10" presetClass="exit" presetSubtype="0" fill="hold" nodeType="withEffect">
                                  <p:stCondLst>
                                    <p:cond delay="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30"/>
                                        </p:tgtEl>
                                      </p:cBhvr>
                                    </p:animEffect>
                                    <p:set>
                                      <p:cBhvr>
                                        <p:cTn id="51" dur="1" fill="hold">
                                          <p:stCondLst>
                                            <p:cond delay="499"/>
                                          </p:stCondLst>
                                        </p:cTn>
                                        <p:tgtEl>
                                          <p:spTgt spid="30"/>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21"/>
                                        </p:tgtEl>
                                      </p:cBhvr>
                                    </p:animEffect>
                                    <p:set>
                                      <p:cBhvr>
                                        <p:cTn id="54" dur="1" fill="hold">
                                          <p:stCondLst>
                                            <p:cond delay="499"/>
                                          </p:stCondLst>
                                        </p:cTn>
                                        <p:tgtEl>
                                          <p:spTgt spid="21"/>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8"/>
                                        </p:tgtEl>
                                      </p:cBhvr>
                                    </p:animEffect>
                                    <p:set>
                                      <p:cBhvr>
                                        <p:cTn id="60" dur="1" fill="hold">
                                          <p:stCondLst>
                                            <p:cond delay="499"/>
                                          </p:stCondLst>
                                        </p:cTn>
                                        <p:tgtEl>
                                          <p:spTgt spid="18"/>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6"/>
                                        </p:tgtEl>
                                      </p:cBhvr>
                                    </p:animEffect>
                                    <p:set>
                                      <p:cBhvr>
                                        <p:cTn id="63" dur="1" fill="hold">
                                          <p:stCondLst>
                                            <p:cond delay="499"/>
                                          </p:stCondLst>
                                        </p:cTn>
                                        <p:tgtEl>
                                          <p:spTgt spid="16"/>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5"/>
                                        </p:tgtEl>
                                      </p:cBhvr>
                                    </p:animEffect>
                                    <p:set>
                                      <p:cBhvr>
                                        <p:cTn id="66" dur="1" fill="hold">
                                          <p:stCondLst>
                                            <p:cond delay="499"/>
                                          </p:stCondLst>
                                        </p:cTn>
                                        <p:tgtEl>
                                          <p:spTgt spid="15"/>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22"/>
                                        </p:tgtEl>
                                      </p:cBhvr>
                                    </p:animEffect>
                                    <p:set>
                                      <p:cBhvr>
                                        <p:cTn id="69" dur="1" fill="hold">
                                          <p:stCondLst>
                                            <p:cond delay="499"/>
                                          </p:stCondLst>
                                        </p:cTn>
                                        <p:tgtEl>
                                          <p:spTgt spid="22"/>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5603">
                                            <p:txEl>
                                              <p:pRg st="1" end="1"/>
                                            </p:txEl>
                                          </p:spTgt>
                                        </p:tgtEl>
                                        <p:attrNameLst>
                                          <p:attrName>style.visibility</p:attrName>
                                        </p:attrNameLst>
                                      </p:cBhvr>
                                      <p:to>
                                        <p:strVal val="visible"/>
                                      </p:to>
                                    </p:set>
                                    <p:animEffect transition="in" filter="fade">
                                      <p:cBhvr>
                                        <p:cTn id="74" dur="500"/>
                                        <p:tgtEl>
                                          <p:spTgt spid="25603">
                                            <p:txEl>
                                              <p:pRg st="1" end="1"/>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25603">
                                            <p:txEl>
                                              <p:pRg st="2" end="2"/>
                                            </p:txEl>
                                          </p:spTgt>
                                        </p:tgtEl>
                                        <p:attrNameLst>
                                          <p:attrName>style.visibility</p:attrName>
                                        </p:attrNameLst>
                                      </p:cBhvr>
                                      <p:to>
                                        <p:strVal val="visible"/>
                                      </p:to>
                                    </p:set>
                                    <p:animEffect transition="in" filter="fade">
                                      <p:cBhvr>
                                        <p:cTn id="79" dur="500"/>
                                        <p:tgtEl>
                                          <p:spTgt spid="25603">
                                            <p:txEl>
                                              <p:pRg st="2" end="2"/>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25603">
                                            <p:txEl>
                                              <p:pRg st="3" end="3"/>
                                            </p:txEl>
                                          </p:spTgt>
                                        </p:tgtEl>
                                        <p:attrNameLst>
                                          <p:attrName>style.visibility</p:attrName>
                                        </p:attrNameLst>
                                      </p:cBhvr>
                                      <p:to>
                                        <p:strVal val="visible"/>
                                      </p:to>
                                    </p:set>
                                    <p:animEffect transition="in" filter="fade">
                                      <p:cBhvr>
                                        <p:cTn id="84" dur="500"/>
                                        <p:tgtEl>
                                          <p:spTgt spid="25603">
                                            <p:txEl>
                                              <p:pRg st="3" end="3"/>
                                            </p:txEl>
                                          </p:spTgt>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fade">
                                      <p:cBhvr>
                                        <p:cTn id="87" dur="500"/>
                                        <p:tgtEl>
                                          <p:spTgt spid="32"/>
                                        </p:tgtEl>
                                      </p:cBhvr>
                                    </p:animEffect>
                                  </p:childTnLst>
                                </p:cTn>
                              </p:par>
                              <p:par>
                                <p:cTn id="88" presetID="10" presetClass="entr" presetSubtype="0" fill="hold" nodeType="withEffect">
                                  <p:stCondLst>
                                    <p:cond delay="0"/>
                                  </p:stCondLst>
                                  <p:childTnLst>
                                    <p:set>
                                      <p:cBhvr>
                                        <p:cTn id="89" dur="1" fill="hold">
                                          <p:stCondLst>
                                            <p:cond delay="0"/>
                                          </p:stCondLst>
                                        </p:cTn>
                                        <p:tgtEl>
                                          <p:spTgt spid="34"/>
                                        </p:tgtEl>
                                        <p:attrNameLst>
                                          <p:attrName>style.visibility</p:attrName>
                                        </p:attrNameLst>
                                      </p:cBhvr>
                                      <p:to>
                                        <p:strVal val="visible"/>
                                      </p:to>
                                    </p:set>
                                    <p:animEffect transition="in" filter="fade">
                                      <p:cBhvr>
                                        <p:cTn id="9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22" grpId="1" animBg="1"/>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43314-E98D-7881-C547-94F6B789FE79}"/>
            </a:ext>
          </a:extLst>
        </p:cNvPr>
        <p:cNvGrpSpPr/>
        <p:nvPr/>
      </p:nvGrpSpPr>
      <p:grpSpPr>
        <a:xfrm>
          <a:off x="0" y="0"/>
          <a:ext cx="0" cy="0"/>
          <a:chOff x="0" y="0"/>
          <a:chExt cx="0" cy="0"/>
        </a:xfrm>
      </p:grpSpPr>
      <p:pic>
        <p:nvPicPr>
          <p:cNvPr id="2" name="Banner">
            <a:extLst>
              <a:ext uri="{FF2B5EF4-FFF2-40B4-BE49-F238E27FC236}">
                <a16:creationId xmlns:a16="http://schemas.microsoft.com/office/drawing/2014/main" id="{2527F640-0939-3AEC-A0C1-CE2688AC89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Header">
            <a:extLst>
              <a:ext uri="{FF2B5EF4-FFF2-40B4-BE49-F238E27FC236}">
                <a16:creationId xmlns:a16="http://schemas.microsoft.com/office/drawing/2014/main" id="{8DD711E0-9A33-FC74-4E73-B624E2B738CD}"/>
              </a:ext>
            </a:extLst>
          </p:cNvPr>
          <p:cNvSpPr txBox="1"/>
          <p:nvPr/>
        </p:nvSpPr>
        <p:spPr>
          <a:xfrm>
            <a:off x="1143000" y="1070650"/>
            <a:ext cx="9448800" cy="707886"/>
          </a:xfrm>
          <a:prstGeom prst="rect">
            <a:avLst/>
          </a:prstGeom>
          <a:noFill/>
        </p:spPr>
        <p:txBody>
          <a:bodyPr wrap="square" rtlCol="0">
            <a:spAutoFit/>
          </a:bodyPr>
          <a:lstStyle/>
          <a:p>
            <a:r>
              <a:rPr lang="en-US" sz="4000" b="1"/>
              <a:t>Infection Prevention Control Precautions </a:t>
            </a:r>
          </a:p>
        </p:txBody>
      </p:sp>
      <p:sp>
        <p:nvSpPr>
          <p:cNvPr id="25603" name="Text 1">
            <a:extLst>
              <a:ext uri="{FF2B5EF4-FFF2-40B4-BE49-F238E27FC236}">
                <a16:creationId xmlns:a16="http://schemas.microsoft.com/office/drawing/2014/main" id="{E4D22ECB-F4C9-EB33-78B4-81EE5EAFD95B}"/>
              </a:ext>
            </a:extLst>
          </p:cNvPr>
          <p:cNvSpPr>
            <a:spLocks noGrp="1" noChangeArrowheads="1"/>
          </p:cNvSpPr>
          <p:nvPr>
            <p:ph idx="4294967295"/>
          </p:nvPr>
        </p:nvSpPr>
        <p:spPr>
          <a:xfrm>
            <a:off x="1409700" y="1985289"/>
            <a:ext cx="5905500" cy="3958311"/>
          </a:xfrm>
          <a:prstGeom prst="rect">
            <a:avLst/>
          </a:prstGeom>
        </p:spPr>
        <p:txBody>
          <a:bodyPr>
            <a:normAutofit/>
          </a:bodyPr>
          <a:lstStyle/>
          <a:p>
            <a:pPr marL="69850" indent="0" eaLnBrk="1" hangingPunct="1">
              <a:lnSpc>
                <a:spcPct val="150000"/>
              </a:lnSpc>
              <a:buNone/>
              <a:defRPr/>
            </a:pPr>
            <a:r>
              <a:rPr lang="en-US" altLang="en-US" sz="2200">
                <a:solidFill>
                  <a:srgbClr val="532E1D"/>
                </a:solidFill>
              </a:rPr>
              <a:t>Unused medications including multiple dose vials or supplies (e.g., syringes, alcohol swabs) taken to the patient’s station should be used only for that patient and should not be returned to a common clean area or used on another patient.</a:t>
            </a:r>
          </a:p>
        </p:txBody>
      </p:sp>
      <p:pic>
        <p:nvPicPr>
          <p:cNvPr id="6" name="supplies" descr="A tray of medical supplies&#10;&#10;Description automatically generated">
            <a:extLst>
              <a:ext uri="{FF2B5EF4-FFF2-40B4-BE49-F238E27FC236}">
                <a16:creationId xmlns:a16="http://schemas.microsoft.com/office/drawing/2014/main" id="{16C0EB64-23C3-BAB7-3B8A-A9E842E220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2392" y="1980342"/>
            <a:ext cx="2906110" cy="1901294"/>
          </a:xfrm>
          <a:prstGeom prst="rect">
            <a:avLst/>
          </a:prstGeom>
        </p:spPr>
      </p:pic>
      <p:pic>
        <p:nvPicPr>
          <p:cNvPr id="10" name="Vial" descr="A close-up of a bottle&#10;&#10;Description automatically generated">
            <a:extLst>
              <a:ext uri="{FF2B5EF4-FFF2-40B4-BE49-F238E27FC236}">
                <a16:creationId xmlns:a16="http://schemas.microsoft.com/office/drawing/2014/main" id="{A388F45C-FDC3-1C11-494B-6FE648CA65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38234" y="3192908"/>
            <a:ext cx="531187" cy="1051261"/>
          </a:xfrm>
          <a:prstGeom prst="rect">
            <a:avLst/>
          </a:prstGeom>
        </p:spPr>
      </p:pic>
      <p:pic>
        <p:nvPicPr>
          <p:cNvPr id="8" name="Vial" descr="A close-up of a bottle of liquid&#10;&#10;Description automatically generated">
            <a:extLst>
              <a:ext uri="{FF2B5EF4-FFF2-40B4-BE49-F238E27FC236}">
                <a16:creationId xmlns:a16="http://schemas.microsoft.com/office/drawing/2014/main" id="{66337D91-B78A-2604-BB66-53A3732014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00" y="3207721"/>
            <a:ext cx="2033270" cy="1374723"/>
          </a:xfrm>
          <a:prstGeom prst="rect">
            <a:avLst/>
          </a:prstGeom>
        </p:spPr>
      </p:pic>
      <p:pic>
        <p:nvPicPr>
          <p:cNvPr id="11" name="person" descr="A green figure on a black background&#10;&#10;Description automatically generated">
            <a:extLst>
              <a:ext uri="{FF2B5EF4-FFF2-40B4-BE49-F238E27FC236}">
                <a16:creationId xmlns:a16="http://schemas.microsoft.com/office/drawing/2014/main" id="{F4ACCF7B-D822-9329-3568-0ED3F22D2A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86631" y="2871407"/>
            <a:ext cx="4039398" cy="4039398"/>
          </a:xfrm>
          <a:prstGeom prst="rect">
            <a:avLst/>
          </a:prstGeom>
        </p:spPr>
      </p:pic>
      <p:sp>
        <p:nvSpPr>
          <p:cNvPr id="13" name="Only one">
            <a:extLst>
              <a:ext uri="{FF2B5EF4-FFF2-40B4-BE49-F238E27FC236}">
                <a16:creationId xmlns:a16="http://schemas.microsoft.com/office/drawing/2014/main" id="{67A7FC3A-C0F2-D256-DDA0-198D94E94EF5}"/>
              </a:ext>
            </a:extLst>
          </p:cNvPr>
          <p:cNvSpPr txBox="1"/>
          <p:nvPr/>
        </p:nvSpPr>
        <p:spPr>
          <a:xfrm>
            <a:off x="8537240" y="4596625"/>
            <a:ext cx="1084654" cy="1077218"/>
          </a:xfrm>
          <a:prstGeom prst="rect">
            <a:avLst/>
          </a:prstGeom>
          <a:noFill/>
        </p:spPr>
        <p:txBody>
          <a:bodyPr wrap="square">
            <a:spAutoFit/>
          </a:bodyPr>
          <a:lstStyle/>
          <a:p>
            <a:pPr algn="ctr"/>
            <a:r>
              <a:rPr lang="en-US" altLang="en-US" sz="3200">
                <a:solidFill>
                  <a:srgbClr val="FF0000"/>
                </a:solidFill>
              </a:rPr>
              <a:t>ONLY</a:t>
            </a:r>
          </a:p>
          <a:p>
            <a:pPr algn="ctr"/>
            <a:r>
              <a:rPr lang="en-US" sz="3200">
                <a:solidFill>
                  <a:srgbClr val="FF0000"/>
                </a:solidFill>
              </a:rPr>
              <a:t>ONE</a:t>
            </a:r>
          </a:p>
        </p:txBody>
      </p:sp>
      <p:sp>
        <p:nvSpPr>
          <p:cNvPr id="3" name="text 2 header">
            <a:extLst>
              <a:ext uri="{FF2B5EF4-FFF2-40B4-BE49-F238E27FC236}">
                <a16:creationId xmlns:a16="http://schemas.microsoft.com/office/drawing/2014/main" id="{FA18D7BF-DBA9-9F2D-53ED-0CE67CEA8627}"/>
              </a:ext>
            </a:extLst>
          </p:cNvPr>
          <p:cNvSpPr txBox="1">
            <a:spLocks noChangeArrowheads="1"/>
          </p:cNvSpPr>
          <p:nvPr/>
        </p:nvSpPr>
        <p:spPr>
          <a:xfrm>
            <a:off x="1304925" y="1998505"/>
            <a:ext cx="9105900" cy="516096"/>
          </a:xfrm>
          <a:prstGeom prst="rect">
            <a:avLst/>
          </a:prstGeom>
        </p:spPr>
        <p:txBody>
          <a:bodyPr>
            <a:normAutofit/>
          </a:bodyPr>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69850" indent="0" eaLnBrk="1" hangingPunct="1">
              <a:lnSpc>
                <a:spcPct val="90000"/>
              </a:lnSpc>
              <a:buNone/>
              <a:defRPr/>
            </a:pPr>
            <a:r>
              <a:rPr lang="en-US" altLang="en-US" sz="2400">
                <a:solidFill>
                  <a:srgbClr val="532E1D"/>
                </a:solidFill>
              </a:rPr>
              <a:t>Additional measure to prevent contamination of clean/sterile items:</a:t>
            </a:r>
          </a:p>
        </p:txBody>
      </p:sp>
      <p:sp>
        <p:nvSpPr>
          <p:cNvPr id="14" name="text 2">
            <a:extLst>
              <a:ext uri="{FF2B5EF4-FFF2-40B4-BE49-F238E27FC236}">
                <a16:creationId xmlns:a16="http://schemas.microsoft.com/office/drawing/2014/main" id="{3EFB9A31-622C-1CD5-F4C8-25342F12B814}"/>
              </a:ext>
            </a:extLst>
          </p:cNvPr>
          <p:cNvSpPr txBox="1">
            <a:spLocks noChangeArrowheads="1"/>
          </p:cNvSpPr>
          <p:nvPr/>
        </p:nvSpPr>
        <p:spPr>
          <a:xfrm>
            <a:off x="1304925" y="1998504"/>
            <a:ext cx="9105900" cy="4364177"/>
          </a:xfrm>
          <a:prstGeom prst="rect">
            <a:avLst/>
          </a:prstGeom>
        </p:spPr>
        <p:txBody>
          <a:bodyPr>
            <a:normAutofit/>
          </a:bodyPr>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69850" indent="0" eaLnBrk="1" hangingPunct="1">
              <a:lnSpc>
                <a:spcPct val="90000"/>
              </a:lnSpc>
              <a:buNone/>
              <a:defRPr/>
            </a:pPr>
            <a:endParaRPr lang="en-US" altLang="en-US" sz="2400">
              <a:solidFill>
                <a:srgbClr val="532E1D"/>
              </a:solidFill>
            </a:endParaRPr>
          </a:p>
          <a:p>
            <a:pPr marL="403225" lvl="1" eaLnBrk="1" hangingPunct="1">
              <a:lnSpc>
                <a:spcPct val="90000"/>
              </a:lnSpc>
              <a:defRPr/>
            </a:pPr>
            <a:r>
              <a:rPr lang="en-US" altLang="en-US" sz="2000">
                <a:solidFill>
                  <a:srgbClr val="532E1D"/>
                </a:solidFill>
              </a:rPr>
              <a:t>Prepare medications in a room/area separated from treatment area and designated only for medications</a:t>
            </a:r>
          </a:p>
          <a:p>
            <a:pPr marL="403225" lvl="1" eaLnBrk="1" hangingPunct="1">
              <a:lnSpc>
                <a:spcPct val="90000"/>
              </a:lnSpc>
              <a:defRPr/>
            </a:pPr>
            <a:r>
              <a:rPr lang="en-US" altLang="en-US" sz="2000">
                <a:solidFill>
                  <a:srgbClr val="532E1D"/>
                </a:solidFill>
              </a:rPr>
              <a:t>Do not handle/store contaminated/used supplies in areas where medicine/clean supplies are handled</a:t>
            </a:r>
          </a:p>
          <a:p>
            <a:pPr marL="403225" lvl="1" eaLnBrk="1" hangingPunct="1">
              <a:lnSpc>
                <a:spcPct val="90000"/>
              </a:lnSpc>
              <a:defRPr/>
            </a:pPr>
            <a:r>
              <a:rPr lang="en-US" altLang="en-US" sz="2000">
                <a:solidFill>
                  <a:srgbClr val="532E1D"/>
                </a:solidFill>
              </a:rPr>
              <a:t>Deliver medications separately to each patient</a:t>
            </a:r>
          </a:p>
          <a:p>
            <a:pPr marL="403225" lvl="1" eaLnBrk="1" hangingPunct="1">
              <a:lnSpc>
                <a:spcPct val="90000"/>
              </a:lnSpc>
              <a:defRPr/>
            </a:pPr>
            <a:r>
              <a:rPr lang="en-US" altLang="en-US" sz="2000">
                <a:solidFill>
                  <a:srgbClr val="532E1D"/>
                </a:solidFill>
              </a:rPr>
              <a:t> </a:t>
            </a:r>
          </a:p>
        </p:txBody>
      </p:sp>
      <p:sp>
        <p:nvSpPr>
          <p:cNvPr id="16" name="preparation">
            <a:extLst>
              <a:ext uri="{FF2B5EF4-FFF2-40B4-BE49-F238E27FC236}">
                <a16:creationId xmlns:a16="http://schemas.microsoft.com/office/drawing/2014/main" id="{DE72C7FC-42E3-C084-0770-FFC0DDD6CB9C}"/>
              </a:ext>
            </a:extLst>
          </p:cNvPr>
          <p:cNvSpPr txBox="1"/>
          <p:nvPr/>
        </p:nvSpPr>
        <p:spPr>
          <a:xfrm>
            <a:off x="4806075" y="3654206"/>
            <a:ext cx="2057400" cy="461665"/>
          </a:xfrm>
          <a:prstGeom prst="rect">
            <a:avLst/>
          </a:prstGeom>
          <a:noFill/>
        </p:spPr>
        <p:txBody>
          <a:bodyPr wrap="square">
            <a:spAutoFit/>
          </a:bodyPr>
          <a:lstStyle/>
          <a:p>
            <a:r>
              <a:rPr lang="en-US" altLang="en-US" sz="2400">
                <a:solidFill>
                  <a:schemeClr val="accent2">
                    <a:lumMod val="75000"/>
                  </a:schemeClr>
                </a:solidFill>
                <a:latin typeface="+mn-lt"/>
              </a:rPr>
              <a:t>Preparation</a:t>
            </a:r>
            <a:endParaRPr lang="en-US" sz="2400">
              <a:solidFill>
                <a:schemeClr val="accent2">
                  <a:lumMod val="75000"/>
                </a:schemeClr>
              </a:solidFill>
              <a:latin typeface="+mn-lt"/>
            </a:endParaRPr>
          </a:p>
        </p:txBody>
      </p:sp>
      <p:sp>
        <p:nvSpPr>
          <p:cNvPr id="17" name="treatment">
            <a:extLst>
              <a:ext uri="{FF2B5EF4-FFF2-40B4-BE49-F238E27FC236}">
                <a16:creationId xmlns:a16="http://schemas.microsoft.com/office/drawing/2014/main" id="{23FEC6ED-7FF4-4C9E-BE25-B833308E0B31}"/>
              </a:ext>
            </a:extLst>
          </p:cNvPr>
          <p:cNvSpPr txBox="1"/>
          <p:nvPr/>
        </p:nvSpPr>
        <p:spPr>
          <a:xfrm>
            <a:off x="7620000" y="3654206"/>
            <a:ext cx="2057400" cy="461665"/>
          </a:xfrm>
          <a:prstGeom prst="rect">
            <a:avLst/>
          </a:prstGeom>
          <a:noFill/>
        </p:spPr>
        <p:txBody>
          <a:bodyPr wrap="square">
            <a:spAutoFit/>
          </a:bodyPr>
          <a:lstStyle/>
          <a:p>
            <a:r>
              <a:rPr lang="en-US" altLang="en-US" sz="2400">
                <a:solidFill>
                  <a:schemeClr val="accent1">
                    <a:lumMod val="75000"/>
                  </a:schemeClr>
                </a:solidFill>
                <a:latin typeface="+mn-lt"/>
              </a:rPr>
              <a:t>Treatment</a:t>
            </a:r>
            <a:endParaRPr lang="en-US" sz="2400">
              <a:solidFill>
                <a:schemeClr val="accent1">
                  <a:lumMod val="75000"/>
                </a:schemeClr>
              </a:solidFill>
              <a:latin typeface="+mn-lt"/>
            </a:endParaRPr>
          </a:p>
        </p:txBody>
      </p:sp>
      <p:sp>
        <p:nvSpPr>
          <p:cNvPr id="18" name="contaminated">
            <a:extLst>
              <a:ext uri="{FF2B5EF4-FFF2-40B4-BE49-F238E27FC236}">
                <a16:creationId xmlns:a16="http://schemas.microsoft.com/office/drawing/2014/main" id="{54AD08B8-EC86-2552-DE8B-67A962392C56}"/>
              </a:ext>
            </a:extLst>
          </p:cNvPr>
          <p:cNvSpPr txBox="1"/>
          <p:nvPr/>
        </p:nvSpPr>
        <p:spPr>
          <a:xfrm>
            <a:off x="6124575" y="5361544"/>
            <a:ext cx="2057400" cy="461665"/>
          </a:xfrm>
          <a:prstGeom prst="rect">
            <a:avLst/>
          </a:prstGeom>
          <a:noFill/>
        </p:spPr>
        <p:txBody>
          <a:bodyPr wrap="square">
            <a:spAutoFit/>
          </a:bodyPr>
          <a:lstStyle/>
          <a:p>
            <a:r>
              <a:rPr lang="en-US" sz="2400">
                <a:solidFill>
                  <a:srgbClr val="FF0000"/>
                </a:solidFill>
                <a:latin typeface="+mn-lt"/>
              </a:rPr>
              <a:t>Contaminated</a:t>
            </a:r>
          </a:p>
        </p:txBody>
      </p:sp>
      <p:pic>
        <p:nvPicPr>
          <p:cNvPr id="20" name="arrow" descr="A black background with a black square&#10;&#10;Description automatically generated with medium confidence">
            <a:extLst>
              <a:ext uri="{FF2B5EF4-FFF2-40B4-BE49-F238E27FC236}">
                <a16:creationId xmlns:a16="http://schemas.microsoft.com/office/drawing/2014/main" id="{EFAB4EB3-A2E4-D0F1-B9FD-B571C0033E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162980">
            <a:off x="6990542" y="3868223"/>
            <a:ext cx="914400" cy="914400"/>
          </a:xfrm>
          <a:prstGeom prst="rect">
            <a:avLst/>
          </a:prstGeom>
        </p:spPr>
      </p:pic>
      <p:pic>
        <p:nvPicPr>
          <p:cNvPr id="21" name="arrow" descr="A black background with a black square&#10;&#10;Description automatically generated with medium confidence">
            <a:extLst>
              <a:ext uri="{FF2B5EF4-FFF2-40B4-BE49-F238E27FC236}">
                <a16:creationId xmlns:a16="http://schemas.microsoft.com/office/drawing/2014/main" id="{A27BABD1-2541-C54B-BE18-0D8ABE7B53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3328162">
            <a:off x="6184908" y="3877662"/>
            <a:ext cx="914400" cy="914400"/>
          </a:xfrm>
          <a:prstGeom prst="rect">
            <a:avLst/>
          </a:prstGeom>
        </p:spPr>
      </p:pic>
      <p:pic>
        <p:nvPicPr>
          <p:cNvPr id="22" name="arrow" descr="A black background with a black square&#10;&#10;Description automatically generated with medium confidence">
            <a:extLst>
              <a:ext uri="{FF2B5EF4-FFF2-40B4-BE49-F238E27FC236}">
                <a16:creationId xmlns:a16="http://schemas.microsoft.com/office/drawing/2014/main" id="{DDF6379C-A906-6404-5341-0CE2DB535D7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6607342" y="4644207"/>
            <a:ext cx="914400" cy="914400"/>
          </a:xfrm>
          <a:prstGeom prst="rect">
            <a:avLst/>
          </a:prstGeom>
        </p:spPr>
      </p:pic>
      <p:pic>
        <p:nvPicPr>
          <p:cNvPr id="23" name="person" descr="A green figure on a black background&#10;&#10;Description automatically generated">
            <a:extLst>
              <a:ext uri="{FF2B5EF4-FFF2-40B4-BE49-F238E27FC236}">
                <a16:creationId xmlns:a16="http://schemas.microsoft.com/office/drawing/2014/main" id="{EE96217E-A107-F97D-9B0F-912BA7145F9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26843" y="3265171"/>
            <a:ext cx="2033913" cy="2033913"/>
          </a:xfrm>
          <a:prstGeom prst="rect">
            <a:avLst/>
          </a:prstGeom>
        </p:spPr>
      </p:pic>
      <p:pic>
        <p:nvPicPr>
          <p:cNvPr id="24" name="person" descr="A green figure on a black background&#10;&#10;Description automatically generated">
            <a:extLst>
              <a:ext uri="{FF2B5EF4-FFF2-40B4-BE49-F238E27FC236}">
                <a16:creationId xmlns:a16="http://schemas.microsoft.com/office/drawing/2014/main" id="{AE0E1162-9CDD-45EA-EA16-FEBBD294AD1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52078" y="3265171"/>
            <a:ext cx="2033913" cy="2033913"/>
          </a:xfrm>
          <a:prstGeom prst="rect">
            <a:avLst/>
          </a:prstGeom>
        </p:spPr>
      </p:pic>
      <p:pic>
        <p:nvPicPr>
          <p:cNvPr id="25" name="person" descr="A green figure on a black background&#10;&#10;Description automatically generated">
            <a:extLst>
              <a:ext uri="{FF2B5EF4-FFF2-40B4-BE49-F238E27FC236}">
                <a16:creationId xmlns:a16="http://schemas.microsoft.com/office/drawing/2014/main" id="{CD0D2E6D-24F2-68C1-C34A-859BC401F3F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41454" y="3265171"/>
            <a:ext cx="2033913" cy="2033913"/>
          </a:xfrm>
          <a:prstGeom prst="rect">
            <a:avLst/>
          </a:prstGeom>
        </p:spPr>
      </p:pic>
      <p:pic>
        <p:nvPicPr>
          <p:cNvPr id="26" name="Vial" descr="A close-up of a bottle of liquid&#10;&#10;Description automatically generated">
            <a:extLst>
              <a:ext uri="{FF2B5EF4-FFF2-40B4-BE49-F238E27FC236}">
                <a16:creationId xmlns:a16="http://schemas.microsoft.com/office/drawing/2014/main" id="{FBD6BE62-363B-4AA5-7BC6-A0D18C26A1D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34200" y="5277182"/>
            <a:ext cx="1169035" cy="790401"/>
          </a:xfrm>
          <a:prstGeom prst="rect">
            <a:avLst/>
          </a:prstGeom>
        </p:spPr>
      </p:pic>
      <p:pic>
        <p:nvPicPr>
          <p:cNvPr id="27" name="Vial" descr="A close-up of a bottle of liquid&#10;&#10;Description automatically generated">
            <a:extLst>
              <a:ext uri="{FF2B5EF4-FFF2-40B4-BE49-F238E27FC236}">
                <a16:creationId xmlns:a16="http://schemas.microsoft.com/office/drawing/2014/main" id="{54EEC66E-F740-70B5-F533-8969374483E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53400" y="5299084"/>
            <a:ext cx="1169035" cy="790401"/>
          </a:xfrm>
          <a:prstGeom prst="rect">
            <a:avLst/>
          </a:prstGeom>
        </p:spPr>
      </p:pic>
      <p:pic>
        <p:nvPicPr>
          <p:cNvPr id="28" name="Vial" descr="A close-up of a bottle of liquid&#10;&#10;Description automatically generated">
            <a:extLst>
              <a:ext uri="{FF2B5EF4-FFF2-40B4-BE49-F238E27FC236}">
                <a16:creationId xmlns:a16="http://schemas.microsoft.com/office/drawing/2014/main" id="{713C359D-A8C2-B3DA-AEF7-D4BEB1E30F2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46565" y="5299084"/>
            <a:ext cx="1169035" cy="790401"/>
          </a:xfrm>
          <a:prstGeom prst="rect">
            <a:avLst/>
          </a:prstGeom>
        </p:spPr>
      </p:pic>
      <p:pic>
        <p:nvPicPr>
          <p:cNvPr id="29" name="arrow" descr="A black background with a black square&#10;&#10;Description automatically generated with medium confidence">
            <a:extLst>
              <a:ext uri="{FF2B5EF4-FFF2-40B4-BE49-F238E27FC236}">
                <a16:creationId xmlns:a16="http://schemas.microsoft.com/office/drawing/2014/main" id="{2F80EA20-699B-707F-C65D-DC4D15A2EF6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a:off x="7240972" y="4740750"/>
            <a:ext cx="609600" cy="609600"/>
          </a:xfrm>
          <a:prstGeom prst="rect">
            <a:avLst/>
          </a:prstGeom>
        </p:spPr>
      </p:pic>
      <p:pic>
        <p:nvPicPr>
          <p:cNvPr id="30" name="arrow" descr="A black background with a black square&#10;&#10;Description automatically generated with medium confidence">
            <a:extLst>
              <a:ext uri="{FF2B5EF4-FFF2-40B4-BE49-F238E27FC236}">
                <a16:creationId xmlns:a16="http://schemas.microsoft.com/office/drawing/2014/main" id="{080C71B5-DFDB-ED4C-A352-A706088F6B4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a:off x="8464234" y="4740749"/>
            <a:ext cx="609600" cy="609600"/>
          </a:xfrm>
          <a:prstGeom prst="rect">
            <a:avLst/>
          </a:prstGeom>
        </p:spPr>
      </p:pic>
      <p:pic>
        <p:nvPicPr>
          <p:cNvPr id="31" name="arrow" descr="A black background with a black square&#10;&#10;Description automatically generated with medium confidence">
            <a:extLst>
              <a:ext uri="{FF2B5EF4-FFF2-40B4-BE49-F238E27FC236}">
                <a16:creationId xmlns:a16="http://schemas.microsoft.com/office/drawing/2014/main" id="{4CA883CE-0D83-3703-687A-73FA01DC698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a:off x="9640276" y="4740749"/>
            <a:ext cx="609600" cy="609600"/>
          </a:xfrm>
          <a:prstGeom prst="rect">
            <a:avLst/>
          </a:prstGeom>
        </p:spPr>
      </p:pic>
      <p:sp>
        <p:nvSpPr>
          <p:cNvPr id="33" name="last line">
            <a:extLst>
              <a:ext uri="{FF2B5EF4-FFF2-40B4-BE49-F238E27FC236}">
                <a16:creationId xmlns:a16="http://schemas.microsoft.com/office/drawing/2014/main" id="{783FE37B-C353-E076-BC03-76D3BD872693}"/>
              </a:ext>
            </a:extLst>
          </p:cNvPr>
          <p:cNvSpPr txBox="1"/>
          <p:nvPr/>
        </p:nvSpPr>
        <p:spPr>
          <a:xfrm>
            <a:off x="1334628" y="4383741"/>
            <a:ext cx="5759488" cy="923330"/>
          </a:xfrm>
          <a:prstGeom prst="rect">
            <a:avLst/>
          </a:prstGeom>
          <a:noFill/>
        </p:spPr>
        <p:txBody>
          <a:bodyPr wrap="square">
            <a:spAutoFit/>
          </a:bodyPr>
          <a:lstStyle/>
          <a:p>
            <a:pPr marL="403225" lvl="1" eaLnBrk="1" hangingPunct="1">
              <a:lnSpc>
                <a:spcPct val="90000"/>
              </a:lnSpc>
              <a:defRPr/>
            </a:pPr>
            <a:r>
              <a:rPr lang="en-US" altLang="en-US" sz="2000">
                <a:solidFill>
                  <a:srgbClr val="532E1D"/>
                </a:solidFill>
                <a:latin typeface="+mn-lt"/>
              </a:rPr>
              <a:t>Medications</a:t>
            </a:r>
            <a:r>
              <a:rPr lang="en-US" altLang="en-US" sz="1950">
                <a:solidFill>
                  <a:srgbClr val="532E1D"/>
                </a:solidFill>
                <a:latin typeface="+mn-lt"/>
              </a:rPr>
              <a:t> </a:t>
            </a:r>
            <a:r>
              <a:rPr lang="en-US" altLang="en-US" sz="2000">
                <a:solidFill>
                  <a:srgbClr val="532E1D"/>
                </a:solidFill>
                <a:latin typeface="+mn-lt"/>
              </a:rPr>
              <a:t>labeled as single use (including erythropoietin) should not be punctured more than one time</a:t>
            </a:r>
          </a:p>
        </p:txBody>
      </p:sp>
      <p:pic>
        <p:nvPicPr>
          <p:cNvPr id="35" name="single use label" descr="A close-up of a bottle&#10;&#10;Description automatically generated">
            <a:extLst>
              <a:ext uri="{FF2B5EF4-FFF2-40B4-BE49-F238E27FC236}">
                <a16:creationId xmlns:a16="http://schemas.microsoft.com/office/drawing/2014/main" id="{07BF263E-416A-9D39-5FA5-157D046490D0}"/>
              </a:ext>
            </a:extLst>
          </p:cNvPr>
          <p:cNvPicPr>
            <a:picLocks noChangeAspect="1"/>
          </p:cNvPicPr>
          <p:nvPr/>
        </p:nvPicPr>
        <p:blipFill rotWithShape="1">
          <a:blip r:embed="rId12">
            <a:extLst>
              <a:ext uri="{28A0092B-C50C-407E-A947-70E740481C1C}">
                <a14:useLocalDpi xmlns:a14="http://schemas.microsoft.com/office/drawing/2010/main" val="0"/>
              </a:ext>
            </a:extLst>
          </a:blip>
          <a:srcRect t="60773" b="16954"/>
          <a:stretch/>
        </p:blipFill>
        <p:spPr>
          <a:xfrm>
            <a:off x="3707297" y="5153190"/>
            <a:ext cx="2355661" cy="1038383"/>
          </a:xfrm>
          <a:prstGeom prst="rect">
            <a:avLst/>
          </a:prstGeom>
        </p:spPr>
      </p:pic>
      <p:sp>
        <p:nvSpPr>
          <p:cNvPr id="36" name="one time">
            <a:extLst>
              <a:ext uri="{FF2B5EF4-FFF2-40B4-BE49-F238E27FC236}">
                <a16:creationId xmlns:a16="http://schemas.microsoft.com/office/drawing/2014/main" id="{B6C8477E-D625-E389-DDBF-37147D5738E0}"/>
              </a:ext>
            </a:extLst>
          </p:cNvPr>
          <p:cNvSpPr txBox="1"/>
          <p:nvPr/>
        </p:nvSpPr>
        <p:spPr>
          <a:xfrm>
            <a:off x="1616855" y="5299084"/>
            <a:ext cx="2171680" cy="584775"/>
          </a:xfrm>
          <a:prstGeom prst="rect">
            <a:avLst/>
          </a:prstGeom>
          <a:noFill/>
        </p:spPr>
        <p:txBody>
          <a:bodyPr wrap="square">
            <a:spAutoFit/>
          </a:bodyPr>
          <a:lstStyle/>
          <a:p>
            <a:pPr algn="ctr"/>
            <a:r>
              <a:rPr lang="en-US" sz="3200">
                <a:solidFill>
                  <a:srgbClr val="FF0000"/>
                </a:solidFill>
              </a:rPr>
              <a:t>ONE TIME</a:t>
            </a:r>
          </a:p>
        </p:txBody>
      </p:sp>
    </p:spTree>
    <p:extLst>
      <p:ext uri="{BB962C8B-B14F-4D97-AF65-F5344CB8AC3E}">
        <p14:creationId xmlns:p14="http://schemas.microsoft.com/office/powerpoint/2010/main" val="18103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5603">
                                            <p:txEl>
                                              <p:pRg st="0" end="0"/>
                                            </p:txEl>
                                          </p:spTgt>
                                        </p:tgtEl>
                                      </p:cBhvr>
                                    </p:animEffect>
                                    <p:set>
                                      <p:cBhvr>
                                        <p:cTn id="10" dur="1" fill="hold">
                                          <p:stCondLst>
                                            <p:cond delay="499"/>
                                          </p:stCondLst>
                                        </p:cTn>
                                        <p:tgtEl>
                                          <p:spTgt spid="25603">
                                            <p:txEl>
                                              <p:pRg st="0" end="0"/>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
                                            <p:txEl>
                                              <p:pRg st="1" end="1"/>
                                            </p:txEl>
                                          </p:spTgt>
                                        </p:tgtEl>
                                        <p:attrNameLst>
                                          <p:attrName>style.visibility</p:attrName>
                                        </p:attrNameLst>
                                      </p:cBhvr>
                                      <p:to>
                                        <p:strVal val="visible"/>
                                      </p:to>
                                    </p:set>
                                    <p:animEffect transition="in" filter="fade">
                                      <p:cBhvr>
                                        <p:cTn id="30" dur="500"/>
                                        <p:tgtEl>
                                          <p:spTgt spid="14">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par>
                                <p:cTn id="43" presetID="10"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4">
                                            <p:txEl>
                                              <p:pRg st="2" end="2"/>
                                            </p:txEl>
                                          </p:spTgt>
                                        </p:tgtEl>
                                        <p:attrNameLst>
                                          <p:attrName>style.visibility</p:attrName>
                                        </p:attrNameLst>
                                      </p:cBhvr>
                                      <p:to>
                                        <p:strVal val="visible"/>
                                      </p:to>
                                    </p:set>
                                    <p:animEffect transition="in" filter="fade">
                                      <p:cBhvr>
                                        <p:cTn id="53" dur="500"/>
                                        <p:tgtEl>
                                          <p:spTgt spid="14">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4">
                                            <p:txEl>
                                              <p:pRg st="3" end="3"/>
                                            </p:txEl>
                                          </p:spTgt>
                                        </p:tgtEl>
                                        <p:attrNameLst>
                                          <p:attrName>style.visibility</p:attrName>
                                        </p:attrNameLst>
                                      </p:cBhvr>
                                      <p:to>
                                        <p:strVal val="visible"/>
                                      </p:to>
                                    </p:set>
                                    <p:animEffect transition="in" filter="fade">
                                      <p:cBhvr>
                                        <p:cTn id="58" dur="500"/>
                                        <p:tgtEl>
                                          <p:spTgt spid="14">
                                            <p:txEl>
                                              <p:pRg st="3" end="3"/>
                                            </p:txEl>
                                          </p:spTgt>
                                        </p:tgtEl>
                                      </p:cBhvr>
                                    </p:animEffect>
                                  </p:childTnLst>
                                </p:cTn>
                              </p:par>
                              <p:par>
                                <p:cTn id="59" presetID="10" presetClass="exit" presetSubtype="0" fill="hold" grpId="1" nodeType="withEffect">
                                  <p:stCondLst>
                                    <p:cond delay="0"/>
                                  </p:stCondLst>
                                  <p:childTnLst>
                                    <p:animEffect transition="out" filter="fade">
                                      <p:cBhvr>
                                        <p:cTn id="60" dur="500"/>
                                        <p:tgtEl>
                                          <p:spTgt spid="16"/>
                                        </p:tgtEl>
                                      </p:cBhvr>
                                    </p:animEffect>
                                    <p:set>
                                      <p:cBhvr>
                                        <p:cTn id="61" dur="1" fill="hold">
                                          <p:stCondLst>
                                            <p:cond delay="499"/>
                                          </p:stCondLst>
                                        </p:cTn>
                                        <p:tgtEl>
                                          <p:spTgt spid="16"/>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21"/>
                                        </p:tgtEl>
                                      </p:cBhvr>
                                    </p:animEffect>
                                    <p:set>
                                      <p:cBhvr>
                                        <p:cTn id="67" dur="1" fill="hold">
                                          <p:stCondLst>
                                            <p:cond delay="499"/>
                                          </p:stCondLst>
                                        </p:cTn>
                                        <p:tgtEl>
                                          <p:spTgt spid="21"/>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20"/>
                                        </p:tgtEl>
                                      </p:cBhvr>
                                    </p:animEffect>
                                    <p:set>
                                      <p:cBhvr>
                                        <p:cTn id="70" dur="1" fill="hold">
                                          <p:stCondLst>
                                            <p:cond delay="499"/>
                                          </p:stCondLst>
                                        </p:cTn>
                                        <p:tgtEl>
                                          <p:spTgt spid="20"/>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2"/>
                                        </p:tgtEl>
                                      </p:cBhvr>
                                    </p:animEffect>
                                    <p:set>
                                      <p:cBhvr>
                                        <p:cTn id="73" dur="1" fill="hold">
                                          <p:stCondLst>
                                            <p:cond delay="499"/>
                                          </p:stCondLst>
                                        </p:cTn>
                                        <p:tgtEl>
                                          <p:spTgt spid="22"/>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8"/>
                                        </p:tgtEl>
                                      </p:cBhvr>
                                    </p:animEffect>
                                    <p:set>
                                      <p:cBhvr>
                                        <p:cTn id="76" dur="1" fill="hold">
                                          <p:stCondLst>
                                            <p:cond delay="499"/>
                                          </p:stCondLst>
                                        </p:cTn>
                                        <p:tgtEl>
                                          <p:spTgt spid="18"/>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500"/>
                                        <p:tgtEl>
                                          <p:spTgt spid="23"/>
                                        </p:tgtEl>
                                      </p:cBhvr>
                                    </p:animEffect>
                                  </p:childTnLst>
                                </p:cTn>
                              </p:par>
                              <p:par>
                                <p:cTn id="80" presetID="10" presetClass="entr" presetSubtype="0" fill="hold" nodeType="with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500"/>
                                        <p:tgtEl>
                                          <p:spTgt spid="24"/>
                                        </p:tgtEl>
                                      </p:cBhvr>
                                    </p:animEffect>
                                  </p:childTnLst>
                                </p:cTn>
                              </p:par>
                              <p:par>
                                <p:cTn id="83" presetID="10" presetClass="entr" presetSubtype="0" fill="hold" nodeType="with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fade">
                                      <p:cBhvr>
                                        <p:cTn id="85" dur="500"/>
                                        <p:tgtEl>
                                          <p:spTgt spid="25"/>
                                        </p:tgtEl>
                                      </p:cBhvr>
                                    </p:animEffect>
                                  </p:childTnLst>
                                </p:cTn>
                              </p:par>
                              <p:par>
                                <p:cTn id="86" presetID="10" presetClass="entr" presetSubtype="0" fill="hold" nodeType="withEffect">
                                  <p:stCondLst>
                                    <p:cond delay="0"/>
                                  </p:stCondLst>
                                  <p:childTnLst>
                                    <p:set>
                                      <p:cBhvr>
                                        <p:cTn id="87" dur="1" fill="hold">
                                          <p:stCondLst>
                                            <p:cond delay="0"/>
                                          </p:stCondLst>
                                        </p:cTn>
                                        <p:tgtEl>
                                          <p:spTgt spid="26"/>
                                        </p:tgtEl>
                                        <p:attrNameLst>
                                          <p:attrName>style.visibility</p:attrName>
                                        </p:attrNameLst>
                                      </p:cBhvr>
                                      <p:to>
                                        <p:strVal val="visible"/>
                                      </p:to>
                                    </p:set>
                                    <p:animEffect transition="in" filter="fade">
                                      <p:cBhvr>
                                        <p:cTn id="88" dur="500"/>
                                        <p:tgtEl>
                                          <p:spTgt spid="26"/>
                                        </p:tgtEl>
                                      </p:cBhvr>
                                    </p:animEffect>
                                  </p:childTnLst>
                                </p:cTn>
                              </p:par>
                              <p:par>
                                <p:cTn id="89" presetID="10" presetClass="entr" presetSubtype="0" fill="hold" nodeType="withEffect">
                                  <p:stCondLst>
                                    <p:cond delay="0"/>
                                  </p:stCondLst>
                                  <p:childTnLst>
                                    <p:set>
                                      <p:cBhvr>
                                        <p:cTn id="90" dur="1" fill="hold">
                                          <p:stCondLst>
                                            <p:cond delay="0"/>
                                          </p:stCondLst>
                                        </p:cTn>
                                        <p:tgtEl>
                                          <p:spTgt spid="27"/>
                                        </p:tgtEl>
                                        <p:attrNameLst>
                                          <p:attrName>style.visibility</p:attrName>
                                        </p:attrNameLst>
                                      </p:cBhvr>
                                      <p:to>
                                        <p:strVal val="visible"/>
                                      </p:to>
                                    </p:set>
                                    <p:animEffect transition="in" filter="fade">
                                      <p:cBhvr>
                                        <p:cTn id="91" dur="500"/>
                                        <p:tgtEl>
                                          <p:spTgt spid="27"/>
                                        </p:tgtEl>
                                      </p:cBhvr>
                                    </p:animEffect>
                                  </p:childTnLst>
                                </p:cTn>
                              </p:par>
                              <p:par>
                                <p:cTn id="92" presetID="10" presetClass="entr" presetSubtype="0" fill="hold" nodeType="withEffect">
                                  <p:stCondLst>
                                    <p:cond delay="0"/>
                                  </p:stCondLst>
                                  <p:childTnLst>
                                    <p:set>
                                      <p:cBhvr>
                                        <p:cTn id="93" dur="1" fill="hold">
                                          <p:stCondLst>
                                            <p:cond delay="0"/>
                                          </p:stCondLst>
                                        </p:cTn>
                                        <p:tgtEl>
                                          <p:spTgt spid="28"/>
                                        </p:tgtEl>
                                        <p:attrNameLst>
                                          <p:attrName>style.visibility</p:attrName>
                                        </p:attrNameLst>
                                      </p:cBhvr>
                                      <p:to>
                                        <p:strVal val="visible"/>
                                      </p:to>
                                    </p:set>
                                    <p:animEffect transition="in" filter="fade">
                                      <p:cBhvr>
                                        <p:cTn id="94" dur="500"/>
                                        <p:tgtEl>
                                          <p:spTgt spid="28"/>
                                        </p:tgtEl>
                                      </p:cBhvr>
                                    </p:animEffect>
                                  </p:childTnLst>
                                </p:cTn>
                              </p:par>
                              <p:par>
                                <p:cTn id="95" presetID="10" presetClass="entr" presetSubtype="0" fill="hold" nodeType="with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fade">
                                      <p:cBhvr>
                                        <p:cTn id="97" dur="500"/>
                                        <p:tgtEl>
                                          <p:spTgt spid="29"/>
                                        </p:tgtEl>
                                      </p:cBhvr>
                                    </p:animEffect>
                                  </p:childTnLst>
                                </p:cTn>
                              </p:par>
                              <p:par>
                                <p:cTn id="98" presetID="10" presetClass="entr" presetSubtype="0" fill="hold" nodeType="withEffect">
                                  <p:stCondLst>
                                    <p:cond delay="0"/>
                                  </p:stCondLst>
                                  <p:childTnLst>
                                    <p:set>
                                      <p:cBhvr>
                                        <p:cTn id="99" dur="1" fill="hold">
                                          <p:stCondLst>
                                            <p:cond delay="0"/>
                                          </p:stCondLst>
                                        </p:cTn>
                                        <p:tgtEl>
                                          <p:spTgt spid="30"/>
                                        </p:tgtEl>
                                        <p:attrNameLst>
                                          <p:attrName>style.visibility</p:attrName>
                                        </p:attrNameLst>
                                      </p:cBhvr>
                                      <p:to>
                                        <p:strVal val="visible"/>
                                      </p:to>
                                    </p:set>
                                    <p:animEffect transition="in" filter="fade">
                                      <p:cBhvr>
                                        <p:cTn id="100" dur="500"/>
                                        <p:tgtEl>
                                          <p:spTgt spid="30"/>
                                        </p:tgtEl>
                                      </p:cBhvr>
                                    </p:animEffect>
                                  </p:childTnLst>
                                </p:cTn>
                              </p:par>
                              <p:par>
                                <p:cTn id="101" presetID="10" presetClass="entr" presetSubtype="0" fill="hold" nodeType="withEffect">
                                  <p:stCondLst>
                                    <p:cond delay="0"/>
                                  </p:stCondLst>
                                  <p:childTnLst>
                                    <p:set>
                                      <p:cBhvr>
                                        <p:cTn id="102" dur="1" fill="hold">
                                          <p:stCondLst>
                                            <p:cond delay="0"/>
                                          </p:stCondLst>
                                        </p:cTn>
                                        <p:tgtEl>
                                          <p:spTgt spid="31"/>
                                        </p:tgtEl>
                                        <p:attrNameLst>
                                          <p:attrName>style.visibility</p:attrName>
                                        </p:attrNameLst>
                                      </p:cBhvr>
                                      <p:to>
                                        <p:strVal val="visible"/>
                                      </p:to>
                                    </p:set>
                                    <p:animEffect transition="in" filter="fade">
                                      <p:cBhvr>
                                        <p:cTn id="103" dur="500"/>
                                        <p:tgtEl>
                                          <p:spTgt spid="31"/>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33"/>
                                        </p:tgtEl>
                                        <p:attrNameLst>
                                          <p:attrName>style.visibility</p:attrName>
                                        </p:attrNameLst>
                                      </p:cBhvr>
                                      <p:to>
                                        <p:strVal val="visible"/>
                                      </p:to>
                                    </p:set>
                                    <p:animEffect transition="in" filter="fade">
                                      <p:cBhvr>
                                        <p:cTn id="108" dur="500"/>
                                        <p:tgtEl>
                                          <p:spTgt spid="33"/>
                                        </p:tgtEl>
                                      </p:cBhvr>
                                    </p:animEffect>
                                  </p:childTnLst>
                                </p:cTn>
                              </p:par>
                              <p:par>
                                <p:cTn id="109" presetID="10" presetClass="entr" presetSubtype="0" fill="hold" nodeType="withEffect">
                                  <p:stCondLst>
                                    <p:cond delay="0"/>
                                  </p:stCondLst>
                                  <p:childTnLst>
                                    <p:set>
                                      <p:cBhvr>
                                        <p:cTn id="110" dur="1" fill="hold">
                                          <p:stCondLst>
                                            <p:cond delay="0"/>
                                          </p:stCondLst>
                                        </p:cTn>
                                        <p:tgtEl>
                                          <p:spTgt spid="14">
                                            <p:txEl>
                                              <p:pRg st="4" end="4"/>
                                            </p:txEl>
                                          </p:spTgt>
                                        </p:tgtEl>
                                        <p:attrNameLst>
                                          <p:attrName>style.visibility</p:attrName>
                                        </p:attrNameLst>
                                      </p:cBhvr>
                                      <p:to>
                                        <p:strVal val="visible"/>
                                      </p:to>
                                    </p:set>
                                    <p:animEffect transition="in" filter="fade">
                                      <p:cBhvr>
                                        <p:cTn id="111" dur="500"/>
                                        <p:tgtEl>
                                          <p:spTgt spid="14">
                                            <p:txEl>
                                              <p:pRg st="4" end="4"/>
                                            </p:txEl>
                                          </p:spTgt>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36"/>
                                        </p:tgtEl>
                                        <p:attrNameLst>
                                          <p:attrName>style.visibility</p:attrName>
                                        </p:attrNameLst>
                                      </p:cBhvr>
                                      <p:to>
                                        <p:strVal val="visible"/>
                                      </p:to>
                                    </p:set>
                                    <p:animEffect transition="in" filter="fade">
                                      <p:cBhvr>
                                        <p:cTn id="114" dur="500"/>
                                        <p:tgtEl>
                                          <p:spTgt spid="36"/>
                                        </p:tgtEl>
                                      </p:cBhvr>
                                    </p:animEffect>
                                  </p:childTnLst>
                                </p:cTn>
                              </p:par>
                              <p:par>
                                <p:cTn id="115" presetID="10" presetClass="entr" presetSubtype="0" fill="hold" nodeType="withEffect">
                                  <p:stCondLst>
                                    <p:cond delay="0"/>
                                  </p:stCondLst>
                                  <p:childTnLst>
                                    <p:set>
                                      <p:cBhvr>
                                        <p:cTn id="116" dur="1" fill="hold">
                                          <p:stCondLst>
                                            <p:cond delay="0"/>
                                          </p:stCondLst>
                                        </p:cTn>
                                        <p:tgtEl>
                                          <p:spTgt spid="35"/>
                                        </p:tgtEl>
                                        <p:attrNameLst>
                                          <p:attrName>style.visibility</p:attrName>
                                        </p:attrNameLst>
                                      </p:cBhvr>
                                      <p:to>
                                        <p:strVal val="visible"/>
                                      </p:to>
                                    </p:set>
                                    <p:animEffect transition="in" filter="fade">
                                      <p:cBhvr>
                                        <p:cTn id="1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P spid="13" grpId="0"/>
      <p:bldP spid="3" grpId="0"/>
      <p:bldP spid="16" grpId="0"/>
      <p:bldP spid="16" grpId="1"/>
      <p:bldP spid="17" grpId="0"/>
      <p:bldP spid="17" grpId="1"/>
      <p:bldP spid="18" grpId="0"/>
      <p:bldP spid="18" grpId="1"/>
      <p:bldP spid="33"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28BCB-F5FB-297C-3345-7ECA409260DB}"/>
            </a:ext>
          </a:extLst>
        </p:cNvPr>
        <p:cNvGrpSpPr/>
        <p:nvPr/>
      </p:nvGrpSpPr>
      <p:grpSpPr>
        <a:xfrm>
          <a:off x="0" y="0"/>
          <a:ext cx="0" cy="0"/>
          <a:chOff x="0" y="0"/>
          <a:chExt cx="0" cy="0"/>
        </a:xfrm>
      </p:grpSpPr>
      <p:sp>
        <p:nvSpPr>
          <p:cNvPr id="25603" name="Rectangle 3">
            <a:extLst>
              <a:ext uri="{FF2B5EF4-FFF2-40B4-BE49-F238E27FC236}">
                <a16:creationId xmlns:a16="http://schemas.microsoft.com/office/drawing/2014/main" id="{6C1BD429-83F5-770C-E5BB-041004131732}"/>
              </a:ext>
            </a:extLst>
          </p:cNvPr>
          <p:cNvSpPr>
            <a:spLocks noGrp="1" noChangeArrowheads="1"/>
          </p:cNvSpPr>
          <p:nvPr>
            <p:ph idx="4294967295"/>
          </p:nvPr>
        </p:nvSpPr>
        <p:spPr>
          <a:xfrm>
            <a:off x="1295400" y="1985288"/>
            <a:ext cx="9105900" cy="3936983"/>
          </a:xfrm>
          <a:prstGeom prst="rect">
            <a:avLst/>
          </a:prstGeom>
        </p:spPr>
        <p:txBody>
          <a:bodyPr>
            <a:normAutofit/>
          </a:bodyPr>
          <a:lstStyle/>
          <a:p>
            <a:pPr marL="69850" indent="0" eaLnBrk="1" hangingPunct="1">
              <a:lnSpc>
                <a:spcPct val="90000"/>
              </a:lnSpc>
              <a:spcAft>
                <a:spcPts val="1200"/>
              </a:spcAft>
              <a:buNone/>
              <a:defRPr/>
            </a:pPr>
            <a:r>
              <a:rPr lang="en-US" altLang="en-US" sz="2400">
                <a:solidFill>
                  <a:srgbClr val="532E1D"/>
                </a:solidFill>
              </a:rPr>
              <a:t>Wear gowns, face shields, eye wear, or masks when performing procedures during which spurting or spattering of blood might occur:</a:t>
            </a:r>
          </a:p>
          <a:p>
            <a:pPr lvl="1" eaLnBrk="1" hangingPunct="1">
              <a:lnSpc>
                <a:spcPct val="90000"/>
              </a:lnSpc>
              <a:spcAft>
                <a:spcPts val="1200"/>
              </a:spcAft>
              <a:defRPr/>
            </a:pPr>
            <a:r>
              <a:rPr lang="en-US" altLang="en-US" sz="2100">
                <a:solidFill>
                  <a:srgbClr val="532E1D"/>
                </a:solidFill>
              </a:rPr>
              <a:t>During initiation and termination of dialysis, </a:t>
            </a:r>
          </a:p>
          <a:p>
            <a:pPr lvl="1" eaLnBrk="1" hangingPunct="1">
              <a:lnSpc>
                <a:spcPct val="90000"/>
              </a:lnSpc>
              <a:spcAft>
                <a:spcPts val="1200"/>
              </a:spcAft>
              <a:defRPr/>
            </a:pPr>
            <a:r>
              <a:rPr lang="en-US" altLang="en-US" sz="2100">
                <a:solidFill>
                  <a:srgbClr val="532E1D"/>
                </a:solidFill>
              </a:rPr>
              <a:t>During cleaning of dialyzers, and </a:t>
            </a:r>
          </a:p>
          <a:p>
            <a:pPr lvl="1" eaLnBrk="1" hangingPunct="1">
              <a:lnSpc>
                <a:spcPct val="90000"/>
              </a:lnSpc>
              <a:spcAft>
                <a:spcPts val="1200"/>
              </a:spcAft>
              <a:defRPr/>
            </a:pPr>
            <a:r>
              <a:rPr lang="en-US" altLang="en-US" sz="2100">
                <a:solidFill>
                  <a:srgbClr val="532E1D"/>
                </a:solidFill>
              </a:rPr>
              <a:t>Centrifugation of blood </a:t>
            </a:r>
          </a:p>
          <a:p>
            <a:pPr marL="69850" indent="0" eaLnBrk="1" hangingPunct="1">
              <a:lnSpc>
                <a:spcPct val="90000"/>
              </a:lnSpc>
              <a:spcBef>
                <a:spcPts val="1200"/>
              </a:spcBef>
              <a:buNone/>
              <a:defRPr/>
            </a:pPr>
            <a:r>
              <a:rPr lang="en-US" altLang="en-US" sz="2200">
                <a:solidFill>
                  <a:srgbClr val="532E1D"/>
                </a:solidFill>
              </a:rPr>
              <a:t>Change PPE if it becomes soiled</a:t>
            </a:r>
          </a:p>
        </p:txBody>
      </p:sp>
      <p:pic>
        <p:nvPicPr>
          <p:cNvPr id="2" name="Banner">
            <a:extLst>
              <a:ext uri="{FF2B5EF4-FFF2-40B4-BE49-F238E27FC236}">
                <a16:creationId xmlns:a16="http://schemas.microsoft.com/office/drawing/2014/main" id="{488052E1-5B94-0448-60E0-ECC4CB9B0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343B13A3-42C7-35AB-B47A-D33E1DDF3CA2}"/>
              </a:ext>
            </a:extLst>
          </p:cNvPr>
          <p:cNvSpPr txBox="1"/>
          <p:nvPr/>
        </p:nvSpPr>
        <p:spPr>
          <a:xfrm>
            <a:off x="1143000" y="1070650"/>
            <a:ext cx="9448800" cy="707886"/>
          </a:xfrm>
          <a:prstGeom prst="rect">
            <a:avLst/>
          </a:prstGeom>
          <a:noFill/>
        </p:spPr>
        <p:txBody>
          <a:bodyPr wrap="square" rtlCol="0">
            <a:spAutoFit/>
          </a:bodyPr>
          <a:lstStyle/>
          <a:p>
            <a:r>
              <a:rPr lang="en-US" sz="4000" b="1"/>
              <a:t>Personal Protective Equipment (PPE) </a:t>
            </a:r>
          </a:p>
        </p:txBody>
      </p:sp>
      <p:pic>
        <p:nvPicPr>
          <p:cNvPr id="5" name="Picture 4" descr="A person wearing a white and blue medical gown and face mask&#10;&#10;Description automatically generated">
            <a:extLst>
              <a:ext uri="{FF2B5EF4-FFF2-40B4-BE49-F238E27FC236}">
                <a16:creationId xmlns:a16="http://schemas.microsoft.com/office/drawing/2014/main" id="{8FAAA363-4F4B-AC86-90AA-FBAB59F464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159" y="2667000"/>
            <a:ext cx="3328141" cy="3383000"/>
          </a:xfrm>
          <a:prstGeom prst="rect">
            <a:avLst/>
          </a:prstGeom>
        </p:spPr>
      </p:pic>
    </p:spTree>
    <p:extLst>
      <p:ext uri="{BB962C8B-B14F-4D97-AF65-F5344CB8AC3E}">
        <p14:creationId xmlns:p14="http://schemas.microsoft.com/office/powerpoint/2010/main" val="201748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03">
                                            <p:txEl>
                                              <p:pRg st="1" end="1"/>
                                            </p:txEl>
                                          </p:spTgt>
                                        </p:tgtEl>
                                        <p:attrNameLst>
                                          <p:attrName>style.visibility</p:attrName>
                                        </p:attrNameLst>
                                      </p:cBhvr>
                                      <p:to>
                                        <p:strVal val="visible"/>
                                      </p:to>
                                    </p:set>
                                    <p:animEffect transition="in" filter="fade">
                                      <p:cBhvr>
                                        <p:cTn id="7" dur="500"/>
                                        <p:tgtEl>
                                          <p:spTgt spid="2560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603">
                                            <p:txEl>
                                              <p:pRg st="2" end="2"/>
                                            </p:txEl>
                                          </p:spTgt>
                                        </p:tgtEl>
                                        <p:attrNameLst>
                                          <p:attrName>style.visibility</p:attrName>
                                        </p:attrNameLst>
                                      </p:cBhvr>
                                      <p:to>
                                        <p:strVal val="visible"/>
                                      </p:to>
                                    </p:set>
                                    <p:animEffect transition="in" filter="fade">
                                      <p:cBhvr>
                                        <p:cTn id="12" dur="500"/>
                                        <p:tgtEl>
                                          <p:spTgt spid="2560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603">
                                            <p:txEl>
                                              <p:pRg st="3" end="3"/>
                                            </p:txEl>
                                          </p:spTgt>
                                        </p:tgtEl>
                                        <p:attrNameLst>
                                          <p:attrName>style.visibility</p:attrName>
                                        </p:attrNameLst>
                                      </p:cBhvr>
                                      <p:to>
                                        <p:strVal val="visible"/>
                                      </p:to>
                                    </p:set>
                                    <p:animEffect transition="in" filter="fade">
                                      <p:cBhvr>
                                        <p:cTn id="17" dur="500"/>
                                        <p:tgtEl>
                                          <p:spTgt spid="2560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603">
                                            <p:txEl>
                                              <p:pRg st="4" end="4"/>
                                            </p:txEl>
                                          </p:spTgt>
                                        </p:tgtEl>
                                        <p:attrNameLst>
                                          <p:attrName>style.visibility</p:attrName>
                                        </p:attrNameLst>
                                      </p:cBhvr>
                                      <p:to>
                                        <p:strVal val="visible"/>
                                      </p:to>
                                    </p:set>
                                    <p:animEffect transition="in" filter="fade">
                                      <p:cBhvr>
                                        <p:cTn id="22" dur="500"/>
                                        <p:tgtEl>
                                          <p:spTgt spid="256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A88942-C605-41DE-BAA2-C1D28BC85E7B}"/>
              </a:ext>
            </a:extLst>
          </p:cNvPr>
          <p:cNvSpPr>
            <a:spLocks noGrp="1"/>
          </p:cNvSpPr>
          <p:nvPr>
            <p:ph idx="4294967295"/>
          </p:nvPr>
        </p:nvSpPr>
        <p:spPr>
          <a:xfrm>
            <a:off x="1323871" y="1159625"/>
            <a:ext cx="9296400" cy="4267200"/>
          </a:xfrm>
          <a:prstGeom prst="rect">
            <a:avLst/>
          </a:prstGeom>
        </p:spPr>
        <p:txBody>
          <a:bodyPr>
            <a:normAutofit/>
          </a:bodyPr>
          <a:lstStyle/>
          <a:p>
            <a:pPr marL="0" indent="0">
              <a:buNone/>
              <a:defRPr/>
            </a:pPr>
            <a:r>
              <a:rPr lang="en-US" sz="4600" b="1">
                <a:solidFill>
                  <a:srgbClr val="532E1D"/>
                </a:solidFill>
              </a:rPr>
              <a:t>True or False?</a:t>
            </a:r>
          </a:p>
          <a:p>
            <a:pPr marL="0" indent="0">
              <a:buNone/>
              <a:defRPr/>
            </a:pPr>
            <a:r>
              <a:rPr lang="en-US" sz="4200">
                <a:solidFill>
                  <a:srgbClr val="532E1D"/>
                </a:solidFill>
              </a:rPr>
              <a:t>In addition to gloves, HCP should wear a gown, eye and mouth protection d</a:t>
            </a:r>
            <a:r>
              <a:rPr lang="en-US" sz="3800">
                <a:solidFill>
                  <a:srgbClr val="532E1D"/>
                </a:solidFill>
              </a:rPr>
              <a:t>uring initiation and termination of dialysis and change PPE if it becomes soiled or contaminated</a:t>
            </a:r>
            <a:r>
              <a:rPr lang="en-US" sz="3600">
                <a:solidFill>
                  <a:srgbClr val="532E1D"/>
                </a:solidFill>
              </a:rPr>
              <a:t>. </a:t>
            </a:r>
          </a:p>
          <a:p>
            <a:pPr>
              <a:defRPr/>
            </a:pPr>
            <a:endParaRPr lang="en-US" sz="2400"/>
          </a:p>
          <a:p>
            <a:pPr marL="68580" indent="0">
              <a:buNone/>
              <a:defRPr/>
            </a:pPr>
            <a:endParaRPr lang="en-US" sz="3500"/>
          </a:p>
        </p:txBody>
      </p:sp>
      <p:sp>
        <p:nvSpPr>
          <p:cNvPr id="13" name="banner">
            <a:extLst>
              <a:ext uri="{FF2B5EF4-FFF2-40B4-BE49-F238E27FC236}">
                <a16:creationId xmlns:a16="http://schemas.microsoft.com/office/drawing/2014/main" id="{4CD40F57-285D-BDF4-7FD8-43A8B641E7F2}"/>
              </a:ext>
            </a:extLst>
          </p:cNvPr>
          <p:cNvSpPr/>
          <p:nvPr/>
        </p:nvSpPr>
        <p:spPr>
          <a:xfrm>
            <a:off x="6219930" y="562708"/>
            <a:ext cx="5972070" cy="889574"/>
          </a:xfrm>
          <a:prstGeom prst="rect">
            <a:avLst/>
          </a:prstGeom>
          <a:solidFill>
            <a:srgbClr val="CC20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0F1F0D23-B2D2-26E8-FD22-0AFA887F0978}"/>
              </a:ext>
            </a:extLst>
          </p:cNvPr>
          <p:cNvSpPr txBox="1">
            <a:spLocks/>
          </p:cNvSpPr>
          <p:nvPr/>
        </p:nvSpPr>
        <p:spPr>
          <a:xfrm>
            <a:off x="6529753" y="633826"/>
            <a:ext cx="3334378" cy="747338"/>
          </a:xfrm>
          <a:prstGeom prst="rect">
            <a:avLst/>
          </a:prstGeom>
          <a:noFill/>
          <a:ln>
            <a:noFill/>
          </a:ln>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b="1"/>
              <a:t>Knowledge Check</a:t>
            </a:r>
          </a:p>
        </p:txBody>
      </p:sp>
      <p:sp>
        <p:nvSpPr>
          <p:cNvPr id="15" name="button">
            <a:extLst>
              <a:ext uri="{FF2B5EF4-FFF2-40B4-BE49-F238E27FC236}">
                <a16:creationId xmlns:a16="http://schemas.microsoft.com/office/drawing/2014/main" id="{325D4A3D-615F-2525-DE2E-563F09D8E543}"/>
              </a:ext>
            </a:extLst>
          </p:cNvPr>
          <p:cNvSpPr/>
          <p:nvPr/>
        </p:nvSpPr>
        <p:spPr>
          <a:xfrm>
            <a:off x="3881123" y="5131106"/>
            <a:ext cx="1498294" cy="1498294"/>
          </a:xfrm>
          <a:prstGeom prst="ellipse">
            <a:avLst/>
          </a:prstGeom>
          <a:solidFill>
            <a:srgbClr val="00B050"/>
          </a:solidFill>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a:t>True</a:t>
            </a:r>
          </a:p>
        </p:txBody>
      </p:sp>
      <p:sp>
        <p:nvSpPr>
          <p:cNvPr id="16" name="button">
            <a:extLst>
              <a:ext uri="{FF2B5EF4-FFF2-40B4-BE49-F238E27FC236}">
                <a16:creationId xmlns:a16="http://schemas.microsoft.com/office/drawing/2014/main" id="{0D6185A5-D4CA-24B5-0E88-2533AD4A8A9F}"/>
              </a:ext>
            </a:extLst>
          </p:cNvPr>
          <p:cNvSpPr/>
          <p:nvPr/>
        </p:nvSpPr>
        <p:spPr>
          <a:xfrm>
            <a:off x="7240647" y="5131106"/>
            <a:ext cx="1498294" cy="1498294"/>
          </a:xfrm>
          <a:prstGeom prst="ellipse">
            <a:avLst/>
          </a:prstGeom>
          <a:solidFill>
            <a:srgbClr val="FF0000"/>
          </a:solidFill>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a:t>False</a:t>
            </a:r>
          </a:p>
        </p:txBody>
      </p:sp>
      <p:pic>
        <p:nvPicPr>
          <p:cNvPr id="17" name="Picture 16">
            <a:extLst>
              <a:ext uri="{FF2B5EF4-FFF2-40B4-BE49-F238E27FC236}">
                <a16:creationId xmlns:a16="http://schemas.microsoft.com/office/drawing/2014/main" id="{4CA54144-02DD-CDA1-06B1-1947C9E2BD5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81123" y="5117854"/>
            <a:ext cx="1578840" cy="15082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nner">
            <a:extLst>
              <a:ext uri="{FF2B5EF4-FFF2-40B4-BE49-F238E27FC236}">
                <a16:creationId xmlns:a16="http://schemas.microsoft.com/office/drawing/2014/main" id="{342DC2D1-6CB5-8401-0DBD-DCCC825472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990600"/>
            <a:ext cx="10256154" cy="1624730"/>
          </a:xfrm>
          <a:prstGeom prst="rect">
            <a:avLst/>
          </a:prstGeom>
        </p:spPr>
      </p:pic>
      <p:sp>
        <p:nvSpPr>
          <p:cNvPr id="6" name="TextBox 5">
            <a:extLst>
              <a:ext uri="{FF2B5EF4-FFF2-40B4-BE49-F238E27FC236}">
                <a16:creationId xmlns:a16="http://schemas.microsoft.com/office/drawing/2014/main" id="{00E50214-7BF0-BB1A-2BD1-4198C9D05625}"/>
              </a:ext>
            </a:extLst>
          </p:cNvPr>
          <p:cNvSpPr txBox="1"/>
          <p:nvPr/>
        </p:nvSpPr>
        <p:spPr>
          <a:xfrm>
            <a:off x="1168917" y="1016519"/>
            <a:ext cx="9296400" cy="1323439"/>
          </a:xfrm>
          <a:prstGeom prst="rect">
            <a:avLst/>
          </a:prstGeom>
          <a:noFill/>
        </p:spPr>
        <p:txBody>
          <a:bodyPr wrap="square" rtlCol="0">
            <a:spAutoFit/>
          </a:bodyPr>
          <a:lstStyle/>
          <a:p>
            <a:r>
              <a:rPr lang="en-US" sz="4000" b="1"/>
              <a:t>Fistula/Graft Care</a:t>
            </a:r>
          </a:p>
          <a:p>
            <a:r>
              <a:rPr lang="en-US" sz="4000" b="1"/>
              <a:t>Cannulation and Decannulation</a:t>
            </a:r>
          </a:p>
        </p:txBody>
      </p:sp>
      <p:pic>
        <p:nvPicPr>
          <p:cNvPr id="7" name="Picture 6" descr="A checklist with green text&#10;&#10;Description automatically generated">
            <a:extLst>
              <a:ext uri="{FF2B5EF4-FFF2-40B4-BE49-F238E27FC236}">
                <a16:creationId xmlns:a16="http://schemas.microsoft.com/office/drawing/2014/main" id="{08DC52BD-E2A7-FACD-3E9E-28364A9529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200" y="2343150"/>
            <a:ext cx="3486150" cy="3676650"/>
          </a:xfrm>
          <a:prstGeom prst="rect">
            <a:avLst/>
          </a:prstGeom>
        </p:spPr>
      </p:pic>
      <p:pic>
        <p:nvPicPr>
          <p:cNvPr id="9" name="Picture 8" descr="A checklist with green text&#10;&#10;Description automatically generated">
            <a:extLst>
              <a:ext uri="{FF2B5EF4-FFF2-40B4-BE49-F238E27FC236}">
                <a16:creationId xmlns:a16="http://schemas.microsoft.com/office/drawing/2014/main" id="{0C6D40AD-2698-15B6-B714-24FD8B62D9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7000" y="2314575"/>
            <a:ext cx="3562350" cy="370522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8A40A-2AA9-BCCA-EC73-2B5F92E0189E}"/>
            </a:ext>
          </a:extLst>
        </p:cNvPr>
        <p:cNvGrpSpPr/>
        <p:nvPr/>
      </p:nvGrpSpPr>
      <p:grpSpPr>
        <a:xfrm>
          <a:off x="0" y="0"/>
          <a:ext cx="0" cy="0"/>
          <a:chOff x="0" y="0"/>
          <a:chExt cx="0" cy="0"/>
        </a:xfrm>
      </p:grpSpPr>
      <p:pic>
        <p:nvPicPr>
          <p:cNvPr id="5" name="Banner">
            <a:extLst>
              <a:ext uri="{FF2B5EF4-FFF2-40B4-BE49-F238E27FC236}">
                <a16:creationId xmlns:a16="http://schemas.microsoft.com/office/drawing/2014/main" id="{60E65E35-778B-2165-809D-B5B16CE84A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990600"/>
            <a:ext cx="10256154" cy="1624730"/>
          </a:xfrm>
          <a:prstGeom prst="rect">
            <a:avLst/>
          </a:prstGeom>
        </p:spPr>
      </p:pic>
      <p:sp>
        <p:nvSpPr>
          <p:cNvPr id="6" name="TextBox 5">
            <a:extLst>
              <a:ext uri="{FF2B5EF4-FFF2-40B4-BE49-F238E27FC236}">
                <a16:creationId xmlns:a16="http://schemas.microsoft.com/office/drawing/2014/main" id="{BB6BA729-1851-3D6B-EC04-B26CEF23B391}"/>
              </a:ext>
            </a:extLst>
          </p:cNvPr>
          <p:cNvSpPr txBox="1"/>
          <p:nvPr/>
        </p:nvSpPr>
        <p:spPr>
          <a:xfrm>
            <a:off x="1168917" y="962561"/>
            <a:ext cx="9296400" cy="1323439"/>
          </a:xfrm>
          <a:prstGeom prst="rect">
            <a:avLst/>
          </a:prstGeom>
          <a:noFill/>
        </p:spPr>
        <p:txBody>
          <a:bodyPr wrap="square" rtlCol="0">
            <a:spAutoFit/>
          </a:bodyPr>
          <a:lstStyle/>
          <a:p>
            <a:r>
              <a:rPr lang="en-US" sz="4000" b="1"/>
              <a:t>Hemodialysis Catheter Connection and Disconnection</a:t>
            </a:r>
          </a:p>
        </p:txBody>
      </p:sp>
      <p:pic>
        <p:nvPicPr>
          <p:cNvPr id="4" name="Picture 3" descr="A checklist with text on it&#10;&#10;Description automatically generated">
            <a:extLst>
              <a:ext uri="{FF2B5EF4-FFF2-40B4-BE49-F238E27FC236}">
                <a16:creationId xmlns:a16="http://schemas.microsoft.com/office/drawing/2014/main" id="{30936ADD-5A01-2642-1BB1-02D5352B39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6683" y="2352675"/>
            <a:ext cx="3571875" cy="3743325"/>
          </a:xfrm>
          <a:prstGeom prst="rect">
            <a:avLst/>
          </a:prstGeom>
        </p:spPr>
      </p:pic>
      <p:pic>
        <p:nvPicPr>
          <p:cNvPr id="8" name="Picture 7" descr="A checklist with text on it&#10;&#10;Description automatically generated">
            <a:extLst>
              <a:ext uri="{FF2B5EF4-FFF2-40B4-BE49-F238E27FC236}">
                <a16:creationId xmlns:a16="http://schemas.microsoft.com/office/drawing/2014/main" id="{0E8092EF-C088-11F1-AF45-36933CAFBB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7000" y="1905000"/>
            <a:ext cx="3552825" cy="4171950"/>
          </a:xfrm>
          <a:prstGeom prst="rect">
            <a:avLst/>
          </a:prstGeom>
        </p:spPr>
      </p:pic>
    </p:spTree>
    <p:extLst>
      <p:ext uri="{BB962C8B-B14F-4D97-AF65-F5344CB8AC3E}">
        <p14:creationId xmlns:p14="http://schemas.microsoft.com/office/powerpoint/2010/main" val="3382727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214BA-0AF6-780F-27AA-4AAE44B5EEBC}"/>
            </a:ext>
          </a:extLst>
        </p:cNvPr>
        <p:cNvGrpSpPr/>
        <p:nvPr/>
      </p:nvGrpSpPr>
      <p:grpSpPr>
        <a:xfrm>
          <a:off x="0" y="0"/>
          <a:ext cx="0" cy="0"/>
          <a:chOff x="0" y="0"/>
          <a:chExt cx="0" cy="0"/>
        </a:xfrm>
      </p:grpSpPr>
      <p:pic>
        <p:nvPicPr>
          <p:cNvPr id="4" name="Banner">
            <a:extLst>
              <a:ext uri="{FF2B5EF4-FFF2-40B4-BE49-F238E27FC236}">
                <a16:creationId xmlns:a16="http://schemas.microsoft.com/office/drawing/2014/main" id="{2C8C38B6-3B85-A7FC-186B-0FB6134754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990600"/>
            <a:ext cx="10256154" cy="1624730"/>
          </a:xfrm>
          <a:prstGeom prst="rect">
            <a:avLst/>
          </a:prstGeom>
        </p:spPr>
      </p:pic>
      <p:sp>
        <p:nvSpPr>
          <p:cNvPr id="6" name="TextBox 5">
            <a:extLst>
              <a:ext uri="{FF2B5EF4-FFF2-40B4-BE49-F238E27FC236}">
                <a16:creationId xmlns:a16="http://schemas.microsoft.com/office/drawing/2014/main" id="{47D4FBF0-2463-168D-880C-7592D9DC7D3E}"/>
              </a:ext>
            </a:extLst>
          </p:cNvPr>
          <p:cNvSpPr txBox="1"/>
          <p:nvPr/>
        </p:nvSpPr>
        <p:spPr>
          <a:xfrm>
            <a:off x="1447800" y="962561"/>
            <a:ext cx="9296400" cy="1323439"/>
          </a:xfrm>
          <a:prstGeom prst="rect">
            <a:avLst/>
          </a:prstGeom>
          <a:noFill/>
        </p:spPr>
        <p:txBody>
          <a:bodyPr wrap="square" rtlCol="0">
            <a:spAutoFit/>
          </a:bodyPr>
          <a:lstStyle/>
          <a:p>
            <a:r>
              <a:rPr lang="en-US" sz="4000" b="1"/>
              <a:t>Hemodialysis Central Venous Catheter Exit Site Care</a:t>
            </a:r>
          </a:p>
        </p:txBody>
      </p:sp>
      <p:sp>
        <p:nvSpPr>
          <p:cNvPr id="5" name="TextBox 4">
            <a:extLst>
              <a:ext uri="{FF2B5EF4-FFF2-40B4-BE49-F238E27FC236}">
                <a16:creationId xmlns:a16="http://schemas.microsoft.com/office/drawing/2014/main" id="{9E5F428F-83EE-A882-25EE-821195FF9F69}"/>
              </a:ext>
            </a:extLst>
          </p:cNvPr>
          <p:cNvSpPr txBox="1"/>
          <p:nvPr/>
        </p:nvSpPr>
        <p:spPr>
          <a:xfrm>
            <a:off x="152400" y="6248400"/>
            <a:ext cx="10477500" cy="369332"/>
          </a:xfrm>
          <a:prstGeom prst="rect">
            <a:avLst/>
          </a:prstGeom>
          <a:noFill/>
        </p:spPr>
        <p:txBody>
          <a:bodyPr wrap="square">
            <a:spAutoFit/>
          </a:bodyPr>
          <a:lstStyle/>
          <a:p>
            <a:r>
              <a:rPr lang="en-US">
                <a:hlinkClick r:id="rId4">
                  <a:extLst>
                    <a:ext uri="{A12FA001-AC4F-418D-AE19-62706E023703}">
                      <ahyp:hlinkClr xmlns:ahyp="http://schemas.microsoft.com/office/drawing/2018/hyperlinkcolor" val="tx"/>
                    </a:ext>
                  </a:extLst>
                </a:hlinkClick>
              </a:rPr>
              <a:t>https://www.cdc.gov/dialysis/PDFs/collaborative/Hemodialysis-Central-Venous-Catheter-STH-Protocol.pdf</a:t>
            </a:r>
            <a:r>
              <a:rPr lang="en-US"/>
              <a:t> </a:t>
            </a:r>
          </a:p>
        </p:txBody>
      </p:sp>
      <p:pic>
        <p:nvPicPr>
          <p:cNvPr id="9" name="Picture 8" descr="A white and purple checklist with black text&#10;&#10;Description automatically generated">
            <a:extLst>
              <a:ext uri="{FF2B5EF4-FFF2-40B4-BE49-F238E27FC236}">
                <a16:creationId xmlns:a16="http://schemas.microsoft.com/office/drawing/2014/main" id="{4CBBD529-CC20-F69E-BEEC-2B13C32581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1943535"/>
            <a:ext cx="3524250" cy="4162425"/>
          </a:xfrm>
          <a:prstGeom prst="rect">
            <a:avLst/>
          </a:prstGeom>
        </p:spPr>
      </p:pic>
    </p:spTree>
    <p:extLst>
      <p:ext uri="{BB962C8B-B14F-4D97-AF65-F5344CB8AC3E}">
        <p14:creationId xmlns:p14="http://schemas.microsoft.com/office/powerpoint/2010/main" val="3154672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23" name="bullets">
            <a:extLst>
              <a:ext uri="{FF2B5EF4-FFF2-40B4-BE49-F238E27FC236}">
                <a16:creationId xmlns:a16="http://schemas.microsoft.com/office/drawing/2014/main" id="{929528FC-43CC-424F-AD3A-D4F83FBA946B}"/>
              </a:ext>
            </a:extLst>
          </p:cNvPr>
          <p:cNvSpPr>
            <a:spLocks noGrp="1" noChangeArrowheads="1"/>
          </p:cNvSpPr>
          <p:nvPr>
            <p:ph idx="4294967295"/>
          </p:nvPr>
        </p:nvSpPr>
        <p:spPr>
          <a:xfrm>
            <a:off x="1044186" y="1966896"/>
            <a:ext cx="6652014" cy="4006528"/>
          </a:xfrm>
          <a:prstGeom prst="rect">
            <a:avLst/>
          </a:prstGeom>
        </p:spPr>
        <p:txBody>
          <a:bodyPr lIns="91440" tIns="45720" rIns="91440" bIns="45720" anchor="t">
            <a:normAutofit/>
          </a:bodyPr>
          <a:lstStyle/>
          <a:p>
            <a:pPr>
              <a:lnSpc>
                <a:spcPct val="90000"/>
              </a:lnSpc>
            </a:pPr>
            <a:r>
              <a:rPr lang="en-US" sz="2000">
                <a:solidFill>
                  <a:srgbClr val="532E1D"/>
                </a:solidFill>
              </a:rPr>
              <a:t>Routine cleaning and disinfection of the dialysis station will reduce the risk of spreading an infection  </a:t>
            </a:r>
          </a:p>
          <a:p>
            <a:pPr>
              <a:lnSpc>
                <a:spcPct val="90000"/>
              </a:lnSpc>
            </a:pPr>
            <a:r>
              <a:rPr lang="en-US" sz="2000">
                <a:solidFill>
                  <a:srgbClr val="532E1D"/>
                </a:solidFill>
              </a:rPr>
              <a:t>Cleaning is done using cleaning detergent, water and friction, and is intended to remove blood, body fluids, and other contaminants from objects and surfaces</a:t>
            </a:r>
          </a:p>
          <a:p>
            <a:pPr>
              <a:lnSpc>
                <a:spcPct val="90000"/>
              </a:lnSpc>
            </a:pPr>
            <a:r>
              <a:rPr lang="en-US" sz="2000">
                <a:solidFill>
                  <a:srgbClr val="532E1D"/>
                </a:solidFill>
              </a:rPr>
              <a:t>Disinfection is a process that kills many or all remaining infection-causing germs on clean objects and surfaces</a:t>
            </a:r>
          </a:p>
          <a:p>
            <a:pPr>
              <a:lnSpc>
                <a:spcPct val="90000"/>
              </a:lnSpc>
            </a:pPr>
            <a:r>
              <a:rPr lang="en-US" sz="2000">
                <a:solidFill>
                  <a:srgbClr val="532E1D"/>
                </a:solidFill>
              </a:rPr>
              <a:t>Use an EPA-registered hospital disinfectant and follow label instructions for proper dilution </a:t>
            </a:r>
          </a:p>
          <a:p>
            <a:pPr>
              <a:lnSpc>
                <a:spcPct val="90000"/>
              </a:lnSpc>
            </a:pPr>
            <a:r>
              <a:rPr lang="en-US" sz="2000">
                <a:solidFill>
                  <a:srgbClr val="532E1D"/>
                </a:solidFill>
              </a:rPr>
              <a:t>Wear </a:t>
            </a:r>
            <a:r>
              <a:rPr lang="en-US" sz="2000" b="1">
                <a:solidFill>
                  <a:srgbClr val="532E1D"/>
                </a:solidFill>
              </a:rPr>
              <a:t>all PPE as recommended on the disinfectant label</a:t>
            </a:r>
            <a:r>
              <a:rPr lang="en-US" sz="2000">
                <a:solidFill>
                  <a:srgbClr val="532E1D"/>
                </a:solidFill>
              </a:rPr>
              <a:t>. during the cleaning/disinfection process</a:t>
            </a:r>
            <a:endParaRPr lang="en-US" sz="2000">
              <a:solidFill>
                <a:srgbClr val="532E1D"/>
              </a:solidFill>
              <a:ea typeface="Calibri"/>
              <a:cs typeface="Calibri"/>
            </a:endParaRPr>
          </a:p>
          <a:p>
            <a:pPr indent="-273050" eaLnBrk="1" hangingPunct="1">
              <a:defRPr/>
            </a:pPr>
            <a:endParaRPr lang="en-US" altLang="en-US" sz="3400">
              <a:solidFill>
                <a:srgbClr val="532E1D"/>
              </a:solidFill>
            </a:endParaRPr>
          </a:p>
        </p:txBody>
      </p:sp>
      <p:pic>
        <p:nvPicPr>
          <p:cNvPr id="3" name="base room">
            <a:extLst>
              <a:ext uri="{FF2B5EF4-FFF2-40B4-BE49-F238E27FC236}">
                <a16:creationId xmlns:a16="http://schemas.microsoft.com/office/drawing/2014/main" id="{8EC6C4D1-23A8-A081-BBBC-AFB8293EFA0C}"/>
              </a:ext>
            </a:extLst>
          </p:cNvPr>
          <p:cNvPicPr>
            <a:picLocks noChangeAspect="1"/>
          </p:cNvPicPr>
          <p:nvPr/>
        </p:nvPicPr>
        <p:blipFill>
          <a:blip r:embed="rId4" cstate="print">
            <a:extLst>
              <a:ext uri="{28A0092B-C50C-407E-A947-70E740481C1C}">
                <a14:useLocalDpi xmlns:a14="http://schemas.microsoft.com/office/drawing/2010/main" val="0"/>
              </a:ext>
            </a:extLst>
          </a:blip>
          <a:srcRect l="14296" r="14296"/>
          <a:stretch/>
        </p:blipFill>
        <p:spPr>
          <a:xfrm>
            <a:off x="8118573" y="1992295"/>
            <a:ext cx="2855533" cy="3988135"/>
          </a:xfrm>
          <a:prstGeom prst="rect">
            <a:avLst/>
          </a:prstGeom>
          <a:noFill/>
        </p:spPr>
      </p:pic>
      <p:pic>
        <p:nvPicPr>
          <p:cNvPr id="6" name="dirt">
            <a:extLst>
              <a:ext uri="{FF2B5EF4-FFF2-40B4-BE49-F238E27FC236}">
                <a16:creationId xmlns:a16="http://schemas.microsoft.com/office/drawing/2014/main" id="{B41FA58B-03E8-CAC2-997A-75E9736DE3E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848600" y="2293195"/>
            <a:ext cx="3395479" cy="3386335"/>
          </a:xfrm>
          <a:prstGeom prst="rect">
            <a:avLst/>
          </a:prstGeom>
        </p:spPr>
      </p:pic>
      <p:pic>
        <p:nvPicPr>
          <p:cNvPr id="10" name="germs" descr="A group of white circles on a black background&#10;&#10;Description automatically generated">
            <a:extLst>
              <a:ext uri="{FF2B5EF4-FFF2-40B4-BE49-F238E27FC236}">
                <a16:creationId xmlns:a16="http://schemas.microsoft.com/office/drawing/2014/main" id="{EE0EA120-C04E-D12B-A87B-E1AB1B8677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48600" y="2293195"/>
            <a:ext cx="3395479" cy="3386335"/>
          </a:xfrm>
          <a:prstGeom prst="rect">
            <a:avLst/>
          </a:prstGeom>
        </p:spPr>
      </p:pic>
      <p:pic>
        <p:nvPicPr>
          <p:cNvPr id="12" name="wash" descr="A bucket of foam and a sponge&#10;&#10;Description automatically generated">
            <a:extLst>
              <a:ext uri="{FF2B5EF4-FFF2-40B4-BE49-F238E27FC236}">
                <a16:creationId xmlns:a16="http://schemas.microsoft.com/office/drawing/2014/main" id="{BF96F358-5D29-4E05-C2C2-B6EF910492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8600" y="2293195"/>
            <a:ext cx="3395479" cy="3386335"/>
          </a:xfrm>
          <a:prstGeom prst="rect">
            <a:avLst/>
          </a:prstGeom>
        </p:spPr>
      </p:pic>
      <p:pic>
        <p:nvPicPr>
          <p:cNvPr id="16" name="sanitize" descr="A white container with pink label&#10;&#10;Description automatically generated">
            <a:extLst>
              <a:ext uri="{FF2B5EF4-FFF2-40B4-BE49-F238E27FC236}">
                <a16:creationId xmlns:a16="http://schemas.microsoft.com/office/drawing/2014/main" id="{C4DBA459-62A9-E59F-D433-4EB76B36887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48600" y="2293195"/>
            <a:ext cx="3395479" cy="3386335"/>
          </a:xfrm>
          <a:prstGeom prst="rect">
            <a:avLst/>
          </a:prstGeom>
        </p:spPr>
      </p:pic>
      <p:sp>
        <p:nvSpPr>
          <p:cNvPr id="17" name="germy dirty">
            <a:extLst>
              <a:ext uri="{FF2B5EF4-FFF2-40B4-BE49-F238E27FC236}">
                <a16:creationId xmlns:a16="http://schemas.microsoft.com/office/drawing/2014/main" id="{AA02CE8F-24D2-0406-3CED-22AFBBF28906}"/>
              </a:ext>
            </a:extLst>
          </p:cNvPr>
          <p:cNvSpPr txBox="1"/>
          <p:nvPr/>
        </p:nvSpPr>
        <p:spPr>
          <a:xfrm rot="20917810">
            <a:off x="3718239" y="4352265"/>
            <a:ext cx="3946914" cy="707886"/>
          </a:xfrm>
          <a:prstGeom prst="rect">
            <a:avLst/>
          </a:prstGeom>
          <a:noFill/>
        </p:spPr>
        <p:txBody>
          <a:bodyPr wrap="none" rtlCol="0">
            <a:spAutoFit/>
          </a:bodyPr>
          <a:lstStyle/>
          <a:p>
            <a:r>
              <a:rPr lang="en-US" sz="4000" b="1">
                <a:solidFill>
                  <a:srgbClr val="FF0000"/>
                </a:solidFill>
                <a:latin typeface="Bradley Hand ITC" panose="03070402050302030203" pitchFamily="66" charset="0"/>
              </a:rPr>
              <a:t>Germy and dirty</a:t>
            </a:r>
          </a:p>
        </p:txBody>
      </p:sp>
      <p:pic>
        <p:nvPicPr>
          <p:cNvPr id="19" name="arrow" descr="A red arrow pointing up&#10;&#10;Description automatically generated">
            <a:extLst>
              <a:ext uri="{FF2B5EF4-FFF2-40B4-BE49-F238E27FC236}">
                <a16:creationId xmlns:a16="http://schemas.microsoft.com/office/drawing/2014/main" id="{5084426F-6C8D-A737-AA70-ABA3C5C7530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931927">
            <a:off x="6389514" y="3641329"/>
            <a:ext cx="2435794" cy="2429234"/>
          </a:xfrm>
          <a:prstGeom prst="rect">
            <a:avLst/>
          </a:prstGeom>
        </p:spPr>
      </p:pic>
      <p:pic>
        <p:nvPicPr>
          <p:cNvPr id="21" name="epa" descr="A logo with a flower and leaves&#10;&#10;Description automatically generated">
            <a:extLst>
              <a:ext uri="{FF2B5EF4-FFF2-40B4-BE49-F238E27FC236}">
                <a16:creationId xmlns:a16="http://schemas.microsoft.com/office/drawing/2014/main" id="{77555A8F-D843-5707-ED1D-2E5F6E9F00A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6293" y="4287430"/>
            <a:ext cx="1981200" cy="1981200"/>
          </a:xfrm>
          <a:prstGeom prst="rect">
            <a:avLst/>
          </a:prstGeom>
        </p:spPr>
      </p:pic>
      <p:pic>
        <p:nvPicPr>
          <p:cNvPr id="2" name="Banner">
            <a:extLst>
              <a:ext uri="{FF2B5EF4-FFF2-40B4-BE49-F238E27FC236}">
                <a16:creationId xmlns:a16="http://schemas.microsoft.com/office/drawing/2014/main" id="{5703E13E-80BC-E470-3267-D1F946C91F8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pic>
        <p:nvPicPr>
          <p:cNvPr id="23" name="gloves" descr="A pair of hands wearing purple gloves&#10;&#10;Description automatically generated">
            <a:extLst>
              <a:ext uri="{FF2B5EF4-FFF2-40B4-BE49-F238E27FC236}">
                <a16:creationId xmlns:a16="http://schemas.microsoft.com/office/drawing/2014/main" id="{80E3B313-2146-A196-F1AD-5B1E9EFC046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01543" y="1661382"/>
            <a:ext cx="2064980" cy="1238226"/>
          </a:xfrm>
          <a:prstGeom prst="rect">
            <a:avLst/>
          </a:prstGeom>
        </p:spPr>
      </p:pic>
      <p:sp>
        <p:nvSpPr>
          <p:cNvPr id="4" name="Header">
            <a:extLst>
              <a:ext uri="{FF2B5EF4-FFF2-40B4-BE49-F238E27FC236}">
                <a16:creationId xmlns:a16="http://schemas.microsoft.com/office/drawing/2014/main" id="{A40117C8-59FA-E001-05E5-D19FAA990CC7}"/>
              </a:ext>
            </a:extLst>
          </p:cNvPr>
          <p:cNvSpPr txBox="1"/>
          <p:nvPr/>
        </p:nvSpPr>
        <p:spPr>
          <a:xfrm>
            <a:off x="1143000" y="1070650"/>
            <a:ext cx="9220200" cy="707886"/>
          </a:xfrm>
          <a:prstGeom prst="rect">
            <a:avLst/>
          </a:prstGeom>
          <a:noFill/>
        </p:spPr>
        <p:txBody>
          <a:bodyPr wrap="square" rtlCol="0">
            <a:spAutoFit/>
          </a:bodyPr>
          <a:lstStyle/>
          <a:p>
            <a:r>
              <a:rPr lang="en-US" sz="4000" b="1"/>
              <a:t>Cleaning and Disinfection: Dialysis Station</a:t>
            </a:r>
          </a:p>
        </p:txBody>
      </p:sp>
      <p:sp>
        <p:nvSpPr>
          <p:cNvPr id="7" name="Rectangle 6" hidden="1">
            <a:extLst>
              <a:ext uri="{FF2B5EF4-FFF2-40B4-BE49-F238E27FC236}">
                <a16:creationId xmlns:a16="http://schemas.microsoft.com/office/drawing/2014/main" id="{9EA40494-CD1E-F4FA-4E44-E33969DC5D6A}"/>
              </a:ext>
            </a:extLst>
          </p:cNvPr>
          <p:cNvSpPr/>
          <p:nvPr/>
        </p:nvSpPr>
        <p:spPr>
          <a:xfrm>
            <a:off x="-1533902" y="527392"/>
            <a:ext cx="3933645" cy="2063408"/>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t>GFX change</a:t>
            </a:r>
          </a:p>
          <a:p>
            <a:pPr algn="ctr"/>
            <a:r>
              <a:rPr lang="en-US" sz="4400"/>
              <a:t>Voice change</a:t>
            </a:r>
          </a:p>
          <a:p>
            <a:pPr algn="ctr"/>
            <a:r>
              <a:rPr lang="en-US" sz="4400"/>
              <a:t>Text change</a:t>
            </a: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23">
                                            <p:txEl>
                                              <p:pRg st="1" end="1"/>
                                            </p:txEl>
                                          </p:spTgt>
                                        </p:tgtEl>
                                        <p:attrNameLst>
                                          <p:attrName>style.visibility</p:attrName>
                                        </p:attrNameLst>
                                      </p:cBhvr>
                                      <p:to>
                                        <p:strVal val="visible"/>
                                      </p:to>
                                    </p:set>
                                    <p:animEffect transition="in" filter="fade">
                                      <p:cBhvr>
                                        <p:cTn id="7" dur="500"/>
                                        <p:tgtEl>
                                          <p:spTgt spid="3072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xit" presetSubtype="0" fill="hold" grpId="0" nodeType="with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9"/>
                                        </p:tgtEl>
                                      </p:cBhvr>
                                    </p:animEffect>
                                    <p:set>
                                      <p:cBhvr>
                                        <p:cTn id="16" dur="1" fill="hold">
                                          <p:stCondLst>
                                            <p:cond delay="499"/>
                                          </p:stCondLst>
                                        </p:cTn>
                                        <p:tgtEl>
                                          <p:spTgt spid="19"/>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0723">
                                            <p:txEl>
                                              <p:pRg st="2" end="2"/>
                                            </p:txEl>
                                          </p:spTgt>
                                        </p:tgtEl>
                                        <p:attrNameLst>
                                          <p:attrName>style.visibility</p:attrName>
                                        </p:attrNameLst>
                                      </p:cBhvr>
                                      <p:to>
                                        <p:strVal val="visible"/>
                                      </p:to>
                                    </p:set>
                                    <p:animEffect transition="in" filter="fade">
                                      <p:cBhvr>
                                        <p:cTn id="24" dur="500"/>
                                        <p:tgtEl>
                                          <p:spTgt spid="30723">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xit" presetSubtype="0" fill="hold" nodeType="with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0723">
                                            <p:txEl>
                                              <p:pRg st="3" end="3"/>
                                            </p:txEl>
                                          </p:spTgt>
                                        </p:tgtEl>
                                        <p:attrNameLst>
                                          <p:attrName>style.visibility</p:attrName>
                                        </p:attrNameLst>
                                      </p:cBhvr>
                                      <p:to>
                                        <p:strVal val="visible"/>
                                      </p:to>
                                    </p:set>
                                    <p:animEffect transition="in" filter="fade">
                                      <p:cBhvr>
                                        <p:cTn id="38" dur="500"/>
                                        <p:tgtEl>
                                          <p:spTgt spid="30723">
                                            <p:txEl>
                                              <p:pRg st="3" end="3"/>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0723">
                                            <p:txEl>
                                              <p:pRg st="4" end="4"/>
                                            </p:txEl>
                                          </p:spTgt>
                                        </p:tgtEl>
                                        <p:attrNameLst>
                                          <p:attrName>style.visibility</p:attrName>
                                        </p:attrNameLst>
                                      </p:cBhvr>
                                      <p:to>
                                        <p:strVal val="visible"/>
                                      </p:to>
                                    </p:set>
                                    <p:animEffect transition="in" filter="fade">
                                      <p:cBhvr>
                                        <p:cTn id="46" dur="500"/>
                                        <p:tgtEl>
                                          <p:spTgt spid="30723">
                                            <p:txEl>
                                              <p:pRg st="4" end="4"/>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E04A9-FDF6-9F02-9D14-31F4FBD9C645}"/>
            </a:ext>
          </a:extLst>
        </p:cNvPr>
        <p:cNvGrpSpPr/>
        <p:nvPr/>
      </p:nvGrpSpPr>
      <p:grpSpPr>
        <a:xfrm>
          <a:off x="0" y="0"/>
          <a:ext cx="0" cy="0"/>
          <a:chOff x="0" y="0"/>
          <a:chExt cx="0" cy="0"/>
        </a:xfrm>
      </p:grpSpPr>
      <p:sp>
        <p:nvSpPr>
          <p:cNvPr id="30723" name="Rectangle 3">
            <a:extLst>
              <a:ext uri="{FF2B5EF4-FFF2-40B4-BE49-F238E27FC236}">
                <a16:creationId xmlns:a16="http://schemas.microsoft.com/office/drawing/2014/main" id="{27F0FC9D-AA64-B1FB-A6D6-3C1E063E5889}"/>
              </a:ext>
            </a:extLst>
          </p:cNvPr>
          <p:cNvSpPr>
            <a:spLocks noGrp="1" noChangeArrowheads="1"/>
          </p:cNvSpPr>
          <p:nvPr>
            <p:ph idx="4294967295"/>
          </p:nvPr>
        </p:nvSpPr>
        <p:spPr>
          <a:xfrm>
            <a:off x="928687" y="1966895"/>
            <a:ext cx="5585214" cy="4357705"/>
          </a:xfrm>
          <a:prstGeom prst="rect">
            <a:avLst/>
          </a:prstGeom>
        </p:spPr>
        <p:txBody>
          <a:bodyPr>
            <a:normAutofit fontScale="47500" lnSpcReduction="20000"/>
          </a:bodyPr>
          <a:lstStyle/>
          <a:p>
            <a:r>
              <a:rPr lang="en-US" sz="4200">
                <a:solidFill>
                  <a:srgbClr val="532E1D"/>
                </a:solidFill>
              </a:rPr>
              <a:t>All equipment and surfaces are considered contaminated after a dialysis session and must be disinfected </a:t>
            </a:r>
          </a:p>
          <a:p>
            <a:r>
              <a:rPr lang="en-US" sz="4200">
                <a:solidFill>
                  <a:srgbClr val="532E1D"/>
                </a:solidFill>
              </a:rPr>
              <a:t>After the patient leaves the station, disinfect the dialysis station (including chairs, trays, countertops, and machines)</a:t>
            </a:r>
          </a:p>
          <a:p>
            <a:r>
              <a:rPr lang="en-US" sz="4200">
                <a:solidFill>
                  <a:srgbClr val="532E1D"/>
                </a:solidFill>
              </a:rPr>
              <a:t>Wipe all surfaces – Surfaces should be wet with disinfectant and allowed to air dry</a:t>
            </a:r>
          </a:p>
          <a:p>
            <a:r>
              <a:rPr lang="en-US" sz="4200">
                <a:solidFill>
                  <a:srgbClr val="532E1D"/>
                </a:solidFill>
              </a:rPr>
              <a:t>Give special attention to cleaning control panels on the dialysis machines and other commonly touched surfaces </a:t>
            </a:r>
          </a:p>
          <a:p>
            <a:r>
              <a:rPr lang="en-US" sz="4200">
                <a:solidFill>
                  <a:srgbClr val="532E1D"/>
                </a:solidFill>
              </a:rPr>
              <a:t>Empty and disinfect all surfaces of prime waste containers </a:t>
            </a:r>
          </a:p>
          <a:p>
            <a:pPr indent="-273050" eaLnBrk="1" hangingPunct="1">
              <a:defRPr/>
            </a:pPr>
            <a:endParaRPr lang="en-US" altLang="en-US" sz="3400">
              <a:solidFill>
                <a:srgbClr val="532E1D"/>
              </a:solidFill>
            </a:endParaRPr>
          </a:p>
        </p:txBody>
      </p:sp>
      <p:pic>
        <p:nvPicPr>
          <p:cNvPr id="2" name="Banner">
            <a:extLst>
              <a:ext uri="{FF2B5EF4-FFF2-40B4-BE49-F238E27FC236}">
                <a16:creationId xmlns:a16="http://schemas.microsoft.com/office/drawing/2014/main" id="{09420647-6D10-E385-EF03-2C5092E38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65A5576F-49E4-071E-8D8B-DC778806CED9}"/>
              </a:ext>
            </a:extLst>
          </p:cNvPr>
          <p:cNvSpPr txBox="1"/>
          <p:nvPr/>
        </p:nvSpPr>
        <p:spPr>
          <a:xfrm>
            <a:off x="1143000" y="1070650"/>
            <a:ext cx="9220200" cy="707886"/>
          </a:xfrm>
          <a:prstGeom prst="rect">
            <a:avLst/>
          </a:prstGeom>
          <a:noFill/>
        </p:spPr>
        <p:txBody>
          <a:bodyPr wrap="square" rtlCol="0">
            <a:spAutoFit/>
          </a:bodyPr>
          <a:lstStyle/>
          <a:p>
            <a:r>
              <a:rPr lang="en-US" sz="4000" b="1"/>
              <a:t>Cleaning and Disinfection: Dialysis Station</a:t>
            </a:r>
          </a:p>
        </p:txBody>
      </p:sp>
      <p:pic>
        <p:nvPicPr>
          <p:cNvPr id="6" name="Picture 5" descr="A close-up of a medical procedure&#10;&#10;Description automatically generated">
            <a:extLst>
              <a:ext uri="{FF2B5EF4-FFF2-40B4-BE49-F238E27FC236}">
                <a16:creationId xmlns:a16="http://schemas.microsoft.com/office/drawing/2014/main" id="{F27CE096-4A2C-43AA-803D-A6A2811CAE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3901" y="2167954"/>
            <a:ext cx="5272873" cy="3107656"/>
          </a:xfrm>
          <a:prstGeom prst="rect">
            <a:avLst/>
          </a:prstGeom>
        </p:spPr>
      </p:pic>
      <p:sp>
        <p:nvSpPr>
          <p:cNvPr id="8" name="TextBox 7">
            <a:extLst>
              <a:ext uri="{FF2B5EF4-FFF2-40B4-BE49-F238E27FC236}">
                <a16:creationId xmlns:a16="http://schemas.microsoft.com/office/drawing/2014/main" id="{B2C0F227-4EBA-4145-37C7-A3A5859885E8}"/>
              </a:ext>
            </a:extLst>
          </p:cNvPr>
          <p:cNvSpPr txBox="1"/>
          <p:nvPr/>
        </p:nvSpPr>
        <p:spPr>
          <a:xfrm>
            <a:off x="2362200" y="6203049"/>
            <a:ext cx="9309075" cy="369332"/>
          </a:xfrm>
          <a:prstGeom prst="rect">
            <a:avLst/>
          </a:prstGeom>
          <a:noFill/>
        </p:spPr>
        <p:txBody>
          <a:bodyPr wrap="square">
            <a:spAutoFit/>
          </a:bodyPr>
          <a:lstStyle/>
          <a:p>
            <a:r>
              <a:rPr lang="en-US" sz="1800">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https://www.cdc.gov/dialysis/PDFs/dialysis-Station-Disinfect-Tool-508.pdf</a:t>
            </a:r>
            <a:endParaRPr lang="en-US"/>
          </a:p>
        </p:txBody>
      </p:sp>
    </p:spTree>
    <p:extLst>
      <p:ext uri="{BB962C8B-B14F-4D97-AF65-F5344CB8AC3E}">
        <p14:creationId xmlns:p14="http://schemas.microsoft.com/office/powerpoint/2010/main" val="3663624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E3A34-0B1B-FEFF-ABB3-2A2311A9955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4DC11E-C058-FE6D-A7D2-0CC282D71147}"/>
              </a:ext>
            </a:extLst>
          </p:cNvPr>
          <p:cNvSpPr>
            <a:spLocks noGrp="1"/>
          </p:cNvSpPr>
          <p:nvPr>
            <p:ph idx="4294967295"/>
          </p:nvPr>
        </p:nvSpPr>
        <p:spPr>
          <a:xfrm>
            <a:off x="1143000" y="1743459"/>
            <a:ext cx="9296400" cy="4267200"/>
          </a:xfrm>
          <a:prstGeom prst="rect">
            <a:avLst/>
          </a:prstGeom>
        </p:spPr>
        <p:txBody>
          <a:bodyPr>
            <a:normAutofit fontScale="55000" lnSpcReduction="20000"/>
          </a:bodyPr>
          <a:lstStyle/>
          <a:p>
            <a:pPr marL="0" indent="0">
              <a:buNone/>
              <a:defRPr/>
            </a:pPr>
            <a:r>
              <a:rPr lang="en-US" sz="4600" b="1" dirty="0">
                <a:solidFill>
                  <a:srgbClr val="532E1D"/>
                </a:solidFill>
              </a:rPr>
              <a:t>Which of the following statements is true?</a:t>
            </a:r>
          </a:p>
          <a:p>
            <a:pPr marL="812800" indent="-742950">
              <a:buFont typeface="+mj-lt"/>
              <a:buAutoNum type="arabicPeriod"/>
            </a:pPr>
            <a:r>
              <a:rPr lang="en-US" sz="3600" dirty="0">
                <a:solidFill>
                  <a:srgbClr val="532E1D"/>
                </a:solidFill>
              </a:rPr>
              <a:t>Any </a:t>
            </a:r>
            <a:r>
              <a:rPr lang="en-US" sz="3600" b="0" i="0" dirty="0">
                <a:solidFill>
                  <a:srgbClr val="3B3835"/>
                </a:solidFill>
                <a:effectLst/>
                <a:latin typeface="Calibri" panose="020F0502020204030204" pitchFamily="34" charset="0"/>
                <a:cs typeface="Calibri" panose="020F0502020204030204" pitchFamily="34" charset="0"/>
              </a:rPr>
              <a:t>item taken to a patient’s dialysis station could become contaminated.</a:t>
            </a:r>
          </a:p>
          <a:p>
            <a:pPr marL="812800" indent="-742950">
              <a:buFont typeface="+mj-lt"/>
              <a:buAutoNum type="arabicPeriod"/>
            </a:pPr>
            <a:r>
              <a:rPr lang="en-US" sz="3600" dirty="0">
                <a:solidFill>
                  <a:srgbClr val="3B3835"/>
                </a:solidFill>
                <a:latin typeface="Calibri" panose="020F0502020204030204" pitchFamily="34" charset="0"/>
                <a:cs typeface="Calibri" panose="020F0502020204030204" pitchFamily="34" charset="0"/>
              </a:rPr>
              <a:t>Use single-dose vials whenever possible and dispose of them immediately after use</a:t>
            </a:r>
          </a:p>
          <a:p>
            <a:pPr marL="812800" indent="-742950">
              <a:buFont typeface="+mj-lt"/>
              <a:buAutoNum type="arabicPeriod"/>
            </a:pPr>
            <a:r>
              <a:rPr lang="en-US" sz="3600" b="0" i="0" dirty="0">
                <a:solidFill>
                  <a:srgbClr val="3B3835"/>
                </a:solidFill>
                <a:effectLst/>
                <a:latin typeface="Calibri" panose="020F0502020204030204" pitchFamily="34" charset="0"/>
                <a:cs typeface="Calibri" panose="020F0502020204030204" pitchFamily="34" charset="0"/>
              </a:rPr>
              <a:t>Do not carry medication vials, syringes, alcohol swabs, tape or supplies in pockets</a:t>
            </a:r>
          </a:p>
          <a:p>
            <a:pPr marL="812800" indent="-742950">
              <a:buFont typeface="+mj-lt"/>
              <a:buAutoNum type="arabicPeriod"/>
            </a:pPr>
            <a:r>
              <a:rPr lang="en-US" sz="3600" dirty="0">
                <a:solidFill>
                  <a:srgbClr val="3B3835"/>
                </a:solidFill>
                <a:latin typeface="Calibri" panose="020F0502020204030204" pitchFamily="34" charset="0"/>
                <a:cs typeface="Calibri" panose="020F0502020204030204" pitchFamily="34" charset="0"/>
              </a:rPr>
              <a:t>Use an EPA-registered hospital disinfectant and follow the label instruction for proper dilution</a:t>
            </a:r>
          </a:p>
          <a:p>
            <a:pPr marL="812800" indent="-742950">
              <a:buFont typeface="+mj-lt"/>
              <a:buAutoNum type="arabicPeriod"/>
            </a:pPr>
            <a:r>
              <a:rPr lang="en-US" sz="3600" b="0" i="0" dirty="0">
                <a:solidFill>
                  <a:srgbClr val="3B3835"/>
                </a:solidFill>
                <a:effectLst/>
                <a:latin typeface="Calibri" panose="020F0502020204030204" pitchFamily="34" charset="0"/>
                <a:cs typeface="Calibri" panose="020F0502020204030204" pitchFamily="34" charset="0"/>
              </a:rPr>
              <a:t>All the above</a:t>
            </a:r>
          </a:p>
          <a:p>
            <a:pPr marL="69850" indent="0">
              <a:buNone/>
            </a:pPr>
            <a:endParaRPr lang="en-US" sz="3600" b="0" i="0">
              <a:solidFill>
                <a:srgbClr val="3B3835"/>
              </a:solidFill>
              <a:effectLst/>
              <a:latin typeface="Calibri" panose="020F0502020204030204" pitchFamily="34" charset="0"/>
              <a:cs typeface="Calibri" panose="020F0502020204030204" pitchFamily="34" charset="0"/>
            </a:endParaRPr>
          </a:p>
          <a:p>
            <a:pPr marL="0" indent="0">
              <a:buNone/>
              <a:defRPr/>
            </a:pPr>
            <a:r>
              <a:rPr lang="en-US" sz="3600">
                <a:solidFill>
                  <a:srgbClr val="532E1D"/>
                </a:solidFill>
              </a:rPr>
              <a:t> </a:t>
            </a:r>
          </a:p>
          <a:p>
            <a:pPr>
              <a:defRPr/>
            </a:pPr>
            <a:endParaRPr lang="en-US" sz="2400"/>
          </a:p>
          <a:p>
            <a:pPr marL="68580" indent="0">
              <a:buNone/>
              <a:defRPr/>
            </a:pPr>
            <a:endParaRPr lang="en-US" sz="3500"/>
          </a:p>
        </p:txBody>
      </p:sp>
      <p:sp>
        <p:nvSpPr>
          <p:cNvPr id="13" name="banner">
            <a:extLst>
              <a:ext uri="{FF2B5EF4-FFF2-40B4-BE49-F238E27FC236}">
                <a16:creationId xmlns:a16="http://schemas.microsoft.com/office/drawing/2014/main" id="{5A9EAB9D-A7CE-6851-E685-21DD28D5AD86}"/>
              </a:ext>
            </a:extLst>
          </p:cNvPr>
          <p:cNvSpPr/>
          <p:nvPr/>
        </p:nvSpPr>
        <p:spPr>
          <a:xfrm>
            <a:off x="6219930" y="562708"/>
            <a:ext cx="5972070" cy="889574"/>
          </a:xfrm>
          <a:prstGeom prst="rect">
            <a:avLst/>
          </a:prstGeom>
          <a:solidFill>
            <a:srgbClr val="CC20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530FBC90-17A6-DFBD-4CFC-2C5A817E970E}"/>
              </a:ext>
            </a:extLst>
          </p:cNvPr>
          <p:cNvSpPr txBox="1">
            <a:spLocks/>
          </p:cNvSpPr>
          <p:nvPr/>
        </p:nvSpPr>
        <p:spPr>
          <a:xfrm>
            <a:off x="6529753" y="633826"/>
            <a:ext cx="3334378" cy="747338"/>
          </a:xfrm>
          <a:prstGeom prst="rect">
            <a:avLst/>
          </a:prstGeom>
          <a:noFill/>
          <a:ln>
            <a:noFill/>
          </a:ln>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b="1" dirty="0"/>
              <a:t>Knowledge Check</a:t>
            </a:r>
          </a:p>
        </p:txBody>
      </p:sp>
      <p:pic>
        <p:nvPicPr>
          <p:cNvPr id="17" name="Picture 16">
            <a:extLst>
              <a:ext uri="{FF2B5EF4-FFF2-40B4-BE49-F238E27FC236}">
                <a16:creationId xmlns:a16="http://schemas.microsoft.com/office/drawing/2014/main" id="{E52C4BF7-1BA0-4546-D2C8-1FD9BFC7A3A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13183" y="4348384"/>
            <a:ext cx="819378" cy="782722"/>
          </a:xfrm>
          <a:prstGeom prst="rect">
            <a:avLst/>
          </a:prstGeom>
        </p:spPr>
      </p:pic>
    </p:spTree>
    <p:extLst>
      <p:ext uri="{BB962C8B-B14F-4D97-AF65-F5344CB8AC3E}">
        <p14:creationId xmlns:p14="http://schemas.microsoft.com/office/powerpoint/2010/main" val="258805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1"/>
          <p:cNvSpPr>
            <a:spLocks noGrp="1"/>
          </p:cNvSpPr>
          <p:nvPr>
            <p:ph idx="4294967295"/>
          </p:nvPr>
        </p:nvSpPr>
        <p:spPr>
          <a:xfrm>
            <a:off x="1319939" y="2133600"/>
            <a:ext cx="4800600" cy="2933700"/>
          </a:xfrm>
          <a:prstGeom prst="rect">
            <a:avLst/>
          </a:prstGeom>
        </p:spPr>
        <p:txBody>
          <a:bodyPr/>
          <a:lstStyle/>
          <a:p>
            <a:pPr indent="-273050" eaLnBrk="1" hangingPunct="1"/>
            <a:r>
              <a:rPr lang="en-US" altLang="en-US" sz="2400">
                <a:solidFill>
                  <a:srgbClr val="532E1D"/>
                </a:solidFill>
                <a:latin typeface="Calibri" panose="020F0502020204030204" pitchFamily="34" charset="0"/>
                <a:cs typeface="Calibri" panose="020F0502020204030204" pitchFamily="34" charset="0"/>
              </a:rPr>
              <a:t>Describe infection risks associated with dialysis</a:t>
            </a:r>
          </a:p>
          <a:p>
            <a:pPr indent="-273050" eaLnBrk="1" hangingPunct="1"/>
            <a:r>
              <a:rPr lang="en-US" altLang="en-US" sz="2400">
                <a:solidFill>
                  <a:srgbClr val="532E1D"/>
                </a:solidFill>
                <a:latin typeface="Calibri" panose="020F0502020204030204" pitchFamily="34" charset="0"/>
                <a:cs typeface="Calibri" panose="020F0502020204030204" pitchFamily="34" charset="0"/>
              </a:rPr>
              <a:t>Review infection prevention and control recommendations and guidelines for hemodialysis settings </a:t>
            </a:r>
          </a:p>
        </p:txBody>
      </p:sp>
      <p:pic>
        <p:nvPicPr>
          <p:cNvPr id="2" name="Banner">
            <a:extLst>
              <a:ext uri="{FF2B5EF4-FFF2-40B4-BE49-F238E27FC236}">
                <a16:creationId xmlns:a16="http://schemas.microsoft.com/office/drawing/2014/main" id="{D3CBBE66-831E-C716-DE0D-025D4D373E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9D22D3AD-56C5-6C39-2450-247DF24D86BB}"/>
              </a:ext>
            </a:extLst>
          </p:cNvPr>
          <p:cNvSpPr txBox="1"/>
          <p:nvPr/>
        </p:nvSpPr>
        <p:spPr>
          <a:xfrm>
            <a:off x="1143000" y="1070650"/>
            <a:ext cx="5638800" cy="707886"/>
          </a:xfrm>
          <a:prstGeom prst="rect">
            <a:avLst/>
          </a:prstGeom>
          <a:noFill/>
        </p:spPr>
        <p:txBody>
          <a:bodyPr wrap="square" rtlCol="0">
            <a:spAutoFit/>
          </a:bodyPr>
          <a:lstStyle/>
          <a:p>
            <a:r>
              <a:rPr lang="en-US" sz="4000" b="1"/>
              <a:t>Objectives</a:t>
            </a:r>
          </a:p>
        </p:txBody>
      </p:sp>
      <p:pic>
        <p:nvPicPr>
          <p:cNvPr id="5" name="Picture 4" descr="A hand writing on a white board&#10;&#10;Description automatically generated">
            <a:extLst>
              <a:ext uri="{FF2B5EF4-FFF2-40B4-BE49-F238E27FC236}">
                <a16:creationId xmlns:a16="http://schemas.microsoft.com/office/drawing/2014/main" id="{E4C7F533-0333-4E3C-E5CB-0C468750D6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0922" y="2593405"/>
            <a:ext cx="4686300" cy="31242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a:extLst>
              <a:ext uri="{FF2B5EF4-FFF2-40B4-BE49-F238E27FC236}">
                <a16:creationId xmlns:a16="http://schemas.microsoft.com/office/drawing/2014/main" id="{765CD5C2-76F5-4656-B122-5EE1336EAAAD}"/>
              </a:ext>
            </a:extLst>
          </p:cNvPr>
          <p:cNvSpPr>
            <a:spLocks noGrp="1" noChangeArrowheads="1"/>
          </p:cNvSpPr>
          <p:nvPr>
            <p:ph idx="4294967295"/>
          </p:nvPr>
        </p:nvSpPr>
        <p:spPr>
          <a:xfrm>
            <a:off x="1371600" y="2009249"/>
            <a:ext cx="6477000" cy="2401891"/>
          </a:xfrm>
          <a:prstGeom prst="rect">
            <a:avLst/>
          </a:prstGeom>
        </p:spPr>
        <p:txBody>
          <a:bodyPr lIns="91440" tIns="45720" rIns="91440" bIns="45720" anchor="t"/>
          <a:lstStyle/>
          <a:p>
            <a:pPr marL="0" indent="0">
              <a:lnSpc>
                <a:spcPct val="90000"/>
              </a:lnSpc>
              <a:buNone/>
            </a:pPr>
            <a:r>
              <a:rPr lang="en-US" sz="2400">
                <a:solidFill>
                  <a:srgbClr val="532E1D"/>
                </a:solidFill>
                <a:latin typeface="Calibri" panose="020F0502020204030204" pitchFamily="34" charset="0"/>
                <a:cs typeface="Calibri" panose="020F0502020204030204" pitchFamily="34" charset="0"/>
              </a:rPr>
              <a:t>Reuse of dialyzers </a:t>
            </a:r>
          </a:p>
          <a:p>
            <a:pPr>
              <a:lnSpc>
                <a:spcPct val="80000"/>
              </a:lnSpc>
            </a:pPr>
            <a:r>
              <a:rPr lang="en-US" sz="2000">
                <a:solidFill>
                  <a:srgbClr val="532E1D"/>
                </a:solidFill>
              </a:rPr>
              <a:t>The dialyzer may either be discarded after each treatment or be reused </a:t>
            </a:r>
          </a:p>
          <a:p>
            <a:pPr>
              <a:lnSpc>
                <a:spcPct val="80000"/>
              </a:lnSpc>
            </a:pPr>
            <a:r>
              <a:rPr lang="en-US" sz="2000">
                <a:solidFill>
                  <a:srgbClr val="532E1D"/>
                </a:solidFill>
              </a:rPr>
              <a:t>Reuse requires an extensive procedure of high-level disinfection</a:t>
            </a:r>
          </a:p>
          <a:p>
            <a:pPr>
              <a:lnSpc>
                <a:spcPct val="80000"/>
              </a:lnSpc>
            </a:pPr>
            <a:r>
              <a:rPr lang="en-US" sz="2000">
                <a:solidFill>
                  <a:srgbClr val="532E1D"/>
                </a:solidFill>
              </a:rPr>
              <a:t>Reused dialyzers are not shared between patients. </a:t>
            </a:r>
          </a:p>
          <a:p>
            <a:pPr marL="69850" indent="0">
              <a:lnSpc>
                <a:spcPct val="80000"/>
              </a:lnSpc>
              <a:buNone/>
            </a:pPr>
            <a:endParaRPr lang="en-US" sz="2000">
              <a:solidFill>
                <a:srgbClr val="532E1D"/>
              </a:solidFill>
            </a:endParaRPr>
          </a:p>
          <a:p>
            <a:pPr indent="-273050" eaLnBrk="1" hangingPunct="1">
              <a:buNone/>
              <a:defRPr/>
            </a:pPr>
            <a:endParaRPr lang="en-US" altLang="en-US" sz="2200">
              <a:solidFill>
                <a:schemeClr val="tx1"/>
              </a:solidFill>
            </a:endParaRPr>
          </a:p>
        </p:txBody>
      </p:sp>
      <p:pic>
        <p:nvPicPr>
          <p:cNvPr id="2" name="Banner">
            <a:extLst>
              <a:ext uri="{FF2B5EF4-FFF2-40B4-BE49-F238E27FC236}">
                <a16:creationId xmlns:a16="http://schemas.microsoft.com/office/drawing/2014/main" id="{19B786EB-50AC-4BF7-E627-37E366FC89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B0A37634-F522-72D9-6FA7-DFE3C3A81D82}"/>
              </a:ext>
            </a:extLst>
          </p:cNvPr>
          <p:cNvSpPr txBox="1"/>
          <p:nvPr/>
        </p:nvSpPr>
        <p:spPr>
          <a:xfrm>
            <a:off x="1143000" y="1070650"/>
            <a:ext cx="5638800" cy="707886"/>
          </a:xfrm>
          <a:prstGeom prst="rect">
            <a:avLst/>
          </a:prstGeom>
          <a:noFill/>
        </p:spPr>
        <p:txBody>
          <a:bodyPr wrap="square" rtlCol="0">
            <a:spAutoFit/>
          </a:bodyPr>
          <a:lstStyle/>
          <a:p>
            <a:r>
              <a:rPr lang="en-US" sz="4000" b="1"/>
              <a:t>Dialyzers</a:t>
            </a:r>
          </a:p>
        </p:txBody>
      </p:sp>
      <p:pic>
        <p:nvPicPr>
          <p:cNvPr id="3" name="Picture 2">
            <a:extLst>
              <a:ext uri="{FF2B5EF4-FFF2-40B4-BE49-F238E27FC236}">
                <a16:creationId xmlns:a16="http://schemas.microsoft.com/office/drawing/2014/main" id="{EAEC308E-BA79-51CA-7731-649194F071A5}"/>
              </a:ext>
            </a:extLst>
          </p:cNvPr>
          <p:cNvPicPr>
            <a:picLocks noChangeAspect="1"/>
          </p:cNvPicPr>
          <p:nvPr/>
        </p:nvPicPr>
        <p:blipFill>
          <a:blip r:embed="rId4"/>
          <a:stretch>
            <a:fillRect/>
          </a:stretch>
        </p:blipFill>
        <p:spPr>
          <a:xfrm>
            <a:off x="7848600" y="1966895"/>
            <a:ext cx="2286000" cy="2401891"/>
          </a:xfrm>
          <a:prstGeom prst="rect">
            <a:avLst/>
          </a:prstGeom>
          <a:noFill/>
        </p:spPr>
      </p:pic>
      <p:sp>
        <p:nvSpPr>
          <p:cNvPr id="6" name="TextBox 5">
            <a:extLst>
              <a:ext uri="{FF2B5EF4-FFF2-40B4-BE49-F238E27FC236}">
                <a16:creationId xmlns:a16="http://schemas.microsoft.com/office/drawing/2014/main" id="{82798752-551B-25DA-4FAD-AE36755743DC}"/>
              </a:ext>
            </a:extLst>
          </p:cNvPr>
          <p:cNvSpPr txBox="1"/>
          <p:nvPr/>
        </p:nvSpPr>
        <p:spPr>
          <a:xfrm>
            <a:off x="1371600" y="4632867"/>
            <a:ext cx="9517665" cy="656590"/>
          </a:xfrm>
          <a:prstGeom prst="rect">
            <a:avLst/>
          </a:prstGeom>
          <a:noFill/>
        </p:spPr>
        <p:txBody>
          <a:bodyPr wrap="square" lIns="91440" tIns="45720" rIns="91440" bIns="45720" anchor="t">
            <a:spAutoFit/>
          </a:bodyPr>
          <a:lstStyle/>
          <a:p>
            <a:pPr marL="69850">
              <a:lnSpc>
                <a:spcPts val="2200"/>
              </a:lnSpc>
            </a:pPr>
            <a:r>
              <a:rPr lang="en-US" sz="2000" dirty="0">
                <a:solidFill>
                  <a:srgbClr val="532E1D"/>
                </a:solidFill>
                <a:latin typeface="+mn-lt"/>
              </a:rPr>
              <a:t>As of 2020, the three largest dialysis organizations in the U.S. do not perform reuse in any of their facilities.</a:t>
            </a:r>
            <a:endParaRPr lang="en-US" sz="2000" dirty="0">
              <a:solidFill>
                <a:srgbClr val="532E1D"/>
              </a:solidFill>
              <a:latin typeface="+mn-lt"/>
              <a:ea typeface="Calibri"/>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nner">
            <a:extLst>
              <a:ext uri="{FF2B5EF4-FFF2-40B4-BE49-F238E27FC236}">
                <a16:creationId xmlns:a16="http://schemas.microsoft.com/office/drawing/2014/main" id="{7893B64E-A40A-CDD9-BC43-04D7152FE4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DCBC9536-F3C7-21A9-056C-581636891012}"/>
              </a:ext>
            </a:extLst>
          </p:cNvPr>
          <p:cNvSpPr txBox="1"/>
          <p:nvPr/>
        </p:nvSpPr>
        <p:spPr>
          <a:xfrm>
            <a:off x="1143000" y="1070650"/>
            <a:ext cx="7094856" cy="707886"/>
          </a:xfrm>
          <a:prstGeom prst="rect">
            <a:avLst/>
          </a:prstGeom>
          <a:noFill/>
        </p:spPr>
        <p:txBody>
          <a:bodyPr wrap="square" rtlCol="0">
            <a:spAutoFit/>
          </a:bodyPr>
          <a:lstStyle/>
          <a:p>
            <a:r>
              <a:rPr lang="en-US" sz="4000" b="1"/>
              <a:t>Hepatitis B Virus (HBV)</a:t>
            </a:r>
          </a:p>
        </p:txBody>
      </p:sp>
      <p:pic>
        <p:nvPicPr>
          <p:cNvPr id="7" name="Picture 6">
            <a:extLst>
              <a:ext uri="{FF2B5EF4-FFF2-40B4-BE49-F238E27FC236}">
                <a16:creationId xmlns:a16="http://schemas.microsoft.com/office/drawing/2014/main" id="{EB57F43E-595C-2B7E-E8E3-95345AE4A88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46545" y="1765161"/>
            <a:ext cx="9498909" cy="4404568"/>
          </a:xfrm>
          <a:prstGeom prst="rect">
            <a:avLst/>
          </a:prstGeom>
        </p:spPr>
      </p:pic>
      <p:sp>
        <p:nvSpPr>
          <p:cNvPr id="38915" name="Rectangle 3"/>
          <p:cNvSpPr>
            <a:spLocks noGrp="1"/>
          </p:cNvSpPr>
          <p:nvPr>
            <p:ph idx="4294967295"/>
          </p:nvPr>
        </p:nvSpPr>
        <p:spPr>
          <a:xfrm>
            <a:off x="6361573" y="1163199"/>
            <a:ext cx="3200400" cy="522788"/>
          </a:xfrm>
          <a:prstGeom prst="rect">
            <a:avLst/>
          </a:prstGeom>
        </p:spPr>
        <p:txBody>
          <a:bodyPr lIns="91440" tIns="45720" rIns="91440" bIns="45720" anchor="t"/>
          <a:lstStyle/>
          <a:p>
            <a:pPr marL="469900" lvl="1" indent="0" eaLnBrk="1" hangingPunct="1">
              <a:buNone/>
            </a:pPr>
            <a:r>
              <a:rPr lang="en-US" altLang="en-US" sz="3200">
                <a:solidFill>
                  <a:schemeClr val="tx1"/>
                </a:solidFill>
                <a:latin typeface="Calibri" panose="020F0502020204030204" pitchFamily="34" charset="0"/>
                <a:cs typeface="Calibri" panose="020F0502020204030204" pitchFamily="34" charset="0"/>
              </a:rPr>
              <a:t>Routine testing</a:t>
            </a:r>
          </a:p>
          <a:p>
            <a:pPr lvl="1" eaLnBrk="1" hangingPunct="1"/>
            <a:endParaRPr lang="en-US" altLang="en-US">
              <a:latin typeface="Arial" panose="020B0604020202020204" pitchFamily="34" charset="0"/>
            </a:endParaRPr>
          </a:p>
        </p:txBody>
      </p:sp>
      <p:sp>
        <p:nvSpPr>
          <p:cNvPr id="3" name="TextBox 2">
            <a:extLst>
              <a:ext uri="{FF2B5EF4-FFF2-40B4-BE49-F238E27FC236}">
                <a16:creationId xmlns:a16="http://schemas.microsoft.com/office/drawing/2014/main" id="{A5EE04E0-D4AC-0B27-4F09-2E0743572B64}"/>
              </a:ext>
            </a:extLst>
          </p:cNvPr>
          <p:cNvSpPr txBox="1"/>
          <p:nvPr/>
        </p:nvSpPr>
        <p:spPr>
          <a:xfrm>
            <a:off x="914400" y="6051699"/>
            <a:ext cx="9800375" cy="830997"/>
          </a:xfrm>
          <a:prstGeom prst="rect">
            <a:avLst/>
          </a:prstGeom>
          <a:noFill/>
        </p:spPr>
        <p:txBody>
          <a:bodyPr wrap="none" rtlCol="0">
            <a:spAutoFit/>
          </a:bodyPr>
          <a:lstStyle/>
          <a:p>
            <a:r>
              <a:rPr lang="en-US" sz="1600"/>
              <a:t>* Results of HBV testing should be known before the patient begins dialysis.</a:t>
            </a:r>
          </a:p>
          <a:p>
            <a:r>
              <a:rPr lang="en-US" sz="1600" baseline="30000"/>
              <a:t>1</a:t>
            </a:r>
            <a:r>
              <a:rPr lang="en-US" sz="1600"/>
              <a:t> </a:t>
            </a:r>
            <a:r>
              <a:rPr lang="en-US" sz="1600" err="1"/>
              <a:t>HBsAG</a:t>
            </a:r>
            <a:r>
              <a:rPr lang="en-US" sz="1600"/>
              <a:t>=hepatitis B surface antigen; Anti-HBc-antibody to hepatitis B core antigen; Anti-HBs=antibody to hepatitis B</a:t>
            </a:r>
          </a:p>
          <a:p>
            <a:r>
              <a:rPr lang="en-US" sz="1600"/>
              <a:t>   surface antigen; Anti-HCV=antibody to hepatitis C virus: ALT alanine aminotransferase.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88DE4-07E7-E655-81CD-B02EEE98464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1259DB6-1ED8-70DB-60FE-FC8A611CBA9E}"/>
              </a:ext>
            </a:extLst>
          </p:cNvPr>
          <p:cNvSpPr/>
          <p:nvPr/>
        </p:nvSpPr>
        <p:spPr>
          <a:xfrm>
            <a:off x="1148316" y="1985288"/>
            <a:ext cx="9982200" cy="3831826"/>
          </a:xfrm>
          <a:prstGeom prst="rect">
            <a:avLst/>
          </a:prstGeom>
          <a:solidFill>
            <a:schemeClr val="tx1"/>
          </a:solidFill>
          <a:ln w="57150">
            <a:solidFill>
              <a:srgbClr val="22798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15" name="Rectangle 3">
            <a:extLst>
              <a:ext uri="{FF2B5EF4-FFF2-40B4-BE49-F238E27FC236}">
                <a16:creationId xmlns:a16="http://schemas.microsoft.com/office/drawing/2014/main" id="{A01158AD-68F0-46C2-1E97-505950108258}"/>
              </a:ext>
            </a:extLst>
          </p:cNvPr>
          <p:cNvSpPr>
            <a:spLocks noGrp="1"/>
          </p:cNvSpPr>
          <p:nvPr>
            <p:ph idx="4294967295"/>
          </p:nvPr>
        </p:nvSpPr>
        <p:spPr>
          <a:xfrm>
            <a:off x="4195913" y="2060279"/>
            <a:ext cx="3124200" cy="457930"/>
          </a:xfrm>
          <a:prstGeom prst="rect">
            <a:avLst/>
          </a:prstGeom>
        </p:spPr>
        <p:txBody>
          <a:bodyPr lIns="91440" tIns="45720" rIns="91440" bIns="45720" anchor="t"/>
          <a:lstStyle/>
          <a:p>
            <a:pPr marL="0" lvl="1" indent="0">
              <a:lnSpc>
                <a:spcPct val="90000"/>
              </a:lnSpc>
              <a:buNone/>
            </a:pPr>
            <a:r>
              <a:rPr lang="en-US" altLang="en-US" sz="2400">
                <a:solidFill>
                  <a:srgbClr val="532E1D"/>
                </a:solidFill>
                <a:latin typeface="Calibri" panose="020F0502020204030204" pitchFamily="34" charset="0"/>
                <a:cs typeface="Calibri" panose="020F0502020204030204" pitchFamily="34" charset="0"/>
              </a:rPr>
              <a:t>Hepatitis B Vaccination</a:t>
            </a:r>
          </a:p>
          <a:p>
            <a:pPr lvl="1" eaLnBrk="1" hangingPunct="1"/>
            <a:endParaRPr lang="en-US" altLang="en-US">
              <a:latin typeface="Arial" panose="020B0604020202020204" pitchFamily="34" charset="0"/>
            </a:endParaRPr>
          </a:p>
        </p:txBody>
      </p:sp>
      <p:pic>
        <p:nvPicPr>
          <p:cNvPr id="2" name="Banner">
            <a:extLst>
              <a:ext uri="{FF2B5EF4-FFF2-40B4-BE49-F238E27FC236}">
                <a16:creationId xmlns:a16="http://schemas.microsoft.com/office/drawing/2014/main" id="{859761C5-C3CE-9C0E-BCF6-1AB6B4FB1B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A5290B78-C859-D67D-4355-FA0F5DCFA27D}"/>
              </a:ext>
            </a:extLst>
          </p:cNvPr>
          <p:cNvSpPr txBox="1"/>
          <p:nvPr/>
        </p:nvSpPr>
        <p:spPr>
          <a:xfrm>
            <a:off x="1143000" y="1070650"/>
            <a:ext cx="7094856" cy="707886"/>
          </a:xfrm>
          <a:prstGeom prst="rect">
            <a:avLst/>
          </a:prstGeom>
          <a:noFill/>
        </p:spPr>
        <p:txBody>
          <a:bodyPr wrap="square" rtlCol="0">
            <a:spAutoFit/>
          </a:bodyPr>
          <a:lstStyle/>
          <a:p>
            <a:r>
              <a:rPr lang="en-US" sz="4000" b="1"/>
              <a:t>Hepatitis B Virus (HBV)</a:t>
            </a:r>
          </a:p>
        </p:txBody>
      </p:sp>
      <p:sp>
        <p:nvSpPr>
          <p:cNvPr id="3" name="Rectangle 3">
            <a:extLst>
              <a:ext uri="{FF2B5EF4-FFF2-40B4-BE49-F238E27FC236}">
                <a16:creationId xmlns:a16="http://schemas.microsoft.com/office/drawing/2014/main" id="{4C79F24B-CAD8-5505-A832-FCB138B6295A}"/>
              </a:ext>
            </a:extLst>
          </p:cNvPr>
          <p:cNvSpPr txBox="1">
            <a:spLocks noChangeArrowheads="1"/>
          </p:cNvSpPr>
          <p:nvPr/>
        </p:nvSpPr>
        <p:spPr>
          <a:xfrm>
            <a:off x="762000" y="2650107"/>
            <a:ext cx="10363200" cy="3647914"/>
          </a:xfrm>
          <a:prstGeom prst="rect">
            <a:avLst/>
          </a:prstGeom>
        </p:spPr>
        <p:txBody>
          <a:bodyPr>
            <a:normAutofit/>
          </a:bodyPr>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lvl="1" eaLnBrk="1" hangingPunct="1">
              <a:lnSpc>
                <a:spcPct val="110000"/>
              </a:lnSpc>
              <a:defRPr/>
            </a:pPr>
            <a:r>
              <a:rPr lang="en-US" sz="2000">
                <a:solidFill>
                  <a:srgbClr val="532E1D"/>
                </a:solidFill>
              </a:rPr>
              <a:t>Vaccinate all susceptible patients against hepatitis B.</a:t>
            </a:r>
          </a:p>
          <a:p>
            <a:pPr lvl="1" eaLnBrk="1" hangingPunct="1">
              <a:lnSpc>
                <a:spcPct val="110000"/>
              </a:lnSpc>
              <a:defRPr/>
            </a:pPr>
            <a:r>
              <a:rPr lang="en-US" sz="2000">
                <a:solidFill>
                  <a:srgbClr val="532E1D"/>
                </a:solidFill>
              </a:rPr>
              <a:t>Test for anti-HBs 1-2 months after last dose.</a:t>
            </a:r>
          </a:p>
          <a:p>
            <a:pPr lvl="2" eaLnBrk="1" hangingPunct="1">
              <a:lnSpc>
                <a:spcPct val="110000"/>
              </a:lnSpc>
              <a:defRPr/>
            </a:pPr>
            <a:r>
              <a:rPr lang="en-US" sz="1800">
                <a:solidFill>
                  <a:srgbClr val="532E1D"/>
                </a:solidFill>
              </a:rPr>
              <a:t>If anti-HBs is &lt;10 </a:t>
            </a:r>
            <a:r>
              <a:rPr lang="en-US" sz="1800" err="1">
                <a:solidFill>
                  <a:srgbClr val="532E1D"/>
                </a:solidFill>
              </a:rPr>
              <a:t>mIU</a:t>
            </a:r>
            <a:r>
              <a:rPr lang="en-US" sz="1800">
                <a:solidFill>
                  <a:srgbClr val="532E1D"/>
                </a:solidFill>
              </a:rPr>
              <a:t>/mL, consider patient susceptible, revaccinate with additional three doses, and retest for anti-HBs.</a:t>
            </a:r>
          </a:p>
          <a:p>
            <a:pPr lvl="2" eaLnBrk="1" hangingPunct="1">
              <a:lnSpc>
                <a:spcPct val="110000"/>
              </a:lnSpc>
              <a:defRPr/>
            </a:pPr>
            <a:r>
              <a:rPr lang="en-US" sz="1800">
                <a:solidFill>
                  <a:srgbClr val="532E1D"/>
                </a:solidFill>
              </a:rPr>
              <a:t>If anti-HBs is ≥10 </a:t>
            </a:r>
            <a:r>
              <a:rPr lang="en-US" sz="1800" err="1">
                <a:solidFill>
                  <a:srgbClr val="532E1D"/>
                </a:solidFill>
              </a:rPr>
              <a:t>mIU</a:t>
            </a:r>
            <a:r>
              <a:rPr lang="en-US" sz="1800">
                <a:solidFill>
                  <a:srgbClr val="532E1D"/>
                </a:solidFill>
              </a:rPr>
              <a:t>/mL, consider patient immune, and retest annually.</a:t>
            </a:r>
          </a:p>
          <a:p>
            <a:pPr lvl="3" eaLnBrk="1" hangingPunct="1">
              <a:lnSpc>
                <a:spcPct val="110000"/>
              </a:lnSpc>
              <a:defRPr/>
            </a:pPr>
            <a:r>
              <a:rPr lang="en-US" sz="1700">
                <a:solidFill>
                  <a:srgbClr val="532E1D"/>
                </a:solidFill>
              </a:rPr>
              <a:t>Give booster dose of vaccine if anti-HBs declines to &lt;10 </a:t>
            </a:r>
            <a:r>
              <a:rPr lang="en-US" sz="1700" err="1">
                <a:solidFill>
                  <a:srgbClr val="532E1D"/>
                </a:solidFill>
              </a:rPr>
              <a:t>mIU</a:t>
            </a:r>
            <a:r>
              <a:rPr lang="en-US" sz="1700">
                <a:solidFill>
                  <a:srgbClr val="532E1D"/>
                </a:solidFill>
              </a:rPr>
              <a:t>/mL and continue to retest annually.</a:t>
            </a:r>
          </a:p>
          <a:p>
            <a:pPr lvl="2" eaLnBrk="1" hangingPunct="1">
              <a:lnSpc>
                <a:spcPct val="110000"/>
              </a:lnSpc>
              <a:spcAft>
                <a:spcPts val="1200"/>
              </a:spcAft>
              <a:defRPr/>
            </a:pPr>
            <a:endParaRPr lang="en-US" sz="1600">
              <a:solidFill>
                <a:srgbClr val="532E1D"/>
              </a:solidFill>
            </a:endParaRPr>
          </a:p>
          <a:p>
            <a:pPr eaLnBrk="1" hangingPunct="1">
              <a:defRPr/>
            </a:pPr>
            <a:endParaRPr lang="en-US" altLang="en-US" sz="3400">
              <a:solidFill>
                <a:srgbClr val="532E1D"/>
              </a:solidFill>
            </a:endParaRPr>
          </a:p>
        </p:txBody>
      </p:sp>
    </p:spTree>
    <p:extLst>
      <p:ext uri="{BB962C8B-B14F-4D97-AF65-F5344CB8AC3E}">
        <p14:creationId xmlns:p14="http://schemas.microsoft.com/office/powerpoint/2010/main" val="509739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a:extLst>
              <a:ext uri="{FF2B5EF4-FFF2-40B4-BE49-F238E27FC236}">
                <a16:creationId xmlns:a16="http://schemas.microsoft.com/office/drawing/2014/main" id="{BAAA8E40-FE78-4367-B9C3-1C09A1C9F315}"/>
              </a:ext>
            </a:extLst>
          </p:cNvPr>
          <p:cNvSpPr>
            <a:spLocks noGrp="1" noChangeArrowheads="1"/>
          </p:cNvSpPr>
          <p:nvPr>
            <p:ph idx="4294967295"/>
          </p:nvPr>
        </p:nvSpPr>
        <p:spPr>
          <a:xfrm>
            <a:off x="1143000" y="1985288"/>
            <a:ext cx="6781800" cy="3802062"/>
          </a:xfrm>
          <a:prstGeom prst="rect">
            <a:avLst/>
          </a:prstGeom>
        </p:spPr>
        <p:txBody>
          <a:bodyPr lIns="91440" tIns="45720" rIns="91440" bIns="45720" rtlCol="0" anchor="t">
            <a:normAutofit fontScale="92500" lnSpcReduction="20000"/>
          </a:bodyPr>
          <a:lstStyle/>
          <a:p>
            <a:pPr indent="-342900"/>
            <a:r>
              <a:rPr lang="en-US" sz="2400">
                <a:solidFill>
                  <a:srgbClr val="532E1D"/>
                </a:solidFill>
                <a:latin typeface="Calibri" panose="020F0502020204030204" pitchFamily="34" charset="0"/>
                <a:cs typeface="Calibri" panose="020F0502020204030204" pitchFamily="34" charset="0"/>
              </a:rPr>
              <a:t>Dialyze hepatitis B (HBsAg+) patients in a separate room using separate machines, equipment, instruments, and supplies – Be sure to use a separate gown when treating these patients</a:t>
            </a:r>
          </a:p>
          <a:p>
            <a:pPr marL="742950" lvl="2" indent="-342900"/>
            <a:r>
              <a:rPr lang="en-US" sz="2000">
                <a:solidFill>
                  <a:srgbClr val="532E1D"/>
                </a:solidFill>
                <a:latin typeface="Calibri" panose="020F0502020204030204" pitchFamily="34" charset="0"/>
                <a:cs typeface="Calibri" panose="020F0502020204030204" pitchFamily="34" charset="0"/>
              </a:rPr>
              <a:t>HBsAg+ means hepatitis B surface antigen (a lab test for hepatitis B virus) was positive </a:t>
            </a:r>
          </a:p>
          <a:p>
            <a:pPr indent="-342900"/>
            <a:r>
              <a:rPr lang="en-US" sz="2400">
                <a:solidFill>
                  <a:srgbClr val="532E1D"/>
                </a:solidFill>
                <a:latin typeface="Calibri" panose="020F0502020204030204" pitchFamily="34" charset="0"/>
                <a:cs typeface="Calibri" panose="020F0502020204030204" pitchFamily="34" charset="0"/>
              </a:rPr>
              <a:t>Staff members caring for patients with hepatitis B (HBsAg+) should not care for HBV-susceptible patients at the same time (e.g., during the same shift or during patient change over)  </a:t>
            </a:r>
          </a:p>
          <a:p>
            <a:pPr marL="742950" lvl="2" indent="-342900"/>
            <a:r>
              <a:rPr lang="en-US" sz="2000">
                <a:solidFill>
                  <a:srgbClr val="532E1D"/>
                </a:solidFill>
                <a:latin typeface="Calibri" panose="020F0502020204030204" pitchFamily="34" charset="0"/>
                <a:cs typeface="Calibri" panose="020F0502020204030204" pitchFamily="34" charset="0"/>
              </a:rPr>
              <a:t>HBV-susceptible means anyone who has never been infected and lacks immunity to hepatitis B virus</a:t>
            </a:r>
          </a:p>
          <a:p>
            <a:pPr eaLnBrk="1" hangingPunct="1">
              <a:spcBef>
                <a:spcPts val="0"/>
              </a:spcBef>
              <a:buNone/>
              <a:defRPr/>
            </a:pPr>
            <a:endParaRPr lang="en-US" sz="2200">
              <a:solidFill>
                <a:srgbClr val="532E1D"/>
              </a:solidFill>
            </a:endParaRPr>
          </a:p>
        </p:txBody>
      </p:sp>
      <p:pic>
        <p:nvPicPr>
          <p:cNvPr id="3" name="Banner">
            <a:extLst>
              <a:ext uri="{FF2B5EF4-FFF2-40B4-BE49-F238E27FC236}">
                <a16:creationId xmlns:a16="http://schemas.microsoft.com/office/drawing/2014/main" id="{387937EF-8EB1-73FB-DD9B-F147960D89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5" name="TextBox 4">
            <a:extLst>
              <a:ext uri="{FF2B5EF4-FFF2-40B4-BE49-F238E27FC236}">
                <a16:creationId xmlns:a16="http://schemas.microsoft.com/office/drawing/2014/main" id="{46C5DB06-BED7-99A3-9FD9-F08F0EAC8A91}"/>
              </a:ext>
            </a:extLst>
          </p:cNvPr>
          <p:cNvSpPr txBox="1"/>
          <p:nvPr/>
        </p:nvSpPr>
        <p:spPr>
          <a:xfrm>
            <a:off x="1143000" y="1070650"/>
            <a:ext cx="8991600" cy="707886"/>
          </a:xfrm>
          <a:prstGeom prst="rect">
            <a:avLst/>
          </a:prstGeom>
          <a:noFill/>
        </p:spPr>
        <p:txBody>
          <a:bodyPr wrap="square" rtlCol="0">
            <a:spAutoFit/>
          </a:bodyPr>
          <a:lstStyle/>
          <a:p>
            <a:r>
              <a:rPr lang="en-US" sz="4000" b="1"/>
              <a:t>Preventing Hepatitis B Transmission</a:t>
            </a:r>
          </a:p>
        </p:txBody>
      </p:sp>
      <p:pic>
        <p:nvPicPr>
          <p:cNvPr id="2" name="Picture 1">
            <a:extLst>
              <a:ext uri="{FF2B5EF4-FFF2-40B4-BE49-F238E27FC236}">
                <a16:creationId xmlns:a16="http://schemas.microsoft.com/office/drawing/2014/main" id="{811231FC-6697-F082-CBE2-55D095420DF4}"/>
              </a:ext>
            </a:extLst>
          </p:cNvPr>
          <p:cNvPicPr>
            <a:picLocks noChangeAspect="1"/>
          </p:cNvPicPr>
          <p:nvPr/>
        </p:nvPicPr>
        <p:blipFill>
          <a:blip r:embed="rId4"/>
          <a:stretch>
            <a:fillRect/>
          </a:stretch>
        </p:blipFill>
        <p:spPr>
          <a:xfrm>
            <a:off x="8153400" y="2171700"/>
            <a:ext cx="2619375" cy="2514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891">
                                            <p:txEl>
                                              <p:pRg st="1" end="1"/>
                                            </p:txEl>
                                          </p:spTgt>
                                        </p:tgtEl>
                                        <p:attrNameLst>
                                          <p:attrName>style.visibility</p:attrName>
                                        </p:attrNameLst>
                                      </p:cBhvr>
                                      <p:to>
                                        <p:strVal val="visible"/>
                                      </p:to>
                                    </p:set>
                                    <p:animEffect transition="in" filter="fade">
                                      <p:cBhvr>
                                        <p:cTn id="7" dur="500"/>
                                        <p:tgtEl>
                                          <p:spTgt spid="3789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891">
                                            <p:txEl>
                                              <p:pRg st="2" end="2"/>
                                            </p:txEl>
                                          </p:spTgt>
                                        </p:tgtEl>
                                        <p:attrNameLst>
                                          <p:attrName>style.visibility</p:attrName>
                                        </p:attrNameLst>
                                      </p:cBhvr>
                                      <p:to>
                                        <p:strVal val="visible"/>
                                      </p:to>
                                    </p:set>
                                    <p:animEffect transition="in" filter="fade">
                                      <p:cBhvr>
                                        <p:cTn id="12" dur="500"/>
                                        <p:tgtEl>
                                          <p:spTgt spid="3789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891">
                                            <p:txEl>
                                              <p:pRg st="3" end="3"/>
                                            </p:txEl>
                                          </p:spTgt>
                                        </p:tgtEl>
                                        <p:attrNameLst>
                                          <p:attrName>style.visibility</p:attrName>
                                        </p:attrNameLst>
                                      </p:cBhvr>
                                      <p:to>
                                        <p:strVal val="visible"/>
                                      </p:to>
                                    </p:set>
                                    <p:animEffect transition="in" filter="fade">
                                      <p:cBhvr>
                                        <p:cTn id="17" dur="500"/>
                                        <p:tgtEl>
                                          <p:spTgt spid="3789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7105D-D18B-12C4-0CAA-36BF2A89AAA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A1D82A8-CA3B-655B-7D88-A0FA90CECEEC}"/>
              </a:ext>
            </a:extLst>
          </p:cNvPr>
          <p:cNvPicPr>
            <a:picLocks noChangeAspect="1"/>
          </p:cNvPicPr>
          <p:nvPr/>
        </p:nvPicPr>
        <p:blipFill>
          <a:blip r:embed="rId3">
            <a:extLst>
              <a:ext uri="{28A0092B-C50C-407E-A947-70E740481C1C}">
                <a14:useLocalDpi xmlns:a14="http://schemas.microsoft.com/office/drawing/2010/main" val="0"/>
              </a:ext>
            </a:extLst>
          </a:blip>
          <a:srcRect t="186" b="186"/>
          <a:stretch/>
        </p:blipFill>
        <p:spPr>
          <a:xfrm>
            <a:off x="1221267" y="465048"/>
            <a:ext cx="9634892" cy="5821451"/>
          </a:xfrm>
          <a:prstGeom prst="rect">
            <a:avLst/>
          </a:prstGeom>
        </p:spPr>
      </p:pic>
      <p:sp>
        <p:nvSpPr>
          <p:cNvPr id="10" name="TextBox 9">
            <a:extLst>
              <a:ext uri="{FF2B5EF4-FFF2-40B4-BE49-F238E27FC236}">
                <a16:creationId xmlns:a16="http://schemas.microsoft.com/office/drawing/2014/main" id="{A601B895-8323-19CE-31D8-29617CEDA7D9}"/>
              </a:ext>
            </a:extLst>
          </p:cNvPr>
          <p:cNvSpPr txBox="1"/>
          <p:nvPr/>
        </p:nvSpPr>
        <p:spPr>
          <a:xfrm>
            <a:off x="1209675" y="2070090"/>
            <a:ext cx="9674226" cy="2585323"/>
          </a:xfrm>
          <a:prstGeom prst="rect">
            <a:avLst/>
          </a:prstGeom>
          <a:noFill/>
        </p:spPr>
        <p:txBody>
          <a:bodyPr wrap="square">
            <a:spAutoFit/>
          </a:bodyPr>
          <a:lstStyle/>
          <a:p>
            <a:r>
              <a:rPr lang="en-US" dirty="0">
                <a:solidFill>
                  <a:srgbClr val="532E1D"/>
                </a:solidFill>
                <a:cs typeface="Calibri" panose="020F0502020204030204" pitchFamily="34" charset="0"/>
              </a:rPr>
              <a:t>* For persons who might have been exposed to HCV within the past 6 months, testing for HCV RNA or follow-up testing for HCV antibody is recommended. For persons who are immunocompromised, testing for HCV RNA can be considered. </a:t>
            </a:r>
          </a:p>
          <a:p>
            <a:endParaRPr lang="en-US" dirty="0">
              <a:solidFill>
                <a:srgbClr val="532E1D"/>
              </a:solidFill>
              <a:cs typeface="Calibri" panose="020F0502020204030204" pitchFamily="34" charset="0"/>
            </a:endParaRPr>
          </a:p>
          <a:p>
            <a:r>
              <a:rPr lang="en-US" dirty="0">
                <a:solidFill>
                  <a:srgbClr val="532E1D"/>
                </a:solidFill>
                <a:cs typeface="Calibri" panose="020F0502020204030204" pitchFamily="34" charset="0"/>
              </a:rPr>
              <a:t>† To differentiate past, resolved HCV infection from biologic false positivity for HCV antibody, testing with another HCV antibody assay can be considered. Repeat HCV RNA testing if the person tested is suspected to have had HCV exposure within the past 6 months or has clinical evidence of HCV disease, or if there is concern regarding the handling or storage of the test specimen. Source: CDC. Testing for HCV infection: An update of guidance for clinicians and laboratorians. MMWR 2013;62(18).</a:t>
            </a:r>
          </a:p>
        </p:txBody>
      </p:sp>
      <p:pic>
        <p:nvPicPr>
          <p:cNvPr id="11" name="Banner">
            <a:extLst>
              <a:ext uri="{FF2B5EF4-FFF2-40B4-BE49-F238E27FC236}">
                <a16:creationId xmlns:a16="http://schemas.microsoft.com/office/drawing/2014/main" id="{36F7FDF9-6F77-DC34-21A6-3E7C8CE605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12" name="TextBox 11">
            <a:extLst>
              <a:ext uri="{FF2B5EF4-FFF2-40B4-BE49-F238E27FC236}">
                <a16:creationId xmlns:a16="http://schemas.microsoft.com/office/drawing/2014/main" id="{DCBDA01E-DAAD-19C2-986C-385AFB62D560}"/>
              </a:ext>
            </a:extLst>
          </p:cNvPr>
          <p:cNvSpPr txBox="1"/>
          <p:nvPr/>
        </p:nvSpPr>
        <p:spPr>
          <a:xfrm>
            <a:off x="1143000" y="1070650"/>
            <a:ext cx="8991600" cy="707886"/>
          </a:xfrm>
          <a:prstGeom prst="rect">
            <a:avLst/>
          </a:prstGeom>
          <a:noFill/>
        </p:spPr>
        <p:txBody>
          <a:bodyPr wrap="square" rtlCol="0">
            <a:spAutoFit/>
          </a:bodyPr>
          <a:lstStyle/>
          <a:p>
            <a:r>
              <a:rPr lang="en-US" sz="4000" b="1" dirty="0"/>
              <a:t>Footnotes</a:t>
            </a:r>
          </a:p>
        </p:txBody>
      </p:sp>
    </p:spTree>
    <p:extLst>
      <p:ext uri="{BB962C8B-B14F-4D97-AF65-F5344CB8AC3E}">
        <p14:creationId xmlns:p14="http://schemas.microsoft.com/office/powerpoint/2010/main" val="28240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nner">
            <a:extLst>
              <a:ext uri="{FF2B5EF4-FFF2-40B4-BE49-F238E27FC236}">
                <a16:creationId xmlns:a16="http://schemas.microsoft.com/office/drawing/2014/main" id="{FB52CB73-2032-7789-735F-DBB16ABB10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990600"/>
            <a:ext cx="10256154" cy="1624730"/>
          </a:xfrm>
          <a:prstGeom prst="rect">
            <a:avLst/>
          </a:prstGeom>
        </p:spPr>
      </p:pic>
      <p:sp>
        <p:nvSpPr>
          <p:cNvPr id="2" name="Rectangle 3">
            <a:extLst>
              <a:ext uri="{FF2B5EF4-FFF2-40B4-BE49-F238E27FC236}">
                <a16:creationId xmlns:a16="http://schemas.microsoft.com/office/drawing/2014/main" id="{09A1ECA5-CD7D-4B53-BB7B-1FCE2399356F}"/>
              </a:ext>
            </a:extLst>
          </p:cNvPr>
          <p:cNvSpPr>
            <a:spLocks noGrp="1" noChangeArrowheads="1"/>
          </p:cNvSpPr>
          <p:nvPr>
            <p:ph idx="4294967295"/>
          </p:nvPr>
        </p:nvSpPr>
        <p:spPr>
          <a:xfrm>
            <a:off x="1295400" y="2514602"/>
            <a:ext cx="8915400" cy="990598"/>
          </a:xfrm>
          <a:prstGeom prst="rect">
            <a:avLst/>
          </a:prstGeom>
        </p:spPr>
        <p:txBody>
          <a:bodyPr lIns="91440" tIns="45720" rIns="91440" bIns="45720" rtlCol="0" anchor="t">
            <a:normAutofit/>
          </a:bodyPr>
          <a:lstStyle/>
          <a:p>
            <a:pPr marL="69850" indent="0">
              <a:spcBef>
                <a:spcPts val="0"/>
              </a:spcBef>
              <a:buNone/>
            </a:pPr>
            <a:r>
              <a:rPr lang="en-US" sz="2200">
                <a:solidFill>
                  <a:srgbClr val="532E1D"/>
                </a:solidFill>
                <a:latin typeface="Calibri" panose="020F0502020204030204" pitchFamily="34" charset="0"/>
                <a:cs typeface="Calibri" panose="020F0502020204030204" pitchFamily="34" charset="0"/>
              </a:rPr>
              <a:t>Hemodialysis patients at increased risk for spreading germs to other patients include those with</a:t>
            </a:r>
            <a:r>
              <a:rPr lang="en-US" sz="2400">
                <a:solidFill>
                  <a:srgbClr val="532E1D"/>
                </a:solidFill>
                <a:latin typeface="Calibri" panose="020F0502020204030204" pitchFamily="34" charset="0"/>
                <a:cs typeface="Calibri" panose="020F0502020204030204" pitchFamily="34" charset="0"/>
              </a:rPr>
              <a:t>:  </a:t>
            </a:r>
          </a:p>
          <a:p>
            <a:pPr eaLnBrk="1" hangingPunct="1">
              <a:buNone/>
              <a:defRPr/>
            </a:pPr>
            <a:endParaRPr lang="en-US" sz="1900">
              <a:solidFill>
                <a:srgbClr val="532E1D"/>
              </a:solidFill>
            </a:endParaRPr>
          </a:p>
        </p:txBody>
      </p:sp>
      <p:sp>
        <p:nvSpPr>
          <p:cNvPr id="12" name="TextBox 11">
            <a:extLst>
              <a:ext uri="{FF2B5EF4-FFF2-40B4-BE49-F238E27FC236}">
                <a16:creationId xmlns:a16="http://schemas.microsoft.com/office/drawing/2014/main" id="{3661909F-33B6-FA67-99BC-9EA6D58C4344}"/>
              </a:ext>
            </a:extLst>
          </p:cNvPr>
          <p:cNvSpPr txBox="1"/>
          <p:nvPr/>
        </p:nvSpPr>
        <p:spPr>
          <a:xfrm>
            <a:off x="1295398" y="3373904"/>
            <a:ext cx="5334000" cy="1600438"/>
          </a:xfrm>
          <a:prstGeom prst="rect">
            <a:avLst/>
          </a:prstGeom>
          <a:noFill/>
        </p:spPr>
        <p:txBody>
          <a:bodyPr wrap="square">
            <a:spAutoFit/>
          </a:bodyPr>
          <a:lstStyle/>
          <a:p>
            <a:pPr marL="800100" lvl="1" indent="-342900">
              <a:spcBef>
                <a:spcPts val="0"/>
              </a:spcBef>
              <a:spcAft>
                <a:spcPts val="1200"/>
              </a:spcAft>
              <a:buFont typeface="Arial" panose="020B0604020202020204" pitchFamily="34" charset="0"/>
              <a:buChar char="•"/>
            </a:pPr>
            <a:r>
              <a:rPr lang="en-US" sz="2200">
                <a:solidFill>
                  <a:srgbClr val="532E1D"/>
                </a:solidFill>
                <a:cs typeface="Calibri" panose="020F0502020204030204" pitchFamily="34" charset="0"/>
              </a:rPr>
              <a:t>An infected skin wound with drainage that is not contained by dressings </a:t>
            </a:r>
          </a:p>
          <a:p>
            <a:pPr marL="800100" lvl="1" indent="-342900">
              <a:spcBef>
                <a:spcPts val="0"/>
              </a:spcBef>
              <a:spcAft>
                <a:spcPts val="1200"/>
              </a:spcAft>
              <a:buFont typeface="Arial" panose="020B0604020202020204" pitchFamily="34" charset="0"/>
              <a:buChar char="•"/>
            </a:pPr>
            <a:r>
              <a:rPr lang="en-US" sz="2200">
                <a:solidFill>
                  <a:srgbClr val="532E1D"/>
                </a:solidFill>
                <a:cs typeface="Calibri" panose="020F0502020204030204" pitchFamily="34" charset="0"/>
              </a:rPr>
              <a:t>Fecal incontinence or uncontrolled diarrhea </a:t>
            </a:r>
          </a:p>
        </p:txBody>
      </p:sp>
      <p:pic>
        <p:nvPicPr>
          <p:cNvPr id="10" name="Picture 9" descr="A person in a hospital with a blood transfusion">
            <a:extLst>
              <a:ext uri="{FF2B5EF4-FFF2-40B4-BE49-F238E27FC236}">
                <a16:creationId xmlns:a16="http://schemas.microsoft.com/office/drawing/2014/main" id="{C9E4DAEF-3EA7-AFBB-6A38-8D766E3A97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7389" y="3124200"/>
            <a:ext cx="4014611" cy="2676407"/>
          </a:xfrm>
          <a:prstGeom prst="rect">
            <a:avLst/>
          </a:prstGeom>
        </p:spPr>
      </p:pic>
      <p:sp>
        <p:nvSpPr>
          <p:cNvPr id="7" name="Rectangle 3">
            <a:extLst>
              <a:ext uri="{FF2B5EF4-FFF2-40B4-BE49-F238E27FC236}">
                <a16:creationId xmlns:a16="http://schemas.microsoft.com/office/drawing/2014/main" id="{33351A99-9C04-A5DE-A0A3-E009C6E27620}"/>
              </a:ext>
            </a:extLst>
          </p:cNvPr>
          <p:cNvSpPr txBox="1">
            <a:spLocks noChangeArrowheads="1"/>
          </p:cNvSpPr>
          <p:nvPr/>
        </p:nvSpPr>
        <p:spPr>
          <a:xfrm>
            <a:off x="1295400" y="2514601"/>
            <a:ext cx="9590690" cy="3048000"/>
          </a:xfrm>
          <a:prstGeom prst="rect">
            <a:avLst/>
          </a:prstGeom>
        </p:spPr>
        <p:txBody>
          <a:bodyPr lIns="91440" tIns="45720" rIns="91440" bIns="45720" rtlCol="0" anchor="t">
            <a:normAutofit/>
          </a:bodyPr>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69850" indent="0">
              <a:buNone/>
            </a:pPr>
            <a:r>
              <a:rPr lang="en-US" sz="2600">
                <a:solidFill>
                  <a:srgbClr val="532E1D"/>
                </a:solidFill>
                <a:latin typeface="Calibri" panose="020F0502020204030204" pitchFamily="34" charset="0"/>
                <a:cs typeface="Calibri" panose="020F0502020204030204" pitchFamily="34" charset="0"/>
              </a:rPr>
              <a:t>For these patients use the following precautions: </a:t>
            </a:r>
          </a:p>
          <a:p>
            <a:pPr eaLnBrk="1" hangingPunct="1">
              <a:buFont typeface="Arial" panose="020B0604020202020204" pitchFamily="34" charset="0"/>
              <a:buNone/>
              <a:defRPr/>
            </a:pPr>
            <a:endParaRPr lang="en-US" sz="1900">
              <a:solidFill>
                <a:srgbClr val="532E1D"/>
              </a:solidFill>
            </a:endParaRPr>
          </a:p>
        </p:txBody>
      </p:sp>
      <p:sp>
        <p:nvSpPr>
          <p:cNvPr id="13" name="Rectangle 3">
            <a:extLst>
              <a:ext uri="{FF2B5EF4-FFF2-40B4-BE49-F238E27FC236}">
                <a16:creationId xmlns:a16="http://schemas.microsoft.com/office/drawing/2014/main" id="{C8559FCD-A9C8-A6E3-FD44-F14E3981FBE0}"/>
              </a:ext>
            </a:extLst>
          </p:cNvPr>
          <p:cNvSpPr txBox="1">
            <a:spLocks noChangeArrowheads="1"/>
          </p:cNvSpPr>
          <p:nvPr/>
        </p:nvSpPr>
        <p:spPr>
          <a:xfrm>
            <a:off x="1294621" y="2514599"/>
            <a:ext cx="7315979" cy="3660157"/>
          </a:xfrm>
          <a:prstGeom prst="rect">
            <a:avLst/>
          </a:prstGeom>
        </p:spPr>
        <p:txBody>
          <a:bodyPr lIns="91440" tIns="45720" rIns="91440" bIns="45720" rtlCol="0" anchor="t">
            <a:normAutofit/>
          </a:bodyPr>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69850" indent="0">
              <a:buNone/>
            </a:pPr>
            <a:r>
              <a:rPr lang="en-US" sz="2600">
                <a:solidFill>
                  <a:srgbClr val="532E1D"/>
                </a:solidFill>
                <a:latin typeface="Calibri" panose="020F0502020204030204" pitchFamily="34" charset="0"/>
                <a:cs typeface="Calibri" panose="020F0502020204030204" pitchFamily="34" charset="0"/>
              </a:rPr>
              <a:t> </a:t>
            </a:r>
          </a:p>
          <a:p>
            <a:pPr lvl="1"/>
            <a:r>
              <a:rPr lang="en-US" sz="2200">
                <a:solidFill>
                  <a:srgbClr val="532E1D"/>
                </a:solidFill>
                <a:latin typeface="Calibri" panose="020F0502020204030204" pitchFamily="34" charset="0"/>
                <a:cs typeface="Calibri" panose="020F0502020204030204" pitchFamily="34" charset="0"/>
              </a:rPr>
              <a:t>Wear a gown and gloves when caring for the patient and remove the gown and gloves when finished caring for that patient  </a:t>
            </a:r>
          </a:p>
          <a:p>
            <a:pPr lvl="1"/>
            <a:r>
              <a:rPr lang="en-US" sz="2200">
                <a:solidFill>
                  <a:srgbClr val="532E1D"/>
                </a:solidFill>
                <a:latin typeface="Calibri" panose="020F0502020204030204" pitchFamily="34" charset="0"/>
                <a:cs typeface="Calibri" panose="020F0502020204030204" pitchFamily="34" charset="0"/>
              </a:rPr>
              <a:t>Do not wear the same gown when caring for other patients </a:t>
            </a:r>
          </a:p>
          <a:p>
            <a:pPr lvl="1"/>
            <a:r>
              <a:rPr lang="en-US" sz="2200">
                <a:solidFill>
                  <a:srgbClr val="532E1D"/>
                </a:solidFill>
                <a:latin typeface="Calibri" panose="020F0502020204030204" pitchFamily="34" charset="0"/>
                <a:cs typeface="Calibri" panose="020F0502020204030204" pitchFamily="34" charset="0"/>
              </a:rPr>
              <a:t>Dialyze patient at a station with as few adjacent stations as possible (e.g., at the end or corner of the room) </a:t>
            </a:r>
          </a:p>
          <a:p>
            <a:pPr eaLnBrk="1" hangingPunct="1">
              <a:buFont typeface="Arial" panose="020B0604020202020204" pitchFamily="34" charset="0"/>
              <a:buNone/>
              <a:defRPr/>
            </a:pPr>
            <a:endParaRPr lang="en-US" sz="1900">
              <a:solidFill>
                <a:srgbClr val="532E1D"/>
              </a:solidFill>
            </a:endParaRPr>
          </a:p>
        </p:txBody>
      </p:sp>
      <p:pic>
        <p:nvPicPr>
          <p:cNvPr id="15" name="Picture 14" descr="A person wearing a white and blue medical gown and face mask&#10;&#10;Description automatically generated">
            <a:extLst>
              <a:ext uri="{FF2B5EF4-FFF2-40B4-BE49-F238E27FC236}">
                <a16:creationId xmlns:a16="http://schemas.microsoft.com/office/drawing/2014/main" id="{CDC47F54-9284-9F57-F6EA-7F5600E22759}"/>
              </a:ext>
            </a:extLst>
          </p:cNvPr>
          <p:cNvPicPr>
            <a:picLocks noChangeAspect="1"/>
          </p:cNvPicPr>
          <p:nvPr/>
        </p:nvPicPr>
        <p:blipFill rotWithShape="1">
          <a:blip r:embed="rId5">
            <a:extLst>
              <a:ext uri="{28A0092B-C50C-407E-A947-70E740481C1C}">
                <a14:useLocalDpi xmlns:a14="http://schemas.microsoft.com/office/drawing/2010/main" val="0"/>
              </a:ext>
            </a:extLst>
          </a:blip>
          <a:srcRect b="12031"/>
          <a:stretch/>
        </p:blipFill>
        <p:spPr>
          <a:xfrm>
            <a:off x="7467600" y="1902445"/>
            <a:ext cx="4604553" cy="4117355"/>
          </a:xfrm>
          <a:prstGeom prst="rect">
            <a:avLst/>
          </a:prstGeom>
        </p:spPr>
      </p:pic>
      <p:sp>
        <p:nvSpPr>
          <p:cNvPr id="8" name="Rectangle 3">
            <a:extLst>
              <a:ext uri="{FF2B5EF4-FFF2-40B4-BE49-F238E27FC236}">
                <a16:creationId xmlns:a16="http://schemas.microsoft.com/office/drawing/2014/main" id="{F3F9E322-4333-B4CE-5BD7-4CDDFD7378C5}"/>
              </a:ext>
            </a:extLst>
          </p:cNvPr>
          <p:cNvSpPr txBox="1">
            <a:spLocks noChangeArrowheads="1"/>
          </p:cNvSpPr>
          <p:nvPr/>
        </p:nvSpPr>
        <p:spPr>
          <a:xfrm>
            <a:off x="1295399" y="2514601"/>
            <a:ext cx="9220199" cy="2438400"/>
          </a:xfrm>
          <a:prstGeom prst="rect">
            <a:avLst/>
          </a:prstGeom>
        </p:spPr>
        <p:txBody>
          <a:bodyPr lIns="91440" tIns="45720" rIns="91440" bIns="45720" rtlCol="0" anchor="t">
            <a:normAutofit/>
          </a:bodyPr>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69850" indent="0">
              <a:buNone/>
            </a:pPr>
            <a:r>
              <a:rPr lang="en-US" sz="2200">
                <a:solidFill>
                  <a:srgbClr val="532E1D"/>
                </a:solidFill>
                <a:latin typeface="Calibri" panose="020F0502020204030204" pitchFamily="34" charset="0"/>
                <a:cs typeface="Calibri" panose="020F0502020204030204" pitchFamily="34" charset="0"/>
              </a:rPr>
              <a:t>Patients with respiratory illness and a fever are at risk of spreading viral infections  </a:t>
            </a:r>
          </a:p>
          <a:p>
            <a:pPr lvl="1"/>
            <a:r>
              <a:rPr lang="en-US" sz="2000">
                <a:solidFill>
                  <a:srgbClr val="532E1D"/>
                </a:solidFill>
                <a:latin typeface="Calibri" panose="020F0502020204030204" pitchFamily="34" charset="0"/>
                <a:cs typeface="Calibri" panose="020F0502020204030204" pitchFamily="34" charset="0"/>
              </a:rPr>
              <a:t>These patients should be dialyzed at least 6 feet away from other patient stations or any shared supplies</a:t>
            </a:r>
          </a:p>
          <a:p>
            <a:pPr eaLnBrk="1" hangingPunct="1">
              <a:buFont typeface="Arial" panose="020B0604020202020204" pitchFamily="34" charset="0"/>
              <a:buNone/>
              <a:defRPr/>
            </a:pPr>
            <a:endParaRPr lang="en-US" sz="1900">
              <a:solidFill>
                <a:srgbClr val="532E1D"/>
              </a:solidFill>
            </a:endParaRPr>
          </a:p>
        </p:txBody>
      </p:sp>
      <p:sp>
        <p:nvSpPr>
          <p:cNvPr id="5" name="TextBox 4">
            <a:extLst>
              <a:ext uri="{FF2B5EF4-FFF2-40B4-BE49-F238E27FC236}">
                <a16:creationId xmlns:a16="http://schemas.microsoft.com/office/drawing/2014/main" id="{A551E0AD-E43D-023B-5CCD-410E7DC81694}"/>
              </a:ext>
            </a:extLst>
          </p:cNvPr>
          <p:cNvSpPr txBox="1"/>
          <p:nvPr/>
        </p:nvSpPr>
        <p:spPr>
          <a:xfrm>
            <a:off x="1273253" y="990600"/>
            <a:ext cx="9220200" cy="1323439"/>
          </a:xfrm>
          <a:prstGeom prst="rect">
            <a:avLst/>
          </a:prstGeom>
          <a:noFill/>
        </p:spPr>
        <p:txBody>
          <a:bodyPr wrap="square" rtlCol="0">
            <a:spAutoFit/>
          </a:bodyPr>
          <a:lstStyle/>
          <a:p>
            <a:r>
              <a:rPr lang="en-US" sz="4000" b="1"/>
              <a:t>Preventing Bacterial, Respiratory Infection Transmission</a:t>
            </a:r>
          </a:p>
        </p:txBody>
      </p:sp>
      <p:pic>
        <p:nvPicPr>
          <p:cNvPr id="17" name="Picture 16" descr="A red silhouette of a person's head with red dots&#10;&#10;Description automatically generated">
            <a:extLst>
              <a:ext uri="{FF2B5EF4-FFF2-40B4-BE49-F238E27FC236}">
                <a16:creationId xmlns:a16="http://schemas.microsoft.com/office/drawing/2014/main" id="{8572FB8D-9E45-40BF-0B8D-0CE807B37E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04367" y="3921121"/>
            <a:ext cx="2109069" cy="2109069"/>
          </a:xfrm>
          <a:prstGeom prst="rect">
            <a:avLst/>
          </a:prstGeom>
          <a:scene3d>
            <a:camera prst="orthographicFront">
              <a:rot lat="0" lon="10799978" rev="0"/>
            </a:camera>
            <a:lightRig rig="threePt" dir="t"/>
          </a:scene3d>
        </p:spPr>
      </p:pic>
      <p:pic>
        <p:nvPicPr>
          <p:cNvPr id="19" name="Picture 18" descr="A green silhouette of a head&#10;&#10;Description automatically generated">
            <a:extLst>
              <a:ext uri="{FF2B5EF4-FFF2-40B4-BE49-F238E27FC236}">
                <a16:creationId xmlns:a16="http://schemas.microsoft.com/office/drawing/2014/main" id="{EFAB1285-1156-FC05-8E0D-987559F864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8600" y="4381501"/>
            <a:ext cx="1143000" cy="1143000"/>
          </a:xfrm>
          <a:prstGeom prst="rect">
            <a:avLst/>
          </a:prstGeom>
        </p:spPr>
      </p:pic>
      <p:pic>
        <p:nvPicPr>
          <p:cNvPr id="21" name="Picture 20" descr="A red rectangular object with black background&#10;&#10;Description automatically generated">
            <a:extLst>
              <a:ext uri="{FF2B5EF4-FFF2-40B4-BE49-F238E27FC236}">
                <a16:creationId xmlns:a16="http://schemas.microsoft.com/office/drawing/2014/main" id="{B1404000-3909-84C0-2735-95254D6334C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4876800" y="4757125"/>
            <a:ext cx="2438400" cy="489647"/>
          </a:xfrm>
          <a:prstGeom prst="rect">
            <a:avLst/>
          </a:prstGeom>
        </p:spPr>
      </p:pic>
      <p:sp>
        <p:nvSpPr>
          <p:cNvPr id="22" name="TextBox 21">
            <a:extLst>
              <a:ext uri="{FF2B5EF4-FFF2-40B4-BE49-F238E27FC236}">
                <a16:creationId xmlns:a16="http://schemas.microsoft.com/office/drawing/2014/main" id="{D68B1C6D-0DD8-8457-80C3-A98B39A112F1}"/>
              </a:ext>
            </a:extLst>
          </p:cNvPr>
          <p:cNvSpPr txBox="1"/>
          <p:nvPr/>
        </p:nvSpPr>
        <p:spPr>
          <a:xfrm>
            <a:off x="5730841" y="4242671"/>
            <a:ext cx="934871" cy="646331"/>
          </a:xfrm>
          <a:prstGeom prst="rect">
            <a:avLst/>
          </a:prstGeom>
          <a:noFill/>
        </p:spPr>
        <p:txBody>
          <a:bodyPr wrap="none" rtlCol="0">
            <a:spAutoFit/>
          </a:bodyPr>
          <a:lstStyle/>
          <a:p>
            <a:r>
              <a:rPr lang="en-US" sz="3600">
                <a:solidFill>
                  <a:schemeClr val="bg1"/>
                </a:solidFill>
              </a:rPr>
              <a:t>6 ft.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fade">
                                      <p:cBhvr>
                                        <p:cTn id="17" dur="500"/>
                                        <p:tgtEl>
                                          <p:spTgt spid="13">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xit" presetSubtype="0" fill="hold" grpId="0" nodeType="withEffect">
                                  <p:stCondLst>
                                    <p:cond delay="0"/>
                                  </p:stCondLst>
                                  <p:childTnLst>
                                    <p:animEffect transition="out" filter="fade">
                                      <p:cBhvr>
                                        <p:cTn id="22" dur="500"/>
                                        <p:tgtEl>
                                          <p:spTgt spid="2">
                                            <p:txEl>
                                              <p:pRg st="0" end="0"/>
                                            </p:txEl>
                                          </p:spTgt>
                                        </p:tgtEl>
                                      </p:cBhvr>
                                    </p:animEffect>
                                    <p:set>
                                      <p:cBhvr>
                                        <p:cTn id="23" dur="1" fill="hold">
                                          <p:stCondLst>
                                            <p:cond delay="499"/>
                                          </p:stCondLst>
                                        </p:cTn>
                                        <p:tgtEl>
                                          <p:spTgt spid="2">
                                            <p:txEl>
                                              <p:pRg st="0" end="0"/>
                                            </p:txEl>
                                          </p:spTgt>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12">
                                            <p:txEl>
                                              <p:pRg st="0" end="0"/>
                                            </p:txEl>
                                          </p:spTgt>
                                        </p:tgtEl>
                                      </p:cBhvr>
                                    </p:animEffect>
                                    <p:set>
                                      <p:cBhvr>
                                        <p:cTn id="29" dur="1" fill="hold">
                                          <p:stCondLst>
                                            <p:cond delay="499"/>
                                          </p:stCondLst>
                                        </p:cTn>
                                        <p:tgtEl>
                                          <p:spTgt spid="12">
                                            <p:txEl>
                                              <p:pRg st="0" end="0"/>
                                            </p:txEl>
                                          </p:spTgt>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12">
                                            <p:txEl>
                                              <p:pRg st="1" end="1"/>
                                            </p:txEl>
                                          </p:spTgt>
                                        </p:tgtEl>
                                      </p:cBhvr>
                                    </p:animEffect>
                                    <p:set>
                                      <p:cBhvr>
                                        <p:cTn id="32" dur="1" fill="hold">
                                          <p:stCondLst>
                                            <p:cond delay="499"/>
                                          </p:stCondLst>
                                        </p:cTn>
                                        <p:tgtEl>
                                          <p:spTgt spid="12">
                                            <p:txEl>
                                              <p:pRg st="1" end="1"/>
                                            </p:txEl>
                                          </p:spTgt>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3">
                                            <p:txEl>
                                              <p:pRg st="2" end="2"/>
                                            </p:txEl>
                                          </p:spTgt>
                                        </p:tgtEl>
                                        <p:attrNameLst>
                                          <p:attrName>style.visibility</p:attrName>
                                        </p:attrNameLst>
                                      </p:cBhvr>
                                      <p:to>
                                        <p:strVal val="visible"/>
                                      </p:to>
                                    </p:set>
                                    <p:animEffect transition="in" filter="fade">
                                      <p:cBhvr>
                                        <p:cTn id="40" dur="500"/>
                                        <p:tgtEl>
                                          <p:spTgt spid="13">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3">
                                            <p:txEl>
                                              <p:pRg st="3" end="3"/>
                                            </p:txEl>
                                          </p:spTgt>
                                        </p:tgtEl>
                                        <p:attrNameLst>
                                          <p:attrName>style.visibility</p:attrName>
                                        </p:attrNameLst>
                                      </p:cBhvr>
                                      <p:to>
                                        <p:strVal val="visible"/>
                                      </p:to>
                                    </p:set>
                                    <p:animEffect transition="in" filter="fade">
                                      <p:cBhvr>
                                        <p:cTn id="45" dur="500"/>
                                        <p:tgtEl>
                                          <p:spTgt spid="13">
                                            <p:txEl>
                                              <p:pRg st="3" end="3"/>
                                            </p:txEl>
                                          </p:spTgt>
                                        </p:tgtEl>
                                      </p:cBhvr>
                                    </p:animEffect>
                                  </p:childTnLst>
                                </p:cTn>
                              </p:par>
                              <p:par>
                                <p:cTn id="46" presetID="10" presetClass="exit" presetSubtype="0" fill="hold" grpId="0" nodeType="withEffect">
                                  <p:stCondLst>
                                    <p:cond delay="0"/>
                                  </p:stCondLst>
                                  <p:childTnLst>
                                    <p:animEffect transition="out" filter="fade">
                                      <p:cBhvr>
                                        <p:cTn id="47" dur="500"/>
                                        <p:tgtEl>
                                          <p:spTgt spid="13">
                                            <p:txEl>
                                              <p:pRg st="0" end="0"/>
                                            </p:txEl>
                                          </p:spTgt>
                                        </p:tgtEl>
                                      </p:cBhvr>
                                    </p:animEffect>
                                    <p:set>
                                      <p:cBhvr>
                                        <p:cTn id="48" dur="1" fill="hold">
                                          <p:stCondLst>
                                            <p:cond delay="499"/>
                                          </p:stCondLst>
                                        </p:cTn>
                                        <p:tgtEl>
                                          <p:spTgt spid="13">
                                            <p:txEl>
                                              <p:pRg st="0" end="0"/>
                                            </p:txEl>
                                          </p:spTgt>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cTn>
                              </p:par>
                              <p:par>
                                <p:cTn id="54" presetID="10" presetClass="exit" presetSubtype="0" fill="hold" nodeType="withEffect">
                                  <p:stCondLst>
                                    <p:cond delay="0"/>
                                  </p:stCondLst>
                                  <p:childTnLst>
                                    <p:animEffect transition="out" filter="fade">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500"/>
                                        <p:tgtEl>
                                          <p:spTgt spid="13">
                                            <p:txEl>
                                              <p:pRg st="1" end="1"/>
                                            </p:txEl>
                                          </p:spTgt>
                                        </p:tgtEl>
                                      </p:cBhvr>
                                    </p:animEffect>
                                    <p:set>
                                      <p:cBhvr>
                                        <p:cTn id="59" dur="1" fill="hold">
                                          <p:stCondLst>
                                            <p:cond delay="499"/>
                                          </p:stCondLst>
                                        </p:cTn>
                                        <p:tgtEl>
                                          <p:spTgt spid="13">
                                            <p:txEl>
                                              <p:pRg st="1" end="1"/>
                                            </p:txEl>
                                          </p:spTgt>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500"/>
                                        <p:tgtEl>
                                          <p:spTgt spid="13">
                                            <p:txEl>
                                              <p:pRg st="2" end="2"/>
                                            </p:txEl>
                                          </p:spTgt>
                                        </p:tgtEl>
                                      </p:cBhvr>
                                    </p:animEffect>
                                    <p:set>
                                      <p:cBhvr>
                                        <p:cTn id="62" dur="1" fill="hold">
                                          <p:stCondLst>
                                            <p:cond delay="499"/>
                                          </p:stCondLst>
                                        </p:cTn>
                                        <p:tgtEl>
                                          <p:spTgt spid="13">
                                            <p:txEl>
                                              <p:pRg st="2" end="2"/>
                                            </p:txEl>
                                          </p:spTgt>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500"/>
                                        <p:tgtEl>
                                          <p:spTgt spid="13">
                                            <p:txEl>
                                              <p:pRg st="3" end="3"/>
                                            </p:txEl>
                                          </p:spTgt>
                                        </p:tgtEl>
                                      </p:cBhvr>
                                    </p:animEffect>
                                    <p:set>
                                      <p:cBhvr>
                                        <p:cTn id="65" dur="1" fill="hold">
                                          <p:stCondLst>
                                            <p:cond delay="499"/>
                                          </p:stCondLst>
                                        </p:cTn>
                                        <p:tgtEl>
                                          <p:spTgt spid="13">
                                            <p:txEl>
                                              <p:pRg st="3" end="3"/>
                                            </p:txEl>
                                          </p:spTgt>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7"/>
                                        </p:tgtEl>
                                      </p:cBhvr>
                                    </p:animEffect>
                                    <p:set>
                                      <p:cBhvr>
                                        <p:cTn id="68" dur="1" fill="hold">
                                          <p:stCondLst>
                                            <p:cond delay="499"/>
                                          </p:stCondLst>
                                        </p:cTn>
                                        <p:tgtEl>
                                          <p:spTgt spid="7"/>
                                        </p:tgtEl>
                                        <p:attrNameLst>
                                          <p:attrName>style.visibility</p:attrName>
                                        </p:attrNameLst>
                                      </p:cBhvr>
                                      <p:to>
                                        <p:strVal val="hidden"/>
                                      </p:to>
                                    </p:set>
                                  </p:childTnLst>
                                </p:cTn>
                              </p:par>
                              <p:par>
                                <p:cTn id="69" presetID="10" presetClass="entr" presetSubtype="0" fill="hold" nodeType="with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500"/>
                                        <p:tgtEl>
                                          <p:spTgt spid="17"/>
                                        </p:tgtEl>
                                      </p:cBhvr>
                                    </p:animEffect>
                                  </p:childTnLst>
                                </p:cTn>
                              </p:par>
                              <p:par>
                                <p:cTn id="72" presetID="10" presetClass="entr" presetSubtype="0" fill="hold" nodeType="with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500"/>
                                        <p:tgtEl>
                                          <p:spTgt spid="19"/>
                                        </p:tgtEl>
                                      </p:cBhvr>
                                    </p:animEffect>
                                  </p:childTnLst>
                                </p:cTn>
                              </p:par>
                              <p:par>
                                <p:cTn id="75" presetID="10" presetClass="entr" presetSubtype="0" fill="hold"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500"/>
                                        <p:tgtEl>
                                          <p:spTgt spid="21"/>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build="allAtOnce"/>
      <p:bldP spid="7" grpId="0"/>
      <p:bldP spid="7" grpId="1"/>
      <p:bldP spid="13" grpId="0" uiExpand="1" build="allAtOnce"/>
      <p:bldP spid="8"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9A68A-F48F-16D2-D9C0-DFE03F82D680}"/>
            </a:ext>
          </a:extLst>
        </p:cNvPr>
        <p:cNvGrpSpPr/>
        <p:nvPr/>
      </p:nvGrpSpPr>
      <p:grpSpPr>
        <a:xfrm>
          <a:off x="0" y="0"/>
          <a:ext cx="0" cy="0"/>
          <a:chOff x="0" y="0"/>
          <a:chExt cx="0" cy="0"/>
        </a:xfrm>
      </p:grpSpPr>
      <p:sp>
        <p:nvSpPr>
          <p:cNvPr id="47107" name="Rectangle 1027">
            <a:extLst>
              <a:ext uri="{FF2B5EF4-FFF2-40B4-BE49-F238E27FC236}">
                <a16:creationId xmlns:a16="http://schemas.microsoft.com/office/drawing/2014/main" id="{1A9231A3-5EE9-D40D-9C56-2559BD0028EC}"/>
              </a:ext>
            </a:extLst>
          </p:cNvPr>
          <p:cNvSpPr>
            <a:spLocks noGrp="1"/>
          </p:cNvSpPr>
          <p:nvPr>
            <p:ph sz="quarter" idx="4294967295"/>
          </p:nvPr>
        </p:nvSpPr>
        <p:spPr>
          <a:xfrm>
            <a:off x="1981200" y="1536700"/>
            <a:ext cx="3886200" cy="4611688"/>
          </a:xfrm>
          <a:prstGeom prst="rect">
            <a:avLst/>
          </a:prstGeom>
        </p:spPr>
        <p:txBody>
          <a:bodyPr/>
          <a:lstStyle/>
          <a:p>
            <a:pPr indent="-273050" eaLnBrk="1" hangingPunct="1">
              <a:spcAft>
                <a:spcPct val="0"/>
              </a:spcAft>
              <a:buNone/>
            </a:pPr>
            <a:r>
              <a:rPr lang="en-US" altLang="en-US">
                <a:latin typeface="Arial" panose="020B0604020202020204" pitchFamily="34" charset="0"/>
              </a:rPr>
              <a:t>       </a:t>
            </a:r>
          </a:p>
        </p:txBody>
      </p:sp>
      <p:sp>
        <p:nvSpPr>
          <p:cNvPr id="2" name="Content Placeholder 1">
            <a:extLst>
              <a:ext uri="{FF2B5EF4-FFF2-40B4-BE49-F238E27FC236}">
                <a16:creationId xmlns:a16="http://schemas.microsoft.com/office/drawing/2014/main" id="{CD06A7C5-2073-5D5D-4974-2A68A2BB3B1D}"/>
              </a:ext>
            </a:extLst>
          </p:cNvPr>
          <p:cNvSpPr>
            <a:spLocks noGrp="1"/>
          </p:cNvSpPr>
          <p:nvPr>
            <p:ph sz="quarter" idx="4294967295"/>
          </p:nvPr>
        </p:nvSpPr>
        <p:spPr>
          <a:xfrm>
            <a:off x="1134301" y="1962463"/>
            <a:ext cx="7086600" cy="3964210"/>
          </a:xfrm>
          <a:prstGeom prst="rect">
            <a:avLst/>
          </a:prstGeom>
        </p:spPr>
        <p:txBody>
          <a:bodyPr rtlCol="0">
            <a:normAutofit/>
          </a:bodyPr>
          <a:lstStyle/>
          <a:p>
            <a:pPr marL="69850" indent="0">
              <a:lnSpc>
                <a:spcPct val="90000"/>
              </a:lnSpc>
              <a:buNone/>
            </a:pPr>
            <a:r>
              <a:rPr lang="en-US" sz="2400" dirty="0">
                <a:solidFill>
                  <a:srgbClr val="532E1D"/>
                </a:solidFill>
                <a:latin typeface="Calibri" panose="020F0502020204030204" pitchFamily="34" charset="0"/>
                <a:cs typeface="Calibri" panose="020F0502020204030204" pitchFamily="34" charset="0"/>
              </a:rPr>
              <a:t>When a new patient starts dialysis and on an annual basis, review the following:  </a:t>
            </a:r>
          </a:p>
          <a:p>
            <a:pPr>
              <a:lnSpc>
                <a:spcPct val="90000"/>
              </a:lnSpc>
            </a:pPr>
            <a:r>
              <a:rPr lang="en-US" sz="2400" dirty="0">
                <a:solidFill>
                  <a:srgbClr val="532E1D"/>
                </a:solidFill>
                <a:latin typeface="Calibri" panose="020F0502020204030204" pitchFamily="34" charset="0"/>
                <a:cs typeface="Calibri" panose="020F0502020204030204" pitchFamily="34" charset="0"/>
              </a:rPr>
              <a:t>Personal hygiene and hand hygiene technique</a:t>
            </a:r>
          </a:p>
          <a:p>
            <a:pPr>
              <a:lnSpc>
                <a:spcPct val="90000"/>
              </a:lnSpc>
            </a:pPr>
            <a:r>
              <a:rPr lang="en-US" sz="2400" dirty="0">
                <a:solidFill>
                  <a:srgbClr val="532E1D"/>
                </a:solidFill>
                <a:latin typeface="Calibri" panose="020F0502020204030204" pitchFamily="34" charset="0"/>
                <a:cs typeface="Calibri" panose="020F0502020204030204" pitchFamily="34" charset="0"/>
              </a:rPr>
              <a:t>Patient responsibility for proper care of the access site and recognition of signs of infection  </a:t>
            </a:r>
          </a:p>
          <a:p>
            <a:pPr>
              <a:lnSpc>
                <a:spcPct val="90000"/>
              </a:lnSpc>
            </a:pPr>
            <a:r>
              <a:rPr lang="en-US" sz="2400" dirty="0">
                <a:solidFill>
                  <a:srgbClr val="532E1D"/>
                </a:solidFill>
                <a:latin typeface="Calibri" panose="020F0502020204030204" pitchFamily="34" charset="0"/>
                <a:cs typeface="Calibri" panose="020F0502020204030204" pitchFamily="34" charset="0"/>
              </a:rPr>
              <a:t>Recommended vaccinations (including hepatitis B, influenza, and pneumococcal) </a:t>
            </a:r>
          </a:p>
          <a:p>
            <a:pPr>
              <a:lnSpc>
                <a:spcPct val="90000"/>
              </a:lnSpc>
            </a:pPr>
            <a:r>
              <a:rPr lang="en-US" sz="2400" dirty="0">
                <a:solidFill>
                  <a:srgbClr val="532E1D"/>
                </a:solidFill>
                <a:latin typeface="Calibri" panose="020F0502020204030204" pitchFamily="34" charset="0"/>
                <a:cs typeface="Calibri" panose="020F0502020204030204" pitchFamily="34" charset="0"/>
              </a:rPr>
              <a:t>Reasons for selecting a fistula or graft over a catheter to lower the risk of infection</a:t>
            </a:r>
          </a:p>
          <a:p>
            <a:pPr marL="68580" indent="0" eaLnBrk="1" fontAlgn="auto" hangingPunct="1">
              <a:buNone/>
              <a:defRPr/>
            </a:pPr>
            <a:endParaRPr lang="en-US" sz="3600" dirty="0"/>
          </a:p>
        </p:txBody>
      </p:sp>
      <p:pic>
        <p:nvPicPr>
          <p:cNvPr id="3" name="Banner">
            <a:extLst>
              <a:ext uri="{FF2B5EF4-FFF2-40B4-BE49-F238E27FC236}">
                <a16:creationId xmlns:a16="http://schemas.microsoft.com/office/drawing/2014/main" id="{57A435AC-CB3F-EB2C-B677-F0901D2B39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5" name="TextBox 4">
            <a:extLst>
              <a:ext uri="{FF2B5EF4-FFF2-40B4-BE49-F238E27FC236}">
                <a16:creationId xmlns:a16="http://schemas.microsoft.com/office/drawing/2014/main" id="{9F38A422-3C0B-DDCF-A1A7-348DC5B42FB0}"/>
              </a:ext>
            </a:extLst>
          </p:cNvPr>
          <p:cNvSpPr txBox="1"/>
          <p:nvPr/>
        </p:nvSpPr>
        <p:spPr>
          <a:xfrm>
            <a:off x="1143000" y="1070650"/>
            <a:ext cx="8839200" cy="707886"/>
          </a:xfrm>
          <a:prstGeom prst="rect">
            <a:avLst/>
          </a:prstGeom>
          <a:noFill/>
        </p:spPr>
        <p:txBody>
          <a:bodyPr wrap="square" rtlCol="0">
            <a:spAutoFit/>
          </a:bodyPr>
          <a:lstStyle/>
          <a:p>
            <a:r>
              <a:rPr lang="en-US" sz="4000" b="1"/>
              <a:t>Educating Patients and Caregivers</a:t>
            </a:r>
          </a:p>
        </p:txBody>
      </p:sp>
      <p:pic>
        <p:nvPicPr>
          <p:cNvPr id="4" name="Picture 3" descr="A person sitting on a bed in a hospital room&#10;&#10;Description automatically generated">
            <a:extLst>
              <a:ext uri="{FF2B5EF4-FFF2-40B4-BE49-F238E27FC236}">
                <a16:creationId xmlns:a16="http://schemas.microsoft.com/office/drawing/2014/main" id="{DA175F03-5DC5-53F2-FEBE-B799FE0FFEF4}"/>
              </a:ext>
            </a:extLst>
          </p:cNvPr>
          <p:cNvPicPr>
            <a:picLocks noChangeAspect="1"/>
          </p:cNvPicPr>
          <p:nvPr/>
        </p:nvPicPr>
        <p:blipFill rotWithShape="1">
          <a:blip r:embed="rId4"/>
          <a:srcRect l="20639" r="8490"/>
          <a:stretch/>
        </p:blipFill>
        <p:spPr>
          <a:xfrm>
            <a:off x="8035500" y="2438400"/>
            <a:ext cx="3022199" cy="2851731"/>
          </a:xfrm>
          <a:prstGeom prst="rect">
            <a:avLst/>
          </a:prstGeom>
        </p:spPr>
      </p:pic>
    </p:spTree>
    <p:extLst>
      <p:ext uri="{BB962C8B-B14F-4D97-AF65-F5344CB8AC3E}">
        <p14:creationId xmlns:p14="http://schemas.microsoft.com/office/powerpoint/2010/main" val="286843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1027"/>
          <p:cNvSpPr>
            <a:spLocks noGrp="1"/>
          </p:cNvSpPr>
          <p:nvPr>
            <p:ph sz="quarter" idx="4294967295"/>
          </p:nvPr>
        </p:nvSpPr>
        <p:spPr>
          <a:xfrm>
            <a:off x="1981200" y="1536700"/>
            <a:ext cx="3886200" cy="4611688"/>
          </a:xfrm>
          <a:prstGeom prst="rect">
            <a:avLst/>
          </a:prstGeom>
        </p:spPr>
        <p:txBody>
          <a:bodyPr/>
          <a:lstStyle/>
          <a:p>
            <a:pPr indent="-273050" eaLnBrk="1" hangingPunct="1">
              <a:spcAft>
                <a:spcPct val="0"/>
              </a:spcAft>
              <a:buNone/>
            </a:pPr>
            <a:r>
              <a:rPr lang="en-US" altLang="en-US">
                <a:latin typeface="Arial" panose="020B0604020202020204" pitchFamily="34" charset="0"/>
              </a:rPr>
              <a:t>       </a:t>
            </a:r>
          </a:p>
        </p:txBody>
      </p:sp>
      <p:sp>
        <p:nvSpPr>
          <p:cNvPr id="2" name="Content Placeholder 1">
            <a:extLst>
              <a:ext uri="{FF2B5EF4-FFF2-40B4-BE49-F238E27FC236}">
                <a16:creationId xmlns:a16="http://schemas.microsoft.com/office/drawing/2014/main" id="{86D4A7B4-CC2F-491E-BA6D-185A57C723AB}"/>
              </a:ext>
            </a:extLst>
          </p:cNvPr>
          <p:cNvSpPr>
            <a:spLocks noGrp="1"/>
          </p:cNvSpPr>
          <p:nvPr>
            <p:ph sz="quarter" idx="4294967295"/>
          </p:nvPr>
        </p:nvSpPr>
        <p:spPr>
          <a:xfrm>
            <a:off x="5820904" y="1939887"/>
            <a:ext cx="5260986" cy="3932709"/>
          </a:xfrm>
          <a:prstGeom prst="rect">
            <a:avLst/>
          </a:prstGeom>
        </p:spPr>
        <p:txBody>
          <a:bodyPr rtlCol="0">
            <a:normAutofit/>
          </a:bodyPr>
          <a:lstStyle/>
          <a:p>
            <a:pPr marL="69850" indent="0">
              <a:buNone/>
            </a:pPr>
            <a:r>
              <a:rPr lang="en-US" sz="3400">
                <a:solidFill>
                  <a:srgbClr val="532E1D"/>
                </a:solidFill>
                <a:latin typeface="Calibri" panose="020F0502020204030204" pitchFamily="34" charset="0"/>
                <a:cs typeface="Calibri" panose="020F0502020204030204" pitchFamily="34" charset="0"/>
              </a:rPr>
              <a:t> </a:t>
            </a:r>
          </a:p>
          <a:p>
            <a:pPr>
              <a:spcBef>
                <a:spcPts val="0"/>
              </a:spcBef>
            </a:pPr>
            <a:r>
              <a:rPr lang="en-US" sz="2600">
                <a:solidFill>
                  <a:srgbClr val="532E1D"/>
                </a:solidFill>
                <a:latin typeface="Calibri" panose="020F0502020204030204" pitchFamily="34" charset="0"/>
                <a:cs typeface="Calibri" panose="020F0502020204030204" pitchFamily="34" charset="0"/>
              </a:rPr>
              <a:t>Fever  </a:t>
            </a:r>
          </a:p>
          <a:p>
            <a:pPr>
              <a:spcBef>
                <a:spcPts val="0"/>
              </a:spcBef>
            </a:pPr>
            <a:r>
              <a:rPr lang="en-US" sz="2600">
                <a:solidFill>
                  <a:srgbClr val="532E1D"/>
                </a:solidFill>
                <a:latin typeface="Calibri" panose="020F0502020204030204" pitchFamily="34" charset="0"/>
                <a:cs typeface="Calibri" panose="020F0502020204030204" pitchFamily="34" charset="0"/>
              </a:rPr>
              <a:t>The access site is: </a:t>
            </a:r>
          </a:p>
          <a:p>
            <a:pPr marL="742950" lvl="2">
              <a:spcBef>
                <a:spcPts val="0"/>
              </a:spcBef>
              <a:spcAft>
                <a:spcPts val="300"/>
              </a:spcAft>
            </a:pPr>
            <a:r>
              <a:rPr lang="en-US" sz="2200">
                <a:solidFill>
                  <a:srgbClr val="532E1D"/>
                </a:solidFill>
                <a:latin typeface="Calibri" panose="020F0502020204030204" pitchFamily="34" charset="0"/>
                <a:cs typeface="Calibri" panose="020F0502020204030204" pitchFamily="34" charset="0"/>
              </a:rPr>
              <a:t>swollen (bulging) </a:t>
            </a:r>
          </a:p>
          <a:p>
            <a:pPr marL="742950" lvl="2">
              <a:spcBef>
                <a:spcPts val="0"/>
              </a:spcBef>
              <a:spcAft>
                <a:spcPts val="300"/>
              </a:spcAft>
            </a:pPr>
            <a:r>
              <a:rPr lang="en-US" sz="2200">
                <a:solidFill>
                  <a:srgbClr val="532E1D"/>
                </a:solidFill>
                <a:latin typeface="Calibri" panose="020F0502020204030204" pitchFamily="34" charset="0"/>
                <a:cs typeface="Calibri" panose="020F0502020204030204" pitchFamily="34" charset="0"/>
              </a:rPr>
              <a:t>red </a:t>
            </a:r>
          </a:p>
          <a:p>
            <a:pPr marL="742950" lvl="2">
              <a:spcBef>
                <a:spcPts val="0"/>
              </a:spcBef>
              <a:spcAft>
                <a:spcPts val="300"/>
              </a:spcAft>
            </a:pPr>
            <a:r>
              <a:rPr lang="en-US" sz="2200">
                <a:solidFill>
                  <a:srgbClr val="532E1D"/>
                </a:solidFill>
                <a:latin typeface="Calibri" panose="020F0502020204030204" pitchFamily="34" charset="0"/>
                <a:cs typeface="Calibri" panose="020F0502020204030204" pitchFamily="34" charset="0"/>
              </a:rPr>
              <a:t>warm to touch</a:t>
            </a:r>
          </a:p>
          <a:p>
            <a:pPr marL="742950" lvl="2">
              <a:spcBef>
                <a:spcPts val="0"/>
              </a:spcBef>
              <a:spcAft>
                <a:spcPts val="300"/>
              </a:spcAft>
            </a:pPr>
            <a:r>
              <a:rPr lang="en-US" sz="2200">
                <a:solidFill>
                  <a:srgbClr val="532E1D"/>
                </a:solidFill>
                <a:latin typeface="Calibri" panose="020F0502020204030204" pitchFamily="34" charset="0"/>
                <a:cs typeface="Calibri" panose="020F0502020204030204" pitchFamily="34" charset="0"/>
              </a:rPr>
              <a:t>has pus </a:t>
            </a:r>
          </a:p>
          <a:p>
            <a:pPr marL="742950" lvl="2">
              <a:spcBef>
                <a:spcPts val="0"/>
              </a:spcBef>
              <a:spcAft>
                <a:spcPts val="300"/>
              </a:spcAft>
            </a:pPr>
            <a:r>
              <a:rPr lang="en-US" sz="2200">
                <a:solidFill>
                  <a:srgbClr val="532E1D"/>
                </a:solidFill>
                <a:latin typeface="Calibri" panose="020F0502020204030204" pitchFamily="34" charset="0"/>
                <a:cs typeface="Calibri" panose="020F0502020204030204" pitchFamily="34" charset="0"/>
              </a:rPr>
              <a:t>severe pain at the access site </a:t>
            </a:r>
          </a:p>
          <a:p>
            <a:pPr marL="68580" indent="0" eaLnBrk="1" fontAlgn="auto" hangingPunct="1">
              <a:buNone/>
              <a:defRPr/>
            </a:pPr>
            <a:endParaRPr lang="en-US" sz="3600"/>
          </a:p>
        </p:txBody>
      </p:sp>
      <p:pic>
        <p:nvPicPr>
          <p:cNvPr id="3" name="Banner">
            <a:extLst>
              <a:ext uri="{FF2B5EF4-FFF2-40B4-BE49-F238E27FC236}">
                <a16:creationId xmlns:a16="http://schemas.microsoft.com/office/drawing/2014/main" id="{C23EBF8C-44A8-F823-20E7-A7B03487B6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5" name="TextBox 4">
            <a:extLst>
              <a:ext uri="{FF2B5EF4-FFF2-40B4-BE49-F238E27FC236}">
                <a16:creationId xmlns:a16="http://schemas.microsoft.com/office/drawing/2014/main" id="{FDBA7FC2-A76F-4CB3-9710-3D95EAD48CD4}"/>
              </a:ext>
            </a:extLst>
          </p:cNvPr>
          <p:cNvSpPr txBox="1"/>
          <p:nvPr/>
        </p:nvSpPr>
        <p:spPr>
          <a:xfrm>
            <a:off x="1143000" y="1070650"/>
            <a:ext cx="8839200" cy="707886"/>
          </a:xfrm>
          <a:prstGeom prst="rect">
            <a:avLst/>
          </a:prstGeom>
          <a:noFill/>
        </p:spPr>
        <p:txBody>
          <a:bodyPr wrap="square" rtlCol="0">
            <a:spAutoFit/>
          </a:bodyPr>
          <a:lstStyle/>
          <a:p>
            <a:r>
              <a:rPr lang="en-US" sz="4000" b="1"/>
              <a:t>Educating Patients and Caregivers</a:t>
            </a:r>
          </a:p>
        </p:txBody>
      </p:sp>
      <p:pic>
        <p:nvPicPr>
          <p:cNvPr id="4" name="Picture 3">
            <a:extLst>
              <a:ext uri="{FF2B5EF4-FFF2-40B4-BE49-F238E27FC236}">
                <a16:creationId xmlns:a16="http://schemas.microsoft.com/office/drawing/2014/main" id="{7545F9E4-BD8D-7325-BCB1-EA573B157972}"/>
              </a:ext>
            </a:extLst>
          </p:cNvPr>
          <p:cNvPicPr>
            <a:picLocks noChangeAspect="1"/>
          </p:cNvPicPr>
          <p:nvPr/>
        </p:nvPicPr>
        <p:blipFill>
          <a:blip r:embed="rId4"/>
          <a:stretch>
            <a:fillRect/>
          </a:stretch>
        </p:blipFill>
        <p:spPr>
          <a:xfrm>
            <a:off x="1722599" y="2788243"/>
            <a:ext cx="3728977" cy="2487227"/>
          </a:xfrm>
          <a:prstGeom prst="rect">
            <a:avLst/>
          </a:prstGeom>
        </p:spPr>
      </p:pic>
      <p:sp>
        <p:nvSpPr>
          <p:cNvPr id="6" name="Content Placeholder 1">
            <a:extLst>
              <a:ext uri="{FF2B5EF4-FFF2-40B4-BE49-F238E27FC236}">
                <a16:creationId xmlns:a16="http://schemas.microsoft.com/office/drawing/2014/main" id="{C2BC3096-2984-B7F3-D214-01F6438D9650}"/>
              </a:ext>
            </a:extLst>
          </p:cNvPr>
          <p:cNvSpPr txBox="1">
            <a:spLocks/>
          </p:cNvSpPr>
          <p:nvPr/>
        </p:nvSpPr>
        <p:spPr>
          <a:xfrm>
            <a:off x="1178689" y="1854641"/>
            <a:ext cx="9448800" cy="1660166"/>
          </a:xfrm>
          <a:prstGeom prst="rect">
            <a:avLst/>
          </a:prstGeom>
        </p:spPr>
        <p:txBody>
          <a:bodyPr rtlCol="0">
            <a:normAutofit/>
          </a:bodyPr>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69850" indent="0">
              <a:buNone/>
            </a:pPr>
            <a:r>
              <a:rPr lang="en-US" sz="2600">
                <a:solidFill>
                  <a:srgbClr val="532E1D"/>
                </a:solidFill>
                <a:latin typeface="Calibri" panose="020F0502020204030204" pitchFamily="34" charset="0"/>
                <a:cs typeface="Calibri" panose="020F0502020204030204" pitchFamily="34" charset="0"/>
              </a:rPr>
              <a:t>Advise patients to inform you if they notice any of the following possible signs of infection:</a:t>
            </a:r>
          </a:p>
        </p:txBody>
      </p:sp>
      <p:sp>
        <p:nvSpPr>
          <p:cNvPr id="7" name="Content Placeholder 1">
            <a:extLst>
              <a:ext uri="{FF2B5EF4-FFF2-40B4-BE49-F238E27FC236}">
                <a16:creationId xmlns:a16="http://schemas.microsoft.com/office/drawing/2014/main" id="{1DD754E7-881B-7FED-C83E-777970614889}"/>
              </a:ext>
            </a:extLst>
          </p:cNvPr>
          <p:cNvSpPr txBox="1">
            <a:spLocks/>
          </p:cNvSpPr>
          <p:nvPr/>
        </p:nvSpPr>
        <p:spPr>
          <a:xfrm>
            <a:off x="1104900" y="5351575"/>
            <a:ext cx="9982200" cy="871549"/>
          </a:xfrm>
          <a:prstGeom prst="rect">
            <a:avLst/>
          </a:prstGeom>
        </p:spPr>
        <p:txBody>
          <a:bodyPr rtlCol="0">
            <a:normAutofit/>
          </a:bodyPr>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69850" indent="0">
              <a:buFont typeface="Arial" panose="020B0604020202020204" pitchFamily="34" charset="0"/>
              <a:buNone/>
            </a:pPr>
            <a:r>
              <a:rPr lang="en-US" sz="3400">
                <a:solidFill>
                  <a:srgbClr val="532E1D"/>
                </a:solidFill>
                <a:latin typeface="Calibri" panose="020F0502020204030204" pitchFamily="34" charset="0"/>
                <a:cs typeface="Calibri" panose="020F0502020204030204" pitchFamily="34" charset="0"/>
              </a:rPr>
              <a:t> </a:t>
            </a:r>
            <a:r>
              <a:rPr lang="en-US" sz="2600">
                <a:solidFill>
                  <a:srgbClr val="532E1D"/>
                </a:solidFill>
                <a:latin typeface="Calibri" panose="020F0502020204030204" pitchFamily="34" charset="0"/>
                <a:cs typeface="Calibri" panose="020F0502020204030204" pitchFamily="34" charset="0"/>
              </a:rPr>
              <a:t>Remember: infections of the vascular access site can be life threatening</a:t>
            </a:r>
          </a:p>
          <a:p>
            <a:pPr marL="68580" indent="0" eaLnBrk="1" fontAlgn="auto" hangingPunct="1">
              <a:buFont typeface="Arial" panose="020B0604020202020204" pitchFamily="34" charset="0"/>
              <a:buNone/>
              <a:defRPr/>
            </a:pPr>
            <a:endParaRPr lang="en-US" sz="3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500"/>
                                        <p:tgtEl>
                                          <p:spTgt spid="2">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fade">
                                      <p:cBhvr>
                                        <p:cTn id="18" dur="500"/>
                                        <p:tgtEl>
                                          <p:spTgt spid="2">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fade">
                                      <p:cBhvr>
                                        <p:cTn id="21" dur="500"/>
                                        <p:tgtEl>
                                          <p:spTgt spid="2">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Effect transition="in" filter="fade">
                                      <p:cBhvr>
                                        <p:cTn id="24" dur="500"/>
                                        <p:tgtEl>
                                          <p:spTgt spid="2">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500"/>
                                        <p:tgtEl>
                                          <p:spTgt spid="2">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747DF-8B61-641B-F20D-1EB5DCF7A12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532540-68DE-FFB8-9F89-C01FEF7E99A7}"/>
              </a:ext>
            </a:extLst>
          </p:cNvPr>
          <p:cNvSpPr>
            <a:spLocks noGrp="1"/>
          </p:cNvSpPr>
          <p:nvPr>
            <p:ph idx="4294967295"/>
          </p:nvPr>
        </p:nvSpPr>
        <p:spPr>
          <a:xfrm>
            <a:off x="1323871" y="1159625"/>
            <a:ext cx="9296400" cy="4267200"/>
          </a:xfrm>
          <a:prstGeom prst="rect">
            <a:avLst/>
          </a:prstGeom>
        </p:spPr>
        <p:txBody>
          <a:bodyPr>
            <a:normAutofit/>
          </a:bodyPr>
          <a:lstStyle/>
          <a:p>
            <a:pPr marL="0" indent="0">
              <a:buNone/>
              <a:defRPr/>
            </a:pPr>
            <a:r>
              <a:rPr lang="en-US" sz="4600" b="1">
                <a:solidFill>
                  <a:srgbClr val="532E1D"/>
                </a:solidFill>
              </a:rPr>
              <a:t>True or False?</a:t>
            </a:r>
          </a:p>
          <a:p>
            <a:pPr marL="0" indent="0">
              <a:buNone/>
              <a:defRPr/>
            </a:pPr>
            <a:r>
              <a:rPr lang="en-US" sz="4200">
                <a:solidFill>
                  <a:srgbClr val="532E1D"/>
                </a:solidFill>
              </a:rPr>
              <a:t>Patients who undergo dialysis should NOT receive the annual influenza vaccine due to increased risk of reaction?</a:t>
            </a:r>
            <a:endParaRPr lang="en-US" sz="3600">
              <a:solidFill>
                <a:srgbClr val="532E1D"/>
              </a:solidFill>
            </a:endParaRPr>
          </a:p>
          <a:p>
            <a:pPr>
              <a:defRPr/>
            </a:pPr>
            <a:endParaRPr lang="en-US" sz="2400"/>
          </a:p>
          <a:p>
            <a:pPr marL="68580" indent="0">
              <a:buNone/>
              <a:defRPr/>
            </a:pPr>
            <a:endParaRPr lang="en-US" sz="3500"/>
          </a:p>
        </p:txBody>
      </p:sp>
      <p:sp>
        <p:nvSpPr>
          <p:cNvPr id="13" name="banner">
            <a:extLst>
              <a:ext uri="{FF2B5EF4-FFF2-40B4-BE49-F238E27FC236}">
                <a16:creationId xmlns:a16="http://schemas.microsoft.com/office/drawing/2014/main" id="{F50905CA-7057-1132-44BC-F6868B2EB5C4}"/>
              </a:ext>
            </a:extLst>
          </p:cNvPr>
          <p:cNvSpPr/>
          <p:nvPr/>
        </p:nvSpPr>
        <p:spPr>
          <a:xfrm>
            <a:off x="6219930" y="562708"/>
            <a:ext cx="5972070" cy="889574"/>
          </a:xfrm>
          <a:prstGeom prst="rect">
            <a:avLst/>
          </a:prstGeom>
          <a:solidFill>
            <a:srgbClr val="CC20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55AF986E-FEE7-05DD-63A8-92B4C15D6067}"/>
              </a:ext>
            </a:extLst>
          </p:cNvPr>
          <p:cNvSpPr txBox="1">
            <a:spLocks/>
          </p:cNvSpPr>
          <p:nvPr/>
        </p:nvSpPr>
        <p:spPr>
          <a:xfrm>
            <a:off x="6529753" y="633826"/>
            <a:ext cx="3334378" cy="747338"/>
          </a:xfrm>
          <a:prstGeom prst="rect">
            <a:avLst/>
          </a:prstGeom>
          <a:noFill/>
          <a:ln>
            <a:noFill/>
          </a:ln>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b="1"/>
              <a:t>Knowledge Check</a:t>
            </a:r>
          </a:p>
        </p:txBody>
      </p:sp>
      <p:sp>
        <p:nvSpPr>
          <p:cNvPr id="15" name="button">
            <a:extLst>
              <a:ext uri="{FF2B5EF4-FFF2-40B4-BE49-F238E27FC236}">
                <a16:creationId xmlns:a16="http://schemas.microsoft.com/office/drawing/2014/main" id="{3F133988-AD4D-4E69-7968-5F5FF77D41BD}"/>
              </a:ext>
            </a:extLst>
          </p:cNvPr>
          <p:cNvSpPr/>
          <p:nvPr/>
        </p:nvSpPr>
        <p:spPr>
          <a:xfrm>
            <a:off x="3881123" y="5131106"/>
            <a:ext cx="1498294" cy="1498294"/>
          </a:xfrm>
          <a:prstGeom prst="ellipse">
            <a:avLst/>
          </a:prstGeom>
          <a:solidFill>
            <a:srgbClr val="00B050"/>
          </a:solidFill>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a:t>True</a:t>
            </a:r>
          </a:p>
        </p:txBody>
      </p:sp>
      <p:sp>
        <p:nvSpPr>
          <p:cNvPr id="16" name="button">
            <a:extLst>
              <a:ext uri="{FF2B5EF4-FFF2-40B4-BE49-F238E27FC236}">
                <a16:creationId xmlns:a16="http://schemas.microsoft.com/office/drawing/2014/main" id="{BF90C145-21FF-D53F-43EE-15A8D39F627D}"/>
              </a:ext>
            </a:extLst>
          </p:cNvPr>
          <p:cNvSpPr/>
          <p:nvPr/>
        </p:nvSpPr>
        <p:spPr>
          <a:xfrm>
            <a:off x="7240647" y="5131106"/>
            <a:ext cx="1498294" cy="1498294"/>
          </a:xfrm>
          <a:prstGeom prst="ellipse">
            <a:avLst/>
          </a:prstGeom>
          <a:solidFill>
            <a:srgbClr val="FF0000"/>
          </a:solidFill>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a:t>False</a:t>
            </a:r>
          </a:p>
        </p:txBody>
      </p:sp>
      <p:pic>
        <p:nvPicPr>
          <p:cNvPr id="17" name="Picture 16">
            <a:extLst>
              <a:ext uri="{FF2B5EF4-FFF2-40B4-BE49-F238E27FC236}">
                <a16:creationId xmlns:a16="http://schemas.microsoft.com/office/drawing/2014/main" id="{41383433-9B37-9A6C-B90C-2EEE3CAE359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47249" y="5121191"/>
            <a:ext cx="1578840" cy="1508209"/>
          </a:xfrm>
          <a:prstGeom prst="rect">
            <a:avLst/>
          </a:prstGeom>
        </p:spPr>
      </p:pic>
    </p:spTree>
    <p:extLst>
      <p:ext uri="{BB962C8B-B14F-4D97-AF65-F5344CB8AC3E}">
        <p14:creationId xmlns:p14="http://schemas.microsoft.com/office/powerpoint/2010/main" val="172206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p:cNvSpPr>
          <p:nvPr>
            <p:ph idx="4294967295"/>
          </p:nvPr>
        </p:nvSpPr>
        <p:spPr>
          <a:xfrm>
            <a:off x="1143000" y="1963582"/>
            <a:ext cx="4876800" cy="4000500"/>
          </a:xfrm>
          <a:prstGeom prst="rect">
            <a:avLst/>
          </a:prstGeom>
        </p:spPr>
        <p:txBody>
          <a:bodyPr/>
          <a:lstStyle/>
          <a:p>
            <a:pPr>
              <a:lnSpc>
                <a:spcPct val="90000"/>
              </a:lnSpc>
            </a:pPr>
            <a:r>
              <a:rPr lang="en-US" sz="2600">
                <a:solidFill>
                  <a:srgbClr val="532E1D"/>
                </a:solidFill>
                <a:latin typeface="Calibri" panose="020F0502020204030204" pitchFamily="34" charset="0"/>
                <a:cs typeface="Calibri" panose="020F0502020204030204" pitchFamily="34" charset="0"/>
              </a:rPr>
              <a:t>Infections that patients can get while receiving dialysis are serious and preventable! </a:t>
            </a:r>
          </a:p>
          <a:p>
            <a:pPr>
              <a:lnSpc>
                <a:spcPct val="90000"/>
              </a:lnSpc>
            </a:pPr>
            <a:r>
              <a:rPr lang="en-US" sz="2600">
                <a:solidFill>
                  <a:srgbClr val="532E1D"/>
                </a:solidFill>
                <a:latin typeface="Calibri" panose="020F0502020204030204" pitchFamily="34" charset="0"/>
                <a:cs typeface="Calibri" panose="020F0502020204030204" pitchFamily="34" charset="0"/>
              </a:rPr>
              <a:t>Healthcare workers like you following infection control precautions and other safe care practices are the key to prevention!</a:t>
            </a:r>
          </a:p>
          <a:p>
            <a:pPr>
              <a:lnSpc>
                <a:spcPct val="90000"/>
              </a:lnSpc>
            </a:pPr>
            <a:r>
              <a:rPr lang="en-US" sz="2600">
                <a:solidFill>
                  <a:srgbClr val="532E1D"/>
                </a:solidFill>
                <a:latin typeface="Calibri" panose="020F0502020204030204" pitchFamily="34" charset="0"/>
                <a:cs typeface="Calibri" panose="020F0502020204030204" pitchFamily="34" charset="0"/>
              </a:rPr>
              <a:t>Infection prevention is everyone’s responsibility!</a:t>
            </a:r>
            <a:br>
              <a:rPr lang="en-US" sz="2600">
                <a:solidFill>
                  <a:srgbClr val="532E1D"/>
                </a:solidFill>
                <a:latin typeface="Calibri" panose="020F0502020204030204" pitchFamily="34" charset="0"/>
                <a:cs typeface="Calibri" panose="020F0502020204030204" pitchFamily="34" charset="0"/>
              </a:rPr>
            </a:br>
            <a:endParaRPr lang="en-US" sz="2600">
              <a:solidFill>
                <a:srgbClr val="532E1D"/>
              </a:solidFill>
              <a:latin typeface="Calibri" panose="020F0502020204030204" pitchFamily="34" charset="0"/>
              <a:cs typeface="Calibri" panose="020F0502020204030204" pitchFamily="34" charset="0"/>
            </a:endParaRPr>
          </a:p>
          <a:p>
            <a:pPr lvl="1" indent="-273050" eaLnBrk="1" hangingPunct="1"/>
            <a:endParaRPr lang="en-US" altLang="en-US">
              <a:latin typeface="Arial" panose="020B0604020202020204" pitchFamily="34" charset="0"/>
            </a:endParaRPr>
          </a:p>
        </p:txBody>
      </p:sp>
      <p:pic>
        <p:nvPicPr>
          <p:cNvPr id="2" name="Banner">
            <a:extLst>
              <a:ext uri="{FF2B5EF4-FFF2-40B4-BE49-F238E27FC236}">
                <a16:creationId xmlns:a16="http://schemas.microsoft.com/office/drawing/2014/main" id="{DB9E15AB-489B-434D-48DC-87511600F3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D3ECBB5E-8EF8-11B8-87A2-0EB3CD892118}"/>
              </a:ext>
            </a:extLst>
          </p:cNvPr>
          <p:cNvSpPr txBox="1"/>
          <p:nvPr/>
        </p:nvSpPr>
        <p:spPr>
          <a:xfrm>
            <a:off x="1143000" y="1070650"/>
            <a:ext cx="5638800" cy="707886"/>
          </a:xfrm>
          <a:prstGeom prst="rect">
            <a:avLst/>
          </a:prstGeom>
          <a:noFill/>
        </p:spPr>
        <p:txBody>
          <a:bodyPr wrap="square" rtlCol="0">
            <a:spAutoFit/>
          </a:bodyPr>
          <a:lstStyle/>
          <a:p>
            <a:r>
              <a:rPr lang="en-US" sz="4000" b="1"/>
              <a:t>Summary</a:t>
            </a:r>
          </a:p>
        </p:txBody>
      </p:sp>
      <p:pic>
        <p:nvPicPr>
          <p:cNvPr id="5" name="Picture 4" descr="A person with a tube connected to their arm&#10;&#10;Description automatically generated">
            <a:extLst>
              <a:ext uri="{FF2B5EF4-FFF2-40B4-BE49-F238E27FC236}">
                <a16:creationId xmlns:a16="http://schemas.microsoft.com/office/drawing/2014/main" id="{9A623E61-867F-4CE1-FAA0-503F0156E4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081"/>
          <a:stretch/>
        </p:blipFill>
        <p:spPr>
          <a:xfrm flipH="1">
            <a:off x="6019799" y="2286000"/>
            <a:ext cx="5035384" cy="321482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Content Placeholder 2"/>
          <p:cNvSpPr>
            <a:spLocks noGrp="1"/>
          </p:cNvSpPr>
          <p:nvPr>
            <p:ph sz="quarter" idx="4294967295"/>
          </p:nvPr>
        </p:nvSpPr>
        <p:spPr>
          <a:xfrm>
            <a:off x="1923771" y="2093520"/>
            <a:ext cx="8344457" cy="3675437"/>
          </a:xfrm>
          <a:prstGeom prst="rect">
            <a:avLst/>
          </a:prstGeom>
        </p:spPr>
        <p:txBody>
          <a:bodyPr/>
          <a:lstStyle/>
          <a:p>
            <a:pPr marL="69850" indent="0" eaLnBrk="1" hangingPunct="1">
              <a:spcBef>
                <a:spcPts val="0"/>
              </a:spcBef>
              <a:buNone/>
            </a:pPr>
            <a:r>
              <a:rPr lang="en-US" altLang="en-US" sz="2400">
                <a:solidFill>
                  <a:srgbClr val="532E1D"/>
                </a:solidFill>
                <a:latin typeface="Calibri" panose="020F0502020204030204" pitchFamily="34" charset="0"/>
                <a:cs typeface="Calibri" panose="020F0502020204030204" pitchFamily="34" charset="0"/>
              </a:rPr>
              <a:t>According to the US Renal Data System 2020 Annual Data Report:</a:t>
            </a:r>
          </a:p>
          <a:p>
            <a:pPr lvl="1" eaLnBrk="1" hangingPunct="1">
              <a:spcBef>
                <a:spcPts val="0"/>
              </a:spcBef>
            </a:pPr>
            <a:r>
              <a:rPr lang="en-US" altLang="en-US" sz="2400">
                <a:solidFill>
                  <a:srgbClr val="532E1D"/>
                </a:solidFill>
                <a:latin typeface="Calibri" panose="020F0502020204030204" pitchFamily="34" charset="0"/>
                <a:cs typeface="Calibri" panose="020F0502020204030204" pitchFamily="34" charset="0"/>
              </a:rPr>
              <a:t>Nearly 808,000 people are living with end-stage renal disease (ESRD)</a:t>
            </a:r>
          </a:p>
          <a:p>
            <a:pPr lvl="1" eaLnBrk="1" hangingPunct="1">
              <a:spcBef>
                <a:spcPts val="0"/>
              </a:spcBef>
            </a:pPr>
            <a:r>
              <a:rPr lang="en-US" altLang="en-US" sz="2400">
                <a:solidFill>
                  <a:srgbClr val="532E1D"/>
                </a:solidFill>
                <a:latin typeface="Calibri" panose="020F0502020204030204" pitchFamily="34" charset="0"/>
                <a:cs typeface="Calibri" panose="020F0502020204030204" pitchFamily="34" charset="0"/>
              </a:rPr>
              <a:t>69% are on dialysis</a:t>
            </a:r>
          </a:p>
          <a:p>
            <a:pPr lvl="2" eaLnBrk="1" hangingPunct="1">
              <a:spcBef>
                <a:spcPts val="0"/>
              </a:spcBef>
            </a:pPr>
            <a:r>
              <a:rPr lang="en-US" altLang="en-US" sz="2000">
                <a:solidFill>
                  <a:srgbClr val="532E1D"/>
                </a:solidFill>
                <a:latin typeface="Calibri" panose="020F0502020204030204" pitchFamily="34" charset="0"/>
                <a:cs typeface="Calibri" panose="020F0502020204030204" pitchFamily="34" charset="0"/>
              </a:rPr>
              <a:t>89% hemodialysis</a:t>
            </a:r>
          </a:p>
          <a:p>
            <a:pPr lvl="2" eaLnBrk="1" hangingPunct="1">
              <a:spcBef>
                <a:spcPts val="0"/>
              </a:spcBef>
            </a:pPr>
            <a:r>
              <a:rPr lang="en-US" altLang="en-US" sz="2000">
                <a:solidFill>
                  <a:srgbClr val="532E1D"/>
                </a:solidFill>
                <a:latin typeface="Calibri" panose="020F0502020204030204" pitchFamily="34" charset="0"/>
                <a:cs typeface="Calibri" panose="020F0502020204030204" pitchFamily="34" charset="0"/>
              </a:rPr>
              <a:t>11% peritoneal</a:t>
            </a:r>
          </a:p>
          <a:p>
            <a:pPr lvl="1" eaLnBrk="1" hangingPunct="1">
              <a:spcBef>
                <a:spcPts val="0"/>
              </a:spcBef>
            </a:pPr>
            <a:r>
              <a:rPr lang="en-US" altLang="en-US" sz="2400">
                <a:solidFill>
                  <a:srgbClr val="532E1D"/>
                </a:solidFill>
                <a:latin typeface="Calibri" panose="020F0502020204030204" pitchFamily="34" charset="0"/>
                <a:cs typeface="Calibri" panose="020F0502020204030204" pitchFamily="34" charset="0"/>
              </a:rPr>
              <a:t>31% have had a kidney transplant </a:t>
            </a:r>
          </a:p>
        </p:txBody>
      </p:sp>
      <p:pic>
        <p:nvPicPr>
          <p:cNvPr id="2" name="Banner">
            <a:extLst>
              <a:ext uri="{FF2B5EF4-FFF2-40B4-BE49-F238E27FC236}">
                <a16:creationId xmlns:a16="http://schemas.microsoft.com/office/drawing/2014/main" id="{9A00EC80-1B18-E6FE-FBDD-8F10BE760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EE1A1D43-26CE-3622-4A33-05F9C5EC3D78}"/>
              </a:ext>
            </a:extLst>
          </p:cNvPr>
          <p:cNvSpPr txBox="1"/>
          <p:nvPr/>
        </p:nvSpPr>
        <p:spPr>
          <a:xfrm>
            <a:off x="1143000" y="1070650"/>
            <a:ext cx="9296400" cy="707886"/>
          </a:xfrm>
          <a:prstGeom prst="rect">
            <a:avLst/>
          </a:prstGeom>
          <a:noFill/>
        </p:spPr>
        <p:txBody>
          <a:bodyPr wrap="square" rtlCol="0">
            <a:spAutoFit/>
          </a:bodyPr>
          <a:lstStyle/>
          <a:p>
            <a:r>
              <a:rPr lang="en-US" sz="4000" b="1"/>
              <a:t>Epidemiology of Dialysis Infections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39">
                                            <p:txEl>
                                              <p:pRg st="1" end="1"/>
                                            </p:txEl>
                                          </p:spTgt>
                                        </p:tgtEl>
                                        <p:attrNameLst>
                                          <p:attrName>style.visibility</p:attrName>
                                        </p:attrNameLst>
                                      </p:cBhvr>
                                      <p:to>
                                        <p:strVal val="visible"/>
                                      </p:to>
                                    </p:set>
                                    <p:animEffect transition="in" filter="fade">
                                      <p:cBhvr>
                                        <p:cTn id="7" dur="500"/>
                                        <p:tgtEl>
                                          <p:spTgt spid="1433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339">
                                            <p:txEl>
                                              <p:pRg st="2" end="2"/>
                                            </p:txEl>
                                          </p:spTgt>
                                        </p:tgtEl>
                                        <p:attrNameLst>
                                          <p:attrName>style.visibility</p:attrName>
                                        </p:attrNameLst>
                                      </p:cBhvr>
                                      <p:to>
                                        <p:strVal val="visible"/>
                                      </p:to>
                                    </p:set>
                                    <p:animEffect transition="in" filter="fade">
                                      <p:cBhvr>
                                        <p:cTn id="12" dur="500"/>
                                        <p:tgtEl>
                                          <p:spTgt spid="1433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339">
                                            <p:txEl>
                                              <p:pRg st="3" end="3"/>
                                            </p:txEl>
                                          </p:spTgt>
                                        </p:tgtEl>
                                        <p:attrNameLst>
                                          <p:attrName>style.visibility</p:attrName>
                                        </p:attrNameLst>
                                      </p:cBhvr>
                                      <p:to>
                                        <p:strVal val="visible"/>
                                      </p:to>
                                    </p:set>
                                    <p:animEffect transition="in" filter="fade">
                                      <p:cBhvr>
                                        <p:cTn id="17" dur="500"/>
                                        <p:tgtEl>
                                          <p:spTgt spid="1433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339">
                                            <p:txEl>
                                              <p:pRg st="4" end="4"/>
                                            </p:txEl>
                                          </p:spTgt>
                                        </p:tgtEl>
                                        <p:attrNameLst>
                                          <p:attrName>style.visibility</p:attrName>
                                        </p:attrNameLst>
                                      </p:cBhvr>
                                      <p:to>
                                        <p:strVal val="visible"/>
                                      </p:to>
                                    </p:set>
                                    <p:animEffect transition="in" filter="fade">
                                      <p:cBhvr>
                                        <p:cTn id="22" dur="500"/>
                                        <p:tgtEl>
                                          <p:spTgt spid="1433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339">
                                            <p:txEl>
                                              <p:pRg st="5" end="5"/>
                                            </p:txEl>
                                          </p:spTgt>
                                        </p:tgtEl>
                                        <p:attrNameLst>
                                          <p:attrName>style.visibility</p:attrName>
                                        </p:attrNameLst>
                                      </p:cBhvr>
                                      <p:to>
                                        <p:strVal val="visible"/>
                                      </p:to>
                                    </p:set>
                                    <p:animEffect transition="in" filter="fade">
                                      <p:cBhvr>
                                        <p:cTn id="27" dur="500"/>
                                        <p:tgtEl>
                                          <p:spTgt spid="143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7C5CF-614E-C472-B91D-63EF66D82700}"/>
            </a:ext>
          </a:extLst>
        </p:cNvPr>
        <p:cNvGrpSpPr/>
        <p:nvPr/>
      </p:nvGrpSpPr>
      <p:grpSpPr>
        <a:xfrm>
          <a:off x="0" y="0"/>
          <a:ext cx="0" cy="0"/>
          <a:chOff x="0" y="0"/>
          <a:chExt cx="0" cy="0"/>
        </a:xfrm>
      </p:grpSpPr>
      <p:sp>
        <p:nvSpPr>
          <p:cNvPr id="49155" name="Rectangle 3">
            <a:extLst>
              <a:ext uri="{FF2B5EF4-FFF2-40B4-BE49-F238E27FC236}">
                <a16:creationId xmlns:a16="http://schemas.microsoft.com/office/drawing/2014/main" id="{E46CEA8C-C132-4426-3C8B-2A485E81A703}"/>
              </a:ext>
            </a:extLst>
          </p:cNvPr>
          <p:cNvSpPr>
            <a:spLocks noGrp="1"/>
          </p:cNvSpPr>
          <p:nvPr>
            <p:ph idx="4294967295"/>
          </p:nvPr>
        </p:nvSpPr>
        <p:spPr>
          <a:xfrm>
            <a:off x="1143000" y="1963582"/>
            <a:ext cx="9525000" cy="4000500"/>
          </a:xfrm>
          <a:prstGeom prst="rect">
            <a:avLst/>
          </a:prstGeom>
        </p:spPr>
        <p:txBody>
          <a:bodyPr/>
          <a:lstStyle/>
          <a:p>
            <a:r>
              <a:rPr lang="en-US" sz="1800" b="0" i="0">
                <a:solidFill>
                  <a:srgbClr val="000000"/>
                </a:solidFill>
                <a:effectLst/>
                <a:latin typeface="Merriweather"/>
              </a:rPr>
              <a:t>CDC Audit Tools and Checklists </a:t>
            </a:r>
            <a:r>
              <a:rPr lang="en-US" sz="1800" b="0" i="0">
                <a:solidFill>
                  <a:srgbClr val="000000"/>
                </a:solidFill>
                <a:effectLst/>
                <a:latin typeface="Merriweather"/>
                <a:hlinkClick r:id="rId3"/>
              </a:rPr>
              <a:t>https://www.cdc.gov/dialysis/prevention-tools/audit-tools.html</a:t>
            </a:r>
            <a:endParaRPr lang="en-US" sz="1800">
              <a:solidFill>
                <a:srgbClr val="000000"/>
              </a:solidFill>
              <a:latin typeface="Merriweather"/>
            </a:endParaRPr>
          </a:p>
          <a:p>
            <a:r>
              <a:rPr lang="en-US" sz="1800" b="0" i="0">
                <a:solidFill>
                  <a:srgbClr val="000000"/>
                </a:solidFill>
                <a:effectLst/>
                <a:latin typeface="Merriweather"/>
              </a:rPr>
              <a:t>CDC Core Interventions </a:t>
            </a:r>
            <a:r>
              <a:rPr lang="en-US" sz="1800" b="0" i="0">
                <a:solidFill>
                  <a:srgbClr val="000000"/>
                </a:solidFill>
                <a:effectLst/>
                <a:latin typeface="Merriweather"/>
                <a:hlinkClick r:id="rId4"/>
              </a:rPr>
              <a:t>https://www.cdc.gov/dialysis/prevention-tools/core-interventions.html</a:t>
            </a:r>
            <a:r>
              <a:rPr lang="en-US" sz="1800" b="0" i="0">
                <a:solidFill>
                  <a:srgbClr val="000000"/>
                </a:solidFill>
                <a:effectLst/>
                <a:latin typeface="Open Sans"/>
              </a:rPr>
              <a:t> </a:t>
            </a:r>
          </a:p>
          <a:p>
            <a:r>
              <a:rPr lang="en-US" sz="1800" b="0" i="0">
                <a:solidFill>
                  <a:srgbClr val="000000"/>
                </a:solidFill>
                <a:effectLst/>
                <a:latin typeface="Open Sans"/>
              </a:rPr>
              <a:t>CDC Recommendations for Preventing Transmission of Infections Among Chronic Hemodialysis Patients (2001)</a:t>
            </a:r>
            <a:r>
              <a:rPr lang="en-US" sz="1800">
                <a:hlinkClick r:id="rId5"/>
              </a:rPr>
              <a:t>https://www.cdc.gov/infectioncontrol/guidelines/dialysis</a:t>
            </a:r>
            <a:endParaRPr lang="en-US" sz="1800"/>
          </a:p>
          <a:p>
            <a:r>
              <a:rPr lang="en-US" sz="1800" b="0" i="0">
                <a:solidFill>
                  <a:srgbClr val="000000"/>
                </a:solidFill>
                <a:effectLst/>
                <a:latin typeface="Merriweather"/>
              </a:rPr>
              <a:t>CDC Hemodialysis Central Venous Catheter Scrub-the-Hub Protocol </a:t>
            </a:r>
            <a:r>
              <a:rPr lang="en-US" sz="1800" b="0" i="0">
                <a:solidFill>
                  <a:srgbClr val="000000"/>
                </a:solidFill>
                <a:effectLst/>
                <a:latin typeface="Merriweather"/>
                <a:hlinkClick r:id="rId6"/>
              </a:rPr>
              <a:t>https://www.cdc.gov/dialysis/prevention-tools/scrub-protocols.html</a:t>
            </a:r>
            <a:endParaRPr lang="en-US" sz="1800" b="0" i="0">
              <a:solidFill>
                <a:srgbClr val="000000"/>
              </a:solidFill>
              <a:effectLst/>
              <a:latin typeface="Merriweather"/>
            </a:endParaRPr>
          </a:p>
          <a:p>
            <a:r>
              <a:rPr lang="en-US" sz="1800" b="0" i="0">
                <a:solidFill>
                  <a:srgbClr val="000000"/>
                </a:solidFill>
                <a:effectLst/>
                <a:latin typeface="Merriweather"/>
              </a:rPr>
              <a:t>CDC Infection Prevention Tools </a:t>
            </a:r>
            <a:r>
              <a:rPr lang="en-US" sz="1800" b="0" i="0">
                <a:solidFill>
                  <a:srgbClr val="000000"/>
                </a:solidFill>
                <a:effectLst/>
                <a:latin typeface="Merriweather"/>
                <a:hlinkClick r:id="rId7"/>
              </a:rPr>
              <a:t>https://www.cdc.gov/dialysis/prevention-tools/index.html</a:t>
            </a:r>
            <a:endParaRPr lang="en-US" sz="1800" b="0" i="0">
              <a:solidFill>
                <a:srgbClr val="000000"/>
              </a:solidFill>
              <a:effectLst/>
              <a:latin typeface="Merriweather"/>
            </a:endParaRPr>
          </a:p>
          <a:p>
            <a:pPr lvl="1" indent="-273050" eaLnBrk="1" hangingPunct="1"/>
            <a:endParaRPr lang="en-US" altLang="en-US">
              <a:latin typeface="Arial" panose="020B0604020202020204" pitchFamily="34" charset="0"/>
            </a:endParaRPr>
          </a:p>
        </p:txBody>
      </p:sp>
      <p:pic>
        <p:nvPicPr>
          <p:cNvPr id="2" name="Banner">
            <a:extLst>
              <a:ext uri="{FF2B5EF4-FFF2-40B4-BE49-F238E27FC236}">
                <a16:creationId xmlns:a16="http://schemas.microsoft.com/office/drawing/2014/main" id="{27CBBBCD-2025-4315-6958-B0D075F16C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DEDE03E7-EFCA-0430-C318-1208D7B2B533}"/>
              </a:ext>
            </a:extLst>
          </p:cNvPr>
          <p:cNvSpPr txBox="1"/>
          <p:nvPr/>
        </p:nvSpPr>
        <p:spPr>
          <a:xfrm>
            <a:off x="1143000" y="1070650"/>
            <a:ext cx="5638800" cy="707886"/>
          </a:xfrm>
          <a:prstGeom prst="rect">
            <a:avLst/>
          </a:prstGeom>
          <a:noFill/>
        </p:spPr>
        <p:txBody>
          <a:bodyPr wrap="square" rtlCol="0">
            <a:spAutoFit/>
          </a:bodyPr>
          <a:lstStyle/>
          <a:p>
            <a:r>
              <a:rPr lang="en-US" sz="4000" b="1"/>
              <a:t>CDC Resource Links</a:t>
            </a:r>
          </a:p>
        </p:txBody>
      </p:sp>
    </p:spTree>
    <p:extLst>
      <p:ext uri="{BB962C8B-B14F-4D97-AF65-F5344CB8AC3E}">
        <p14:creationId xmlns:p14="http://schemas.microsoft.com/office/powerpoint/2010/main" val="39120576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fireworks&#10;&#10;Description automatically generated">
            <a:extLst>
              <a:ext uri="{FF2B5EF4-FFF2-40B4-BE49-F238E27FC236}">
                <a16:creationId xmlns:a16="http://schemas.microsoft.com/office/drawing/2014/main" id="{3E5701BA-77D7-65FC-A699-018B5B8CA6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3442" y="3242076"/>
            <a:ext cx="3715826" cy="3530035"/>
          </a:xfrm>
          <a:prstGeom prst="rect">
            <a:avLst/>
          </a:prstGeom>
        </p:spPr>
      </p:pic>
      <p:pic>
        <p:nvPicPr>
          <p:cNvPr id="18" name="Picture 17" descr="A picture containing fireworks&#10;&#10;Description automatically generated">
            <a:extLst>
              <a:ext uri="{FF2B5EF4-FFF2-40B4-BE49-F238E27FC236}">
                <a16:creationId xmlns:a16="http://schemas.microsoft.com/office/drawing/2014/main" id="{36332940-C619-9266-9378-280F8D9B7146}"/>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612237" y="166122"/>
            <a:ext cx="3085408" cy="2931138"/>
          </a:xfrm>
          <a:prstGeom prst="rect">
            <a:avLst/>
          </a:prstGeom>
        </p:spPr>
      </p:pic>
      <p:pic>
        <p:nvPicPr>
          <p:cNvPr id="17" name="Picture 16" descr="A picture containing fireworks&#10;&#10;Description automatically generated">
            <a:extLst>
              <a:ext uri="{FF2B5EF4-FFF2-40B4-BE49-F238E27FC236}">
                <a16:creationId xmlns:a16="http://schemas.microsoft.com/office/drawing/2014/main" id="{A7D9812B-072B-9990-A971-228C90BB97DD}"/>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9067800" y="2071905"/>
            <a:ext cx="2598094" cy="2468190"/>
          </a:xfrm>
          <a:prstGeom prst="rect">
            <a:avLst/>
          </a:prstGeom>
        </p:spPr>
      </p:pic>
      <p:pic>
        <p:nvPicPr>
          <p:cNvPr id="16" name="Picture 15" descr="A picture containing fireworks&#10;&#10;Description automatically generated">
            <a:extLst>
              <a:ext uri="{FF2B5EF4-FFF2-40B4-BE49-F238E27FC236}">
                <a16:creationId xmlns:a16="http://schemas.microsoft.com/office/drawing/2014/main" id="{813E0B8E-30C7-6FC8-8842-EA39A439D0E5}"/>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374990" y="2080592"/>
            <a:ext cx="3526950" cy="3350603"/>
          </a:xfrm>
          <a:prstGeom prst="rect">
            <a:avLst/>
          </a:prstGeom>
        </p:spPr>
      </p:pic>
      <p:pic>
        <p:nvPicPr>
          <p:cNvPr id="15" name="Picture 14" descr="A picture containing fireworks&#10;&#10;Description automatically generated">
            <a:extLst>
              <a:ext uri="{FF2B5EF4-FFF2-40B4-BE49-F238E27FC236}">
                <a16:creationId xmlns:a16="http://schemas.microsoft.com/office/drawing/2014/main" id="{F06AA274-2459-6D0D-9DF3-AA958187E48A}"/>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037060" y="491981"/>
            <a:ext cx="3526950" cy="3350603"/>
          </a:xfrm>
          <a:prstGeom prst="rect">
            <a:avLst/>
          </a:prstGeom>
        </p:spPr>
      </p:pic>
      <p:pic>
        <p:nvPicPr>
          <p:cNvPr id="14" name="Picture 13" descr="A picture containing fireworks&#10;&#10;Description automatically generated">
            <a:extLst>
              <a:ext uri="{FF2B5EF4-FFF2-40B4-BE49-F238E27FC236}">
                <a16:creationId xmlns:a16="http://schemas.microsoft.com/office/drawing/2014/main" id="{5373A06D-3D2F-A7F7-DFF9-FD07FE77CB88}"/>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152286" y="3499643"/>
            <a:ext cx="3085408" cy="2931138"/>
          </a:xfrm>
          <a:prstGeom prst="rect">
            <a:avLst/>
          </a:prstGeom>
        </p:spPr>
      </p:pic>
      <p:pic>
        <p:nvPicPr>
          <p:cNvPr id="13" name="Picture 12" descr="A picture containing fireworks&#10;&#10;Description automatically generated">
            <a:extLst>
              <a:ext uri="{FF2B5EF4-FFF2-40B4-BE49-F238E27FC236}">
                <a16:creationId xmlns:a16="http://schemas.microsoft.com/office/drawing/2014/main" id="{7C2ADE97-C47B-DEF0-6C45-18535204F6C8}"/>
              </a:ext>
            </a:extLst>
          </p:cNvPr>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055989" y="2538904"/>
            <a:ext cx="3715826" cy="3530035"/>
          </a:xfrm>
          <a:prstGeom prst="rect">
            <a:avLst/>
          </a:prstGeom>
        </p:spPr>
      </p:pic>
      <p:pic>
        <p:nvPicPr>
          <p:cNvPr id="12" name="Picture 11" descr="A picture containing fireworks&#10;&#10;Description automatically generated">
            <a:extLst>
              <a:ext uri="{FF2B5EF4-FFF2-40B4-BE49-F238E27FC236}">
                <a16:creationId xmlns:a16="http://schemas.microsoft.com/office/drawing/2014/main" id="{F89A2A46-6F1E-D974-C254-DF827665C1C8}"/>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12500" y="3580160"/>
            <a:ext cx="2598094" cy="2468190"/>
          </a:xfrm>
          <a:prstGeom prst="rect">
            <a:avLst/>
          </a:prstGeom>
        </p:spPr>
      </p:pic>
      <p:pic>
        <p:nvPicPr>
          <p:cNvPr id="11" name="Picture 10" descr="A picture containing fireworks&#10;&#10;Description automatically generated">
            <a:extLst>
              <a:ext uri="{FF2B5EF4-FFF2-40B4-BE49-F238E27FC236}">
                <a16:creationId xmlns:a16="http://schemas.microsoft.com/office/drawing/2014/main" id="{0DC0714C-48F9-94C6-2270-6C3EFA3E4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487" y="764475"/>
            <a:ext cx="3715826" cy="3530035"/>
          </a:xfrm>
          <a:prstGeom prst="rect">
            <a:avLst/>
          </a:prstGeom>
        </p:spPr>
      </p:pic>
      <p:pic>
        <p:nvPicPr>
          <p:cNvPr id="4" name="Content Placeholder 3"/>
          <p:cNvPicPr>
            <a:picLocks noGrp="1" noChangeAspect="1"/>
          </p:cNvPicPr>
          <p:nvPr>
            <p:ph idx="4294967295"/>
          </p:nvPr>
        </p:nvPicPr>
        <p:blipFill>
          <a:blip r:embed="rId4">
            <a:extLst>
              <a:ext uri="{28A0092B-C50C-407E-A947-70E740481C1C}">
                <a14:useLocalDpi xmlns:a14="http://schemas.microsoft.com/office/drawing/2010/main" val="0"/>
              </a:ext>
            </a:extLst>
          </a:blip>
          <a:srcRect/>
          <a:stretch/>
        </p:blipFill>
        <p:spPr>
          <a:xfrm>
            <a:off x="3581400" y="2529493"/>
            <a:ext cx="2948879" cy="2940381"/>
          </a:xfrm>
          <a:prstGeom prst="rect">
            <a:avLst/>
          </a:prstGeom>
        </p:spPr>
      </p:pic>
      <p:pic>
        <p:nvPicPr>
          <p:cNvPr id="3" name="Picture 2" descr="A picture containing transport, airplane, aircraft, sketch&#10;&#10;Description automatically generated">
            <a:extLst>
              <a:ext uri="{FF2B5EF4-FFF2-40B4-BE49-F238E27FC236}">
                <a16:creationId xmlns:a16="http://schemas.microsoft.com/office/drawing/2014/main" id="{59761FCD-52F0-85C6-069E-1BDAFE0E15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43652" flipH="1">
            <a:off x="279558" y="966707"/>
            <a:ext cx="3545067" cy="2412591"/>
          </a:xfrm>
          <a:prstGeom prst="rect">
            <a:avLst/>
          </a:prstGeom>
        </p:spPr>
      </p:pic>
      <p:pic>
        <p:nvPicPr>
          <p:cNvPr id="8" name="Picture 7" descr="A picture containing font, graphics, text, logo&#10;&#10;Description automatically generated">
            <a:extLst>
              <a:ext uri="{FF2B5EF4-FFF2-40B4-BE49-F238E27FC236}">
                <a16:creationId xmlns:a16="http://schemas.microsoft.com/office/drawing/2014/main" id="{D069F113-D263-9DF6-7F37-A76686F0E2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0005" y="1583744"/>
            <a:ext cx="7594220" cy="1978962"/>
          </a:xfrm>
          <a:prstGeom prst="rect">
            <a:avLst/>
          </a:prstGeom>
        </p:spPr>
      </p:pic>
      <p:sp>
        <p:nvSpPr>
          <p:cNvPr id="2" name="TextBox 2">
            <a:extLst>
              <a:ext uri="{FF2B5EF4-FFF2-40B4-BE49-F238E27FC236}">
                <a16:creationId xmlns:a16="http://schemas.microsoft.com/office/drawing/2014/main" id="{7DA9FD92-2221-0C05-373D-BF7CF44A00DD}"/>
              </a:ext>
            </a:extLst>
          </p:cNvPr>
          <p:cNvSpPr txBox="1">
            <a:spLocks noChangeArrowheads="1"/>
          </p:cNvSpPr>
          <p:nvPr/>
        </p:nvSpPr>
        <p:spPr bwMode="auto">
          <a:xfrm>
            <a:off x="2048281" y="5334000"/>
            <a:ext cx="8686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200" b="1">
                <a:solidFill>
                  <a:srgbClr val="532E1D"/>
                </a:solidFill>
                <a:latin typeface="+mn-lt"/>
              </a:rPr>
              <a:t>Congratulations on completing the modules! </a:t>
            </a:r>
          </a:p>
        </p:txBody>
      </p:sp>
    </p:spTree>
    <p:extLst>
      <p:ext uri="{BB962C8B-B14F-4D97-AF65-F5344CB8AC3E}">
        <p14:creationId xmlns:p14="http://schemas.microsoft.com/office/powerpoint/2010/main" val="250411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10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75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20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xit" presetSubtype="0" fill="hold" nodeType="withEffect">
                                  <p:stCondLst>
                                    <p:cond delay="400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par>
                                <p:cTn id="23" presetID="10" presetClass="exit" presetSubtype="0" fill="hold" nodeType="withEffect">
                                  <p:stCondLst>
                                    <p:cond delay="60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par>
                                <p:cTn id="26" presetID="10" presetClass="exit" presetSubtype="0" fill="hold" nodeType="withEffect">
                                  <p:stCondLst>
                                    <p:cond delay="300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par>
                                <p:cTn id="29" presetID="10" presetClass="exit" presetSubtype="0" fill="hold" nodeType="withEffect">
                                  <p:stCondLst>
                                    <p:cond delay="500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par>
                                <p:cTn id="32" presetID="10" presetClass="exit" presetSubtype="0" fill="hold" nodeType="withEffect">
                                  <p:stCondLst>
                                    <p:cond delay="500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par>
                                <p:cTn id="35" presetID="10" presetClass="entr" presetSubtype="0" fill="hold" nodeType="withEffect">
                                  <p:stCondLst>
                                    <p:cond delay="500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nodeType="withEffect">
                                  <p:stCondLst>
                                    <p:cond delay="500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nodeType="withEffect">
                                  <p:stCondLst>
                                    <p:cond delay="600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nodeType="withEffect">
                                  <p:stCondLst>
                                    <p:cond delay="700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10" presetClass="exit" presetSubtype="0" fill="hold" nodeType="withEffect">
                                  <p:stCondLst>
                                    <p:cond delay="10000"/>
                                  </p:stCondLst>
                                  <p:childTnLst>
                                    <p:animEffect transition="out" filter="fade">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par>
                                <p:cTn id="50" presetID="10" presetClass="exit" presetSubtype="0" fill="hold" nodeType="withEffect">
                                  <p:stCondLst>
                                    <p:cond delay="12000"/>
                                  </p:stCondLst>
                                  <p:childTnLst>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par>
                                <p:cTn id="53" presetID="10" presetClass="exit" presetSubtype="0" fill="hold" nodeType="withEffect">
                                  <p:stCondLst>
                                    <p:cond delay="14000"/>
                                  </p:stCondLst>
                                  <p:childTnLst>
                                    <p:animEffect transition="out" filter="fade">
                                      <p:cBhvr>
                                        <p:cTn id="54" dur="500"/>
                                        <p:tgtEl>
                                          <p:spTgt spid="18"/>
                                        </p:tgtEl>
                                      </p:cBhvr>
                                    </p:animEffect>
                                    <p:set>
                                      <p:cBhvr>
                                        <p:cTn id="55" dur="1" fill="hold">
                                          <p:stCondLst>
                                            <p:cond delay="499"/>
                                          </p:stCondLst>
                                        </p:cTn>
                                        <p:tgtEl>
                                          <p:spTgt spid="18"/>
                                        </p:tgtEl>
                                        <p:attrNameLst>
                                          <p:attrName>style.visibility</p:attrName>
                                        </p:attrNameLst>
                                      </p:cBhvr>
                                      <p:to>
                                        <p:strVal val="hidden"/>
                                      </p:to>
                                    </p:set>
                                  </p:childTnLst>
                                </p:cTn>
                              </p:par>
                              <p:par>
                                <p:cTn id="56" presetID="10" presetClass="exit" presetSubtype="0" fill="hold" nodeType="withEffect">
                                  <p:stCondLst>
                                    <p:cond delay="1600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1027">
            <a:extLst>
              <a:ext uri="{FF2B5EF4-FFF2-40B4-BE49-F238E27FC236}">
                <a16:creationId xmlns:a16="http://schemas.microsoft.com/office/drawing/2014/main" id="{A126F39E-E03C-4A7C-AF35-CDB21CB78CA7}"/>
              </a:ext>
            </a:extLst>
          </p:cNvPr>
          <p:cNvSpPr txBox="1">
            <a:spLocks noChangeArrowheads="1"/>
          </p:cNvSpPr>
          <p:nvPr/>
        </p:nvSpPr>
        <p:spPr bwMode="auto">
          <a:xfrm>
            <a:off x="1255472" y="2235032"/>
            <a:ext cx="4124961"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spcAft>
                <a:spcPts val="600"/>
              </a:spcAft>
              <a:buSzPct val="85000"/>
              <a:buFont typeface="Arial" panose="020B0604020202020204" pitchFamily="34" charset="0"/>
              <a:buChar char="•"/>
              <a:defRPr sz="3200">
                <a:solidFill>
                  <a:schemeClr val="bg1"/>
                </a:solidFill>
                <a:latin typeface="Calibri" panose="020F0502020204030204" pitchFamily="34" charset="0"/>
              </a:defRPr>
            </a:lvl1pPr>
            <a:lvl2pPr marL="742950" indent="-285750">
              <a:spcBef>
                <a:spcPts val="700"/>
              </a:spcBef>
              <a:spcAft>
                <a:spcPts val="600"/>
              </a:spcAft>
              <a:buSzPct val="85000"/>
              <a:buFont typeface="Arial" panose="020B0604020202020204" pitchFamily="34" charset="0"/>
              <a:buChar char="•"/>
              <a:defRPr sz="2800">
                <a:solidFill>
                  <a:schemeClr val="bg1"/>
                </a:solidFill>
                <a:latin typeface="Calibri" panose="020F0502020204030204" pitchFamily="34" charset="0"/>
              </a:defRPr>
            </a:lvl2pPr>
            <a:lvl3pPr marL="1143000" indent="-228600">
              <a:spcBef>
                <a:spcPts val="700"/>
              </a:spcBef>
              <a:spcAft>
                <a:spcPts val="600"/>
              </a:spcAft>
              <a:buSzPct val="85000"/>
              <a:buFont typeface="Arial" panose="020B0604020202020204" pitchFamily="34" charset="0"/>
              <a:buChar char="•"/>
              <a:defRPr sz="2400">
                <a:solidFill>
                  <a:schemeClr val="bg1"/>
                </a:solidFill>
                <a:latin typeface="Calibri" panose="020F0502020204030204" pitchFamily="34" charset="0"/>
              </a:defRPr>
            </a:lvl3pPr>
            <a:lvl4pPr marL="16002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4pPr>
            <a:lvl5pPr marL="20574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5pPr>
            <a:lvl6pPr marL="2514600" indent="-228600" fontAlgn="base">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6pPr>
            <a:lvl7pPr marL="2971800" indent="-228600" fontAlgn="base">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7pPr>
            <a:lvl8pPr marL="3429000" indent="-228600" fontAlgn="base">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8pPr>
            <a:lvl9pPr marL="3886200" indent="-228600" fontAlgn="base">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9pPr>
          </a:lstStyle>
          <a:p>
            <a:pPr eaLnBrk="1" hangingPunct="1">
              <a:spcBef>
                <a:spcPts val="0"/>
              </a:spcBef>
              <a:buNone/>
            </a:pPr>
            <a:r>
              <a:rPr lang="en-US" altLang="en-US" sz="2400">
                <a:solidFill>
                  <a:srgbClr val="532E1D"/>
                </a:solidFill>
                <a:cs typeface="Calibri" panose="020F0502020204030204" pitchFamily="34" charset="0"/>
              </a:rPr>
              <a:t>Infections are a leading cause of morbidity and mortality</a:t>
            </a:r>
          </a:p>
          <a:p>
            <a:pPr indent="-285750" eaLnBrk="1" hangingPunct="1">
              <a:spcBef>
                <a:spcPts val="0"/>
              </a:spcBef>
              <a:buNone/>
            </a:pPr>
            <a:endParaRPr lang="en-US" altLang="en-US" sz="2400">
              <a:solidFill>
                <a:srgbClr val="532E1D"/>
              </a:solidFill>
              <a:cs typeface="Calibri" panose="020F0502020204030204" pitchFamily="34" charset="0"/>
            </a:endParaRPr>
          </a:p>
          <a:p>
            <a:pPr indent="-285750" eaLnBrk="1" hangingPunct="1">
              <a:spcBef>
                <a:spcPts val="0"/>
              </a:spcBef>
              <a:buNone/>
            </a:pPr>
            <a:r>
              <a:rPr lang="en-US" altLang="en-US" sz="2400">
                <a:solidFill>
                  <a:srgbClr val="532E1D"/>
                </a:solidFill>
                <a:cs typeface="Calibri" panose="020F0502020204030204" pitchFamily="34" charset="0"/>
              </a:rPr>
              <a:t>S. aureus most common in patients reported to NHSN</a:t>
            </a:r>
          </a:p>
          <a:p>
            <a:pPr eaLnBrk="1" hangingPunct="1">
              <a:spcBef>
                <a:spcPts val="0"/>
              </a:spcBef>
              <a:buNone/>
            </a:pPr>
            <a:endParaRPr lang="en-US" altLang="en-US" sz="2400">
              <a:solidFill>
                <a:srgbClr val="532E1D"/>
              </a:solidFill>
            </a:endParaRPr>
          </a:p>
          <a:p>
            <a:pPr eaLnBrk="1" hangingPunct="1">
              <a:spcBef>
                <a:spcPct val="0"/>
              </a:spcBef>
              <a:spcAft>
                <a:spcPct val="0"/>
              </a:spcAft>
              <a:buSzTx/>
              <a:buFontTx/>
              <a:buNone/>
              <a:defRPr/>
            </a:pPr>
            <a:endParaRPr lang="en-US" altLang="en-US" sz="3600">
              <a:solidFill>
                <a:srgbClr val="000000"/>
              </a:solidFill>
            </a:endParaRPr>
          </a:p>
        </p:txBody>
      </p:sp>
      <p:pic>
        <p:nvPicPr>
          <p:cNvPr id="4" name="Banner">
            <a:extLst>
              <a:ext uri="{FF2B5EF4-FFF2-40B4-BE49-F238E27FC236}">
                <a16:creationId xmlns:a16="http://schemas.microsoft.com/office/drawing/2014/main" id="{4AF1EC0C-258A-06B8-65D0-D78098F602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6" name="TextBox 5">
            <a:extLst>
              <a:ext uri="{FF2B5EF4-FFF2-40B4-BE49-F238E27FC236}">
                <a16:creationId xmlns:a16="http://schemas.microsoft.com/office/drawing/2014/main" id="{4ED5C1E6-10F2-0280-0D52-24B0284A3022}"/>
              </a:ext>
            </a:extLst>
          </p:cNvPr>
          <p:cNvSpPr txBox="1"/>
          <p:nvPr/>
        </p:nvSpPr>
        <p:spPr>
          <a:xfrm>
            <a:off x="1143000" y="1070650"/>
            <a:ext cx="9296400" cy="707886"/>
          </a:xfrm>
          <a:prstGeom prst="rect">
            <a:avLst/>
          </a:prstGeom>
          <a:noFill/>
        </p:spPr>
        <p:txBody>
          <a:bodyPr wrap="square" rtlCol="0">
            <a:spAutoFit/>
          </a:bodyPr>
          <a:lstStyle/>
          <a:p>
            <a:r>
              <a:rPr lang="en-US" sz="4000" b="1"/>
              <a:t>Epidemiology of Dialysis Infections</a:t>
            </a:r>
          </a:p>
        </p:txBody>
      </p:sp>
      <p:pic>
        <p:nvPicPr>
          <p:cNvPr id="1026" name="Picture 2" descr="The figure is a bar chart representing staph bloodstream infections. The bar chart shows that adults on dialysis are 100 times more likely to have a staph bloodstream infection than adults not on dialysis. The text reads, “Use proven practices to prevent bloodstream infections in people on dialysis.”">
            <a:extLst>
              <a:ext uri="{FF2B5EF4-FFF2-40B4-BE49-F238E27FC236}">
                <a16:creationId xmlns:a16="http://schemas.microsoft.com/office/drawing/2014/main" id="{398CA3E4-78DE-D19C-4A26-39ADA9A61E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6558" y="2095500"/>
            <a:ext cx="5624817" cy="31622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hidden="1">
            <a:extLst>
              <a:ext uri="{FF2B5EF4-FFF2-40B4-BE49-F238E27FC236}">
                <a16:creationId xmlns:a16="http://schemas.microsoft.com/office/drawing/2014/main" id="{8DE2C011-C314-2484-B6D1-CA6DC26DF34B}"/>
              </a:ext>
            </a:extLst>
          </p:cNvPr>
          <p:cNvSpPr/>
          <p:nvPr/>
        </p:nvSpPr>
        <p:spPr>
          <a:xfrm>
            <a:off x="-1838702" y="222592"/>
            <a:ext cx="3933645" cy="2063408"/>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t>GFX change</a:t>
            </a:r>
          </a:p>
          <a:p>
            <a:pPr algn="ctr"/>
            <a:r>
              <a:rPr lang="en-US" sz="4400"/>
              <a:t>Voice change</a:t>
            </a:r>
          </a:p>
          <a:p>
            <a:pPr algn="ctr"/>
            <a:r>
              <a:rPr lang="en-US" sz="4400"/>
              <a:t>Text change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p:cNvSpPr>
          <p:nvPr>
            <p:ph idx="4294967295"/>
          </p:nvPr>
        </p:nvSpPr>
        <p:spPr>
          <a:xfrm>
            <a:off x="1443989" y="2133600"/>
            <a:ext cx="4724400" cy="2971800"/>
          </a:xfrm>
          <a:prstGeom prst="rect">
            <a:avLst/>
          </a:prstGeom>
        </p:spPr>
        <p:txBody>
          <a:bodyPr/>
          <a:lstStyle/>
          <a:p>
            <a:pPr marL="457200" indent="-457200" eaLnBrk="1" hangingPunct="1">
              <a:lnSpc>
                <a:spcPct val="90000"/>
              </a:lnSpc>
              <a:spcBef>
                <a:spcPct val="0"/>
              </a:spcBef>
              <a:spcAft>
                <a:spcPts val="1200"/>
              </a:spcAft>
              <a:buSzTx/>
              <a:defRPr/>
            </a:pPr>
            <a:r>
              <a:rPr lang="en-US" altLang="en-US" sz="2400">
                <a:solidFill>
                  <a:srgbClr val="532E1D"/>
                </a:solidFill>
              </a:rPr>
              <a:t>Underlying medical problems (e.g., diabetes, high blood pressure)</a:t>
            </a:r>
          </a:p>
          <a:p>
            <a:pPr marL="457200" indent="-457200" eaLnBrk="1" hangingPunct="1">
              <a:lnSpc>
                <a:spcPct val="90000"/>
              </a:lnSpc>
              <a:spcBef>
                <a:spcPct val="0"/>
              </a:spcBef>
              <a:spcAft>
                <a:spcPts val="1200"/>
              </a:spcAft>
              <a:buSzTx/>
              <a:defRPr/>
            </a:pPr>
            <a:r>
              <a:rPr lang="en-US" altLang="en-US" sz="2400">
                <a:solidFill>
                  <a:srgbClr val="532E1D"/>
                </a:solidFill>
              </a:rPr>
              <a:t>Weaken immune system</a:t>
            </a:r>
          </a:p>
          <a:p>
            <a:pPr marL="457200" indent="-457200" eaLnBrk="1" hangingPunct="1">
              <a:lnSpc>
                <a:spcPct val="90000"/>
              </a:lnSpc>
              <a:spcBef>
                <a:spcPct val="0"/>
              </a:spcBef>
              <a:spcAft>
                <a:spcPts val="1200"/>
              </a:spcAft>
              <a:buSzTx/>
              <a:defRPr/>
            </a:pPr>
            <a:r>
              <a:rPr lang="en-US" altLang="en-US" sz="2400">
                <a:solidFill>
                  <a:srgbClr val="532E1D"/>
                </a:solidFill>
              </a:rPr>
              <a:t>Frequent healthcare exposure (inpatient and outpatient care)</a:t>
            </a:r>
          </a:p>
          <a:p>
            <a:pPr marL="457200" indent="-457200" eaLnBrk="1" hangingPunct="1">
              <a:lnSpc>
                <a:spcPct val="90000"/>
              </a:lnSpc>
              <a:spcBef>
                <a:spcPct val="0"/>
              </a:spcBef>
              <a:spcAft>
                <a:spcPts val="1200"/>
              </a:spcAft>
              <a:buSzTx/>
              <a:defRPr/>
            </a:pPr>
            <a:r>
              <a:rPr lang="en-US" altLang="en-US" sz="2400">
                <a:solidFill>
                  <a:srgbClr val="532E1D"/>
                </a:solidFill>
              </a:rPr>
              <a:t>Frequent use of catheters or insertion needles for access to the bloodstream </a:t>
            </a:r>
          </a:p>
          <a:p>
            <a:pPr indent="-273050" eaLnBrk="1" hangingPunct="1">
              <a:lnSpc>
                <a:spcPct val="90000"/>
              </a:lnSpc>
              <a:spcBef>
                <a:spcPts val="600"/>
              </a:spcBef>
            </a:pPr>
            <a:endParaRPr lang="en-US" altLang="en-US" sz="2800"/>
          </a:p>
        </p:txBody>
      </p:sp>
      <p:pic>
        <p:nvPicPr>
          <p:cNvPr id="2" name="Banner">
            <a:extLst>
              <a:ext uri="{FF2B5EF4-FFF2-40B4-BE49-F238E27FC236}">
                <a16:creationId xmlns:a16="http://schemas.microsoft.com/office/drawing/2014/main" id="{B0DED1E2-2E4E-6E34-7A51-F697F9936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3483268B-EDDD-D586-2929-72C98DB3D3F0}"/>
              </a:ext>
            </a:extLst>
          </p:cNvPr>
          <p:cNvSpPr txBox="1"/>
          <p:nvPr/>
        </p:nvSpPr>
        <p:spPr>
          <a:xfrm>
            <a:off x="1142999" y="1070650"/>
            <a:ext cx="9605012" cy="707886"/>
          </a:xfrm>
          <a:prstGeom prst="rect">
            <a:avLst/>
          </a:prstGeom>
          <a:noFill/>
        </p:spPr>
        <p:txBody>
          <a:bodyPr wrap="square" rtlCol="0">
            <a:spAutoFit/>
          </a:bodyPr>
          <a:lstStyle/>
          <a:p>
            <a:r>
              <a:rPr lang="en-US" sz="4000" b="1"/>
              <a:t>Factors Increasing Risk of Dialysis Infections</a:t>
            </a:r>
          </a:p>
        </p:txBody>
      </p:sp>
      <p:pic>
        <p:nvPicPr>
          <p:cNvPr id="3" name="Picture 2">
            <a:extLst>
              <a:ext uri="{FF2B5EF4-FFF2-40B4-BE49-F238E27FC236}">
                <a16:creationId xmlns:a16="http://schemas.microsoft.com/office/drawing/2014/main" id="{52B184FB-3E90-A95E-AFC7-D42146007356}"/>
              </a:ext>
            </a:extLst>
          </p:cNvPr>
          <p:cNvPicPr>
            <a:picLocks noChangeAspect="1"/>
          </p:cNvPicPr>
          <p:nvPr/>
        </p:nvPicPr>
        <p:blipFill>
          <a:blip r:embed="rId4"/>
          <a:stretch>
            <a:fillRect/>
          </a:stretch>
        </p:blipFill>
        <p:spPr>
          <a:xfrm>
            <a:off x="6553201" y="2333834"/>
            <a:ext cx="4467638" cy="3000166"/>
          </a:xfrm>
          <a:prstGeom prst="rect">
            <a:avLst/>
          </a:prstGeom>
        </p:spPr>
      </p:pic>
      <p:sp>
        <p:nvSpPr>
          <p:cNvPr id="5" name="Text Box 1027">
            <a:extLst>
              <a:ext uri="{FF2B5EF4-FFF2-40B4-BE49-F238E27FC236}">
                <a16:creationId xmlns:a16="http://schemas.microsoft.com/office/drawing/2014/main" id="{34902EEB-024F-ABF8-4AFF-23BA5384D8DD}"/>
              </a:ext>
            </a:extLst>
          </p:cNvPr>
          <p:cNvSpPr txBox="1">
            <a:spLocks noChangeArrowheads="1"/>
          </p:cNvSpPr>
          <p:nvPr/>
        </p:nvSpPr>
        <p:spPr bwMode="auto">
          <a:xfrm>
            <a:off x="2203402" y="4793531"/>
            <a:ext cx="4157393" cy="14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spcAft>
                <a:spcPts val="600"/>
              </a:spcAft>
              <a:buSzPct val="85000"/>
              <a:buFont typeface="Arial" panose="020B0604020202020204" pitchFamily="34" charset="0"/>
              <a:buChar char="•"/>
              <a:defRPr sz="3200">
                <a:solidFill>
                  <a:schemeClr val="bg1"/>
                </a:solidFill>
                <a:latin typeface="Calibri" panose="020F0502020204030204" pitchFamily="34" charset="0"/>
              </a:defRPr>
            </a:lvl1pPr>
            <a:lvl2pPr marL="742950" indent="-285750">
              <a:spcBef>
                <a:spcPts val="700"/>
              </a:spcBef>
              <a:spcAft>
                <a:spcPts val="600"/>
              </a:spcAft>
              <a:buSzPct val="85000"/>
              <a:buFont typeface="Arial" panose="020B0604020202020204" pitchFamily="34" charset="0"/>
              <a:buChar char="•"/>
              <a:defRPr sz="2800">
                <a:solidFill>
                  <a:schemeClr val="bg1"/>
                </a:solidFill>
                <a:latin typeface="Calibri" panose="020F0502020204030204" pitchFamily="34" charset="0"/>
              </a:defRPr>
            </a:lvl2pPr>
            <a:lvl3pPr marL="1143000" indent="-228600">
              <a:spcBef>
                <a:spcPts val="700"/>
              </a:spcBef>
              <a:spcAft>
                <a:spcPts val="600"/>
              </a:spcAft>
              <a:buSzPct val="85000"/>
              <a:buFont typeface="Arial" panose="020B0604020202020204" pitchFamily="34" charset="0"/>
              <a:buChar char="•"/>
              <a:defRPr sz="2400">
                <a:solidFill>
                  <a:schemeClr val="bg1"/>
                </a:solidFill>
                <a:latin typeface="Calibri" panose="020F0502020204030204" pitchFamily="34" charset="0"/>
              </a:defRPr>
            </a:lvl3pPr>
            <a:lvl4pPr marL="16002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4pPr>
            <a:lvl5pPr marL="20574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5pPr>
            <a:lvl6pPr marL="2514600" indent="-228600" fontAlgn="base">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6pPr>
            <a:lvl7pPr marL="2971800" indent="-228600" fontAlgn="base">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7pPr>
            <a:lvl8pPr marL="3429000" indent="-228600" fontAlgn="base">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8pPr>
            <a:lvl9pPr marL="3886200" indent="-228600" fontAlgn="base">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9pPr>
          </a:lstStyle>
          <a:p>
            <a:pPr eaLnBrk="1" hangingPunct="1">
              <a:spcBef>
                <a:spcPts val="0"/>
              </a:spcBef>
              <a:buNone/>
            </a:pPr>
            <a:r>
              <a:rPr lang="en-US" sz="2400">
                <a:solidFill>
                  <a:srgbClr val="532E1D"/>
                </a:solidFill>
                <a:cs typeface="Calibri" panose="020F0502020204030204" pitchFamily="34" charset="0"/>
              </a:rPr>
              <a:t>Dialysis patients are at increased risk for infections</a:t>
            </a:r>
            <a:endParaRPr lang="en-US" altLang="en-US" sz="2400">
              <a:solidFill>
                <a:srgbClr val="532E1D"/>
              </a:solidFill>
              <a:cs typeface="Calibri" panose="020F0502020204030204" pitchFamily="34" charset="0"/>
            </a:endParaRPr>
          </a:p>
          <a:p>
            <a:pPr eaLnBrk="1" hangingPunct="1">
              <a:spcBef>
                <a:spcPct val="0"/>
              </a:spcBef>
              <a:spcAft>
                <a:spcPct val="0"/>
              </a:spcAft>
              <a:buSzTx/>
              <a:buFontTx/>
              <a:buNone/>
              <a:defRPr/>
            </a:pPr>
            <a:endParaRPr lang="en-US" altLang="en-US" sz="3600">
              <a:solidFill>
                <a:srgbClr val="000000"/>
              </a:solidFill>
            </a:endParaRPr>
          </a:p>
        </p:txBody>
      </p:sp>
      <p:pic>
        <p:nvPicPr>
          <p:cNvPr id="7" name="Picture 6" descr="A red circle with arrows around a drop of blood&#10;&#10;Description automatically generated">
            <a:extLst>
              <a:ext uri="{FF2B5EF4-FFF2-40B4-BE49-F238E27FC236}">
                <a16:creationId xmlns:a16="http://schemas.microsoft.com/office/drawing/2014/main" id="{A6F5C581-04C9-3B06-3502-1541C7585D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66885" y="2907559"/>
            <a:ext cx="1676400" cy="1676400"/>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2130369F-9C1C-5EFA-C60B-9E0EC9D4A4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3343" y="2462317"/>
            <a:ext cx="1371600" cy="1371600"/>
          </a:xfrm>
          <a:prstGeom prst="rect">
            <a:avLst/>
          </a:prstGeom>
        </p:spPr>
      </p:pic>
      <p:pic>
        <p:nvPicPr>
          <p:cNvPr id="9" name="Picture 8" descr="A yellow arrow pointing up&#10;&#10;Description automatically generated">
            <a:extLst>
              <a:ext uri="{FF2B5EF4-FFF2-40B4-BE49-F238E27FC236}">
                <a16:creationId xmlns:a16="http://schemas.microsoft.com/office/drawing/2014/main" id="{D389F020-C097-14CD-769F-63E27872B0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06025" y="2995717"/>
            <a:ext cx="1676400" cy="167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fade">
                                      <p:cBhvr>
                                        <p:cTn id="7" dur="500"/>
                                        <p:tgtEl>
                                          <p:spTgt spid="18435">
                                            <p:txEl>
                                              <p:pRg st="0" end="0"/>
                                            </p:txEl>
                                          </p:spTgt>
                                        </p:tgtEl>
                                      </p:cBhvr>
                                    </p:animEffect>
                                  </p:childTnLst>
                                </p:cTn>
                              </p:par>
                              <p:par>
                                <p:cTn id="8" presetID="10" presetClass="exit" presetSubtype="0" fill="hold" grpId="0"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435">
                                            <p:txEl>
                                              <p:pRg st="1" end="1"/>
                                            </p:txEl>
                                          </p:spTgt>
                                        </p:tgtEl>
                                        <p:attrNameLst>
                                          <p:attrName>style.visibility</p:attrName>
                                        </p:attrNameLst>
                                      </p:cBhvr>
                                      <p:to>
                                        <p:strVal val="visible"/>
                                      </p:to>
                                    </p:set>
                                    <p:animEffect transition="in" filter="fade">
                                      <p:cBhvr>
                                        <p:cTn id="24" dur="500"/>
                                        <p:tgtEl>
                                          <p:spTgt spid="1843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435">
                                            <p:txEl>
                                              <p:pRg st="2" end="2"/>
                                            </p:txEl>
                                          </p:spTgt>
                                        </p:tgtEl>
                                        <p:attrNameLst>
                                          <p:attrName>style.visibility</p:attrName>
                                        </p:attrNameLst>
                                      </p:cBhvr>
                                      <p:to>
                                        <p:strVal val="visible"/>
                                      </p:to>
                                    </p:set>
                                    <p:animEffect transition="in" filter="fade">
                                      <p:cBhvr>
                                        <p:cTn id="29" dur="500"/>
                                        <p:tgtEl>
                                          <p:spTgt spid="1843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8435">
                                            <p:txEl>
                                              <p:pRg st="3" end="3"/>
                                            </p:txEl>
                                          </p:spTgt>
                                        </p:tgtEl>
                                        <p:attrNameLst>
                                          <p:attrName>style.visibility</p:attrName>
                                        </p:attrNameLst>
                                      </p:cBhvr>
                                      <p:to>
                                        <p:strVal val="visible"/>
                                      </p:to>
                                    </p:set>
                                    <p:animEffect transition="in" filter="fade">
                                      <p:cBhvr>
                                        <p:cTn id="34" dur="500"/>
                                        <p:tgtEl>
                                          <p:spTgt spid="184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a:extLst>
              <a:ext uri="{FF2B5EF4-FFF2-40B4-BE49-F238E27FC236}">
                <a16:creationId xmlns:a16="http://schemas.microsoft.com/office/drawing/2014/main" id="{FFB0AE5A-64F8-4259-8A99-FC28642EC4B3}"/>
              </a:ext>
            </a:extLst>
          </p:cNvPr>
          <p:cNvSpPr>
            <a:spLocks noGrp="1" noChangeArrowheads="1"/>
          </p:cNvSpPr>
          <p:nvPr>
            <p:ph idx="4294967295"/>
          </p:nvPr>
        </p:nvSpPr>
        <p:spPr>
          <a:xfrm>
            <a:off x="7745896" y="2362200"/>
            <a:ext cx="3276600" cy="3600617"/>
          </a:xfrm>
          <a:prstGeom prst="rect">
            <a:avLst/>
          </a:prstGeom>
        </p:spPr>
        <p:txBody>
          <a:bodyPr lIns="91440" tIns="45720" rIns="91440" bIns="45720" anchor="t">
            <a:normAutofit/>
          </a:bodyPr>
          <a:lstStyle/>
          <a:p>
            <a:pPr marL="0" indent="0" eaLnBrk="1" hangingPunct="1">
              <a:lnSpc>
                <a:spcPct val="90000"/>
              </a:lnSpc>
              <a:spcBef>
                <a:spcPct val="0"/>
              </a:spcBef>
              <a:spcAft>
                <a:spcPts val="1200"/>
              </a:spcAft>
              <a:buSzTx/>
              <a:buNone/>
              <a:defRPr/>
            </a:pPr>
            <a:r>
              <a:rPr lang="en-US" altLang="en-US" sz="2400">
                <a:solidFill>
                  <a:srgbClr val="532E1D"/>
                </a:solidFill>
              </a:rPr>
              <a:t>Catheter use: </a:t>
            </a:r>
          </a:p>
          <a:p>
            <a:pPr marL="0" indent="0" eaLnBrk="1" hangingPunct="1">
              <a:lnSpc>
                <a:spcPct val="90000"/>
              </a:lnSpc>
              <a:spcBef>
                <a:spcPct val="0"/>
              </a:spcBef>
              <a:spcAft>
                <a:spcPts val="1200"/>
              </a:spcAft>
              <a:buSzTx/>
              <a:buNone/>
              <a:defRPr/>
            </a:pPr>
            <a:r>
              <a:rPr lang="en-US" altLang="en-US" sz="2400">
                <a:solidFill>
                  <a:srgbClr val="532E1D"/>
                </a:solidFill>
              </a:rPr>
              <a:t>Vascular access type is the major risk factor for bloodstream infections regardless of race, ethnicity, or socioeconomic status.</a:t>
            </a:r>
          </a:p>
        </p:txBody>
      </p:sp>
      <p:pic>
        <p:nvPicPr>
          <p:cNvPr id="2" name="Banner">
            <a:extLst>
              <a:ext uri="{FF2B5EF4-FFF2-40B4-BE49-F238E27FC236}">
                <a16:creationId xmlns:a16="http://schemas.microsoft.com/office/drawing/2014/main" id="{78260C16-340F-D83B-4C0E-7C533EF9B3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BEFCCA16-855F-C7BD-606F-CA6CA80B9BA0}"/>
              </a:ext>
            </a:extLst>
          </p:cNvPr>
          <p:cNvSpPr txBox="1"/>
          <p:nvPr/>
        </p:nvSpPr>
        <p:spPr>
          <a:xfrm>
            <a:off x="1143000" y="1070650"/>
            <a:ext cx="7391400" cy="707886"/>
          </a:xfrm>
          <a:prstGeom prst="rect">
            <a:avLst/>
          </a:prstGeom>
          <a:noFill/>
        </p:spPr>
        <p:txBody>
          <a:bodyPr wrap="square" rtlCol="0">
            <a:spAutoFit/>
          </a:bodyPr>
          <a:lstStyle/>
          <a:p>
            <a:r>
              <a:rPr lang="en-US" sz="4000" b="1"/>
              <a:t>Infections in Dialysis Patients</a:t>
            </a:r>
          </a:p>
        </p:txBody>
      </p:sp>
      <p:pic>
        <p:nvPicPr>
          <p:cNvPr id="2050" name="Picture 2" descr="Infographic 3: Increase Use of Lower-Risk Vascular Access Types for Dialysis">
            <a:extLst>
              <a:ext uri="{FF2B5EF4-FFF2-40B4-BE49-F238E27FC236}">
                <a16:creationId xmlns:a16="http://schemas.microsoft.com/office/drawing/2014/main" id="{DCFC48C7-49C0-7368-B7AE-8DBE013F54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9504" y="2022393"/>
            <a:ext cx="6400800" cy="3600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nner">
            <a:extLst>
              <a:ext uri="{FF2B5EF4-FFF2-40B4-BE49-F238E27FC236}">
                <a16:creationId xmlns:a16="http://schemas.microsoft.com/office/drawing/2014/main" id="{667B44E7-7E1D-4153-6862-B3240DBDE9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2"/>
            <a:ext cx="10256154" cy="1624730"/>
          </a:xfrm>
          <a:prstGeom prst="rect">
            <a:avLst/>
          </a:prstGeom>
        </p:spPr>
      </p:pic>
      <p:sp>
        <p:nvSpPr>
          <p:cNvPr id="5" name="TextBox 4">
            <a:extLst>
              <a:ext uri="{FF2B5EF4-FFF2-40B4-BE49-F238E27FC236}">
                <a16:creationId xmlns:a16="http://schemas.microsoft.com/office/drawing/2014/main" id="{C3A0D9BB-D864-9874-B2E5-86B464071C7D}"/>
              </a:ext>
            </a:extLst>
          </p:cNvPr>
          <p:cNvSpPr txBox="1"/>
          <p:nvPr/>
        </p:nvSpPr>
        <p:spPr>
          <a:xfrm>
            <a:off x="1143000" y="1070650"/>
            <a:ext cx="9903632" cy="1323439"/>
          </a:xfrm>
          <a:prstGeom prst="rect">
            <a:avLst/>
          </a:prstGeom>
          <a:noFill/>
        </p:spPr>
        <p:txBody>
          <a:bodyPr wrap="square" rtlCol="0">
            <a:spAutoFit/>
          </a:bodyPr>
          <a:lstStyle/>
          <a:p>
            <a:r>
              <a:rPr lang="en-US" sz="4000" b="1" dirty="0"/>
              <a:t>Core Interventions to Reduce Dialysis Bloodstream Infections</a:t>
            </a:r>
          </a:p>
        </p:txBody>
      </p:sp>
      <p:sp>
        <p:nvSpPr>
          <p:cNvPr id="2" name="TextBox 1">
            <a:extLst>
              <a:ext uri="{FF2B5EF4-FFF2-40B4-BE49-F238E27FC236}">
                <a16:creationId xmlns:a16="http://schemas.microsoft.com/office/drawing/2014/main" id="{74625B28-FA75-E8E5-E108-CF3BA5FEC9F0}"/>
              </a:ext>
            </a:extLst>
          </p:cNvPr>
          <p:cNvSpPr txBox="1"/>
          <p:nvPr/>
        </p:nvSpPr>
        <p:spPr>
          <a:xfrm>
            <a:off x="1812956" y="2388834"/>
            <a:ext cx="6102270" cy="3785652"/>
          </a:xfrm>
          <a:prstGeom prst="rect">
            <a:avLst/>
          </a:prstGeom>
          <a:noFill/>
        </p:spPr>
        <p:txBody>
          <a:bodyPr wrap="square" rtlCol="0">
            <a:spAutoFit/>
          </a:bodyPr>
          <a:lstStyle/>
          <a:p>
            <a:pPr marL="285750" indent="-285750">
              <a:spcAft>
                <a:spcPts val="200"/>
              </a:spcAft>
              <a:buFont typeface="Arial" panose="020B0604020202020204" pitchFamily="34" charset="0"/>
              <a:buChar char="•"/>
            </a:pPr>
            <a:r>
              <a:rPr lang="en-US" sz="2200" dirty="0">
                <a:solidFill>
                  <a:srgbClr val="532E1D"/>
                </a:solidFill>
                <a:latin typeface="+mn-lt"/>
              </a:rPr>
              <a:t>Conduct monthly surveillance</a:t>
            </a:r>
          </a:p>
          <a:p>
            <a:pPr marL="285750" indent="-285750">
              <a:spcAft>
                <a:spcPts val="200"/>
              </a:spcAft>
              <a:buFont typeface="Arial" panose="020B0604020202020204" pitchFamily="34" charset="0"/>
              <a:buChar char="•"/>
            </a:pPr>
            <a:r>
              <a:rPr lang="en-US" sz="2200" dirty="0">
                <a:solidFill>
                  <a:srgbClr val="532E1D"/>
                </a:solidFill>
                <a:latin typeface="+mn-lt"/>
              </a:rPr>
              <a:t>Perform observations of hand hygiene opportunities and share results</a:t>
            </a:r>
          </a:p>
          <a:p>
            <a:pPr marL="285750" indent="-285750">
              <a:spcAft>
                <a:spcPts val="200"/>
              </a:spcAft>
              <a:buFont typeface="Arial" panose="020B0604020202020204" pitchFamily="34" charset="0"/>
              <a:buChar char="•"/>
            </a:pPr>
            <a:r>
              <a:rPr lang="en-US" sz="2200" dirty="0">
                <a:solidFill>
                  <a:srgbClr val="532E1D"/>
                </a:solidFill>
                <a:latin typeface="+mn-lt"/>
              </a:rPr>
              <a:t>Catheter/vascular access care observations</a:t>
            </a:r>
          </a:p>
          <a:p>
            <a:pPr marL="285750" indent="-285750">
              <a:spcAft>
                <a:spcPts val="200"/>
              </a:spcAft>
              <a:buFont typeface="Arial" panose="020B0604020202020204" pitchFamily="34" charset="0"/>
              <a:buChar char="•"/>
            </a:pPr>
            <a:r>
              <a:rPr lang="en-US" sz="2200" dirty="0">
                <a:solidFill>
                  <a:srgbClr val="532E1D"/>
                </a:solidFill>
                <a:latin typeface="+mn-lt"/>
              </a:rPr>
              <a:t>Staff education and competency</a:t>
            </a:r>
          </a:p>
          <a:p>
            <a:pPr marL="285750" indent="-285750">
              <a:spcAft>
                <a:spcPts val="200"/>
              </a:spcAft>
              <a:buFont typeface="Arial" panose="020B0604020202020204" pitchFamily="34" charset="0"/>
              <a:buChar char="•"/>
            </a:pPr>
            <a:r>
              <a:rPr lang="en-US" sz="2200" dirty="0">
                <a:solidFill>
                  <a:srgbClr val="532E1D"/>
                </a:solidFill>
                <a:latin typeface="+mn-lt"/>
              </a:rPr>
              <a:t>Patient education/engagement</a:t>
            </a:r>
          </a:p>
          <a:p>
            <a:pPr marL="285750" indent="-285750">
              <a:spcAft>
                <a:spcPts val="200"/>
              </a:spcAft>
              <a:buFont typeface="Arial" panose="020B0604020202020204" pitchFamily="34" charset="0"/>
              <a:buChar char="•"/>
            </a:pPr>
            <a:r>
              <a:rPr lang="en-US" sz="2200" dirty="0">
                <a:solidFill>
                  <a:srgbClr val="532E1D"/>
                </a:solidFill>
                <a:latin typeface="+mn-lt"/>
              </a:rPr>
              <a:t>Catheter reduction</a:t>
            </a:r>
          </a:p>
          <a:p>
            <a:pPr marL="285750" indent="-285750">
              <a:spcAft>
                <a:spcPts val="200"/>
              </a:spcAft>
              <a:buFont typeface="Arial" panose="020B0604020202020204" pitchFamily="34" charset="0"/>
              <a:buChar char="•"/>
            </a:pPr>
            <a:r>
              <a:rPr lang="en-US" sz="2200" dirty="0">
                <a:solidFill>
                  <a:srgbClr val="532E1D"/>
                </a:solidFill>
                <a:latin typeface="+mn-lt"/>
              </a:rPr>
              <a:t>Chlorhexidine for skin antisepsis</a:t>
            </a:r>
          </a:p>
          <a:p>
            <a:pPr marL="285750" indent="-285750">
              <a:spcAft>
                <a:spcPts val="200"/>
              </a:spcAft>
              <a:buFont typeface="Arial" panose="020B0604020202020204" pitchFamily="34" charset="0"/>
              <a:buChar char="•"/>
            </a:pPr>
            <a:r>
              <a:rPr lang="en-US" sz="2200" dirty="0">
                <a:solidFill>
                  <a:srgbClr val="532E1D"/>
                </a:solidFill>
                <a:latin typeface="+mn-lt"/>
              </a:rPr>
              <a:t>Catheter hub disinfection</a:t>
            </a:r>
          </a:p>
          <a:p>
            <a:pPr marL="285750" indent="-285750">
              <a:spcAft>
                <a:spcPts val="200"/>
              </a:spcAft>
              <a:buFont typeface="Arial" panose="020B0604020202020204" pitchFamily="34" charset="0"/>
              <a:buChar char="•"/>
            </a:pPr>
            <a:r>
              <a:rPr lang="en-US" sz="2200" dirty="0">
                <a:solidFill>
                  <a:srgbClr val="532E1D"/>
                </a:solidFill>
                <a:latin typeface="+mn-lt"/>
              </a:rPr>
              <a:t>Antimicrobial ointment</a:t>
            </a:r>
          </a:p>
        </p:txBody>
      </p:sp>
      <p:pic>
        <p:nvPicPr>
          <p:cNvPr id="6" name="Picture 5">
            <a:extLst>
              <a:ext uri="{FF2B5EF4-FFF2-40B4-BE49-F238E27FC236}">
                <a16:creationId xmlns:a16="http://schemas.microsoft.com/office/drawing/2014/main" id="{FC9613F4-D504-3022-6FAF-B9563368877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315200" y="2086972"/>
            <a:ext cx="2842835" cy="3681986"/>
          </a:xfrm>
          <a:prstGeom prst="rect">
            <a:avLst/>
          </a:prstGeom>
        </p:spPr>
      </p:pic>
      <p:pic>
        <p:nvPicPr>
          <p:cNvPr id="8" name="Picture 7" descr="A blue and white logo&#10;&#10;Description automatically generated">
            <a:extLst>
              <a:ext uri="{FF2B5EF4-FFF2-40B4-BE49-F238E27FC236}">
                <a16:creationId xmlns:a16="http://schemas.microsoft.com/office/drawing/2014/main" id="{7593DC09-1354-00FF-DE5B-24961AD95B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9338" y="2539636"/>
            <a:ext cx="1334046" cy="88936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a:extLst>
              <a:ext uri="{FF2B5EF4-FFF2-40B4-BE49-F238E27FC236}">
                <a16:creationId xmlns:a16="http://schemas.microsoft.com/office/drawing/2014/main" id="{29B241CB-D3B3-4487-899C-5F65A02A7218}"/>
              </a:ext>
            </a:extLst>
          </p:cNvPr>
          <p:cNvSpPr>
            <a:spLocks noGrp="1"/>
          </p:cNvSpPr>
          <p:nvPr>
            <p:ph idx="4294967295"/>
          </p:nvPr>
        </p:nvSpPr>
        <p:spPr>
          <a:xfrm>
            <a:off x="1295400" y="2713772"/>
            <a:ext cx="9296400" cy="2618455"/>
          </a:xfrm>
          <a:prstGeom prst="rect">
            <a:avLst/>
          </a:prstGeom>
        </p:spPr>
        <p:txBody>
          <a:bodyPr>
            <a:noAutofit/>
          </a:bodyPr>
          <a:lstStyle/>
          <a:p>
            <a:pPr marL="63500" indent="0" eaLnBrk="1" hangingPunct="1">
              <a:spcBef>
                <a:spcPts val="0"/>
              </a:spcBef>
              <a:spcAft>
                <a:spcPts val="1200"/>
              </a:spcAft>
              <a:buNone/>
              <a:defRPr/>
            </a:pPr>
            <a:r>
              <a:rPr lang="en-US" altLang="en-US" sz="2400">
                <a:solidFill>
                  <a:srgbClr val="532E1D"/>
                </a:solidFill>
                <a:latin typeface="Calibri" panose="020F0502020204030204" pitchFamily="34" charset="0"/>
                <a:cs typeface="Calibri" panose="020F0502020204030204" pitchFamily="34" charset="0"/>
              </a:rPr>
              <a:t>Some information and recommendations in the 2001 Guideline have been superseded by information that has led to more recent CDC recommendations.  These topics include but are not limited to:</a:t>
            </a:r>
          </a:p>
          <a:p>
            <a:pPr marL="719138" lvl="1" indent="-255588" eaLnBrk="1" hangingPunct="1">
              <a:spcBef>
                <a:spcPts val="0"/>
              </a:spcBef>
              <a:defRPr/>
            </a:pPr>
            <a:r>
              <a:rPr lang="en-US" altLang="en-US" sz="2400">
                <a:solidFill>
                  <a:srgbClr val="532E1D"/>
                </a:solidFill>
                <a:latin typeface="Calibri" panose="020F0502020204030204" pitchFamily="34" charset="0"/>
                <a:cs typeface="Calibri" panose="020F0502020204030204" pitchFamily="34" charset="0"/>
              </a:rPr>
              <a:t>Testing for hepatitis C virus (HCV)</a:t>
            </a:r>
          </a:p>
          <a:p>
            <a:pPr marL="719138" lvl="1" indent="-255588" eaLnBrk="1" hangingPunct="1">
              <a:spcBef>
                <a:spcPts val="0"/>
              </a:spcBef>
              <a:defRPr/>
            </a:pPr>
            <a:r>
              <a:rPr lang="en-US" altLang="en-US" sz="2400">
                <a:solidFill>
                  <a:srgbClr val="532E1D"/>
                </a:solidFill>
                <a:latin typeface="Calibri" panose="020F0502020204030204" pitchFamily="34" charset="0"/>
                <a:cs typeface="Calibri" panose="020F0502020204030204" pitchFamily="34" charset="0"/>
              </a:rPr>
              <a:t>Testing for human immunodeficiency virus (HIV) infection</a:t>
            </a:r>
          </a:p>
          <a:p>
            <a:pPr marL="719138" lvl="1" indent="-255588" eaLnBrk="1" hangingPunct="1">
              <a:spcBef>
                <a:spcPts val="0"/>
              </a:spcBef>
              <a:defRPr/>
            </a:pPr>
            <a:r>
              <a:rPr lang="en-US" altLang="en-US" sz="2400">
                <a:solidFill>
                  <a:srgbClr val="532E1D"/>
                </a:solidFill>
                <a:latin typeface="Calibri" panose="020F0502020204030204" pitchFamily="34" charset="0"/>
                <a:cs typeface="Calibri" panose="020F0502020204030204" pitchFamily="34" charset="0"/>
              </a:rPr>
              <a:t>Standard precautions in healthcare settings</a:t>
            </a:r>
          </a:p>
        </p:txBody>
      </p:sp>
      <p:pic>
        <p:nvPicPr>
          <p:cNvPr id="6" name="Banner">
            <a:extLst>
              <a:ext uri="{FF2B5EF4-FFF2-40B4-BE49-F238E27FC236}">
                <a16:creationId xmlns:a16="http://schemas.microsoft.com/office/drawing/2014/main" id="{56258AF0-3773-66F3-E072-708425EEC0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2"/>
            <a:ext cx="10256154" cy="1624730"/>
          </a:xfrm>
          <a:prstGeom prst="rect">
            <a:avLst/>
          </a:prstGeom>
        </p:spPr>
      </p:pic>
      <p:sp>
        <p:nvSpPr>
          <p:cNvPr id="4" name="TextBox 3">
            <a:extLst>
              <a:ext uri="{FF2B5EF4-FFF2-40B4-BE49-F238E27FC236}">
                <a16:creationId xmlns:a16="http://schemas.microsoft.com/office/drawing/2014/main" id="{2416D637-7E10-F986-DA4C-CB0AF3BA5E69}"/>
              </a:ext>
            </a:extLst>
          </p:cNvPr>
          <p:cNvSpPr txBox="1"/>
          <p:nvPr/>
        </p:nvSpPr>
        <p:spPr>
          <a:xfrm>
            <a:off x="1131320" y="1070961"/>
            <a:ext cx="9853458" cy="1323439"/>
          </a:xfrm>
          <a:prstGeom prst="rect">
            <a:avLst/>
          </a:prstGeom>
          <a:noFill/>
        </p:spPr>
        <p:txBody>
          <a:bodyPr wrap="square" rtlCol="0">
            <a:spAutoFit/>
          </a:bodyPr>
          <a:lstStyle/>
          <a:p>
            <a:r>
              <a:rPr lang="en-US" sz="4000" b="1"/>
              <a:t>2016 Update-2001 CDC Hemodialysis Recommendations</a:t>
            </a:r>
          </a:p>
        </p:txBody>
      </p:sp>
      <p:pic>
        <p:nvPicPr>
          <p:cNvPr id="7" name="Picture 6" descr="A blue and white logo&#10;&#10;Description automatically generated">
            <a:extLst>
              <a:ext uri="{FF2B5EF4-FFF2-40B4-BE49-F238E27FC236}">
                <a16:creationId xmlns:a16="http://schemas.microsoft.com/office/drawing/2014/main" id="{88216CED-4127-A0C8-8376-49370110E0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9338" y="2539636"/>
            <a:ext cx="1334046" cy="889364"/>
          </a:xfrm>
          <a:prstGeom prst="rect">
            <a:avLst/>
          </a:prstGeom>
        </p:spPr>
      </p:pic>
      <p:sp>
        <p:nvSpPr>
          <p:cNvPr id="9" name="TextBox 8">
            <a:extLst>
              <a:ext uri="{FF2B5EF4-FFF2-40B4-BE49-F238E27FC236}">
                <a16:creationId xmlns:a16="http://schemas.microsoft.com/office/drawing/2014/main" id="{DFB784E2-32A3-9C04-5FBC-76E1A1F7CCFA}"/>
              </a:ext>
            </a:extLst>
          </p:cNvPr>
          <p:cNvSpPr txBox="1"/>
          <p:nvPr/>
        </p:nvSpPr>
        <p:spPr>
          <a:xfrm>
            <a:off x="1295400" y="2713772"/>
            <a:ext cx="8709648" cy="2616101"/>
          </a:xfrm>
          <a:prstGeom prst="rect">
            <a:avLst/>
          </a:prstGeom>
          <a:noFill/>
        </p:spPr>
        <p:txBody>
          <a:bodyPr wrap="square">
            <a:spAutoFit/>
          </a:bodyPr>
          <a:lstStyle/>
          <a:p>
            <a:pPr marL="63500" indent="0" eaLnBrk="1" hangingPunct="1">
              <a:spcBef>
                <a:spcPts val="0"/>
              </a:spcBef>
              <a:spcAft>
                <a:spcPts val="1200"/>
              </a:spcAft>
              <a:buNone/>
              <a:defRPr/>
            </a:pPr>
            <a:r>
              <a:rPr lang="en-US" altLang="en-US" sz="2400">
                <a:solidFill>
                  <a:srgbClr val="532E1D"/>
                </a:solidFill>
                <a:latin typeface="Calibri" panose="020F0502020204030204" pitchFamily="34" charset="0"/>
                <a:cs typeface="Calibri" panose="020F0502020204030204" pitchFamily="34" charset="0"/>
              </a:rPr>
              <a:t>CDC recommendations and information issued after 2001 address some topics not included in the 2001 Guideline</a:t>
            </a:r>
          </a:p>
          <a:p>
            <a:pPr marL="719138" lvl="1" indent="-255588" eaLnBrk="1" hangingPunct="1">
              <a:spcBef>
                <a:spcPts val="0"/>
              </a:spcBef>
              <a:spcAft>
                <a:spcPts val="600"/>
              </a:spcAft>
              <a:buSzPct val="85000"/>
              <a:buFont typeface="Arial" panose="020B0604020202020204" pitchFamily="34" charset="0"/>
              <a:buChar char="•"/>
              <a:defRPr/>
            </a:pPr>
            <a:r>
              <a:rPr lang="en-US" altLang="en-US" sz="2400">
                <a:solidFill>
                  <a:srgbClr val="532E1D"/>
                </a:solidFill>
                <a:cs typeface="Calibri" panose="020F0502020204030204" pitchFamily="34" charset="0"/>
              </a:rPr>
              <a:t>Preventing hemodialysis catheter-related infections</a:t>
            </a:r>
          </a:p>
          <a:p>
            <a:pPr marL="719138" lvl="1" indent="-255588" eaLnBrk="1" hangingPunct="1">
              <a:spcBef>
                <a:spcPts val="0"/>
              </a:spcBef>
              <a:spcAft>
                <a:spcPts val="600"/>
              </a:spcAft>
              <a:buSzPct val="85000"/>
              <a:buFont typeface="Arial" panose="020B0604020202020204" pitchFamily="34" charset="0"/>
              <a:buChar char="•"/>
              <a:defRPr/>
            </a:pPr>
            <a:r>
              <a:rPr lang="en-US" altLang="en-US" sz="2400">
                <a:solidFill>
                  <a:srgbClr val="532E1D"/>
                </a:solidFill>
                <a:cs typeface="Calibri" panose="020F0502020204030204" pitchFamily="34" charset="0"/>
              </a:rPr>
              <a:t>Screening patients for latent tuberculosis infection</a:t>
            </a:r>
          </a:p>
          <a:p>
            <a:pPr marL="719138" lvl="1" indent="-255588" eaLnBrk="1" hangingPunct="1">
              <a:spcBef>
                <a:spcPts val="0"/>
              </a:spcBef>
              <a:spcAft>
                <a:spcPts val="600"/>
              </a:spcAft>
              <a:buSzPct val="85000"/>
              <a:buFont typeface="Arial" panose="020B0604020202020204" pitchFamily="34" charset="0"/>
              <a:buChar char="•"/>
              <a:defRPr/>
            </a:pPr>
            <a:r>
              <a:rPr lang="en-US" altLang="en-US" sz="2400">
                <a:solidFill>
                  <a:srgbClr val="532E1D"/>
                </a:solidFill>
                <a:cs typeface="Calibri" panose="020F0502020204030204" pitchFamily="34" charset="0"/>
              </a:rPr>
              <a:t>Recommended vaccinations for some vaccine-preventable diseases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747">
                                            <p:txEl>
                                              <p:pRg st="0" end="0"/>
                                            </p:txEl>
                                          </p:spTgt>
                                        </p:tgtEl>
                                      </p:cBhvr>
                                    </p:animEffect>
                                    <p:set>
                                      <p:cBhvr>
                                        <p:cTn id="7" dur="1" fill="hold">
                                          <p:stCondLst>
                                            <p:cond delay="499"/>
                                          </p:stCondLst>
                                        </p:cTn>
                                        <p:tgtEl>
                                          <p:spTgt spid="31747">
                                            <p:txEl>
                                              <p:pRg st="0" end="0"/>
                                            </p:tx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1747">
                                            <p:txEl>
                                              <p:pRg st="1" end="1"/>
                                            </p:txEl>
                                          </p:spTgt>
                                        </p:tgtEl>
                                      </p:cBhvr>
                                    </p:animEffect>
                                    <p:set>
                                      <p:cBhvr>
                                        <p:cTn id="10" dur="1" fill="hold">
                                          <p:stCondLst>
                                            <p:cond delay="499"/>
                                          </p:stCondLst>
                                        </p:cTn>
                                        <p:tgtEl>
                                          <p:spTgt spid="31747">
                                            <p:txEl>
                                              <p:pRg st="1" end="1"/>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1747">
                                            <p:txEl>
                                              <p:pRg st="2" end="2"/>
                                            </p:txEl>
                                          </p:spTgt>
                                        </p:tgtEl>
                                      </p:cBhvr>
                                    </p:animEffect>
                                    <p:set>
                                      <p:cBhvr>
                                        <p:cTn id="13" dur="1" fill="hold">
                                          <p:stCondLst>
                                            <p:cond delay="499"/>
                                          </p:stCondLst>
                                        </p:cTn>
                                        <p:tgtEl>
                                          <p:spTgt spid="31747">
                                            <p:txEl>
                                              <p:pRg st="2" end="2"/>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1747">
                                            <p:txEl>
                                              <p:pRg st="3" end="3"/>
                                            </p:txEl>
                                          </p:spTgt>
                                        </p:tgtEl>
                                      </p:cBhvr>
                                    </p:animEffect>
                                    <p:set>
                                      <p:cBhvr>
                                        <p:cTn id="16" dur="1" fill="hold">
                                          <p:stCondLst>
                                            <p:cond delay="499"/>
                                          </p:stCondLst>
                                        </p:cTn>
                                        <p:tgtEl>
                                          <p:spTgt spid="31747">
                                            <p:txEl>
                                              <p:pRg st="3" end="3"/>
                                            </p:txEl>
                                          </p:spTgt>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3">
            <a:extLst>
              <a:ext uri="{FF2B5EF4-FFF2-40B4-BE49-F238E27FC236}">
                <a16:creationId xmlns:a16="http://schemas.microsoft.com/office/drawing/2014/main" id="{8A7EAD8F-78CD-438A-9793-014ABFABF2DB}"/>
              </a:ext>
            </a:extLst>
          </p:cNvPr>
          <p:cNvSpPr>
            <a:spLocks noGrp="1" noChangeArrowheads="1"/>
          </p:cNvSpPr>
          <p:nvPr>
            <p:ph idx="4294967295"/>
          </p:nvPr>
        </p:nvSpPr>
        <p:spPr>
          <a:xfrm>
            <a:off x="1295400" y="1905000"/>
            <a:ext cx="6710854" cy="4107188"/>
          </a:xfrm>
          <a:prstGeom prst="rect">
            <a:avLst/>
          </a:prstGeom>
        </p:spPr>
        <p:txBody>
          <a:bodyPr>
            <a:normAutofit/>
          </a:bodyPr>
          <a:lstStyle/>
          <a:p>
            <a:pPr marL="69850" indent="0" eaLnBrk="1" hangingPunct="1">
              <a:lnSpc>
                <a:spcPct val="90000"/>
              </a:lnSpc>
              <a:spcAft>
                <a:spcPts val="800"/>
              </a:spcAft>
              <a:buNone/>
              <a:defRPr/>
            </a:pPr>
            <a:r>
              <a:rPr lang="en-US" altLang="en-US" sz="2400">
                <a:solidFill>
                  <a:srgbClr val="532E1D"/>
                </a:solidFill>
              </a:rPr>
              <a:t>Perform Hand Hygiene:</a:t>
            </a:r>
          </a:p>
          <a:p>
            <a:pPr eaLnBrk="1" hangingPunct="1">
              <a:lnSpc>
                <a:spcPct val="90000"/>
              </a:lnSpc>
              <a:spcBef>
                <a:spcPts val="0"/>
              </a:spcBef>
              <a:spcAft>
                <a:spcPts val="800"/>
              </a:spcAft>
              <a:defRPr/>
            </a:pPr>
            <a:r>
              <a:rPr lang="en-US" altLang="en-US" sz="1800">
                <a:solidFill>
                  <a:srgbClr val="532E1D"/>
                </a:solidFill>
              </a:rPr>
              <a:t>Before you touch a patient</a:t>
            </a:r>
          </a:p>
          <a:p>
            <a:pPr eaLnBrk="1" hangingPunct="1">
              <a:lnSpc>
                <a:spcPct val="90000"/>
              </a:lnSpc>
              <a:spcBef>
                <a:spcPts val="0"/>
              </a:spcBef>
              <a:spcAft>
                <a:spcPts val="800"/>
              </a:spcAft>
              <a:defRPr/>
            </a:pPr>
            <a:r>
              <a:rPr lang="en-US" altLang="en-US" sz="1800">
                <a:solidFill>
                  <a:srgbClr val="532E1D"/>
                </a:solidFill>
              </a:rPr>
              <a:t>Before you inject or infuse a medication</a:t>
            </a:r>
          </a:p>
          <a:p>
            <a:pPr eaLnBrk="1" hangingPunct="1">
              <a:lnSpc>
                <a:spcPct val="90000"/>
              </a:lnSpc>
              <a:spcBef>
                <a:spcPts val="0"/>
              </a:spcBef>
              <a:spcAft>
                <a:spcPts val="800"/>
              </a:spcAft>
              <a:defRPr/>
            </a:pPr>
            <a:r>
              <a:rPr lang="en-US" altLang="en-US" sz="1800">
                <a:solidFill>
                  <a:srgbClr val="532E1D"/>
                </a:solidFill>
              </a:rPr>
              <a:t>Before you cannulate a fistula/graft or access a catheter</a:t>
            </a:r>
          </a:p>
          <a:p>
            <a:pPr eaLnBrk="1" hangingPunct="1">
              <a:lnSpc>
                <a:spcPct val="90000"/>
              </a:lnSpc>
              <a:spcBef>
                <a:spcPts val="0"/>
              </a:spcBef>
              <a:spcAft>
                <a:spcPts val="800"/>
              </a:spcAft>
              <a:defRPr/>
            </a:pPr>
            <a:r>
              <a:rPr lang="en-US" altLang="en-US" sz="1800">
                <a:solidFill>
                  <a:srgbClr val="532E1D"/>
                </a:solidFill>
              </a:rPr>
              <a:t>After you touch a patient</a:t>
            </a:r>
          </a:p>
          <a:p>
            <a:pPr eaLnBrk="1" hangingPunct="1">
              <a:lnSpc>
                <a:spcPct val="90000"/>
              </a:lnSpc>
              <a:spcBef>
                <a:spcPts val="0"/>
              </a:spcBef>
              <a:spcAft>
                <a:spcPts val="800"/>
              </a:spcAft>
              <a:defRPr/>
            </a:pPr>
            <a:r>
              <a:rPr lang="en-US" altLang="en-US" sz="1800">
                <a:solidFill>
                  <a:srgbClr val="532E1D"/>
                </a:solidFill>
              </a:rPr>
              <a:t>After you touch blood, body fluid, mucous membranes, wound dressings, or dialysis fluids (e.g., spent dialysate)</a:t>
            </a:r>
          </a:p>
          <a:p>
            <a:pPr eaLnBrk="1" hangingPunct="1">
              <a:lnSpc>
                <a:spcPct val="90000"/>
              </a:lnSpc>
              <a:spcBef>
                <a:spcPts val="0"/>
              </a:spcBef>
              <a:spcAft>
                <a:spcPts val="800"/>
              </a:spcAft>
              <a:defRPr/>
            </a:pPr>
            <a:r>
              <a:rPr lang="en-US" altLang="en-US" sz="1800">
                <a:solidFill>
                  <a:srgbClr val="532E1D"/>
                </a:solidFill>
              </a:rPr>
              <a:t>After you touch medical equipment or other items at the dialysis station</a:t>
            </a:r>
          </a:p>
          <a:p>
            <a:pPr eaLnBrk="1" hangingPunct="1">
              <a:lnSpc>
                <a:spcPct val="90000"/>
              </a:lnSpc>
              <a:spcBef>
                <a:spcPts val="0"/>
              </a:spcBef>
              <a:spcAft>
                <a:spcPts val="800"/>
              </a:spcAft>
              <a:defRPr/>
            </a:pPr>
            <a:r>
              <a:rPr lang="en-US" altLang="en-US" sz="1800">
                <a:solidFill>
                  <a:srgbClr val="532E1D"/>
                </a:solidFill>
              </a:rPr>
              <a:t>After you remove gloves</a:t>
            </a:r>
          </a:p>
          <a:p>
            <a:pPr eaLnBrk="1" hangingPunct="1">
              <a:lnSpc>
                <a:spcPct val="90000"/>
              </a:lnSpc>
              <a:spcBef>
                <a:spcPts val="0"/>
              </a:spcBef>
              <a:spcAft>
                <a:spcPts val="800"/>
              </a:spcAft>
              <a:defRPr/>
            </a:pPr>
            <a:r>
              <a:rPr lang="en-US" altLang="en-US" sz="1800" b="1">
                <a:solidFill>
                  <a:srgbClr val="532E1D"/>
                </a:solidFill>
              </a:rPr>
              <a:t>ALWAYS</a:t>
            </a:r>
            <a:r>
              <a:rPr lang="en-US" altLang="en-US" sz="1800">
                <a:solidFill>
                  <a:srgbClr val="532E1D"/>
                </a:solidFill>
              </a:rPr>
              <a:t>- between each patient </a:t>
            </a:r>
            <a:r>
              <a:rPr lang="en-US" altLang="en-US" sz="1800" b="1">
                <a:solidFill>
                  <a:srgbClr val="532E1D"/>
                </a:solidFill>
              </a:rPr>
              <a:t>AND/OR </a:t>
            </a:r>
            <a:r>
              <a:rPr lang="en-US" altLang="en-US" sz="1800">
                <a:solidFill>
                  <a:srgbClr val="532E1D"/>
                </a:solidFill>
              </a:rPr>
              <a:t>between each patient stations.   </a:t>
            </a:r>
          </a:p>
        </p:txBody>
      </p:sp>
      <p:pic>
        <p:nvPicPr>
          <p:cNvPr id="2" name="Banner">
            <a:extLst>
              <a:ext uri="{FF2B5EF4-FFF2-40B4-BE49-F238E27FC236}">
                <a16:creationId xmlns:a16="http://schemas.microsoft.com/office/drawing/2014/main" id="{7A51F4A9-7151-8522-7E77-62C8DDEBBC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E3C0C225-BB3A-D892-82BB-DCF0435C47BD}"/>
              </a:ext>
            </a:extLst>
          </p:cNvPr>
          <p:cNvSpPr txBox="1"/>
          <p:nvPr/>
        </p:nvSpPr>
        <p:spPr>
          <a:xfrm>
            <a:off x="1143000" y="1070650"/>
            <a:ext cx="9296400" cy="707886"/>
          </a:xfrm>
          <a:prstGeom prst="rect">
            <a:avLst/>
          </a:prstGeom>
          <a:noFill/>
        </p:spPr>
        <p:txBody>
          <a:bodyPr wrap="square" rtlCol="0">
            <a:spAutoFit/>
          </a:bodyPr>
          <a:lstStyle/>
          <a:p>
            <a:r>
              <a:rPr lang="en-US" sz="4000" b="1"/>
              <a:t>Infection Prevention Control Precautions</a:t>
            </a:r>
          </a:p>
        </p:txBody>
      </p:sp>
      <p:pic>
        <p:nvPicPr>
          <p:cNvPr id="5" name="Picture 4" descr="A person using a soap dispenser&#10;&#10;Description automatically generated">
            <a:extLst>
              <a:ext uri="{FF2B5EF4-FFF2-40B4-BE49-F238E27FC236}">
                <a16:creationId xmlns:a16="http://schemas.microsoft.com/office/drawing/2014/main" id="{2DE646EA-2A8A-A2DD-45B4-B4BD5E174A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2039" y="1985287"/>
            <a:ext cx="1304429" cy="1956827"/>
          </a:xfrm>
          <a:prstGeom prst="rect">
            <a:avLst/>
          </a:prstGeom>
        </p:spPr>
      </p:pic>
      <p:pic>
        <p:nvPicPr>
          <p:cNvPr id="6" name="2 Washing hands">
            <a:extLst>
              <a:ext uri="{FF2B5EF4-FFF2-40B4-BE49-F238E27FC236}">
                <a16:creationId xmlns:a16="http://schemas.microsoft.com/office/drawing/2014/main" id="{F8C58A5F-B187-4EB4-4D8B-6437E30EDD6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05799" y="4130474"/>
            <a:ext cx="2519855" cy="167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DE47C90A-F1D2-256D-C868-BFFB7850BCB8}"/>
              </a:ext>
            </a:extLst>
          </p:cNvPr>
          <p:cNvSpPr txBox="1"/>
          <p:nvPr/>
        </p:nvSpPr>
        <p:spPr>
          <a:xfrm>
            <a:off x="1109813" y="6096000"/>
            <a:ext cx="9296400" cy="707886"/>
          </a:xfrm>
          <a:prstGeom prst="rect">
            <a:avLst/>
          </a:prstGeom>
          <a:noFill/>
        </p:spPr>
        <p:txBody>
          <a:bodyPr wrap="square" rtlCol="0">
            <a:spAutoFit/>
          </a:bodyPr>
          <a:lstStyle/>
          <a:p>
            <a:r>
              <a:rPr lang="en-US" sz="2000">
                <a:latin typeface="+mn-lt"/>
              </a:rPr>
              <a:t>A sufficient number of sinks with warm water and soap should be available to facilitate hand washing if hands are visible soiled.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56">
                                            <p:txEl>
                                              <p:pRg st="1" end="1"/>
                                            </p:txEl>
                                          </p:spTgt>
                                        </p:tgtEl>
                                        <p:attrNameLst>
                                          <p:attrName>style.visibility</p:attrName>
                                        </p:attrNameLst>
                                      </p:cBhvr>
                                      <p:to>
                                        <p:strVal val="visible"/>
                                      </p:to>
                                    </p:set>
                                    <p:animEffect transition="in" filter="fade">
                                      <p:cBhvr>
                                        <p:cTn id="7" dur="500"/>
                                        <p:tgtEl>
                                          <p:spTgt spid="2355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556">
                                            <p:txEl>
                                              <p:pRg st="2" end="2"/>
                                            </p:txEl>
                                          </p:spTgt>
                                        </p:tgtEl>
                                        <p:attrNameLst>
                                          <p:attrName>style.visibility</p:attrName>
                                        </p:attrNameLst>
                                      </p:cBhvr>
                                      <p:to>
                                        <p:strVal val="visible"/>
                                      </p:to>
                                    </p:set>
                                    <p:animEffect transition="in" filter="fade">
                                      <p:cBhvr>
                                        <p:cTn id="12" dur="500"/>
                                        <p:tgtEl>
                                          <p:spTgt spid="2355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556">
                                            <p:txEl>
                                              <p:pRg st="3" end="3"/>
                                            </p:txEl>
                                          </p:spTgt>
                                        </p:tgtEl>
                                        <p:attrNameLst>
                                          <p:attrName>style.visibility</p:attrName>
                                        </p:attrNameLst>
                                      </p:cBhvr>
                                      <p:to>
                                        <p:strVal val="visible"/>
                                      </p:to>
                                    </p:set>
                                    <p:animEffect transition="in" filter="fade">
                                      <p:cBhvr>
                                        <p:cTn id="17" dur="500"/>
                                        <p:tgtEl>
                                          <p:spTgt spid="2355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556">
                                            <p:txEl>
                                              <p:pRg st="4" end="4"/>
                                            </p:txEl>
                                          </p:spTgt>
                                        </p:tgtEl>
                                        <p:attrNameLst>
                                          <p:attrName>style.visibility</p:attrName>
                                        </p:attrNameLst>
                                      </p:cBhvr>
                                      <p:to>
                                        <p:strVal val="visible"/>
                                      </p:to>
                                    </p:set>
                                    <p:animEffect transition="in" filter="fade">
                                      <p:cBhvr>
                                        <p:cTn id="22" dur="500"/>
                                        <p:tgtEl>
                                          <p:spTgt spid="2355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556">
                                            <p:txEl>
                                              <p:pRg st="5" end="5"/>
                                            </p:txEl>
                                          </p:spTgt>
                                        </p:tgtEl>
                                        <p:attrNameLst>
                                          <p:attrName>style.visibility</p:attrName>
                                        </p:attrNameLst>
                                      </p:cBhvr>
                                      <p:to>
                                        <p:strVal val="visible"/>
                                      </p:to>
                                    </p:set>
                                    <p:animEffect transition="in" filter="fade">
                                      <p:cBhvr>
                                        <p:cTn id="27" dur="500"/>
                                        <p:tgtEl>
                                          <p:spTgt spid="2355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556">
                                            <p:txEl>
                                              <p:pRg st="6" end="6"/>
                                            </p:txEl>
                                          </p:spTgt>
                                        </p:tgtEl>
                                        <p:attrNameLst>
                                          <p:attrName>style.visibility</p:attrName>
                                        </p:attrNameLst>
                                      </p:cBhvr>
                                      <p:to>
                                        <p:strVal val="visible"/>
                                      </p:to>
                                    </p:set>
                                    <p:animEffect transition="in" filter="fade">
                                      <p:cBhvr>
                                        <p:cTn id="32" dur="500"/>
                                        <p:tgtEl>
                                          <p:spTgt spid="2355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556">
                                            <p:txEl>
                                              <p:pRg st="7" end="7"/>
                                            </p:txEl>
                                          </p:spTgt>
                                        </p:tgtEl>
                                        <p:attrNameLst>
                                          <p:attrName>style.visibility</p:attrName>
                                        </p:attrNameLst>
                                      </p:cBhvr>
                                      <p:to>
                                        <p:strVal val="visible"/>
                                      </p:to>
                                    </p:set>
                                    <p:animEffect transition="in" filter="fade">
                                      <p:cBhvr>
                                        <p:cTn id="37" dur="500"/>
                                        <p:tgtEl>
                                          <p:spTgt spid="23556">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556">
                                            <p:txEl>
                                              <p:pRg st="8" end="8"/>
                                            </p:txEl>
                                          </p:spTgt>
                                        </p:tgtEl>
                                        <p:attrNameLst>
                                          <p:attrName>style.visibility</p:attrName>
                                        </p:attrNameLst>
                                      </p:cBhvr>
                                      <p:to>
                                        <p:strVal val="visible"/>
                                      </p:to>
                                    </p:set>
                                    <p:animEffect transition="in" filter="fade">
                                      <p:cBhvr>
                                        <p:cTn id="42" dur="500"/>
                                        <p:tgtEl>
                                          <p:spTgt spid="23556">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0206 Theme">
  <a:themeElements>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Pop">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extLst>
    <a:ext uri="{05A4C25C-085E-4340-85A3-A5531E510DB2}">
      <thm15:themeFamily xmlns:thm15="http://schemas.microsoft.com/office/thememl/2012/main" name="0206 Theme" id="{45763558-7E89-4E46-A41A-845C7BBB8241}" vid="{82A9069D-6BAD-42E4-9825-0D5EA19015B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themeOverride>
</file>

<file path=ppt/theme/themeOverride2.xml><?xml version="1.0" encoding="utf-8"?>
<a:themeOverride xmlns:a="http://schemas.openxmlformats.org/drawingml/2006/main">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9FEA33F4B87B74BB74919253C3A38D5" ma:contentTypeVersion="14" ma:contentTypeDescription="Create a new document." ma:contentTypeScope="" ma:versionID="9cd9953219756cafd8ee8214af5accd0">
  <xsd:schema xmlns:xsd="http://www.w3.org/2001/XMLSchema" xmlns:xs="http://www.w3.org/2001/XMLSchema" xmlns:p="http://schemas.microsoft.com/office/2006/metadata/properties" xmlns:ns2="ab1f1545-a46a-410f-8c81-a4e7b735f71d" xmlns:ns3="50e319bb-8b7e-4e41-adfb-626718cbfebd" targetNamespace="http://schemas.microsoft.com/office/2006/metadata/properties" ma:root="true" ma:fieldsID="aa90f46aa9d09603dcf4b2aa9f53ca18" ns2:_="" ns3:_="">
    <xsd:import namespace="ab1f1545-a46a-410f-8c81-a4e7b735f71d"/>
    <xsd:import namespace="50e319bb-8b7e-4e41-adfb-626718cbfeb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1f1545-a46a-410f-8c81-a4e7b735f71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0e319bb-8b7e-4e41-adfb-626718cbfeb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AA2EBA-5E51-40AD-88EA-7B39EFB098EE}">
  <ds:schemaRefs>
    <ds:schemaRef ds:uri="656ce74a-f1bf-4e6c-91df-64f38f0dbc8d"/>
    <ds:schemaRef ds:uri="6edb2f70-473f-4960-857d-2575b4faee23"/>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86DBACE-6BDF-42D0-9C76-ED5A9A0AD7FA}">
  <ds:schemaRefs>
    <ds:schemaRef ds:uri="http://schemas.microsoft.com/sharepoint/v3/contenttype/forms"/>
  </ds:schemaRefs>
</ds:datastoreItem>
</file>

<file path=customXml/itemProps3.xml><?xml version="1.0" encoding="utf-8"?>
<ds:datastoreItem xmlns:ds="http://schemas.openxmlformats.org/officeDocument/2006/customXml" ds:itemID="{A9EF9B62-6FD1-4736-92CF-A3B8D14401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1f1545-a46a-410f-8c81-a4e7b735f71d"/>
    <ds:schemaRef ds:uri="50e319bb-8b7e-4e41-adfb-626718cbfe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39</TotalTime>
  <Words>4089</Words>
  <Application>Microsoft Office PowerPoint</Application>
  <PresentationFormat>Widescreen</PresentationFormat>
  <Paragraphs>381</Paragraphs>
  <Slides>31</Slides>
  <Notes>31</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0206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University of North Carolina at Chapel Hill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Application of Cleaning, Disinfection and Sterilization Principles to  Patient care Equipment in  outpatient Healthcare Settings</dc:title>
  <dc:creator>Powell, Amy</dc:creator>
  <cp:lastModifiedBy>Christine Misenheimer</cp:lastModifiedBy>
  <cp:revision>42</cp:revision>
  <cp:lastPrinted>2018-03-21T19:07:54Z</cp:lastPrinted>
  <dcterms:created xsi:type="dcterms:W3CDTF">2013-08-09T14:36:06Z</dcterms:created>
  <dcterms:modified xsi:type="dcterms:W3CDTF">2025-02-28T22:01:07Z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0x01010099FEA33F4B87B74BB74919253C3A38D5</vt:lpwstr>
  </property>
  <property fmtid="{D5CDD505-2E9C-101B-9397-08002B2CF9AE}" pid="3" name="MediaServiceImageTags">
    <vt:lpwstr/>
  </property>
</Properties>
</file>